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handoutMasterIdLst>
    <p:handoutMasterId r:id="rId70"/>
  </p:handoutMasterIdLst>
  <p:sldIdLst>
    <p:sldId id="294" r:id="rId2"/>
    <p:sldId id="366" r:id="rId3"/>
    <p:sldId id="326" r:id="rId4"/>
    <p:sldId id="347" r:id="rId5"/>
    <p:sldId id="367" r:id="rId6"/>
    <p:sldId id="434" r:id="rId7"/>
    <p:sldId id="449" r:id="rId8"/>
    <p:sldId id="377" r:id="rId9"/>
    <p:sldId id="441" r:id="rId10"/>
    <p:sldId id="371" r:id="rId11"/>
    <p:sldId id="459" r:id="rId12"/>
    <p:sldId id="379" r:id="rId13"/>
    <p:sldId id="286" r:id="rId14"/>
    <p:sldId id="372" r:id="rId15"/>
    <p:sldId id="373" r:id="rId16"/>
    <p:sldId id="436" r:id="rId17"/>
    <p:sldId id="466" r:id="rId18"/>
    <p:sldId id="435" r:id="rId19"/>
    <p:sldId id="390" r:id="rId20"/>
    <p:sldId id="391" r:id="rId21"/>
    <p:sldId id="438" r:id="rId22"/>
    <p:sldId id="381" r:id="rId23"/>
    <p:sldId id="460" r:id="rId24"/>
    <p:sldId id="450" r:id="rId25"/>
    <p:sldId id="440" r:id="rId26"/>
    <p:sldId id="384" r:id="rId27"/>
    <p:sldId id="461" r:id="rId28"/>
    <p:sldId id="451" r:id="rId29"/>
    <p:sldId id="387" r:id="rId30"/>
    <p:sldId id="467" r:id="rId31"/>
    <p:sldId id="397" r:id="rId32"/>
    <p:sldId id="398" r:id="rId33"/>
    <p:sldId id="462" r:id="rId34"/>
    <p:sldId id="452" r:id="rId35"/>
    <p:sldId id="411" r:id="rId36"/>
    <p:sldId id="402" r:id="rId37"/>
    <p:sldId id="448" r:id="rId38"/>
    <p:sldId id="404" r:id="rId39"/>
    <p:sldId id="468" r:id="rId40"/>
    <p:sldId id="407" r:id="rId41"/>
    <p:sldId id="408" r:id="rId42"/>
    <p:sldId id="463" r:id="rId43"/>
    <p:sldId id="453" r:id="rId44"/>
    <p:sldId id="443" r:id="rId45"/>
    <p:sldId id="413" r:id="rId46"/>
    <p:sldId id="444" r:id="rId47"/>
    <p:sldId id="415" r:id="rId48"/>
    <p:sldId id="439" r:id="rId49"/>
    <p:sldId id="445" r:id="rId50"/>
    <p:sldId id="418" r:id="rId51"/>
    <p:sldId id="464" r:id="rId52"/>
    <p:sldId id="420" r:id="rId53"/>
    <p:sldId id="469" r:id="rId54"/>
    <p:sldId id="447" r:id="rId55"/>
    <p:sldId id="446" r:id="rId56"/>
    <p:sldId id="423" r:id="rId57"/>
    <p:sldId id="424" r:id="rId58"/>
    <p:sldId id="425" r:id="rId59"/>
    <p:sldId id="426" r:id="rId60"/>
    <p:sldId id="433" r:id="rId61"/>
    <p:sldId id="427" r:id="rId62"/>
    <p:sldId id="465" r:id="rId63"/>
    <p:sldId id="454" r:id="rId64"/>
    <p:sldId id="470" r:id="rId65"/>
    <p:sldId id="430" r:id="rId66"/>
    <p:sldId id="431" r:id="rId67"/>
    <p:sldId id="432" r:id="rId6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 Wimmer" initials="LW" lastIdx="15" clrIdx="0"/>
  <p:cmAuthor id="1" name="Joan M Davis" initials="JMD" lastIdx="1" clrIdx="1"/>
  <p:cmAuthor id="2" name="Joan M Davis" initials="JMD [2]" lastIdx="1" clrIdx="2"/>
  <p:cmAuthor id="3" name="RANDI ROHDE" initials="RR" lastIdx="90" clrIdx="3">
    <p:extLst>
      <p:ext uri="{19B8F6BF-5375-455C-9EA6-DF929625EA0E}">
        <p15:presenceInfo xmlns:p15="http://schemas.microsoft.com/office/powerpoint/2012/main" userId="S::r2r@uw.edu::0a5ffc44-21c6-41ab-a413-6f6c01be939c" providerId="AD"/>
      </p:ext>
    </p:extLst>
  </p:cmAuthor>
  <p:cmAuthor id="4" name="ans24" initials="a" lastIdx="72" clrIdx="4">
    <p:extLst>
      <p:ext uri="{19B8F6BF-5375-455C-9EA6-DF929625EA0E}">
        <p15:presenceInfo xmlns:p15="http://schemas.microsoft.com/office/powerpoint/2012/main" userId="ans2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886"/>
    <a:srgbClr val="17933A"/>
    <a:srgbClr val="000000"/>
    <a:srgbClr val="0D4273"/>
    <a:srgbClr val="D02B31"/>
    <a:srgbClr val="1048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003C1F-284F-449E-903C-FF55BA7D29C2}" v="1" dt="2020-03-04T20:44:59.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57143" autoAdjust="0"/>
  </p:normalViewPr>
  <p:slideViewPr>
    <p:cSldViewPr snapToGrid="0">
      <p:cViewPr varScale="1">
        <p:scale>
          <a:sx n="63" d="100"/>
          <a:sy n="63" d="100"/>
        </p:scale>
        <p:origin x="1872" y="60"/>
      </p:cViewPr>
      <p:guideLst>
        <p:guide orient="horz" pos="2160"/>
        <p:guide pos="2880"/>
      </p:guideLst>
    </p:cSldViewPr>
  </p:slideViewPr>
  <p:outlineViewPr>
    <p:cViewPr>
      <p:scale>
        <a:sx n="33" d="100"/>
        <a:sy n="33" d="100"/>
      </p:scale>
      <p:origin x="0" y="-3008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73" d="100"/>
          <a:sy n="73" d="100"/>
        </p:scale>
        <p:origin x="262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Burton" userId="8b011278-5f19-4c89-bed5-59098989f59c" providerId="ADAL" clId="{F4003C1F-284F-449E-903C-FF55BA7D29C2}"/>
    <pc:docChg chg="modSld">
      <pc:chgData name="Danielle Burton" userId="8b011278-5f19-4c89-bed5-59098989f59c" providerId="ADAL" clId="{F4003C1F-284F-449E-903C-FF55BA7D29C2}" dt="2020-03-04T20:45:54.852" v="11" actId="255"/>
      <pc:docMkLst>
        <pc:docMk/>
      </pc:docMkLst>
      <pc:sldChg chg="modSp">
        <pc:chgData name="Danielle Burton" userId="8b011278-5f19-4c89-bed5-59098989f59c" providerId="ADAL" clId="{F4003C1F-284F-449E-903C-FF55BA7D29C2}" dt="2020-03-04T20:45:54.852" v="11" actId="255"/>
        <pc:sldMkLst>
          <pc:docMk/>
          <pc:sldMk cId="2695921038" sldId="294"/>
        </pc:sldMkLst>
        <pc:spChg chg="mod">
          <ac:chgData name="Danielle Burton" userId="8b011278-5f19-4c89-bed5-59098989f59c" providerId="ADAL" clId="{F4003C1F-284F-449E-903C-FF55BA7D29C2}" dt="2020-03-04T20:45:54.852" v="11" actId="255"/>
          <ac:spMkLst>
            <pc:docMk/>
            <pc:sldMk cId="2695921038" sldId="294"/>
            <ac:spMk id="8" creationId="{BCE90EA8-C45A-5844-8EF7-DD8820BAFB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6ACDB42-D44A-1247-B623-C9564EE5B81C}" type="datetimeFigureOut">
              <a:rPr lang="en-US" smtClean="0"/>
              <a:t>3/4/2020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1AE497E-2612-9D49-A9AE-7FAD87653356}" type="slidenum">
              <a:rPr lang="en-US" smtClean="0"/>
              <a:t>‹#›</a:t>
            </a:fld>
            <a:endParaRPr lang="en-US"/>
          </a:p>
        </p:txBody>
      </p:sp>
    </p:spTree>
    <p:extLst>
      <p:ext uri="{BB962C8B-B14F-4D97-AF65-F5344CB8AC3E}">
        <p14:creationId xmlns:p14="http://schemas.microsoft.com/office/powerpoint/2010/main" val="5147468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8T23:37:26.850"/>
    </inkml:context>
    <inkml:brush xml:id="br0">
      <inkml:brushProperty name="width" value="0.35" units="cm"/>
      <inkml:brushProperty name="height" value="0.35" units="cm"/>
      <inkml:brushProperty name="color" value="#18A953"/>
    </inkml:brush>
  </inkml:definitions>
  <inkml:trace contextRef="#ctx0" brushRef="#br0">225 3131 24575,'10'-63'0,"-2"23"0,25-19 0,-16 31 0,10-11 0,-15 7 0,7 6 0,-8 2 0,2 9 0,-4 2 0,-4 4 0,2 0 0,-31 5 0,13 0 0,-30 4 0,15 0 0,-5 0 0,-1 5 0,1 0 0,-1 6 0,6 3 0,2-3 0,9 2 0,2-4 0,4 0 0,0 0 0,4-1 0,-3 6 0,3-5 0,0 5 0,-3-6 0,7 5 0,-7-3 0,8 3 0,-9 1 0,8-5 0,-7 5 0,7-6 0,-3 1 0,0 0 0,3-1 0,-3 4 0,4-2 0,0 1 0,0-2 0,0-1 0,0 9 0,0-6 0,0 6 0,0-8 0,0-1 0,16-3 0,-3-1 0,13-8 0,-11-6 0,3-1 0,-3-3 0,-1 5 0,-1 0 0,-4 0 0,0 0 0,4 0 0,-3 0 0,3 0 0,-4-4 0,4 3 0,-2-9 0,7 9 0,-7-8 0,7 7 0,-8-3 0,3 5 0,-4 0 0,4 0 0,-3 0 0,8 0 0,-4-5 0,5 4 0,0-8 0,0 3 0,0-5 0,0 1 0,6 4 0,-5-3 0,1 2 0,-3 1 0,-8 2 0,3 4 0,-4 0 0,-1 0 0,1 0 0,3 1 0,-2-1 0,2 0 0,-7 0 0,3 5 0,-3-8 0,3 6 0,-3-7 0,3 5 0,-4-1 0,5 0 0,-1 1 0,-3-1 0,3 4 0,-4-6 0,1 5 0,2-6 0,-6 3 0,7 0 0,-3-4 0,4-2 0,1-4 0,-1 0 0,0 4 0,1-3 0,-2 8 0,2-3 0,-2 4 0,-3 1 0,-1-1 0,0 1 0,-3 0 0,6-1 0,-2 0 0,4-4 0,-4 3 0,3-8 0,-3 8 0,5-8 0,-5 8 0,3-4 0,-3 1 0,4 3 0,0-8 0,0 8 0,0-8 0,0 4 0,1-6 0,-1 1 0,1 0 0,-1 0 0,0 4 0,1-3 0,-5 8 0,-1-3 0,-16 8 0,0 2 0,-16 3 0,8 0 0,-5 4 0,1 2 0,3 3 0,-4 1 0,1 5 0,3 0 0,-4 5 0,6-1 0,-7 7 0,5-6 0,-5 12 0,6-12 0,0 5 0,5-6 0,-3-5 0,8 4 0,-4-7 0,-4 15 0,7-9 0,-12 10 0,12-8 0,-8 6 0,9-5 0,-6 10 0,7-10 0,-1 5 0,0-11 0,5 0 0,1-6 0,0 1 0,3 0 0,21-36 0,-5 15 0,26-37 0,-14 22 0,0-1 0,5 1 0,-12 8 0,10-2 0,-9 2 0,3-1 0,-5 5 0,0-4 0,-4 9 0,2-8 0,-2 4 0,-1-1 0,4-3 0,-8 3 0,8-4 0,-7 0 0,7 0 0,-7 0 0,7-1 0,-4 6 0,1-5 0,3 4 0,-7-4 0,7 0 0,1-4 0,-3 2 0,6-2 0,-7 8 0,0-3 0,3 3 0,-4-4 0,6-1 0,-1 1 0,0-5 0,1 3 0,6-10 0,-5 10 0,6-11 0,-3 11 0,-7-4 0,7 9 0,-14 3 0,7 0 0,-7 7 0,2-6 0,-4 11 0,-3-6 0,6 2 0,-5 0 0,6-3 0,-3 3 0,0-3 0,-1-1 0,1 4 0,0-3 0,-1 3 0,5 0 0,-3-2 0,3 2 0,1 0 0,-5-3 0,5 7 0,-6-7 0,1 7 0,0-2 0,-35 19 0,13-3 0,-33 15 0,25-13 0,-9 4 0,9-4 0,-3 5 0,4-1 0,1 0 0,0 0 0,4 0 0,-3 0 0,3 1 0,0-1 0,-3 0 0,7 0 0,-3 0 0,0 0 0,4 0 0,-4 0 0,0-4 0,3 3 0,-2-8 0,-1 4 0,4-1 0,-4-3 0,0 4 0,4-5 0,1 0 0,1-1 0,7 1 0,-7-1 0,7 1 0,-6 0 0,2-1 0,0 1 0,-3-1 0,7 1 0,30-13 0,-7-4 0,29-13 0,-20 0 0,0 0 0,2-6 0,0-1 0,8-8 0,-5 2 0,5-2 0,-13 3 0,3 5 0,-8-2 0,1 8 0,-4-2 0,-1 5 0,0-1 0,-4 6 0,3-4 0,-9 8 0,9-8 0,-8 8 0,8-8 0,-8 8 0,8-8 0,0 4 0,-2-5 0,5 8 0,-10-1 0,2 7 0,-4-4 0,-1 4 0,1-2 0,-1 2 0,1 0 0,0-3 0,4 3 0,-3-4 0,8 0 0,-4-1 0,0 1 0,4-1 0,-8 2 0,16-2 0,-9 1 0,10 3 0,-12-2 0,8 3 0,-7-5 0,9 0 0,-6 1 0,5-2 0,-3 2 0,3-1 0,-5 0 0,0 5 0,0-4 0,0 4 0,0-5 0,-4 1 0,-2 4 0,9-8 0,-10 7 0,14-12 0,-12 8 0,5-8 0,0 7 0,0-7 0,1 7 0,-1-3 0,0 0 0,-5 4 0,4-4 0,-8 5 0,3 0 0,-4 0 0,-1 4 0,1-2 0,-1 6 0,1-7 0,-1 4 0,-3-5 0,3 1 0,-4-1 0,1 0 0,3 0 0,-3 5 0,-22-4 0,7 7 0,-22-3 0,7 4 0,5 0 0,-10 0 0,4 0 0,-6 0 0,1 0 0,-7 0 0,-16 6 0,-3 1 0,1 9 0,-3 3 0,11 4 0,-14 2 0,8-2 0,1-4 0,7-3 0,12-5 0,-2 0 0,20-2 0,-8-4 0,10 4 0,-1-5 0,-3 6 0,4-1 0,-1 0 0,2 0 0,-1 0 0,5-4 0,-1 3 0,2-3 0,4 0 0,-5 6 0,1-6 0,3 8 0,-2-9 0,6 7 0,23-9 0,-7 5 0,27-7 0,-9 0 0,-1-9 0,6 2 0,-7-13 0,7 3 0,-5-4 0,11-2 0,-11 2 0,5-1 0,-7 1 0,0 0 0,7-1 0,-11 2 0,10-2 0,-11 6 0,-1-3 0,5 8 0,-9-7 0,3 6 0,-5-1 0,0 3 0,1 5 0,-1-4 0,-5 4 0,4-5 0,-8 5 0,8-3 0,-9 3 0,5 0 0,-1-4 0,-3 5 0,16-10 0,-9 3 0,10-3 0,-2 0 0,-5 3 0,10-4 0,-10 1 0,10 2 0,-4-2 0,6 3 0,-1 5 0,0-3 0,7 3 0,-5 0 0,4 1 0,1 5 0,-5 0 0,5-5 0,7 4 0,-10-4 0,5 5 0,-10 0 0,-10 0 0,4 0 0,-4 0 0,-6 0 0,4 0 0,-8 0 0,3 0 0,-4 0 0,-1 0 0,5 0 0,-4 0 0,4 0 0,-5-4 0,1 3 0,-1-7 0,1 7 0,0-3 0,-1 1 0,1 2 0,0-3 0,-1 0 0,1 3 0,-1-3 0,1 0 0,0-1 0,-1 0 0,1-2 0,-1 6 0,1-7 0,0 7 0,-1-7 0,1 7 0,4-7 0,-3 7 0,12-7 0,-7 3 0,3 0 0,-4-4 0,-6 5 0,1-1 0,-1 1 0,-35 4 0,-5 0 0,-34 0 0,11 0 0,-5 0 0,13 5 0,-13 2 0,18 4 0,-9-5 0,18 3 0,1-7 0,2 7 0,9-4 0,-4 5 0,6 0 0,0-1 0,0 1 0,0 4 0,0-4 0,4 4 0,2-5 0,4-1 0,0 1 0,4-1 0,1 1 0,-3-1 0,1 1 0,-6-1 0,3 1 0,0-1 0,1 1 0,-1 0 0,0-1 0,0-3 0,4 3 0,-2-3 0,2 3 0,-3 1 0,-1 4 0,0-3 0,-1 8 0,1-8 0,0 3 0,4-5 0,-2 1 0,6 0 0,-3-1 0,32-25 0,-8 6 0,32-19 0,-19 10 0,5 3 0,-7 1 0,0-4 0,7 8 0,-5-3 0,5 4 0,-7 0 0,0 1 0,1-1 0,-1 0 0,0 6 0,1-5 0,-1 4 0,0-4 0,1-1 0,-1 1 0,-5-1 0,4 1 0,-10 0 0,10 4 0,-9-2 0,3 7 0,-5-8 0,-4 8 0,2-3 0,-7 0 0,3 3 0,-4-3 0,-1 4 0,1-4 0,0-5 0,4-2 0,2-7 0,4 8 0,0-9 0,0 4 0,0 0 0,-4 2 0,2 3 0,-7 2 0,3-2 0,-4 6 0,-4-4 0,-1 0 0,-4-1 0,4-3 0,-4 4 0,4-1 0,-4-3 0,0 3 0,0-8 0,-8 7 0,-3-4 0,-3 5 0,-4-1 0,8 1 0,-8 0 0,8 4 0,-8 0 0,8 1 0,-4 3 0,6-2 0,-1 3 0,-3 0 0,3 0 0,-3 0 0,4 0 0,35 16 0,-2-7 0,32 14 0,-18-17 0,5 0 0,-5-1 0,7-4 0,-7 4 0,5 0 0,-11-4 0,4 4 0,-11-5 0,-1 0 0,-6 0 0,0 0 0,-5 0 0,4 0 0,-8 0 0,3 0 0,-4 0 0,0 0 0,8 0 0,-7 0 0,7 0 0,-3 0 0,0 0 0,1 0 0,2 0 0,-2 0 0,-1 0 0,4 0 0,-3 0 0,4 0 0,-5-4 0,4-1 0,-4-4 0,5 3 0,1-2 0,-6 3 0,4 0 0,-8-3 0,3 7 0,-5-3 0,1 4 0,4 0 0,-4 0 0,8 0 0,-7 0 0,3 0 0,-4 0 0,4 0 0,2 0 0,-1 0 0,9 0 0,-7 0 0,14 0 0,-10 0 0,10 0 0,-4-5 0,12 4 0,-11-8 0,10 8 0,-17-3 0,5 4 0,-6 0 0,-5 0 0,-1 0 0,-4 0 0,0 0 0,3 0 0,-3 0 0,2 0 0,-3 0 0,-31-13 0,11 5 0,-32-15 0,23 8 0,-3-5 0,-1 0 0,4 1 0,-3 3 0,9-2 0,-3 7 0,7-2 0,-7 3 0,9 1 0,-5 0 0,1 0 0,3 0 0,-8 4 0,3-3 0,1 6 0,-4-6 0,8 7 0,-8-8 0,8 8 0,-8-7 0,8 3 0,-8-1 0,8-1 0,-8 6 0,3-8 0,-9 8 0,3-3 0,-3 4 0,-1 0 0,4 0 0,-3 0 0,4 0 0,1 4 0,0-3 0,0 8 0,4-4 0,-7 4 0,12-5 0,-8 4 0,5-7 0,3 7 0,-3-7 0,-1 7 0,4-7 0,-8 7 0,8-7 0,-8 8 0,4-4 0,-5 5 0,-1-1 0,1 1 0,0-1 0,0 1 0,0-5 0,4 3 0,2-3 0,4 0 0,0-1 0,1-4 0,-4 0 0,-2 0 0,4 0 0,2 0 0</inkml:trace>
  <inkml:trace contextRef="#ctx0" brushRef="#br0" timeOffset="5925">5693 303 24575,'-24'-4'0,"3"-4"0,12 7 0,5-7 0,-4 0 0,3-5 0,0 0 0,-3-4 0,7 7 0,-7-4 0,7 6 0,-7-1 0,7 0 0,-7 0 0,7 1 0,-6 0 0,6 0 0,17 3 0,4 2 0,12 3 0,-2 4 0,-4 2 0,0 4 0,4 0 0,-10 4 0,4-3 0,-4 7 0,-1-7 0,-5 2 0,4-3 0,-8-2 0,3 1 0,-4 0 0,-1-4 0,0-1 0,1-1 0,-1-2 0,4 7 0,-2-7 0,2 7 0,-3-7 0,4 2 0,-3 1 0,3-3 0,-4 3 0,-1-4 0,1 4 0,-1-3 0,6 7 0,-5-7 0,5 3 0,-6 0 0,1-3 0,4 3 0,-3 0 0,3-3 0,-4 6 0,-1-6 0,1 7 0,0-7 0,-1 7 0,1-8 0,0 8 0,-1-7 0,1 3 0,-1 0 0,1-3 0,-1 3 0,1-1 0,-1 2 0,1 4 0,0-1 0,-1 1 0,1-4 0,-1 2 0,1-2 0,4 4 0,-3-4 0,8 4 0,-8-4 0,3 0 0,-4 2 0,-1-6 0,1 7 0,-1-7 0,1 7 0,0-7 0,-1 2 0,1 1 0,0-3 0,-1 3 0,1 0 0,-1-3 0,1 6 0,0-6 0,4 7 0,1-6 0,5 2 0,-4 0 0,3-3 0,-4 2 0,5-3 0,0 0 0,-4 0 0,3 0 0,-9 0 0,5 4 0,-6-3 0,1 3 0,3-4 0,-3 0 0,3 0 0,-4 0 0,1 0 0,8 4 0,-2-3 0,8 4 0,-4-5 0,0 4 0,0-3 0,0 7 0,-4-7 0,3 8 0,-8-4 0,3 0 0,0 3 0,-3-7 0,3 3 0,-4 0 0,4-3 0,-3 3 0,3 0 0,-4-3 0,4 7 0,-3-7 0,3 7 0,-5-7 0,1 3 0,0-1 0,-1-2 0,-29-18 0,9 3 0,-30-18 0,16 12 0,0 0 0,1 4 0,6 2 0,0 4 0,4 1 0,2 0 0,4 4 0,0-3 0,1 7 0,-1-7 0,0 7 0,1-6 0,-1 6 0,0-3 0,1 0 0,-1 4 0,0-4 0,-4-1 0,3 4 0,-3-3 0,4 0 0,-5-1 0,5 0 0,-5-3 0,5 3 0,1 0 0,-1-3 0,0 7 0,1-6 0,43 15 0,-8-4 0,38 11 0,-20-3 0,-6-1 0,5 0 0,-4 0 0,5 0 0,-6 0 0,-1 0 0,-7-1 0,-5 1 0,-1-2 0,-6 1 0,-5-1 0,0-4 0,-6-1 0,1 0 0,-1 0 0,0 4 0,0 0 0,0 0 0,0-3 0,1 3 0,4-3 0,-3 4 0,8 0 0,-8 0 0,8 0 0,-4 0 0,5 1 0,-4-1 0,2 0 0,-7 0 0,8 1 0,-8-2 0,3 1 0,-4 0 0,-1-1 0,1 1 0,4 0 0,-3 0 0,3 0 0,1 0 0,-5 0 0,13 4 0,-11-3 0,6 2 0,-8-3 0,-1 0 0,1-5 0,-1 0 0,1 0 0,-1-3 0,1 6 0,-1 2 0,1-4 0,-1 7 0,1-7 0,0 3 0,4 1 0,-3 0 0,8 0 0,-4 0 0,0 1 0,0-1 0,-1 0 0,-3-1 0,3 1 0,-4 0 0,-1-4 0,0 2 0,0-6 0,4 6 0,2-6 0,0 3 0,4 0 0,-4 2 0,1-1 0,3 3 0,-4-2 0,0-1 0,0 3 0,-6-7 0,1 7 0,-1-7 0,1 6 0,0-2 0,-1 0 0,1 3 0,4-3 0,2 0 0,-1 3 0,4-3 0,-4 0 0,5 3 0,-4-3 0,3 5 0,-8-2 0,3 1 0,0 0 0,-3-4 0,3 3 0,-4-3 0,4 4 0,1-4 0,5 3 0,0-2 0,0 3 0,9 5 0,-7-3 0,7 2 0,-14-3 0,4-1 0,-4 0 0,1 0 0,3 1 0,-9-2 0,9 2 0,-8-1 0,8 0 0,-8 0 0,3 0 0,-4-1 0,-1 1 0,1-4 0,-1 2 0,5-2 0,-4 4 0,4-5 0,-4 4 0,-1-3 0,1 4 0,-1-1 0,1 1 0,0-1 0,-1 1 0,1 0 0,-1-1 0,-3 1 0,3-1 0,-3 1 0,-1 0 0,4-1 0,-3 1 0,4 3 0,-1-2 0,-3 2 0,3-3 0,-7 0 0,6-1 0,-6 5 0,7 2 0,-7-1 0,8 4 0,-8-8 0,7 3 0,-7-4 0,3-1 0,-1 1 0,-2 0 0,3-1 0,0 1 0,-3-1 0,-27-21 0,5 3 0,-28-25 0,17 13 0,-2-11 0,2 10 0,0-4 0,-1 0 0,7 10 0,0-8 0,6 14 0,6-2 0,-4 3 0,8 2 0,-3 2 0,-1-2 0,0 3 0,-6-5 0,1 0 0,0 1 0,0-1 0,0 0 0,-1 1 0,1 3 0,-5-3 0,3 4 0,1-5 0,2 1 0,0-1 0,-3 1 0,3 3 0,8-2 0,3 7 0,2-7 0,-7 7 0,-8-2 0,9 3 0,-3 0 0</inkml:trace>
  <inkml:trace contextRef="#ctx0" brushRef="#br0" timeOffset="9777">9082 1990 24575,'23'20'0,"0"2"0,-9-7 0,4 4 0,-7-4 0,6 2 0,-6-2 0,7 0 0,-8 3 0,4-8 0,-5 3 0,-1-4 0,1-1 0,0 6 0,0-5 0,0 5 0,4-1 0,-3-3 0,3 8 0,-4-9 0,0 5 0,0-1 0,0-3 0,0 3 0,-1-4 0,1-1 0,-4 1 0,2-1 0,-2 1 0,4 0 0,0-1 0,-1 1 0,1 4 0,0-3 0,0 3 0,-4 0 0,2-3 0,-2 3 0,4-4 0,-4 0 0,2 3 0,-2 2 0,4 0 0,1 4 0,-1-4 0,0 5 0,1 0 0,-1 0 0,1 0 0,-1 1 0,5-1 0,-3 0 0,2-5 0,-4 4 0,5-4 0,-4 1 0,4 3 0,-1-8 0,-2 8 0,7-3 0,-4 8 0,5-3 0,-5-2 0,0 0 0,-6-8 0,1 3 0,0-5 0,0 1 0,-1 0 0,1-1 0,-1 1 0,1 0 0,-1-1 0,1-3 0,-4 2 0,2-2 0,2 3 0,0 1 0,4-1 0,-5 1 0,1-4 0,-1 2 0,1-2 0,-1 0 0,1 2 0,0-2 0,-1 0 0,1 7 0,-1-7 0,1 4 0,-5-2 0,4-2 0,-3 3 0,3 1 0,1-4 0,-4 2 0,3-2 0,-4 4 0,1-1 0,2 0 0,-2-3 0,0 6 0,2-5 0,-6 6 0,7-3 0,-7 0 0,7-1 0,-4 1 0,1-1 0,5-4 0,-4 0 0,10-4 0,-1 0 0,-1 0 0,-1 0 0,-4 0 0,0 0 0,-1-4 0,1 3 0,0-7 0,-5 0 0,0-2 0,-4-7 0,0 3 0,0-5 0,0 0 0,0-6 0,-5-1 0,0 0 0,-10-4 0,-1 4 0,-5-6 0,1 6 0,4-4 0,-3 10 0,8-5 0,-7 10 0,7-3 0,-7 3 0,7-4 0,-7-6 0,6-1 0,-8-5 0,9-1 0,-10-6 0,9 5 0,-9-4 0,10 5 0,-4 11 0,5-8 0,0 13 0,1-4 0,0 7 0,-4 0 0,3 3 0,-2-2 0,2-2 0,-3 4 0,3-4 0,-4 1 0,5 3 0,0-4 0,0 5 0,0 1 0,1-1 0,-1 0 0,0 1 0,5-1 0,-4 4 0,3-6 0,-4 5 0,1-7 0,-1 5 0,4-1 0,-3 0 0,7 0 0,-6 1 0,2-1 0,-4 4 0,0-3 0,0 7 0,1-7 0,-1 4 0,0-5 0,-4-5 0,-2 0 0,-4-1 0,0-3 0,0 3 0,0-4 0,-1-1 0,1 6 0,4-5 0,2 9 0,-1-4 0,4 5 0,-3 0 0,4 1 0,0-1 0,0 0 0,1 4 0,-1-3 0,4 4 0,-7-5 0,7 0 0,-8 1 0,9-1 0,-4 4 0,3-6 0,-4 5 0,1-6 0,-1 4 0,1-1 0,3 1 0,-2-1 0,2 0 0,0 1 0,-3-1 0,4 0 0,-6-4 0,1 3 0,0-8 0,0 8 0,0-3 0,0-1 0,0 4 0,4-3 0,-3 8 0,7-3 0,-3 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8T23:38:33.244"/>
    </inkml:context>
    <inkml:brush xml:id="br0">
      <inkml:brushProperty name="width" value="0.35" units="cm"/>
      <inkml:brushProperty name="height" value="0.35" units="cm"/>
      <inkml:brushProperty name="color" value="#1A61A9"/>
    </inkml:brush>
  </inkml:definitions>
  <inkml:trace contextRef="#ctx0" brushRef="#br0">1523 1692 24575,'59'-16'0,"31"-5"0,-37 4 0,-1-1 0,41-10 0,-40 7 0,-2-4 0,30-24 0,-32 19 0,10-10 0,-46 31 0,-4 5 0,-5-7 0,0 5 0,-4-10 0,0 1 0,0-4 0,4-6 0,7-1 0,5-5 0,5-1 0,6 0 0,1-1 0,1-7 0,4 5 0,-3-11 0,-1 11 0,6-13 0,-11 8 0,11-9 0,-11 10 0,4-7 0,1 5 0,-6 1 0,6-6 0,-7 7 0,0-1 0,-1 3 0,0 5 0,-5 6 0,-2 6 0,-1 3 0,-3 11 0,2-2 0,-4 8 0,0 0 0,4 0 0,-2 0 0,2 0 0,-7 12 0,-2 0 0,-3 10 0,0-3 0,0 6 0,-5 7 0,-6 1 0,-1 11 0,-9-5 0,3 7 0,1-7 0,1-1 0,6-12 0,0-2 0,0-5 0,5-4 0,-4-2 0,8-5 0,-2 1 0,-5 0 0,2-5 0,-6 4 0,3-3 0,0 0 0,-4 3 0,-2-3 0,-4 0 0,0 4 0,-6-8 0,5 3 0,-10-4 0,4 0 0,-12 5 0,5 1 0,-5 5 0,0 0 0,5-1 0,-11 2 0,5 4 0,-1 0 0,-4 7 0,5-1 0,-8 7 0,-7-4 0,5 4 0,-4-5 0,1 5 0,4-10 0,-5 9 0,8-10 0,-21 9 0,21-8 0,-13 2 0,20-5 0,5-4 0,-5 3 0,12-5 0,2 0 0,5 0 0,-1-1 0,6 1 0,-4-5 0,8 2 0,-4-2 0,1 4 0,3 0 0,-3 4 0,8-4 0,-3 0 0,7-1 0,-3-39 0,4 7 0,0-32 0,10 10 0,4-7 0,15 4 0,3-6 0,5 0 0,5 10 0,-4-9 0,2 23 0,2-10 0,-14 19 0,10-6 0,-12 13 0,0 0 0,4 4 0,-10-3 0,5 3 0,-1-3 0,-3 4 0,3 0 0,-5 1 0,0-5 0,6-2 0,-5-4 0,5 0 0,-6 1 0,4-8 0,-7 5 0,2-1 0,-9 10 0,-5 4 0,0 1 0,0-4 0,-3 2 0,7 2 0,-4-4 0,5 6 0,-4-7 0,2 5 0,-6-1 0,7-4 0,-3 3 0,1-3 0,1 4 0,-6 1 0,7-1 0,-3 0 0,3 4 0,1-7 0,0 6 0,0-12 0,0 8 0,5-8 0,-4 8 0,3-3 0,-5 4 0,1 0 0,0 4 0,0-7 0,-1 6 0,2-12 0,-1 3 0,1-9 0,4 3 0,-3-3 0,3 4 0,-5 6 0,0-4 0,-4 8 0,3 0 0,-7 3 0,3-2 0,-4 0 0,0-4 0,0 5 0,0-1 0,-9-8 0,3 10 0,-7-10 0,0 12 0,-2-4 0,0-1 0,-3 5 0,4 1 0,-5 4 0,-1 0 0,1 0 0,0 0 0,0 0 0,0 0 0,-1 0 0,1 0 0,0 5 0,0 0 0,0 4 0,0 1 0,-6 4 0,4 2 0,-3 3 0,5 0 0,-7 7 0,4 0 0,-5 7 0,-4 19 0,7-16 0,-8 22 0,11-25 0,-1 4 0,1-5 0,0-1 0,5 0 0,-3-5 0,3-1 0,-4-1 0,6-8 0,-5 8 0,8-10 0,-2 5 0,-1 0 0,7 0 0,-6 0 0,8 0 0,-5 0 0,-4 9 0,4-7 0,-4 7 0,4-9 0,0 0 0,1 0 0,-1 0 0,0 0 0,1 0 0,-5 0 0,-1 0 0,-5 6 0,1-5 0,-2 10 0,1-10 0,0 5 0,1-6 0,4 0 0,-7 0 0,6 0 0,-7-5 0,8 4 0,2-8 0,-1 8 0,-1-3 0,-4-1 0,0 4 0,4-3 0,-3 0 0,3 3 0,-4-7 0,4 7 0,-3-8 0,7 8 0,-7-7 0,3 7 0,-9 1 0,4 1 0,-3 3 0,3-4 0,6-4 0,-4 3 0,8-9 0,-4 9 0,5-8 0,0 8 0,-1-4 0,5 5 0,1 1 0,4 4 0,0-4 0,0 10 0,0-4 0,0 0 0,-5 4 0,4-9 0,-4 7 0,5-13 0,0 2 0,0-8 0,-4 0 0,3-1 0,-3 1 0,0 4 0,3 7 0,-7 0 0,2 10 0,-4-4 0,4 0 0,-4 4 0,5-10 0,-1 5 0,-2-2 0,2-3 0,-3 2 0,3-2 0,-2-1 0,2 5 0,-9 2 0,3 12 0,-9 1 0,9 0 0,-10 5 0,10-5 0,-5 14 0,0-6 0,4 6 0,-3-7 0,-1-1 0,4 1 0,-8 20 0,8-16 0,-3 10 0,10-23 0,-4 1 0,8-5 0,-3 5 0,5-1 0,0-4 0,0 11 0,-4-11 0,2 5 0,-2-7 0,4-5 0,0-2 0,0-5 0,0-4 0,0-2 0,0-4 0,0-1 0,0 9 0,0-2 0,0 14 0,0-3 0,0 5 0,0-5 0,0 4 0,0-10 0,0 5 0,0-11 0,0-1 0,0-4 0,0 0 0,0 3 0,0-2 0,0 2 0,0-3 0,0-1 0,0 5 0,0-4 0,0 4 0,0 0 0,0-3 0,0 3 0,-5 0 0,1-3 0,-6 8 0,1-8 0,0 8 0,-5-8 0,-1 8 0,-4-3 0,0 4 0,0 0 0,4 0 0,-4-4 0,4-2 0,1-3 0,1-1 0,4-1 0,-5-3 0,5-1 0,-5-4 0,5 0 0,1 0 0,-5 0 0,4 0 0,-4-4 0,5-4 0,3-2 0,1-6 0,4 1 0,0-9 0,0 3 0,0-9 0,0 4 0,0-6 0,0 1 0,0-1 0,0 1 0,0 5 0,0 1 0,0 1 0,0 3 0,0-15 0,5 8 0,2-31 0,5 1 0,1-14 0,-1 2 0,7 1 0,-5 5 0,4 1 0,-6 11 0,-1 12 0,4 2 0,-3 7 0,3-1 0,-5 6 0,0-4 0,1-2 0,-1-1 0,1-11 0,0 4 0,0 1 0,1-5 0,-6 11 0,3-5 0,-3 7 0,9-21 0,-3 15 0,4-14 0,-5 13 0,-1 5 0,1-11 0,5 11 0,-4-5 0,3 0 0,-4 5 0,-1-5 0,1 7 0,-1-1 0,1 1 0,-1-14 0,0 15 0,1-14 0,-6 18 0,4 0 0,-8-4 0,7 9 0,-7-3 0,4 4 0,-5 1 0,0 5 0,0-4 0,4 8 0,-4-8 0,4 8 0,1-8 0,-4 3 0,7-4 0,2-14 0,1 5 0,4-19 0,0 14 0,-3-4 0,3 11 0,-5 1 0,0 6 0,-1 0 0,1-1 0,-1 6 0,0 0 0,-1 6 0,1 3 0,-4-3 0,2-1 0,-2 3 0,0-5 0,2 6 0,-2 0 0,4-3 0,-1 3 0,1-3 0,-1-1 0,6 0 0,-5 0 0,5 0 0,-1 4 0,-3-3 0,7 3 0,-2-4 0,4-5 0,0 3 0,6-8 0,0 3 0,7-5 0,-1 0 0,0 0 0,1 0 0,-6 1 0,-2 4 0,-9 3 0,-2 4 0,-5 0 0,1 4 0,-1 1 0,-3 19 0,-1 3 0,-4 15 0,0-2 0,0 1 0,0 5 0,0 3 0,0-1 0,0 5 0,0-5 0,4 0 0,3 5 0,4-5 0,0 1 0,-1-3 0,1-5 0,-1-1 0,0-5 0,1 4 0,-2-10 0,1 0 0,-5-2 0,3-8 0,-4 3 0,1 0 0,3-3 0,-7 8 0,7-4 0,-7 6 0,7 2 0,-3-2 0,0-1 0,3-6 0,-7-4 0,3-1 0,-4 5 0,4-8 0,-3 7 0,6-4 0,-6 7 0,8 8 0,-3 3 0,-1 0 0,4-6 0,-3 3 0,-2-12 0,5 8 0,-8-10 0,7-1 0,0-3 0,1-1 0,4-4 0,-5 0 0,1-8 0,-1 3 0,-3-8 0,2 5 0,-6-6 0,7 4 0,-3-3 0,3 4 0,1 0 0,0 1 0,-1-1 0,1 4 0,0 1 0,-1 4 0,4 0 0,-2-7 0,2 1 0,-8-7 0,0 5 0,0-1 0,-3 0 0,3 1 0,-4-4 0,0 3 0,-9-4 0,-1 9 0,-10-1 0,1 1 0,-6 3 0,5-3 0,-10 4 0,9 0 0,-3 0 0,9 0 0,-3 0 0,8 3 0,-9 12 0,8 7 0,-4 9 0,5-5 0,0 4 0,-1-4 0,1 5 0,-1 0 0,1-5 0,0 4 0,-1-4 0,6 0 0,-5 4 0,0-10 0,-1 5 0,-3-6 0,5 8 0,-1-5 0,0 5 0,5-12 0,-4 2 0,8-2 0,-3 4 0,4 0 0,0 0 0,0 0 0,0 0 0,0 6 0,0-5 0,0 5 0,0-6 0,0 0 0,0 0 0,4 0 0,-3-5 0,4 4 0,-2 0 0,-2 2 0,3 3 0,-4-8 0,0 3 0,0 2 0,0 0 0,0 4 0,0 1 0,4-5 0,-2 10 0,6-4 0,-1 12 0,3-5 0,1 11 0,0-11 0,0 4 0,-1-5 0,5 13 0,-3-16 0,-2 10 0,-2-25 0,-7 4 0,3-8 0,-4 8 0,0-9 0,0 9 0,0-8 0,0 8 0,0-8 0,0 3 0,0 0 0,0-3 0,0 3 0,0-4 0,0 0 0,0 3 0,-4-2 0,3 2 0,-7 1 0,2 2 0,1 4 0,-4 0 0,4 5 0,-5-3 0,-1 9 0,6-10 0,-4 5 0,4-6 0,-1-5 0,-2 4 0,7-8 0,-8 8 0,8-9 0,-11 9 0,10-4 0,-10-1 0,7 1 0,0-6 0,-3 6 0,7-5 0,-7 5 0,3-6 0,0 1 0,-3 4 0,3-3 0,-4 3 0,4 0 0,-3-3 0,4 3 0,-1-4 0,-3 0 0,7-1 0,-3 1 0,-4-1 0,7 0 0,-15 1 0,9 0 0,-6 0 0,4-4 0,1 3 0,-1-4 0,0 1 0,1-1 0,-1-4 0,-3 0 0,2-9 0,-4-7 0,5-4 0,-2-17 0,0 10 0,0-11 0,1 12 0,5-4 0,-4 9 0,8-3 0,-3 9 0,-1-3 0,4 8 0,-7-3 0,7 4 0,-7-4 0,7-2 0,-8-4 0,8 0 0,-7 0 0,6-6 0,-2-1 0,4-6 0,0 6 0,0 2 0,0 5 0,0 4 0,0 2 0,0 4 0,0 0 0,0-3 0,0-8 0,0 0 0,0-16 0,0-5 0,0-6 0,0-13 0,0 12 0,6-12 0,-5 19 0,9-4 0,-9 19 0,4 1 0,-5 11 0,4 0 0,-3 6 0,3-5 0,0-1 0,-3-5 0,8-5 0,-4-2 0,1 0 0,4-5 0,-5 5 0,1 0 0,3-4 0,-7 14 0,2-2 0,-4 9 0,4 0 0,-3 1 0,3-1 0,-4-4 0,0-1 0,4-5 0,-3-6 0,3 4 0,1-9 0,-4 14 0,4-7 0,-5 13 0,4-3 0,-3 4 0,2 0 0</inkml:trace>
  <inkml:trace contextRef="#ctx0" brushRef="#br0" timeOffset="3891">3422 897 24575,'-33'0'0,"3"0"0,5 0 0,5 0 0,-11 0 0,11 0 0,-10 0 0,4 5 0,0 0 0,-4 6 0,9-2 0,-4 1 0,1 0 0,3 0 0,-3 0 0,4-1 0,-4 1 0,3 0 0,-9 0 0,4-4 0,0-2 0,-4-4 0,4 0 0,-5 0 0,-1 0 0,1 0 0,-7 0 0,5 0 0,-5 0 0,0 5 0,5 1 0,-11 5 0,5 0 0,-9 12 0,2-4 0,-3 17 0,3-12 0,-3 11 0,1-4 0,-1 6 0,6-1 0,2-1 0,5 6 0,2-5 0,-2 5 0,-15 15 0,12-10 0,-7 11 0,12-16 0,12-10 0,-5 2 0,7-7 0,-1 4 0,1-5 0,-1 7 0,0-1 0,0 0 0,4 7 0,-10 3 0,7 5 0,-15 3 0,-5 13 0,8-23 0,-5 13 0,18-32 0,3 0 0,-2-6 0,4-5 0,-1 0 0,-3 0 0,8 0 0,-8-4 0,4 3 0,-1-6 0,-3 6 0,8-7 0,-3 7 0,4-7 0,0 3 0,1-1 0,-1-2 0,-4 3 0,3-4 0,-8 4 0,4-3 0,-6 8 0,-4-8 0,3 7 0,-3-7 0,4 3 0,6 0 0,-4-3 0,8 3 0,-4-4 0,6 0 0,-1 0 0,-3-4 0,6-10 0,-1-7 0,7-11 0,0 1 0,0-1 0,0-6 0,0-8 0,5-2 0,1-4 0,12-1 0,6-2 0,2-7 0,4 1 0,10-28 0,-13 35 0,19-31 0,-22 36 0,6-5 0,-8 7 0,0 10 0,-6 11 0,-2 6 0,-5 6 0,0 5 0,-1 5 0,-3-4 0,6 4 0,-5-5 0,5 1 0,-2-6 0,5 4 0,0-8 0,5 3 0,1-4 0,4-1 0,-4 0 0,0 5 0,-2 1 0,-8 5 0,3 0 0,-4 4 0,-1 2 0,-3 28 0,-10-10 0,-2 27 0,-11-21 0,2 9 0,-5-4 0,6-1 0,-5 5 0,4-4 0,-5 6 0,4-1 0,-2 0 0,7 1 0,-8-1 0,8 7 0,-9 1 0,8 6 0,-3 1 0,4 7 0,0 1 0,-1 8 0,1-8 0,0 6 0,6-13 0,0 6 0,1-7 0,4-1 0,-4-5 0,5 4 0,0-12 0,0 20 0,0-17 0,0 16 0,-5-18 0,4 5 0,-9 0 0,9-5 0,-9 4 0,4-5 0,0-1 0,-3 0 0,8 1 0,-8-7 0,8 5 0,-4-4 0,5 0 0,0 4 0,0 2 0,0 1 0,0 11 0,0 9 0,0-4 0,0 5 0,0-10 0,0-12 0,0 12 0,0-11 0,0 11 0,0-4 0,0-1 0,0 5 0,0-11 0,0 4 0,0-5 0,0-6 0,0-2 0,0-5 0,0-4 0,0-2 0,0-5 0,0 1 0,0-1 0</inkml:trace>
  <inkml:trace contextRef="#ctx0" brushRef="#br0" timeOffset="5757">3404 920 24575,'0'-40'0,"0"2"0,0 12 0,0-4 0,0 4 0,0 0 0,0 1 0,0 6 0,0 0 0,0 0 0,0-6 0,0 4 0,0-15 0,0 8 0,0-9 0,0 11 0,-4-5 0,-2 11 0,0-5 0,-2 6 0,7 0 0,-7 4 0,7-3 0,-3 8 0,-1-8 0,4 8 0,-3-8 0,0 8 0,3-3 0,-3 5 0,1-1 0,-5 5 0,-1-3 0,-3-3 0,3-4 0,-1-5 0,-5-6 0,4-1 0,-4 0 0,5 2 0,0 4 0,1 6 0,4 0 0,-3 6 0,7-1 0,-3 1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8T23:39:11.855"/>
    </inkml:context>
    <inkml:brush xml:id="br0">
      <inkml:brushProperty name="width" value="0.35" units="cm"/>
      <inkml:brushProperty name="height" value="0.35" units="cm"/>
      <inkml:brushProperty name="color" value="#EF6631"/>
    </inkml:brush>
  </inkml:definitions>
  <inkml:trace contextRef="#ctx0" brushRef="#br0">868 652 24575,'-27'-9'0,"5"2"0,4 7 0,8 0 0,-13 0 0,1 0 0,1 0 0,-8 0 0,1-5 0,-5 4 0,-5-14 0,7 8 0,0-8 0,-1 0 0,1-2 0,-1 1 0,1-4 0,-1 4 0,6 0 0,-4-4 0,10 9 0,-5-4 0,6 6 0,0-1 0,4 5 0,2-4 0,4 8 0,1-2 0,-1-1 0,0-6 0,1 0 0,-6-8 0,4 8 0,-8-8 0,3 4 0,0-5 0,2 4 0,8 2 0,-8 3 0,11 2 0,-10-1 0,11 0 0,-3 1 0,0-9 0,3 2 0,-3-8 0,0 8 0,3-3 0,-3 4 0,4-1 0,-4 2 0,3 4 0,-3 0 0,0-3 0,4 3 0,-4-3 0,4 3 0,-4-4 0,3 3 0,-4-4 0,21 10 0,2 0 0,15 4 0,4 0 0,-4 0 0,5 5 0,-1 6 0,-4 5 0,7 19 0,-12-7 0,6 13 0,-12-9 0,0 0 0,-3-6 0,-7 4 0,1-9 0,-3-2 0,-1-1 0,0-8 0,-4 8 0,-1-8 0,0 8 0,-3-9 0,4 9 0,-5-3 0,4 4 0,-3 0 0,7 0 0,-2 0 0,-1 0 0,4 0 0,-4 6 0,5-5 0,4 5 0,-3-1 0,8 2 0,2 1 0,1 3 0,8-8 0,-2 9 0,4-8 0,14 13 0,-3-6 0,4 2 0,-1-3 0,-13-8 0,11 1 0,-12-1 0,12 2 0,-11-2 0,6 7 0,-1-5 0,-4 4 0,5 0 0,-7-4 0,2 9 0,-2-9 0,-5 8 0,4-9 0,-9 8 0,8-8 0,0 12 0,2-16 0,-3 8 0,-5-15 0,-5 7 0,0-7 0,0 7 0,0-7 0,0 7 0,0-4 0,0 5 0,1 0 0,-1 6 0,-4-5 0,4 5 0,-4-6 0,0 0 0,3-4 0,1 11 0,-3-9 0,6 7 0,-11-6 0,7-4 0,-8 1 0,8 3 0,-8-8 0,3 3 0,-5-5 0,1 1 0,0 0 0,-5-1 0,-9-36 0,-8 3 0,-14-29 0,-3 8 0,-6 3 0,-1-6 0,-15-16 0,-4 2-774,-13-7 774,31 35 0,-1 1 0,-32-29 0,30 28 0,-1-1 0,-2-1 0,0 1 0,-1 0 0,2 0 0,-29-20 0,32 22 0,1 1 0,-24-22 0,24 20 0,-1-1 0,-35-27 0,14 3 0,4 9 0,7 7 0,1 2 0,5-1 0,4 12 0,10-8 0,0 17 0,9-3 774,-9 5-774,9 0 0,-4 0 0,6 5 0,0-3 0,0 7 0,-5-11 0,9 11 0,-3-7 0,9 13 0,1-3 0,44 17 0,6 7 0,35 9 0,0 13 0,-5-5-597,16 8 597,-3 7-492,-35-19 0,0 1 413,-1-1 0,-1 2 79,1 5 0,-1 0 0,30 21 0,-37-24 0,-1 2-407,23 26 407,-24-25 0,-1-1 0,25 34 0,-2 0 0,-9-11 0,-7-1 0,-4-14 0,-4 4 550,-9-12-550,9 13 983,-14-15-815,5 1 277,-12-9-445,-2 0 0,0-5 0,-3 4 0,7-4 0,-7-1 0,2 0 0,-3-5 0,3 4 0,-3-4 0,4 1 0,-5-2 0,4 0 0,-3-3 0,8 8 0,-9-8 0,9 8 0,5 5 0,-2-2 0,7 6 0,-8-2 0,0 1 0,0 0 0,1 4 0,-2-10 0,-3 10 0,2-10 0,-2 10 0,-1-9 0,5 9 0,-9-10 0,4 10 0,-1-4 0,-3 0 0,4 4 0,-5-10 0,0 10 0,5 5 0,-4-2 0,3 1 0,-3-4 0,-1-4 0,0 6 0,1-1 0,-1-5 0,0 4 0,0-10 0,0 5 0,-1-6 0,-4 0 0,4 5 0,-7-3 0,2 9 0,0-10 0,-3 10 0,8 4 0,-3 0 0,-1 6 0,4-9 0,-8 0 0,9 1 0,-4-1 0,4 7 0,1-6 0,0 12 0,0-11 0,0 11 0,0-4 0,0 5 0,1 1 0,-1-7 0,0 5 0,-5-11 0,4 11 0,-4-11 0,5 18 0,-1-16 0,-4 10 0,3-19 0,-8 4 0,8-4 0,-8 0 0,3 4 0,-4-4 0,5 5 0,-4-5 0,4 4 0,-5-4 0,0 5 0,0 1 0,0-1 0,0-5 0,0 4 0,0-4 0,0 5 0,0 3 0,0-2 0,0-3 0,0 1 0,0-9 0,0 3 0,0-5 0,0 6 0,-4-9 0,-1 7 0,-4-13 0,4 8 0,-7-5 0,10 1 0,-10-1 0,8-5 0,-5 1 0,4 0 0,-7 0 0,6-1 0,-8 6 0,4 0 0,-3 1 0,2 3 0,-3-8 0,1 8 0,3-8 0,-8 4 0,8-5 0,-8 0 0,-1 4 0,4-7 0,-7 2 0,12-8 0,-8 0 0,3 0 0,-4 0 0,0 0 0,0 0 0,0-8 0,-1-3 0,5-14 0,-3 5 0,6-10 0,-7 4 0,12-6 0,-7 1 0,13 5 0,-8-13 0,7 11 0,-2-12 0,4 14 0,0-4 0,0 10 0,0-5 0,0 0 0,0 5 0,0-10 0,4 9 0,-3-9 0,8 9 0,-8-9 0,7 10 0,-7-5 0,8 6 0,-8 0 0,3 0 0,0 4 0,-3-7 0,6 11 0,-6-11 0,3 12 0,-4-8 0,0 4 0,0-11 0,0-1 0,0-12 0,0-1 0,0-14 0,-5-2 0,-9-14 0,-5 5 0,-1-6 0,-4 1 0,4 5 0,-5 1 0,6 3 0,-2 13 0,-9-33 0,10 27 0,-13-20 0,15 20 0,-6 6 0,0-13 0,5 5 0,-3 0 0,9 3 0,-4 6 0,6 7 0,1 6 0,4 9 0,1 4 0,2 6 0,2 0 0,-3 6 0,4 0 0,0-9 0,0 1 0,0-2 0,0 0 0,0 3 0,0-4 0,0 5 0,0-4 0,0 8 0,0-4 0,0 6 0,21 3 0,-7 1 0,29 4 0,-15 5 0,9 1 0,-5 9 0,0 7 0,1 6 0,1 7 0,-5-2 0,-2 5 0,-5 2 0,-5-1 0,5 5 0,-10-11 0,4 4 0,-6-5 0,0-1 0,0-5 0,-4-1 0,3-6 0,-8 0 0,3 0 0,1 5 0,-4-3 0,3 9 0,-4-4 0,0 5 0,0 14 0,0-10 0,0 16 0,0-23 0,0 8 0,0-10 0,0 0 0,0-1 0,0-1 0,0-4 0,0 10 0,0-4 0,0 6 0,5 5 0,-3-4 0,8 11 0,-4-11 0,0 5 0,8 7 0,-12-10 0,12 5 0,-13-10 0,7-10 0,-7 10 0,3-10 0,1 10 0,-4-4 0,9 6 0,-5-7 0,1 5 0,2-9 0,-7 9 0,8-10 0,-8 5 0,3-6 0,0-5 0,-3 4 0,3-8 0,0 16 0,-3-14 0,3 14 0,-4-11 0,0 4 0,0 0 0,0 0 0,0-5 0,0 4 0,4-3 0,-3 4 0,4 0 0,-5 0 0,0-5 0,0 0 0,0-6 0,0 1 0,0 3 0,0-2 0,0 2 0,0-4 0,0 0 0,0 9 0,4-2 0,-3 8 0,3-4 0,-4 0 0,5 6 0,-4-5 0,4 0 0,-5-7 0,4 1 0,-3-5 0,3 5 0,-4-6 0,4 1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8T23:39:44.656"/>
    </inkml:context>
    <inkml:brush xml:id="br0">
      <inkml:brushProperty name="width" value="0.35" units="cm"/>
      <inkml:brushProperty name="height" value="0.35" units="cm"/>
      <inkml:brushProperty name="color" value="#F9AE4D"/>
    </inkml:brush>
  </inkml:definitions>
  <inkml:trace contextRef="#ctx0" brushRef="#br0">258 743 24575,'-4'-34'0,"0"2"0,4 23 0,0-4 0,0 5 0,0-1 0,0-4 0,0-1 0,0-11 0,9-1 0,-1-11 0,11 3 0,-1-10 0,-2 11 0,6-11 0,-10 11 0,3 1 0,-5 7 0,-1 11 0,0 0 0,-4 6 0,3 3 0,-8-7 0,4 7 0,-4-8 0,0 5 0,-4-1 0,-5-4 0,-6-2 0,0-4 0,-3 0 0,3-1 0,-4 1 0,0 4 0,0-3 0,0 7 0,4-2 0,-3 3 0,8 5 0,-3-3 0,4 7 0,0-3 0,0 4 0,1 0 0,-5 0 0,4 0 0,-3 0 0,3 0 0,0 0 0,1 4 0,-1 1 0,0 4 0,0 4 0,-4-3 0,2 8 0,-3-8 0,9 3 0,-3-4 0,3 0 0,1-1 0,0 1 0,-1 4 0,4-3 0,-3 8 0,4-8 0,0 7 0,-4-2 0,3 4 0,-4-5 0,5 4 0,0-8 0,0 8 0,0 0 0,0-2 0,0 5 0,0-6 0,0 4 0,0 0 0,0 0 0,4-5 0,1 4 0,9-8 0,1 4 0,9-4 0,-4-5 0,10 0 0,-4-5 0,12 0 0,-5 0 0,11-5 0,15-17 0,-14 3 0,19-9 0,-31 8 0,4 8 0,-11 2 0,4 0 0,-9 9 0,3-4 0,-5 1 0,0 3 0,-4-3 0,3 4 0,-9 0 0,5 0 0,-6 0 0,1 0 0,3 0 0,-2 0 0,-2 7 0,-4 3 0,-4 8 0,0 0 0,3-3 0,-2 8 0,3-7 0,-4 8 0,0-5 0,0 0 0,0 6 0,0-5 0,0 10 0,0-9 0,0 3 0,0-5 0,0 0 0,0-4 0,0 3 0,0-9 0,0 5 0,0-6 0,-4 1 0,3-1 0,-6 1 0,6 0 0,30-5 0,0 5 0,30-2 0,-6 4 0,-6 1 0,13 0 0,-13 0 0,6-1 0,-7 1 0,-7-1 0,-2-5 0,-5 3 0,-6-4 0,-2 1 0,-5 3 0,-4-8 0,3 7 0,-9-7 0,5 3 0,-6 0 0,1-3 0,-1 7 0,1-7 0,-1 3 0,1-1 0,-1-2 0,4 7 0,-6-4 0,6 5 0,-8 0 0,5-1 0,0 1 0,-1 0 0,1-1 0,-1 1 0,1-1 0,0 1 0,-1 0 0,1-1 0,-4 1 0,2-1 0,-6 1 0,7 0 0,-7-1 0,3 6 0,-4-5 0,4 5 0,-4-6 0,4 1 0,-4 3 0,-7-6 0,-9 1 0,-9-7 0,-1 0 0,-10 0 0,8 0 0,-10 0 0,7 0 0,-1 0 0,1 0 0,5 0 0,-4 0 0,9 0 0,-3 0 0,4 0 0,1-4 0,0-2 0,0-3 0,0 3 0,4-2 0,-3 3 0,8 0 0,-3-3 0,4 3 0,0 0 0,0 1 0,1 0 0,-1 3 0,0-3 0,0 1 0,1 2 0,-1-7 0,1 7 0,-1-3 0,39 9 0,-11 1 0,39 5 0,-26-1 0,12 7 0,-4-5 0,5 9 0,1-8 0,-1 8 0,1-8 0,-7 3 0,5-5 0,-11 0 0,-1-1 0,-2 1 0,-14-2 0,3-4 0,-11-1 0,1 0 0,0-3 0,-32 3 0,-8-10 0,-17-4 0,-27-17 0,30 2 0,-32-7 0,22 8 0,-6-1 0,6 1 0,2 1 0,7 5 0,13 2 0,-4 10 0,17-3 0,-5 4 0,10 0 0,-3-4 0,9 8 0,34-3 0,15 9 0,39 15 0,9 9-818,3 12 818,-16-12 0,-29-10 0,1 1 0,2-4 0,-2-1 0,33 19 0,-22-18 0,-2-1 0,10 8 0,32-8 0,-48-1 0,0-1 0,28 2 0,16 5-325,-30-7 325,16 0 0,-9 0 0,-1-6 0,-16 3 0,-1-3 0,-14-1 0,-11-1 804,1 0-804,-18-4 339,8 4-339,-11-5 0,1 0 0,3 0 0,-3 0 0,3 0 0,-3 0 0,4-9 0,2 3 0,4-8 0,0 4 0,0-4 0,-5 4 0,4-4 0,-3 5 0,4-1 0,-5 5 0,-1-3 0,-4 7 0,-4-7 0,-18-5 0,-6-3 0,-15-3 0,2 4 0,-5-1 0,-3 3 0,-6-3 0,-6 4 0,-3-6 0,0 5 0,-5 1 0,6 1 0,-1 5 0,9-6 0,8 6 0,12-3 0,6 8 0,7-7 0,4 7 0,56-3 0,-17 4 0,54 0 0,-21 0 0,0 5 0,7 2 0,-1 6 0,3 0 0,7 0 0,19 1 0,-29-2 0,18 7 0,-25-5 0,-5 8 0,10-8 0,-19 8 0,4-9 0,-12 3 0,-3-5 0,-5-1 0,-6 0 0,-2-4 0,-10-2 0,0-4 0,-6 0 0,1 0 0,-35 0 0,2 0 0,-33 0 0,18 0 0,-5 0 0,4 5 0,1-4 0,1 9 0,12-9 0,2 4 0,9-5 0,2 4 0,4-3 0,0 2 0,-6-3 0,4 0 0,-9 0 0,6 0 0,-5 0 0,-6 0 0,-1 5 0,0-4 0,-4 4 0,9-5 0,-3 0 0,5 0 0,4 0 0,2 0 0,4 0 0,0 0 0,44 0 0,-15 0 0,38 0 0,-21 0 0,-4 0 0,11 0 0,-11 0 0,5 0 0,-1 0 0,-4 0 0,5-5 0,-12 4 0,4-8 0,-10 3 0,10 0 0,-9 2 0,3 0 0,-9 3 0,2-8 0,-7 8 0,4-7 0,-6 7 0,1-7 0,-1 3 0,1 0 0,0-2 0,4-3 0,-3 0 0,8-8 0,-4 8 0,1-8 0,3 3 0,-3 0 0,4-3 0,-5 7 0,-1 2 0,-4 1 0,0 3 0,-1 0 0,1-2 0,-1 2 0,1-8 0,-1 4 0,1-5 0,0 1 0,0 3 0,0-8 0,5 8 0,-4-4 0,3 5 0,-4 0 0,-1 4 0,1-3 0,0 8 0,-1-8 0,1 7 0,-1-7 0,1 7 0,0-3 0,4 4 0,1 0 0,5 0 0,0 0 0,1 0 0,-1 0 0,0 0 0,0 0 0,0 0 0,-5 0 0,4 0 0,-8 0 0,3 0 0,-4-4 0,-1 3 0,1-3 0,0 1 0,-1-2 0,1-4 0,0-4 0,0-2 0,5-4 0,1 0 0,-1 4 0,0-3 0,-6 8 0,1-3 0,0 4 0,-34 4 0,8 1 0,-30 4 0,9 0 0,5 5 0,-11 1 0,4 10 0,1-4 0,1 9 0,7-5 0,5 4 0,1-4 0,0 3 0,5-4 0,-5 0 0,6 3 0,-6-7 0,5 7 0,-10-2 0,-3 5 0,0 0 0,-4 1 0,-1 0 0,3 5 0,-3-9 0,11 7 0,7-14 0,2 2 0,12-4 0,-6 0 0,11-1 0,-3 1 0,4 3 0,0-3 0,0 4 0,4-5 0,5 1 0,5 0 0,6 5 0,4-3 0,-4 3 0,10-4 0,-4-4 0,0-2 0,4-4 0,-4 0 0,0 0 0,4 0 0,-10 0 0,10 0 0,-9 0 0,9 0 0,-4-9 0,-1 2 0,12-3 0,-10 1 0,11 3 0,-7-5 0,0 6 0,7-5 0,-5 4 0,5-5 0,-7 0 0,0-4 0,1 3 0,-6-7 0,4 8 0,-10-7 0,18-3 0,-15 1 0,10 0 0,-14 1 0,0 9 0,0-8 0,-4 3 0,3 0 0,-3-4 0,4 5 0,-4-6 0,3 1 0,-4 0 0,11-1 0,-5 1 0,10-2 0,-9 1 0,9 0 0,10-5 0,-6 2 0,6 3 0,-15 1 0,-1 8 0,-3-3 0,3 4 0,-5-4 0,0 3 0,0-7 0,0 7 0,0-3 0,1 0 0,-1 4 0,-5-8 0,4 7 0,-7-3 0,7 1 0,-5-1 0,1-1 0,-1 3 0,-5 3 0,1-4 0,0 3 0,0-4 0,0 1 0,5 3 0,0-9 0,1 9 0,3-8 0,-9 8 0,9-8 0,-8 8 0,3-3 0,1 4 0,-5 0 0,13-5 0,-6 0 0,6-1 0,-3 1 0,1 5 0,-6 0 0,4-1 0,-4 1 0,5-1 0,-4 1 0,3 4 0,-9-3 0,9 7 0,-8-7 0,3 7 0,-4-3 0,-1 4 0,4 0 0,-3 0 0,3 0 0,-4 0 0,1 0 0,-36-19 0,2 10 0,-25-21 0,5 13 0,12-4 0,-11 3 0,11 3 0,-5 4 0,7 0 0,5 5 0,1-3 0,6 8 0,5-7 0,-4 7 0,8-7 0,-4 3 0,5 1 0,1-4 0,-1 7 0,1-7 0,-1 7 0,1-3 0,-5 4 0,4 0 0,-5 0 0,1 9 0,3 1 0,-9 9 0,8 6 0,-8 1 0,7 11 0,-8-4 0,8 11 0,-4-5 0,-1 14 0,4-5 0,-10 4 0,11-13 0,-4-1 0,5-7 0,1-5 0,-4-1 0,3-6 0,-3 0 0,0-4 0,4-2 0,-8-3 0,8-2 0,-8 2 0,3-1 0,-8 4 0,3-7 0,-3 7 0,8-12 0,-3 3 0,4 0 0,-5-3 0,4 4 0,-3-5 0,-2 0 0,0 0 0,-5 4 0,6-3 0,0 3 0,-1-4 0,1 0 0,0 0 0,4 0 0,-11 4 0,14-3 0,-15 8 0,13-8 0,-6 7 0,1-7 0,5 8 0,-4-9 0,8 4 0,-4 0 0,6-3 0,3 10 0,1-2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B80ED0C-8F5C-AD47-BFDF-027F7D36ABA9}" type="datetimeFigureOut">
              <a:rPr lang="en-US" smtClean="0"/>
              <a:t>3/4/2020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57395D8-2BAD-2643-952A-6FE555AF7251}" type="slidenum">
              <a:rPr lang="en-US" smtClean="0"/>
              <a:t>‹#›</a:t>
            </a:fld>
            <a:endParaRPr lang="en-US"/>
          </a:p>
        </p:txBody>
      </p:sp>
    </p:spTree>
    <p:extLst>
      <p:ext uri="{BB962C8B-B14F-4D97-AF65-F5344CB8AC3E}">
        <p14:creationId xmlns:p14="http://schemas.microsoft.com/office/powerpoint/2010/main" val="2116321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lkc.ohs.acf.hhs.gov/professional-development/article/practice-based-coaching-pb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clkc.ohs.acf.hhs.gov/sites/default/files/pdf/pbc-at-a-glanc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tionalseedproject.org/white-privilege-unpacking-the-invisible-knapsac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aeyc.org/resources/position-statements/equity-draf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aeyc.org/resources/position-statements/equity-draf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clkc.ohs.acf.hhs.gov/sites/default/files/pdf/coaching-companion.pdf"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earlyedualliance.org/coaching-companion/"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clkc.ohs.acf.hhs.gov/professional-development/article/practice-based-coaching-pbc"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Practice-Based Coaching (PBC) is an approach to instructional coaching that can be applied across diverse settings. This module was developed for various audiences including education staff members who work in preschool, infant-toddler and home-based programs as well as in family child care.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PBC is relevant to the 2016 Head Start Program Performance Standards requirements related to training and professional development that specify that programs must implement a research-based, coordinated coaching strategy for education staff [§1302.92 (c)]. </a:t>
            </a:r>
          </a:p>
          <a:p>
            <a:endParaRPr lang="en-US" sz="1400" baseline="0" dirty="0"/>
          </a:p>
        </p:txBody>
      </p:sp>
      <p:sp>
        <p:nvSpPr>
          <p:cNvPr id="4" name="Slide Number Placeholder 3"/>
          <p:cNvSpPr>
            <a:spLocks noGrp="1"/>
          </p:cNvSpPr>
          <p:nvPr>
            <p:ph type="sldNum" sz="quarter" idx="10"/>
          </p:nvPr>
        </p:nvSpPr>
        <p:spPr/>
        <p:txBody>
          <a:bodyPr/>
          <a:lstStyle/>
          <a:p>
            <a:fld id="{D57395D8-2BAD-2643-952A-6FE555AF7251}" type="slidenum">
              <a:rPr lang="en-US" smtClean="0"/>
              <a:t>1</a:t>
            </a:fld>
            <a:endParaRPr lang="en-US"/>
          </a:p>
        </p:txBody>
      </p:sp>
    </p:spTree>
    <p:extLst>
      <p:ext uri="{BB962C8B-B14F-4D97-AF65-F5344CB8AC3E}">
        <p14:creationId xmlns:p14="http://schemas.microsoft.com/office/powerpoint/2010/main" val="182426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video shows coaches and educators talking about their experiences with coaching. The video also includes examples of educators interacting with coaches and educators interacting with children in a variety of preschool and infant and toddler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they watch the video, ask participants to take notes on what coaches and educators say are benefits and the impacts of coaching.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10</a:t>
            </a:fld>
            <a:endParaRPr lang="en-US"/>
          </a:p>
        </p:txBody>
      </p:sp>
    </p:spTree>
    <p:extLst>
      <p:ext uri="{BB962C8B-B14F-4D97-AF65-F5344CB8AC3E}">
        <p14:creationId xmlns:p14="http://schemas.microsoft.com/office/powerpoint/2010/main" val="119945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5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11</a:t>
            </a:fld>
            <a:endParaRPr lang="en-US"/>
          </a:p>
        </p:txBody>
      </p:sp>
    </p:spTree>
    <p:extLst>
      <p:ext uri="{BB962C8B-B14F-4D97-AF65-F5344CB8AC3E}">
        <p14:creationId xmlns:p14="http://schemas.microsoft.com/office/powerpoint/2010/main" val="3809393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 what they noticed.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 from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Coaches: Help educators engage in self-reflection, grow in their own professional development, improve teaching practices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Educators: Helped see my strengths, get another perspective, be challenged, get help, provide support, help work with children better</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12</a:t>
            </a:fld>
            <a:endParaRPr lang="en-US"/>
          </a:p>
        </p:txBody>
      </p:sp>
    </p:spTree>
    <p:extLst>
      <p:ext uri="{BB962C8B-B14F-4D97-AF65-F5344CB8AC3E}">
        <p14:creationId xmlns:p14="http://schemas.microsoft.com/office/powerpoint/2010/main" val="131197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PBC is a cyclical process for supporting educators’ use of effective practices.  The coaching cycle components 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Planning goals and action steps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Engaging in focused observation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Reflecting on and sharing feedback about practices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PBC occurs within the context of a collaborative partnership.</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Discussion</a:t>
            </a:r>
          </a:p>
          <a:p>
            <a:r>
              <a:rPr lang="en-US" sz="1200" b="0" kern="1200" dirty="0">
                <a:solidFill>
                  <a:schemeClr val="tx1"/>
                </a:solidFill>
                <a:effectLst/>
                <a:latin typeface="+mn-lt"/>
                <a:ea typeface="+mn-ea"/>
                <a:cs typeface="+mn-cs"/>
              </a:rPr>
              <a:t>In</a:t>
            </a:r>
            <a:r>
              <a:rPr lang="en-US" sz="1200" kern="1200" dirty="0">
                <a:solidFill>
                  <a:schemeClr val="tx1"/>
                </a:solidFill>
                <a:effectLst/>
                <a:latin typeface="+mn-lt"/>
                <a:ea typeface="+mn-ea"/>
                <a:cs typeface="+mn-cs"/>
              </a:rPr>
              <a:t>vite participants to share what stands out for them from the model.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PBC: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Focuses on supporting educators in their use of effective practices.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Occurs in the context of a collaborative partnership between an educator and a coach.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an ongoing cyclical process that includes three interrelated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Builds skills through observation, feedback and reflection.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directed by the goals an educator and coach identify and by child and family outcomes.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guided by an action plan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Head Start defines Practice-Based Coaching (PBC) as "a professional development</a:t>
            </a:r>
          </a:p>
          <a:p>
            <a:r>
              <a:rPr lang="en-US" sz="1200" kern="1200" dirty="0">
                <a:solidFill>
                  <a:schemeClr val="tx1"/>
                </a:solidFill>
                <a:effectLst/>
                <a:latin typeface="+mn-lt"/>
                <a:ea typeface="+mn-ea"/>
                <a:cs typeface="+mn-cs"/>
              </a:rPr>
              <a:t>strategy that uses a cyclical process. This process supports teachers' use of effective</a:t>
            </a:r>
          </a:p>
          <a:p>
            <a:r>
              <a:rPr lang="en-US" sz="1200" kern="1200" dirty="0">
                <a:solidFill>
                  <a:schemeClr val="tx1"/>
                </a:solidFill>
                <a:effectLst/>
                <a:latin typeface="+mn-lt"/>
                <a:ea typeface="+mn-ea"/>
                <a:cs typeface="+mn-cs"/>
              </a:rPr>
              <a:t>teaching practices that lead to positive outcomes for children. PBC occurs in the</a:t>
            </a:r>
          </a:p>
          <a:p>
            <a:r>
              <a:rPr lang="en-US" sz="1200" kern="1200" dirty="0">
                <a:solidFill>
                  <a:schemeClr val="tx1"/>
                </a:solidFill>
                <a:effectLst/>
                <a:latin typeface="+mn-lt"/>
                <a:ea typeface="+mn-ea"/>
                <a:cs typeface="+mn-cs"/>
              </a:rPr>
              <a:t>context of collaborative partnerships." The cyclical process involves creating shared</a:t>
            </a:r>
          </a:p>
          <a:p>
            <a:r>
              <a:rPr lang="en-US" sz="1200" kern="1200" dirty="0">
                <a:solidFill>
                  <a:schemeClr val="tx1"/>
                </a:solidFill>
                <a:effectLst/>
                <a:latin typeface="+mn-lt"/>
                <a:ea typeface="+mn-ea"/>
                <a:cs typeface="+mn-cs"/>
              </a:rPr>
              <a:t>goals and action plans, conducting focused observations to document progress, and</a:t>
            </a:r>
          </a:p>
          <a:p>
            <a:r>
              <a:rPr lang="en-US" sz="1200" kern="1200" dirty="0">
                <a:solidFill>
                  <a:schemeClr val="tx1"/>
                </a:solidFill>
                <a:effectLst/>
                <a:latin typeface="+mn-lt"/>
                <a:ea typeface="+mn-ea"/>
                <a:cs typeface="+mn-cs"/>
              </a:rPr>
              <a:t>providing reflection and feedback within the context of each of these processes.</a:t>
            </a:r>
          </a:p>
          <a:p>
            <a:r>
              <a:rPr lang="en-US" sz="1200" kern="1200" dirty="0">
                <a:solidFill>
                  <a:schemeClr val="tx1"/>
                </a:solidFill>
                <a:effectLst/>
                <a:latin typeface="+mn-lt"/>
                <a:ea typeface="+mn-ea"/>
                <a:cs typeface="+mn-cs"/>
              </a:rPr>
              <a:t>For more information and resources on PBC in the context of Head Start refer to: </a:t>
            </a:r>
          </a:p>
          <a:p>
            <a:r>
              <a:rPr lang="en-US" sz="1200" u="sng" kern="1200" dirty="0">
                <a:solidFill>
                  <a:schemeClr val="tx1"/>
                </a:solidFill>
                <a:effectLst/>
                <a:latin typeface="+mn-lt"/>
                <a:ea typeface="+mn-ea"/>
                <a:cs typeface="+mn-cs"/>
                <a:hlinkClick r:id="rId3"/>
              </a:rPr>
              <a:t>https://eclkc.ohs.acf.hhs.gov/professional-development/article/practice-based-coaching-pbc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i="0" baseline="0" dirty="0">
              <a:effectLst/>
            </a:endParaRPr>
          </a:p>
          <a:p>
            <a:endParaRPr lang="en-US" i="0" baseline="0" dirty="0">
              <a:effectLst/>
            </a:endParaRPr>
          </a:p>
        </p:txBody>
      </p:sp>
      <p:sp>
        <p:nvSpPr>
          <p:cNvPr id="4" name="Slide Number Placeholder 3"/>
          <p:cNvSpPr>
            <a:spLocks noGrp="1"/>
          </p:cNvSpPr>
          <p:nvPr>
            <p:ph type="sldNum" sz="quarter" idx="10"/>
          </p:nvPr>
        </p:nvSpPr>
        <p:spPr/>
        <p:txBody>
          <a:bodyPr/>
          <a:lstStyle/>
          <a:p>
            <a:fld id="{7F379DB4-B945-46AC-8231-FE6CFDAD0FA5}" type="slidenum">
              <a:rPr lang="en-US" smtClean="0"/>
              <a:pPr/>
              <a:t>13</a:t>
            </a:fld>
            <a:endParaRPr lang="en-US" dirty="0"/>
          </a:p>
        </p:txBody>
      </p:sp>
    </p:spTree>
    <p:extLst>
      <p:ext uri="{BB962C8B-B14F-4D97-AF65-F5344CB8AC3E}">
        <p14:creationId xmlns:p14="http://schemas.microsoft.com/office/powerpoint/2010/main" val="27795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Coaching Partners</a:t>
            </a:r>
            <a:r>
              <a:rPr lang="en-US" sz="1200" kern="1200" dirty="0">
                <a:solidFill>
                  <a:schemeClr val="tx1"/>
                </a:solidFill>
                <a:effectLst/>
                <a:latin typeface="+mn-lt"/>
                <a:ea typeface="+mn-ea"/>
                <a:cs typeface="+mn-cs"/>
              </a:rPr>
              <a:t>: The coach can be an expert, a peer, or even the educator (self-coaching).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are facilitators. They help educators unpack what they already know and come up with their own solutions.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provide support, not evaluation. Coaching is a </a:t>
            </a:r>
            <a:r>
              <a:rPr lang="en-US" sz="1200" i="1" kern="1200" dirty="0">
                <a:solidFill>
                  <a:schemeClr val="tx1"/>
                </a:solidFill>
                <a:effectLst/>
                <a:latin typeface="+mn-lt"/>
                <a:ea typeface="+mn-ea"/>
                <a:cs typeface="+mn-cs"/>
              </a:rPr>
              <a:t>safe space </a:t>
            </a:r>
            <a:r>
              <a:rPr lang="en-US" sz="1200" kern="1200" dirty="0">
                <a:solidFill>
                  <a:schemeClr val="tx1"/>
                </a:solidFill>
                <a:effectLst/>
                <a:latin typeface="+mn-lt"/>
                <a:ea typeface="+mn-ea"/>
                <a:cs typeface="+mn-cs"/>
              </a:rPr>
              <a:t>and a </a:t>
            </a:r>
            <a:r>
              <a:rPr lang="en-US" sz="1200" i="1" kern="1200" dirty="0">
                <a:solidFill>
                  <a:schemeClr val="tx1"/>
                </a:solidFill>
                <a:effectLst/>
                <a:latin typeface="+mn-lt"/>
                <a:ea typeface="+mn-ea"/>
                <a:cs typeface="+mn-cs"/>
              </a:rPr>
              <a:t>brave space. </a:t>
            </a:r>
            <a:r>
              <a:rPr lang="en-US" sz="1200" i="0" kern="1200" dirty="0">
                <a:solidFill>
                  <a:schemeClr val="tx1"/>
                </a:solidFill>
                <a:effectLst/>
                <a:latin typeface="+mn-lt"/>
                <a:ea typeface="+mn-ea"/>
                <a:cs typeface="+mn-cs"/>
              </a:rPr>
              <a:t>In other words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educators must feel supported and comfortable taking risks and trying new things.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do not provide technical assistance. Coaches are NOT problem-solvers, or advisors.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Delivery Method</a:t>
            </a:r>
            <a:r>
              <a:rPr lang="en-US" sz="1200" kern="1200" dirty="0">
                <a:solidFill>
                  <a:schemeClr val="tx1"/>
                </a:solidFill>
                <a:effectLst/>
                <a:latin typeface="+mn-lt"/>
                <a:ea typeface="+mn-ea"/>
                <a:cs typeface="+mn-cs"/>
              </a:rPr>
              <a:t>: Coaching can occur on site or at a distance, for example, using emails, phone calls, video and other digital technologies.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expert supports a group of educators who come together in a live setting.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Peers support each other in a live setting.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expert coach works with an individual educator from a distance.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can observe themselves on video and use the PBC model components to reflect on their own practice.</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Grouping</a:t>
            </a:r>
            <a:r>
              <a:rPr lang="en-US" sz="1200" kern="1200" dirty="0">
                <a:solidFill>
                  <a:schemeClr val="tx1"/>
                </a:solidFill>
                <a:effectLst/>
                <a:latin typeface="+mn-lt"/>
                <a:ea typeface="+mn-ea"/>
                <a:cs typeface="+mn-cs"/>
              </a:rPr>
              <a:t>: The </a:t>
            </a:r>
            <a:r>
              <a:rPr lang="en-US" sz="1200" kern="1200" dirty="0" err="1">
                <a:solidFill>
                  <a:schemeClr val="tx1"/>
                </a:solidFill>
                <a:effectLst/>
                <a:latin typeface="+mn-lt"/>
                <a:ea typeface="+mn-ea"/>
                <a:cs typeface="+mn-cs"/>
              </a:rPr>
              <a:t>coachee</a:t>
            </a:r>
            <a:r>
              <a:rPr lang="en-US" sz="1200" kern="1200" dirty="0">
                <a:solidFill>
                  <a:schemeClr val="tx1"/>
                </a:solidFill>
                <a:effectLst/>
                <a:latin typeface="+mn-lt"/>
                <a:ea typeface="+mn-ea"/>
                <a:cs typeface="+mn-cs"/>
              </a:rPr>
              <a:t> can be an individual or a group.</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 Department of Health and Human Services, Administration for Children, Youth and Families, Office of Head Start (n.d.). </a:t>
            </a:r>
            <a:r>
              <a:rPr lang="en-US" sz="1200" i="1" kern="1200" dirty="0">
                <a:solidFill>
                  <a:schemeClr val="tx1"/>
                </a:solidFill>
                <a:effectLst/>
                <a:latin typeface="+mn-lt"/>
                <a:ea typeface="+mn-ea"/>
                <a:cs typeface="+mn-cs"/>
              </a:rPr>
              <a:t>Practice-based coaching at a glance</a:t>
            </a:r>
            <a:r>
              <a:rPr lang="en-US" sz="1200" kern="1200" dirty="0">
                <a:solidFill>
                  <a:schemeClr val="tx1"/>
                </a:solidFill>
                <a:effectLst/>
                <a:latin typeface="+mn-lt"/>
                <a:ea typeface="+mn-ea"/>
                <a:cs typeface="+mn-cs"/>
              </a:rPr>
              <a:t>.</a:t>
            </a:r>
          </a:p>
          <a:p>
            <a:r>
              <a:rPr lang="en-US" sz="1200" u="sng" kern="1200" dirty="0">
                <a:solidFill>
                  <a:schemeClr val="tx1"/>
                </a:solidFill>
                <a:effectLst/>
                <a:latin typeface="+mn-lt"/>
                <a:ea typeface="+mn-ea"/>
                <a:cs typeface="+mn-cs"/>
                <a:hlinkClick r:id="rId3"/>
              </a:rPr>
              <a:t>https://eclkc.ohs.acf.hhs.gov/sites/default/files/pdf/pbc-at-a-glance.pdf</a:t>
            </a:r>
            <a:endParaRPr lang="en-US" sz="1200" kern="120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14</a:t>
            </a:fld>
            <a:endParaRPr lang="en-US"/>
          </a:p>
        </p:txBody>
      </p:sp>
    </p:spTree>
    <p:extLst>
      <p:ext uri="{BB962C8B-B14F-4D97-AF65-F5344CB8AC3E}">
        <p14:creationId xmlns:p14="http://schemas.microsoft.com/office/powerpoint/2010/main" val="77183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Coaching is about supporting emotional, cognitive, and behavioral change in adults.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participants to share something new they tried to learn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a language, a sport, a computer program, using public transportation).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Why was it important to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was most helpful in promoting their learning?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Possible answers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need it for my job.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was important to my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sounded interesting.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makes my commute easier.</a:t>
            </a:r>
          </a:p>
          <a:p>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15</a:t>
            </a:fld>
            <a:endParaRPr lang="en-US"/>
          </a:p>
        </p:txBody>
      </p:sp>
    </p:spTree>
    <p:extLst>
      <p:ext uri="{BB962C8B-B14F-4D97-AF65-F5344CB8AC3E}">
        <p14:creationId xmlns:p14="http://schemas.microsoft.com/office/powerpoint/2010/main" val="706809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Adult learners actively participate in their own learning experiences. From theory and research, we know that adult learners: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Need to know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they should learn something before learning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their own life experiences to make sense of new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better by applying new strategies immediately to a real-life situation.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Relate these points to participant responses in the prior discussion about adult learning (Slide 15).  Ask participants how these points match their thoughts about learning something new.</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16</a:t>
            </a:fld>
            <a:endParaRPr lang="en-US"/>
          </a:p>
        </p:txBody>
      </p:sp>
    </p:spTree>
    <p:extLst>
      <p:ext uri="{BB962C8B-B14F-4D97-AF65-F5344CB8AC3E}">
        <p14:creationId xmlns:p14="http://schemas.microsoft.com/office/powerpoint/2010/main" val="2798027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Collaborative partnerships are the context in which all other coaching activities occur.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NOTE</a:t>
            </a:r>
          </a:p>
          <a:p>
            <a:pPr fontAlgn="base"/>
            <a:r>
              <a:rPr lang="en-US" sz="1200" i="1" kern="1200" dirty="0">
                <a:solidFill>
                  <a:schemeClr val="tx1"/>
                </a:solidFill>
                <a:effectLst/>
                <a:latin typeface="+mn-lt"/>
                <a:ea typeface="+mn-ea"/>
                <a:cs typeface="+mn-cs"/>
              </a:rPr>
              <a:t>Click to highlight Collaborative Partnerships.</a:t>
            </a:r>
          </a:p>
          <a:p>
            <a:endParaRPr lang="en-US" i="0" baseline="0" dirty="0">
              <a:effectLst/>
            </a:endParaRPr>
          </a:p>
        </p:txBody>
      </p:sp>
      <p:sp>
        <p:nvSpPr>
          <p:cNvPr id="4" name="Slide Number Placeholder 3"/>
          <p:cNvSpPr>
            <a:spLocks noGrp="1"/>
          </p:cNvSpPr>
          <p:nvPr>
            <p:ph type="sldNum" sz="quarter" idx="10"/>
          </p:nvPr>
        </p:nvSpPr>
        <p:spPr/>
        <p:txBody>
          <a:bodyPr/>
          <a:lstStyle/>
          <a:p>
            <a:fld id="{7F379DB4-B945-46AC-8231-FE6CFDAD0FA5}" type="slidenum">
              <a:rPr lang="en-US" smtClean="0"/>
              <a:pPr/>
              <a:t>17</a:t>
            </a:fld>
            <a:endParaRPr lang="en-US" dirty="0"/>
          </a:p>
        </p:txBody>
      </p:sp>
    </p:spTree>
    <p:extLst>
      <p:ext uri="{BB962C8B-B14F-4D97-AF65-F5344CB8AC3E}">
        <p14:creationId xmlns:p14="http://schemas.microsoft.com/office/powerpoint/2010/main" val="1171542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Coaching is collaborative in that the coach and the educator work together to define and carry out the partnership.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Partnerships are centered around the work. They are professional in nature.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coach and educator bring their own specific expertise to the partnership. The coach brings expertise in content and effective teaching or home visiting practices, and the educator bring expertise of the children, families, community and learning environment. The coach and educator’s knowledge and experiences are equally respected and considered relevant to the coaching process.</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18</a:t>
            </a:fld>
            <a:endParaRPr lang="en-US"/>
          </a:p>
        </p:txBody>
      </p:sp>
    </p:spTree>
    <p:extLst>
      <p:ext uri="{BB962C8B-B14F-4D97-AF65-F5344CB8AC3E}">
        <p14:creationId xmlns:p14="http://schemas.microsoft.com/office/powerpoint/2010/main" val="1136201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think about their most effective professional partnerships.</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What made those partnerships effective?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What experiences, structures, feelings, or dispositions helped make them successful?</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This discussion can be conducted in a variety of formats. Presenters should choose a strategy that best matches the group pf participants. Some examples of discussion formats are:</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Large group discussion</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Turn and talk to a partner</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Write on a sticky note, then post it on a share board.</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Clear roles and expectations</a:t>
            </a:r>
          </a:p>
          <a:p>
            <a:r>
              <a:rPr lang="en-US" sz="1200" kern="1200" dirty="0">
                <a:solidFill>
                  <a:schemeClr val="tx1"/>
                </a:solidFill>
                <a:effectLst/>
                <a:latin typeface="+mn-lt"/>
                <a:ea typeface="+mn-ea"/>
                <a:cs typeface="+mn-cs"/>
              </a:rPr>
              <a:t>Trust and respect</a:t>
            </a:r>
          </a:p>
          <a:p>
            <a:r>
              <a:rPr lang="en-US" sz="1200" kern="1200" dirty="0">
                <a:solidFill>
                  <a:schemeClr val="tx1"/>
                </a:solidFill>
                <a:effectLst/>
                <a:latin typeface="+mn-lt"/>
                <a:ea typeface="+mn-ea"/>
                <a:cs typeface="+mn-cs"/>
              </a:rPr>
              <a:t>Shared goals</a:t>
            </a:r>
            <a:r>
              <a:rPr lang="en-US" dirty="0">
                <a:effectLst/>
              </a:rPr>
              <a:t> </a:t>
            </a:r>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19</a:t>
            </a:fld>
            <a:endParaRPr lang="en-US"/>
          </a:p>
        </p:txBody>
      </p:sp>
    </p:spTree>
    <p:extLst>
      <p:ext uri="{BB962C8B-B14F-4D97-AF65-F5344CB8AC3E}">
        <p14:creationId xmlns:p14="http://schemas.microsoft.com/office/powerpoint/2010/main" val="29904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module describes Practice-Based Coaching (PBC) and its components which 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Collaborative Partnerships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Shared Goals and Action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Focused Observation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Reflection and Feedback</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All these components are aimed at improving use of effective teaching practices.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b="0" baseline="0" dirty="0"/>
          </a:p>
        </p:txBody>
      </p:sp>
      <p:sp>
        <p:nvSpPr>
          <p:cNvPr id="4" name="Slide Number Placeholder 3"/>
          <p:cNvSpPr>
            <a:spLocks noGrp="1"/>
          </p:cNvSpPr>
          <p:nvPr>
            <p:ph type="sldNum" sz="quarter" idx="10"/>
          </p:nvPr>
        </p:nvSpPr>
        <p:spPr/>
        <p:txBody>
          <a:bodyPr/>
          <a:lstStyle/>
          <a:p>
            <a:fld id="{B863EE53-446D-4130-BE93-B0725C8D7E8F}" type="slidenum">
              <a:rPr lang="en-US" smtClean="0"/>
              <a:t>2</a:t>
            </a:fld>
            <a:endParaRPr lang="en-US"/>
          </a:p>
        </p:txBody>
      </p:sp>
    </p:spTree>
    <p:extLst>
      <p:ext uri="{BB962C8B-B14F-4D97-AF65-F5344CB8AC3E}">
        <p14:creationId xmlns:p14="http://schemas.microsoft.com/office/powerpoint/2010/main" val="106993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coaching (or partnership) agreement outlines what the educator can expect from the coach and what the coach can expect from the educator. It helps make the purpose and focus of coaching clear. A coaching agreement typically has several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Coach’s commitment</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Coaches typically commit to maintaining confidentiality, helping develop goals and action plans, providing resources, scheduling mutually agreed upon observation times, and offering time and support for reflection.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Educator’s commitment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hese commitments often include actively engaging in conversations with the coach, sharing pertinent information, being open to reflection, and trying out new practices.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Timelines for coaching</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Some </a:t>
            </a:r>
            <a:r>
              <a:rPr lang="en-US" sz="1200" kern="1200" dirty="0">
                <a:solidFill>
                  <a:schemeClr val="tx1"/>
                </a:solidFill>
                <a:effectLst/>
                <a:latin typeface="+mn-lt"/>
                <a:ea typeface="+mn-ea"/>
                <a:cs typeface="+mn-cs"/>
              </a:rPr>
              <a:t>coaching agreements detail how often the coach will observe in the learning environment, whether and how video will be used, and how often coaching conversations will take 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Agreements on the coach’s role in the learning environment</a:t>
            </a:r>
            <a:r>
              <a:rPr lang="en-US" sz="1200" b="1" kern="120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agreement might describe what a coach can do during coaching visits (if applicable). This includes outlining how to let a coach know that an educator wants the coach to model, provide materials, or assist in some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Privacy guidelines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ost coaching agreements provide an assurance that the coach and educator will keep the conversations, observations, and data private between them. The agreement should clearly describe the kinds of information that will be shared about coaching (number of coaching cycles completed, topics of shared goals, minutes/hours spent coaching, results from classroom observation instruments, etc.). There must also be clear guidelines about when a coach must share information about observations or discussions (i.e., in mandated reporter situations or when the coach believes a child or adult is at risk of harm).</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Agreements are sometimes referred to as contracts.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Sample Coaching Agreement</a:t>
            </a:r>
            <a:r>
              <a:rPr lang="en-US" sz="1200" kern="1200" dirty="0">
                <a:solidFill>
                  <a:schemeClr val="tx1"/>
                </a:solidFill>
                <a:effectLst/>
                <a:latin typeface="+mn-lt"/>
                <a:ea typeface="+mn-ea"/>
                <a:cs typeface="+mn-cs"/>
              </a:rPr>
              <a:t> handout.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to one-on-one in-person coaching, coaching can also occur remotely using video, in a small group,  or the educator can self-coach.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participants to consider how the coaching agreement may vary depending on the different formats.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20</a:t>
            </a:fld>
            <a:endParaRPr lang="en-US"/>
          </a:p>
        </p:txBody>
      </p:sp>
    </p:spTree>
    <p:extLst>
      <p:ext uri="{BB962C8B-B14F-4D97-AF65-F5344CB8AC3E}">
        <p14:creationId xmlns:p14="http://schemas.microsoft.com/office/powerpoint/2010/main" val="400721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Coaches are able to build stronger collaborative partnerships when they understand that concepts, relationships and practices are embedded in culture. Coaches need to think critically about cultural identities and relationships to privilege and oppression. Through culturally responsive coaching, coaches: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Acknowledge privilege based on identity (age, race, gender, ability, religion, language, education, etc.). Privilege is an unearned advantage based on some aspect of identity (McIntosh, 2010).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Seek to understand an educator’s and their own practices in the larger context of cultural beliefs and identity.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Value and build on educators’ cultural and linguistic resources.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Culture is created by a group of people who come together regularly and over time,  developing a shared understanding of talk, routines, roles, relationships, responsibilities, and ways of using particular artifacts. </a:t>
            </a:r>
            <a:r>
              <a:rPr lang="en-US" sz="1200" kern="1200" dirty="0">
                <a:solidFill>
                  <a:schemeClr val="tx1"/>
                </a:solidFill>
                <a:effectLst/>
                <a:latin typeface="+mn-lt"/>
                <a:ea typeface="+mn-ea"/>
                <a:cs typeface="+mn-cs"/>
              </a:rPr>
              <a:t>(Frank, 1999)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Individuals experience culture in everyday interactions and practices.  Culture influences our:</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Core values—Learned ideas of what is considered good or bad, desirable or undesirable, acceptable or unacceptable</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Attitudes—How the core values are reflected in specific situations in daily life such as working or socializing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Behaviors and practices—Characteristics which everyone sees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“Equity refers to the principles of fairness and justice. Each person receives the support and resources they need to be successful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Equity is not the same as equality. Equal treatment, when starting from unequal points, leads to inequity.” </a:t>
            </a:r>
            <a:r>
              <a:rPr lang="en-US" sz="1200" kern="1200" dirty="0">
                <a:solidFill>
                  <a:schemeClr val="tx1"/>
                </a:solidFill>
                <a:effectLst/>
                <a:latin typeface="+mn-lt"/>
                <a:ea typeface="+mn-ea"/>
                <a:cs typeface="+mn-cs"/>
              </a:rPr>
              <a:t>(NAEYC, 2018).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Frank, C. (1999). </a:t>
            </a:r>
            <a:r>
              <a:rPr lang="en-US" sz="1200" i="1" kern="1200" dirty="0">
                <a:solidFill>
                  <a:schemeClr val="tx1"/>
                </a:solidFill>
                <a:effectLst/>
                <a:latin typeface="+mn-lt"/>
                <a:ea typeface="+mn-ea"/>
                <a:cs typeface="+mn-cs"/>
              </a:rPr>
              <a:t>Ethnographic eyes: A teacher’s guide to classroom observation</a:t>
            </a:r>
            <a:r>
              <a:rPr lang="en-US" sz="1200" kern="1200" dirty="0">
                <a:solidFill>
                  <a:schemeClr val="tx1"/>
                </a:solidFill>
                <a:effectLst/>
                <a:latin typeface="+mn-lt"/>
                <a:ea typeface="+mn-ea"/>
                <a:cs typeface="+mn-cs"/>
              </a:rPr>
              <a:t>. Portsmouth, NH: Heinemann.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McIntosh, P. (2010). </a:t>
            </a:r>
            <a:r>
              <a:rPr lang="en-US" sz="1200" i="1" kern="1200" dirty="0">
                <a:solidFill>
                  <a:schemeClr val="tx1"/>
                </a:solidFill>
                <a:effectLst/>
                <a:latin typeface="+mn-lt"/>
                <a:ea typeface="+mn-ea"/>
                <a:cs typeface="+mn-cs"/>
              </a:rPr>
              <a:t>“White privilege: Unpacking the invisible knapsack” and “Some notes for facilitators.”</a:t>
            </a:r>
            <a:r>
              <a:rPr lang="en-US" sz="1200" kern="1200" dirty="0">
                <a:solidFill>
                  <a:schemeClr val="tx1"/>
                </a:solidFill>
                <a:effectLst/>
                <a:latin typeface="+mn-lt"/>
                <a:ea typeface="+mn-ea"/>
                <a:cs typeface="+mn-cs"/>
              </a:rPr>
              <a:t> Wellesley College, Wellesley, MA: National SEED Project on Inclusive Curriculum</a:t>
            </a:r>
          </a:p>
          <a:p>
            <a:r>
              <a:rPr lang="en-US" sz="1200" u="sng" kern="1200" dirty="0">
                <a:solidFill>
                  <a:schemeClr val="tx1"/>
                </a:solidFill>
                <a:effectLst/>
                <a:latin typeface="+mn-lt"/>
                <a:ea typeface="+mn-ea"/>
                <a:cs typeface="+mn-cs"/>
                <a:hlinkClick r:id="rId3"/>
              </a:rPr>
              <a:t>https://nationalseedproject.org/white-privilege-unpacking-the-invisible-knapsack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NAEYC (2018). Draft NAEYC position statement: Advancing equity and diversity in early childhood education. Washington, DC: National Association for the Education of Young Children.</a:t>
            </a:r>
          </a:p>
          <a:p>
            <a:r>
              <a:rPr lang="en-US" sz="1200" u="sng" kern="1200" dirty="0">
                <a:solidFill>
                  <a:schemeClr val="tx1"/>
                </a:solidFill>
                <a:effectLst/>
                <a:latin typeface="+mn-lt"/>
                <a:ea typeface="+mn-ea"/>
                <a:cs typeface="+mn-cs"/>
                <a:hlinkClick r:id="rId4"/>
              </a:rPr>
              <a:t>https://www.naeyc.org/resources/position-statements/equity-draft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21</a:t>
            </a:fld>
            <a:endParaRPr lang="en-US"/>
          </a:p>
        </p:txBody>
      </p:sp>
    </p:spTree>
    <p:extLst>
      <p:ext uri="{BB962C8B-B14F-4D97-AF65-F5344CB8AC3E}">
        <p14:creationId xmlns:p14="http://schemas.microsoft.com/office/powerpoint/2010/main" val="3067950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video, coaches discuss what it means to be a culturally responsive coach. The video includes examples that relate to coaching in an American Indian Alaska Native Salish language immersion program.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participants to take notes as they watch the video on attitudes and behaviors the coaches mention as being reflective of culturally responsive coaching.</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22</a:t>
            </a:fld>
            <a:endParaRPr lang="en-US"/>
          </a:p>
        </p:txBody>
      </p:sp>
    </p:spTree>
    <p:extLst>
      <p:ext uri="{BB962C8B-B14F-4D97-AF65-F5344CB8AC3E}">
        <p14:creationId xmlns:p14="http://schemas.microsoft.com/office/powerpoint/2010/main" val="765850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3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23</a:t>
            </a:fld>
            <a:endParaRPr lang="en-US"/>
          </a:p>
        </p:txBody>
      </p:sp>
    </p:spTree>
    <p:extLst>
      <p:ext uri="{BB962C8B-B14F-4D97-AF65-F5344CB8AC3E}">
        <p14:creationId xmlns:p14="http://schemas.microsoft.com/office/powerpoint/2010/main" val="396922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a:t>
            </a:r>
          </a:p>
          <a:p>
            <a:pPr lvl="0"/>
            <a:r>
              <a:rPr lang="en-US" sz="1200" kern="1200" dirty="0">
                <a:solidFill>
                  <a:schemeClr val="tx1"/>
                </a:solidFill>
                <a:effectLst/>
                <a:latin typeface="+mn-lt"/>
                <a:ea typeface="+mn-ea"/>
                <a:cs typeface="+mn-cs"/>
              </a:rPr>
              <a:t>What they noticed</a:t>
            </a:r>
          </a:p>
          <a:p>
            <a:pPr lvl="0"/>
            <a:r>
              <a:rPr lang="en-US" sz="1200" kern="1200" dirty="0">
                <a:solidFill>
                  <a:schemeClr val="tx1"/>
                </a:solidFill>
                <a:effectLst/>
                <a:latin typeface="+mn-lt"/>
                <a:ea typeface="+mn-ea"/>
                <a:cs typeface="+mn-cs"/>
              </a:rPr>
              <a:t>More ideas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 from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Importance of building a trusting relationship</a:t>
            </a:r>
          </a:p>
          <a:p>
            <a:r>
              <a:rPr lang="en-US" sz="1200" kern="1200" dirty="0">
                <a:solidFill>
                  <a:schemeClr val="tx1"/>
                </a:solidFill>
                <a:effectLst/>
                <a:latin typeface="+mn-lt"/>
                <a:ea typeface="+mn-ea"/>
                <a:cs typeface="+mn-cs"/>
              </a:rPr>
              <a:t>Coaches engage in self-reflection and reflect with peers.</a:t>
            </a:r>
          </a:p>
          <a:p>
            <a:r>
              <a:rPr lang="en-US" sz="1200" kern="1200" dirty="0">
                <a:solidFill>
                  <a:schemeClr val="tx1"/>
                </a:solidFill>
                <a:effectLst/>
                <a:latin typeface="+mn-lt"/>
                <a:ea typeface="+mn-ea"/>
                <a:cs typeface="+mn-cs"/>
              </a:rPr>
              <a:t>Coaches listen and learn about educators’ cultural and linguistic background.</a:t>
            </a:r>
          </a:p>
          <a:p>
            <a:r>
              <a:rPr lang="en-US" sz="1200" kern="1200" dirty="0">
                <a:solidFill>
                  <a:schemeClr val="tx1"/>
                </a:solidFill>
                <a:effectLst/>
                <a:latin typeface="+mn-lt"/>
                <a:ea typeface="+mn-ea"/>
                <a:cs typeface="+mn-cs"/>
              </a:rPr>
              <a:t>Coaches acknowledge power dynamics.</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24</a:t>
            </a:fld>
            <a:endParaRPr lang="en-US"/>
          </a:p>
        </p:txBody>
      </p:sp>
    </p:spTree>
    <p:extLst>
      <p:ext uri="{BB962C8B-B14F-4D97-AF65-F5344CB8AC3E}">
        <p14:creationId xmlns:p14="http://schemas.microsoft.com/office/powerpoint/2010/main" val="660032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Coaches support educators in building their own capacity to engage in culturally responsive practices with children and families and ensure all children have access to equitable learning opportunities. This means: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Acknowledging assumptions and biases that may have a negative impact on educators’ interactions with children and families. Bias is an inclination or preference. It can also be known as prejudice. We are often unaware of our biases. This is known as implicit bias.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Recognizing and supporting each child’s unique strengths.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Engaging in inclusive teaching practices that demonstrate the value of diversity.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In education, equity means that educators use teaching practices that enable children to be successful, regardless of race, gender, ethnicity, language, ability, family background, or family income (McGee Banks &amp; Banks, 1995; NAEYC, 2018).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McGee Banks, C. A., &amp; Banks, J. A.  (1995). Equity pedagogy: An essential component of multicultural education. </a:t>
            </a:r>
            <a:r>
              <a:rPr lang="en-US" sz="1200" i="1" kern="1200" dirty="0">
                <a:solidFill>
                  <a:schemeClr val="tx1"/>
                </a:solidFill>
                <a:effectLst/>
                <a:latin typeface="+mn-lt"/>
                <a:ea typeface="+mn-ea"/>
                <a:cs typeface="+mn-cs"/>
              </a:rPr>
              <a:t>Theory into Practice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34</a:t>
            </a:r>
            <a:r>
              <a:rPr lang="en-US" sz="1200" kern="1200" dirty="0">
                <a:solidFill>
                  <a:schemeClr val="tx1"/>
                </a:solidFill>
                <a:effectLst/>
                <a:latin typeface="+mn-lt"/>
                <a:ea typeface="+mn-ea"/>
                <a:cs typeface="+mn-cs"/>
              </a:rPr>
              <a:t>(3), 152-158.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NAEYC (2018). </a:t>
            </a:r>
            <a:r>
              <a:rPr lang="en-US" sz="1200" i="1" kern="1200" dirty="0">
                <a:solidFill>
                  <a:schemeClr val="tx1"/>
                </a:solidFill>
                <a:effectLst/>
                <a:latin typeface="+mn-lt"/>
                <a:ea typeface="+mn-ea"/>
                <a:cs typeface="+mn-cs"/>
              </a:rPr>
              <a:t>Draft NAEYC position statement: Advancing equity and diversity in early childhood education</a:t>
            </a:r>
            <a:r>
              <a:rPr lang="en-US" sz="1200" kern="1200" dirty="0">
                <a:solidFill>
                  <a:schemeClr val="tx1"/>
                </a:solidFill>
                <a:effectLst/>
                <a:latin typeface="+mn-lt"/>
                <a:ea typeface="+mn-ea"/>
                <a:cs typeface="+mn-cs"/>
              </a:rPr>
              <a:t>. Washington, DC: National Association for the Education of Young Children.</a:t>
            </a:r>
          </a:p>
          <a:p>
            <a:r>
              <a:rPr lang="en-US" sz="1200" u="sng" kern="1200" dirty="0">
                <a:solidFill>
                  <a:schemeClr val="tx1"/>
                </a:solidFill>
                <a:effectLst/>
                <a:latin typeface="+mn-lt"/>
                <a:ea typeface="+mn-ea"/>
                <a:cs typeface="+mn-cs"/>
                <a:hlinkClick r:id="rId3"/>
              </a:rPr>
              <a:t>https://www.naeyc.org/resources/position-statements/equity-draft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25</a:t>
            </a:fld>
            <a:endParaRPr lang="en-US"/>
          </a:p>
        </p:txBody>
      </p:sp>
    </p:spTree>
    <p:extLst>
      <p:ext uri="{BB962C8B-B14F-4D97-AF65-F5344CB8AC3E}">
        <p14:creationId xmlns:p14="http://schemas.microsoft.com/office/powerpoint/2010/main" val="1040513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this video, coaches share examples of how they help educators reflect on implicit biases related to challenging behavior and gender.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they watch the video, ask participants to take notes on strategies coaches used to help educators see implicit biases.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26</a:t>
            </a:fld>
            <a:endParaRPr lang="en-US"/>
          </a:p>
        </p:txBody>
      </p:sp>
    </p:spTree>
    <p:extLst>
      <p:ext uri="{BB962C8B-B14F-4D97-AF65-F5344CB8AC3E}">
        <p14:creationId xmlns:p14="http://schemas.microsoft.com/office/powerpoint/2010/main" val="1070695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2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27</a:t>
            </a:fld>
            <a:endParaRPr lang="en-US"/>
          </a:p>
        </p:txBody>
      </p:sp>
    </p:spTree>
    <p:extLst>
      <p:ext uri="{BB962C8B-B14F-4D97-AF65-F5344CB8AC3E}">
        <p14:creationId xmlns:p14="http://schemas.microsoft.com/office/powerpoint/2010/main" val="2199874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they noticed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ideas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Points to highlight from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Coaches can use open-ended questions and data from observations to help educators see implicit biases.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28</a:t>
            </a:fld>
            <a:endParaRPr lang="en-US"/>
          </a:p>
        </p:txBody>
      </p:sp>
    </p:spTree>
    <p:extLst>
      <p:ext uri="{BB962C8B-B14F-4D97-AF65-F5344CB8AC3E}">
        <p14:creationId xmlns:p14="http://schemas.microsoft.com/office/powerpoint/2010/main" val="253566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activity, participants have an opportunity to think critically about their own cultural identity and examine implicit biases and interpersonal power dynamics that impact relationships and interactions with 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the </a:t>
            </a:r>
            <a:r>
              <a:rPr lang="en-US" sz="1200" i="1" kern="1200" dirty="0">
                <a:solidFill>
                  <a:schemeClr val="tx1"/>
                </a:solidFill>
                <a:effectLst/>
                <a:latin typeface="+mn-lt"/>
                <a:ea typeface="+mn-ea"/>
                <a:cs typeface="+mn-cs"/>
              </a:rPr>
              <a:t>Reflection on Culture and Equity: Think-Pair-Share</a:t>
            </a:r>
            <a:r>
              <a:rPr lang="en-US" sz="1200" kern="1200" dirty="0">
                <a:solidFill>
                  <a:schemeClr val="tx1"/>
                </a:solidFill>
                <a:effectLst/>
                <a:latin typeface="+mn-lt"/>
                <a:ea typeface="+mn-ea"/>
                <a:cs typeface="+mn-cs"/>
              </a:rPr>
              <a:t> activity handout and review directions.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reflect on a series of questions, then select one or two to share with a partner.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p>
        </p:txBody>
      </p:sp>
      <p:sp>
        <p:nvSpPr>
          <p:cNvPr id="4" name="Slide Number Placeholder 3"/>
          <p:cNvSpPr>
            <a:spLocks noGrp="1"/>
          </p:cNvSpPr>
          <p:nvPr>
            <p:ph type="sldNum" sz="quarter" idx="10"/>
          </p:nvPr>
        </p:nvSpPr>
        <p:spPr/>
        <p:txBody>
          <a:bodyPr/>
          <a:lstStyle/>
          <a:p>
            <a:fld id="{D57395D8-2BAD-2643-952A-6FE555AF7251}" type="slidenum">
              <a:rPr lang="en-US" smtClean="0"/>
              <a:t>29</a:t>
            </a:fld>
            <a:endParaRPr lang="en-US"/>
          </a:p>
        </p:txBody>
      </p:sp>
    </p:spTree>
    <p:extLst>
      <p:ext uri="{BB962C8B-B14F-4D97-AF65-F5344CB8AC3E}">
        <p14:creationId xmlns:p14="http://schemas.microsoft.com/office/powerpoint/2010/main" val="293834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the end of this module, participants should be able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Define Practice-Based Coaching (PBC).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Describe the components in PBC.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key features of collaborative partnerships.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Describe strategies for effective implementation of the PBC cycle components.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State the benefits of using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D57395D8-2BAD-2643-952A-6FE555AF7251}" type="slidenum">
              <a:rPr lang="en-US" smtClean="0"/>
              <a:t>3</a:t>
            </a:fld>
            <a:endParaRPr lang="en-US"/>
          </a:p>
        </p:txBody>
      </p:sp>
    </p:spTree>
    <p:extLst>
      <p:ext uri="{BB962C8B-B14F-4D97-AF65-F5344CB8AC3E}">
        <p14:creationId xmlns:p14="http://schemas.microsoft.com/office/powerpoint/2010/main" val="121379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component of the PBC cycle is Shared Goals and Action Planning.</a:t>
            </a:r>
          </a:p>
          <a:p>
            <a:endParaRPr lang="en-US" i="0" baseline="0" dirty="0">
              <a:effectLst/>
            </a:endParaRPr>
          </a:p>
          <a:p>
            <a:pPr fontAlgn="base"/>
            <a:r>
              <a:rPr lang="en-US" sz="1200" kern="1200" dirty="0">
                <a:solidFill>
                  <a:schemeClr val="tx1"/>
                </a:solidFill>
                <a:effectLst/>
                <a:latin typeface="+mn-lt"/>
                <a:ea typeface="+mn-ea"/>
                <a:cs typeface="+mn-cs"/>
              </a:rPr>
              <a:t>NOTE</a:t>
            </a:r>
          </a:p>
          <a:p>
            <a:pPr fontAlgn="base"/>
            <a:r>
              <a:rPr lang="en-US" sz="1200" i="1" kern="1200" dirty="0">
                <a:solidFill>
                  <a:schemeClr val="tx1"/>
                </a:solidFill>
                <a:effectLst/>
                <a:latin typeface="+mn-lt"/>
                <a:ea typeface="+mn-ea"/>
                <a:cs typeface="+mn-cs"/>
              </a:rPr>
              <a:t>Click to highlight Shared Goals and Action Planning.</a:t>
            </a:r>
          </a:p>
          <a:p>
            <a:endParaRPr lang="en-US" i="0" baseline="0" dirty="0">
              <a:effectLst/>
            </a:endParaRPr>
          </a:p>
        </p:txBody>
      </p:sp>
      <p:sp>
        <p:nvSpPr>
          <p:cNvPr id="4" name="Slide Number Placeholder 3"/>
          <p:cNvSpPr>
            <a:spLocks noGrp="1"/>
          </p:cNvSpPr>
          <p:nvPr>
            <p:ph type="sldNum" sz="quarter" idx="10"/>
          </p:nvPr>
        </p:nvSpPr>
        <p:spPr/>
        <p:txBody>
          <a:bodyPr/>
          <a:lstStyle/>
          <a:p>
            <a:fld id="{7F379DB4-B945-46AC-8231-FE6CFDAD0FA5}" type="slidenum">
              <a:rPr lang="en-US" smtClean="0"/>
              <a:pPr/>
              <a:t>30</a:t>
            </a:fld>
            <a:endParaRPr lang="en-US" dirty="0"/>
          </a:p>
        </p:txBody>
      </p:sp>
    </p:spTree>
    <p:extLst>
      <p:ext uri="{BB962C8B-B14F-4D97-AF65-F5344CB8AC3E}">
        <p14:creationId xmlns:p14="http://schemas.microsoft.com/office/powerpoint/2010/main" val="766035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Shared Goals and Action Planning is a process in which the educator and coach use a needs assessment, or other adult-child interaction observation tool, along with child data to determine teaching or home visiting practices they will work on collaboratively.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31</a:t>
            </a:fld>
            <a:endParaRPr lang="en-US"/>
          </a:p>
        </p:txBody>
      </p:sp>
    </p:spTree>
    <p:extLst>
      <p:ext uri="{BB962C8B-B14F-4D97-AF65-F5344CB8AC3E}">
        <p14:creationId xmlns:p14="http://schemas.microsoft.com/office/powerpoint/2010/main" val="1368153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video, a coach supports an educator in identifying a goal and developing an action plan, which involves, in this case, using an iPad to document children’s behavior.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they watch the video, ask participants to take notes on what the coach says and does to support the educator in this process.</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32</a:t>
            </a:fld>
            <a:endParaRPr lang="en-US"/>
          </a:p>
        </p:txBody>
      </p:sp>
    </p:spTree>
    <p:extLst>
      <p:ext uri="{BB962C8B-B14F-4D97-AF65-F5344CB8AC3E}">
        <p14:creationId xmlns:p14="http://schemas.microsoft.com/office/powerpoint/2010/main" val="11581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4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33</a:t>
            </a:fld>
            <a:endParaRPr lang="en-US"/>
          </a:p>
        </p:txBody>
      </p:sp>
    </p:spTree>
    <p:extLst>
      <p:ext uri="{BB962C8B-B14F-4D97-AF65-F5344CB8AC3E}">
        <p14:creationId xmlns:p14="http://schemas.microsoft.com/office/powerpoint/2010/main" val="1325675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they noticed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ideas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 from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coach: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Asks open-ended questions to help the educator identify a new goal.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Restates the goal and action plan steps using clear, observable descriptors.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Gives hints and examples to help the educator develop measurable criteria for completion.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Asks questions to help the educator clarify action steps and criteria.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Provides verbal and nonverbal encouragement.</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34</a:t>
            </a:fld>
            <a:endParaRPr lang="en-US"/>
          </a:p>
        </p:txBody>
      </p:sp>
    </p:spTree>
    <p:extLst>
      <p:ext uri="{BB962C8B-B14F-4D97-AF65-F5344CB8AC3E}">
        <p14:creationId xmlns:p14="http://schemas.microsoft.com/office/powerpoint/2010/main" val="10017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Educators and coaches engage in three main steps toward identifying goals and developing an action plan. These are: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Gather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Write shared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 an action plan</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35</a:t>
            </a:fld>
            <a:endParaRPr lang="en-US"/>
          </a:p>
        </p:txBody>
      </p:sp>
    </p:spTree>
    <p:extLst>
      <p:ext uri="{BB962C8B-B14F-4D97-AF65-F5344CB8AC3E}">
        <p14:creationId xmlns:p14="http://schemas.microsoft.com/office/powerpoint/2010/main" val="149076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step toward identifying goals is to gather information about how an educator is currently using specific teaching or home visiting practices. Before gathering information, coaches should invite educators to share underlying values and assumptions related to their practices. The educator and coach then agree on one or more methods to gather information. These may include: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Direct observation of the educator by the coach</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Interviews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Educator self-reflection on a needs assessment form or other adult-child interaction observation tool</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Other data the program may already be collecting by valid and reliable data collectors such as completing the Environment Rating Scales (ITERS, ECERS or FCCERS) or the Classroom Assessment Scoring System (CLASS) </a:t>
            </a:r>
          </a:p>
          <a:p>
            <a:r>
              <a:rPr lang="en-US" sz="1200" kern="1200" dirty="0">
                <a:solidFill>
                  <a:schemeClr val="tx1"/>
                </a:solidFill>
                <a:effectLst/>
                <a:latin typeface="+mn-lt"/>
                <a:ea typeface="+mn-ea"/>
                <a:cs typeface="+mn-cs"/>
              </a:rPr>
              <a:t>The best way to gather information is a combination of these methods.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36</a:t>
            </a:fld>
            <a:endParaRPr lang="en-US"/>
          </a:p>
        </p:txBody>
      </p:sp>
    </p:spTree>
    <p:extLst>
      <p:ext uri="{BB962C8B-B14F-4D97-AF65-F5344CB8AC3E}">
        <p14:creationId xmlns:p14="http://schemas.microsoft.com/office/powerpoint/2010/main" val="634987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Goal setting is the process of selecting a specific teaching or home visiting practice to target for improvement and writing a goal for the implementation of that practice.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Goal setting is a collaborative effort between the educator and coach.  The more input the educator has in setting goals, the more likely the educator will be motivated to work on them.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coach can and should play a supporting role in selecting and clarifying goals by making suggestions, affirming ideas, assisting with wording, and helping to make goals specific and achievable.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coach and the educator should develop a shared understanding of the goal by discussing underlying values and assumptions related to the goal.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PBC, shared goals should focus on two areas:</a:t>
            </a:r>
          </a:p>
          <a:p>
            <a:endParaRPr lang="en-US"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 specific teaching or home visiting practice—or a set of practices that support child learning, and;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Strategies and resources that support an educator’s confidence and competence to use these practices in the early learning environment. </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Initially, an educator and coach should write just one or two goals to help focus coaching and to keep goals achievable within a specified time frame.  Then, as a goal is achieved, another goal can be written to keep the coaching cycle going. </a:t>
            </a:r>
          </a:p>
          <a:p>
            <a:r>
              <a:rPr lang="en-US" sz="1200" kern="1200" dirty="0">
                <a:solidFill>
                  <a:schemeClr val="tx1"/>
                </a:solidFill>
                <a:effectLst/>
                <a:latin typeface="+mn-lt"/>
                <a:ea typeface="+mn-ea"/>
                <a:cs typeface="+mn-cs"/>
              </a:rPr>
              <a:t>Written goals should be:</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Specific</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Observable</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Achievable within a defined time frame. (Typical time frames for working on and accomplishing goals in coaching are 2 to 4 weeks.)</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37</a:t>
            </a:fld>
            <a:endParaRPr lang="en-US"/>
          </a:p>
        </p:txBody>
      </p:sp>
    </p:spTree>
    <p:extLst>
      <p:ext uri="{BB962C8B-B14F-4D97-AF65-F5344CB8AC3E}">
        <p14:creationId xmlns:p14="http://schemas.microsoft.com/office/powerpoint/2010/main" val="3780341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an educator and coach have written a specific, observable, and achievable goal, an action plan is developed to provide a road map to support achieving the goal throughout the coaching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Action plans which are </a:t>
            </a:r>
            <a:r>
              <a:rPr lang="en-US" sz="1200" i="1" kern="1200" dirty="0">
                <a:solidFill>
                  <a:schemeClr val="tx1"/>
                </a:solidFill>
                <a:effectLst/>
                <a:latin typeface="+mn-lt"/>
                <a:ea typeface="+mn-ea"/>
                <a:cs typeface="+mn-cs"/>
              </a:rPr>
              <a:t>working</a:t>
            </a:r>
            <a:r>
              <a:rPr lang="en-US" sz="1200" kern="1200" dirty="0">
                <a:solidFill>
                  <a:schemeClr val="tx1"/>
                </a:solidFill>
                <a:effectLst/>
                <a:latin typeface="+mn-lt"/>
                <a:ea typeface="+mn-ea"/>
                <a:cs typeface="+mn-cs"/>
              </a:rPr>
              <a:t> documents that are used to guide coaching. </a:t>
            </a:r>
          </a:p>
          <a:p>
            <a:r>
              <a:rPr lang="en-US" sz="1200" kern="1200" dirty="0">
                <a:solidFill>
                  <a:schemeClr val="tx1"/>
                </a:solidFill>
                <a:effectLst/>
                <a:latin typeface="+mn-lt"/>
                <a:ea typeface="+mn-ea"/>
                <a:cs typeface="+mn-cs"/>
              </a:rPr>
              <a:t>They include:</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The goals that are the immediate focus of coaching,</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Planned actions or action steps toward achieving the goal.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An explicit statement about how the educator will know when the goal is achieved.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 timeframe for completion.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Supports or resources needed to complete the goal (materials, equipment, or personnel).</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Considerations for how teaching and home visiting practices and resources support and value the cultures and languages of all children in the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A Guide to Shared Goal Setting and Action Planning</a:t>
            </a:r>
            <a:r>
              <a:rPr lang="en-US" sz="1200" kern="1200" dirty="0">
                <a:solidFill>
                  <a:schemeClr val="tx1"/>
                </a:solidFill>
                <a:effectLst/>
                <a:latin typeface="+mn-lt"/>
                <a:ea typeface="+mn-ea"/>
                <a:cs typeface="+mn-cs"/>
              </a:rPr>
              <a:t> handout.</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38</a:t>
            </a:fld>
            <a:endParaRPr lang="en-US"/>
          </a:p>
        </p:txBody>
      </p:sp>
    </p:spTree>
    <p:extLst>
      <p:ext uri="{BB962C8B-B14F-4D97-AF65-F5344CB8AC3E}">
        <p14:creationId xmlns:p14="http://schemas.microsoft.com/office/powerpoint/2010/main" val="2341672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component of the PBC cycle is Focused Observation.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NOTE</a:t>
            </a:r>
          </a:p>
          <a:p>
            <a:pPr fontAlgn="base"/>
            <a:r>
              <a:rPr lang="en-US" sz="1200" i="1" kern="1200" dirty="0">
                <a:solidFill>
                  <a:schemeClr val="tx1"/>
                </a:solidFill>
                <a:effectLst/>
                <a:latin typeface="+mn-lt"/>
                <a:ea typeface="+mn-ea"/>
                <a:cs typeface="+mn-cs"/>
              </a:rPr>
              <a:t>Click to highlight Focused Observation.</a:t>
            </a:r>
          </a:p>
          <a:p>
            <a:endParaRPr lang="en-US" i="0" baseline="0" dirty="0">
              <a:effectLst/>
            </a:endParaRPr>
          </a:p>
        </p:txBody>
      </p:sp>
      <p:sp>
        <p:nvSpPr>
          <p:cNvPr id="4" name="Slide Number Placeholder 3"/>
          <p:cNvSpPr>
            <a:spLocks noGrp="1"/>
          </p:cNvSpPr>
          <p:nvPr>
            <p:ph type="sldNum" sz="quarter" idx="10"/>
          </p:nvPr>
        </p:nvSpPr>
        <p:spPr/>
        <p:txBody>
          <a:bodyPr/>
          <a:lstStyle/>
          <a:p>
            <a:fld id="{7F379DB4-B945-46AC-8231-FE6CFDAD0FA5}" type="slidenum">
              <a:rPr lang="en-US" smtClean="0"/>
              <a:pPr/>
              <a:t>39</a:t>
            </a:fld>
            <a:endParaRPr lang="en-US" dirty="0"/>
          </a:p>
        </p:txBody>
      </p:sp>
    </p:spTree>
    <p:extLst>
      <p:ext uri="{BB962C8B-B14F-4D97-AF65-F5344CB8AC3E}">
        <p14:creationId xmlns:p14="http://schemas.microsoft.com/office/powerpoint/2010/main" val="170121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EarlyEdU’s</a:t>
            </a:r>
            <a:r>
              <a:rPr lang="en-US" dirty="0"/>
              <a:t> higher education courses (EarlyEdUAlliance.org) use the Intentional Teaching Framework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Hamre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Downer, Jamil, &amp; </a:t>
            </a:r>
            <a:r>
              <a:rPr lang="en-US" sz="1200" kern="1200" baseline="0" dirty="0" err="1">
                <a:solidFill>
                  <a:schemeClr val="tx1"/>
                </a:solidFill>
                <a:effectLst/>
                <a:latin typeface="+mn-lt"/>
                <a:ea typeface="+mn-ea"/>
                <a:cs typeface="+mn-cs"/>
              </a:rPr>
              <a:t>Pianta</a:t>
            </a:r>
            <a:r>
              <a:rPr lang="en-US" sz="1200" kern="1200" dirty="0">
                <a:solidFill>
                  <a:schemeClr val="tx1"/>
                </a:solidFill>
                <a:effectLst/>
                <a:latin typeface="+mn-lt"/>
                <a:ea typeface="+mn-ea"/>
                <a:cs typeface="+mn-cs"/>
              </a:rPr>
              <a:t>, 2012; Joseph &amp; Brennan, 2013), which</a:t>
            </a:r>
            <a:r>
              <a:rPr lang="en-US" sz="1200" kern="1200" baseline="0" dirty="0">
                <a:solidFill>
                  <a:schemeClr val="tx1"/>
                </a:solidFill>
                <a:effectLst/>
                <a:latin typeface="+mn-lt"/>
                <a:ea typeface="+mn-ea"/>
                <a:cs typeface="+mn-cs"/>
              </a:rPr>
              <a:t> guides participants to</a:t>
            </a:r>
            <a:r>
              <a:rPr lang="en-US" dirty="0"/>
              <a:t>:</a:t>
            </a:r>
          </a:p>
          <a:p>
            <a:endParaRPr lang="en-US" dirty="0"/>
          </a:p>
          <a:p>
            <a:r>
              <a:rPr lang="en-US" b="1" dirty="0"/>
              <a:t>Know—</a:t>
            </a:r>
            <a:r>
              <a:rPr lang="en-US" dirty="0"/>
              <a:t>Learn about child development and effective teaching practices.</a:t>
            </a:r>
          </a:p>
          <a:p>
            <a:r>
              <a:rPr lang="en-US" b="1" dirty="0"/>
              <a:t>See—</a:t>
            </a:r>
            <a:r>
              <a:rPr lang="en-US" dirty="0"/>
              <a:t>Identify teaching practices and children’s responses in participants’ own</a:t>
            </a:r>
            <a:r>
              <a:rPr lang="en-US" baseline="0" dirty="0"/>
              <a:t> videos and those of other participants, using specific behavioral language</a:t>
            </a:r>
            <a:r>
              <a:rPr lang="en-US" dirty="0"/>
              <a:t>.</a:t>
            </a:r>
            <a:endParaRPr lang="en-US" b="1" dirty="0"/>
          </a:p>
          <a:p>
            <a:r>
              <a:rPr lang="en-US" b="1" dirty="0"/>
              <a:t>Do—</a:t>
            </a:r>
            <a:r>
              <a:rPr lang="en-US" dirty="0"/>
              <a:t>Set goals, plan, and use strategies. </a:t>
            </a:r>
            <a:r>
              <a:rPr lang="en-US" b="0" dirty="0"/>
              <a:t>(</a:t>
            </a:r>
            <a:r>
              <a:rPr lang="en-US" b="1" dirty="0"/>
              <a:t>Do</a:t>
            </a:r>
            <a:r>
              <a:rPr lang="en-US" b="0" baseline="0" dirty="0"/>
              <a:t> can also involve applying knowledge during in-class activities.)</a:t>
            </a:r>
            <a:endParaRPr lang="en-US" b="1" dirty="0"/>
          </a:p>
          <a:p>
            <a:r>
              <a:rPr lang="en-US" b="1" dirty="0"/>
              <a:t>Reflect—</a:t>
            </a:r>
            <a:r>
              <a:rPr lang="en-US" dirty="0"/>
              <a:t>Observe and</a:t>
            </a:r>
            <a:r>
              <a:rPr lang="en-US" baseline="0" dirty="0"/>
              <a:t> analyze their own practices, including in their own videos and their peers’ videos</a:t>
            </a:r>
            <a:r>
              <a:rPr lang="en-US" dirty="0"/>
              <a:t>.</a:t>
            </a:r>
          </a:p>
          <a:p>
            <a:r>
              <a:rPr lang="en-US" b="1" dirty="0"/>
              <a:t>Improve—</a:t>
            </a:r>
            <a:r>
              <a:rPr lang="en-US" b="0" dirty="0"/>
              <a:t>Plan</a:t>
            </a:r>
            <a:r>
              <a:rPr lang="en-US" b="0" baseline="0" dirty="0"/>
              <a:t> for and implement positive, quantifiable change to teaching practices.</a:t>
            </a:r>
            <a:endParaRPr lang="en-US" b="1" dirty="0"/>
          </a:p>
          <a:p>
            <a:endParaRPr lang="en-US" dirty="0"/>
          </a:p>
          <a:p>
            <a:r>
              <a:rPr lang="en-US" sz="1200" b="1" i="0" u="none" strike="noStrike" kern="1200" baseline="0" dirty="0">
                <a:solidFill>
                  <a:schemeClr val="tx1"/>
                </a:solidFill>
                <a:latin typeface="+mn-lt"/>
                <a:ea typeface="+mn-ea"/>
                <a:cs typeface="+mn-cs"/>
              </a:rPr>
              <a:t>References</a:t>
            </a:r>
          </a:p>
          <a:p>
            <a:r>
              <a:rPr lang="en-US" sz="1200" b="0" i="0" u="none" strike="noStrike" kern="1200" baseline="0" dirty="0" err="1">
                <a:solidFill>
                  <a:schemeClr val="tx1"/>
                </a:solidFill>
                <a:latin typeface="+mn-lt"/>
                <a:ea typeface="+mn-ea"/>
                <a:cs typeface="+mn-cs"/>
              </a:rPr>
              <a:t>Hamre</a:t>
            </a:r>
            <a:r>
              <a:rPr lang="en-US" sz="1200" b="0" i="0" u="none" strike="noStrike" kern="1200" baseline="0" dirty="0">
                <a:solidFill>
                  <a:schemeClr val="tx1"/>
                </a:solidFill>
                <a:latin typeface="+mn-lt"/>
                <a:ea typeface="+mn-ea"/>
                <a:cs typeface="+mn-cs"/>
              </a:rPr>
              <a:t>, B. K., Downer, J. T., Jamil, F. M., &amp; </a:t>
            </a:r>
            <a:r>
              <a:rPr lang="en-US" sz="1200" b="0" i="0" u="none" strike="noStrike" kern="1200" baseline="0" dirty="0" err="1">
                <a:solidFill>
                  <a:schemeClr val="tx1"/>
                </a:solidFill>
                <a:latin typeface="+mn-lt"/>
                <a:ea typeface="+mn-ea"/>
                <a:cs typeface="+mn-cs"/>
              </a:rPr>
              <a:t>Pianta</a:t>
            </a:r>
            <a:r>
              <a:rPr lang="en-US" sz="1200" b="0" i="0" u="none" strike="noStrike" kern="1200" baseline="0" dirty="0">
                <a:solidFill>
                  <a:schemeClr val="tx1"/>
                </a:solidFill>
                <a:latin typeface="+mn-lt"/>
                <a:ea typeface="+mn-ea"/>
                <a:cs typeface="+mn-cs"/>
              </a:rPr>
              <a:t>, R. C. (2012). Enhancing teachers’ intentional use of effective interactions with children. In R. C. </a:t>
            </a:r>
            <a:r>
              <a:rPr lang="en-US" sz="1200" b="0" i="0" u="none" strike="noStrike" kern="1200" baseline="0" dirty="0" err="1">
                <a:solidFill>
                  <a:schemeClr val="tx1"/>
                </a:solidFill>
                <a:latin typeface="+mn-lt"/>
                <a:ea typeface="+mn-ea"/>
                <a:cs typeface="+mn-cs"/>
              </a:rPr>
              <a:t>Pianta</a:t>
            </a:r>
            <a:r>
              <a:rPr lang="en-US" sz="1200" b="0" i="0" u="none" strike="noStrike" kern="1200" baseline="0" dirty="0">
                <a:solidFill>
                  <a:schemeClr val="tx1"/>
                </a:solidFill>
                <a:latin typeface="+mn-lt"/>
                <a:ea typeface="+mn-ea"/>
                <a:cs typeface="+mn-cs"/>
              </a:rPr>
              <a:t> (Ed.). </a:t>
            </a:r>
            <a:r>
              <a:rPr lang="en-US" sz="1200" b="0" i="1" u="none" strike="noStrike" kern="1200" baseline="0" dirty="0">
                <a:solidFill>
                  <a:schemeClr val="tx1"/>
                </a:solidFill>
                <a:latin typeface="+mn-lt"/>
                <a:ea typeface="+mn-ea"/>
                <a:cs typeface="+mn-cs"/>
              </a:rPr>
              <a:t>Handbook of early childhood education </a:t>
            </a:r>
            <a:r>
              <a:rPr lang="en-US" sz="1200" b="0" i="0" u="none" strike="noStrike" kern="1200" baseline="0" dirty="0">
                <a:solidFill>
                  <a:schemeClr val="tx1"/>
                </a:solidFill>
                <a:latin typeface="+mn-lt"/>
                <a:ea typeface="+mn-ea"/>
                <a:cs typeface="+mn-cs"/>
              </a:rPr>
              <a:t>(pp. 507–532). New York: The Guilford Press.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Joseph, G. E., &amp; Brennan, C. (2013). Framing quality: Annotated video-based portfolios of classroom practice by preservice teachers. </a:t>
            </a:r>
            <a:r>
              <a:rPr lang="en-US" sz="1200" b="0" i="1" u="none" strike="noStrike" kern="1200" baseline="0" dirty="0">
                <a:solidFill>
                  <a:schemeClr val="tx1"/>
                </a:solidFill>
                <a:latin typeface="+mn-lt"/>
                <a:ea typeface="+mn-ea"/>
                <a:cs typeface="+mn-cs"/>
              </a:rPr>
              <a:t>Early Childhood Education Journal</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41</a:t>
            </a:r>
            <a:r>
              <a:rPr lang="en-US" sz="1200" b="0" i="0" u="none" strike="noStrike" kern="1200" baseline="0" dirty="0">
                <a:solidFill>
                  <a:schemeClr val="tx1"/>
                </a:solidFill>
                <a:latin typeface="+mn-lt"/>
                <a:ea typeface="+mn-ea"/>
                <a:cs typeface="+mn-cs"/>
              </a:rPr>
              <a:t>, 423–430.</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a:t>
            </a:fld>
            <a:endParaRPr lang="en-US"/>
          </a:p>
        </p:txBody>
      </p:sp>
    </p:spTree>
    <p:extLst>
      <p:ext uri="{BB962C8B-B14F-4D97-AF65-F5344CB8AC3E}">
        <p14:creationId xmlns:p14="http://schemas.microsoft.com/office/powerpoint/2010/main" val="2776817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focused observation is an observation centered and guided by the shared goals and action plan.</a:t>
            </a:r>
          </a:p>
          <a:p>
            <a:r>
              <a:rPr lang="en-US" sz="1200" kern="1200" dirty="0">
                <a:solidFill>
                  <a:schemeClr val="tx1"/>
                </a:solidFill>
                <a:effectLst/>
                <a:latin typeface="+mn-lt"/>
                <a:ea typeface="+mn-ea"/>
                <a:cs typeface="+mn-cs"/>
              </a:rPr>
              <a:t>During a focused observation the coach zeroes in on the educator’s goals and practices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Gather information on the educator’s implementation of the shared goal and action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Record personal notes to help plan feedback the coach will share about implementation of the action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supportive strategies during the observation that may help promote the educator’s learning.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The term </a:t>
            </a:r>
            <a:r>
              <a:rPr lang="en-US" sz="1200" i="1" kern="1200" dirty="0">
                <a:solidFill>
                  <a:schemeClr val="tx1"/>
                </a:solidFill>
                <a:effectLst/>
                <a:latin typeface="+mn-lt"/>
                <a:ea typeface="+mn-ea"/>
                <a:cs typeface="+mn-cs"/>
              </a:rPr>
              <a:t>observation</a:t>
            </a:r>
            <a:r>
              <a:rPr lang="en-US" sz="1200" kern="1200" dirty="0">
                <a:solidFill>
                  <a:schemeClr val="tx1"/>
                </a:solidFill>
                <a:effectLst/>
                <a:latin typeface="+mn-lt"/>
                <a:ea typeface="+mn-ea"/>
                <a:cs typeface="+mn-cs"/>
              </a:rPr>
              <a:t> refers to the process of gathering and recording information about practices implemented during on-going activities and routines in the early education learning environment and during home visits.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40</a:t>
            </a:fld>
            <a:endParaRPr lang="en-US"/>
          </a:p>
        </p:txBody>
      </p:sp>
    </p:spTree>
    <p:extLst>
      <p:ext uri="{BB962C8B-B14F-4D97-AF65-F5344CB8AC3E}">
        <p14:creationId xmlns:p14="http://schemas.microsoft.com/office/powerpoint/2010/main" val="1465016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this video coaches and educators describe what happens during a focused observation. The video includes examples of coaches observing educators and modeling practices in infant-toddler and preschool programs. One example shows a coach demonstrating to an educator how to use an iPad to document children’s behavior.</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41</a:t>
            </a:fld>
            <a:endParaRPr lang="en-US"/>
          </a:p>
        </p:txBody>
      </p:sp>
    </p:spTree>
    <p:extLst>
      <p:ext uri="{BB962C8B-B14F-4D97-AF65-F5344CB8AC3E}">
        <p14:creationId xmlns:p14="http://schemas.microsoft.com/office/powerpoint/2010/main" val="2955300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3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42</a:t>
            </a:fld>
            <a:endParaRPr lang="en-US"/>
          </a:p>
        </p:txBody>
      </p:sp>
    </p:spTree>
    <p:extLst>
      <p:ext uri="{BB962C8B-B14F-4D97-AF65-F5344CB8AC3E}">
        <p14:creationId xmlns:p14="http://schemas.microsoft.com/office/powerpoint/2010/main" val="1310639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they noticed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ideas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 from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educator and coach agree upon what will happen ahead of time. </a:t>
            </a:r>
          </a:p>
          <a:p>
            <a:r>
              <a:rPr lang="en-US" sz="1200" kern="1200" dirty="0">
                <a:solidFill>
                  <a:schemeClr val="tx1"/>
                </a:solidFill>
                <a:effectLst/>
                <a:latin typeface="+mn-lt"/>
                <a:ea typeface="+mn-ea"/>
                <a:cs typeface="+mn-cs"/>
              </a:rPr>
              <a:t>Coaches can take written notes or use video during the observation. </a:t>
            </a:r>
          </a:p>
          <a:p>
            <a:r>
              <a:rPr lang="en-US" sz="1200" kern="1200" dirty="0">
                <a:solidFill>
                  <a:schemeClr val="tx1"/>
                </a:solidFill>
                <a:effectLst/>
                <a:latin typeface="+mn-lt"/>
                <a:ea typeface="+mn-ea"/>
                <a:cs typeface="+mn-cs"/>
              </a:rPr>
              <a:t>Coaches can use a variety of strategies to provide support and promote the educator’s learning including sharing tips and modeling a practice. </a:t>
            </a:r>
          </a:p>
          <a:p>
            <a:r>
              <a:rPr lang="en-US" sz="1200" kern="1200" dirty="0">
                <a:solidFill>
                  <a:schemeClr val="tx1"/>
                </a:solidFill>
                <a:effectLst/>
                <a:latin typeface="+mn-lt"/>
                <a:ea typeface="+mn-ea"/>
                <a:cs typeface="+mn-cs"/>
              </a:rPr>
              <a:t>Coaches build relationships with children as well as with the educator.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43</a:t>
            </a:fld>
            <a:endParaRPr lang="en-US"/>
          </a:p>
        </p:txBody>
      </p:sp>
    </p:spTree>
    <p:extLst>
      <p:ext uri="{BB962C8B-B14F-4D97-AF65-F5344CB8AC3E}">
        <p14:creationId xmlns:p14="http://schemas.microsoft.com/office/powerpoint/2010/main" val="2602408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Coaches and educators agree on how the focused observation will take place,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 coach will be specifically looking for related to the action plan.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data the coach might collect.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observation coaching strategies will be used.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format for the observation. Coaching observations can occur in a variety of formats, in person or remotely (via video or other digital technologies).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time to observe. Depending on the purpose of the observation, best times may be when the educator is most likely to implement the teaching practices from the action plan, or during a specific situation in which the educator has requested additional support.</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44</a:t>
            </a:fld>
            <a:endParaRPr lang="en-US"/>
          </a:p>
        </p:txBody>
      </p:sp>
    </p:spTree>
    <p:extLst>
      <p:ext uri="{BB962C8B-B14F-4D97-AF65-F5344CB8AC3E}">
        <p14:creationId xmlns:p14="http://schemas.microsoft.com/office/powerpoint/2010/main" val="4042202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Records help document educators’ progress towards the action plan goal and steps.</a:t>
            </a:r>
          </a:p>
          <a:p>
            <a:r>
              <a:rPr lang="en-US" sz="1200" kern="1200" dirty="0">
                <a:solidFill>
                  <a:schemeClr val="tx1"/>
                </a:solidFill>
                <a:effectLst/>
                <a:latin typeface="+mn-lt"/>
                <a:ea typeface="+mn-ea"/>
                <a:cs typeface="+mn-cs"/>
              </a:rPr>
              <a:t>Coaches can use various qualitative and quantitative methods to gather information on an educator’s implementation of a shared goal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Anecdotal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Video.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Tallies (such as amount, frequency, duration).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Qualitative data provide a description of how an educator implements the shared goal using written words, interview transcriptions or videos.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Quantitative data refer to information that can be measured and written down as numbers. This information is used to measure the amount, frequency or duration of the educator’s implementation of the shared goal (e.g., how many new vocabulary words an educator uses during an activity, how often an educator collects data on children, how long an educator waits for a child to respond to a question).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45</a:t>
            </a:fld>
            <a:endParaRPr lang="en-US"/>
          </a:p>
        </p:txBody>
      </p:sp>
    </p:spTree>
    <p:extLst>
      <p:ext uri="{BB962C8B-B14F-4D97-AF65-F5344CB8AC3E}">
        <p14:creationId xmlns:p14="http://schemas.microsoft.com/office/powerpoint/2010/main" val="50123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they focus their observations of an educator’s implementation of the shared goal(s), coaches need to be mindful of assumptions and biases that may influence what they are recording.</a:t>
            </a:r>
          </a:p>
          <a:p>
            <a:r>
              <a:rPr lang="en-US" sz="1200" kern="1200" dirty="0">
                <a:solidFill>
                  <a:schemeClr val="tx1"/>
                </a:solidFill>
                <a:effectLst/>
                <a:latin typeface="+mn-lt"/>
                <a:ea typeface="+mn-ea"/>
                <a:cs typeface="+mn-cs"/>
              </a:rPr>
              <a:t>A good observer is specific and objective. Observations should reflect facts, not opinions, assumptions or guesses.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I use words that describe but do not judge.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Can I see and/or hear it?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Don’t assume feelings and motivation.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Would another person agree about what occurred?</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46</a:t>
            </a:fld>
            <a:endParaRPr lang="en-US"/>
          </a:p>
        </p:txBody>
      </p:sp>
    </p:spTree>
    <p:extLst>
      <p:ext uri="{BB962C8B-B14F-4D97-AF65-F5344CB8AC3E}">
        <p14:creationId xmlns:p14="http://schemas.microsoft.com/office/powerpoint/2010/main" val="1310103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focused observation, coaches also record personal notes and insights about information the coach would like to share with the educator later during the debriefing session. To guide the reflection process with the educator, these notes may include summaries of data, questions, and feedback on what the coach saw. </a:t>
            </a:r>
          </a:p>
          <a:p>
            <a:r>
              <a:rPr lang="en-US" sz="1200" kern="1200" dirty="0">
                <a:solidFill>
                  <a:schemeClr val="tx1"/>
                </a:solidFill>
                <a:effectLst/>
                <a:latin typeface="+mn-lt"/>
                <a:ea typeface="+mn-ea"/>
                <a:cs typeface="+mn-cs"/>
              </a:rPr>
              <a:t>Notes may address: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Feedback the coach might want to provide.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Questions about instances that may require further clarification.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Supports the educator may need next.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Follow-up observations on previously met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Observation Template</a:t>
            </a:r>
            <a:r>
              <a:rPr lang="en-US" sz="1200" kern="1200" dirty="0">
                <a:solidFill>
                  <a:schemeClr val="tx1"/>
                </a:solidFill>
                <a:effectLst/>
                <a:latin typeface="+mn-lt"/>
                <a:ea typeface="+mn-ea"/>
                <a:cs typeface="+mn-cs"/>
              </a:rPr>
              <a:t> handout.</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participants to think about what a focused observation might look like when a coach is coaching remotely, in a small group, or an educator is self-coaching. What methods might a coach use to gather information in these different situations?.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47</a:t>
            </a:fld>
            <a:endParaRPr lang="en-US"/>
          </a:p>
        </p:txBody>
      </p:sp>
    </p:spTree>
    <p:extLst>
      <p:ext uri="{BB962C8B-B14F-4D97-AF65-F5344CB8AC3E}">
        <p14:creationId xmlns:p14="http://schemas.microsoft.com/office/powerpoint/2010/main" val="2527416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focused observation is conducted onsite, the coach may also provide a direct demonstration of a practice. This might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Modeling a teaching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Side-by-side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help in the learning environment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During a home visiting observation, modeling a teaching practice means the coach models strategies focused on home visitor and parent interaction.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Coaching Strategies</a:t>
            </a:r>
            <a:r>
              <a:rPr lang="en-US" sz="1200" kern="1200" dirty="0">
                <a:solidFill>
                  <a:schemeClr val="tx1"/>
                </a:solidFill>
                <a:effectLst/>
                <a:latin typeface="+mn-lt"/>
                <a:ea typeface="+mn-ea"/>
                <a:cs typeface="+mn-cs"/>
              </a:rPr>
              <a:t> handout.</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participants to share strategies a coach can use to provide coaching to educators when coaching remotely.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48</a:t>
            </a:fld>
            <a:endParaRPr lang="en-US"/>
          </a:p>
        </p:txBody>
      </p:sp>
    </p:spTree>
    <p:extLst>
      <p:ext uri="{BB962C8B-B14F-4D97-AF65-F5344CB8AC3E}">
        <p14:creationId xmlns:p14="http://schemas.microsoft.com/office/powerpoint/2010/main" val="1449307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Video is a powerful tool for focused observation, reflection, and feedback. Videotaping can be done by the coach or by the educator. With video, a coach and educator can view the video multiple times and focus on precise skills or behaviors that may have been missed in live observations. Video observations can be incorporated into reflection and feedback conversations. This allows the coach to anchor the feedback in a visual example of the educator’s teaching practice that is related to the action plan goal.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49</a:t>
            </a:fld>
            <a:endParaRPr lang="en-US"/>
          </a:p>
        </p:txBody>
      </p:sp>
    </p:spTree>
    <p:extLst>
      <p:ext uri="{BB962C8B-B14F-4D97-AF65-F5344CB8AC3E}">
        <p14:creationId xmlns:p14="http://schemas.microsoft.com/office/powerpoint/2010/main" val="193742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activity participants share what they already know about Practice-Based Coaching.</a:t>
            </a:r>
          </a:p>
          <a:p>
            <a:endParaRPr lang="en-US" sz="1200" b="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Materials: </a:t>
            </a:r>
            <a:r>
              <a:rPr lang="en-US" sz="1200" b="0" i="0" dirty="0"/>
              <a:t>Large sheets of paper </a:t>
            </a:r>
            <a:endParaRPr lang="en-US" b="0" i="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a:p>
          <a:p>
            <a:r>
              <a:rPr lang="en-US" sz="1200" b="1" dirty="0"/>
              <a:t>Instructions: </a:t>
            </a:r>
            <a:r>
              <a:rPr lang="en-US" sz="1200" kern="1200" dirty="0">
                <a:solidFill>
                  <a:schemeClr val="tx1"/>
                </a:solidFill>
                <a:effectLst/>
                <a:latin typeface="+mn-lt"/>
                <a:ea typeface="+mn-ea"/>
                <a:cs typeface="+mn-cs"/>
              </a:rPr>
              <a:t>Have participants divide into groups by the following roles:</a:t>
            </a:r>
          </a:p>
          <a:p>
            <a:pPr lvl="0"/>
            <a:r>
              <a:rPr lang="en-US" sz="1200" kern="1200" dirty="0">
                <a:solidFill>
                  <a:schemeClr val="tx1"/>
                </a:solidFill>
                <a:effectLst/>
                <a:latin typeface="+mn-lt"/>
                <a:ea typeface="+mn-ea"/>
                <a:cs typeface="+mn-cs"/>
              </a:rPr>
              <a:t>Coaches</a:t>
            </a:r>
          </a:p>
          <a:p>
            <a:pPr lvl="0"/>
            <a:r>
              <a:rPr lang="en-US" sz="1200" kern="1200" dirty="0">
                <a:solidFill>
                  <a:schemeClr val="tx1"/>
                </a:solidFill>
                <a:effectLst/>
                <a:latin typeface="+mn-lt"/>
                <a:ea typeface="+mn-ea"/>
                <a:cs typeface="+mn-cs"/>
              </a:rPr>
              <a:t>Education staff</a:t>
            </a:r>
          </a:p>
          <a:p>
            <a:pPr lvl="0"/>
            <a:r>
              <a:rPr lang="en-US" sz="1200" kern="1200" dirty="0">
                <a:solidFill>
                  <a:schemeClr val="tx1"/>
                </a:solidFill>
                <a:effectLst/>
                <a:latin typeface="+mn-lt"/>
                <a:ea typeface="+mn-ea"/>
                <a:cs typeface="+mn-cs"/>
              </a:rPr>
              <a:t>Students</a:t>
            </a:r>
          </a:p>
          <a:p>
            <a:pPr lvl="0"/>
            <a:r>
              <a:rPr lang="en-US" sz="1200" kern="1200" dirty="0">
                <a:solidFill>
                  <a:schemeClr val="tx1"/>
                </a:solidFill>
                <a:effectLst/>
                <a:latin typeface="+mn-lt"/>
                <a:ea typeface="+mn-ea"/>
                <a:cs typeface="+mn-cs"/>
              </a:rPr>
              <a:t>Directors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Post large sheets of paper on a wall, one for each group of participants. Have participants share their answers by writing them on the paper.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answers in the large group. Identify shared themes.</a:t>
            </a:r>
            <a:r>
              <a:rPr lang="en-US" dirty="0">
                <a:effectLst/>
              </a:rPr>
              <a:t> </a:t>
            </a:r>
            <a:endParaRPr lang="en-US" sz="1200" kern="1200" dirty="0">
              <a:solidFill>
                <a:schemeClr val="tx1"/>
              </a:solidFill>
              <a:effectLst/>
              <a:latin typeface="+mn-lt"/>
              <a:ea typeface="+mn-ea"/>
              <a:cs typeface="+mn-cs"/>
            </a:endParaRPr>
          </a:p>
          <a:p>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t>NOTE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Highlight terms that relate to defining features of PBC that are covered on slides 6, 7 and 65.</a:t>
            </a:r>
            <a:r>
              <a:rPr lang="en-US" dirty="0">
                <a:effectLst/>
              </a:rPr>
              <a:t> </a:t>
            </a:r>
            <a:endParaRPr lang="en-US" sz="1200" b="1" baseline="0" dirty="0"/>
          </a:p>
        </p:txBody>
      </p:sp>
      <p:sp>
        <p:nvSpPr>
          <p:cNvPr id="4" name="Slide Number Placeholder 3"/>
          <p:cNvSpPr>
            <a:spLocks noGrp="1"/>
          </p:cNvSpPr>
          <p:nvPr>
            <p:ph type="sldNum" sz="quarter" idx="10"/>
          </p:nvPr>
        </p:nvSpPr>
        <p:spPr/>
        <p:txBody>
          <a:bodyPr/>
          <a:lstStyle/>
          <a:p>
            <a:fld id="{D57395D8-2BAD-2643-952A-6FE555AF7251}" type="slidenum">
              <a:rPr lang="en-US" smtClean="0"/>
              <a:t>5</a:t>
            </a:fld>
            <a:endParaRPr lang="en-US"/>
          </a:p>
        </p:txBody>
      </p:sp>
    </p:spTree>
    <p:extLst>
      <p:ext uri="{BB962C8B-B14F-4D97-AF65-F5344CB8AC3E}">
        <p14:creationId xmlns:p14="http://schemas.microsoft.com/office/powerpoint/2010/main" val="807693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In this video, coaches and educators talking about the benefits of using video in coaching.</a:t>
            </a:r>
          </a:p>
          <a:p>
            <a:r>
              <a:rPr lang="en-US" sz="1200" kern="1200" dirty="0">
                <a:solidFill>
                  <a:schemeClr val="tx1"/>
                </a:solidFill>
                <a:effectLst/>
                <a:latin typeface="+mn-lt"/>
                <a:ea typeface="+mn-ea"/>
                <a:cs typeface="+mn-cs"/>
              </a:rPr>
              <a:t>As they watch the video, ask participants to think about their own experiences with being filmed.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made it feel comfortable?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were some concerns?</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50</a:t>
            </a:fld>
            <a:endParaRPr lang="en-US"/>
          </a:p>
        </p:txBody>
      </p:sp>
    </p:spTree>
    <p:extLst>
      <p:ext uri="{BB962C8B-B14F-4D97-AF65-F5344CB8AC3E}">
        <p14:creationId xmlns:p14="http://schemas.microsoft.com/office/powerpoint/2010/main" val="33336529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2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51</a:t>
            </a:fld>
            <a:endParaRPr lang="en-US"/>
          </a:p>
        </p:txBody>
      </p:sp>
    </p:spTree>
    <p:extLst>
      <p:ext uri="{BB962C8B-B14F-4D97-AF65-F5344CB8AC3E}">
        <p14:creationId xmlns:p14="http://schemas.microsoft.com/office/powerpoint/2010/main" val="3957557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 their experiences with being filmed.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made it feel comfortable?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were some concerns?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Possible answers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Trust. Educators need to feel safe and respected.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Invited, not forced. Educators need to actively understand the benefits of using video.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Reciprocity. Educators should be willing to be filmed and watch themselves on video.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Confidentiality. Educators must be assured that videos will not be shared outside of the coaching partnership. When considering videotaping during a home visit, a coach needs to gain the trust and consent of the family, in addition to the home visitor.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Share information on the </a:t>
            </a:r>
            <a:r>
              <a:rPr lang="en-US" sz="1200" b="1" kern="1200" dirty="0">
                <a:solidFill>
                  <a:schemeClr val="tx1"/>
                </a:solidFill>
                <a:effectLst/>
                <a:latin typeface="+mn-lt"/>
                <a:ea typeface="+mn-ea"/>
                <a:cs typeface="+mn-cs"/>
              </a:rPr>
              <a:t>Coaching Companion</a:t>
            </a:r>
            <a:r>
              <a:rPr lang="en-US" sz="1200" kern="1200" dirty="0">
                <a:solidFill>
                  <a:schemeClr val="tx1"/>
                </a:solidFill>
                <a:effectLst/>
                <a:latin typeface="+mn-lt"/>
                <a:ea typeface="+mn-ea"/>
                <a:cs typeface="+mn-cs"/>
              </a:rPr>
              <a:t>, a video-based tool that can be used to support coaching.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Head Start Coaching Companion is a video sharing and coaching feedback application for early care and education programs to use with their staff. The Head Start Coaching Companion helps coaches and educators work together, even between coach visits or from a distance. Users share video files, ask questions, and exchange feedback. They can also share their own videos and track progress through the three major components of Practice-Based Coaching (PBC). These are: shared goals and action planning, focused observation, and reflection and feedback.</a:t>
            </a:r>
          </a:p>
          <a:p>
            <a:r>
              <a:rPr lang="en-US" sz="1200" kern="1200" dirty="0">
                <a:solidFill>
                  <a:schemeClr val="tx1"/>
                </a:solidFill>
                <a:effectLst/>
                <a:latin typeface="+mn-lt"/>
                <a:ea typeface="+mn-ea"/>
                <a:cs typeface="+mn-cs"/>
              </a:rPr>
              <a:t>For more information, refer to the following resources: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Head Start Coaching Companion handout</a:t>
            </a:r>
          </a:p>
          <a:p>
            <a:r>
              <a:rPr lang="en-US" sz="1200" u="sng" kern="1200" dirty="0">
                <a:solidFill>
                  <a:schemeClr val="tx1"/>
                </a:solidFill>
                <a:effectLst/>
                <a:latin typeface="+mn-lt"/>
                <a:ea typeface="+mn-ea"/>
                <a:cs typeface="+mn-cs"/>
                <a:hlinkClick r:id="rId3"/>
              </a:rPr>
              <a:t>https://eclkc.ohs.acf.hhs.gov/sites/default/files/pdf/coaching-companion.pdf</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Coaching Companion Overview video</a:t>
            </a:r>
          </a:p>
          <a:p>
            <a:r>
              <a:rPr lang="en-US" sz="1200" u="sng" kern="1200" dirty="0">
                <a:solidFill>
                  <a:schemeClr val="tx1"/>
                </a:solidFill>
                <a:effectLst/>
                <a:latin typeface="+mn-lt"/>
                <a:ea typeface="+mn-ea"/>
                <a:cs typeface="+mn-cs"/>
                <a:hlinkClick r:id="rId4"/>
              </a:rPr>
              <a:t>https://www.earlyedualliance.org/coaching-companion/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52</a:t>
            </a:fld>
            <a:endParaRPr lang="en-US"/>
          </a:p>
        </p:txBody>
      </p:sp>
    </p:spTree>
    <p:extLst>
      <p:ext uri="{BB962C8B-B14F-4D97-AF65-F5344CB8AC3E}">
        <p14:creationId xmlns:p14="http://schemas.microsoft.com/office/powerpoint/2010/main" val="1666086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third component of the PBC cycle is Reflection and Feedback.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NOTE</a:t>
            </a:r>
          </a:p>
          <a:p>
            <a:pPr fontAlgn="base"/>
            <a:r>
              <a:rPr lang="en-US" sz="1200" kern="1200" dirty="0">
                <a:solidFill>
                  <a:schemeClr val="tx1"/>
                </a:solidFill>
                <a:effectLst/>
                <a:latin typeface="+mn-lt"/>
                <a:ea typeface="+mn-ea"/>
                <a:cs typeface="+mn-cs"/>
              </a:rPr>
              <a:t>Click to highlight Reflection and Feedback.</a:t>
            </a:r>
          </a:p>
          <a:p>
            <a:endParaRPr lang="en-US" i="0" baseline="0" dirty="0">
              <a:effectLst/>
            </a:endParaRPr>
          </a:p>
        </p:txBody>
      </p:sp>
      <p:sp>
        <p:nvSpPr>
          <p:cNvPr id="4" name="Slide Number Placeholder 3"/>
          <p:cNvSpPr>
            <a:spLocks noGrp="1"/>
          </p:cNvSpPr>
          <p:nvPr>
            <p:ph type="sldNum" sz="quarter" idx="10"/>
          </p:nvPr>
        </p:nvSpPr>
        <p:spPr/>
        <p:txBody>
          <a:bodyPr/>
          <a:lstStyle/>
          <a:p>
            <a:fld id="{7F379DB4-B945-46AC-8231-FE6CFDAD0FA5}" type="slidenum">
              <a:rPr lang="en-US" smtClean="0"/>
              <a:pPr/>
              <a:t>53</a:t>
            </a:fld>
            <a:endParaRPr lang="en-US" dirty="0"/>
          </a:p>
        </p:txBody>
      </p:sp>
    </p:spTree>
    <p:extLst>
      <p:ext uri="{BB962C8B-B14F-4D97-AF65-F5344CB8AC3E}">
        <p14:creationId xmlns:p14="http://schemas.microsoft.com/office/powerpoint/2010/main" val="4240485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debriefing session (in person, via phone, using video conferencing technology, or through email) occurs to discuss what was observed. The discussion is guided by the shared goal and action plan.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this process, educators and coaches reflect on the implementation of the practice. The coach: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Provides encouragement and support for the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Helps the educator monitor progress towards goals.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Provides opportunities for deeper insight into diverse perspectives and cultural influences that underlie teaching practices.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Tips for Coaches: Reflection and Feedback</a:t>
            </a:r>
            <a:r>
              <a:rPr lang="en-US" sz="1200" kern="1200" dirty="0">
                <a:solidFill>
                  <a:schemeClr val="tx1"/>
                </a:solidFill>
                <a:effectLst/>
                <a:latin typeface="+mn-lt"/>
                <a:ea typeface="+mn-ea"/>
                <a:cs typeface="+mn-cs"/>
              </a:rPr>
              <a:t> handout.</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participants to share ideas for how reflection and feedback may occur when an educator self-coaches.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54</a:t>
            </a:fld>
            <a:endParaRPr lang="en-US"/>
          </a:p>
        </p:txBody>
      </p:sp>
    </p:spTree>
    <p:extLst>
      <p:ext uri="{BB962C8B-B14F-4D97-AF65-F5344CB8AC3E}">
        <p14:creationId xmlns:p14="http://schemas.microsoft.com/office/powerpoint/2010/main" val="27451555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Both the educator and the coach engage in strength-based reciprocal conversations where they reflect on the focused observation and progress toward the action plan. When reflecting and giving feedback, the coach:</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Shares observations regarding the targeted teaching or home visiting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Asks open-ended questions that help the educator examine implementation of practices, and challenges that are impeding the use of a practice.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Guides discussion on practices that value and affirm the cultures and languages of all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Encourages recognition and sharing of assumptions and implicit biases underlying practices.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Offers resources to support implementation.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Celebrates successes and progress.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55</a:t>
            </a:fld>
            <a:endParaRPr lang="en-US"/>
          </a:p>
        </p:txBody>
      </p:sp>
    </p:spTree>
    <p:extLst>
      <p:ext uri="{BB962C8B-B14F-4D97-AF65-F5344CB8AC3E}">
        <p14:creationId xmlns:p14="http://schemas.microsoft.com/office/powerpoint/2010/main" val="1062971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goal of reflection is to promote deeper thinking and more intentional teaching. A coach uses different strategies to invite reflection.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Reflective phrases, that restate, in slightly different words, what the educator has said. e.g., I hear you; It sounds like…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Open-ended questions that invite the educator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Recall their own actions,  e.g., Tell me what happened yesterday; How did circle time go?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their perception and insights, e.g. “Why do you think that happened? “What would that look like for you?”</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Make comparisons to the past or imagine the future, e.g., “How did this compare to last week? What might happen if…?</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56</a:t>
            </a:fld>
            <a:endParaRPr lang="en-US"/>
          </a:p>
        </p:txBody>
      </p:sp>
    </p:spTree>
    <p:extLst>
      <p:ext uri="{BB962C8B-B14F-4D97-AF65-F5344CB8AC3E}">
        <p14:creationId xmlns:p14="http://schemas.microsoft.com/office/powerpoint/2010/main" val="541773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goal of providing feedback is to get the educator to reflect and identify what went well, what didn’t work, and what could be done differently next time. The coach can give two types of feedback: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Supportive feedback recognizes an educator’s effort or progress in trying out a new skill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It really worked well when you… , I noticed you successfully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Constructive feedback focuses on providing information or resources to help an educator expand or adjust a practice (e.g., What would be another way of…, Something you might try….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57</a:t>
            </a:fld>
            <a:endParaRPr lang="en-US"/>
          </a:p>
        </p:txBody>
      </p:sp>
    </p:spTree>
    <p:extLst>
      <p:ext uri="{BB962C8B-B14F-4D97-AF65-F5344CB8AC3E}">
        <p14:creationId xmlns:p14="http://schemas.microsoft.com/office/powerpoint/2010/main" val="334059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Effective feedback 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Linked explicitly to the action plan and the focused observation.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Specific. Coaches clearly describe what was observed, using direct quotes and data whenever possible.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Responsive. Coaches acknowledge and respect the educator’s perspective and values.</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58</a:t>
            </a:fld>
            <a:endParaRPr lang="en-US"/>
          </a:p>
        </p:txBody>
      </p:sp>
    </p:spTree>
    <p:extLst>
      <p:ext uri="{BB962C8B-B14F-4D97-AF65-F5344CB8AC3E}">
        <p14:creationId xmlns:p14="http://schemas.microsoft.com/office/powerpoint/2010/main" val="228831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decide whether the following statement reflects effective feedback and why.  If not, ask them to offer an improvement.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video is a great example of your goal in action: wanting to embed more math language in dramatic play.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Yes, this is an effective statement. It is linked to the educator’s action plan. It recognizes the educator’s success.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are so patient with the children! They are lucky to have you.</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 this is not an effective statement. It does not give any specific information. It is really a compliment. A possible improvement is: You waited 5 seconds for Diego to answer your question, and when he did he was so proud he got it right.]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p>
        </p:txBody>
      </p:sp>
      <p:sp>
        <p:nvSpPr>
          <p:cNvPr id="4" name="Slide Number Placeholder 3"/>
          <p:cNvSpPr>
            <a:spLocks noGrp="1"/>
          </p:cNvSpPr>
          <p:nvPr>
            <p:ph type="sldNum" sz="quarter" idx="10"/>
          </p:nvPr>
        </p:nvSpPr>
        <p:spPr/>
        <p:txBody>
          <a:bodyPr/>
          <a:lstStyle/>
          <a:p>
            <a:fld id="{D57395D8-2BAD-2643-952A-6FE555AF7251}" type="slidenum">
              <a:rPr lang="en-US" smtClean="0"/>
              <a:t>59</a:t>
            </a:fld>
            <a:endParaRPr lang="en-US"/>
          </a:p>
        </p:txBody>
      </p:sp>
    </p:spTree>
    <p:extLst>
      <p:ext uri="{BB962C8B-B14F-4D97-AF65-F5344CB8AC3E}">
        <p14:creationId xmlns:p14="http://schemas.microsoft.com/office/powerpoint/2010/main" val="154403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PBC is a cyclical process designed to improve effective education staff practices that lead to positive outcomes for children and families.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6</a:t>
            </a:fld>
            <a:endParaRPr lang="en-US"/>
          </a:p>
        </p:txBody>
      </p:sp>
    </p:spTree>
    <p:extLst>
      <p:ext uri="{BB962C8B-B14F-4D97-AF65-F5344CB8AC3E}">
        <p14:creationId xmlns:p14="http://schemas.microsoft.com/office/powerpoint/2010/main" val="10165856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noticed Michael wandering around the room during circle time. Tell me more about that.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Yes, this is an effective statement. It gives specific information and offers an opportunity for reflection.]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did a great job today!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 this is not an effective statement. It does not give any specific information. It is general praise. A possible improvement is: You helped the parent identify more opportunities for Camila to practice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saw you used gestures when talking about the schedule with Emma. What other visual supports might you use?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Yes, this is an effective statement. It gives specific information and offers an opportunity for reflection.]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p>
        </p:txBody>
      </p:sp>
      <p:sp>
        <p:nvSpPr>
          <p:cNvPr id="4" name="Slide Number Placeholder 3"/>
          <p:cNvSpPr>
            <a:spLocks noGrp="1"/>
          </p:cNvSpPr>
          <p:nvPr>
            <p:ph type="sldNum" sz="quarter" idx="10"/>
          </p:nvPr>
        </p:nvSpPr>
        <p:spPr/>
        <p:txBody>
          <a:bodyPr/>
          <a:lstStyle/>
          <a:p>
            <a:fld id="{D57395D8-2BAD-2643-952A-6FE555AF7251}" type="slidenum">
              <a:rPr lang="en-US" smtClean="0"/>
              <a:t>60</a:t>
            </a:fld>
            <a:endParaRPr lang="en-US"/>
          </a:p>
        </p:txBody>
      </p:sp>
    </p:spTree>
    <p:extLst>
      <p:ext uri="{BB962C8B-B14F-4D97-AF65-F5344CB8AC3E}">
        <p14:creationId xmlns:p14="http://schemas.microsoft.com/office/powerpoint/2010/main" val="711448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Introduce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video shows two examples of an educator and coach engaged in reflection and feedback. The first example is from a preschool program; the second example is from an infant-toddler program.</a:t>
            </a:r>
          </a:p>
          <a:p>
            <a:r>
              <a:rPr lang="en-US" sz="1200" kern="1200" dirty="0">
                <a:solidFill>
                  <a:schemeClr val="tx1"/>
                </a:solidFill>
                <a:effectLst/>
                <a:latin typeface="+mn-lt"/>
                <a:ea typeface="+mn-ea"/>
                <a:cs typeface="+mn-cs"/>
              </a:rPr>
              <a:t>As they watch this video, ask participants to use the </a:t>
            </a:r>
            <a:r>
              <a:rPr lang="en-US" sz="1200" i="1" kern="1200" dirty="0">
                <a:solidFill>
                  <a:schemeClr val="tx1"/>
                </a:solidFill>
                <a:effectLst/>
                <a:latin typeface="+mn-lt"/>
                <a:ea typeface="+mn-ea"/>
                <a:cs typeface="+mn-cs"/>
              </a:rPr>
              <a:t>Reflection and Feedback: Video Viewing Form</a:t>
            </a:r>
            <a:r>
              <a:rPr lang="en-US" sz="1200" kern="1200" dirty="0">
                <a:solidFill>
                  <a:schemeClr val="tx1"/>
                </a:solidFill>
                <a:effectLst/>
                <a:latin typeface="+mn-lt"/>
                <a:ea typeface="+mn-ea"/>
                <a:cs typeface="+mn-cs"/>
              </a:rPr>
              <a:t> to write down examples they hear of the coaches using: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Reflective phrases and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Supportive and constructive feedback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Reflection and Feedback: Video Viewing Form</a:t>
            </a:r>
            <a:r>
              <a:rPr lang="en-US" sz="1200" kern="1200" dirty="0">
                <a:solidFill>
                  <a:schemeClr val="tx1"/>
                </a:solidFill>
                <a:effectLst/>
                <a:latin typeface="+mn-lt"/>
                <a:ea typeface="+mn-ea"/>
                <a:cs typeface="+mn-cs"/>
              </a:rPr>
              <a:t> handout.</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61</a:t>
            </a:fld>
            <a:endParaRPr lang="en-US"/>
          </a:p>
        </p:txBody>
      </p:sp>
    </p:spTree>
    <p:extLst>
      <p:ext uri="{BB962C8B-B14F-4D97-AF65-F5344CB8AC3E}">
        <p14:creationId xmlns:p14="http://schemas.microsoft.com/office/powerpoint/2010/main" val="3813789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video. </a:t>
            </a:r>
          </a:p>
          <a:p>
            <a:r>
              <a:rPr lang="en-US" sz="1200" kern="1200" dirty="0">
                <a:solidFill>
                  <a:schemeClr val="tx1"/>
                </a:solidFill>
                <a:effectLst/>
                <a:latin typeface="+mn-lt"/>
                <a:ea typeface="+mn-ea"/>
                <a:cs typeface="+mn-cs"/>
              </a:rPr>
              <a:t>Length of video: Approximately 7 minutes</a:t>
            </a:r>
          </a:p>
          <a:p>
            <a:endParaRPr lang="en-US" dirty="0"/>
          </a:p>
        </p:txBody>
      </p:sp>
      <p:sp>
        <p:nvSpPr>
          <p:cNvPr id="4" name="Slide Number Placeholder 3"/>
          <p:cNvSpPr>
            <a:spLocks noGrp="1"/>
          </p:cNvSpPr>
          <p:nvPr>
            <p:ph type="sldNum" sz="quarter" idx="5"/>
          </p:nvPr>
        </p:nvSpPr>
        <p:spPr/>
        <p:txBody>
          <a:bodyPr/>
          <a:lstStyle/>
          <a:p>
            <a:fld id="{D57395D8-2BAD-2643-952A-6FE555AF7251}" type="slidenum">
              <a:rPr lang="en-US" smtClean="0"/>
              <a:t>62</a:t>
            </a:fld>
            <a:endParaRPr lang="en-US"/>
          </a:p>
        </p:txBody>
      </p:sp>
    </p:spTree>
    <p:extLst>
      <p:ext uri="{BB962C8B-B14F-4D97-AF65-F5344CB8AC3E}">
        <p14:creationId xmlns:p14="http://schemas.microsoft.com/office/powerpoint/2010/main" val="3315106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participants to share examples of: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Reflective phrases and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Supportive and constructive feedback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Examples from the video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Reflective phrases and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you think you would be including all of those teaching and learning objectives together in just one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Had you planned that?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you know she was subitizing?</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Supportive and constructive feedback.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 seeing sort and classify. I’m seeing literacy. (supportive)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Look at the engagement there. (supportive)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seems like you are more aware of it. (supportive)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find it easier when… (constructive)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 there times of the day where you find it more natural? (constructive)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the future, we often talk with children about what we are going to do next. (constructive)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couple of moments when I heard… (supportive)</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63</a:t>
            </a:fld>
            <a:endParaRPr lang="en-US"/>
          </a:p>
        </p:txBody>
      </p:sp>
    </p:spTree>
    <p:extLst>
      <p:ext uri="{BB962C8B-B14F-4D97-AF65-F5344CB8AC3E}">
        <p14:creationId xmlns:p14="http://schemas.microsoft.com/office/powerpoint/2010/main" val="3433244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PBC is a cyclical process that occurs in the context of collaborative partnerships and involves creating shared goals and actions, focused observations and reflection and feedback.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a:t>
            </a:r>
          </a:p>
          <a:p>
            <a:r>
              <a:rPr lang="en-US" sz="1200" i="1" kern="1200" dirty="0">
                <a:solidFill>
                  <a:schemeClr val="tx1"/>
                </a:solidFill>
                <a:effectLst/>
                <a:latin typeface="+mn-lt"/>
                <a:ea typeface="+mn-ea"/>
                <a:cs typeface="+mn-cs"/>
              </a:rPr>
              <a:t>This is an animated slide that may be used as a knowledge check.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slide shows a blank PBC Cycle graphic. </a:t>
            </a:r>
          </a:p>
          <a:p>
            <a:r>
              <a:rPr lang="en-US" sz="1200" kern="1200" dirty="0">
                <a:solidFill>
                  <a:schemeClr val="tx1"/>
                </a:solidFill>
                <a:effectLst/>
                <a:latin typeface="+mn-lt"/>
                <a:ea typeface="+mn-ea"/>
                <a:cs typeface="+mn-cs"/>
              </a:rPr>
              <a:t>Point to each part and ask participants to identify the corresponding PBC cycle component. </a:t>
            </a:r>
          </a:p>
          <a:p>
            <a:r>
              <a:rPr lang="en-US" sz="1200" kern="1200" dirty="0">
                <a:solidFill>
                  <a:schemeClr val="tx1"/>
                </a:solidFill>
                <a:effectLst/>
                <a:latin typeface="+mn-lt"/>
                <a:ea typeface="+mn-ea"/>
                <a:cs typeface="+mn-cs"/>
              </a:rPr>
              <a:t>As participants identify each component, click on the slide to reveal the text. Follow the order below: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Shared Goals and Action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Focused Observation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Reflection and Feedback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Collaborative Partnerships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Effective Teaching Practices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collaborative partnerships, ask participants to share some features. Encourage them to include features related to culture and equity.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Optional: Show the NCQTL PBC video: Practice-Based Coaching: Collaborative Partners </a:t>
            </a:r>
          </a:p>
          <a:p>
            <a:r>
              <a:rPr lang="en-US" sz="1200" u="sng" kern="1200" dirty="0">
                <a:solidFill>
                  <a:schemeClr val="tx1"/>
                </a:solidFill>
                <a:effectLst/>
                <a:latin typeface="+mn-lt"/>
                <a:ea typeface="+mn-ea"/>
                <a:cs typeface="+mn-cs"/>
                <a:hlinkClick r:id="rId3"/>
              </a:rPr>
              <a:t>https://eclkc.ohs.acf.hhs.gov/professional-development/article/practice-based-coaching-pbc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Length of video: Approximately 8 minutes</a:t>
            </a:r>
          </a:p>
          <a:p>
            <a:endParaRPr lang="en-US" i="0" baseline="0" dirty="0">
              <a:effectLst/>
            </a:endParaRPr>
          </a:p>
        </p:txBody>
      </p:sp>
      <p:sp>
        <p:nvSpPr>
          <p:cNvPr id="4" name="Slide Number Placeholder 3"/>
          <p:cNvSpPr>
            <a:spLocks noGrp="1"/>
          </p:cNvSpPr>
          <p:nvPr>
            <p:ph type="sldNum" sz="quarter" idx="10"/>
          </p:nvPr>
        </p:nvSpPr>
        <p:spPr/>
        <p:txBody>
          <a:bodyPr/>
          <a:lstStyle/>
          <a:p>
            <a:fld id="{7F379DB4-B945-46AC-8231-FE6CFDAD0FA5}" type="slidenum">
              <a:rPr lang="en-US" smtClean="0"/>
              <a:pPr/>
              <a:t>64</a:t>
            </a:fld>
            <a:endParaRPr lang="en-US" dirty="0"/>
          </a:p>
        </p:txBody>
      </p:sp>
    </p:spTree>
    <p:extLst>
      <p:ext uri="{BB962C8B-B14F-4D97-AF65-F5344CB8AC3E}">
        <p14:creationId xmlns:p14="http://schemas.microsoft.com/office/powerpoint/2010/main" val="29873514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PBC is an effective professional development approach.</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goal of PBC is to promote use of effective teaching strategies that result in positive outcomes for children and families.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Educators and coaches work collaboratively through a cyclical process of creating shared goals and action plans, conducting focused observations to document progress, and providing reflection and feedback on implementation of practices.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Ask participants to share some final thoughts about PBC.</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Points to highlight: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Relationships are built on transparency, consistency and mutual respect.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Shared understanding and focus. Coaches build stronger collaborative partnerships when they seek to understand an educator’s and their own practices in the larger context of cultural beliefs and identity.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Equity focus. Coaches support educators in building their own capacity to address implicit biases and ensure all children have access to equitable learning opportunities.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value and build on educators’ cultural and linguistic resources.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offer flexible delivery options.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and educators engage in skilled conversations about effective practices that promote positive outcomes for children and families.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Coaches and educators celebrate successes and progress.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65</a:t>
            </a:fld>
            <a:endParaRPr lang="en-US"/>
          </a:p>
        </p:txBody>
      </p:sp>
    </p:spTree>
    <p:extLst>
      <p:ext uri="{BB962C8B-B14F-4D97-AF65-F5344CB8AC3E}">
        <p14:creationId xmlns:p14="http://schemas.microsoft.com/office/powerpoint/2010/main" val="30530662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Optional Poster Assignment </a:t>
            </a:r>
          </a:p>
          <a:p>
            <a:r>
              <a:rPr lang="en-US" sz="1200" kern="1200" dirty="0">
                <a:solidFill>
                  <a:schemeClr val="tx1"/>
                </a:solidFill>
                <a:effectLst/>
                <a:latin typeface="+mn-lt"/>
                <a:ea typeface="+mn-ea"/>
                <a:cs typeface="+mn-cs"/>
              </a:rPr>
              <a:t>This assignment gives students an opportunity to summarize what they learned in the session. Posters should highlight key concepts of Practice-Based Coaching with attention to the broader context of culture and equity.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Posters can be physical or digital and should use a combination of words and images.</a:t>
            </a:r>
          </a:p>
          <a:p>
            <a:r>
              <a:rPr lang="en-US" sz="1200" kern="1200" dirty="0">
                <a:solidFill>
                  <a:schemeClr val="tx1"/>
                </a:solidFill>
                <a:effectLst/>
                <a:latin typeface="+mn-lt"/>
                <a:ea typeface="+mn-ea"/>
                <a:cs typeface="+mn-cs"/>
              </a:rPr>
              <a:t>All posters should include:</a:t>
            </a:r>
          </a:p>
          <a:p>
            <a:pPr lvl="0"/>
            <a:r>
              <a:rPr lang="en-US" sz="1200" kern="1200" dirty="0">
                <a:solidFill>
                  <a:schemeClr val="tx1"/>
                </a:solidFill>
                <a:effectLst/>
                <a:latin typeface="+mn-lt"/>
                <a:ea typeface="+mn-ea"/>
                <a:cs typeface="+mn-cs"/>
              </a:rPr>
              <a:t>A title</a:t>
            </a:r>
          </a:p>
          <a:p>
            <a:pPr lvl="0"/>
            <a:r>
              <a:rPr lang="en-US" sz="1200" kern="1200" dirty="0">
                <a:solidFill>
                  <a:schemeClr val="tx1"/>
                </a:solidFill>
                <a:effectLst/>
                <a:latin typeface="+mn-lt"/>
                <a:ea typeface="+mn-ea"/>
                <a:cs typeface="+mn-cs"/>
              </a:rPr>
              <a:t>At least one item representing each of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Collaborative partnership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Shared goals and action plans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Focused observations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Reflection and feedback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Distribute and review the </a:t>
            </a:r>
            <a:r>
              <a:rPr lang="en-US" sz="1200" i="1" kern="1200" dirty="0">
                <a:solidFill>
                  <a:schemeClr val="tx1"/>
                </a:solidFill>
                <a:effectLst/>
                <a:latin typeface="+mn-lt"/>
                <a:ea typeface="+mn-ea"/>
                <a:cs typeface="+mn-cs"/>
              </a:rPr>
              <a:t>Poster Assignment</a:t>
            </a:r>
            <a:r>
              <a:rPr lang="en-US" sz="1200" kern="1200" dirty="0">
                <a:solidFill>
                  <a:schemeClr val="tx1"/>
                </a:solidFill>
                <a:effectLst/>
                <a:latin typeface="+mn-lt"/>
                <a:ea typeface="+mn-ea"/>
                <a:cs typeface="+mn-cs"/>
              </a:rPr>
              <a:t> handout.</a:t>
            </a:r>
          </a:p>
          <a:p>
            <a:endParaRPr lang="en-US" sz="1200" b="1" baseline="0" dirty="0"/>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66</a:t>
            </a:fld>
            <a:endParaRPr lang="en-US"/>
          </a:p>
        </p:txBody>
      </p:sp>
    </p:spTree>
    <p:extLst>
      <p:ext uri="{BB962C8B-B14F-4D97-AF65-F5344CB8AC3E}">
        <p14:creationId xmlns:p14="http://schemas.microsoft.com/office/powerpoint/2010/main" val="2099628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a:p>
          <a:p>
            <a:r>
              <a:rPr lang="en-US" b="0" baseline="0" dirty="0"/>
              <a:t>This is the end of the session on Practice-Based Coaching</a:t>
            </a:r>
          </a:p>
          <a:p>
            <a:endParaRPr lang="en-US" sz="1200" b="0" baseline="0" dirty="0"/>
          </a:p>
          <a:p>
            <a:endParaRPr lang="en-US" b="1" dirty="0"/>
          </a:p>
          <a:p>
            <a:endParaRPr lang="en-US" b="1" dirty="0"/>
          </a:p>
        </p:txBody>
      </p:sp>
      <p:sp>
        <p:nvSpPr>
          <p:cNvPr id="4" name="Slide Number Placeholder 3"/>
          <p:cNvSpPr>
            <a:spLocks noGrp="1"/>
          </p:cNvSpPr>
          <p:nvPr>
            <p:ph type="sldNum" sz="quarter" idx="10"/>
          </p:nvPr>
        </p:nvSpPr>
        <p:spPr/>
        <p:txBody>
          <a:bodyPr/>
          <a:lstStyle/>
          <a:p>
            <a:fld id="{D57395D8-2BAD-2643-952A-6FE555AF7251}" type="slidenum">
              <a:rPr lang="en-US" smtClean="0"/>
              <a:t>67</a:t>
            </a:fld>
            <a:endParaRPr lang="en-US"/>
          </a:p>
        </p:txBody>
      </p:sp>
    </p:spTree>
    <p:extLst>
      <p:ext uri="{BB962C8B-B14F-4D97-AF65-F5344CB8AC3E}">
        <p14:creationId xmlns:p14="http://schemas.microsoft.com/office/powerpoint/2010/main" val="230540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PBC focuses on the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of coaching (e.g., developing partnerships, settings goals).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PBC is directed by goals set by the educator, and can be applied across: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Settings (infant-toddler programs, home visiting, family childcare, preschool programs).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Content areas (e.g., literacy, math, social emotional support), curricula (e.g., Creative Curriculum, High Scope) or assessment,  e.g., Infant/Toddler Environment Rating Scale (ITERS), Home Visiting Rating Scale (HOVERS) or Teaching Pyramid Observation Tool (TPOT).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Specific goals and competencies vary depending on settings and who engages directly with children. In center-based programs, coaches support education staff who interact directly with children. Goals may, for example, focus on the educator responsiveness to a child. In home visiting, coaches support education staff who coach parents while the parents interact directly with their child. Goals may focus on the home visitor’s responsiveness to the parent. </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7</a:t>
            </a:fld>
            <a:endParaRPr lang="en-US"/>
          </a:p>
        </p:txBody>
      </p:sp>
    </p:spTree>
    <p:extLst>
      <p:ext uri="{BB962C8B-B14F-4D97-AF65-F5344CB8AC3E}">
        <p14:creationId xmlns:p14="http://schemas.microsoft.com/office/powerpoint/2010/main" val="402319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Coaching is an effective source of professional development. Coaching includes multiple features of effective professional development such 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Focus on issues relevant to daily practice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Ongoing, sustained learning opportunities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Active learning through inquiry, reflection and planning</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8</a:t>
            </a:fld>
            <a:endParaRPr lang="en-US"/>
          </a:p>
        </p:txBody>
      </p:sp>
    </p:spTree>
    <p:extLst>
      <p:ext uri="{BB962C8B-B14F-4D97-AF65-F5344CB8AC3E}">
        <p14:creationId xmlns:p14="http://schemas.microsoft.com/office/powerpoint/2010/main" val="82381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Instructional coaching influences the effectiveness of teaching practices.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Quality teaching influences child outcomes.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a:t>
            </a:r>
          </a:p>
          <a:p>
            <a:r>
              <a:rPr lang="en-US" sz="1200" kern="1200" dirty="0">
                <a:solidFill>
                  <a:schemeClr val="tx1"/>
                </a:solidFill>
                <a:effectLst/>
                <a:latin typeface="+mn-lt"/>
                <a:ea typeface="+mn-ea"/>
                <a:cs typeface="+mn-cs"/>
              </a:rPr>
              <a:t>PBC can be used for instructional coaching. Instructional coaching refers to coaching designed and structured around goals aimed at promoting education staff instructional competence.</a:t>
            </a:r>
          </a:p>
          <a:p>
            <a:endParaRPr lang="en-US" dirty="0"/>
          </a:p>
        </p:txBody>
      </p:sp>
      <p:sp>
        <p:nvSpPr>
          <p:cNvPr id="4" name="Slide Number Placeholder 3"/>
          <p:cNvSpPr>
            <a:spLocks noGrp="1"/>
          </p:cNvSpPr>
          <p:nvPr>
            <p:ph type="sldNum" sz="quarter" idx="10"/>
          </p:nvPr>
        </p:nvSpPr>
        <p:spPr/>
        <p:txBody>
          <a:bodyPr/>
          <a:lstStyle/>
          <a:p>
            <a:fld id="{D57395D8-2BAD-2643-952A-6FE555AF7251}" type="slidenum">
              <a:rPr lang="en-US" smtClean="0"/>
              <a:t>9</a:t>
            </a:fld>
            <a:endParaRPr lang="en-US"/>
          </a:p>
        </p:txBody>
      </p:sp>
    </p:spTree>
    <p:extLst>
      <p:ext uri="{BB962C8B-B14F-4D97-AF65-F5344CB8AC3E}">
        <p14:creationId xmlns:p14="http://schemas.microsoft.com/office/powerpoint/2010/main" val="3879756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0" y="1905223"/>
            <a:ext cx="9144000" cy="753071"/>
          </a:xfrm>
        </p:spPr>
        <p:txBody>
          <a:bodyPr>
            <a:noAutofit/>
          </a:bodyPr>
          <a:lstStyle>
            <a:lvl1pPr>
              <a:defRPr sz="2800" b="1">
                <a:solidFill>
                  <a:srgbClr val="FFFFFF"/>
                </a:solidFill>
                <a:latin typeface="Arial"/>
                <a:cs typeface="Arial"/>
              </a:defRPr>
            </a:lvl1pPr>
          </a:lstStyle>
          <a:p>
            <a:r>
              <a:rPr lang="en-US" dirty="0"/>
              <a:t>Course Title</a:t>
            </a:r>
          </a:p>
        </p:txBody>
      </p:sp>
      <p:sp>
        <p:nvSpPr>
          <p:cNvPr id="14" name="Subtitle 2"/>
          <p:cNvSpPr>
            <a:spLocks noGrp="1"/>
          </p:cNvSpPr>
          <p:nvPr>
            <p:ph type="subTitle" idx="1"/>
          </p:nvPr>
        </p:nvSpPr>
        <p:spPr>
          <a:xfrm>
            <a:off x="0" y="2549314"/>
            <a:ext cx="9144000" cy="1675550"/>
          </a:xfrm>
        </p:spPr>
        <p:txBody>
          <a:bodyPr>
            <a:noAutofit/>
          </a:bodyPr>
          <a:lstStyle>
            <a:lvl1pPr marL="0" indent="0" algn="ctr">
              <a:buNone/>
              <a:defRPr sz="50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7" name="Title 1"/>
          <p:cNvSpPr txBox="1">
            <a:spLocks/>
          </p:cNvSpPr>
          <p:nvPr userDrawn="1"/>
        </p:nvSpPr>
        <p:spPr>
          <a:xfrm>
            <a:off x="0" y="4625520"/>
            <a:ext cx="9144000" cy="7530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b="1" kern="1200">
                <a:solidFill>
                  <a:srgbClr val="FFFFFF"/>
                </a:solidFill>
                <a:latin typeface="Arial"/>
                <a:ea typeface="+mj-ea"/>
                <a:cs typeface="Arial"/>
              </a:defRPr>
            </a:lvl1pPr>
          </a:lstStyle>
          <a:p>
            <a:endParaRPr lang="en-US" sz="3400" b="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3" name="Title 1">
            <a:extLst>
              <a:ext uri="{FF2B5EF4-FFF2-40B4-BE49-F238E27FC236}">
                <a16:creationId xmlns:a16="http://schemas.microsoft.com/office/drawing/2014/main" id="{CC1995AE-288D-DC43-A879-0D90A74B9B7C}"/>
              </a:ext>
            </a:extLst>
          </p:cNvPr>
          <p:cNvSpPr>
            <a:spLocks noGrp="1"/>
          </p:cNvSpPr>
          <p:nvPr>
            <p:ph type="title" hasCustomPrompt="1"/>
          </p:nvPr>
        </p:nvSpPr>
        <p:spPr>
          <a:xfrm>
            <a:off x="0" y="350027"/>
            <a:ext cx="9144000" cy="1143000"/>
          </a:xfrm>
        </p:spPr>
        <p:txBody>
          <a:bodyPr>
            <a:noAutofit/>
          </a:bodyPr>
          <a:lstStyle>
            <a:lvl1pPr>
              <a:defRPr>
                <a:solidFill>
                  <a:srgbClr val="0D4273"/>
                </a:solidFill>
              </a:defRPr>
            </a:lvl1pPr>
          </a:lstStyle>
          <a:p>
            <a:r>
              <a:rPr lang="en-US" dirty="0"/>
              <a:t>Click To Edit Master Title Style</a:t>
            </a:r>
          </a:p>
        </p:txBody>
      </p:sp>
      <p:sp>
        <p:nvSpPr>
          <p:cNvPr id="4" name="TextBox 3">
            <a:extLst>
              <a:ext uri="{FF2B5EF4-FFF2-40B4-BE49-F238E27FC236}">
                <a16:creationId xmlns:a16="http://schemas.microsoft.com/office/drawing/2014/main" id="{05215369-3219-FB41-A768-FF00727E68CA}"/>
              </a:ext>
            </a:extLst>
          </p:cNvPr>
          <p:cNvSpPr txBox="1"/>
          <p:nvPr userDrawn="1"/>
        </p:nvSpPr>
        <p:spPr>
          <a:xfrm>
            <a:off x="1761067" y="-428978"/>
            <a:ext cx="0" cy="0"/>
          </a:xfrm>
          <a:prstGeom prst="rect">
            <a:avLst/>
          </a:prstGeom>
        </p:spPr>
        <p:txBody>
          <a:bodyPr vert="horz" wrap="none" lIns="91440" tIns="45720" rIns="91440" bIns="45720" rtlCol="0" anchor="ctr">
            <a:noAutofit/>
          </a:bodyPr>
          <a:lstStyle/>
          <a:p>
            <a:endParaRPr lang="en-US" sz="3600" b="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pic>
        <p:nvPicPr>
          <p:cNvPr id="8" name="Picture 7" descr="Discussion.png"/>
          <p:cNvPicPr>
            <a:picLocks noChangeAspect="1"/>
          </p:cNvPicPr>
          <p:nvPr userDrawn="1"/>
        </p:nvPicPr>
        <p:blipFill rotWithShape="1">
          <a:blip r:embed="rId2">
            <a:extLst>
              <a:ext uri="{28A0092B-C50C-407E-A947-70E740481C1C}">
                <a14:useLocalDpi xmlns:a14="http://schemas.microsoft.com/office/drawing/2010/main" val="0"/>
              </a:ext>
            </a:extLst>
          </a:blip>
          <a:srcRect b="14683"/>
          <a:stretch/>
        </p:blipFill>
        <p:spPr>
          <a:xfrm>
            <a:off x="707855" y="846623"/>
            <a:ext cx="1557681" cy="1588569"/>
          </a:xfrm>
          <a:prstGeom prst="rect">
            <a:avLst/>
          </a:prstGeom>
        </p:spPr>
      </p:pic>
      <p:sp>
        <p:nvSpPr>
          <p:cNvPr id="7" name="Content Placeholder 2"/>
          <p:cNvSpPr>
            <a:spLocks noGrp="1"/>
          </p:cNvSpPr>
          <p:nvPr>
            <p:ph idx="1"/>
          </p:nvPr>
        </p:nvSpPr>
        <p:spPr>
          <a:xfrm>
            <a:off x="2697480" y="1310637"/>
            <a:ext cx="6309360" cy="5120640"/>
          </a:xfrm>
        </p:spPr>
        <p:txBody>
          <a:bodyPr>
            <a:noAutofit/>
          </a:bodyPr>
          <a:lstStyle/>
          <a:p>
            <a:pPr lvl="0"/>
            <a:r>
              <a:rPr lang="en-US" dirty="0"/>
              <a:t>Click to edit Master text styles</a:t>
            </a:r>
          </a:p>
          <a:p>
            <a:pPr lvl="1"/>
            <a:r>
              <a:rPr lang="en-US" dirty="0"/>
              <a:t>Second level</a:t>
            </a:r>
          </a:p>
        </p:txBody>
      </p:sp>
      <p:sp>
        <p:nvSpPr>
          <p:cNvPr id="9"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2" name="Title 1"/>
          <p:cNvSpPr>
            <a:spLocks noGrp="1"/>
          </p:cNvSpPr>
          <p:nvPr>
            <p:ph type="title"/>
          </p:nvPr>
        </p:nvSpPr>
        <p:spPr>
          <a:xfrm>
            <a:off x="2697480" y="694944"/>
            <a:ext cx="6309360"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2981542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Intro">
    <p:spTree>
      <p:nvGrpSpPr>
        <p:cNvPr id="1" name=""/>
        <p:cNvGrpSpPr/>
        <p:nvPr/>
      </p:nvGrpSpPr>
      <p:grpSpPr>
        <a:xfrm>
          <a:off x="0" y="0"/>
          <a:ext cx="0" cy="0"/>
          <a:chOff x="0" y="0"/>
          <a:chExt cx="0" cy="0"/>
        </a:xfrm>
      </p:grpSpPr>
      <p:sp>
        <p:nvSpPr>
          <p:cNvPr id="7" name="Date Placeholder 3"/>
          <p:cNvSpPr txBox="1">
            <a:spLocks/>
          </p:cNvSpPr>
          <p:nvPr userDrawn="1"/>
        </p:nvSpPr>
        <p:spPr>
          <a:xfrm>
            <a:off x="5298728" y="6356350"/>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9" name="Picture 8" descr="Video.png"/>
          <p:cNvPicPr>
            <a:picLocks noChangeAspect="1"/>
          </p:cNvPicPr>
          <p:nvPr userDrawn="1"/>
        </p:nvPicPr>
        <p:blipFill rotWithShape="1">
          <a:blip r:embed="rId2">
            <a:extLst>
              <a:ext uri="{28A0092B-C50C-407E-A947-70E740481C1C}">
                <a14:useLocalDpi xmlns:a14="http://schemas.microsoft.com/office/drawing/2010/main" val="0"/>
              </a:ext>
            </a:extLst>
          </a:blip>
          <a:srcRect b="15763"/>
          <a:stretch/>
        </p:blipFill>
        <p:spPr>
          <a:xfrm>
            <a:off x="698243" y="842902"/>
            <a:ext cx="1542934" cy="1573039"/>
          </a:xfrm>
          <a:prstGeom prst="rect">
            <a:avLst/>
          </a:prstGeom>
        </p:spPr>
      </p:pic>
      <p:sp>
        <p:nvSpPr>
          <p:cNvPr id="11" name="Content Placeholder 2"/>
          <p:cNvSpPr>
            <a:spLocks noGrp="1"/>
          </p:cNvSpPr>
          <p:nvPr>
            <p:ph idx="10"/>
          </p:nvPr>
        </p:nvSpPr>
        <p:spPr>
          <a:xfrm>
            <a:off x="2697351" y="1310637"/>
            <a:ext cx="6310583" cy="5120640"/>
          </a:xfrm>
        </p:spPr>
        <p:txBody>
          <a:bodyPr>
            <a:noAutofit/>
          </a:body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2697480" y="694944"/>
            <a:ext cx="6309360"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4204562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Embedde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BB0B-8FFA-0C44-B5BB-AE5180AB5160}"/>
              </a:ext>
            </a:extLst>
          </p:cNvPr>
          <p:cNvSpPr>
            <a:spLocks noGrp="1"/>
          </p:cNvSpPr>
          <p:nvPr>
            <p:ph type="title"/>
          </p:nvPr>
        </p:nvSpPr>
        <p:spPr>
          <a:xfrm>
            <a:off x="1478280" y="491744"/>
            <a:ext cx="6309360" cy="594360"/>
          </a:xfrm>
        </p:spPr>
        <p:txBody>
          <a:bodyPr anchor="t"/>
          <a:lstStyle>
            <a:lvl1pPr algn="l">
              <a:defRPr sz="3200" b="1" i="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2876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Debrief">
    <p:spTree>
      <p:nvGrpSpPr>
        <p:cNvPr id="1" name=""/>
        <p:cNvGrpSpPr/>
        <p:nvPr/>
      </p:nvGrpSpPr>
      <p:grpSpPr>
        <a:xfrm>
          <a:off x="0" y="0"/>
          <a:ext cx="0" cy="0"/>
          <a:chOff x="0" y="0"/>
          <a:chExt cx="0" cy="0"/>
        </a:xfrm>
      </p:grpSpPr>
      <p:sp>
        <p:nvSpPr>
          <p:cNvPr id="7" name="Date Placeholder 3"/>
          <p:cNvSpPr txBox="1">
            <a:spLocks/>
          </p:cNvSpPr>
          <p:nvPr userDrawn="1"/>
        </p:nvSpPr>
        <p:spPr>
          <a:xfrm>
            <a:off x="5298728" y="6356350"/>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9" name="Picture 8" descr="video icon"/>
          <p:cNvPicPr>
            <a:picLocks noChangeAspect="1"/>
          </p:cNvPicPr>
          <p:nvPr userDrawn="1"/>
        </p:nvPicPr>
        <p:blipFill rotWithShape="1">
          <a:blip r:embed="rId2">
            <a:extLst>
              <a:ext uri="{28A0092B-C50C-407E-A947-70E740481C1C}">
                <a14:useLocalDpi xmlns:a14="http://schemas.microsoft.com/office/drawing/2010/main" val="0"/>
              </a:ext>
            </a:extLst>
          </a:blip>
          <a:srcRect b="16793"/>
          <a:stretch/>
        </p:blipFill>
        <p:spPr>
          <a:xfrm>
            <a:off x="698243" y="842902"/>
            <a:ext cx="1542934" cy="1553789"/>
          </a:xfrm>
          <a:prstGeom prst="rect">
            <a:avLst/>
          </a:prstGeom>
        </p:spPr>
      </p:pic>
      <p:sp>
        <p:nvSpPr>
          <p:cNvPr id="11" name="Content Placeholder 2"/>
          <p:cNvSpPr>
            <a:spLocks noGrp="1"/>
          </p:cNvSpPr>
          <p:nvPr>
            <p:ph idx="10"/>
          </p:nvPr>
        </p:nvSpPr>
        <p:spPr>
          <a:xfrm>
            <a:off x="2697351" y="1310637"/>
            <a:ext cx="6310583" cy="5120640"/>
          </a:xfrm>
        </p:spPr>
        <p:txBody>
          <a:bodyPr>
            <a:noAutofit/>
          </a:bodyPr>
          <a:lstStyle/>
          <a:p>
            <a:pPr lvl="0"/>
            <a:r>
              <a:rPr lang="en-US" dirty="0"/>
              <a:t>Click to edit Master text styles</a:t>
            </a:r>
          </a:p>
          <a:p>
            <a:pPr lvl="1"/>
            <a:r>
              <a:rPr lang="en-US" dirty="0"/>
              <a:t>Second level</a:t>
            </a:r>
          </a:p>
        </p:txBody>
      </p:sp>
      <p:sp>
        <p:nvSpPr>
          <p:cNvPr id="8" name="Title 1">
            <a:extLst>
              <a:ext uri="{FF2B5EF4-FFF2-40B4-BE49-F238E27FC236}">
                <a16:creationId xmlns:a16="http://schemas.microsoft.com/office/drawing/2014/main" id="{C96DAF7D-6EB3-9A40-BAC1-5B0E2E7D6B2D}"/>
              </a:ext>
            </a:extLst>
          </p:cNvPr>
          <p:cNvSpPr>
            <a:spLocks noGrp="1"/>
          </p:cNvSpPr>
          <p:nvPr>
            <p:ph type="title"/>
          </p:nvPr>
        </p:nvSpPr>
        <p:spPr>
          <a:xfrm>
            <a:off x="2697480" y="694944"/>
            <a:ext cx="6309360" cy="594360"/>
          </a:xfrm>
        </p:spPr>
        <p:txBody>
          <a:bodyPr anchor="t"/>
          <a:lstStyle>
            <a:lvl1pPr algn="l">
              <a:defRPr sz="3200" b="1" i="0">
                <a:solidFill>
                  <a:srgbClr val="145886"/>
                </a:solidFill>
              </a:defRPr>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pic>
        <p:nvPicPr>
          <p:cNvPr id="6" name="Picture 5" descr="activity icon"/>
          <p:cNvPicPr>
            <a:picLocks noChangeAspect="1"/>
          </p:cNvPicPr>
          <p:nvPr userDrawn="1"/>
        </p:nvPicPr>
        <p:blipFill rotWithShape="1">
          <a:blip r:embed="rId2"/>
          <a:srcRect b="15475"/>
          <a:stretch/>
        </p:blipFill>
        <p:spPr>
          <a:xfrm>
            <a:off x="716249" y="855337"/>
            <a:ext cx="1570935" cy="1608730"/>
          </a:xfrm>
          <a:prstGeom prst="rect">
            <a:avLst/>
          </a:prstGeom>
        </p:spPr>
      </p:pic>
      <p:sp>
        <p:nvSpPr>
          <p:cNvPr id="3" name="Content Placeholder 2"/>
          <p:cNvSpPr>
            <a:spLocks noGrp="1"/>
          </p:cNvSpPr>
          <p:nvPr>
            <p:ph idx="1"/>
          </p:nvPr>
        </p:nvSpPr>
        <p:spPr>
          <a:xfrm>
            <a:off x="2697350" y="1310637"/>
            <a:ext cx="6310583" cy="5120640"/>
          </a:xfrm>
        </p:spPr>
        <p:txBody>
          <a:bodyPr>
            <a:noAutofit/>
          </a:bodyPr>
          <a:lstStyle/>
          <a:p>
            <a:pPr lvl="0"/>
            <a:r>
              <a:rPr lang="en-US" dirty="0"/>
              <a:t>Click to edit Master text styles</a:t>
            </a:r>
          </a:p>
          <a:p>
            <a:pPr lvl="1"/>
            <a:r>
              <a:rPr lang="en-US" dirty="0"/>
              <a:t>Second level</a:t>
            </a:r>
          </a:p>
        </p:txBody>
      </p:sp>
      <p:sp>
        <p:nvSpPr>
          <p:cNvPr id="5"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2" name="Title 1"/>
          <p:cNvSpPr>
            <a:spLocks noGrp="1"/>
          </p:cNvSpPr>
          <p:nvPr>
            <p:ph type="title"/>
          </p:nvPr>
        </p:nvSpPr>
        <p:spPr>
          <a:xfrm>
            <a:off x="2697351" y="694944"/>
            <a:ext cx="6310583"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2541935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 Check">
    <p:spTree>
      <p:nvGrpSpPr>
        <p:cNvPr id="1" name=""/>
        <p:cNvGrpSpPr/>
        <p:nvPr/>
      </p:nvGrpSpPr>
      <p:grpSpPr>
        <a:xfrm>
          <a:off x="0" y="0"/>
          <a:ext cx="0" cy="0"/>
          <a:chOff x="0" y="0"/>
          <a:chExt cx="0" cy="0"/>
        </a:xfrm>
      </p:grpSpPr>
      <p:sp>
        <p:nvSpPr>
          <p:cNvPr id="7" name="Content Placeholder 2"/>
          <p:cNvSpPr>
            <a:spLocks noGrp="1"/>
          </p:cNvSpPr>
          <p:nvPr>
            <p:ph idx="1"/>
          </p:nvPr>
        </p:nvSpPr>
        <p:spPr>
          <a:xfrm>
            <a:off x="2697351" y="1310637"/>
            <a:ext cx="6310583" cy="4944509"/>
          </a:xfrm>
        </p:spPr>
        <p:txBody>
          <a:bodyPr>
            <a:noAutofit/>
          </a:bodyPr>
          <a:lstStyle/>
          <a:p>
            <a:pPr lvl="0"/>
            <a:r>
              <a:rPr lang="en-US" dirty="0"/>
              <a:t>Click to edit Master text styles</a:t>
            </a:r>
          </a:p>
          <a:p>
            <a:pPr lvl="1"/>
            <a:r>
              <a:rPr lang="en-US" dirty="0"/>
              <a:t>Second level</a:t>
            </a:r>
          </a:p>
        </p:txBody>
      </p:sp>
      <p:sp>
        <p:nvSpPr>
          <p:cNvPr id="9"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10" name="Picture 9" descr="knowledge check icon"/>
          <p:cNvPicPr>
            <a:picLocks noChangeAspect="1"/>
          </p:cNvPicPr>
          <p:nvPr userDrawn="1"/>
        </p:nvPicPr>
        <p:blipFill rotWithShape="1">
          <a:blip r:embed="rId2">
            <a:extLst>
              <a:ext uri="{28A0092B-C50C-407E-A947-70E740481C1C}">
                <a14:useLocalDpi xmlns:a14="http://schemas.microsoft.com/office/drawing/2010/main" val="0"/>
              </a:ext>
            </a:extLst>
          </a:blip>
          <a:srcRect b="24216"/>
          <a:stretch/>
        </p:blipFill>
        <p:spPr>
          <a:xfrm>
            <a:off x="637666" y="834877"/>
            <a:ext cx="1610374" cy="1667691"/>
          </a:xfrm>
          <a:prstGeom prst="rect">
            <a:avLst/>
          </a:prstGeom>
        </p:spPr>
      </p:pic>
      <p:sp>
        <p:nvSpPr>
          <p:cNvPr id="6" name="Title 1">
            <a:extLst>
              <a:ext uri="{FF2B5EF4-FFF2-40B4-BE49-F238E27FC236}">
                <a16:creationId xmlns:a16="http://schemas.microsoft.com/office/drawing/2014/main" id="{1B822720-EB9E-1946-A1CA-95D7CCDAFCAA}"/>
              </a:ext>
            </a:extLst>
          </p:cNvPr>
          <p:cNvSpPr>
            <a:spLocks noGrp="1"/>
          </p:cNvSpPr>
          <p:nvPr>
            <p:ph type="title"/>
          </p:nvPr>
        </p:nvSpPr>
        <p:spPr>
          <a:xfrm>
            <a:off x="2697351" y="694944"/>
            <a:ext cx="6310583"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3354602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pic>
        <p:nvPicPr>
          <p:cNvPr id="4" name="Picture 3" descr="review icon"/>
          <p:cNvPicPr>
            <a:picLocks noChangeAspect="1"/>
          </p:cNvPicPr>
          <p:nvPr userDrawn="1"/>
        </p:nvPicPr>
        <p:blipFill rotWithShape="1">
          <a:blip r:embed="rId2">
            <a:extLst>
              <a:ext uri="{28A0092B-C50C-407E-A947-70E740481C1C}">
                <a14:useLocalDpi xmlns:a14="http://schemas.microsoft.com/office/drawing/2010/main" val="0"/>
              </a:ext>
            </a:extLst>
          </a:blip>
          <a:srcRect b="15654"/>
          <a:stretch/>
        </p:blipFill>
        <p:spPr>
          <a:xfrm>
            <a:off x="709907" y="835532"/>
            <a:ext cx="1538743" cy="1570784"/>
          </a:xfrm>
          <a:prstGeom prst="rect">
            <a:avLst/>
          </a:prstGeom>
        </p:spPr>
      </p:pic>
      <p:sp>
        <p:nvSpPr>
          <p:cNvPr id="3" name="Content Placeholder 2"/>
          <p:cNvSpPr>
            <a:spLocks noGrp="1"/>
          </p:cNvSpPr>
          <p:nvPr>
            <p:ph idx="1"/>
          </p:nvPr>
        </p:nvSpPr>
        <p:spPr>
          <a:xfrm>
            <a:off x="2697351" y="1310637"/>
            <a:ext cx="6310583" cy="5770836"/>
          </a:xfrm>
        </p:spPr>
        <p:txBody>
          <a:bodyPr>
            <a:noAutofit/>
          </a:bodyPr>
          <a:lstStyle/>
          <a:p>
            <a:pPr lvl="0"/>
            <a:r>
              <a:rPr lang="en-US" dirty="0"/>
              <a:t>Click to edit Master text styles</a:t>
            </a:r>
          </a:p>
          <a:p>
            <a:pPr lvl="1"/>
            <a:r>
              <a:rPr lang="en-US" dirty="0"/>
              <a:t>Second level</a:t>
            </a:r>
          </a:p>
        </p:txBody>
      </p:sp>
      <p:sp>
        <p:nvSpPr>
          <p:cNvPr id="5"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6" name="Title 1">
            <a:extLst>
              <a:ext uri="{FF2B5EF4-FFF2-40B4-BE49-F238E27FC236}">
                <a16:creationId xmlns:a16="http://schemas.microsoft.com/office/drawing/2014/main" id="{8CB0B23C-8D51-AB4B-B409-B7082BFDD9BC}"/>
              </a:ext>
            </a:extLst>
          </p:cNvPr>
          <p:cNvSpPr>
            <a:spLocks noGrp="1"/>
          </p:cNvSpPr>
          <p:nvPr>
            <p:ph type="title"/>
          </p:nvPr>
        </p:nvSpPr>
        <p:spPr>
          <a:xfrm>
            <a:off x="2697351" y="694944"/>
            <a:ext cx="6310583"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3031562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view Activity">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351" y="1310636"/>
            <a:ext cx="6310583" cy="5120640"/>
          </a:xfrm>
        </p:spPr>
        <p:txBody>
          <a:bodyPr>
            <a:noAutofit/>
          </a:bodyPr>
          <a:lstStyle/>
          <a:p>
            <a:pPr lvl="0"/>
            <a:r>
              <a:rPr lang="en-US" dirty="0"/>
              <a:t>Click to edit Master text styles</a:t>
            </a:r>
          </a:p>
          <a:p>
            <a:pPr lvl="1"/>
            <a:r>
              <a:rPr lang="en-US" dirty="0"/>
              <a:t>Second level</a:t>
            </a:r>
          </a:p>
        </p:txBody>
      </p:sp>
      <p:sp>
        <p:nvSpPr>
          <p:cNvPr id="5"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6" name="Picture 5" descr="review activitu icon"/>
          <p:cNvPicPr>
            <a:picLocks noChangeAspect="1"/>
          </p:cNvPicPr>
          <p:nvPr userDrawn="1"/>
        </p:nvPicPr>
        <p:blipFill rotWithShape="1">
          <a:blip r:embed="rId2">
            <a:extLst>
              <a:ext uri="{28A0092B-C50C-407E-A947-70E740481C1C}">
                <a14:useLocalDpi xmlns:a14="http://schemas.microsoft.com/office/drawing/2010/main" val="0"/>
              </a:ext>
            </a:extLst>
          </a:blip>
          <a:srcRect b="26755"/>
          <a:stretch/>
        </p:blipFill>
        <p:spPr>
          <a:xfrm>
            <a:off x="717796" y="838438"/>
            <a:ext cx="1534620" cy="1596754"/>
          </a:xfrm>
          <a:prstGeom prst="rect">
            <a:avLst/>
          </a:prstGeom>
        </p:spPr>
      </p:pic>
      <p:sp>
        <p:nvSpPr>
          <p:cNvPr id="2" name="Title 1"/>
          <p:cNvSpPr>
            <a:spLocks noGrp="1"/>
          </p:cNvSpPr>
          <p:nvPr>
            <p:ph type="title"/>
          </p:nvPr>
        </p:nvSpPr>
        <p:spPr>
          <a:xfrm>
            <a:off x="2697350" y="694944"/>
            <a:ext cx="6309360"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3483054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351" y="1310637"/>
            <a:ext cx="6310583" cy="5770836"/>
          </a:xfrm>
        </p:spPr>
        <p:txBody>
          <a:bodyPr>
            <a:noAutofit/>
          </a:bodyPr>
          <a:lstStyle/>
          <a:p>
            <a:pPr lvl="0"/>
            <a:r>
              <a:rPr lang="en-US" dirty="0"/>
              <a:t>Click to edit Master text styles</a:t>
            </a:r>
          </a:p>
          <a:p>
            <a:pPr lvl="1"/>
            <a:r>
              <a:rPr lang="en-US" dirty="0"/>
              <a:t>Second level</a:t>
            </a:r>
          </a:p>
        </p:txBody>
      </p:sp>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5" name="Title 1">
            <a:extLst>
              <a:ext uri="{FF2B5EF4-FFF2-40B4-BE49-F238E27FC236}">
                <a16:creationId xmlns:a16="http://schemas.microsoft.com/office/drawing/2014/main" id="{1B323C53-AB89-D549-9B2D-CEFCCC6C507D}"/>
              </a:ext>
            </a:extLst>
          </p:cNvPr>
          <p:cNvSpPr>
            <a:spLocks noGrp="1"/>
          </p:cNvSpPr>
          <p:nvPr>
            <p:ph type="title"/>
          </p:nvPr>
        </p:nvSpPr>
        <p:spPr>
          <a:xfrm>
            <a:off x="2697351" y="694944"/>
            <a:ext cx="6310583" cy="594360"/>
          </a:xfrm>
        </p:spPr>
        <p:txBody>
          <a:bodyPr anchor="t"/>
          <a:lstStyle>
            <a:lvl1pPr algn="l">
              <a:defRPr sz="3200" b="1" i="0">
                <a:solidFill>
                  <a:srgbClr val="145886"/>
                </a:solidFill>
              </a:defRPr>
            </a:lvl1pPr>
          </a:lstStyle>
          <a:p>
            <a:r>
              <a:rPr lang="en-US" dirty="0"/>
              <a:t>Click to edit Master title style</a:t>
            </a:r>
          </a:p>
        </p:txBody>
      </p:sp>
      <p:pic>
        <p:nvPicPr>
          <p:cNvPr id="8" name="Picture 7">
            <a:extLst>
              <a:ext uri="{FF2B5EF4-FFF2-40B4-BE49-F238E27FC236}">
                <a16:creationId xmlns:a16="http://schemas.microsoft.com/office/drawing/2014/main" id="{948219B4-DCE7-7D4B-BB18-3C82E3D381C3}"/>
              </a:ext>
            </a:extLst>
          </p:cNvPr>
          <p:cNvPicPr>
            <a:picLocks noChangeAspect="1"/>
          </p:cNvPicPr>
          <p:nvPr userDrawn="1"/>
        </p:nvPicPr>
        <p:blipFill rotWithShape="1">
          <a:blip r:embed="rId2"/>
          <a:srcRect b="13104"/>
          <a:stretch/>
        </p:blipFill>
        <p:spPr>
          <a:xfrm>
            <a:off x="695371" y="840401"/>
            <a:ext cx="1564931" cy="1614041"/>
          </a:xfrm>
          <a:prstGeom prst="rect">
            <a:avLst/>
          </a:prstGeom>
        </p:spPr>
      </p:pic>
    </p:spTree>
    <p:extLst>
      <p:ext uri="{BB962C8B-B14F-4D97-AF65-F5344CB8AC3E}">
        <p14:creationId xmlns:p14="http://schemas.microsoft.com/office/powerpoint/2010/main" val="16975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D42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22" y="2590340"/>
            <a:ext cx="7659111" cy="1143000"/>
          </a:xfrm>
          <a:ln w="12700" cmpd="sng">
            <a:solidFill>
              <a:schemeClr val="bg1"/>
            </a:solidFill>
          </a:ln>
        </p:spPr>
        <p:txBody>
          <a:bodyPr/>
          <a:lstStyle>
            <a:lvl1pPr>
              <a:defRPr sz="3600">
                <a:solidFill>
                  <a:schemeClr val="bg1"/>
                </a:solidFill>
              </a:defRPr>
            </a:lvl1pPr>
          </a:lstStyle>
          <a:p>
            <a:endParaRPr lang="en-US" dirty="0"/>
          </a:p>
        </p:txBody>
      </p:sp>
      <p:sp>
        <p:nvSpPr>
          <p:cNvPr id="7" name="Date Placeholder 3"/>
          <p:cNvSpPr txBox="1">
            <a:spLocks/>
          </p:cNvSpPr>
          <p:nvPr userDrawn="1"/>
        </p:nvSpPr>
        <p:spPr>
          <a:xfrm>
            <a:off x="5298728" y="6482558"/>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2018 University of Washington. All rights reserved.</a:t>
            </a:r>
          </a:p>
        </p:txBody>
      </p:sp>
    </p:spTree>
    <p:extLst>
      <p:ext uri="{BB962C8B-B14F-4D97-AF65-F5344CB8AC3E}">
        <p14:creationId xmlns:p14="http://schemas.microsoft.com/office/powerpoint/2010/main" val="767811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ssion Summary">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480" y="1371600"/>
            <a:ext cx="6310583" cy="5770836"/>
          </a:xfrm>
        </p:spPr>
        <p:txBody>
          <a:bodyPr>
            <a:noAutofit/>
          </a:bodyPr>
          <a:lstStyle/>
          <a:p>
            <a:pPr lvl="0"/>
            <a:r>
              <a:rPr lang="en-US" dirty="0"/>
              <a:t>Click to edit Master text styles</a:t>
            </a:r>
          </a:p>
          <a:p>
            <a:pPr lvl="1"/>
            <a:r>
              <a:rPr lang="en-US" dirty="0"/>
              <a:t>Second level</a:t>
            </a:r>
          </a:p>
        </p:txBody>
      </p:sp>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6" name="Picture 5" descr="session summary icon"/>
          <p:cNvPicPr>
            <a:picLocks noChangeAspect="1"/>
          </p:cNvPicPr>
          <p:nvPr userDrawn="1"/>
        </p:nvPicPr>
        <p:blipFill rotWithShape="1">
          <a:blip r:embed="rId2">
            <a:extLst>
              <a:ext uri="{28A0092B-C50C-407E-A947-70E740481C1C}">
                <a14:useLocalDpi xmlns:a14="http://schemas.microsoft.com/office/drawing/2010/main" val="0"/>
              </a:ext>
            </a:extLst>
          </a:blip>
          <a:srcRect b="24173"/>
          <a:stretch/>
        </p:blipFill>
        <p:spPr>
          <a:xfrm>
            <a:off x="691662" y="835237"/>
            <a:ext cx="1553007" cy="1628830"/>
          </a:xfrm>
          <a:prstGeom prst="rect">
            <a:avLst/>
          </a:prstGeom>
        </p:spPr>
      </p:pic>
      <p:sp>
        <p:nvSpPr>
          <p:cNvPr id="5" name="Title 1">
            <a:extLst>
              <a:ext uri="{FF2B5EF4-FFF2-40B4-BE49-F238E27FC236}">
                <a16:creationId xmlns:a16="http://schemas.microsoft.com/office/drawing/2014/main" id="{DF7C844E-D71E-A944-8340-29ECEDBB3BC0}"/>
              </a:ext>
            </a:extLst>
          </p:cNvPr>
          <p:cNvSpPr>
            <a:spLocks noGrp="1"/>
          </p:cNvSpPr>
          <p:nvPr>
            <p:ph type="title"/>
          </p:nvPr>
        </p:nvSpPr>
        <p:spPr>
          <a:xfrm>
            <a:off x="2697351" y="694944"/>
            <a:ext cx="6310583"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161786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ssign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351" y="1310637"/>
            <a:ext cx="6310583" cy="5120640"/>
          </a:xfrm>
        </p:spPr>
        <p:txBody>
          <a:bodyPr>
            <a:noAutofit/>
          </a:bodyPr>
          <a:lstStyle/>
          <a:p>
            <a:pPr lvl="0"/>
            <a:r>
              <a:rPr lang="en-US" dirty="0"/>
              <a:t>Click to edit Master text styles</a:t>
            </a:r>
          </a:p>
          <a:p>
            <a:pPr lvl="1"/>
            <a:r>
              <a:rPr lang="en-US" dirty="0"/>
              <a:t>Second level</a:t>
            </a:r>
          </a:p>
        </p:txBody>
      </p:sp>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5" name="Picture 4" descr="assignment icon"/>
          <p:cNvPicPr>
            <a:picLocks noChangeAspect="1"/>
          </p:cNvPicPr>
          <p:nvPr userDrawn="1"/>
        </p:nvPicPr>
        <p:blipFill rotWithShape="1">
          <a:blip r:embed="rId2">
            <a:extLst>
              <a:ext uri="{28A0092B-C50C-407E-A947-70E740481C1C}">
                <a14:useLocalDpi xmlns:a14="http://schemas.microsoft.com/office/drawing/2010/main" val="0"/>
              </a:ext>
            </a:extLst>
          </a:blip>
          <a:srcRect b="13833"/>
          <a:stretch/>
        </p:blipFill>
        <p:spPr>
          <a:xfrm>
            <a:off x="698339" y="848289"/>
            <a:ext cx="1558888" cy="1586903"/>
          </a:xfrm>
          <a:prstGeom prst="rect">
            <a:avLst/>
          </a:prstGeom>
        </p:spPr>
      </p:pic>
      <p:sp>
        <p:nvSpPr>
          <p:cNvPr id="2" name="Title 1"/>
          <p:cNvSpPr>
            <a:spLocks noGrp="1"/>
          </p:cNvSpPr>
          <p:nvPr>
            <p:ph type="title"/>
          </p:nvPr>
        </p:nvSpPr>
        <p:spPr>
          <a:xfrm>
            <a:off x="2697480" y="694944"/>
            <a:ext cx="6309360"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3868580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ssign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7351" y="1310637"/>
            <a:ext cx="6310583" cy="5120640"/>
          </a:xfrm>
        </p:spPr>
        <p:txBody>
          <a:bodyPr>
            <a:noAutofit/>
          </a:bodyPr>
          <a:lstStyle/>
          <a:p>
            <a:pPr lvl="0"/>
            <a:r>
              <a:rPr lang="en-US" dirty="0"/>
              <a:t>Click to edit Master text styles</a:t>
            </a:r>
          </a:p>
          <a:p>
            <a:pPr lvl="1"/>
            <a:r>
              <a:rPr lang="en-US" dirty="0"/>
              <a:t>Second level</a:t>
            </a:r>
          </a:p>
        </p:txBody>
      </p:sp>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5" name="Picture 4" descr="video assignment icon"/>
          <p:cNvPicPr>
            <a:picLocks noChangeAspect="1"/>
          </p:cNvPicPr>
          <p:nvPr userDrawn="1"/>
        </p:nvPicPr>
        <p:blipFill rotWithShape="1">
          <a:blip r:embed="rId2">
            <a:extLst>
              <a:ext uri="{28A0092B-C50C-407E-A947-70E740481C1C}">
                <a14:useLocalDpi xmlns:a14="http://schemas.microsoft.com/office/drawing/2010/main" val="0"/>
              </a:ext>
            </a:extLst>
          </a:blip>
          <a:srcRect b="23156"/>
          <a:stretch/>
        </p:blipFill>
        <p:spPr>
          <a:xfrm>
            <a:off x="710859" y="853272"/>
            <a:ext cx="1538982" cy="1591546"/>
          </a:xfrm>
          <a:prstGeom prst="rect">
            <a:avLst/>
          </a:prstGeom>
        </p:spPr>
      </p:pic>
      <p:sp>
        <p:nvSpPr>
          <p:cNvPr id="2" name="Title 1"/>
          <p:cNvSpPr>
            <a:spLocks noGrp="1"/>
          </p:cNvSpPr>
          <p:nvPr>
            <p:ph type="title"/>
          </p:nvPr>
        </p:nvSpPr>
        <p:spPr>
          <a:xfrm>
            <a:off x="2697480" y="694944"/>
            <a:ext cx="6309360"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3868580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52D602-1392-4D45-BE76-C5AC5A827A46}"/>
              </a:ext>
            </a:extLst>
          </p:cNvPr>
          <p:cNvSpPr>
            <a:spLocks noGrp="1"/>
          </p:cNvSpPr>
          <p:nvPr>
            <p:ph type="title"/>
          </p:nvPr>
        </p:nvSpPr>
        <p:spPr>
          <a:xfrm>
            <a:off x="0" y="240801"/>
            <a:ext cx="9144000" cy="1143000"/>
          </a:xfrm>
        </p:spPr>
        <p:txBody>
          <a:bodyPr/>
          <a:lstStyle>
            <a:lvl1pPr>
              <a:defRPr>
                <a:solidFill>
                  <a:schemeClr val="bg1"/>
                </a:solidFill>
              </a:defRPr>
            </a:lvl1pPr>
          </a:lstStyle>
          <a:p>
            <a:endParaRPr lang="en-US" dirty="0"/>
          </a:p>
        </p:txBody>
      </p:sp>
      <p:pic>
        <p:nvPicPr>
          <p:cNvPr id="3" name="Picture 2"/>
          <p:cNvPicPr>
            <a:picLocks noChangeAspect="1"/>
          </p:cNvPicPr>
          <p:nvPr userDrawn="1"/>
        </p:nvPicPr>
        <p:blipFill>
          <a:blip r:embed="rId3"/>
          <a:stretch>
            <a:fillRect/>
          </a:stretch>
        </p:blipFill>
        <p:spPr>
          <a:xfrm>
            <a:off x="3346307" y="2922179"/>
            <a:ext cx="2459206" cy="1190666"/>
          </a:xfrm>
          <a:prstGeom prst="rect">
            <a:avLst/>
          </a:prstGeom>
        </p:spPr>
      </p:pic>
    </p:spTree>
    <p:extLst>
      <p:ext uri="{BB962C8B-B14F-4D97-AF65-F5344CB8AC3E}">
        <p14:creationId xmlns:p14="http://schemas.microsoft.com/office/powerpoint/2010/main" val="713117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ntional Teaching Framework">
    <p:spTree>
      <p:nvGrpSpPr>
        <p:cNvPr id="1" name=""/>
        <p:cNvGrpSpPr/>
        <p:nvPr/>
      </p:nvGrpSpPr>
      <p:grpSpPr>
        <a:xfrm>
          <a:off x="0" y="0"/>
          <a:ext cx="0" cy="0"/>
          <a:chOff x="0" y="0"/>
          <a:chExt cx="0" cy="0"/>
        </a:xfrm>
      </p:grpSpPr>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5" name="Title Placeholder 1">
            <a:extLst>
              <a:ext uri="{FF2B5EF4-FFF2-40B4-BE49-F238E27FC236}">
                <a16:creationId xmlns:a16="http://schemas.microsoft.com/office/drawing/2014/main" id="{C2ED702C-59A1-704B-9D31-3C0E22AC2AAC}"/>
              </a:ext>
            </a:extLst>
          </p:cNvPr>
          <p:cNvSpPr>
            <a:spLocks noGrp="1"/>
          </p:cNvSpPr>
          <p:nvPr>
            <p:ph type="title"/>
          </p:nvPr>
        </p:nvSpPr>
        <p:spPr>
          <a:xfrm>
            <a:off x="0" y="350027"/>
            <a:ext cx="9144000" cy="1143000"/>
          </a:xfrm>
          <a:prstGeom prst="rect">
            <a:avLst/>
          </a:prstGeom>
        </p:spPr>
        <p:txBody>
          <a:bodyPr vert="horz" lIns="91440" tIns="45720" rIns="91440" bIns="45720" rtlCol="0" anchor="ctr">
            <a:noAutofit/>
          </a:bodyPr>
          <a:lstStyle/>
          <a:p>
            <a:r>
              <a:rPr lang="en-US" dirty="0"/>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use Framework">
    <p:spTree>
      <p:nvGrpSpPr>
        <p:cNvPr id="1" name=""/>
        <p:cNvGrpSpPr/>
        <p:nvPr/>
      </p:nvGrpSpPr>
      <p:grpSpPr>
        <a:xfrm>
          <a:off x="0" y="0"/>
          <a:ext cx="0" cy="0"/>
          <a:chOff x="0" y="0"/>
          <a:chExt cx="0" cy="0"/>
        </a:xfrm>
      </p:grpSpPr>
      <p:sp>
        <p:nvSpPr>
          <p:cNvPr id="8" name="Title 1"/>
          <p:cNvSpPr txBox="1">
            <a:spLocks/>
          </p:cNvSpPr>
          <p:nvPr userDrawn="1"/>
        </p:nvSpPr>
        <p:spPr>
          <a:xfrm>
            <a:off x="0" y="350027"/>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kern="1200">
                <a:solidFill>
                  <a:srgbClr val="179339"/>
                </a:solidFill>
                <a:latin typeface="Arial"/>
                <a:ea typeface="+mj-ea"/>
                <a:cs typeface="Arial"/>
              </a:defRPr>
            </a:lvl1pPr>
          </a:lstStyle>
          <a:p>
            <a:r>
              <a:rPr lang="en-US" sz="4000" dirty="0">
                <a:solidFill>
                  <a:srgbClr val="0D4273"/>
                </a:solidFill>
              </a:rPr>
              <a:t>House Framework</a:t>
            </a:r>
          </a:p>
        </p:txBody>
      </p:sp>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pic>
        <p:nvPicPr>
          <p:cNvPr id="5" name="Picture 4" descr="HouseSolidBotto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8360" y="1391807"/>
            <a:ext cx="5511063" cy="4966919"/>
          </a:xfrm>
          <a:prstGeom prst="rect">
            <a:avLst/>
          </a:prstGeom>
        </p:spPr>
      </p:pic>
      <p:sp>
        <p:nvSpPr>
          <p:cNvPr id="9" name="TextBox 8"/>
          <p:cNvSpPr txBox="1"/>
          <p:nvPr userDrawn="1"/>
        </p:nvSpPr>
        <p:spPr>
          <a:xfrm>
            <a:off x="75499" y="6402767"/>
            <a:ext cx="4437778" cy="276837"/>
          </a:xfrm>
          <a:prstGeom prst="rect">
            <a:avLst/>
          </a:prstGeom>
        </p:spPr>
        <p:txBody>
          <a:bodyPr vert="horz" wrap="square" lIns="91440" tIns="45720" rIns="91440" bIns="45720" rtlCol="0" anchor="ctr">
            <a:noAutofit/>
          </a:bodyPr>
          <a:lstStyle/>
          <a:p>
            <a:r>
              <a:rPr lang="en-US" sz="900" dirty="0">
                <a:latin typeface="Arial" charset="0"/>
                <a:ea typeface="Arial" charset="0"/>
                <a:cs typeface="Arial" charset="0"/>
              </a:rPr>
              <a:t>Image credit: National Center on Quality Teaching and Learning</a:t>
            </a:r>
            <a:endParaRPr lang="en-US" sz="900" b="0" dirty="0">
              <a:latin typeface="Arial" charset="0"/>
              <a:ea typeface="Arial" charset="0"/>
              <a:cs typeface="Arial"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oof">
    <p:spTree>
      <p:nvGrpSpPr>
        <p:cNvPr id="1" name=""/>
        <p:cNvGrpSpPr/>
        <p:nvPr/>
      </p:nvGrpSpPr>
      <p:grpSpPr>
        <a:xfrm>
          <a:off x="0" y="0"/>
          <a:ext cx="0" cy="0"/>
          <a:chOff x="0" y="0"/>
          <a:chExt cx="0" cy="0"/>
        </a:xfrm>
      </p:grpSpPr>
      <p:sp>
        <p:nvSpPr>
          <p:cNvPr id="8" name="Title 1"/>
          <p:cNvSpPr txBox="1">
            <a:spLocks/>
          </p:cNvSpPr>
          <p:nvPr userDrawn="1"/>
        </p:nvSpPr>
        <p:spPr>
          <a:xfrm>
            <a:off x="0" y="350027"/>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rgbClr val="179339"/>
                </a:solidFill>
                <a:latin typeface="Arial"/>
                <a:ea typeface="+mj-ea"/>
                <a:cs typeface="Arial"/>
              </a:defRPr>
            </a:lvl1pPr>
          </a:lstStyle>
          <a:p>
            <a:r>
              <a:rPr lang="en-US" dirty="0">
                <a:solidFill>
                  <a:srgbClr val="0D4273"/>
                </a:solidFill>
              </a:rPr>
              <a:t>Focus on the Roof</a:t>
            </a:r>
            <a:endParaRPr lang="en-US" sz="2200" dirty="0">
              <a:solidFill>
                <a:srgbClr val="0D4273"/>
              </a:solidFill>
            </a:endParaRPr>
          </a:p>
        </p:txBody>
      </p:sp>
      <p:pic>
        <p:nvPicPr>
          <p:cNvPr id="9" name="Content Placeholder 3" title="Ongoing Child Assessment block of the house is highlighted."/>
          <p:cNvPicPr>
            <a:picLocks noChangeAspect="1"/>
          </p:cNvPicPr>
          <p:nvPr userDrawn="1"/>
        </p:nvPicPr>
        <p:blipFill rotWithShape="1">
          <a:blip r:embed="rId2">
            <a:extLst>
              <a:ext uri="{28A0092B-C50C-407E-A947-70E740481C1C}">
                <a14:useLocalDpi xmlns:a14="http://schemas.microsoft.com/office/drawing/2010/main" val="0"/>
              </a:ext>
            </a:extLst>
          </a:blip>
          <a:srcRect l="7359" t="4252" r="10787" b="66168"/>
          <a:stretch/>
        </p:blipFill>
        <p:spPr>
          <a:xfrm>
            <a:off x="461613" y="1571615"/>
            <a:ext cx="8245596" cy="2646018"/>
          </a:xfrm>
          <a:prstGeom prst="rect">
            <a:avLst/>
          </a:prstGeom>
        </p:spPr>
      </p:pic>
      <p:sp>
        <p:nvSpPr>
          <p:cNvPr id="10" name="Rectangle 9"/>
          <p:cNvSpPr/>
          <p:nvPr userDrawn="1"/>
        </p:nvSpPr>
        <p:spPr>
          <a:xfrm>
            <a:off x="442806" y="1571615"/>
            <a:ext cx="8255000" cy="2646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pic>
        <p:nvPicPr>
          <p:cNvPr id="11" name="Picture 10"/>
          <p:cNvPicPr>
            <a:picLocks noChangeAspect="1"/>
          </p:cNvPicPr>
          <p:nvPr userDrawn="1"/>
        </p:nvPicPr>
        <p:blipFill rotWithShape="1">
          <a:blip r:embed="rId3"/>
          <a:srcRect t="76112"/>
          <a:stretch/>
        </p:blipFill>
        <p:spPr>
          <a:xfrm>
            <a:off x="442805" y="4942218"/>
            <a:ext cx="8255000" cy="996462"/>
          </a:xfrm>
          <a:prstGeom prst="rect">
            <a:avLst/>
          </a:prstGeom>
          <a:ln>
            <a:noFill/>
          </a:ln>
        </p:spPr>
      </p:pic>
      <p:pic>
        <p:nvPicPr>
          <p:cNvPr id="12" name="Picture 11"/>
          <p:cNvPicPr>
            <a:picLocks noChangeAspect="1"/>
          </p:cNvPicPr>
          <p:nvPr userDrawn="1"/>
        </p:nvPicPr>
        <p:blipFill rotWithShape="1">
          <a:blip r:embed="rId3"/>
          <a:srcRect t="46603" b="26354"/>
          <a:stretch/>
        </p:blipFill>
        <p:spPr>
          <a:xfrm>
            <a:off x="452209" y="3692341"/>
            <a:ext cx="8255000" cy="1128040"/>
          </a:xfrm>
          <a:prstGeom prst="rect">
            <a:avLst/>
          </a:prstGeom>
        </p:spPr>
      </p:pic>
      <p:pic>
        <p:nvPicPr>
          <p:cNvPr id="13" name="Picture 12"/>
          <p:cNvPicPr>
            <a:picLocks noChangeAspect="1"/>
          </p:cNvPicPr>
          <p:nvPr userDrawn="1"/>
        </p:nvPicPr>
        <p:blipFill rotWithShape="1">
          <a:blip r:embed="rId3"/>
          <a:srcRect t="-707" b="56208"/>
          <a:stretch/>
        </p:blipFill>
        <p:spPr>
          <a:xfrm>
            <a:off x="442805" y="1718957"/>
            <a:ext cx="8255000" cy="1856154"/>
          </a:xfrm>
          <a:prstGeom prst="rect">
            <a:avLst/>
          </a:prstGeom>
        </p:spPr>
      </p:pic>
      <p:sp>
        <p:nvSpPr>
          <p:cNvPr id="14" name="TextBox 13"/>
          <p:cNvSpPr txBox="1"/>
          <p:nvPr userDrawn="1"/>
        </p:nvSpPr>
        <p:spPr>
          <a:xfrm>
            <a:off x="1972393" y="2421355"/>
            <a:ext cx="5224456" cy="1107996"/>
          </a:xfrm>
          <a:prstGeom prst="rect">
            <a:avLst/>
          </a:prstGeom>
          <a:noFill/>
        </p:spPr>
        <p:txBody>
          <a:bodyPr wrap="square" rtlCol="0">
            <a:spAutoFit/>
          </a:bodyPr>
          <a:lstStyle/>
          <a:p>
            <a:pPr algn="ctr"/>
            <a:r>
              <a:rPr lang="en-US" sz="2200" dirty="0">
                <a:solidFill>
                  <a:schemeClr val="bg1"/>
                </a:solidFill>
                <a:latin typeface="Arial"/>
                <a:cs typeface="Arial"/>
              </a:rPr>
              <a:t>Intensive, </a:t>
            </a:r>
            <a:br>
              <a:rPr lang="en-US" sz="2200" dirty="0">
                <a:solidFill>
                  <a:schemeClr val="bg1"/>
                </a:solidFill>
                <a:latin typeface="Arial"/>
                <a:cs typeface="Arial"/>
              </a:rPr>
            </a:br>
            <a:r>
              <a:rPr lang="en-US" sz="2200" dirty="0">
                <a:solidFill>
                  <a:schemeClr val="bg1"/>
                </a:solidFill>
                <a:latin typeface="Arial"/>
                <a:cs typeface="Arial"/>
              </a:rPr>
              <a:t>Individualized </a:t>
            </a:r>
            <a:br>
              <a:rPr lang="en-US" sz="2200" dirty="0">
                <a:solidFill>
                  <a:schemeClr val="bg1"/>
                </a:solidFill>
                <a:latin typeface="Arial"/>
                <a:cs typeface="Arial"/>
              </a:rPr>
            </a:br>
            <a:r>
              <a:rPr lang="en-US" sz="2200" dirty="0">
                <a:solidFill>
                  <a:schemeClr val="bg1"/>
                </a:solidFill>
                <a:latin typeface="Arial"/>
                <a:cs typeface="Arial"/>
              </a:rPr>
              <a:t>Teaching</a:t>
            </a:r>
          </a:p>
        </p:txBody>
      </p:sp>
      <p:sp>
        <p:nvSpPr>
          <p:cNvPr id="15" name="TextBox 14"/>
          <p:cNvSpPr txBox="1"/>
          <p:nvPr userDrawn="1"/>
        </p:nvSpPr>
        <p:spPr>
          <a:xfrm>
            <a:off x="1845771" y="4036718"/>
            <a:ext cx="5224456" cy="461665"/>
          </a:xfrm>
          <a:prstGeom prst="rect">
            <a:avLst/>
          </a:prstGeom>
          <a:noFill/>
        </p:spPr>
        <p:txBody>
          <a:bodyPr wrap="square" rtlCol="0">
            <a:spAutoFit/>
          </a:bodyPr>
          <a:lstStyle/>
          <a:p>
            <a:pPr algn="ctr"/>
            <a:r>
              <a:rPr lang="en-US" sz="2400" dirty="0">
                <a:solidFill>
                  <a:schemeClr val="bg1"/>
                </a:solidFill>
                <a:latin typeface="Arial"/>
                <a:cs typeface="Arial"/>
              </a:rPr>
              <a:t>Embedded Teaching</a:t>
            </a:r>
          </a:p>
        </p:txBody>
      </p:sp>
      <p:sp>
        <p:nvSpPr>
          <p:cNvPr id="16" name="TextBox 15"/>
          <p:cNvSpPr txBox="1"/>
          <p:nvPr userDrawn="1"/>
        </p:nvSpPr>
        <p:spPr>
          <a:xfrm>
            <a:off x="1421715" y="5208602"/>
            <a:ext cx="6283983" cy="461665"/>
          </a:xfrm>
          <a:prstGeom prst="rect">
            <a:avLst/>
          </a:prstGeom>
          <a:noFill/>
        </p:spPr>
        <p:txBody>
          <a:bodyPr wrap="square" rtlCol="0">
            <a:spAutoFit/>
          </a:bodyPr>
          <a:lstStyle/>
          <a:p>
            <a:pPr algn="ctr"/>
            <a:r>
              <a:rPr lang="en-US" sz="2400" dirty="0">
                <a:solidFill>
                  <a:schemeClr val="bg1"/>
                </a:solidFill>
                <a:latin typeface="Arial"/>
                <a:cs typeface="Arial"/>
              </a:rPr>
              <a:t>Curriculum Modification</a:t>
            </a:r>
          </a:p>
        </p:txBody>
      </p:sp>
      <p:sp>
        <p:nvSpPr>
          <p:cNvPr id="17" name="Date Placeholder 3"/>
          <p:cNvSpPr txBox="1">
            <a:spLocks/>
          </p:cNvSpPr>
          <p:nvPr userDrawn="1"/>
        </p:nvSpPr>
        <p:spPr>
          <a:xfrm>
            <a:off x="5298728" y="6356350"/>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19" name="TextBox 18"/>
          <p:cNvSpPr txBox="1"/>
          <p:nvPr userDrawn="1"/>
        </p:nvSpPr>
        <p:spPr>
          <a:xfrm>
            <a:off x="75499" y="6402767"/>
            <a:ext cx="4437778" cy="276837"/>
          </a:xfrm>
          <a:prstGeom prst="rect">
            <a:avLst/>
          </a:prstGeom>
        </p:spPr>
        <p:txBody>
          <a:bodyPr vert="horz" wrap="square" lIns="91440" tIns="45720" rIns="91440" bIns="45720" rtlCol="0" anchor="ctr">
            <a:noAutofit/>
          </a:bodyPr>
          <a:lstStyle/>
          <a:p>
            <a:r>
              <a:rPr lang="en-US" sz="900" dirty="0">
                <a:latin typeface="Arial" charset="0"/>
                <a:ea typeface="Arial" charset="0"/>
                <a:cs typeface="Arial" charset="0"/>
              </a:rPr>
              <a:t>Image credit: National Center on Quality Teaching and Learning</a:t>
            </a:r>
            <a:endParaRPr lang="en-US" sz="900" b="0" dirty="0">
              <a:latin typeface="Arial" charset="0"/>
              <a:ea typeface="Arial" charset="0"/>
              <a:cs typeface="Arial" charset="0"/>
            </a:endParaRPr>
          </a:p>
        </p:txBody>
      </p:sp>
    </p:spTree>
    <p:extLst>
      <p:ext uri="{BB962C8B-B14F-4D97-AF65-F5344CB8AC3E}">
        <p14:creationId xmlns:p14="http://schemas.microsoft.com/office/powerpoint/2010/main" val="35891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3"/>
                                        </p:tgtEl>
                                        <p:attrNameLst>
                                          <p:attrName>style.opacity</p:attrName>
                                        </p:attrNameLst>
                                      </p:cBhvr>
                                      <p:to>
                                        <p:strVal val="0.5"/>
                                      </p:to>
                                    </p:set>
                                    <p:animEffect filter="image" prLst="opacity: 0.5">
                                      <p:cBhvr rctx="IE">
                                        <p:cTn id="27" dur="indefinite"/>
                                        <p:tgtEl>
                                          <p:spTgt spid="13"/>
                                        </p:tgtEl>
                                      </p:cBhvr>
                                    </p:animEffect>
                                  </p:childTnLst>
                                </p:cTn>
                              </p:par>
                              <p:par>
                                <p:cTn id="28" presetID="9" presetClass="emph" presetSubtype="0" nodeType="withEffect">
                                  <p:stCondLst>
                                    <p:cond delay="0"/>
                                  </p:stCondLst>
                                  <p:childTnLst>
                                    <p:set>
                                      <p:cBhvr rctx="PPT">
                                        <p:cTn id="29" dur="indefinite"/>
                                        <p:tgtEl>
                                          <p:spTgt spid="12"/>
                                        </p:tgtEl>
                                        <p:attrNameLst>
                                          <p:attrName>style.opacity</p:attrName>
                                        </p:attrNameLst>
                                      </p:cBhvr>
                                      <p:to>
                                        <p:strVal val="0.5"/>
                                      </p:to>
                                    </p:set>
                                    <p:animEffect filter="image" prLst="opacity: 0.5">
                                      <p:cBhvr rctx="IE">
                                        <p:cTn id="30"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SELOF">
    <p:spTree>
      <p:nvGrpSpPr>
        <p:cNvPr id="1" name=""/>
        <p:cNvGrpSpPr/>
        <p:nvPr/>
      </p:nvGrpSpPr>
      <p:grpSpPr>
        <a:xfrm>
          <a:off x="0" y="0"/>
          <a:ext cx="0" cy="0"/>
          <a:chOff x="0" y="0"/>
          <a:chExt cx="0" cy="0"/>
        </a:xfrm>
      </p:grpSpPr>
      <p:sp>
        <p:nvSpPr>
          <p:cNvPr id="8" name="Title 1"/>
          <p:cNvSpPr txBox="1">
            <a:spLocks/>
          </p:cNvSpPr>
          <p:nvPr userDrawn="1"/>
        </p:nvSpPr>
        <p:spPr>
          <a:xfrm>
            <a:off x="0" y="350027"/>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kern="1200">
                <a:solidFill>
                  <a:srgbClr val="179339"/>
                </a:solidFill>
                <a:latin typeface="Arial"/>
                <a:ea typeface="+mj-ea"/>
                <a:cs typeface="Arial"/>
              </a:defRPr>
            </a:lvl1pPr>
          </a:lstStyle>
          <a:p>
            <a:r>
              <a:rPr lang="en-US" sz="4000" dirty="0">
                <a:solidFill>
                  <a:srgbClr val="0D4273"/>
                </a:solidFill>
              </a:rPr>
              <a:t>Head Start Early Learning </a:t>
            </a:r>
            <a:br>
              <a:rPr lang="en-US" sz="4000" dirty="0">
                <a:solidFill>
                  <a:srgbClr val="0D4273"/>
                </a:solidFill>
              </a:rPr>
            </a:br>
            <a:r>
              <a:rPr lang="en-US" sz="4000" dirty="0">
                <a:solidFill>
                  <a:srgbClr val="0D4273"/>
                </a:solidFill>
              </a:rPr>
              <a:t>Outcomes Framework</a:t>
            </a:r>
          </a:p>
        </p:txBody>
      </p:sp>
      <p:pic>
        <p:nvPicPr>
          <p:cNvPr id="17" name="Picture 16" descr="The Head Start Early Learning Outcomes Framework 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058" y="2401785"/>
            <a:ext cx="8650941" cy="3410402"/>
          </a:xfrm>
          <a:prstGeom prst="rect">
            <a:avLst/>
          </a:prstGeom>
        </p:spPr>
      </p:pic>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6" name="TextBox 5"/>
          <p:cNvSpPr txBox="1"/>
          <p:nvPr userDrawn="1"/>
        </p:nvSpPr>
        <p:spPr>
          <a:xfrm>
            <a:off x="75499" y="6402767"/>
            <a:ext cx="4437778" cy="276837"/>
          </a:xfrm>
          <a:prstGeom prst="rect">
            <a:avLst/>
          </a:prstGeom>
        </p:spPr>
        <p:txBody>
          <a:bodyPr vert="horz" wrap="square" lIns="91440" tIns="45720" rIns="91440" bIns="45720" rtlCol="0" anchor="ctr">
            <a:noAutofit/>
          </a:bodyPr>
          <a:lstStyle/>
          <a:p>
            <a:r>
              <a:rPr lang="en-US" sz="900" dirty="0">
                <a:latin typeface="Arial" charset="0"/>
                <a:ea typeface="Arial" charset="0"/>
                <a:cs typeface="Arial" charset="0"/>
              </a:rPr>
              <a:t>Image credit: Office of Head</a:t>
            </a:r>
            <a:r>
              <a:rPr lang="en-US" sz="900" baseline="0" dirty="0">
                <a:latin typeface="Arial" charset="0"/>
                <a:ea typeface="Arial" charset="0"/>
                <a:cs typeface="Arial" charset="0"/>
              </a:rPr>
              <a:t> Start</a:t>
            </a:r>
            <a:endParaRPr lang="en-US" sz="900" b="0" dirty="0">
              <a:latin typeface="Arial" charset="0"/>
              <a:ea typeface="Arial" charset="0"/>
              <a:cs typeface="Arial" charset="0"/>
            </a:endParaRPr>
          </a:p>
        </p:txBody>
      </p:sp>
    </p:spTree>
    <p:extLst>
      <p:ext uri="{BB962C8B-B14F-4D97-AF65-F5344CB8AC3E}">
        <p14:creationId xmlns:p14="http://schemas.microsoft.com/office/powerpoint/2010/main" val="4083739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Tree>
    <p:extLst>
      <p:ext uri="{BB962C8B-B14F-4D97-AF65-F5344CB8AC3E}">
        <p14:creationId xmlns:p14="http://schemas.microsoft.com/office/powerpoint/2010/main" val="169170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Pr>
        <a:solidFill>
          <a:srgbClr val="0D427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22" y="2590340"/>
            <a:ext cx="7659111" cy="1143000"/>
          </a:xfrm>
          <a:ln w="12700" cmpd="sng">
            <a:solidFill>
              <a:schemeClr val="bg1"/>
            </a:solidFill>
          </a:ln>
        </p:spPr>
        <p:txBody>
          <a:bodyPr/>
          <a:lstStyle>
            <a:lvl1pPr>
              <a:defRPr sz="3600">
                <a:solidFill>
                  <a:schemeClr val="bg1"/>
                </a:solidFill>
              </a:defRPr>
            </a:lvl1pPr>
          </a:lstStyle>
          <a:p>
            <a:endParaRPr lang="en-US" dirty="0"/>
          </a:p>
        </p:txBody>
      </p:sp>
      <p:sp>
        <p:nvSpPr>
          <p:cNvPr id="7" name="Date Placeholder 3"/>
          <p:cNvSpPr txBox="1">
            <a:spLocks/>
          </p:cNvSpPr>
          <p:nvPr userDrawn="1"/>
        </p:nvSpPr>
        <p:spPr>
          <a:xfrm>
            <a:off x="5298728" y="6482558"/>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2018 University of Washington. All rights reserved.</a:t>
            </a:r>
          </a:p>
        </p:txBody>
      </p:sp>
      <p:sp>
        <p:nvSpPr>
          <p:cNvPr id="4" name="Text Placeholder 2"/>
          <p:cNvSpPr>
            <a:spLocks noGrp="1"/>
          </p:cNvSpPr>
          <p:nvPr>
            <p:ph type="body" idx="1" hasCustomPrompt="1"/>
          </p:nvPr>
        </p:nvSpPr>
        <p:spPr>
          <a:xfrm>
            <a:off x="765122" y="3735984"/>
            <a:ext cx="7651222" cy="639762"/>
          </a:xfrm>
        </p:spPr>
        <p:txBody>
          <a:bodyPr anchor="ctr">
            <a:noAutofit/>
          </a:bodyPr>
          <a:lstStyle>
            <a:lvl1pPr marL="0" indent="0" algn="ctr">
              <a:buNone/>
              <a:defRPr sz="18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93020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id Background">
    <p:bg>
      <p:bgPr>
        <a:solidFill>
          <a:srgbClr val="17933A"/>
        </a:solidFill>
        <a:effectLst/>
      </p:bgPr>
    </p:bg>
    <p:spTree>
      <p:nvGrpSpPr>
        <p:cNvPr id="1" name=""/>
        <p:cNvGrpSpPr/>
        <p:nvPr/>
      </p:nvGrpSpPr>
      <p:grpSpPr>
        <a:xfrm>
          <a:off x="0" y="0"/>
          <a:ext cx="0" cy="0"/>
          <a:chOff x="0" y="0"/>
          <a:chExt cx="0" cy="0"/>
        </a:xfrm>
      </p:grpSpPr>
      <p:sp>
        <p:nvSpPr>
          <p:cNvPr id="6" name="Content Placeholder 2"/>
          <p:cNvSpPr>
            <a:spLocks noGrp="1"/>
          </p:cNvSpPr>
          <p:nvPr>
            <p:ph idx="10"/>
          </p:nvPr>
        </p:nvSpPr>
        <p:spPr>
          <a:xfrm>
            <a:off x="0" y="2565320"/>
            <a:ext cx="9144000" cy="3142209"/>
          </a:xfrm>
        </p:spPr>
        <p:txBody>
          <a:bodyPr>
            <a:noAutofit/>
          </a:bodyPr>
          <a:lstStyle>
            <a:lvl1pPr marL="0" indent="0" algn="ctr">
              <a:buNone/>
              <a:defRPr sz="5400">
                <a:solidFill>
                  <a:schemeClr val="bg1"/>
                </a:solidFill>
              </a:defRPr>
            </a:lvl1pPr>
          </a:lstStyle>
          <a:p>
            <a:pPr lvl="0"/>
            <a:r>
              <a:rPr lang="en-US" dirty="0"/>
              <a:t>Click to edit Master text styles</a:t>
            </a:r>
          </a:p>
        </p:txBody>
      </p:sp>
      <p:sp>
        <p:nvSpPr>
          <p:cNvPr id="7" name="Date Placeholder 3"/>
          <p:cNvSpPr txBox="1">
            <a:spLocks/>
          </p:cNvSpPr>
          <p:nvPr userDrawn="1"/>
        </p:nvSpPr>
        <p:spPr>
          <a:xfrm>
            <a:off x="5298728" y="6482558"/>
            <a:ext cx="3741597" cy="365125"/>
          </a:xfrm>
          <a:prstGeom prst="rect">
            <a:avLst/>
          </a:prstGeom>
        </p:spPr>
        <p:txBody>
          <a:bodyPr vert="horz" lIns="91440" tIns="45720" rIns="91440" bIns="45720" rtlCol="0" anchor="ct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2018 University of Washington. All rights reserved.</a:t>
            </a:r>
          </a:p>
        </p:txBody>
      </p:sp>
      <p:sp>
        <p:nvSpPr>
          <p:cNvPr id="4" name="Title 3"/>
          <p:cNvSpPr>
            <a:spLocks noGrp="1"/>
          </p:cNvSpPr>
          <p:nvPr>
            <p:ph type="title"/>
          </p:nvPr>
        </p:nvSpPr>
        <p:spPr>
          <a:xfrm>
            <a:off x="2868928" y="1417528"/>
            <a:ext cx="3356533" cy="943513"/>
          </a:xfrm>
          <a:ln w="28575" cmpd="sng">
            <a:solidFill>
              <a:schemeClr val="bg1"/>
            </a:solidFill>
          </a:ln>
        </p:spPr>
        <p:txBody>
          <a:bodyPr/>
          <a:lstStyle>
            <a:lvl1pPr>
              <a:defRPr>
                <a:solidFill>
                  <a:schemeClr val="bg1"/>
                </a:solidFill>
              </a:defRPr>
            </a:lvl1pPr>
          </a:lstStyle>
          <a:p>
            <a:endParaRPr lang="en-US" dirty="0">
              <a:solidFill>
                <a:schemeClr val="bg1"/>
              </a:solidFill>
            </a:endParaRPr>
          </a:p>
        </p:txBody>
      </p:sp>
    </p:spTree>
    <p:extLst>
      <p:ext uri="{BB962C8B-B14F-4D97-AF65-F5344CB8AC3E}">
        <p14:creationId xmlns:p14="http://schemas.microsoft.com/office/powerpoint/2010/main" val="180242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9" name="Picture 8" descr="Objectives.png"/>
          <p:cNvPicPr>
            <a:picLocks noChangeAspect="1"/>
          </p:cNvPicPr>
          <p:nvPr userDrawn="1"/>
        </p:nvPicPr>
        <p:blipFill rotWithShape="1">
          <a:blip r:embed="rId2">
            <a:extLst>
              <a:ext uri="{28A0092B-C50C-407E-A947-70E740481C1C}">
                <a14:useLocalDpi xmlns:a14="http://schemas.microsoft.com/office/drawing/2010/main" val="0"/>
              </a:ext>
            </a:extLst>
          </a:blip>
          <a:srcRect t="-1" b="14256"/>
          <a:stretch/>
        </p:blipFill>
        <p:spPr>
          <a:xfrm>
            <a:off x="674416" y="843419"/>
            <a:ext cx="1573623" cy="1591773"/>
          </a:xfrm>
          <a:prstGeom prst="rect">
            <a:avLst/>
          </a:prstGeom>
        </p:spPr>
      </p:pic>
      <p:sp>
        <p:nvSpPr>
          <p:cNvPr id="4"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
        <p:nvSpPr>
          <p:cNvPr id="2" name="TextBox 1">
            <a:extLst>
              <a:ext uri="{FF2B5EF4-FFF2-40B4-BE49-F238E27FC236}">
                <a16:creationId xmlns:a16="http://schemas.microsoft.com/office/drawing/2014/main" id="{970B4180-BE20-2344-9139-810BC8F436A6}"/>
              </a:ext>
            </a:extLst>
          </p:cNvPr>
          <p:cNvSpPr txBox="1"/>
          <p:nvPr userDrawn="1"/>
        </p:nvSpPr>
        <p:spPr>
          <a:xfrm>
            <a:off x="1298222" y="-609600"/>
            <a:ext cx="0" cy="0"/>
          </a:xfrm>
          <a:prstGeom prst="rect">
            <a:avLst/>
          </a:prstGeom>
        </p:spPr>
        <p:txBody>
          <a:bodyPr vert="horz" wrap="none" lIns="91440" tIns="45720" rIns="91440" bIns="45720" rtlCol="0" anchor="ctr">
            <a:noAutofit/>
          </a:bodyPr>
          <a:lstStyle/>
          <a:p>
            <a:endParaRPr lang="en-US" sz="3600" b="0" dirty="0"/>
          </a:p>
        </p:txBody>
      </p:sp>
      <p:sp>
        <p:nvSpPr>
          <p:cNvPr id="7" name="Content Placeholder 2">
            <a:extLst>
              <a:ext uri="{FF2B5EF4-FFF2-40B4-BE49-F238E27FC236}">
                <a16:creationId xmlns:a16="http://schemas.microsoft.com/office/drawing/2014/main" id="{A8915CBC-39DA-8B43-839B-9F66A47ED496}"/>
              </a:ext>
            </a:extLst>
          </p:cNvPr>
          <p:cNvSpPr>
            <a:spLocks noGrp="1"/>
          </p:cNvSpPr>
          <p:nvPr>
            <p:ph idx="1"/>
          </p:nvPr>
        </p:nvSpPr>
        <p:spPr>
          <a:xfrm>
            <a:off x="2697480" y="1310637"/>
            <a:ext cx="6309360" cy="5120640"/>
          </a:xfrm>
        </p:spPr>
        <p:txBody>
          <a:bodyPr>
            <a:noAutofit/>
          </a:bodyPr>
          <a:lstStyle/>
          <a:p>
            <a:pPr lvl="0"/>
            <a:r>
              <a:rPr lang="en-US" dirty="0"/>
              <a:t>Click to edit Master text styles</a:t>
            </a:r>
          </a:p>
          <a:p>
            <a:pPr lvl="1"/>
            <a:r>
              <a:rPr lang="en-US" dirty="0"/>
              <a:t>Second level</a:t>
            </a:r>
          </a:p>
        </p:txBody>
      </p:sp>
      <p:sp>
        <p:nvSpPr>
          <p:cNvPr id="8" name="Title 1">
            <a:extLst>
              <a:ext uri="{FF2B5EF4-FFF2-40B4-BE49-F238E27FC236}">
                <a16:creationId xmlns:a16="http://schemas.microsoft.com/office/drawing/2014/main" id="{60309C27-F58C-9246-A578-11ECA7893F78}"/>
              </a:ext>
            </a:extLst>
          </p:cNvPr>
          <p:cNvSpPr>
            <a:spLocks noGrp="1"/>
          </p:cNvSpPr>
          <p:nvPr>
            <p:ph type="title"/>
          </p:nvPr>
        </p:nvSpPr>
        <p:spPr>
          <a:xfrm>
            <a:off x="2697480" y="694944"/>
            <a:ext cx="6309360" cy="594360"/>
          </a:xfrm>
        </p:spPr>
        <p:txBody>
          <a:bodyPr anchor="t"/>
          <a:lstStyle>
            <a:lvl1pPr algn="l">
              <a:defRPr sz="3200" b="1" i="0">
                <a:solidFill>
                  <a:srgbClr val="145886"/>
                </a:solidFill>
              </a:defRPr>
            </a:lvl1pPr>
          </a:lstStyle>
          <a:p>
            <a:r>
              <a:rPr lang="en-US" dirty="0"/>
              <a:t>Click to edit Master title style</a:t>
            </a:r>
          </a:p>
        </p:txBody>
      </p:sp>
    </p:spTree>
    <p:extLst>
      <p:ext uri="{BB962C8B-B14F-4D97-AF65-F5344CB8AC3E}">
        <p14:creationId xmlns:p14="http://schemas.microsoft.com/office/powerpoint/2010/main" val="114826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Tree>
    <p:extLst>
      <p:ext uri="{BB962C8B-B14F-4D97-AF65-F5344CB8AC3E}">
        <p14:creationId xmlns:p14="http://schemas.microsoft.com/office/powerpoint/2010/main" val="305401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9"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Tree>
    <p:extLst>
      <p:ext uri="{BB962C8B-B14F-4D97-AF65-F5344CB8AC3E}">
        <p14:creationId xmlns:p14="http://schemas.microsoft.com/office/powerpoint/2010/main" val="223292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11"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2019 University of Washington. All rights reserved.</a:t>
            </a:r>
          </a:p>
        </p:txBody>
      </p:sp>
    </p:spTree>
    <p:extLst>
      <p:ext uri="{BB962C8B-B14F-4D97-AF65-F5344CB8AC3E}">
        <p14:creationId xmlns:p14="http://schemas.microsoft.com/office/powerpoint/2010/main" val="172388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D4273"/>
                </a:solidFill>
              </a:defRPr>
            </a:lvl1pPr>
          </a:lstStyle>
          <a:p>
            <a:r>
              <a:rPr lang="en-US" dirty="0"/>
              <a:t>Click To Edit Master Title Style</a:t>
            </a:r>
          </a:p>
        </p:txBody>
      </p:sp>
      <p:sp>
        <p:nvSpPr>
          <p:cNvPr id="7" name="Date Placeholder 3"/>
          <p:cNvSpPr txBox="1">
            <a:spLocks/>
          </p:cNvSpPr>
          <p:nvPr userDrawn="1"/>
        </p:nvSpPr>
        <p:spPr>
          <a:xfrm>
            <a:off x="5298728" y="6356350"/>
            <a:ext cx="3741597" cy="365125"/>
          </a:xfrm>
          <a:prstGeom prst="rect">
            <a:avLst/>
          </a:prstGeom>
        </p:spPr>
        <p:txBody>
          <a:bodyPr vert="horz" lIns="91440" tIns="45720" rIns="91440" bIns="45720" rtlCol="0" anchor="ctr">
            <a:noAutofit/>
          </a:bodyPr>
          <a:lstStyle>
            <a:defPPr>
              <a:defRPr lang="en-US"/>
            </a:defPPr>
            <a:lvl1pPr algn="l" rtl="0" fontAlgn="base">
              <a:spcBef>
                <a:spcPct val="0"/>
              </a:spcBef>
              <a:spcAft>
                <a:spcPct val="0"/>
              </a:spcAft>
              <a:defRPr lang="en-US" sz="1200" kern="1200" smtClean="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n-US" sz="900" dirty="0">
                <a:solidFill>
                  <a:schemeClr val="bg1">
                    <a:lumMod val="65000"/>
                  </a:schemeClr>
                </a:solidFill>
              </a:rPr>
              <a:t>© 2018 University of Washington. All rights reserved.</a:t>
            </a:r>
          </a:p>
        </p:txBody>
      </p:sp>
    </p:spTree>
    <p:extLst>
      <p:ext uri="{BB962C8B-B14F-4D97-AF65-F5344CB8AC3E}">
        <p14:creationId xmlns:p14="http://schemas.microsoft.com/office/powerpoint/2010/main" val="83148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0027"/>
            <a:ext cx="9144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817829"/>
            <a:ext cx="82296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DBBC453A-6B12-3E4E-8E5B-4BFBFD851DC7}" type="datetimeFigureOut">
              <a:rPr lang="en-US" smtClean="0"/>
              <a:pPr/>
              <a:t>3/4/2020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noAutofit/>
          </a:bodyP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fld id="{A6753842-EB21-0F45-9793-244089871662}" type="slidenum">
              <a:rPr lang="en-US" smtClean="0"/>
              <a:pPr/>
              <a:t>‹#›</a:t>
            </a:fld>
            <a:endParaRPr lang="en-US" dirty="0"/>
          </a:p>
        </p:txBody>
      </p:sp>
    </p:spTree>
    <p:extLst>
      <p:ext uri="{BB962C8B-B14F-4D97-AF65-F5344CB8AC3E}">
        <p14:creationId xmlns:p14="http://schemas.microsoft.com/office/powerpoint/2010/main" val="1035844571"/>
      </p:ext>
    </p:extLst>
  </p:cSld>
  <p:clrMap bg1="lt1" tx1="dk1" bg2="lt2" tx2="dk2" accent1="accent1" accent2="accent2" accent3="accent3" accent4="accent4" accent5="accent5" accent6="accent6" hlink="hlink" folHlink="folHlink"/>
  <p:sldLayoutIdLst>
    <p:sldLayoutId id="2147483720" r:id="rId1"/>
    <p:sldLayoutId id="2147483681" r:id="rId2"/>
    <p:sldLayoutId id="2147483682" r:id="rId3"/>
    <p:sldLayoutId id="2147483698" r:id="rId4"/>
    <p:sldLayoutId id="2147483684" r:id="rId5"/>
    <p:sldLayoutId id="2147483662" r:id="rId6"/>
    <p:sldLayoutId id="2147483664" r:id="rId7"/>
    <p:sldLayoutId id="2147483665" r:id="rId8"/>
    <p:sldLayoutId id="2147483666" r:id="rId9"/>
    <p:sldLayoutId id="2147483722" r:id="rId10"/>
    <p:sldLayoutId id="2147483704" r:id="rId11"/>
    <p:sldLayoutId id="2147483672" r:id="rId12"/>
    <p:sldLayoutId id="2147483701" r:id="rId13"/>
    <p:sldLayoutId id="2147483721" r:id="rId14"/>
    <p:sldLayoutId id="2147483689" r:id="rId15"/>
    <p:sldLayoutId id="2147483705" r:id="rId16"/>
    <p:sldLayoutId id="2147483686" r:id="rId17"/>
    <p:sldLayoutId id="2147483706" r:id="rId18"/>
    <p:sldLayoutId id="2147483688" r:id="rId19"/>
    <p:sldLayoutId id="2147483709" r:id="rId20"/>
    <p:sldLayoutId id="2147483707" r:id="rId21"/>
    <p:sldLayoutId id="2147483708" r:id="rId22"/>
    <p:sldLayoutId id="2147483673" r:id="rId23"/>
    <p:sldLayoutId id="2147483716" r:id="rId24"/>
    <p:sldLayoutId id="2147483715" r:id="rId25"/>
    <p:sldLayoutId id="2147483712" r:id="rId26"/>
    <p:sldLayoutId id="2147483713" r:id="rId27"/>
    <p:sldLayoutId id="2147483723" r:id="rId28"/>
  </p:sldLayoutIdLst>
  <p:txStyles>
    <p:titleStyle>
      <a:lvl1pPr algn="ctr" defTabSz="457200" rtl="0" eaLnBrk="1" latinLnBrk="0" hangingPunct="1">
        <a:spcBef>
          <a:spcPct val="0"/>
        </a:spcBef>
        <a:buNone/>
        <a:defRPr sz="4000" b="1" kern="1200">
          <a:solidFill>
            <a:srgbClr val="0D4273"/>
          </a:solidFill>
          <a:latin typeface="Arial"/>
          <a:ea typeface="+mj-ea"/>
          <a:cs typeface="Arial"/>
        </a:defRPr>
      </a:lvl1pPr>
    </p:titleStyle>
    <p:body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eclkc.ohs.acf.hhs.gov/video/role-impact-coachin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eclkc.ohs.acf.hhs.gov/video/culturally-responsive-coachin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eclkc.ohs.acf.hhs.gov/video/addressing-implicit-bia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s://eclkc.ohs.acf.hhs.gov/video/writing-goal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hyperlink" Target="https://eclkc.ohs.acf.hhs.gov/video/focused-observation-0"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hyperlink" Target="https://eclkc.ohs.acf.hhs.gov/video/using-video-coachin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hyperlink" Target="https://eclkc.ohs.acf.hhs.gov/video/reflection-feedback-examples"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customXml" Target="../ink/ink4.xml"/><Relationship Id="rId3" Type="http://schemas.openxmlformats.org/officeDocument/2006/relationships/image" Target="../media/image27.png"/><Relationship Id="rId7" Type="http://schemas.openxmlformats.org/officeDocument/2006/relationships/customXml" Target="../ink/ink2.xml"/><Relationship Id="rId12"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customXml" Target="../ink/ink3.xml"/><Relationship Id="rId4" Type="http://schemas.openxmlformats.org/officeDocument/2006/relationships/customXml" Target="../ink/ink1.xml"/><Relationship Id="rId9" Type="http://schemas.openxmlformats.org/officeDocument/2006/relationships/image" Target="../media/image29.png"/><Relationship Id="rId14" Type="http://schemas.openxmlformats.org/officeDocument/2006/relationships/image" Target="../media/image5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E90EA8-C45A-5844-8EF7-DD8820BAFB00}"/>
              </a:ext>
            </a:extLst>
          </p:cNvPr>
          <p:cNvSpPr>
            <a:spLocks noGrp="1"/>
          </p:cNvSpPr>
          <p:nvPr>
            <p:ph type="ctrTitle"/>
          </p:nvPr>
        </p:nvSpPr>
        <p:spPr>
          <a:xfrm>
            <a:off x="0" y="2785756"/>
            <a:ext cx="9144000" cy="753071"/>
          </a:xfrm>
        </p:spPr>
        <p:txBody>
          <a:bodyPr/>
          <a:lstStyle/>
          <a:p>
            <a:r>
              <a:rPr lang="en-US" sz="5000" dirty="0"/>
              <a:t>Practice-Based Coaching: </a:t>
            </a:r>
            <a:r>
              <a:rPr lang="en-US" sz="3200" dirty="0"/>
              <a:t>Components &amp; Implementation Strategies</a:t>
            </a:r>
          </a:p>
        </p:txBody>
      </p:sp>
      <p:sp>
        <p:nvSpPr>
          <p:cNvPr id="3" name="TextBox 2" descr="Early E D U Alliance. Copyright 2019 University of Washington. All rights reserved.">
            <a:extLst>
              <a:ext uri="{FF2B5EF4-FFF2-40B4-BE49-F238E27FC236}">
                <a16:creationId xmlns:a16="http://schemas.microsoft.com/office/drawing/2014/main" id="{984DE116-1F1E-D049-AA33-D239001F6E2E}"/>
              </a:ext>
            </a:extLst>
          </p:cNvPr>
          <p:cNvSpPr txBox="1"/>
          <p:nvPr/>
        </p:nvSpPr>
        <p:spPr>
          <a:xfrm>
            <a:off x="4601308" y="5920153"/>
            <a:ext cx="4288694" cy="859692"/>
          </a:xfrm>
          <a:prstGeom prst="rect">
            <a:avLst/>
          </a:prstGeom>
        </p:spPr>
        <p:txBody>
          <a:bodyPr vert="horz" wrap="square" lIns="91440" tIns="45720" rIns="91440" bIns="45720" rtlCol="0" anchor="ctr">
            <a:noAutofit/>
          </a:bodyPr>
          <a:lstStyle/>
          <a:p>
            <a:pPr marL="0" marR="0" lvl="0" indent="0" algn="r" defTabSz="457200" rtl="0" eaLnBrk="1" fontAlgn="auto" latinLnBrk="0" hangingPunct="1">
              <a:lnSpc>
                <a:spcPct val="110000"/>
              </a:lnSpc>
              <a:spcBef>
                <a:spcPts val="0"/>
              </a:spcBef>
              <a:spcAft>
                <a:spcPts val="0"/>
              </a:spcAft>
              <a:buClrTx/>
              <a:buSzTx/>
              <a:buFontTx/>
              <a:buNone/>
              <a:tabLst/>
              <a:defRPr/>
            </a:pPr>
            <a:r>
              <a:rPr lang="en-US" sz="1600" b="1" dirty="0" err="1">
                <a:solidFill>
                  <a:srgbClr val="0D4273"/>
                </a:solidFill>
                <a:latin typeface="Arial"/>
                <a:cs typeface="Arial"/>
              </a:rPr>
              <a:t>EarlyEdU</a:t>
            </a:r>
            <a:r>
              <a:rPr lang="en-US" sz="1600" b="1" dirty="0">
                <a:solidFill>
                  <a:srgbClr val="0D4273"/>
                </a:solidFill>
                <a:latin typeface="Arial"/>
                <a:cs typeface="Arial"/>
              </a:rPr>
              <a:t> Alliance</a:t>
            </a:r>
            <a:r>
              <a:rPr lang="en-US" sz="1800" b="0" i="0" kern="1200" dirty="0">
                <a:solidFill>
                  <a:srgbClr val="0D4273"/>
                </a:solidFill>
                <a:effectLst/>
                <a:latin typeface="+mn-lt"/>
                <a:ea typeface="+mn-ea"/>
                <a:cs typeface="+mn-cs"/>
              </a:rPr>
              <a:t>®</a:t>
            </a:r>
            <a:endParaRPr lang="en-US" sz="1600" b="1" dirty="0">
              <a:solidFill>
                <a:srgbClr val="0D4273"/>
              </a:solidFill>
              <a:latin typeface="Arial"/>
              <a:cs typeface="Arial"/>
            </a:endParaRPr>
          </a:p>
          <a:p>
            <a:pPr algn="r">
              <a:lnSpc>
                <a:spcPct val="110000"/>
              </a:lnSpc>
            </a:pPr>
            <a:r>
              <a:rPr lang="de-DE" sz="1200" b="0" dirty="0">
                <a:solidFill>
                  <a:srgbClr val="0D4273"/>
                </a:solidFill>
                <a:latin typeface="Arial"/>
                <a:cs typeface="Arial"/>
              </a:rPr>
              <a:t>©</a:t>
            </a:r>
            <a:r>
              <a:rPr lang="de-DE" sz="1200" b="0" baseline="0" dirty="0">
                <a:solidFill>
                  <a:srgbClr val="0D4273"/>
                </a:solidFill>
                <a:latin typeface="Arial"/>
                <a:cs typeface="Arial"/>
              </a:rPr>
              <a:t> </a:t>
            </a:r>
            <a:r>
              <a:rPr lang="de-DE" sz="1200" b="0" dirty="0">
                <a:solidFill>
                  <a:srgbClr val="0D4273"/>
                </a:solidFill>
                <a:latin typeface="Arial"/>
                <a:cs typeface="Arial"/>
              </a:rPr>
              <a:t>2019 University of Washington. All </a:t>
            </a:r>
            <a:r>
              <a:rPr lang="de-DE" sz="1200" b="0" dirty="0" err="1">
                <a:solidFill>
                  <a:srgbClr val="0D4273"/>
                </a:solidFill>
                <a:latin typeface="Arial"/>
                <a:cs typeface="Arial"/>
              </a:rPr>
              <a:t>rights</a:t>
            </a:r>
            <a:r>
              <a:rPr lang="de-DE" sz="1200" b="0" dirty="0">
                <a:solidFill>
                  <a:srgbClr val="0D4273"/>
                </a:solidFill>
                <a:latin typeface="Arial"/>
                <a:cs typeface="Arial"/>
              </a:rPr>
              <a:t> </a:t>
            </a:r>
            <a:r>
              <a:rPr lang="de-DE" sz="1200" b="0" dirty="0" err="1">
                <a:solidFill>
                  <a:srgbClr val="0D4273"/>
                </a:solidFill>
                <a:latin typeface="Arial"/>
                <a:cs typeface="Arial"/>
              </a:rPr>
              <a:t>reserved</a:t>
            </a:r>
            <a:r>
              <a:rPr lang="de-DE" sz="1200" b="0" dirty="0">
                <a:solidFill>
                  <a:srgbClr val="0D4273"/>
                </a:solidFill>
                <a:latin typeface="Arial"/>
                <a:cs typeface="Arial"/>
              </a:rPr>
              <a:t>.</a:t>
            </a:r>
            <a:endParaRPr lang="en-US" sz="1200" b="0" dirty="0">
              <a:solidFill>
                <a:srgbClr val="0D4273"/>
              </a:solidFill>
              <a:latin typeface="Arial"/>
              <a:cs typeface="Arial"/>
            </a:endParaRPr>
          </a:p>
        </p:txBody>
      </p:sp>
    </p:spTree>
    <p:extLst>
      <p:ext uri="{BB962C8B-B14F-4D97-AF65-F5344CB8AC3E}">
        <p14:creationId xmlns:p14="http://schemas.microsoft.com/office/powerpoint/2010/main" val="269592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1</a:t>
            </a:r>
          </a:p>
        </p:txBody>
      </p:sp>
      <p:sp>
        <p:nvSpPr>
          <p:cNvPr id="2" name="Content Placeholder 1"/>
          <p:cNvSpPr>
            <a:spLocks noGrp="1"/>
          </p:cNvSpPr>
          <p:nvPr>
            <p:ph idx="10"/>
          </p:nvPr>
        </p:nvSpPr>
        <p:spPr/>
        <p:txBody>
          <a:bodyPr/>
          <a:lstStyle/>
          <a:p>
            <a:pPr marL="0" indent="0">
              <a:buNone/>
            </a:pPr>
            <a:r>
              <a:rPr lang="en-US" b="1" dirty="0">
                <a:solidFill>
                  <a:srgbClr val="17933A"/>
                </a:solidFill>
              </a:rPr>
              <a:t>Role and Impact of Coaching</a:t>
            </a:r>
          </a:p>
          <a:p>
            <a:r>
              <a:rPr lang="en-US" dirty="0"/>
              <a:t>In this video coaches and educators discuss coaching.</a:t>
            </a:r>
          </a:p>
          <a:p>
            <a:r>
              <a:rPr lang="en-US" dirty="0"/>
              <a:t>As you watch, take notes on what they say are the benefits and impacts of coaching. </a:t>
            </a:r>
          </a:p>
        </p:txBody>
      </p:sp>
    </p:spTree>
    <p:extLst>
      <p:ext uri="{BB962C8B-B14F-4D97-AF65-F5344CB8AC3E}">
        <p14:creationId xmlns:p14="http://schemas.microsoft.com/office/powerpoint/2010/main" val="753577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12C3D4EF-5691-6549-A88B-4FF7AFDE5C4F}"/>
              </a:ext>
            </a:extLst>
          </p:cNvPr>
          <p:cNvSpPr>
            <a:spLocks noGrp="1"/>
          </p:cNvSpPr>
          <p:nvPr>
            <p:ph type="title"/>
          </p:nvPr>
        </p:nvSpPr>
        <p:spPr>
          <a:xfrm>
            <a:off x="1218636" y="491744"/>
            <a:ext cx="6706164" cy="594360"/>
          </a:xfrm>
        </p:spPr>
        <p:txBody>
          <a:bodyPr/>
          <a:lstStyle/>
          <a:p>
            <a:r>
              <a:rPr lang="en-US" b="0" dirty="0"/>
              <a:t>Video Role and Impact of Coaching</a:t>
            </a:r>
            <a:br>
              <a:rPr lang="en-US" b="0" dirty="0"/>
            </a:br>
            <a:endParaRPr lang="en-US" dirty="0"/>
          </a:p>
        </p:txBody>
      </p:sp>
      <p:pic>
        <p:nvPicPr>
          <p:cNvPr id="4" name="Picture 3">
            <a:extLst>
              <a:ext uri="{FF2B5EF4-FFF2-40B4-BE49-F238E27FC236}">
                <a16:creationId xmlns:a16="http://schemas.microsoft.com/office/drawing/2014/main" id="{E1FCB996-EBE9-5F4E-BF46-F74F0C2ED0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4327"/>
            <a:ext cx="9144000" cy="6813673"/>
          </a:xfrm>
          <a:prstGeom prst="rect">
            <a:avLst/>
          </a:prstGeom>
        </p:spPr>
      </p:pic>
      <p:sp>
        <p:nvSpPr>
          <p:cNvPr id="6" name="TextBox 5">
            <a:extLst>
              <a:ext uri="{FF2B5EF4-FFF2-40B4-BE49-F238E27FC236}">
                <a16:creationId xmlns:a16="http://schemas.microsoft.com/office/drawing/2014/main" id="{F0BA9C4C-86BC-064B-B2E8-EA18FB23416A}"/>
              </a:ext>
            </a:extLst>
          </p:cNvPr>
          <p:cNvSpPr txBox="1"/>
          <p:nvPr/>
        </p:nvSpPr>
        <p:spPr>
          <a:xfrm>
            <a:off x="864704" y="4343400"/>
            <a:ext cx="7414592" cy="914400"/>
          </a:xfrm>
          <a:prstGeom prst="rect">
            <a:avLst/>
          </a:prstGeom>
        </p:spPr>
        <p:txBody>
          <a:bodyPr vert="horz" wrap="none" lIns="91440" tIns="45720" rIns="91440" bIns="45720" rtlCol="0" anchor="ctr">
            <a:noAutofit/>
          </a:bodyPr>
          <a:lstStyle/>
          <a:p>
            <a:r>
              <a:rPr lang="en-US" sz="3600" b="0" dirty="0">
                <a:solidFill>
                  <a:schemeClr val="bg1"/>
                </a:solidFill>
                <a:latin typeface="Arial" panose="020B0604020202020204" pitchFamily="34" charset="0"/>
                <a:cs typeface="Arial" panose="020B0604020202020204" pitchFamily="34" charset="0"/>
                <a:hlinkClick r:id="rId4"/>
              </a:rPr>
              <a:t>Video: Role and Impact of Coaching</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8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2BAD97-6AD4-AC45-AAD3-824477A1E58B}"/>
              </a:ext>
            </a:extLst>
          </p:cNvPr>
          <p:cNvSpPr>
            <a:spLocks noGrp="1"/>
          </p:cNvSpPr>
          <p:nvPr>
            <p:ph type="title"/>
          </p:nvPr>
        </p:nvSpPr>
        <p:spPr/>
        <p:txBody>
          <a:bodyPr/>
          <a:lstStyle/>
          <a:p>
            <a:r>
              <a:rPr lang="en-US" dirty="0"/>
              <a:t>Video Debrief 1</a:t>
            </a:r>
          </a:p>
        </p:txBody>
      </p:sp>
      <p:sp>
        <p:nvSpPr>
          <p:cNvPr id="2" name="Content Placeholder 1"/>
          <p:cNvSpPr>
            <a:spLocks noGrp="1"/>
          </p:cNvSpPr>
          <p:nvPr>
            <p:ph idx="10"/>
          </p:nvPr>
        </p:nvSpPr>
        <p:spPr/>
        <p:txBody>
          <a:bodyPr/>
          <a:lstStyle/>
          <a:p>
            <a:r>
              <a:rPr lang="en-US" dirty="0"/>
              <a:t>What did you notice?</a:t>
            </a:r>
          </a:p>
        </p:txBody>
      </p:sp>
    </p:spTree>
    <p:extLst>
      <p:ext uri="{BB962C8B-B14F-4D97-AF65-F5344CB8AC3E}">
        <p14:creationId xmlns:p14="http://schemas.microsoft.com/office/powerpoint/2010/main" val="187302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8C9BD55-F13E-0D4D-BB9A-8D5ABE665C35}"/>
              </a:ext>
            </a:extLst>
          </p:cNvPr>
          <p:cNvSpPr>
            <a:spLocks noGrp="1"/>
          </p:cNvSpPr>
          <p:nvPr>
            <p:ph type="title"/>
          </p:nvPr>
        </p:nvSpPr>
        <p:spPr/>
        <p:txBody>
          <a:bodyPr/>
          <a:lstStyle/>
          <a:p>
            <a:r>
              <a:rPr lang="en-US" dirty="0"/>
              <a:t>PBC Cycle</a:t>
            </a:r>
          </a:p>
        </p:txBody>
      </p:sp>
      <p:grpSp>
        <p:nvGrpSpPr>
          <p:cNvPr id="15" name="Group 14" descr="PBC coaching model">
            <a:extLst>
              <a:ext uri="{FF2B5EF4-FFF2-40B4-BE49-F238E27FC236}">
                <a16:creationId xmlns:a16="http://schemas.microsoft.com/office/drawing/2014/main" id="{68DA6C75-1D53-E640-962D-E6819FF5E0AA}"/>
              </a:ext>
            </a:extLst>
          </p:cNvPr>
          <p:cNvGrpSpPr/>
          <p:nvPr/>
        </p:nvGrpSpPr>
        <p:grpSpPr>
          <a:xfrm>
            <a:off x="1547569" y="1323367"/>
            <a:ext cx="6040858" cy="4823679"/>
            <a:chOff x="1547569" y="1323367"/>
            <a:chExt cx="6040858" cy="4823679"/>
          </a:xfrm>
        </p:grpSpPr>
        <p:pic>
          <p:nvPicPr>
            <p:cNvPr id="16" name="Picture 15" descr="PBC coaching model collaborative partnerships&#10;">
              <a:extLst>
                <a:ext uri="{FF2B5EF4-FFF2-40B4-BE49-F238E27FC236}">
                  <a16:creationId xmlns:a16="http://schemas.microsoft.com/office/drawing/2014/main" id="{20430DB5-925A-1F4E-8DC1-FEFC05031FE0}"/>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323367"/>
              <a:ext cx="6040858" cy="4823679"/>
            </a:xfrm>
            <a:prstGeom prst="rect">
              <a:avLst/>
            </a:prstGeom>
          </p:spPr>
        </p:pic>
        <p:pic>
          <p:nvPicPr>
            <p:cNvPr id="22" name="Picture 21" descr="PBC shared goals and coaching">
              <a:extLst>
                <a:ext uri="{FF2B5EF4-FFF2-40B4-BE49-F238E27FC236}">
                  <a16:creationId xmlns:a16="http://schemas.microsoft.com/office/drawing/2014/main" id="{09204D8C-C65C-B142-88BD-77E743520B06}"/>
                </a:ext>
              </a:extLst>
            </p:cNvPr>
            <p:cNvPicPr>
              <a:picLocks noChangeAspect="1"/>
            </p:cNvPicPr>
            <p:nvPr/>
          </p:nvPicPr>
          <p:blipFill rotWithShape="1">
            <a:blip r:embed="rId4">
              <a:extLst>
                <a:ext uri="{28A0092B-C50C-407E-A947-70E740481C1C}">
                  <a14:useLocalDpi xmlns:a14="http://schemas.microsoft.com/office/drawing/2010/main" val="0"/>
                </a:ext>
              </a:extLst>
            </a:blip>
            <a:srcRect l="30931" t="28944" r="49694" b="32620"/>
            <a:stretch/>
          </p:blipFill>
          <p:spPr>
            <a:xfrm>
              <a:off x="2876500" y="1906555"/>
              <a:ext cx="1771700" cy="2635949"/>
            </a:xfrm>
            <a:prstGeom prst="rect">
              <a:avLst/>
            </a:prstGeom>
          </p:spPr>
        </p:pic>
        <p:pic>
          <p:nvPicPr>
            <p:cNvPr id="23" name="Picture 22" descr="PBC focused observation.">
              <a:extLst>
                <a:ext uri="{FF2B5EF4-FFF2-40B4-BE49-F238E27FC236}">
                  <a16:creationId xmlns:a16="http://schemas.microsoft.com/office/drawing/2014/main" id="{DDDABAEC-724C-1C40-AA53-9DB113FAD89D}"/>
                </a:ext>
              </a:extLst>
            </p:cNvPr>
            <p:cNvPicPr>
              <a:picLocks noChangeAspect="1"/>
            </p:cNvPicPr>
            <p:nvPr/>
          </p:nvPicPr>
          <p:blipFill rotWithShape="1">
            <a:blip r:embed="rId5">
              <a:extLst>
                <a:ext uri="{28A0092B-C50C-407E-A947-70E740481C1C}">
                  <a14:useLocalDpi xmlns:a14="http://schemas.microsoft.com/office/drawing/2010/main" val="0"/>
                </a:ext>
              </a:extLst>
            </a:blip>
            <a:srcRect l="50307" t="28944" r="28450" b="31531"/>
            <a:stretch/>
          </p:blipFill>
          <p:spPr>
            <a:xfrm>
              <a:off x="4600016" y="1910320"/>
              <a:ext cx="1942467" cy="2710652"/>
            </a:xfrm>
            <a:prstGeom prst="rect">
              <a:avLst/>
            </a:prstGeom>
          </p:spPr>
        </p:pic>
        <p:pic>
          <p:nvPicPr>
            <p:cNvPr id="24" name="Picture 23" descr="PBC reflection and feedback">
              <a:extLst>
                <a:ext uri="{FF2B5EF4-FFF2-40B4-BE49-F238E27FC236}">
                  <a16:creationId xmlns:a16="http://schemas.microsoft.com/office/drawing/2014/main" id="{1E3280EF-DE92-2347-87C9-977F388B28C4}"/>
                </a:ext>
              </a:extLst>
            </p:cNvPr>
            <p:cNvPicPr>
              <a:picLocks noChangeAspect="1"/>
            </p:cNvPicPr>
            <p:nvPr/>
          </p:nvPicPr>
          <p:blipFill rotWithShape="1">
            <a:blip r:embed="rId6">
              <a:extLst>
                <a:ext uri="{28A0092B-C50C-407E-A947-70E740481C1C}">
                  <a14:useLocalDpi xmlns:a14="http://schemas.microsoft.com/office/drawing/2010/main" val="0"/>
                </a:ext>
              </a:extLst>
            </a:blip>
            <a:srcRect l="32915" t="58977" r="32303" b="17059"/>
            <a:stretch/>
          </p:blipFill>
          <p:spPr>
            <a:xfrm>
              <a:off x="3009754" y="3969988"/>
              <a:ext cx="3180523" cy="1643466"/>
            </a:xfrm>
            <a:prstGeom prst="rect">
              <a:avLst/>
            </a:prstGeom>
          </p:spPr>
        </p:pic>
        <p:sp>
          <p:nvSpPr>
            <p:cNvPr id="25" name="TextBox 24">
              <a:extLst>
                <a:ext uri="{FF2B5EF4-FFF2-40B4-BE49-F238E27FC236}">
                  <a16:creationId xmlns:a16="http://schemas.microsoft.com/office/drawing/2014/main" id="{A714DEAD-5568-204A-87B4-18A87B0586B7}"/>
                </a:ext>
              </a:extLst>
            </p:cNvPr>
            <p:cNvSpPr txBox="1"/>
            <p:nvPr/>
          </p:nvSpPr>
          <p:spPr>
            <a:xfrm>
              <a:off x="4038600" y="3278155"/>
              <a:ext cx="12192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Effective</a:t>
              </a:r>
            </a:p>
            <a:p>
              <a:r>
                <a:rPr lang="en-US" b="1" dirty="0">
                  <a:latin typeface="Arial" panose="020B0604020202020204" pitchFamily="34" charset="0"/>
                  <a:cs typeface="Arial" panose="020B0604020202020204" pitchFamily="34" charset="0"/>
                </a:rPr>
                <a:t>Teaching</a:t>
              </a:r>
            </a:p>
            <a:p>
              <a:r>
                <a:rPr lang="en-US" b="1" dirty="0">
                  <a:latin typeface="Arial" panose="020B0604020202020204" pitchFamily="34" charset="0"/>
                  <a:cs typeface="Arial" panose="020B0604020202020204" pitchFamily="34" charset="0"/>
                </a:rPr>
                <a:t>Practices</a:t>
              </a:r>
            </a:p>
          </p:txBody>
        </p:sp>
      </p:grpSp>
    </p:spTree>
    <p:extLst>
      <p:ext uri="{BB962C8B-B14F-4D97-AF65-F5344CB8AC3E}">
        <p14:creationId xmlns:p14="http://schemas.microsoft.com/office/powerpoint/2010/main" val="329909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4596" y="2295063"/>
            <a:ext cx="3396343" cy="2538193"/>
          </a:xfrm>
        </p:spPr>
        <p:txBody>
          <a:bodyPr/>
          <a:lstStyle/>
          <a:p>
            <a:r>
              <a:rPr lang="en-US" dirty="0"/>
              <a:t>What Does PBC Look Like?</a:t>
            </a:r>
          </a:p>
        </p:txBody>
      </p:sp>
      <p:pic>
        <p:nvPicPr>
          <p:cNvPr id="5" name="Content Placeholder 4" descr="Delivery of PBC infographic showing coaching partners, delivery method, and grouping. The coaching partners are experts, peers, and self. The delivery method is on site or distance. The grouping is group or individual.">
            <a:extLst>
              <a:ext uri="{FF2B5EF4-FFF2-40B4-BE49-F238E27FC236}">
                <a16:creationId xmlns:a16="http://schemas.microsoft.com/office/drawing/2014/main" id="{4922E29A-77D9-0047-B349-4165A6AF99CC}"/>
              </a:ext>
            </a:extLst>
          </p:cNvPr>
          <p:cNvPicPr>
            <a:picLocks noGrp="1" noChangeAspect="1"/>
          </p:cNvPicPr>
          <p:nvPr>
            <p:ph sz="half" idx="1"/>
          </p:nvPr>
        </p:nvPicPr>
        <p:blipFill>
          <a:blip r:embed="rId3"/>
          <a:stretch>
            <a:fillRect/>
          </a:stretch>
        </p:blipFill>
        <p:spPr>
          <a:xfrm>
            <a:off x="765110" y="518159"/>
            <a:ext cx="3564295" cy="5821681"/>
          </a:xfrm>
        </p:spPr>
      </p:pic>
    </p:spTree>
    <p:extLst>
      <p:ext uri="{BB962C8B-B14F-4D97-AF65-F5344CB8AC3E}">
        <p14:creationId xmlns:p14="http://schemas.microsoft.com/office/powerpoint/2010/main" val="2236860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Discussion 1</a:t>
            </a:r>
          </a:p>
        </p:txBody>
      </p:sp>
      <p:sp>
        <p:nvSpPr>
          <p:cNvPr id="2" name="Content Placeholder 1"/>
          <p:cNvSpPr>
            <a:spLocks noGrp="1"/>
          </p:cNvSpPr>
          <p:nvPr>
            <p:ph idx="1"/>
          </p:nvPr>
        </p:nvSpPr>
        <p:spPr/>
        <p:txBody>
          <a:bodyPr/>
          <a:lstStyle/>
          <a:p>
            <a:pPr marL="0" indent="0">
              <a:buNone/>
            </a:pPr>
            <a:r>
              <a:rPr lang="en-US" b="1" dirty="0">
                <a:solidFill>
                  <a:srgbClr val="17933A"/>
                </a:solidFill>
              </a:rPr>
              <a:t>Coaching and Adult Learning</a:t>
            </a:r>
          </a:p>
          <a:p>
            <a:pPr marL="0" indent="0">
              <a:buNone/>
            </a:pPr>
            <a:r>
              <a:rPr lang="en-US" dirty="0"/>
              <a:t>Coaching is about supporting emotional, cognitive, and behavioral change in adults.</a:t>
            </a:r>
          </a:p>
          <a:p>
            <a:r>
              <a:rPr lang="en-US" dirty="0"/>
              <a:t>What is something new you recently tried to learn?</a:t>
            </a:r>
          </a:p>
          <a:p>
            <a:r>
              <a:rPr lang="en-US" dirty="0"/>
              <a:t>Why was it important to you?</a:t>
            </a:r>
          </a:p>
          <a:p>
            <a:r>
              <a:rPr lang="en-US" dirty="0"/>
              <a:t>What was most helpful in promoting your learning?</a:t>
            </a:r>
          </a:p>
        </p:txBody>
      </p:sp>
    </p:spTree>
    <p:extLst>
      <p:ext uri="{BB962C8B-B14F-4D97-AF65-F5344CB8AC3E}">
        <p14:creationId xmlns:p14="http://schemas.microsoft.com/office/powerpoint/2010/main" val="314685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Adult Learning Theory</a:t>
            </a:r>
          </a:p>
        </p:txBody>
      </p:sp>
      <p:sp>
        <p:nvSpPr>
          <p:cNvPr id="3" name="Content Placeholder 2"/>
          <p:cNvSpPr>
            <a:spLocks noGrp="1"/>
          </p:cNvSpPr>
          <p:nvPr>
            <p:ph idx="1"/>
          </p:nvPr>
        </p:nvSpPr>
        <p:spPr>
          <a:xfrm>
            <a:off x="603504" y="1817829"/>
            <a:ext cx="7973568" cy="4525963"/>
          </a:xfrm>
        </p:spPr>
        <p:txBody>
          <a:bodyPr/>
          <a:lstStyle/>
          <a:p>
            <a:pPr marL="0" indent="0">
              <a:buNone/>
            </a:pPr>
            <a:r>
              <a:rPr lang="en-US" dirty="0"/>
              <a:t>Adult learners actively participate in their own learning experiences. Adult learners: </a:t>
            </a:r>
          </a:p>
          <a:p>
            <a:pPr lvl="0" fontAlgn="base"/>
            <a:r>
              <a:rPr lang="en-US" dirty="0"/>
              <a:t>Need to know </a:t>
            </a:r>
            <a:r>
              <a:rPr lang="en-US" b="1" i="1" dirty="0">
                <a:solidFill>
                  <a:srgbClr val="17933A"/>
                </a:solidFill>
              </a:rPr>
              <a:t>why</a:t>
            </a:r>
            <a:r>
              <a:rPr lang="en-US" dirty="0"/>
              <a:t> they should learn something before learning it.</a:t>
            </a:r>
          </a:p>
          <a:p>
            <a:pPr lvl="0"/>
            <a:r>
              <a:rPr lang="en-US" dirty="0"/>
              <a:t>Use </a:t>
            </a:r>
            <a:r>
              <a:rPr lang="en-US" b="1" dirty="0">
                <a:solidFill>
                  <a:srgbClr val="17933A"/>
                </a:solidFill>
              </a:rPr>
              <a:t>their own life experiences </a:t>
            </a:r>
            <a:r>
              <a:rPr lang="en-US" dirty="0"/>
              <a:t>to make sense of new information.</a:t>
            </a:r>
          </a:p>
          <a:p>
            <a:pPr lvl="0"/>
            <a:r>
              <a:rPr lang="en-US" dirty="0"/>
              <a:t>Learn better by applying new strategies immediately to a </a:t>
            </a:r>
            <a:r>
              <a:rPr lang="en-US" b="1" dirty="0">
                <a:solidFill>
                  <a:srgbClr val="17933A"/>
                </a:solidFill>
              </a:rPr>
              <a:t>real-life situation</a:t>
            </a:r>
            <a:r>
              <a:rPr lang="en-US" dirty="0"/>
              <a:t>.</a:t>
            </a:r>
          </a:p>
          <a:p>
            <a:pPr>
              <a:spcBef>
                <a:spcPts val="1968"/>
              </a:spcBef>
            </a:pPr>
            <a:endParaRPr lang="en-US" dirty="0"/>
          </a:p>
        </p:txBody>
      </p:sp>
    </p:spTree>
    <p:extLst>
      <p:ext uri="{BB962C8B-B14F-4D97-AF65-F5344CB8AC3E}">
        <p14:creationId xmlns:p14="http://schemas.microsoft.com/office/powerpoint/2010/main" val="3062283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BE489-F30B-0B4D-8F4E-5CFE2063A855}"/>
              </a:ext>
            </a:extLst>
          </p:cNvPr>
          <p:cNvSpPr>
            <a:spLocks noGrp="1"/>
          </p:cNvSpPr>
          <p:nvPr>
            <p:ph type="title"/>
          </p:nvPr>
        </p:nvSpPr>
        <p:spPr/>
        <p:txBody>
          <a:bodyPr/>
          <a:lstStyle/>
          <a:p>
            <a:r>
              <a:rPr lang="en-US" dirty="0"/>
              <a:t>PBC Cycle: </a:t>
            </a:r>
            <a:br>
              <a:rPr lang="en-US" dirty="0"/>
            </a:br>
            <a:r>
              <a:rPr lang="en-US" dirty="0"/>
              <a:t>Shared Goals and Action Planning</a:t>
            </a:r>
          </a:p>
        </p:txBody>
      </p:sp>
      <p:pic>
        <p:nvPicPr>
          <p:cNvPr id="10" name="Picture 9" descr="PBC collaborative partnerships">
            <a:extLst>
              <a:ext uri="{FF2B5EF4-FFF2-40B4-BE49-F238E27FC236}">
                <a16:creationId xmlns:a16="http://schemas.microsoft.com/office/drawing/2014/main" id="{D0F64B9F-2507-8842-B3B9-502B61F6D3C1}"/>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643878"/>
            <a:ext cx="6040858" cy="4823679"/>
          </a:xfrm>
          <a:prstGeom prst="rect">
            <a:avLst/>
          </a:prstGeom>
        </p:spPr>
      </p:pic>
      <p:pic>
        <p:nvPicPr>
          <p:cNvPr id="11" name="Picture 10" descr="PBC shared goals and action planning">
            <a:extLst>
              <a:ext uri="{FF2B5EF4-FFF2-40B4-BE49-F238E27FC236}">
                <a16:creationId xmlns:a16="http://schemas.microsoft.com/office/drawing/2014/main" id="{C511F975-1AFC-8C4D-872E-7E315D322244}"/>
              </a:ext>
            </a:extLst>
          </p:cNvPr>
          <p:cNvPicPr>
            <a:picLocks noChangeAspect="1"/>
          </p:cNvPicPr>
          <p:nvPr/>
        </p:nvPicPr>
        <p:blipFill rotWithShape="1">
          <a:blip r:embed="rId4">
            <a:extLst>
              <a:ext uri="{28A0092B-C50C-407E-A947-70E740481C1C}">
                <a14:useLocalDpi xmlns:a14="http://schemas.microsoft.com/office/drawing/2010/main" val="0"/>
              </a:ext>
            </a:extLst>
          </a:blip>
          <a:srcRect l="30931" t="28944" r="49694" b="32620"/>
          <a:stretch/>
        </p:blipFill>
        <p:spPr>
          <a:xfrm>
            <a:off x="2876500" y="2227066"/>
            <a:ext cx="1771700" cy="2635949"/>
          </a:xfrm>
          <a:prstGeom prst="rect">
            <a:avLst/>
          </a:prstGeom>
        </p:spPr>
      </p:pic>
      <p:pic>
        <p:nvPicPr>
          <p:cNvPr id="12" name="Picture 11" descr="PBC focused observation">
            <a:extLst>
              <a:ext uri="{FF2B5EF4-FFF2-40B4-BE49-F238E27FC236}">
                <a16:creationId xmlns:a16="http://schemas.microsoft.com/office/drawing/2014/main" id="{2816CEAB-3A83-5941-B2B0-67B4971C6941}"/>
              </a:ext>
            </a:extLst>
          </p:cNvPr>
          <p:cNvPicPr>
            <a:picLocks noChangeAspect="1"/>
          </p:cNvPicPr>
          <p:nvPr/>
        </p:nvPicPr>
        <p:blipFill rotWithShape="1">
          <a:blip r:embed="rId5">
            <a:extLst>
              <a:ext uri="{28A0092B-C50C-407E-A947-70E740481C1C}">
                <a14:useLocalDpi xmlns:a14="http://schemas.microsoft.com/office/drawing/2010/main" val="0"/>
              </a:ext>
            </a:extLst>
          </a:blip>
          <a:srcRect l="50307" t="28944" r="28450" b="31531"/>
          <a:stretch/>
        </p:blipFill>
        <p:spPr>
          <a:xfrm>
            <a:off x="4600016" y="2230831"/>
            <a:ext cx="1942467" cy="2710652"/>
          </a:xfrm>
          <a:prstGeom prst="rect">
            <a:avLst/>
          </a:prstGeom>
        </p:spPr>
      </p:pic>
      <p:pic>
        <p:nvPicPr>
          <p:cNvPr id="13" name="Picture 12" descr="PBC reflection and feedback">
            <a:extLst>
              <a:ext uri="{FF2B5EF4-FFF2-40B4-BE49-F238E27FC236}">
                <a16:creationId xmlns:a16="http://schemas.microsoft.com/office/drawing/2014/main" id="{CF614EFE-D7CE-304E-94B3-432BBF4C0A34}"/>
              </a:ext>
            </a:extLst>
          </p:cNvPr>
          <p:cNvPicPr>
            <a:picLocks noChangeAspect="1"/>
          </p:cNvPicPr>
          <p:nvPr/>
        </p:nvPicPr>
        <p:blipFill rotWithShape="1">
          <a:blip r:embed="rId6">
            <a:extLst>
              <a:ext uri="{28A0092B-C50C-407E-A947-70E740481C1C}">
                <a14:useLocalDpi xmlns:a14="http://schemas.microsoft.com/office/drawing/2010/main" val="0"/>
              </a:ext>
            </a:extLst>
          </a:blip>
          <a:srcRect l="32915" t="58977" r="32303" b="17059"/>
          <a:stretch/>
        </p:blipFill>
        <p:spPr>
          <a:xfrm>
            <a:off x="3009754" y="4290499"/>
            <a:ext cx="3180523" cy="1643466"/>
          </a:xfrm>
          <a:prstGeom prst="rect">
            <a:avLst/>
          </a:prstGeom>
        </p:spPr>
      </p:pic>
      <p:sp>
        <p:nvSpPr>
          <p:cNvPr id="14" name="TextBox 13">
            <a:extLst>
              <a:ext uri="{FF2B5EF4-FFF2-40B4-BE49-F238E27FC236}">
                <a16:creationId xmlns:a16="http://schemas.microsoft.com/office/drawing/2014/main" id="{E1D85C3B-34BD-794D-9F4C-3C879B918F3C}"/>
              </a:ext>
            </a:extLst>
          </p:cNvPr>
          <p:cNvSpPr txBox="1"/>
          <p:nvPr/>
        </p:nvSpPr>
        <p:spPr>
          <a:xfrm>
            <a:off x="4038600" y="3598666"/>
            <a:ext cx="12192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Effective</a:t>
            </a:r>
          </a:p>
          <a:p>
            <a:r>
              <a:rPr lang="en-US" b="1" dirty="0">
                <a:latin typeface="Arial" panose="020B0604020202020204" pitchFamily="34" charset="0"/>
                <a:cs typeface="Arial" panose="020B0604020202020204" pitchFamily="34" charset="0"/>
              </a:rPr>
              <a:t>Teaching</a:t>
            </a:r>
          </a:p>
          <a:p>
            <a:r>
              <a:rPr lang="en-US" b="1" dirty="0">
                <a:latin typeface="Arial" panose="020B0604020202020204" pitchFamily="34" charset="0"/>
                <a:cs typeface="Arial" panose="020B0604020202020204" pitchFamily="34" charset="0"/>
              </a:rPr>
              <a:t>Practices</a:t>
            </a:r>
          </a:p>
        </p:txBody>
      </p:sp>
    </p:spTree>
    <p:extLst>
      <p:ext uri="{BB962C8B-B14F-4D97-AF65-F5344CB8AC3E}">
        <p14:creationId xmlns:p14="http://schemas.microsoft.com/office/powerpoint/2010/main" val="286625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childTnLst>
                          </p:cTn>
                        </p:par>
                        <p:par>
                          <p:cTn id="8" fill="hold">
                            <p:stCondLst>
                              <p:cond delay="0"/>
                            </p:stCondLst>
                            <p:childTnLst>
                              <p:par>
                                <p:cTn id="9" presetID="9" presetClass="emph" presetSubtype="0" nodeType="afterEffect">
                                  <p:stCondLst>
                                    <p:cond delay="0"/>
                                  </p:stCondLst>
                                  <p:childTnLst>
                                    <p:set>
                                      <p:cBhvr>
                                        <p:cTn id="10" dur="indefinite"/>
                                        <p:tgtEl>
                                          <p:spTgt spid="12"/>
                                        </p:tgtEl>
                                        <p:attrNameLst>
                                          <p:attrName>style.opacity</p:attrName>
                                        </p:attrNameLst>
                                      </p:cBhvr>
                                      <p:to>
                                        <p:strVal val="0.5"/>
                                      </p:to>
                                    </p:set>
                                    <p:animEffect filter="image" prLst="opacity: 0.5">
                                      <p:cBhvr rctx="IE">
                                        <p:cTn id="11" dur="indefinite"/>
                                        <p:tgtEl>
                                          <p:spTgt spid="12"/>
                                        </p:tgtEl>
                                      </p:cBhvr>
                                    </p:animEffect>
                                  </p:childTnLst>
                                </p:cTn>
                              </p:par>
                            </p:childTnLst>
                          </p:cTn>
                        </p:par>
                        <p:par>
                          <p:cTn id="12" fill="hold">
                            <p:stCondLst>
                              <p:cond delay="0"/>
                            </p:stCondLst>
                            <p:childTnLst>
                              <p:par>
                                <p:cTn id="13" presetID="9" presetClass="emph" presetSubtype="0" nodeType="afterEffect">
                                  <p:stCondLst>
                                    <p:cond delay="0"/>
                                  </p:stCondLst>
                                  <p:childTnLst>
                                    <p:set>
                                      <p:cBhvr>
                                        <p:cTn id="14" dur="indefinite"/>
                                        <p:tgtEl>
                                          <p:spTgt spid="13"/>
                                        </p:tgtEl>
                                        <p:attrNameLst>
                                          <p:attrName>style.opacity</p:attrName>
                                        </p:attrNameLst>
                                      </p:cBhvr>
                                      <p:to>
                                        <p:strVal val="0.5"/>
                                      </p:to>
                                    </p:set>
                                    <p:animEffect filter="image" prLst="opacity: 0.5">
                                      <p:cBhvr rctx="IE">
                                        <p:cTn id="15"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Partnerships</a:t>
            </a:r>
          </a:p>
        </p:txBody>
      </p:sp>
      <p:sp>
        <p:nvSpPr>
          <p:cNvPr id="8" name="Content Placeholder 2">
            <a:extLst>
              <a:ext uri="{FF2B5EF4-FFF2-40B4-BE49-F238E27FC236}">
                <a16:creationId xmlns:a16="http://schemas.microsoft.com/office/drawing/2014/main" id="{39B4DBCE-E75B-9F4B-A88F-F6458B99B1B5}"/>
              </a:ext>
            </a:extLst>
          </p:cNvPr>
          <p:cNvSpPr txBox="1">
            <a:spLocks/>
          </p:cNvSpPr>
          <p:nvPr/>
        </p:nvSpPr>
        <p:spPr>
          <a:xfrm>
            <a:off x="455588" y="1234503"/>
            <a:ext cx="8188682" cy="1094027"/>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968"/>
              </a:spcBef>
              <a:buNone/>
            </a:pPr>
            <a:r>
              <a:rPr lang="en-US" b="1" dirty="0">
                <a:solidFill>
                  <a:srgbClr val="17933A"/>
                </a:solidFill>
                <a:latin typeface="Arial" panose="020B0604020202020204" pitchFamily="34" charset="0"/>
                <a:cs typeface="Arial" panose="020B0604020202020204" pitchFamily="34" charset="0"/>
              </a:rPr>
              <a:t>The coach and educator work together to define and carry out the partnership.</a:t>
            </a:r>
          </a:p>
          <a:p>
            <a:pPr marL="0" indent="0">
              <a:spcBef>
                <a:spcPts val="1968"/>
              </a:spcBef>
              <a:buNone/>
            </a:pPr>
            <a:endParaRPr lang="en-US" dirty="0"/>
          </a:p>
        </p:txBody>
      </p:sp>
      <p:sp>
        <p:nvSpPr>
          <p:cNvPr id="3" name="Content Placeholder 2"/>
          <p:cNvSpPr>
            <a:spLocks noGrp="1"/>
          </p:cNvSpPr>
          <p:nvPr>
            <p:ph idx="1"/>
          </p:nvPr>
        </p:nvSpPr>
        <p:spPr>
          <a:xfrm>
            <a:off x="5098472" y="2389909"/>
            <a:ext cx="3740727" cy="4149436"/>
          </a:xfrm>
        </p:spPr>
        <p:txBody>
          <a:bodyPr/>
          <a:lstStyle/>
          <a:p>
            <a:pPr>
              <a:spcBef>
                <a:spcPts val="1968"/>
              </a:spcBef>
            </a:pPr>
            <a:r>
              <a:rPr lang="en-US" dirty="0"/>
              <a:t>Partnerships are centered around work.</a:t>
            </a:r>
          </a:p>
          <a:p>
            <a:pPr>
              <a:spcBef>
                <a:spcPts val="1968"/>
              </a:spcBef>
            </a:pPr>
            <a:r>
              <a:rPr lang="en-US" dirty="0"/>
              <a:t>The coach and educator bring their own specific expertise.</a:t>
            </a:r>
          </a:p>
          <a:p>
            <a:pPr>
              <a:spcBef>
                <a:spcPts val="1968"/>
              </a:spcBef>
            </a:pPr>
            <a:endParaRPr lang="en-US" dirty="0"/>
          </a:p>
        </p:txBody>
      </p:sp>
      <p:pic>
        <p:nvPicPr>
          <p:cNvPr id="6" name="Picture 5" descr="A coach and an educator sit outside and talk on a sunny day. The educator has a toddler in her lap.">
            <a:extLst>
              <a:ext uri="{FF2B5EF4-FFF2-40B4-BE49-F238E27FC236}">
                <a16:creationId xmlns:a16="http://schemas.microsoft.com/office/drawing/2014/main" id="{B24EE848-19DF-0347-8B2D-DF49780A034D}"/>
              </a:ext>
            </a:extLst>
          </p:cNvPr>
          <p:cNvPicPr>
            <a:picLocks noChangeAspect="1"/>
          </p:cNvPicPr>
          <p:nvPr/>
        </p:nvPicPr>
        <p:blipFill>
          <a:blip r:embed="rId3"/>
          <a:stretch>
            <a:fillRect/>
          </a:stretch>
        </p:blipFill>
        <p:spPr>
          <a:xfrm>
            <a:off x="364525" y="2547987"/>
            <a:ext cx="4534058" cy="4116066"/>
          </a:xfrm>
          <a:prstGeom prst="rect">
            <a:avLst/>
          </a:prstGeom>
        </p:spPr>
      </p:pic>
    </p:spTree>
    <p:extLst>
      <p:ext uri="{BB962C8B-B14F-4D97-AF65-F5344CB8AC3E}">
        <p14:creationId xmlns:p14="http://schemas.microsoft.com/office/powerpoint/2010/main" val="3592984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Discussion 2</a:t>
            </a:r>
          </a:p>
        </p:txBody>
      </p:sp>
      <p:sp>
        <p:nvSpPr>
          <p:cNvPr id="2" name="Content Placeholder 1"/>
          <p:cNvSpPr>
            <a:spLocks noGrp="1"/>
          </p:cNvSpPr>
          <p:nvPr>
            <p:ph idx="1"/>
          </p:nvPr>
        </p:nvSpPr>
        <p:spPr/>
        <p:txBody>
          <a:bodyPr/>
          <a:lstStyle/>
          <a:p>
            <a:pPr marL="0" indent="0">
              <a:buNone/>
            </a:pPr>
            <a:r>
              <a:rPr lang="en-US" b="1" dirty="0">
                <a:solidFill>
                  <a:srgbClr val="17933A"/>
                </a:solidFill>
              </a:rPr>
              <a:t>Effective Partnerships</a:t>
            </a:r>
          </a:p>
          <a:p>
            <a:pPr marL="0" indent="0">
              <a:buNone/>
            </a:pPr>
            <a:r>
              <a:rPr lang="en-US" dirty="0"/>
              <a:t>Think about your most effective professional partnerships.</a:t>
            </a:r>
          </a:p>
          <a:p>
            <a:pPr lvl="0" fontAlgn="base"/>
            <a:r>
              <a:rPr lang="en-US" dirty="0"/>
              <a:t>What made those partnerships effective? </a:t>
            </a:r>
          </a:p>
          <a:p>
            <a:pPr lvl="0" fontAlgn="base"/>
            <a:r>
              <a:rPr lang="en-US" dirty="0"/>
              <a:t>What experiences, structures, feelings, or dispositions helped make them successful?</a:t>
            </a:r>
          </a:p>
          <a:p>
            <a:pPr marL="0" indent="0">
              <a:buNone/>
            </a:pPr>
            <a:endParaRPr lang="en-US" dirty="0"/>
          </a:p>
        </p:txBody>
      </p:sp>
    </p:spTree>
    <p:extLst>
      <p:ext uri="{BB962C8B-B14F-4D97-AF65-F5344CB8AC3E}">
        <p14:creationId xmlns:p14="http://schemas.microsoft.com/office/powerpoint/2010/main" val="94005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sp>
        <p:nvSpPr>
          <p:cNvPr id="5" name="Content Placeholder 4"/>
          <p:cNvSpPr>
            <a:spLocks noGrp="1"/>
          </p:cNvSpPr>
          <p:nvPr>
            <p:ph idx="1"/>
          </p:nvPr>
        </p:nvSpPr>
        <p:spPr>
          <a:xfrm>
            <a:off x="762000" y="1905000"/>
            <a:ext cx="7924800" cy="4438792"/>
          </a:xfrm>
        </p:spPr>
        <p:txBody>
          <a:bodyPr/>
          <a:lstStyle/>
          <a:p>
            <a:pPr marL="0" indent="0">
              <a:buNone/>
            </a:pPr>
            <a:r>
              <a:rPr lang="en-US" b="1" dirty="0">
                <a:solidFill>
                  <a:srgbClr val="17933A"/>
                </a:solidFill>
              </a:rPr>
              <a:t>This module describes Practice-Based Coaching (PBC) and its components which are:</a:t>
            </a:r>
            <a:endParaRPr lang="en-US" b="1" dirty="0">
              <a:solidFill>
                <a:srgbClr val="17933A"/>
              </a:solidFill>
              <a:highlight>
                <a:srgbClr val="FFFF00"/>
              </a:highlight>
            </a:endParaRPr>
          </a:p>
          <a:p>
            <a:r>
              <a:rPr lang="en-US" dirty="0"/>
              <a:t>Collaborative Partnerships</a:t>
            </a:r>
          </a:p>
          <a:p>
            <a:r>
              <a:rPr lang="en-US" dirty="0"/>
              <a:t>Shared Goals and Action Planning</a:t>
            </a:r>
          </a:p>
          <a:p>
            <a:r>
              <a:rPr lang="en-US" dirty="0"/>
              <a:t>Focused Observation</a:t>
            </a:r>
          </a:p>
          <a:p>
            <a:r>
              <a:rPr lang="en-US" dirty="0"/>
              <a:t>Reflection and Feedback</a:t>
            </a:r>
          </a:p>
        </p:txBody>
      </p:sp>
    </p:spTree>
    <p:extLst>
      <p:ext uri="{BB962C8B-B14F-4D97-AF65-F5344CB8AC3E}">
        <p14:creationId xmlns:p14="http://schemas.microsoft.com/office/powerpoint/2010/main" val="1316951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Coaching Agreement</a:t>
            </a:r>
          </a:p>
        </p:txBody>
      </p:sp>
      <p:sp>
        <p:nvSpPr>
          <p:cNvPr id="3" name="Content Placeholder 2"/>
          <p:cNvSpPr>
            <a:spLocks noGrp="1"/>
          </p:cNvSpPr>
          <p:nvPr>
            <p:ph idx="1"/>
          </p:nvPr>
        </p:nvSpPr>
        <p:spPr>
          <a:xfrm>
            <a:off x="603504" y="1817830"/>
            <a:ext cx="3386605" cy="4361298"/>
          </a:xfrm>
        </p:spPr>
        <p:txBody>
          <a:bodyPr/>
          <a:lstStyle/>
          <a:p>
            <a:r>
              <a:rPr lang="en-US" dirty="0"/>
              <a:t>Educator and Coach’s Commitment</a:t>
            </a:r>
          </a:p>
          <a:p>
            <a:r>
              <a:rPr lang="en-US" dirty="0"/>
              <a:t>Timelines</a:t>
            </a:r>
          </a:p>
          <a:p>
            <a:r>
              <a:rPr lang="en-US" dirty="0"/>
              <a:t>Agreement on Roles</a:t>
            </a:r>
          </a:p>
          <a:p>
            <a:r>
              <a:rPr lang="en-US" dirty="0"/>
              <a:t>Privacy Guidelines</a:t>
            </a:r>
          </a:p>
          <a:p>
            <a:pPr>
              <a:spcBef>
                <a:spcPts val="1968"/>
              </a:spcBef>
            </a:pPr>
            <a:endParaRPr lang="en-US" dirty="0"/>
          </a:p>
        </p:txBody>
      </p:sp>
      <p:pic>
        <p:nvPicPr>
          <p:cNvPr id="8" name="Picture 7" descr="A coach and an educator talk outside.">
            <a:extLst>
              <a:ext uri="{FF2B5EF4-FFF2-40B4-BE49-F238E27FC236}">
                <a16:creationId xmlns:a16="http://schemas.microsoft.com/office/drawing/2014/main" id="{A5FB6720-B2E1-3143-B1B8-6267CCB2CD84}"/>
              </a:ext>
            </a:extLst>
          </p:cNvPr>
          <p:cNvPicPr>
            <a:picLocks noChangeAspect="1"/>
          </p:cNvPicPr>
          <p:nvPr/>
        </p:nvPicPr>
        <p:blipFill>
          <a:blip r:embed="rId3"/>
          <a:stretch>
            <a:fillRect/>
          </a:stretch>
        </p:blipFill>
        <p:spPr>
          <a:xfrm>
            <a:off x="4572000" y="1710477"/>
            <a:ext cx="4285689" cy="4576004"/>
          </a:xfrm>
          <a:prstGeom prst="rect">
            <a:avLst/>
          </a:prstGeom>
        </p:spPr>
      </p:pic>
    </p:spTree>
    <p:extLst>
      <p:ext uri="{BB962C8B-B14F-4D97-AF65-F5344CB8AC3E}">
        <p14:creationId xmlns:p14="http://schemas.microsoft.com/office/powerpoint/2010/main" val="837669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Culture and Equity Through Coaching</a:t>
            </a:r>
          </a:p>
        </p:txBody>
      </p:sp>
      <p:sp>
        <p:nvSpPr>
          <p:cNvPr id="3" name="Content Placeholder 2"/>
          <p:cNvSpPr>
            <a:spLocks noGrp="1"/>
          </p:cNvSpPr>
          <p:nvPr>
            <p:ph idx="1"/>
          </p:nvPr>
        </p:nvSpPr>
        <p:spPr>
          <a:xfrm>
            <a:off x="498765" y="1673826"/>
            <a:ext cx="4073236" cy="4429733"/>
          </a:xfrm>
        </p:spPr>
        <p:txBody>
          <a:bodyPr/>
          <a:lstStyle/>
          <a:p>
            <a:pPr lvl="0"/>
            <a:r>
              <a:rPr lang="en-US" dirty="0"/>
              <a:t>Acknowledge privilege. </a:t>
            </a:r>
            <a:endParaRPr lang="en-US" dirty="0">
              <a:highlight>
                <a:srgbClr val="FFFF00"/>
              </a:highlight>
            </a:endParaRPr>
          </a:p>
          <a:p>
            <a:pPr lvl="0"/>
            <a:r>
              <a:rPr lang="en-US" dirty="0"/>
              <a:t>Understand actions in the larger context of cultural beliefs and identity.</a:t>
            </a:r>
          </a:p>
          <a:p>
            <a:pPr lvl="0"/>
            <a:r>
              <a:rPr lang="en-US" dirty="0"/>
              <a:t>Value, and build on,  cultural and linguistic resources. </a:t>
            </a:r>
          </a:p>
          <a:p>
            <a:pPr>
              <a:spcBef>
                <a:spcPts val="1968"/>
              </a:spcBef>
            </a:pPr>
            <a:endParaRPr lang="en-US" dirty="0"/>
          </a:p>
        </p:txBody>
      </p:sp>
      <p:pic>
        <p:nvPicPr>
          <p:cNvPr id="5" name="Picture 4" descr="A coach and an educator talk inside with a blank whiteboard behind them.">
            <a:extLst>
              <a:ext uri="{FF2B5EF4-FFF2-40B4-BE49-F238E27FC236}">
                <a16:creationId xmlns:a16="http://schemas.microsoft.com/office/drawing/2014/main" id="{C3203283-6838-7748-A4D7-30DE9E8A060E}"/>
              </a:ext>
            </a:extLst>
          </p:cNvPr>
          <p:cNvPicPr>
            <a:picLocks noChangeAspect="1"/>
          </p:cNvPicPr>
          <p:nvPr/>
        </p:nvPicPr>
        <p:blipFill>
          <a:blip r:embed="rId3"/>
          <a:stretch>
            <a:fillRect/>
          </a:stretch>
        </p:blipFill>
        <p:spPr>
          <a:xfrm>
            <a:off x="4572000" y="1673827"/>
            <a:ext cx="4412265" cy="4656635"/>
          </a:xfrm>
          <a:prstGeom prst="rect">
            <a:avLst/>
          </a:prstGeom>
        </p:spPr>
      </p:pic>
    </p:spTree>
    <p:extLst>
      <p:ext uri="{BB962C8B-B14F-4D97-AF65-F5344CB8AC3E}">
        <p14:creationId xmlns:p14="http://schemas.microsoft.com/office/powerpoint/2010/main" val="389665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7480" y="694944"/>
            <a:ext cx="6446520" cy="594360"/>
          </a:xfrm>
        </p:spPr>
        <p:txBody>
          <a:bodyPr/>
          <a:lstStyle/>
          <a:p>
            <a:r>
              <a:rPr lang="en-US" dirty="0"/>
              <a:t>Video 2</a:t>
            </a:r>
          </a:p>
        </p:txBody>
      </p:sp>
      <p:sp>
        <p:nvSpPr>
          <p:cNvPr id="2" name="Content Placeholder 1"/>
          <p:cNvSpPr>
            <a:spLocks noGrp="1"/>
          </p:cNvSpPr>
          <p:nvPr>
            <p:ph idx="10"/>
          </p:nvPr>
        </p:nvSpPr>
        <p:spPr>
          <a:xfrm>
            <a:off x="2697351" y="1289304"/>
            <a:ext cx="6310583" cy="3952240"/>
          </a:xfrm>
        </p:spPr>
        <p:txBody>
          <a:bodyPr/>
          <a:lstStyle/>
          <a:p>
            <a:pPr marL="0" indent="0">
              <a:buNone/>
            </a:pPr>
            <a:r>
              <a:rPr lang="en-US" b="1" dirty="0">
                <a:solidFill>
                  <a:srgbClr val="17933A"/>
                </a:solidFill>
              </a:rPr>
              <a:t>Culturally Responsive</a:t>
            </a:r>
            <a:br>
              <a:rPr lang="en-US" b="1" dirty="0">
                <a:solidFill>
                  <a:srgbClr val="17933A"/>
                </a:solidFill>
              </a:rPr>
            </a:br>
            <a:r>
              <a:rPr lang="en-US" b="1" dirty="0">
                <a:solidFill>
                  <a:srgbClr val="17933A"/>
                </a:solidFill>
              </a:rPr>
              <a:t>Coaching </a:t>
            </a:r>
          </a:p>
          <a:p>
            <a:r>
              <a:rPr lang="en-US" dirty="0"/>
              <a:t>In this video, coaches discuss what it means to be a culturally responsive coach.</a:t>
            </a:r>
          </a:p>
          <a:p>
            <a:r>
              <a:rPr lang="en-US" dirty="0"/>
              <a:t>While you watch the video, list attitudes and behaviors coaches mention as being reflective of culturally responsive coaching. </a:t>
            </a:r>
          </a:p>
        </p:txBody>
      </p:sp>
    </p:spTree>
    <p:extLst>
      <p:ext uri="{BB962C8B-B14F-4D97-AF65-F5344CB8AC3E}">
        <p14:creationId xmlns:p14="http://schemas.microsoft.com/office/powerpoint/2010/main" val="1260581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39EE843-3634-C646-A9DA-CC5F8C0573BC}"/>
              </a:ext>
            </a:extLst>
          </p:cNvPr>
          <p:cNvSpPr>
            <a:spLocks noGrp="1"/>
          </p:cNvSpPr>
          <p:nvPr>
            <p:ph type="title"/>
          </p:nvPr>
        </p:nvSpPr>
        <p:spPr/>
        <p:txBody>
          <a:bodyPr/>
          <a:lstStyle/>
          <a:p>
            <a:r>
              <a:rPr lang="en-US" dirty="0"/>
              <a:t>Video Culturally Responsive Coaching</a:t>
            </a:r>
          </a:p>
        </p:txBody>
      </p:sp>
      <p:pic>
        <p:nvPicPr>
          <p:cNvPr id="4" name="Picture 3">
            <a:extLst>
              <a:ext uri="{FF2B5EF4-FFF2-40B4-BE49-F238E27FC236}">
                <a16:creationId xmlns:a16="http://schemas.microsoft.com/office/drawing/2014/main" id="{19991963-ADE2-4744-8E79-AA554D1CAF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4327"/>
            <a:ext cx="9144000" cy="6813673"/>
          </a:xfrm>
          <a:prstGeom prst="rect">
            <a:avLst/>
          </a:prstGeom>
        </p:spPr>
      </p:pic>
      <p:sp>
        <p:nvSpPr>
          <p:cNvPr id="5" name="TextBox 4">
            <a:extLst>
              <a:ext uri="{FF2B5EF4-FFF2-40B4-BE49-F238E27FC236}">
                <a16:creationId xmlns:a16="http://schemas.microsoft.com/office/drawing/2014/main" id="{03E9820F-10DC-4246-98E6-997EC000A144}"/>
              </a:ext>
            </a:extLst>
          </p:cNvPr>
          <p:cNvSpPr txBox="1"/>
          <p:nvPr/>
        </p:nvSpPr>
        <p:spPr>
          <a:xfrm>
            <a:off x="596348" y="4343400"/>
            <a:ext cx="7951304" cy="914400"/>
          </a:xfrm>
          <a:prstGeom prst="rect">
            <a:avLst/>
          </a:prstGeom>
        </p:spPr>
        <p:txBody>
          <a:bodyPr vert="horz" wrap="none" lIns="91440" tIns="45720" rIns="91440" bIns="45720" rtlCol="0" anchor="ctr">
            <a:noAutofit/>
          </a:bodyPr>
          <a:lstStyle/>
          <a:p>
            <a:r>
              <a:rPr lang="en-US" sz="3600" b="0" dirty="0">
                <a:solidFill>
                  <a:schemeClr val="bg1"/>
                </a:solidFill>
                <a:latin typeface="Arial" panose="020B0604020202020204" pitchFamily="34" charset="0"/>
                <a:cs typeface="Arial" panose="020B0604020202020204" pitchFamily="34" charset="0"/>
                <a:hlinkClick r:id="rId4"/>
              </a:rPr>
              <a:t>Video: Culturally Responsive Coaching</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7246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6FC290-71B4-D54E-8E28-24A6EA561528}"/>
              </a:ext>
            </a:extLst>
          </p:cNvPr>
          <p:cNvSpPr>
            <a:spLocks noGrp="1"/>
          </p:cNvSpPr>
          <p:nvPr>
            <p:ph type="title"/>
          </p:nvPr>
        </p:nvSpPr>
        <p:spPr/>
        <p:txBody>
          <a:bodyPr/>
          <a:lstStyle/>
          <a:p>
            <a:r>
              <a:rPr lang="en-US" dirty="0"/>
              <a:t>Video Debrief 2</a:t>
            </a:r>
          </a:p>
        </p:txBody>
      </p:sp>
      <p:sp>
        <p:nvSpPr>
          <p:cNvPr id="2" name="Content Placeholder 1"/>
          <p:cNvSpPr>
            <a:spLocks noGrp="1"/>
          </p:cNvSpPr>
          <p:nvPr>
            <p:ph idx="10"/>
          </p:nvPr>
        </p:nvSpPr>
        <p:spPr/>
        <p:txBody>
          <a:bodyPr/>
          <a:lstStyle/>
          <a:p>
            <a:r>
              <a:rPr lang="en-US" dirty="0"/>
              <a:t>What did you notice?</a:t>
            </a:r>
          </a:p>
          <a:p>
            <a:r>
              <a:rPr lang="en-US" dirty="0"/>
              <a:t>More ideas?</a:t>
            </a:r>
          </a:p>
        </p:txBody>
      </p:sp>
    </p:spTree>
    <p:extLst>
      <p:ext uri="{BB962C8B-B14F-4D97-AF65-F5344CB8AC3E}">
        <p14:creationId xmlns:p14="http://schemas.microsoft.com/office/powerpoint/2010/main" val="299273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Reflecting on Equity and Diversity Through Coaching</a:t>
            </a:r>
          </a:p>
        </p:txBody>
      </p:sp>
      <p:sp>
        <p:nvSpPr>
          <p:cNvPr id="6" name="Content Placeholder 2">
            <a:extLst>
              <a:ext uri="{FF2B5EF4-FFF2-40B4-BE49-F238E27FC236}">
                <a16:creationId xmlns:a16="http://schemas.microsoft.com/office/drawing/2014/main" id="{B0F152C6-D438-BA40-B79D-2C468F485AE3}"/>
              </a:ext>
            </a:extLst>
          </p:cNvPr>
          <p:cNvSpPr txBox="1">
            <a:spLocks/>
          </p:cNvSpPr>
          <p:nvPr/>
        </p:nvSpPr>
        <p:spPr>
          <a:xfrm>
            <a:off x="520994" y="1592249"/>
            <a:ext cx="8431619" cy="534263"/>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968"/>
              </a:spcBef>
              <a:buNone/>
            </a:pPr>
            <a:r>
              <a:rPr lang="en-US" dirty="0">
                <a:latin typeface="Arial" panose="020B0604020202020204" pitchFamily="34" charset="0"/>
                <a:cs typeface="Arial" panose="020B0604020202020204" pitchFamily="34" charset="0"/>
              </a:rPr>
              <a:t>Coaches encourage educators to</a:t>
            </a:r>
            <a:r>
              <a:rPr lang="en-US" sz="2800" dirty="0">
                <a:latin typeface="Arial" panose="020B0604020202020204" pitchFamily="34" charset="0"/>
                <a:cs typeface="Arial" panose="020B0604020202020204" pitchFamily="34" charset="0"/>
              </a:rPr>
              <a:t>:</a:t>
            </a:r>
          </a:p>
          <a:p>
            <a:pPr marL="0" indent="0">
              <a:spcBef>
                <a:spcPts val="1968"/>
              </a:spcBef>
              <a:buNone/>
            </a:pPr>
            <a:endParaRPr lang="en-US" dirty="0"/>
          </a:p>
        </p:txBody>
      </p:sp>
      <p:sp>
        <p:nvSpPr>
          <p:cNvPr id="3" name="Content Placeholder 2"/>
          <p:cNvSpPr>
            <a:spLocks noGrp="1"/>
          </p:cNvSpPr>
          <p:nvPr>
            <p:ph idx="1"/>
          </p:nvPr>
        </p:nvSpPr>
        <p:spPr>
          <a:xfrm>
            <a:off x="498764" y="2077802"/>
            <a:ext cx="4425889" cy="4195423"/>
          </a:xfrm>
        </p:spPr>
        <p:txBody>
          <a:bodyPr/>
          <a:lstStyle/>
          <a:p>
            <a:pPr lvl="0"/>
            <a:r>
              <a:rPr lang="en-US" dirty="0"/>
              <a:t>Acknowledge assumptions and implicit  biases.</a:t>
            </a:r>
          </a:p>
          <a:p>
            <a:pPr lvl="0"/>
            <a:r>
              <a:rPr lang="en-US" dirty="0"/>
              <a:t>Recognize and  support each child’s strengths.</a:t>
            </a:r>
          </a:p>
          <a:p>
            <a:pPr lvl="0"/>
            <a:r>
              <a:rPr lang="en-US" dirty="0"/>
              <a:t>Engage in inclusive teaching practices.</a:t>
            </a:r>
          </a:p>
          <a:p>
            <a:pPr>
              <a:spcBef>
                <a:spcPts val="1968"/>
              </a:spcBef>
            </a:pPr>
            <a:endParaRPr lang="en-US" dirty="0"/>
          </a:p>
        </p:txBody>
      </p:sp>
      <p:pic>
        <p:nvPicPr>
          <p:cNvPr id="7" name="Picture 6" descr="A coach and a provider sit on the floor and engage with a smiling toddler.">
            <a:extLst>
              <a:ext uri="{FF2B5EF4-FFF2-40B4-BE49-F238E27FC236}">
                <a16:creationId xmlns:a16="http://schemas.microsoft.com/office/drawing/2014/main" id="{B4D5AF0C-3733-4344-9014-30AE81CB69C2}"/>
              </a:ext>
            </a:extLst>
          </p:cNvPr>
          <p:cNvPicPr>
            <a:picLocks noChangeAspect="1"/>
          </p:cNvPicPr>
          <p:nvPr/>
        </p:nvPicPr>
        <p:blipFill>
          <a:blip r:embed="rId3"/>
          <a:stretch>
            <a:fillRect/>
          </a:stretch>
        </p:blipFill>
        <p:spPr>
          <a:xfrm>
            <a:off x="4913284" y="2299855"/>
            <a:ext cx="4064462" cy="3973370"/>
          </a:xfrm>
          <a:prstGeom prst="rect">
            <a:avLst/>
          </a:prstGeom>
        </p:spPr>
      </p:pic>
    </p:spTree>
    <p:extLst>
      <p:ext uri="{BB962C8B-B14F-4D97-AF65-F5344CB8AC3E}">
        <p14:creationId xmlns:p14="http://schemas.microsoft.com/office/powerpoint/2010/main" val="871449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3</a:t>
            </a:r>
          </a:p>
        </p:txBody>
      </p:sp>
      <p:sp>
        <p:nvSpPr>
          <p:cNvPr id="2" name="Content Placeholder 1"/>
          <p:cNvSpPr>
            <a:spLocks noGrp="1"/>
          </p:cNvSpPr>
          <p:nvPr>
            <p:ph idx="10"/>
          </p:nvPr>
        </p:nvSpPr>
        <p:spPr/>
        <p:txBody>
          <a:bodyPr/>
          <a:lstStyle/>
          <a:p>
            <a:pPr marL="0" indent="0">
              <a:buNone/>
            </a:pPr>
            <a:r>
              <a:rPr lang="en-US" b="1" dirty="0">
                <a:solidFill>
                  <a:srgbClr val="17933A"/>
                </a:solidFill>
              </a:rPr>
              <a:t>Addressing Implicit Bias</a:t>
            </a:r>
          </a:p>
          <a:p>
            <a:r>
              <a:rPr lang="en-US" dirty="0"/>
              <a:t>In this video, coaches share examples of how they help educators reflect on implicit biases.</a:t>
            </a:r>
          </a:p>
          <a:p>
            <a:r>
              <a:rPr lang="en-US" dirty="0"/>
              <a:t>While you watch the video, </a:t>
            </a:r>
            <a:br>
              <a:rPr lang="en-US" dirty="0"/>
            </a:br>
            <a:r>
              <a:rPr lang="en-US" dirty="0"/>
              <a:t>take notes on what strategies coaches used to help educators see implicit biases. </a:t>
            </a:r>
          </a:p>
        </p:txBody>
      </p:sp>
    </p:spTree>
    <p:extLst>
      <p:ext uri="{BB962C8B-B14F-4D97-AF65-F5344CB8AC3E}">
        <p14:creationId xmlns:p14="http://schemas.microsoft.com/office/powerpoint/2010/main" val="2017077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DF1A378-0EA0-2145-8C04-0D7F76BB5ABF}"/>
              </a:ext>
            </a:extLst>
          </p:cNvPr>
          <p:cNvSpPr>
            <a:spLocks noGrp="1"/>
          </p:cNvSpPr>
          <p:nvPr>
            <p:ph type="title"/>
          </p:nvPr>
        </p:nvSpPr>
        <p:spPr/>
        <p:txBody>
          <a:bodyPr/>
          <a:lstStyle/>
          <a:p>
            <a:r>
              <a:rPr lang="en-US" dirty="0"/>
              <a:t>Video Addressing Implicit Bias</a:t>
            </a:r>
          </a:p>
        </p:txBody>
      </p:sp>
      <p:pic>
        <p:nvPicPr>
          <p:cNvPr id="4" name="Picture 3">
            <a:extLst>
              <a:ext uri="{FF2B5EF4-FFF2-40B4-BE49-F238E27FC236}">
                <a16:creationId xmlns:a16="http://schemas.microsoft.com/office/drawing/2014/main" id="{730C7B5F-1F83-484E-B430-0844B3D593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4327"/>
            <a:ext cx="9144000" cy="6813673"/>
          </a:xfrm>
          <a:prstGeom prst="rect">
            <a:avLst/>
          </a:prstGeom>
        </p:spPr>
      </p:pic>
      <p:sp>
        <p:nvSpPr>
          <p:cNvPr id="6" name="TextBox 5">
            <a:extLst>
              <a:ext uri="{FF2B5EF4-FFF2-40B4-BE49-F238E27FC236}">
                <a16:creationId xmlns:a16="http://schemas.microsoft.com/office/drawing/2014/main" id="{29B5C0E8-C0DA-1348-81A0-2072EF6CF8F3}"/>
              </a:ext>
            </a:extLst>
          </p:cNvPr>
          <p:cNvSpPr txBox="1"/>
          <p:nvPr/>
        </p:nvSpPr>
        <p:spPr>
          <a:xfrm>
            <a:off x="1282148" y="4343400"/>
            <a:ext cx="6579704" cy="914400"/>
          </a:xfrm>
          <a:prstGeom prst="rect">
            <a:avLst/>
          </a:prstGeom>
        </p:spPr>
        <p:txBody>
          <a:bodyPr vert="horz" wrap="none" lIns="91440" tIns="45720" rIns="91440" bIns="45720" rtlCol="0" anchor="ctr">
            <a:noAutofit/>
          </a:bodyPr>
          <a:lstStyle/>
          <a:p>
            <a:r>
              <a:rPr lang="en-US" sz="3600" b="0" dirty="0">
                <a:solidFill>
                  <a:schemeClr val="bg1"/>
                </a:solidFill>
                <a:latin typeface="Arial" panose="020B0604020202020204" pitchFamily="34" charset="0"/>
                <a:cs typeface="Arial" panose="020B0604020202020204" pitchFamily="34" charset="0"/>
                <a:hlinkClick r:id="rId4"/>
              </a:rPr>
              <a:t>Video: Addressing Implicit Bias</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484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03FE38-D623-444C-B14B-D7323575E429}"/>
              </a:ext>
            </a:extLst>
          </p:cNvPr>
          <p:cNvSpPr>
            <a:spLocks noGrp="1"/>
          </p:cNvSpPr>
          <p:nvPr>
            <p:ph type="title"/>
          </p:nvPr>
        </p:nvSpPr>
        <p:spPr/>
        <p:txBody>
          <a:bodyPr/>
          <a:lstStyle/>
          <a:p>
            <a:r>
              <a:rPr lang="en-US" dirty="0"/>
              <a:t>Video Debrief 3</a:t>
            </a:r>
          </a:p>
        </p:txBody>
      </p:sp>
      <p:sp>
        <p:nvSpPr>
          <p:cNvPr id="2" name="Content Placeholder 1"/>
          <p:cNvSpPr>
            <a:spLocks noGrp="1"/>
          </p:cNvSpPr>
          <p:nvPr>
            <p:ph idx="10"/>
          </p:nvPr>
        </p:nvSpPr>
        <p:spPr/>
        <p:txBody>
          <a:bodyPr/>
          <a:lstStyle/>
          <a:p>
            <a:r>
              <a:rPr lang="en-US" dirty="0"/>
              <a:t>What did you notice?</a:t>
            </a:r>
          </a:p>
          <a:p>
            <a:r>
              <a:rPr lang="en-US" dirty="0"/>
              <a:t>More ideas?</a:t>
            </a:r>
          </a:p>
        </p:txBody>
      </p:sp>
    </p:spTree>
    <p:extLst>
      <p:ext uri="{BB962C8B-B14F-4D97-AF65-F5344CB8AC3E}">
        <p14:creationId xmlns:p14="http://schemas.microsoft.com/office/powerpoint/2010/main" val="4010150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2</a:t>
            </a:r>
            <a:br>
              <a:rPr lang="en-US" dirty="0"/>
            </a:br>
            <a:endParaRPr lang="en-US" dirty="0"/>
          </a:p>
        </p:txBody>
      </p:sp>
      <p:sp>
        <p:nvSpPr>
          <p:cNvPr id="2" name="Content Placeholder 1"/>
          <p:cNvSpPr>
            <a:spLocks noGrp="1"/>
          </p:cNvSpPr>
          <p:nvPr>
            <p:ph idx="1"/>
          </p:nvPr>
        </p:nvSpPr>
        <p:spPr>
          <a:xfrm>
            <a:off x="2697350" y="1340104"/>
            <a:ext cx="6310583" cy="3677920"/>
          </a:xfrm>
        </p:spPr>
        <p:txBody>
          <a:bodyPr/>
          <a:lstStyle/>
          <a:p>
            <a:pPr marL="0" indent="0">
              <a:buNone/>
            </a:pPr>
            <a:r>
              <a:rPr lang="en-US" b="1" dirty="0">
                <a:solidFill>
                  <a:srgbClr val="17933A"/>
                </a:solidFill>
              </a:rPr>
              <a:t>Reflection on Culture</a:t>
            </a:r>
            <a:br>
              <a:rPr lang="en-US" b="1" dirty="0">
                <a:solidFill>
                  <a:srgbClr val="17933A"/>
                </a:solidFill>
              </a:rPr>
            </a:br>
            <a:r>
              <a:rPr lang="en-US" b="1" dirty="0">
                <a:solidFill>
                  <a:srgbClr val="17933A"/>
                </a:solidFill>
              </a:rPr>
              <a:t>and Equity </a:t>
            </a:r>
          </a:p>
          <a:p>
            <a:r>
              <a:rPr lang="en-US" dirty="0"/>
              <a:t>Reflect on all the questions in the handout.</a:t>
            </a:r>
          </a:p>
          <a:p>
            <a:r>
              <a:rPr lang="en-US" dirty="0"/>
              <a:t>Select one or two to share with a partner.</a:t>
            </a:r>
          </a:p>
          <a:p>
            <a:endParaRPr lang="en-US" dirty="0"/>
          </a:p>
        </p:txBody>
      </p:sp>
    </p:spTree>
    <p:extLst>
      <p:ext uri="{BB962C8B-B14F-4D97-AF65-F5344CB8AC3E}">
        <p14:creationId xmlns:p14="http://schemas.microsoft.com/office/powerpoint/2010/main" val="307551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6C824D-D88B-3846-8C86-ACEAD89183AF}"/>
              </a:ext>
            </a:extLst>
          </p:cNvPr>
          <p:cNvSpPr>
            <a:spLocks noGrp="1"/>
          </p:cNvSpPr>
          <p:nvPr>
            <p:ph type="title"/>
          </p:nvPr>
        </p:nvSpPr>
        <p:spPr/>
        <p:txBody>
          <a:bodyPr/>
          <a:lstStyle/>
          <a:p>
            <a:r>
              <a:rPr lang="en-US" dirty="0"/>
              <a:t>Objectives</a:t>
            </a:r>
          </a:p>
        </p:txBody>
      </p:sp>
      <p:sp>
        <p:nvSpPr>
          <p:cNvPr id="2" name="Content Placeholder 1"/>
          <p:cNvSpPr>
            <a:spLocks noGrp="1"/>
          </p:cNvSpPr>
          <p:nvPr>
            <p:ph idx="1"/>
          </p:nvPr>
        </p:nvSpPr>
        <p:spPr/>
        <p:txBody>
          <a:bodyPr/>
          <a:lstStyle/>
          <a:p>
            <a:pPr marL="0" indent="0">
              <a:buNone/>
            </a:pPr>
            <a:r>
              <a:rPr lang="en-US" sz="2800" dirty="0"/>
              <a:t>Participants should be able to:</a:t>
            </a:r>
          </a:p>
          <a:p>
            <a:r>
              <a:rPr lang="en-US" sz="2800" dirty="0"/>
              <a:t>Define Practice-Based Coaching.</a:t>
            </a:r>
          </a:p>
          <a:p>
            <a:r>
              <a:rPr lang="en-US" sz="2800" dirty="0"/>
              <a:t>Describe the components of PBC.</a:t>
            </a:r>
          </a:p>
          <a:p>
            <a:r>
              <a:rPr lang="en-US" sz="2800" dirty="0"/>
              <a:t>Identify key features of collaborative partnerships.</a:t>
            </a:r>
          </a:p>
          <a:p>
            <a:r>
              <a:rPr lang="en-US" sz="2800" dirty="0"/>
              <a:t>Describe strategies for effective implementation of PBC.</a:t>
            </a:r>
          </a:p>
          <a:p>
            <a:r>
              <a:rPr lang="en-US" sz="2800" dirty="0"/>
              <a:t>State the benefits of using video in coaching.</a:t>
            </a:r>
          </a:p>
          <a:p>
            <a:endParaRPr lang="en-US" dirty="0"/>
          </a:p>
        </p:txBody>
      </p:sp>
    </p:spTree>
    <p:extLst>
      <p:ext uri="{BB962C8B-B14F-4D97-AF65-F5344CB8AC3E}">
        <p14:creationId xmlns:p14="http://schemas.microsoft.com/office/powerpoint/2010/main" val="2541124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8B6E-3EA3-0B4E-9643-0326502BFAC8}"/>
              </a:ext>
            </a:extLst>
          </p:cNvPr>
          <p:cNvSpPr>
            <a:spLocks noGrp="1"/>
          </p:cNvSpPr>
          <p:nvPr>
            <p:ph type="title"/>
          </p:nvPr>
        </p:nvSpPr>
        <p:spPr/>
        <p:txBody>
          <a:bodyPr/>
          <a:lstStyle/>
          <a:p>
            <a:r>
              <a:rPr lang="en-US" dirty="0">
                <a:solidFill>
                  <a:schemeClr val="tx2"/>
                </a:solidFill>
              </a:rPr>
              <a:t>PBC Cycle: Collaborative Partnerships</a:t>
            </a:r>
          </a:p>
        </p:txBody>
      </p:sp>
      <p:pic>
        <p:nvPicPr>
          <p:cNvPr id="10" name="Picture 9" descr="PBC collaborative parternships">
            <a:extLst>
              <a:ext uri="{FF2B5EF4-FFF2-40B4-BE49-F238E27FC236}">
                <a16:creationId xmlns:a16="http://schemas.microsoft.com/office/drawing/2014/main" id="{2C38CCAA-243E-4D42-9C16-A47D69A53068}"/>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640606"/>
            <a:ext cx="6040858" cy="4823679"/>
          </a:xfrm>
          <a:prstGeom prst="rect">
            <a:avLst/>
          </a:prstGeom>
        </p:spPr>
      </p:pic>
      <p:pic>
        <p:nvPicPr>
          <p:cNvPr id="11" name="Picture 10" descr="PBC strategic goals and planning">
            <a:extLst>
              <a:ext uri="{FF2B5EF4-FFF2-40B4-BE49-F238E27FC236}">
                <a16:creationId xmlns:a16="http://schemas.microsoft.com/office/drawing/2014/main" id="{9B6D7F50-B23A-594B-AEE4-F5ED4EE113C0}"/>
              </a:ext>
            </a:extLst>
          </p:cNvPr>
          <p:cNvPicPr>
            <a:picLocks noChangeAspect="1"/>
          </p:cNvPicPr>
          <p:nvPr/>
        </p:nvPicPr>
        <p:blipFill rotWithShape="1">
          <a:blip r:embed="rId4">
            <a:extLst>
              <a:ext uri="{28A0092B-C50C-407E-A947-70E740481C1C}">
                <a14:useLocalDpi xmlns:a14="http://schemas.microsoft.com/office/drawing/2010/main" val="0"/>
              </a:ext>
            </a:extLst>
          </a:blip>
          <a:srcRect l="30931" t="28944" r="49694" b="32620"/>
          <a:stretch/>
        </p:blipFill>
        <p:spPr>
          <a:xfrm>
            <a:off x="2876500" y="2223794"/>
            <a:ext cx="1771700" cy="2635949"/>
          </a:xfrm>
          <a:prstGeom prst="rect">
            <a:avLst/>
          </a:prstGeom>
        </p:spPr>
      </p:pic>
      <p:pic>
        <p:nvPicPr>
          <p:cNvPr id="12" name="Picture 11" descr="PBC focused observation">
            <a:extLst>
              <a:ext uri="{FF2B5EF4-FFF2-40B4-BE49-F238E27FC236}">
                <a16:creationId xmlns:a16="http://schemas.microsoft.com/office/drawing/2014/main" id="{B0CA6FC8-1AAF-5342-8692-C7AB331FBDA5}"/>
              </a:ext>
            </a:extLst>
          </p:cNvPr>
          <p:cNvPicPr>
            <a:picLocks noChangeAspect="1"/>
          </p:cNvPicPr>
          <p:nvPr/>
        </p:nvPicPr>
        <p:blipFill rotWithShape="1">
          <a:blip r:embed="rId5">
            <a:extLst>
              <a:ext uri="{28A0092B-C50C-407E-A947-70E740481C1C}">
                <a14:useLocalDpi xmlns:a14="http://schemas.microsoft.com/office/drawing/2010/main" val="0"/>
              </a:ext>
            </a:extLst>
          </a:blip>
          <a:srcRect l="50307" t="28944" r="28450" b="31531"/>
          <a:stretch/>
        </p:blipFill>
        <p:spPr>
          <a:xfrm>
            <a:off x="4600016" y="2227559"/>
            <a:ext cx="1942467" cy="2710652"/>
          </a:xfrm>
          <a:prstGeom prst="rect">
            <a:avLst/>
          </a:prstGeom>
        </p:spPr>
      </p:pic>
      <p:pic>
        <p:nvPicPr>
          <p:cNvPr id="13" name="Picture 12" descr="PBC reflection and feedback">
            <a:extLst>
              <a:ext uri="{FF2B5EF4-FFF2-40B4-BE49-F238E27FC236}">
                <a16:creationId xmlns:a16="http://schemas.microsoft.com/office/drawing/2014/main" id="{B727902C-90F4-2B4F-9BE1-E2A8D6C7BE7E}"/>
              </a:ext>
            </a:extLst>
          </p:cNvPr>
          <p:cNvPicPr>
            <a:picLocks noChangeAspect="1"/>
          </p:cNvPicPr>
          <p:nvPr/>
        </p:nvPicPr>
        <p:blipFill rotWithShape="1">
          <a:blip r:embed="rId6">
            <a:extLst>
              <a:ext uri="{28A0092B-C50C-407E-A947-70E740481C1C}">
                <a14:useLocalDpi xmlns:a14="http://schemas.microsoft.com/office/drawing/2010/main" val="0"/>
              </a:ext>
            </a:extLst>
          </a:blip>
          <a:srcRect l="32915" t="58977" r="32303" b="17059"/>
          <a:stretch/>
        </p:blipFill>
        <p:spPr>
          <a:xfrm>
            <a:off x="3009754" y="4287227"/>
            <a:ext cx="3180523" cy="1643466"/>
          </a:xfrm>
          <a:prstGeom prst="rect">
            <a:avLst/>
          </a:prstGeom>
        </p:spPr>
      </p:pic>
      <p:sp>
        <p:nvSpPr>
          <p:cNvPr id="14" name="TextBox 13">
            <a:extLst>
              <a:ext uri="{FF2B5EF4-FFF2-40B4-BE49-F238E27FC236}">
                <a16:creationId xmlns:a16="http://schemas.microsoft.com/office/drawing/2014/main" id="{1F81C571-F6DB-A049-85FE-B507BAE72A62}"/>
              </a:ext>
            </a:extLst>
          </p:cNvPr>
          <p:cNvSpPr txBox="1"/>
          <p:nvPr/>
        </p:nvSpPr>
        <p:spPr>
          <a:xfrm>
            <a:off x="4038600" y="3595394"/>
            <a:ext cx="12192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Effective</a:t>
            </a:r>
          </a:p>
          <a:p>
            <a:r>
              <a:rPr lang="en-US" b="1" dirty="0">
                <a:latin typeface="Arial" panose="020B0604020202020204" pitchFamily="34" charset="0"/>
                <a:cs typeface="Arial" panose="020B0604020202020204" pitchFamily="34" charset="0"/>
              </a:rPr>
              <a:t>Teaching</a:t>
            </a:r>
          </a:p>
          <a:p>
            <a:r>
              <a:rPr lang="en-US" b="1" dirty="0">
                <a:latin typeface="Arial" panose="020B0604020202020204" pitchFamily="34" charset="0"/>
                <a:cs typeface="Arial" panose="020B0604020202020204" pitchFamily="34" charset="0"/>
              </a:rPr>
              <a:t>Practices</a:t>
            </a:r>
          </a:p>
        </p:txBody>
      </p:sp>
    </p:spTree>
    <p:extLst>
      <p:ext uri="{BB962C8B-B14F-4D97-AF65-F5344CB8AC3E}">
        <p14:creationId xmlns:p14="http://schemas.microsoft.com/office/powerpoint/2010/main" val="215247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childTnLst>
                          </p:cTn>
                        </p:par>
                        <p:par>
                          <p:cTn id="8" fill="hold">
                            <p:stCondLst>
                              <p:cond delay="0"/>
                            </p:stCondLst>
                            <p:childTnLst>
                              <p:par>
                                <p:cTn id="9" presetID="9" presetClass="emph" presetSubtype="0" nodeType="afterEffect">
                                  <p:stCondLst>
                                    <p:cond delay="0"/>
                                  </p:stCondLst>
                                  <p:childTnLst>
                                    <p:set>
                                      <p:cBhvr>
                                        <p:cTn id="10" dur="indefinite"/>
                                        <p:tgtEl>
                                          <p:spTgt spid="13"/>
                                        </p:tgtEl>
                                        <p:attrNameLst>
                                          <p:attrName>style.opacity</p:attrName>
                                        </p:attrNameLst>
                                      </p:cBhvr>
                                      <p:to>
                                        <p:strVal val="0.5"/>
                                      </p:to>
                                    </p:set>
                                    <p:animEffect filter="image" prLst="opacity: 0.5">
                                      <p:cBhvr rctx="IE">
                                        <p:cTn id="11" dur="indefinite"/>
                                        <p:tgtEl>
                                          <p:spTgt spid="13"/>
                                        </p:tgtEl>
                                      </p:cBhvr>
                                    </p:animEffect>
                                  </p:childTnLst>
                                </p:cTn>
                              </p:par>
                            </p:childTnLst>
                          </p:cTn>
                        </p:par>
                        <p:par>
                          <p:cTn id="12" fill="hold">
                            <p:stCondLst>
                              <p:cond delay="0"/>
                            </p:stCondLst>
                            <p:childTnLst>
                              <p:par>
                                <p:cTn id="13" presetID="9" presetClass="emph" presetSubtype="0" nodeType="afterEffect">
                                  <p:stCondLst>
                                    <p:cond delay="0"/>
                                  </p:stCondLst>
                                  <p:childTnLst>
                                    <p:set>
                                      <p:cBhvr>
                                        <p:cTn id="14" dur="indefinite"/>
                                        <p:tgtEl>
                                          <p:spTgt spid="10"/>
                                        </p:tgtEl>
                                        <p:attrNameLst>
                                          <p:attrName>style.opacity</p:attrName>
                                        </p:attrNameLst>
                                      </p:cBhvr>
                                      <p:to>
                                        <p:strVal val="0.5"/>
                                      </p:to>
                                    </p:set>
                                    <p:animEffect filter="image" prLst="opacity: 0.5">
                                      <p:cBhvr rctx="IE">
                                        <p:cTn id="15"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026"/>
            <a:ext cx="9144000" cy="1665809"/>
          </a:xfrm>
        </p:spPr>
        <p:txBody>
          <a:bodyPr/>
          <a:lstStyle/>
          <a:p>
            <a:r>
              <a:rPr lang="en-US" dirty="0"/>
              <a:t>What is Shared Goals and Action Planning?</a:t>
            </a:r>
          </a:p>
        </p:txBody>
      </p:sp>
      <p:sp>
        <p:nvSpPr>
          <p:cNvPr id="3" name="Content Placeholder 2"/>
          <p:cNvSpPr>
            <a:spLocks noGrp="1"/>
          </p:cNvSpPr>
          <p:nvPr>
            <p:ph idx="1"/>
          </p:nvPr>
        </p:nvSpPr>
        <p:spPr>
          <a:xfrm>
            <a:off x="4821383" y="2015835"/>
            <a:ext cx="4112304" cy="4298701"/>
          </a:xfrm>
        </p:spPr>
        <p:txBody>
          <a:bodyPr/>
          <a:lstStyle/>
          <a:p>
            <a:pPr>
              <a:spcBef>
                <a:spcPts val="1200"/>
              </a:spcBef>
            </a:pPr>
            <a:r>
              <a:rPr lang="en-US" dirty="0"/>
              <a:t>The educator and coach use a needs assessment, or other tool, and child data to determine practices to work on collaboratively. </a:t>
            </a:r>
          </a:p>
          <a:p>
            <a:pPr>
              <a:spcBef>
                <a:spcPts val="1200"/>
              </a:spcBef>
            </a:pPr>
            <a:endParaRPr lang="en-US" sz="3000" dirty="0"/>
          </a:p>
        </p:txBody>
      </p:sp>
      <p:pic>
        <p:nvPicPr>
          <p:cNvPr id="7" name="Picture 6" descr="A coach holding a binder talks with an educator outside.">
            <a:extLst>
              <a:ext uri="{FF2B5EF4-FFF2-40B4-BE49-F238E27FC236}">
                <a16:creationId xmlns:a16="http://schemas.microsoft.com/office/drawing/2014/main" id="{4577B862-CBE7-B54A-B99B-877DEE64C622}"/>
              </a:ext>
            </a:extLst>
          </p:cNvPr>
          <p:cNvPicPr>
            <a:picLocks noChangeAspect="1"/>
          </p:cNvPicPr>
          <p:nvPr/>
        </p:nvPicPr>
        <p:blipFill>
          <a:blip r:embed="rId3"/>
          <a:stretch>
            <a:fillRect/>
          </a:stretch>
        </p:blipFill>
        <p:spPr>
          <a:xfrm>
            <a:off x="508001" y="1701045"/>
            <a:ext cx="4021199" cy="4555578"/>
          </a:xfrm>
          <a:prstGeom prst="rect">
            <a:avLst/>
          </a:prstGeom>
        </p:spPr>
      </p:pic>
    </p:spTree>
    <p:extLst>
      <p:ext uri="{BB962C8B-B14F-4D97-AF65-F5344CB8AC3E}">
        <p14:creationId xmlns:p14="http://schemas.microsoft.com/office/powerpoint/2010/main" val="3678587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4</a:t>
            </a:r>
          </a:p>
        </p:txBody>
      </p:sp>
      <p:sp>
        <p:nvSpPr>
          <p:cNvPr id="2" name="Content Placeholder 1"/>
          <p:cNvSpPr>
            <a:spLocks noGrp="1"/>
          </p:cNvSpPr>
          <p:nvPr>
            <p:ph idx="10"/>
          </p:nvPr>
        </p:nvSpPr>
        <p:spPr/>
        <p:txBody>
          <a:bodyPr/>
          <a:lstStyle/>
          <a:p>
            <a:pPr marL="0" indent="0">
              <a:buNone/>
            </a:pPr>
            <a:r>
              <a:rPr lang="en-US" b="1" dirty="0">
                <a:solidFill>
                  <a:srgbClr val="17933A"/>
                </a:solidFill>
              </a:rPr>
              <a:t>Writing Goals</a:t>
            </a:r>
          </a:p>
          <a:p>
            <a:r>
              <a:rPr lang="en-US" dirty="0"/>
              <a:t>Here, a coach supports an educator in identifying a goal and developing an action plan.</a:t>
            </a:r>
          </a:p>
          <a:p>
            <a:r>
              <a:rPr lang="en-US" dirty="0"/>
              <a:t>While you watch the video take notes on what the coach says and does to support the educator. </a:t>
            </a:r>
          </a:p>
        </p:txBody>
      </p:sp>
    </p:spTree>
    <p:extLst>
      <p:ext uri="{BB962C8B-B14F-4D97-AF65-F5344CB8AC3E}">
        <p14:creationId xmlns:p14="http://schemas.microsoft.com/office/powerpoint/2010/main" val="3064145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48510E4-F1E5-1E4F-8F1E-59C34A7722E7}"/>
              </a:ext>
            </a:extLst>
          </p:cNvPr>
          <p:cNvSpPr>
            <a:spLocks noGrp="1"/>
          </p:cNvSpPr>
          <p:nvPr>
            <p:ph type="title"/>
          </p:nvPr>
        </p:nvSpPr>
        <p:spPr/>
        <p:txBody>
          <a:bodyPr/>
          <a:lstStyle/>
          <a:p>
            <a:r>
              <a:rPr lang="en-US" dirty="0"/>
              <a:t>Video Writing Goals</a:t>
            </a:r>
          </a:p>
        </p:txBody>
      </p:sp>
      <p:pic>
        <p:nvPicPr>
          <p:cNvPr id="8" name="Picture 7">
            <a:extLst>
              <a:ext uri="{FF2B5EF4-FFF2-40B4-BE49-F238E27FC236}">
                <a16:creationId xmlns:a16="http://schemas.microsoft.com/office/drawing/2014/main" id="{A762FB7A-80F8-FF49-B631-9A28CCA606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4327"/>
            <a:ext cx="9144000" cy="6813673"/>
          </a:xfrm>
          <a:prstGeom prst="rect">
            <a:avLst/>
          </a:prstGeom>
        </p:spPr>
      </p:pic>
      <p:sp>
        <p:nvSpPr>
          <p:cNvPr id="9" name="TextBox 8">
            <a:extLst>
              <a:ext uri="{FF2B5EF4-FFF2-40B4-BE49-F238E27FC236}">
                <a16:creationId xmlns:a16="http://schemas.microsoft.com/office/drawing/2014/main" id="{C64978A9-18DF-8449-9553-1E4CA8A0D6C9}"/>
              </a:ext>
            </a:extLst>
          </p:cNvPr>
          <p:cNvSpPr txBox="1"/>
          <p:nvPr/>
        </p:nvSpPr>
        <p:spPr>
          <a:xfrm>
            <a:off x="2435087" y="4343400"/>
            <a:ext cx="4273826" cy="914400"/>
          </a:xfrm>
          <a:prstGeom prst="rect">
            <a:avLst/>
          </a:prstGeom>
        </p:spPr>
        <p:txBody>
          <a:bodyPr vert="horz" wrap="none" lIns="91440" tIns="45720" rIns="91440" bIns="45720" rtlCol="0" anchor="ctr">
            <a:noAutofit/>
          </a:bodyPr>
          <a:lstStyle/>
          <a:p>
            <a:r>
              <a:rPr lang="en-US" sz="3600" b="0" dirty="0">
                <a:solidFill>
                  <a:schemeClr val="bg1"/>
                </a:solidFill>
                <a:latin typeface="Arial" panose="020B0604020202020204" pitchFamily="34" charset="0"/>
                <a:cs typeface="Arial" panose="020B0604020202020204" pitchFamily="34" charset="0"/>
                <a:hlinkClick r:id="rId4"/>
              </a:rPr>
              <a:t>Video: Writing Goals</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965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380CFB-7223-2C43-B2D3-3E65F1D98EC5}"/>
              </a:ext>
            </a:extLst>
          </p:cNvPr>
          <p:cNvSpPr>
            <a:spLocks noGrp="1"/>
          </p:cNvSpPr>
          <p:nvPr>
            <p:ph type="title"/>
          </p:nvPr>
        </p:nvSpPr>
        <p:spPr/>
        <p:txBody>
          <a:bodyPr/>
          <a:lstStyle/>
          <a:p>
            <a:r>
              <a:rPr lang="en-US" dirty="0"/>
              <a:t>Video Debrief 4</a:t>
            </a:r>
          </a:p>
        </p:txBody>
      </p:sp>
      <p:sp>
        <p:nvSpPr>
          <p:cNvPr id="2" name="Content Placeholder 1"/>
          <p:cNvSpPr>
            <a:spLocks noGrp="1"/>
          </p:cNvSpPr>
          <p:nvPr>
            <p:ph idx="10"/>
          </p:nvPr>
        </p:nvSpPr>
        <p:spPr/>
        <p:txBody>
          <a:bodyPr/>
          <a:lstStyle/>
          <a:p>
            <a:r>
              <a:rPr lang="en-US" dirty="0"/>
              <a:t>What did you notice?</a:t>
            </a:r>
          </a:p>
          <a:p>
            <a:r>
              <a:rPr lang="en-US" dirty="0"/>
              <a:t>More ideas?</a:t>
            </a:r>
          </a:p>
        </p:txBody>
      </p:sp>
    </p:spTree>
    <p:extLst>
      <p:ext uri="{BB962C8B-B14F-4D97-AF65-F5344CB8AC3E}">
        <p14:creationId xmlns:p14="http://schemas.microsoft.com/office/powerpoint/2010/main" val="2196578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Goals and </a:t>
            </a:r>
            <a:br>
              <a:rPr lang="en-US" dirty="0"/>
            </a:br>
            <a:r>
              <a:rPr lang="en-US" dirty="0"/>
              <a:t>Action Planning: How</a:t>
            </a:r>
          </a:p>
        </p:txBody>
      </p:sp>
      <p:sp>
        <p:nvSpPr>
          <p:cNvPr id="3" name="Content Placeholder 2"/>
          <p:cNvSpPr>
            <a:spLocks noGrp="1"/>
          </p:cNvSpPr>
          <p:nvPr>
            <p:ph idx="1"/>
          </p:nvPr>
        </p:nvSpPr>
        <p:spPr>
          <a:xfrm>
            <a:off x="4821382" y="1792940"/>
            <a:ext cx="4112305" cy="4521596"/>
          </a:xfrm>
        </p:spPr>
        <p:txBody>
          <a:bodyPr/>
          <a:lstStyle/>
          <a:p>
            <a:pPr lvl="0"/>
            <a:r>
              <a:rPr lang="en-US" sz="3600" dirty="0"/>
              <a:t>Gather information.</a:t>
            </a:r>
          </a:p>
          <a:p>
            <a:pPr lvl="0"/>
            <a:r>
              <a:rPr lang="en-US" sz="3600" dirty="0"/>
              <a:t>Write shared goals.</a:t>
            </a:r>
          </a:p>
          <a:p>
            <a:pPr lvl="0"/>
            <a:r>
              <a:rPr lang="en-US" sz="3600" dirty="0"/>
              <a:t>Develop an action plan.</a:t>
            </a:r>
          </a:p>
          <a:p>
            <a:pPr>
              <a:spcBef>
                <a:spcPts val="1200"/>
              </a:spcBef>
            </a:pPr>
            <a:endParaRPr lang="en-US" sz="3000" dirty="0"/>
          </a:p>
        </p:txBody>
      </p:sp>
      <p:pic>
        <p:nvPicPr>
          <p:cNvPr id="8" name="Picture 7" descr="A coach and a provider talk while holding paperwork.">
            <a:extLst>
              <a:ext uri="{FF2B5EF4-FFF2-40B4-BE49-F238E27FC236}">
                <a16:creationId xmlns:a16="http://schemas.microsoft.com/office/drawing/2014/main" id="{2FE6D32F-830F-6A43-AFC0-F0BC912D9179}"/>
              </a:ext>
            </a:extLst>
          </p:cNvPr>
          <p:cNvPicPr>
            <a:picLocks noChangeAspect="1"/>
          </p:cNvPicPr>
          <p:nvPr/>
        </p:nvPicPr>
        <p:blipFill>
          <a:blip r:embed="rId3"/>
          <a:stretch>
            <a:fillRect/>
          </a:stretch>
        </p:blipFill>
        <p:spPr>
          <a:xfrm>
            <a:off x="508001" y="1733332"/>
            <a:ext cx="3786855" cy="4467411"/>
          </a:xfrm>
          <a:prstGeom prst="rect">
            <a:avLst/>
          </a:prstGeom>
        </p:spPr>
      </p:pic>
    </p:spTree>
    <p:extLst>
      <p:ext uri="{BB962C8B-B14F-4D97-AF65-F5344CB8AC3E}">
        <p14:creationId xmlns:p14="http://schemas.microsoft.com/office/powerpoint/2010/main" val="3899828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 Information</a:t>
            </a:r>
          </a:p>
        </p:txBody>
      </p:sp>
      <p:sp>
        <p:nvSpPr>
          <p:cNvPr id="7" name="Content Placeholder 2">
            <a:extLst>
              <a:ext uri="{FF2B5EF4-FFF2-40B4-BE49-F238E27FC236}">
                <a16:creationId xmlns:a16="http://schemas.microsoft.com/office/drawing/2014/main" id="{C81AFA3F-FF80-7D4C-A534-EC653DC108C6}"/>
              </a:ext>
            </a:extLst>
          </p:cNvPr>
          <p:cNvSpPr txBox="1">
            <a:spLocks/>
          </p:cNvSpPr>
          <p:nvPr/>
        </p:nvSpPr>
        <p:spPr>
          <a:xfrm>
            <a:off x="396948" y="1681753"/>
            <a:ext cx="4040188" cy="1231568"/>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24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Gather information about an educator’s current practices. </a:t>
            </a:r>
          </a:p>
        </p:txBody>
      </p:sp>
      <p:sp>
        <p:nvSpPr>
          <p:cNvPr id="3" name="Content Placeholder 2"/>
          <p:cNvSpPr>
            <a:spLocks noGrp="1"/>
          </p:cNvSpPr>
          <p:nvPr>
            <p:ph sz="half" idx="2"/>
          </p:nvPr>
        </p:nvSpPr>
        <p:spPr>
          <a:xfrm>
            <a:off x="457200" y="3092338"/>
            <a:ext cx="4040188" cy="1862434"/>
          </a:xfrm>
        </p:spPr>
        <p:txBody>
          <a:bodyPr/>
          <a:lstStyle/>
          <a:p>
            <a:pPr lvl="0"/>
            <a:r>
              <a:rPr lang="en-US" dirty="0"/>
              <a:t>Direct observation </a:t>
            </a:r>
          </a:p>
          <a:p>
            <a:pPr lvl="0"/>
            <a:r>
              <a:rPr lang="en-US" dirty="0"/>
              <a:t>Interviews</a:t>
            </a:r>
          </a:p>
          <a:p>
            <a:r>
              <a:rPr lang="en-US" dirty="0"/>
              <a:t>Self-reflection   </a:t>
            </a:r>
          </a:p>
          <a:p>
            <a:pPr lvl="0"/>
            <a:r>
              <a:rPr lang="en-US" dirty="0"/>
              <a:t>Other data</a:t>
            </a:r>
          </a:p>
        </p:txBody>
      </p:sp>
      <p:pic>
        <p:nvPicPr>
          <p:cNvPr id="5" name="Picture 4" descr="A coach watches in the background as an educator talks in an expressive manner to a child at table.">
            <a:extLst>
              <a:ext uri="{FF2B5EF4-FFF2-40B4-BE49-F238E27FC236}">
                <a16:creationId xmlns:a16="http://schemas.microsoft.com/office/drawing/2014/main" id="{6BA0B9D9-5CE7-174A-AD3B-3823E193B72D}"/>
              </a:ext>
            </a:extLst>
          </p:cNvPr>
          <p:cNvPicPr>
            <a:picLocks noChangeAspect="1"/>
          </p:cNvPicPr>
          <p:nvPr/>
        </p:nvPicPr>
        <p:blipFill>
          <a:blip r:embed="rId3"/>
          <a:stretch>
            <a:fillRect/>
          </a:stretch>
        </p:blipFill>
        <p:spPr>
          <a:xfrm>
            <a:off x="4572000" y="1600655"/>
            <a:ext cx="4273295" cy="4287955"/>
          </a:xfrm>
          <a:prstGeom prst="rect">
            <a:avLst/>
          </a:prstGeom>
        </p:spPr>
      </p:pic>
    </p:spTree>
    <p:extLst>
      <p:ext uri="{BB962C8B-B14F-4D97-AF65-F5344CB8AC3E}">
        <p14:creationId xmlns:p14="http://schemas.microsoft.com/office/powerpoint/2010/main" val="1720796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Write Shared Goals</a:t>
            </a:r>
          </a:p>
        </p:txBody>
      </p:sp>
      <p:sp>
        <p:nvSpPr>
          <p:cNvPr id="6" name="Content Placeholder 2">
            <a:extLst>
              <a:ext uri="{FF2B5EF4-FFF2-40B4-BE49-F238E27FC236}">
                <a16:creationId xmlns:a16="http://schemas.microsoft.com/office/drawing/2014/main" id="{956B0D53-9730-4647-A3A2-BF10DB7AD7AE}"/>
              </a:ext>
            </a:extLst>
          </p:cNvPr>
          <p:cNvSpPr txBox="1">
            <a:spLocks/>
          </p:cNvSpPr>
          <p:nvPr/>
        </p:nvSpPr>
        <p:spPr>
          <a:xfrm>
            <a:off x="396948" y="1681753"/>
            <a:ext cx="4040188" cy="2071540"/>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24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The educator and coach select a a goal to target for improvement.</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 </a:t>
            </a:r>
            <a:r>
              <a:rPr lang="en-US" b="1" dirty="0">
                <a:solidFill>
                  <a:srgbClr val="17933A"/>
                </a:solidFill>
                <a:latin typeface="Arial" panose="020B0604020202020204" pitchFamily="34" charset="0"/>
                <a:cs typeface="Arial" panose="020B0604020202020204" pitchFamily="34" charset="0"/>
              </a:rPr>
              <a:t>Shared goals </a:t>
            </a:r>
            <a:r>
              <a:rPr lang="en-US" b="1" dirty="0">
                <a:latin typeface="Arial" panose="020B0604020202020204" pitchFamily="34" charset="0"/>
                <a:cs typeface="Arial" panose="020B0604020202020204" pitchFamily="34" charset="0"/>
              </a:rPr>
              <a:t>address:</a:t>
            </a:r>
            <a:r>
              <a:rPr lang="en-US" b="1" dirty="0"/>
              <a:t> </a:t>
            </a:r>
          </a:p>
        </p:txBody>
      </p:sp>
      <p:sp>
        <p:nvSpPr>
          <p:cNvPr id="3" name="Content Placeholder 2"/>
          <p:cNvSpPr>
            <a:spLocks noGrp="1"/>
          </p:cNvSpPr>
          <p:nvPr>
            <p:ph sz="half" idx="2"/>
          </p:nvPr>
        </p:nvSpPr>
        <p:spPr>
          <a:xfrm>
            <a:off x="457200" y="3893457"/>
            <a:ext cx="4040188" cy="2519783"/>
          </a:xfrm>
        </p:spPr>
        <p:txBody>
          <a:bodyPr/>
          <a:lstStyle/>
          <a:p>
            <a:r>
              <a:rPr lang="en-US" dirty="0"/>
              <a:t>A specific teaching or home visiting practice.</a:t>
            </a:r>
          </a:p>
          <a:p>
            <a:r>
              <a:rPr lang="en-US" dirty="0"/>
              <a:t>Strategies and resources.</a:t>
            </a:r>
          </a:p>
        </p:txBody>
      </p:sp>
      <p:pic>
        <p:nvPicPr>
          <p:cNvPr id="9" name="Picture" descr="An educator hold a ball and gives a high five to a child outside.">
            <a:extLst>
              <a:ext uri="{FF2B5EF4-FFF2-40B4-BE49-F238E27FC236}">
                <a16:creationId xmlns:a16="http://schemas.microsoft.com/office/drawing/2014/main" id="{9A0A1D4C-80E9-6B4D-8FCE-49062093C5F1}"/>
              </a:ext>
            </a:extLst>
          </p:cNvPr>
          <p:cNvPicPr>
            <a:picLocks noGrp="1" noChangeAspect="1"/>
          </p:cNvPicPr>
          <p:nvPr>
            <p:ph sz="quarter" idx="4"/>
          </p:nvPr>
        </p:nvPicPr>
        <p:blipFill>
          <a:blip r:embed="rId3"/>
          <a:stretch>
            <a:fillRect/>
          </a:stretch>
        </p:blipFill>
        <p:spPr>
          <a:xfrm>
            <a:off x="4646612" y="1535112"/>
            <a:ext cx="4040188" cy="4281909"/>
          </a:xfrm>
          <a:prstGeom prst="rect">
            <a:avLst/>
          </a:prstGeom>
        </p:spPr>
      </p:pic>
    </p:spTree>
    <p:extLst>
      <p:ext uri="{BB962C8B-B14F-4D97-AF65-F5344CB8AC3E}">
        <p14:creationId xmlns:p14="http://schemas.microsoft.com/office/powerpoint/2010/main" val="1746204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an Action Plan</a:t>
            </a:r>
          </a:p>
        </p:txBody>
      </p:sp>
      <p:sp>
        <p:nvSpPr>
          <p:cNvPr id="3" name="Content Placeholder 2"/>
          <p:cNvSpPr>
            <a:spLocks noGrp="1"/>
          </p:cNvSpPr>
          <p:nvPr>
            <p:ph idx="1"/>
          </p:nvPr>
        </p:nvSpPr>
        <p:spPr>
          <a:xfrm>
            <a:off x="603504" y="1493028"/>
            <a:ext cx="8229600" cy="4852592"/>
          </a:xfrm>
        </p:spPr>
        <p:txBody>
          <a:bodyPr/>
          <a:lstStyle/>
          <a:p>
            <a:pPr marL="0" indent="0">
              <a:buNone/>
            </a:pPr>
            <a:r>
              <a:rPr lang="en-US" b="1" dirty="0">
                <a:solidFill>
                  <a:srgbClr val="17933A"/>
                </a:solidFill>
              </a:rPr>
              <a:t>Action plans </a:t>
            </a:r>
            <a:r>
              <a:rPr lang="en-US" dirty="0"/>
              <a:t>include: </a:t>
            </a:r>
          </a:p>
          <a:p>
            <a:pPr lvl="0" fontAlgn="base"/>
            <a:r>
              <a:rPr lang="en-US" dirty="0"/>
              <a:t>The goals that are the focus of coaching.</a:t>
            </a:r>
            <a:endParaRPr lang="en-US" dirty="0">
              <a:highlight>
                <a:srgbClr val="FFFF00"/>
              </a:highlight>
            </a:endParaRPr>
          </a:p>
          <a:p>
            <a:pPr lvl="0" fontAlgn="base"/>
            <a:r>
              <a:rPr lang="en-US" dirty="0"/>
              <a:t>Actions toward achieving the goal.   </a:t>
            </a:r>
          </a:p>
          <a:p>
            <a:pPr lvl="0" fontAlgn="base"/>
            <a:r>
              <a:rPr lang="en-US" dirty="0"/>
              <a:t>How to know when the goal is achieved.  </a:t>
            </a:r>
          </a:p>
          <a:p>
            <a:pPr lvl="0" fontAlgn="base"/>
            <a:r>
              <a:rPr lang="en-US" dirty="0"/>
              <a:t>Timeframe for completion. </a:t>
            </a:r>
          </a:p>
          <a:p>
            <a:pPr lvl="0" fontAlgn="base"/>
            <a:r>
              <a:rPr lang="en-US" dirty="0"/>
              <a:t>Supports or resources needed.</a:t>
            </a:r>
          </a:p>
          <a:p>
            <a:pPr fontAlgn="base"/>
            <a:r>
              <a:rPr lang="en-US" dirty="0"/>
              <a:t>Considerations on supporting and valuing all children.</a:t>
            </a:r>
          </a:p>
          <a:p>
            <a:pPr marL="0" indent="0">
              <a:buNone/>
            </a:pPr>
            <a:endParaRPr lang="en-US" dirty="0"/>
          </a:p>
        </p:txBody>
      </p:sp>
    </p:spTree>
    <p:extLst>
      <p:ext uri="{BB962C8B-B14F-4D97-AF65-F5344CB8AC3E}">
        <p14:creationId xmlns:p14="http://schemas.microsoft.com/office/powerpoint/2010/main" val="3565120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09AA-D6D5-954F-9D36-DC68F53EAA22}"/>
              </a:ext>
            </a:extLst>
          </p:cNvPr>
          <p:cNvSpPr>
            <a:spLocks noGrp="1"/>
          </p:cNvSpPr>
          <p:nvPr>
            <p:ph type="title"/>
          </p:nvPr>
        </p:nvSpPr>
        <p:spPr/>
        <p:txBody>
          <a:bodyPr/>
          <a:lstStyle/>
          <a:p>
            <a:r>
              <a:rPr lang="en-US" dirty="0">
                <a:solidFill>
                  <a:schemeClr val="tx2"/>
                </a:solidFill>
              </a:rPr>
              <a:t>PBC Cycle: Focused Observation</a:t>
            </a:r>
            <a:endParaRPr lang="en-US" dirty="0"/>
          </a:p>
        </p:txBody>
      </p:sp>
      <p:pic>
        <p:nvPicPr>
          <p:cNvPr id="10" name="Picture 9" descr="PBC collaborative partnerships">
            <a:extLst>
              <a:ext uri="{FF2B5EF4-FFF2-40B4-BE49-F238E27FC236}">
                <a16:creationId xmlns:a16="http://schemas.microsoft.com/office/drawing/2014/main" id="{A98A70E0-9413-7B42-B09D-BF1A05E40E4A}"/>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640606"/>
            <a:ext cx="6040858" cy="4823679"/>
          </a:xfrm>
          <a:prstGeom prst="rect">
            <a:avLst/>
          </a:prstGeom>
        </p:spPr>
      </p:pic>
      <p:pic>
        <p:nvPicPr>
          <p:cNvPr id="11" name="Picture 10" descr="PBC model strategic goals and planning">
            <a:extLst>
              <a:ext uri="{FF2B5EF4-FFF2-40B4-BE49-F238E27FC236}">
                <a16:creationId xmlns:a16="http://schemas.microsoft.com/office/drawing/2014/main" id="{EF6F0E55-55CB-6341-A786-005C207B5E6E}"/>
              </a:ext>
            </a:extLst>
          </p:cNvPr>
          <p:cNvPicPr>
            <a:picLocks noChangeAspect="1"/>
          </p:cNvPicPr>
          <p:nvPr/>
        </p:nvPicPr>
        <p:blipFill rotWithShape="1">
          <a:blip r:embed="rId4">
            <a:extLst>
              <a:ext uri="{28A0092B-C50C-407E-A947-70E740481C1C}">
                <a14:useLocalDpi xmlns:a14="http://schemas.microsoft.com/office/drawing/2010/main" val="0"/>
              </a:ext>
            </a:extLst>
          </a:blip>
          <a:srcRect l="30931" t="28944" r="49694" b="32620"/>
          <a:stretch/>
        </p:blipFill>
        <p:spPr>
          <a:xfrm>
            <a:off x="2876500" y="2223794"/>
            <a:ext cx="1771700" cy="2635949"/>
          </a:xfrm>
          <a:prstGeom prst="rect">
            <a:avLst/>
          </a:prstGeom>
        </p:spPr>
      </p:pic>
      <p:pic>
        <p:nvPicPr>
          <p:cNvPr id="12" name="Picture 11" descr="PBC model focused observation">
            <a:extLst>
              <a:ext uri="{FF2B5EF4-FFF2-40B4-BE49-F238E27FC236}">
                <a16:creationId xmlns:a16="http://schemas.microsoft.com/office/drawing/2014/main" id="{FB323290-6152-7842-BA6C-F9618CF09DCA}"/>
              </a:ext>
            </a:extLst>
          </p:cNvPr>
          <p:cNvPicPr>
            <a:picLocks noChangeAspect="1"/>
          </p:cNvPicPr>
          <p:nvPr/>
        </p:nvPicPr>
        <p:blipFill rotWithShape="1">
          <a:blip r:embed="rId5">
            <a:extLst>
              <a:ext uri="{28A0092B-C50C-407E-A947-70E740481C1C}">
                <a14:useLocalDpi xmlns:a14="http://schemas.microsoft.com/office/drawing/2010/main" val="0"/>
              </a:ext>
            </a:extLst>
          </a:blip>
          <a:srcRect l="50307" t="28944" r="28450" b="31531"/>
          <a:stretch/>
        </p:blipFill>
        <p:spPr>
          <a:xfrm>
            <a:off x="4600016" y="2227559"/>
            <a:ext cx="1942467" cy="2710652"/>
          </a:xfrm>
          <a:prstGeom prst="rect">
            <a:avLst/>
          </a:prstGeom>
        </p:spPr>
      </p:pic>
      <p:pic>
        <p:nvPicPr>
          <p:cNvPr id="13" name="Picture 12" descr="PBC model reflection and feedback">
            <a:extLst>
              <a:ext uri="{FF2B5EF4-FFF2-40B4-BE49-F238E27FC236}">
                <a16:creationId xmlns:a16="http://schemas.microsoft.com/office/drawing/2014/main" id="{C9784C8A-8B25-F54C-914C-EFE82EC94736}"/>
              </a:ext>
            </a:extLst>
          </p:cNvPr>
          <p:cNvPicPr>
            <a:picLocks noChangeAspect="1"/>
          </p:cNvPicPr>
          <p:nvPr/>
        </p:nvPicPr>
        <p:blipFill rotWithShape="1">
          <a:blip r:embed="rId6">
            <a:extLst>
              <a:ext uri="{28A0092B-C50C-407E-A947-70E740481C1C}">
                <a14:useLocalDpi xmlns:a14="http://schemas.microsoft.com/office/drawing/2010/main" val="0"/>
              </a:ext>
            </a:extLst>
          </a:blip>
          <a:srcRect l="32915" t="58977" r="32303" b="17059"/>
          <a:stretch/>
        </p:blipFill>
        <p:spPr>
          <a:xfrm>
            <a:off x="3009754" y="4287227"/>
            <a:ext cx="3180523" cy="1643466"/>
          </a:xfrm>
          <a:prstGeom prst="rect">
            <a:avLst/>
          </a:prstGeom>
        </p:spPr>
      </p:pic>
      <p:sp>
        <p:nvSpPr>
          <p:cNvPr id="14" name="TextBox 13">
            <a:extLst>
              <a:ext uri="{FF2B5EF4-FFF2-40B4-BE49-F238E27FC236}">
                <a16:creationId xmlns:a16="http://schemas.microsoft.com/office/drawing/2014/main" id="{82A4F433-8875-BE4F-9B35-1177176BB035}"/>
              </a:ext>
            </a:extLst>
          </p:cNvPr>
          <p:cNvSpPr txBox="1"/>
          <p:nvPr/>
        </p:nvSpPr>
        <p:spPr>
          <a:xfrm>
            <a:off x="4038600" y="3595394"/>
            <a:ext cx="12192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Effective</a:t>
            </a:r>
          </a:p>
          <a:p>
            <a:r>
              <a:rPr lang="en-US" b="1" dirty="0">
                <a:latin typeface="Arial" panose="020B0604020202020204" pitchFamily="34" charset="0"/>
                <a:cs typeface="Arial" panose="020B0604020202020204" pitchFamily="34" charset="0"/>
              </a:rPr>
              <a:t>Teaching</a:t>
            </a:r>
          </a:p>
          <a:p>
            <a:r>
              <a:rPr lang="en-US" b="1" dirty="0">
                <a:latin typeface="Arial" panose="020B0604020202020204" pitchFamily="34" charset="0"/>
                <a:cs typeface="Arial" panose="020B0604020202020204" pitchFamily="34" charset="0"/>
              </a:rPr>
              <a:t>Practices</a:t>
            </a:r>
          </a:p>
        </p:txBody>
      </p:sp>
    </p:spTree>
    <p:extLst>
      <p:ext uri="{BB962C8B-B14F-4D97-AF65-F5344CB8AC3E}">
        <p14:creationId xmlns:p14="http://schemas.microsoft.com/office/powerpoint/2010/main" val="7240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childTnLst>
                          </p:cTn>
                        </p:par>
                        <p:par>
                          <p:cTn id="8" fill="hold">
                            <p:stCondLst>
                              <p:cond delay="0"/>
                            </p:stCondLst>
                            <p:childTnLst>
                              <p:par>
                                <p:cTn id="9" presetID="9" presetClass="emph" presetSubtype="0" nodeType="afterEffect">
                                  <p:stCondLst>
                                    <p:cond delay="0"/>
                                  </p:stCondLst>
                                  <p:childTnLst>
                                    <p:set>
                                      <p:cBhvr>
                                        <p:cTn id="10" dur="indefinite"/>
                                        <p:tgtEl>
                                          <p:spTgt spid="10"/>
                                        </p:tgtEl>
                                        <p:attrNameLst>
                                          <p:attrName>style.opacity</p:attrName>
                                        </p:attrNameLst>
                                      </p:cBhvr>
                                      <p:to>
                                        <p:strVal val="0.5"/>
                                      </p:to>
                                    </p:set>
                                    <p:animEffect filter="image" prLst="opacity: 0.5">
                                      <p:cBhvr rctx="IE">
                                        <p:cTn id="11" dur="indefinite"/>
                                        <p:tgtEl>
                                          <p:spTgt spid="10"/>
                                        </p:tgtEl>
                                      </p:cBhvr>
                                    </p:animEffect>
                                  </p:childTnLst>
                                </p:cTn>
                              </p:par>
                              <p:par>
                                <p:cTn id="12" presetID="9" presetClass="emph" presetSubtype="0" nodeType="withEffect">
                                  <p:stCondLst>
                                    <p:cond delay="0"/>
                                  </p:stCondLst>
                                  <p:childTnLst>
                                    <p:set>
                                      <p:cBhvr>
                                        <p:cTn id="13" dur="indefinite"/>
                                        <p:tgtEl>
                                          <p:spTgt spid="11"/>
                                        </p:tgtEl>
                                        <p:attrNameLst>
                                          <p:attrName>style.opacity</p:attrName>
                                        </p:attrNameLst>
                                      </p:cBhvr>
                                      <p:to>
                                        <p:strVal val="0.5"/>
                                      </p:to>
                                    </p:set>
                                    <p:animEffect filter="image" prLst="opacity: 0.5">
                                      <p:cBhvr rctx="IE">
                                        <p:cTn id="14"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3F1D-EC81-DF46-A4AB-6DE792AA0622}"/>
              </a:ext>
            </a:extLst>
          </p:cNvPr>
          <p:cNvSpPr>
            <a:spLocks noGrp="1"/>
          </p:cNvSpPr>
          <p:nvPr>
            <p:ph type="title"/>
          </p:nvPr>
        </p:nvSpPr>
        <p:spPr/>
        <p:txBody>
          <a:bodyPr/>
          <a:lstStyle/>
          <a:p>
            <a:r>
              <a:rPr lang="en-US" dirty="0"/>
              <a:t>Intentional Teaching Framework</a:t>
            </a:r>
          </a:p>
        </p:txBody>
      </p:sp>
      <p:pic>
        <p:nvPicPr>
          <p:cNvPr id="3" name="Picture 2" descr="The Intentional Teaching Framework shows the 5 elements of intentional teaching. Know. See, Do, Reflect, Improve.">
            <a:extLst>
              <a:ext uri="{FF2B5EF4-FFF2-40B4-BE49-F238E27FC236}">
                <a16:creationId xmlns:a16="http://schemas.microsoft.com/office/drawing/2014/main" id="{3B35F4AD-64C2-7A40-A016-A01FB99FE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448" y="1482041"/>
            <a:ext cx="5066878" cy="5041727"/>
          </a:xfrm>
          <a:prstGeom prst="rect">
            <a:avLst/>
          </a:prstGeom>
        </p:spPr>
      </p:pic>
    </p:spTree>
    <p:extLst>
      <p:ext uri="{BB962C8B-B14F-4D97-AF65-F5344CB8AC3E}">
        <p14:creationId xmlns:p14="http://schemas.microsoft.com/office/powerpoint/2010/main" val="1746115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0027"/>
            <a:ext cx="9144000" cy="993760"/>
          </a:xfrm>
        </p:spPr>
        <p:txBody>
          <a:bodyPr/>
          <a:lstStyle/>
          <a:p>
            <a:r>
              <a:rPr lang="en-US" dirty="0"/>
              <a:t>What is Focused Observation?</a:t>
            </a:r>
          </a:p>
        </p:txBody>
      </p:sp>
      <p:sp>
        <p:nvSpPr>
          <p:cNvPr id="3" name="Content Placeholder 2"/>
          <p:cNvSpPr>
            <a:spLocks noGrp="1"/>
          </p:cNvSpPr>
          <p:nvPr>
            <p:ph idx="1"/>
          </p:nvPr>
        </p:nvSpPr>
        <p:spPr>
          <a:xfrm>
            <a:off x="457200" y="1343787"/>
            <a:ext cx="8202706" cy="5000005"/>
          </a:xfrm>
        </p:spPr>
        <p:txBody>
          <a:bodyPr/>
          <a:lstStyle/>
          <a:p>
            <a:pPr marL="0" indent="0">
              <a:spcAft>
                <a:spcPts val="1200"/>
              </a:spcAft>
              <a:buNone/>
            </a:pPr>
            <a:r>
              <a:rPr lang="en-US" dirty="0"/>
              <a:t>The coach zeroes in on the educator’s goals and practices to:</a:t>
            </a:r>
          </a:p>
          <a:p>
            <a:pPr marL="274320" lvl="2" indent="-274320"/>
            <a:r>
              <a:rPr lang="en-US" sz="3200" dirty="0"/>
              <a:t>Gather information.</a:t>
            </a:r>
          </a:p>
          <a:p>
            <a:pPr marL="274320" lvl="2" indent="-274320"/>
            <a:r>
              <a:rPr lang="en-US" sz="3200" dirty="0"/>
              <a:t>Record notes.</a:t>
            </a:r>
          </a:p>
          <a:p>
            <a:pPr marL="274320" lvl="2" indent="-274320"/>
            <a:r>
              <a:rPr lang="en-US" sz="3200" dirty="0"/>
              <a:t>Use supportive </a:t>
            </a:r>
          </a:p>
          <a:p>
            <a:pPr marL="0" lvl="2" indent="0">
              <a:buNone/>
            </a:pPr>
            <a:r>
              <a:rPr lang="en-US" sz="3200" dirty="0"/>
              <a:t>	strategies.</a:t>
            </a:r>
          </a:p>
        </p:txBody>
      </p:sp>
      <p:pic>
        <p:nvPicPr>
          <p:cNvPr id="8" name="Picture 7" descr="An educator holds a toy over an outdoor water table with 2 small children watching.">
            <a:extLst>
              <a:ext uri="{FF2B5EF4-FFF2-40B4-BE49-F238E27FC236}">
                <a16:creationId xmlns:a16="http://schemas.microsoft.com/office/drawing/2014/main" id="{4FF8C93D-6125-6140-A511-E663AC860672}"/>
              </a:ext>
            </a:extLst>
          </p:cNvPr>
          <p:cNvPicPr>
            <a:picLocks noChangeAspect="1"/>
          </p:cNvPicPr>
          <p:nvPr/>
        </p:nvPicPr>
        <p:blipFill>
          <a:blip r:embed="rId3"/>
          <a:stretch>
            <a:fillRect/>
          </a:stretch>
        </p:blipFill>
        <p:spPr>
          <a:xfrm>
            <a:off x="4478180" y="2470045"/>
            <a:ext cx="4437220" cy="3546497"/>
          </a:xfrm>
          <a:prstGeom prst="rect">
            <a:avLst/>
          </a:prstGeom>
        </p:spPr>
      </p:pic>
    </p:spTree>
    <p:extLst>
      <p:ext uri="{BB962C8B-B14F-4D97-AF65-F5344CB8AC3E}">
        <p14:creationId xmlns:p14="http://schemas.microsoft.com/office/powerpoint/2010/main" val="4173621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5</a:t>
            </a:r>
          </a:p>
        </p:txBody>
      </p:sp>
      <p:sp>
        <p:nvSpPr>
          <p:cNvPr id="2" name="Content Placeholder 1"/>
          <p:cNvSpPr>
            <a:spLocks noGrp="1"/>
          </p:cNvSpPr>
          <p:nvPr>
            <p:ph idx="10"/>
          </p:nvPr>
        </p:nvSpPr>
        <p:spPr/>
        <p:txBody>
          <a:bodyPr/>
          <a:lstStyle/>
          <a:p>
            <a:pPr marL="0" indent="0">
              <a:buNone/>
            </a:pPr>
            <a:r>
              <a:rPr lang="en-US" b="1" dirty="0">
                <a:solidFill>
                  <a:srgbClr val="17933A"/>
                </a:solidFill>
              </a:rPr>
              <a:t>Focused Observation</a:t>
            </a:r>
          </a:p>
          <a:p>
            <a:r>
              <a:rPr lang="en-US" dirty="0"/>
              <a:t>In this video, coaches and educators describe what happens during a focused observation. </a:t>
            </a:r>
          </a:p>
          <a:p>
            <a:r>
              <a:rPr lang="en-US" dirty="0"/>
              <a:t>While you watch the video, take notes on what coaches do during a focused observation. </a:t>
            </a:r>
          </a:p>
        </p:txBody>
      </p:sp>
    </p:spTree>
    <p:extLst>
      <p:ext uri="{BB962C8B-B14F-4D97-AF65-F5344CB8AC3E}">
        <p14:creationId xmlns:p14="http://schemas.microsoft.com/office/powerpoint/2010/main" val="643885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0F1AC40-3208-1540-8CA0-E65DCD90BD16}"/>
              </a:ext>
            </a:extLst>
          </p:cNvPr>
          <p:cNvSpPr>
            <a:spLocks noGrp="1"/>
          </p:cNvSpPr>
          <p:nvPr>
            <p:ph type="title"/>
          </p:nvPr>
        </p:nvSpPr>
        <p:spPr/>
        <p:txBody>
          <a:bodyPr/>
          <a:lstStyle/>
          <a:p>
            <a:r>
              <a:rPr lang="en-US" dirty="0"/>
              <a:t>Video Focused Observation</a:t>
            </a:r>
          </a:p>
        </p:txBody>
      </p:sp>
      <p:pic>
        <p:nvPicPr>
          <p:cNvPr id="4" name="Picture 3">
            <a:extLst>
              <a:ext uri="{FF2B5EF4-FFF2-40B4-BE49-F238E27FC236}">
                <a16:creationId xmlns:a16="http://schemas.microsoft.com/office/drawing/2014/main" id="{2677B30C-AB9D-8E48-890A-6C02880C08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163"/>
            <a:ext cx="9144000" cy="6813673"/>
          </a:xfrm>
          <a:prstGeom prst="rect">
            <a:avLst/>
          </a:prstGeom>
        </p:spPr>
      </p:pic>
      <p:sp>
        <p:nvSpPr>
          <p:cNvPr id="5" name="TextBox 4">
            <a:extLst>
              <a:ext uri="{FF2B5EF4-FFF2-40B4-BE49-F238E27FC236}">
                <a16:creationId xmlns:a16="http://schemas.microsoft.com/office/drawing/2014/main" id="{ADED90DA-4049-A349-B1D3-0C55A9C1DDAE}"/>
              </a:ext>
            </a:extLst>
          </p:cNvPr>
          <p:cNvSpPr txBox="1"/>
          <p:nvPr/>
        </p:nvSpPr>
        <p:spPr>
          <a:xfrm>
            <a:off x="1630017" y="4343400"/>
            <a:ext cx="5883966" cy="914400"/>
          </a:xfrm>
          <a:prstGeom prst="rect">
            <a:avLst/>
          </a:prstGeom>
        </p:spPr>
        <p:txBody>
          <a:bodyPr vert="horz" wrap="none" lIns="91440" tIns="45720" rIns="91440" bIns="45720" rtlCol="0" anchor="ctr">
            <a:noAutofit/>
          </a:bodyPr>
          <a:lstStyle/>
          <a:p>
            <a:r>
              <a:rPr lang="en-US" sz="3600" b="0" dirty="0">
                <a:solidFill>
                  <a:schemeClr val="bg1"/>
                </a:solidFill>
                <a:latin typeface="Arial" panose="020B0604020202020204" pitchFamily="34" charset="0"/>
                <a:cs typeface="Arial" panose="020B0604020202020204" pitchFamily="34" charset="0"/>
                <a:hlinkClick r:id="rId4"/>
              </a:rPr>
              <a:t>Video: Focused Observation</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031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2E340-6DC3-2745-BCDF-F83D741FEEF1}"/>
              </a:ext>
            </a:extLst>
          </p:cNvPr>
          <p:cNvSpPr>
            <a:spLocks noGrp="1"/>
          </p:cNvSpPr>
          <p:nvPr>
            <p:ph type="title"/>
          </p:nvPr>
        </p:nvSpPr>
        <p:spPr/>
        <p:txBody>
          <a:bodyPr/>
          <a:lstStyle/>
          <a:p>
            <a:r>
              <a:rPr lang="en-US" dirty="0"/>
              <a:t>Video Debrief 5</a:t>
            </a:r>
          </a:p>
        </p:txBody>
      </p:sp>
      <p:sp>
        <p:nvSpPr>
          <p:cNvPr id="2" name="Content Placeholder 1"/>
          <p:cNvSpPr>
            <a:spLocks noGrp="1"/>
          </p:cNvSpPr>
          <p:nvPr>
            <p:ph idx="10"/>
          </p:nvPr>
        </p:nvSpPr>
        <p:spPr/>
        <p:txBody>
          <a:bodyPr/>
          <a:lstStyle/>
          <a:p>
            <a:r>
              <a:rPr lang="en-US" dirty="0"/>
              <a:t>What did you notice?</a:t>
            </a:r>
          </a:p>
          <a:p>
            <a:r>
              <a:rPr lang="en-US" dirty="0"/>
              <a:t>More ideas?</a:t>
            </a:r>
          </a:p>
        </p:txBody>
      </p:sp>
    </p:spTree>
    <p:extLst>
      <p:ext uri="{BB962C8B-B14F-4D97-AF65-F5344CB8AC3E}">
        <p14:creationId xmlns:p14="http://schemas.microsoft.com/office/powerpoint/2010/main" val="1965548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Observation: How</a:t>
            </a:r>
          </a:p>
        </p:txBody>
      </p:sp>
      <p:sp>
        <p:nvSpPr>
          <p:cNvPr id="6" name="Content Placeholder 2">
            <a:extLst>
              <a:ext uri="{FF2B5EF4-FFF2-40B4-BE49-F238E27FC236}">
                <a16:creationId xmlns:a16="http://schemas.microsoft.com/office/drawing/2014/main" id="{59A63DCA-CDC6-C945-8EB3-3956A9065834}"/>
              </a:ext>
            </a:extLst>
          </p:cNvPr>
          <p:cNvSpPr txBox="1">
            <a:spLocks/>
          </p:cNvSpPr>
          <p:nvPr/>
        </p:nvSpPr>
        <p:spPr>
          <a:xfrm>
            <a:off x="457200" y="1508760"/>
            <a:ext cx="8431619" cy="1671480"/>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dirty="0">
                <a:latin typeface="Arial" panose="020B0604020202020204" pitchFamily="34" charset="0"/>
                <a:cs typeface="Arial" panose="020B0604020202020204" pitchFamily="34" charset="0"/>
              </a:rPr>
              <a:t>Determine the specific goal of the observation related to the action plan.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Agree on:</a:t>
            </a:r>
          </a:p>
        </p:txBody>
      </p:sp>
      <p:sp>
        <p:nvSpPr>
          <p:cNvPr id="3" name="Content Placeholder 2"/>
          <p:cNvSpPr>
            <a:spLocks noGrp="1"/>
          </p:cNvSpPr>
          <p:nvPr>
            <p:ph idx="1"/>
          </p:nvPr>
        </p:nvSpPr>
        <p:spPr>
          <a:xfrm>
            <a:off x="457200" y="3272658"/>
            <a:ext cx="4432041" cy="2809165"/>
          </a:xfrm>
        </p:spPr>
        <p:txBody>
          <a:bodyPr/>
          <a:lstStyle/>
          <a:p>
            <a:r>
              <a:rPr lang="en-US" dirty="0"/>
              <a:t>A data collection method</a:t>
            </a:r>
          </a:p>
          <a:p>
            <a:r>
              <a:rPr lang="en-US" dirty="0"/>
              <a:t>Coaching strategies </a:t>
            </a:r>
          </a:p>
          <a:p>
            <a:r>
              <a:rPr lang="en-US" dirty="0"/>
              <a:t>An observation format</a:t>
            </a:r>
          </a:p>
          <a:p>
            <a:r>
              <a:rPr lang="en-US" dirty="0"/>
              <a:t>A time to observe </a:t>
            </a:r>
          </a:p>
        </p:txBody>
      </p:sp>
      <p:pic>
        <p:nvPicPr>
          <p:cNvPr id="7" name="Picture 6" descr="An educator talks to several children plauing with a toy cash regisgter as a coach observes in the background.">
            <a:extLst>
              <a:ext uri="{FF2B5EF4-FFF2-40B4-BE49-F238E27FC236}">
                <a16:creationId xmlns:a16="http://schemas.microsoft.com/office/drawing/2014/main" id="{ACDC4DF4-1BC2-3548-B85C-CBFE2A7F3032}"/>
              </a:ext>
            </a:extLst>
          </p:cNvPr>
          <p:cNvPicPr>
            <a:picLocks noChangeAspect="1"/>
          </p:cNvPicPr>
          <p:nvPr/>
        </p:nvPicPr>
        <p:blipFill>
          <a:blip r:embed="rId3"/>
          <a:stretch>
            <a:fillRect/>
          </a:stretch>
        </p:blipFill>
        <p:spPr>
          <a:xfrm>
            <a:off x="5153891" y="2251882"/>
            <a:ext cx="3740728" cy="4121209"/>
          </a:xfrm>
          <a:prstGeom prst="rect">
            <a:avLst/>
          </a:prstGeom>
        </p:spPr>
      </p:pic>
    </p:spTree>
    <p:extLst>
      <p:ext uri="{BB962C8B-B14F-4D97-AF65-F5344CB8AC3E}">
        <p14:creationId xmlns:p14="http://schemas.microsoft.com/office/powerpoint/2010/main" val="41684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Collecting Data</a:t>
            </a:r>
          </a:p>
        </p:txBody>
      </p:sp>
      <p:sp>
        <p:nvSpPr>
          <p:cNvPr id="3" name="Content Placeholder 2"/>
          <p:cNvSpPr>
            <a:spLocks noGrp="1"/>
          </p:cNvSpPr>
          <p:nvPr>
            <p:ph idx="1"/>
          </p:nvPr>
        </p:nvSpPr>
        <p:spPr>
          <a:xfrm>
            <a:off x="457200" y="1413391"/>
            <a:ext cx="8229600" cy="4525963"/>
          </a:xfrm>
        </p:spPr>
        <p:txBody>
          <a:bodyPr/>
          <a:lstStyle/>
          <a:p>
            <a:pPr marL="0" indent="0">
              <a:buNone/>
            </a:pPr>
            <a:r>
              <a:rPr lang="en-US" sz="3600" dirty="0"/>
              <a:t>Coaches can use various methods to collect data.</a:t>
            </a:r>
          </a:p>
          <a:p>
            <a:r>
              <a:rPr lang="en-US" dirty="0"/>
              <a:t>Anecdotal Notes</a:t>
            </a:r>
          </a:p>
          <a:p>
            <a:r>
              <a:rPr lang="en-US" dirty="0"/>
              <a:t>Video</a:t>
            </a:r>
          </a:p>
          <a:p>
            <a:r>
              <a:rPr lang="en-US" dirty="0"/>
              <a:t>Tallies</a:t>
            </a:r>
          </a:p>
          <a:p>
            <a:pPr lvl="1"/>
            <a:r>
              <a:rPr lang="en-US" dirty="0"/>
              <a:t>Amount </a:t>
            </a:r>
          </a:p>
          <a:p>
            <a:pPr lvl="1"/>
            <a:r>
              <a:rPr lang="en-US" dirty="0"/>
              <a:t>Frequency</a:t>
            </a:r>
          </a:p>
          <a:p>
            <a:pPr lvl="1"/>
            <a:r>
              <a:rPr lang="en-US" dirty="0"/>
              <a:t>Duration</a:t>
            </a:r>
          </a:p>
          <a:p>
            <a:pPr marL="0" indent="0">
              <a:buNone/>
            </a:pPr>
            <a:endParaRPr lang="en-US" dirty="0"/>
          </a:p>
        </p:txBody>
      </p:sp>
      <p:pic>
        <p:nvPicPr>
          <p:cNvPr id="9" name="Picture 8" descr="An educator holds a tablet in a classroom setting as several children play and raise their hands.">
            <a:extLst>
              <a:ext uri="{FF2B5EF4-FFF2-40B4-BE49-F238E27FC236}">
                <a16:creationId xmlns:a16="http://schemas.microsoft.com/office/drawing/2014/main" id="{E4B39FEB-324E-0D4C-ACB5-F29ABFAE05FF}"/>
              </a:ext>
            </a:extLst>
          </p:cNvPr>
          <p:cNvPicPr>
            <a:picLocks noChangeAspect="1"/>
          </p:cNvPicPr>
          <p:nvPr/>
        </p:nvPicPr>
        <p:blipFill>
          <a:blip r:embed="rId3"/>
          <a:stretch>
            <a:fillRect/>
          </a:stretch>
        </p:blipFill>
        <p:spPr>
          <a:xfrm>
            <a:off x="4352466" y="2463837"/>
            <a:ext cx="4573952" cy="3223708"/>
          </a:xfrm>
          <a:prstGeom prst="rect">
            <a:avLst/>
          </a:prstGeom>
        </p:spPr>
      </p:pic>
    </p:spTree>
    <p:extLst>
      <p:ext uri="{BB962C8B-B14F-4D97-AF65-F5344CB8AC3E}">
        <p14:creationId xmlns:p14="http://schemas.microsoft.com/office/powerpoint/2010/main" val="4150842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Information Objectively</a:t>
            </a:r>
          </a:p>
        </p:txBody>
      </p:sp>
      <p:sp>
        <p:nvSpPr>
          <p:cNvPr id="7" name="Content Placeholder 2">
            <a:extLst>
              <a:ext uri="{FF2B5EF4-FFF2-40B4-BE49-F238E27FC236}">
                <a16:creationId xmlns:a16="http://schemas.microsoft.com/office/drawing/2014/main" id="{081571F3-ABD4-EA45-96AE-6AF14151F654}"/>
              </a:ext>
            </a:extLst>
          </p:cNvPr>
          <p:cNvSpPr txBox="1">
            <a:spLocks/>
          </p:cNvSpPr>
          <p:nvPr/>
        </p:nvSpPr>
        <p:spPr>
          <a:xfrm>
            <a:off x="393261" y="1226984"/>
            <a:ext cx="8516824" cy="697511"/>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rgbClr val="17933A"/>
                </a:solidFill>
                <a:latin typeface="Arial" panose="020B0604020202020204" pitchFamily="34" charset="0"/>
                <a:cs typeface="Arial" panose="020B0604020202020204" pitchFamily="34" charset="0"/>
              </a:rPr>
              <a:t>A good observer is specific and </a:t>
            </a:r>
            <a:r>
              <a:rPr lang="en-US" b="1" dirty="0">
                <a:solidFill>
                  <a:srgbClr val="00B050"/>
                </a:solidFill>
                <a:latin typeface="Arial" panose="020B0604020202020204" pitchFamily="34" charset="0"/>
                <a:cs typeface="Arial" panose="020B0604020202020204" pitchFamily="34" charset="0"/>
              </a:rPr>
              <a:t>objective.</a:t>
            </a:r>
            <a:endParaRPr lang="en-US" b="1" dirty="0">
              <a:solidFill>
                <a:srgbClr val="00B050"/>
              </a:solidFill>
              <a:highlight>
                <a:srgbClr val="FFFF00"/>
              </a:highligh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17436" y="2031512"/>
            <a:ext cx="4469363" cy="3816394"/>
          </a:xfrm>
        </p:spPr>
        <p:txBody>
          <a:bodyPr/>
          <a:lstStyle/>
          <a:p>
            <a:r>
              <a:rPr lang="en-US" dirty="0"/>
              <a:t>Do I use words that describe but do not judge?</a:t>
            </a:r>
          </a:p>
          <a:p>
            <a:r>
              <a:rPr lang="en-US" dirty="0"/>
              <a:t>Can I see and/or hear it? </a:t>
            </a:r>
          </a:p>
          <a:p>
            <a:r>
              <a:rPr lang="en-US" dirty="0"/>
              <a:t>Would another person agree?</a:t>
            </a:r>
          </a:p>
        </p:txBody>
      </p:sp>
      <p:pic>
        <p:nvPicPr>
          <p:cNvPr id="6" name="Picture 5" descr="A coach and an educator play with an infant on the floor.">
            <a:extLst>
              <a:ext uri="{FF2B5EF4-FFF2-40B4-BE49-F238E27FC236}">
                <a16:creationId xmlns:a16="http://schemas.microsoft.com/office/drawing/2014/main" id="{9692250E-2D45-524A-AE0D-AB38E9714D13}"/>
              </a:ext>
            </a:extLst>
          </p:cNvPr>
          <p:cNvPicPr>
            <a:picLocks noChangeAspect="1"/>
          </p:cNvPicPr>
          <p:nvPr/>
        </p:nvPicPr>
        <p:blipFill>
          <a:blip r:embed="rId3"/>
          <a:stretch>
            <a:fillRect/>
          </a:stretch>
        </p:blipFill>
        <p:spPr>
          <a:xfrm>
            <a:off x="546350" y="2031512"/>
            <a:ext cx="3442486" cy="4024339"/>
          </a:xfrm>
          <a:prstGeom prst="rect">
            <a:avLst/>
          </a:prstGeom>
        </p:spPr>
      </p:pic>
    </p:spTree>
    <p:extLst>
      <p:ext uri="{BB962C8B-B14F-4D97-AF65-F5344CB8AC3E}">
        <p14:creationId xmlns:p14="http://schemas.microsoft.com/office/powerpoint/2010/main" val="4207035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Notes</a:t>
            </a:r>
          </a:p>
        </p:txBody>
      </p:sp>
      <p:sp>
        <p:nvSpPr>
          <p:cNvPr id="3" name="Content Placeholder 2"/>
          <p:cNvSpPr>
            <a:spLocks noGrp="1"/>
          </p:cNvSpPr>
          <p:nvPr>
            <p:ph idx="1"/>
          </p:nvPr>
        </p:nvSpPr>
        <p:spPr>
          <a:xfrm>
            <a:off x="603503" y="1246909"/>
            <a:ext cx="7875479" cy="4987637"/>
          </a:xfrm>
        </p:spPr>
        <p:txBody>
          <a:bodyPr/>
          <a:lstStyle/>
          <a:p>
            <a:pPr marL="0" indent="0">
              <a:buNone/>
            </a:pPr>
            <a:r>
              <a:rPr lang="en-US" b="1" dirty="0">
                <a:solidFill>
                  <a:srgbClr val="17933A"/>
                </a:solidFill>
              </a:rPr>
              <a:t>Notes may address:</a:t>
            </a:r>
          </a:p>
          <a:p>
            <a:pPr lvl="0"/>
            <a:r>
              <a:rPr lang="en-US" dirty="0"/>
              <a:t>Feedback the coach might want to provide.</a:t>
            </a:r>
            <a:endParaRPr lang="en-US" dirty="0">
              <a:highlight>
                <a:srgbClr val="FFFF00"/>
              </a:highlight>
            </a:endParaRPr>
          </a:p>
          <a:p>
            <a:pPr lvl="0"/>
            <a:r>
              <a:rPr lang="en-US" dirty="0"/>
              <a:t>Questions about instances that may require further clarification. </a:t>
            </a:r>
          </a:p>
          <a:p>
            <a:pPr lvl="0"/>
            <a:r>
              <a:rPr lang="en-US" dirty="0"/>
              <a:t>Supports the educator may need next.</a:t>
            </a:r>
          </a:p>
          <a:p>
            <a:pPr lvl="0"/>
            <a:r>
              <a:rPr lang="en-US" dirty="0"/>
              <a:t>Follow-up observations on previously met goals.</a:t>
            </a:r>
          </a:p>
          <a:p>
            <a:pPr marL="0" indent="0">
              <a:buNone/>
            </a:pPr>
            <a:endParaRPr lang="en-US" dirty="0"/>
          </a:p>
        </p:txBody>
      </p:sp>
    </p:spTree>
    <p:extLst>
      <p:ext uri="{BB962C8B-B14F-4D97-AF65-F5344CB8AC3E}">
        <p14:creationId xmlns:p14="http://schemas.microsoft.com/office/powerpoint/2010/main" val="3911357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Coaching During the Observation</a:t>
            </a:r>
          </a:p>
        </p:txBody>
      </p:sp>
      <p:sp>
        <p:nvSpPr>
          <p:cNvPr id="7" name="Content Placeholder 2">
            <a:extLst>
              <a:ext uri="{FF2B5EF4-FFF2-40B4-BE49-F238E27FC236}">
                <a16:creationId xmlns:a16="http://schemas.microsoft.com/office/drawing/2014/main" id="{E7E441C9-C1ED-F344-AA0E-71E29AAFACD8}"/>
              </a:ext>
            </a:extLst>
          </p:cNvPr>
          <p:cNvSpPr txBox="1">
            <a:spLocks/>
          </p:cNvSpPr>
          <p:nvPr/>
        </p:nvSpPr>
        <p:spPr>
          <a:xfrm>
            <a:off x="513906" y="1290961"/>
            <a:ext cx="8332382" cy="1707420"/>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None/>
            </a:pPr>
            <a:r>
              <a:rPr lang="en-US" dirty="0">
                <a:latin typeface="Arial" panose="020B0604020202020204" pitchFamily="34" charset="0"/>
                <a:cs typeface="Arial" panose="020B0604020202020204" pitchFamily="34" charset="0"/>
              </a:rPr>
              <a:t>The coach may also provide a variety of supports during the observation. These might include:</a:t>
            </a:r>
          </a:p>
        </p:txBody>
      </p:sp>
      <p:sp>
        <p:nvSpPr>
          <p:cNvPr id="3" name="Content Placeholder 2"/>
          <p:cNvSpPr>
            <a:spLocks noGrp="1"/>
          </p:cNvSpPr>
          <p:nvPr>
            <p:ph idx="1"/>
          </p:nvPr>
        </p:nvSpPr>
        <p:spPr>
          <a:xfrm>
            <a:off x="457200" y="3020524"/>
            <a:ext cx="3168999" cy="2455244"/>
          </a:xfrm>
        </p:spPr>
        <p:txBody>
          <a:bodyPr/>
          <a:lstStyle/>
          <a:p>
            <a:r>
              <a:rPr lang="en-US" sz="2800" dirty="0"/>
              <a:t>Modeling of practices</a:t>
            </a:r>
          </a:p>
          <a:p>
            <a:r>
              <a:rPr lang="en-US" sz="2800" dirty="0"/>
              <a:t>Side-by-side support</a:t>
            </a:r>
          </a:p>
          <a:p>
            <a:r>
              <a:rPr lang="en-US" sz="2800" dirty="0"/>
              <a:t>Other help</a:t>
            </a:r>
          </a:p>
        </p:txBody>
      </p:sp>
      <p:pic>
        <p:nvPicPr>
          <p:cNvPr id="6" name="Picture 5" descr="A coach and a provider knee on the floor outside, and enagage in a lovely manner with three infants.">
            <a:extLst>
              <a:ext uri="{FF2B5EF4-FFF2-40B4-BE49-F238E27FC236}">
                <a16:creationId xmlns:a16="http://schemas.microsoft.com/office/drawing/2014/main" id="{1B753245-4D93-164A-8174-B3B544EACE92}"/>
              </a:ext>
            </a:extLst>
          </p:cNvPr>
          <p:cNvPicPr>
            <a:picLocks noChangeAspect="1"/>
          </p:cNvPicPr>
          <p:nvPr/>
        </p:nvPicPr>
        <p:blipFill>
          <a:blip r:embed="rId3"/>
          <a:stretch>
            <a:fillRect/>
          </a:stretch>
        </p:blipFill>
        <p:spPr>
          <a:xfrm>
            <a:off x="3626199" y="2470721"/>
            <a:ext cx="5097463" cy="3791534"/>
          </a:xfrm>
          <a:prstGeom prst="rect">
            <a:avLst/>
          </a:prstGeom>
        </p:spPr>
      </p:pic>
    </p:spTree>
    <p:extLst>
      <p:ext uri="{BB962C8B-B14F-4D97-AF65-F5344CB8AC3E}">
        <p14:creationId xmlns:p14="http://schemas.microsoft.com/office/powerpoint/2010/main" val="3998886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Video in Coaching</a:t>
            </a:r>
          </a:p>
        </p:txBody>
      </p:sp>
      <p:sp>
        <p:nvSpPr>
          <p:cNvPr id="6" name="Content Placeholder 10">
            <a:extLst>
              <a:ext uri="{FF2B5EF4-FFF2-40B4-BE49-F238E27FC236}">
                <a16:creationId xmlns:a16="http://schemas.microsoft.com/office/drawing/2014/main" id="{5FA187F4-558C-294E-876C-96570F88D512}"/>
              </a:ext>
            </a:extLst>
          </p:cNvPr>
          <p:cNvSpPr txBox="1">
            <a:spLocks/>
          </p:cNvSpPr>
          <p:nvPr/>
        </p:nvSpPr>
        <p:spPr>
          <a:xfrm>
            <a:off x="427444" y="1324822"/>
            <a:ext cx="8174296" cy="1258889"/>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24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Video is a powerful tool for observation, </a:t>
            </a:r>
          </a:p>
          <a:p>
            <a:pPr marL="0" indent="0">
              <a:buNone/>
            </a:pPr>
            <a:r>
              <a:rPr lang="en-US" sz="3200" dirty="0">
                <a:latin typeface="Arial" panose="020B0604020202020204" pitchFamily="34" charset="0"/>
                <a:cs typeface="Arial" panose="020B0604020202020204" pitchFamily="34" charset="0"/>
              </a:rPr>
              <a:t>reflection, and feedback.</a:t>
            </a:r>
          </a:p>
        </p:txBody>
      </p:sp>
      <p:sp>
        <p:nvSpPr>
          <p:cNvPr id="11" name="Content Placeholder 10">
            <a:extLst>
              <a:ext uri="{FF2B5EF4-FFF2-40B4-BE49-F238E27FC236}">
                <a16:creationId xmlns:a16="http://schemas.microsoft.com/office/drawing/2014/main" id="{A12FE2CF-3044-6340-AAA3-417C13DDFC64}"/>
              </a:ext>
            </a:extLst>
          </p:cNvPr>
          <p:cNvSpPr>
            <a:spLocks noGrp="1"/>
          </p:cNvSpPr>
          <p:nvPr>
            <p:ph sz="quarter" idx="4"/>
          </p:nvPr>
        </p:nvSpPr>
        <p:spPr>
          <a:xfrm>
            <a:off x="4645025" y="2884265"/>
            <a:ext cx="4041775" cy="1687735"/>
          </a:xfrm>
        </p:spPr>
        <p:txBody>
          <a:bodyPr/>
          <a:lstStyle/>
          <a:p>
            <a:pPr marL="0" indent="0">
              <a:buNone/>
            </a:pPr>
            <a:r>
              <a:rPr lang="en-US" sz="3200" dirty="0"/>
              <a:t>Videotaping can be done by the educator or the coach.</a:t>
            </a:r>
          </a:p>
          <a:p>
            <a:pPr marL="0" indent="0">
              <a:buNone/>
            </a:pPr>
            <a:endParaRPr lang="en-US" sz="3200" dirty="0"/>
          </a:p>
        </p:txBody>
      </p:sp>
      <p:pic>
        <p:nvPicPr>
          <p:cNvPr id="9" name="Picture" descr="An edcuator talkes to a chld ast a table, while a coach observes and looks at a tablet.">
            <a:extLst>
              <a:ext uri="{FF2B5EF4-FFF2-40B4-BE49-F238E27FC236}">
                <a16:creationId xmlns:a16="http://schemas.microsoft.com/office/drawing/2014/main" id="{260B559B-242D-1945-A42F-75ACE095A001}"/>
              </a:ext>
            </a:extLst>
          </p:cNvPr>
          <p:cNvPicPr>
            <a:picLocks noGrp="1" noChangeAspect="1"/>
          </p:cNvPicPr>
          <p:nvPr>
            <p:ph sz="half" idx="2"/>
          </p:nvPr>
        </p:nvPicPr>
        <p:blipFill>
          <a:blip r:embed="rId3"/>
          <a:stretch>
            <a:fillRect/>
          </a:stretch>
        </p:blipFill>
        <p:spPr>
          <a:xfrm>
            <a:off x="457200" y="2884265"/>
            <a:ext cx="4040188" cy="2532508"/>
          </a:xfrm>
        </p:spPr>
      </p:pic>
    </p:spTree>
    <p:extLst>
      <p:ext uri="{BB962C8B-B14F-4D97-AF65-F5344CB8AC3E}">
        <p14:creationId xmlns:p14="http://schemas.microsoft.com/office/powerpoint/2010/main" val="286225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1</a:t>
            </a:r>
          </a:p>
        </p:txBody>
      </p:sp>
      <p:sp>
        <p:nvSpPr>
          <p:cNvPr id="2" name="Content Placeholder 1"/>
          <p:cNvSpPr>
            <a:spLocks noGrp="1"/>
          </p:cNvSpPr>
          <p:nvPr>
            <p:ph idx="1"/>
          </p:nvPr>
        </p:nvSpPr>
        <p:spPr/>
        <p:txBody>
          <a:bodyPr/>
          <a:lstStyle/>
          <a:p>
            <a:pPr marL="0" indent="0">
              <a:buNone/>
            </a:pPr>
            <a:r>
              <a:rPr lang="en-US" dirty="0">
                <a:solidFill>
                  <a:srgbClr val="17933A"/>
                </a:solidFill>
              </a:rPr>
              <a:t>What do you already know about PBC?</a:t>
            </a:r>
          </a:p>
          <a:p>
            <a:r>
              <a:rPr lang="en-US" dirty="0"/>
              <a:t>Divide into groups by role:</a:t>
            </a:r>
          </a:p>
          <a:p>
            <a:pPr lvl="1"/>
            <a:r>
              <a:rPr lang="en-US" sz="3200" dirty="0"/>
              <a:t>Coaches, education staff, students, directors</a:t>
            </a:r>
          </a:p>
          <a:p>
            <a:r>
              <a:rPr lang="en-US" dirty="0"/>
              <a:t>In your group, write what you know about PBC on the paper posted on the wall.</a:t>
            </a:r>
          </a:p>
        </p:txBody>
      </p:sp>
    </p:spTree>
    <p:extLst>
      <p:ext uri="{BB962C8B-B14F-4D97-AF65-F5344CB8AC3E}">
        <p14:creationId xmlns:p14="http://schemas.microsoft.com/office/powerpoint/2010/main" val="2293104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7480" y="708196"/>
            <a:ext cx="6309360" cy="594360"/>
          </a:xfrm>
        </p:spPr>
        <p:txBody>
          <a:bodyPr/>
          <a:lstStyle/>
          <a:p>
            <a:r>
              <a:rPr lang="en-US" dirty="0"/>
              <a:t>Video 6</a:t>
            </a:r>
          </a:p>
        </p:txBody>
      </p:sp>
      <p:sp>
        <p:nvSpPr>
          <p:cNvPr id="2" name="Content Placeholder 1"/>
          <p:cNvSpPr>
            <a:spLocks noGrp="1"/>
          </p:cNvSpPr>
          <p:nvPr>
            <p:ph idx="10"/>
          </p:nvPr>
        </p:nvSpPr>
        <p:spPr/>
        <p:txBody>
          <a:bodyPr/>
          <a:lstStyle/>
          <a:p>
            <a:pPr marL="0" indent="0">
              <a:buNone/>
            </a:pPr>
            <a:r>
              <a:rPr lang="en-US" b="1" dirty="0">
                <a:solidFill>
                  <a:srgbClr val="17933A"/>
                </a:solidFill>
              </a:rPr>
              <a:t>Video in Coaching</a:t>
            </a:r>
          </a:p>
          <a:p>
            <a:r>
              <a:rPr lang="en-US" dirty="0"/>
              <a:t>Watch educators and coaches discuss the benefits of using video in coaching.</a:t>
            </a:r>
          </a:p>
          <a:p>
            <a:r>
              <a:rPr lang="en-US" dirty="0"/>
              <a:t>While you watch the video, think about your own experiences with being filmed.</a:t>
            </a:r>
          </a:p>
          <a:p>
            <a:r>
              <a:rPr lang="en-US" dirty="0"/>
              <a:t>What made it feel comfortable?</a:t>
            </a:r>
          </a:p>
          <a:p>
            <a:pPr lvl="0"/>
            <a:r>
              <a:rPr lang="en-US" dirty="0"/>
              <a:t>What were some concerns?</a:t>
            </a:r>
          </a:p>
        </p:txBody>
      </p:sp>
    </p:spTree>
    <p:extLst>
      <p:ext uri="{BB962C8B-B14F-4D97-AF65-F5344CB8AC3E}">
        <p14:creationId xmlns:p14="http://schemas.microsoft.com/office/powerpoint/2010/main" val="234216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2C5D967-3E8E-FF4B-BEB5-9246ECF24C46}"/>
              </a:ext>
            </a:extLst>
          </p:cNvPr>
          <p:cNvSpPr>
            <a:spLocks noGrp="1"/>
          </p:cNvSpPr>
          <p:nvPr>
            <p:ph type="title"/>
          </p:nvPr>
        </p:nvSpPr>
        <p:spPr/>
        <p:txBody>
          <a:bodyPr/>
          <a:lstStyle/>
          <a:p>
            <a:r>
              <a:rPr lang="en-US" dirty="0"/>
              <a:t>Video Using Video in Coaching</a:t>
            </a:r>
          </a:p>
        </p:txBody>
      </p:sp>
      <p:pic>
        <p:nvPicPr>
          <p:cNvPr id="4" name="Picture 3">
            <a:extLst>
              <a:ext uri="{FF2B5EF4-FFF2-40B4-BE49-F238E27FC236}">
                <a16:creationId xmlns:a16="http://schemas.microsoft.com/office/drawing/2014/main" id="{C085CA09-2358-D947-8396-8A7FA22563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163"/>
            <a:ext cx="9144000" cy="6813673"/>
          </a:xfrm>
          <a:prstGeom prst="rect">
            <a:avLst/>
          </a:prstGeom>
        </p:spPr>
      </p:pic>
      <p:sp>
        <p:nvSpPr>
          <p:cNvPr id="6" name="TextBox 5">
            <a:extLst>
              <a:ext uri="{FF2B5EF4-FFF2-40B4-BE49-F238E27FC236}">
                <a16:creationId xmlns:a16="http://schemas.microsoft.com/office/drawing/2014/main" id="{94F98469-3C8E-F74F-807D-70C723B05907}"/>
              </a:ext>
            </a:extLst>
          </p:cNvPr>
          <p:cNvSpPr txBox="1"/>
          <p:nvPr/>
        </p:nvSpPr>
        <p:spPr>
          <a:xfrm>
            <a:off x="1451112" y="4343400"/>
            <a:ext cx="6579706" cy="914400"/>
          </a:xfrm>
          <a:prstGeom prst="rect">
            <a:avLst/>
          </a:prstGeom>
        </p:spPr>
        <p:txBody>
          <a:bodyPr vert="horz" wrap="none" lIns="91440" tIns="45720" rIns="91440" bIns="45720" rtlCol="0" anchor="ctr">
            <a:noAutofit/>
          </a:bodyPr>
          <a:lstStyle/>
          <a:p>
            <a:r>
              <a:rPr lang="en-US" sz="3600" b="0" dirty="0">
                <a:solidFill>
                  <a:schemeClr val="bg1"/>
                </a:solidFill>
                <a:latin typeface="Arial" panose="020B0604020202020204" pitchFamily="34" charset="0"/>
                <a:cs typeface="Arial" panose="020B0604020202020204" pitchFamily="34" charset="0"/>
                <a:hlinkClick r:id="rId4"/>
              </a:rPr>
              <a:t>Video: Using Video in Coaching</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306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BB1311-763C-3541-9BDA-CDC518F5531F}"/>
              </a:ext>
            </a:extLst>
          </p:cNvPr>
          <p:cNvSpPr>
            <a:spLocks noGrp="1"/>
          </p:cNvSpPr>
          <p:nvPr>
            <p:ph type="title"/>
          </p:nvPr>
        </p:nvSpPr>
        <p:spPr/>
        <p:txBody>
          <a:bodyPr/>
          <a:lstStyle/>
          <a:p>
            <a:r>
              <a:rPr lang="en-US" dirty="0"/>
              <a:t>Video Debrief 6</a:t>
            </a:r>
          </a:p>
        </p:txBody>
      </p:sp>
      <p:sp>
        <p:nvSpPr>
          <p:cNvPr id="2" name="Content Placeholder 1"/>
          <p:cNvSpPr>
            <a:spLocks noGrp="1"/>
          </p:cNvSpPr>
          <p:nvPr>
            <p:ph idx="10"/>
          </p:nvPr>
        </p:nvSpPr>
        <p:spPr/>
        <p:txBody>
          <a:bodyPr/>
          <a:lstStyle/>
          <a:p>
            <a:r>
              <a:rPr lang="en-US" dirty="0"/>
              <a:t>What are your experiences with being filmed?</a:t>
            </a:r>
          </a:p>
          <a:p>
            <a:pPr lvl="0"/>
            <a:r>
              <a:rPr lang="en-US" dirty="0"/>
              <a:t>What made it feel comfortable?</a:t>
            </a:r>
          </a:p>
          <a:p>
            <a:pPr lvl="0"/>
            <a:r>
              <a:rPr lang="en-US" dirty="0"/>
              <a:t>What were some concerns?</a:t>
            </a:r>
          </a:p>
          <a:p>
            <a:endParaRPr lang="en-US" dirty="0"/>
          </a:p>
          <a:p>
            <a:endParaRPr lang="en-US" dirty="0"/>
          </a:p>
        </p:txBody>
      </p:sp>
    </p:spTree>
    <p:extLst>
      <p:ext uri="{BB962C8B-B14F-4D97-AF65-F5344CB8AC3E}">
        <p14:creationId xmlns:p14="http://schemas.microsoft.com/office/powerpoint/2010/main" val="2810901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08F8-1668-F84C-AA84-64945F442B12}"/>
              </a:ext>
            </a:extLst>
          </p:cNvPr>
          <p:cNvSpPr>
            <a:spLocks noGrp="1"/>
          </p:cNvSpPr>
          <p:nvPr>
            <p:ph type="title"/>
          </p:nvPr>
        </p:nvSpPr>
        <p:spPr/>
        <p:txBody>
          <a:bodyPr/>
          <a:lstStyle/>
          <a:p>
            <a:r>
              <a:rPr lang="en-US" dirty="0">
                <a:solidFill>
                  <a:schemeClr val="tx2"/>
                </a:solidFill>
              </a:rPr>
              <a:t>PBC Cycle: Reflection and Feedback</a:t>
            </a:r>
            <a:endParaRPr lang="en-US" dirty="0"/>
          </a:p>
        </p:txBody>
      </p:sp>
      <p:pic>
        <p:nvPicPr>
          <p:cNvPr id="10" name="Picture 9" descr="PBC collaborative partnerships">
            <a:extLst>
              <a:ext uri="{FF2B5EF4-FFF2-40B4-BE49-F238E27FC236}">
                <a16:creationId xmlns:a16="http://schemas.microsoft.com/office/drawing/2014/main" id="{C20D062B-D04A-B54D-9652-50A1D18BCDC1}"/>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640606"/>
            <a:ext cx="6040858" cy="4823679"/>
          </a:xfrm>
          <a:prstGeom prst="rect">
            <a:avLst/>
          </a:prstGeom>
        </p:spPr>
      </p:pic>
      <p:pic>
        <p:nvPicPr>
          <p:cNvPr id="11" name="Picture 10" descr="PBC shared goals and action planning">
            <a:extLst>
              <a:ext uri="{FF2B5EF4-FFF2-40B4-BE49-F238E27FC236}">
                <a16:creationId xmlns:a16="http://schemas.microsoft.com/office/drawing/2014/main" id="{52CFC4F9-F325-3E44-92B2-AD4A607F9D07}"/>
              </a:ext>
            </a:extLst>
          </p:cNvPr>
          <p:cNvPicPr>
            <a:picLocks noChangeAspect="1"/>
          </p:cNvPicPr>
          <p:nvPr/>
        </p:nvPicPr>
        <p:blipFill rotWithShape="1">
          <a:blip r:embed="rId4">
            <a:extLst>
              <a:ext uri="{28A0092B-C50C-407E-A947-70E740481C1C}">
                <a14:useLocalDpi xmlns:a14="http://schemas.microsoft.com/office/drawing/2010/main" val="0"/>
              </a:ext>
            </a:extLst>
          </a:blip>
          <a:srcRect l="30931" t="28944" r="49694" b="32620"/>
          <a:stretch/>
        </p:blipFill>
        <p:spPr>
          <a:xfrm>
            <a:off x="2876500" y="2223794"/>
            <a:ext cx="1771700" cy="2635949"/>
          </a:xfrm>
          <a:prstGeom prst="rect">
            <a:avLst/>
          </a:prstGeom>
        </p:spPr>
      </p:pic>
      <p:pic>
        <p:nvPicPr>
          <p:cNvPr id="12" name="Picture 11" descr="PBC focused observation">
            <a:extLst>
              <a:ext uri="{FF2B5EF4-FFF2-40B4-BE49-F238E27FC236}">
                <a16:creationId xmlns:a16="http://schemas.microsoft.com/office/drawing/2014/main" id="{235D3934-0999-7F40-AF87-D59D8D10FD18}"/>
              </a:ext>
            </a:extLst>
          </p:cNvPr>
          <p:cNvPicPr>
            <a:picLocks noChangeAspect="1"/>
          </p:cNvPicPr>
          <p:nvPr/>
        </p:nvPicPr>
        <p:blipFill rotWithShape="1">
          <a:blip r:embed="rId5">
            <a:extLst>
              <a:ext uri="{28A0092B-C50C-407E-A947-70E740481C1C}">
                <a14:useLocalDpi xmlns:a14="http://schemas.microsoft.com/office/drawing/2010/main" val="0"/>
              </a:ext>
            </a:extLst>
          </a:blip>
          <a:srcRect l="50307" t="28944" r="28450" b="31531"/>
          <a:stretch/>
        </p:blipFill>
        <p:spPr>
          <a:xfrm>
            <a:off x="4571735" y="2236986"/>
            <a:ext cx="1942467" cy="2710652"/>
          </a:xfrm>
          <a:prstGeom prst="rect">
            <a:avLst/>
          </a:prstGeom>
        </p:spPr>
      </p:pic>
      <p:pic>
        <p:nvPicPr>
          <p:cNvPr id="13" name="Picture 12" descr="PBC reflection and feedback">
            <a:extLst>
              <a:ext uri="{FF2B5EF4-FFF2-40B4-BE49-F238E27FC236}">
                <a16:creationId xmlns:a16="http://schemas.microsoft.com/office/drawing/2014/main" id="{593CE7AB-49F0-8548-B766-E7E13B2FECBF}"/>
              </a:ext>
            </a:extLst>
          </p:cNvPr>
          <p:cNvPicPr>
            <a:picLocks noChangeAspect="1"/>
          </p:cNvPicPr>
          <p:nvPr/>
        </p:nvPicPr>
        <p:blipFill rotWithShape="1">
          <a:blip r:embed="rId6">
            <a:extLst>
              <a:ext uri="{28A0092B-C50C-407E-A947-70E740481C1C}">
                <a14:useLocalDpi xmlns:a14="http://schemas.microsoft.com/office/drawing/2010/main" val="0"/>
              </a:ext>
            </a:extLst>
          </a:blip>
          <a:srcRect l="32915" t="58977" r="32303" b="17059"/>
          <a:stretch/>
        </p:blipFill>
        <p:spPr>
          <a:xfrm>
            <a:off x="3009754" y="4287227"/>
            <a:ext cx="3180523" cy="1643466"/>
          </a:xfrm>
          <a:prstGeom prst="rect">
            <a:avLst/>
          </a:prstGeom>
        </p:spPr>
      </p:pic>
      <p:sp>
        <p:nvSpPr>
          <p:cNvPr id="14" name="TextBox 13">
            <a:extLst>
              <a:ext uri="{FF2B5EF4-FFF2-40B4-BE49-F238E27FC236}">
                <a16:creationId xmlns:a16="http://schemas.microsoft.com/office/drawing/2014/main" id="{3A6214F0-9B3A-964C-9027-09A673AA157E}"/>
              </a:ext>
            </a:extLst>
          </p:cNvPr>
          <p:cNvSpPr txBox="1"/>
          <p:nvPr/>
        </p:nvSpPr>
        <p:spPr>
          <a:xfrm>
            <a:off x="4038600" y="3595394"/>
            <a:ext cx="12192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Effective</a:t>
            </a:r>
          </a:p>
          <a:p>
            <a:r>
              <a:rPr lang="en-US" b="1" dirty="0">
                <a:latin typeface="Arial" panose="020B0604020202020204" pitchFamily="34" charset="0"/>
                <a:cs typeface="Arial" panose="020B0604020202020204" pitchFamily="34" charset="0"/>
              </a:rPr>
              <a:t>Teaching</a:t>
            </a:r>
          </a:p>
          <a:p>
            <a:r>
              <a:rPr lang="en-US" b="1" dirty="0">
                <a:latin typeface="Arial" panose="020B0604020202020204" pitchFamily="34" charset="0"/>
                <a:cs typeface="Arial" panose="020B0604020202020204" pitchFamily="34" charset="0"/>
              </a:rPr>
              <a:t>Practices</a:t>
            </a:r>
          </a:p>
        </p:txBody>
      </p:sp>
    </p:spTree>
    <p:extLst>
      <p:ext uri="{BB962C8B-B14F-4D97-AF65-F5344CB8AC3E}">
        <p14:creationId xmlns:p14="http://schemas.microsoft.com/office/powerpoint/2010/main" val="38227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par>
                                <p:cTn id="8" presetID="9" presetClass="emph" presetSubtype="0" nodeType="withEffect">
                                  <p:stCondLst>
                                    <p:cond delay="0"/>
                                  </p:stCondLst>
                                  <p:childTnLst>
                                    <p:set>
                                      <p:cBhvr>
                                        <p:cTn id="9" dur="indefinite"/>
                                        <p:tgtEl>
                                          <p:spTgt spid="11"/>
                                        </p:tgtEl>
                                        <p:attrNameLst>
                                          <p:attrName>style.opacity</p:attrName>
                                        </p:attrNameLst>
                                      </p:cBhvr>
                                      <p:to>
                                        <p:strVal val="0.5"/>
                                      </p:to>
                                    </p:set>
                                    <p:animEffect filter="image" prLst="opacity: 0.5">
                                      <p:cBhvr rctx="IE">
                                        <p:cTn id="10" dur="indefinite"/>
                                        <p:tgtEl>
                                          <p:spTgt spid="11"/>
                                        </p:tgtEl>
                                      </p:cBhvr>
                                    </p:animEffect>
                                  </p:childTnLst>
                                </p:cTn>
                              </p:par>
                              <p:par>
                                <p:cTn id="11" presetID="9" presetClass="emph" presetSubtype="0" nodeType="withEffect">
                                  <p:stCondLst>
                                    <p:cond delay="0"/>
                                  </p:stCondLst>
                                  <p:childTnLst>
                                    <p:set>
                                      <p:cBhvr>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Providing Feedback</a:t>
            </a:r>
          </a:p>
        </p:txBody>
      </p:sp>
      <p:sp>
        <p:nvSpPr>
          <p:cNvPr id="14" name="Content Placeholder 2">
            <a:extLst>
              <a:ext uri="{FF2B5EF4-FFF2-40B4-BE49-F238E27FC236}">
                <a16:creationId xmlns:a16="http://schemas.microsoft.com/office/drawing/2014/main" id="{BD3DC039-1926-7C42-A2B5-6249EF09056D}"/>
              </a:ext>
            </a:extLst>
          </p:cNvPr>
          <p:cNvSpPr txBox="1">
            <a:spLocks/>
          </p:cNvSpPr>
          <p:nvPr/>
        </p:nvSpPr>
        <p:spPr>
          <a:xfrm>
            <a:off x="546294" y="1221617"/>
            <a:ext cx="8012913" cy="1181342"/>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When educators and coaches reflect on practice implementation, the coach:</a:t>
            </a:r>
          </a:p>
        </p:txBody>
      </p:sp>
      <p:sp>
        <p:nvSpPr>
          <p:cNvPr id="3" name="Content Placeholder 2"/>
          <p:cNvSpPr>
            <a:spLocks noGrp="1"/>
          </p:cNvSpPr>
          <p:nvPr>
            <p:ph idx="1"/>
          </p:nvPr>
        </p:nvSpPr>
        <p:spPr>
          <a:xfrm>
            <a:off x="478956" y="2334490"/>
            <a:ext cx="4099820" cy="4170137"/>
          </a:xfrm>
        </p:spPr>
        <p:txBody>
          <a:bodyPr/>
          <a:lstStyle/>
          <a:p>
            <a:pPr lvl="0"/>
            <a:r>
              <a:rPr lang="en-US" sz="2800" dirty="0"/>
              <a:t>Provides encouragement and support</a:t>
            </a:r>
            <a:r>
              <a:rPr lang="en-US" dirty="0"/>
              <a:t>.</a:t>
            </a:r>
            <a:endParaRPr lang="en-US" sz="2800" dirty="0">
              <a:highlight>
                <a:srgbClr val="FFFF00"/>
              </a:highlight>
            </a:endParaRPr>
          </a:p>
          <a:p>
            <a:pPr lvl="0"/>
            <a:r>
              <a:rPr lang="en-US" sz="2800" dirty="0"/>
              <a:t>Helps the educator monitor progress towards goals</a:t>
            </a:r>
            <a:r>
              <a:rPr lang="en-US" dirty="0"/>
              <a:t>.</a:t>
            </a:r>
            <a:endParaRPr lang="en-US" sz="2800" dirty="0">
              <a:highlight>
                <a:srgbClr val="FFFF00"/>
              </a:highlight>
            </a:endParaRPr>
          </a:p>
          <a:p>
            <a:pPr lvl="0"/>
            <a:r>
              <a:rPr lang="en-US" sz="2800" dirty="0"/>
              <a:t>Provides opportunities for deeper insight</a:t>
            </a:r>
            <a:r>
              <a:rPr lang="en-US" dirty="0"/>
              <a:t>.</a:t>
            </a:r>
            <a:endParaRPr lang="en-US" sz="2800" dirty="0">
              <a:highlight>
                <a:srgbClr val="FFFF00"/>
              </a:highlight>
            </a:endParaRPr>
          </a:p>
          <a:p>
            <a:pPr marL="0" indent="0">
              <a:buNone/>
            </a:pPr>
            <a:endParaRPr lang="en-US" dirty="0"/>
          </a:p>
        </p:txBody>
      </p:sp>
      <p:pic>
        <p:nvPicPr>
          <p:cNvPr id="13" name="Picture 12" descr="A coach and an educator look at a tablet.">
            <a:extLst>
              <a:ext uri="{FF2B5EF4-FFF2-40B4-BE49-F238E27FC236}">
                <a16:creationId xmlns:a16="http://schemas.microsoft.com/office/drawing/2014/main" id="{5EDFF174-87E7-3345-A5EF-5C4294EF1F73}"/>
              </a:ext>
            </a:extLst>
          </p:cNvPr>
          <p:cNvPicPr>
            <a:picLocks noChangeAspect="1"/>
          </p:cNvPicPr>
          <p:nvPr/>
        </p:nvPicPr>
        <p:blipFill>
          <a:blip r:embed="rId3"/>
          <a:stretch>
            <a:fillRect/>
          </a:stretch>
        </p:blipFill>
        <p:spPr>
          <a:xfrm>
            <a:off x="4721411" y="2477205"/>
            <a:ext cx="3742067" cy="3884708"/>
          </a:xfrm>
          <a:prstGeom prst="rect">
            <a:avLst/>
          </a:prstGeom>
        </p:spPr>
      </p:pic>
    </p:spTree>
    <p:extLst>
      <p:ext uri="{BB962C8B-B14F-4D97-AF65-F5344CB8AC3E}">
        <p14:creationId xmlns:p14="http://schemas.microsoft.com/office/powerpoint/2010/main" val="2344725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and Feedback: How</a:t>
            </a:r>
          </a:p>
        </p:txBody>
      </p:sp>
      <p:sp>
        <p:nvSpPr>
          <p:cNvPr id="3" name="Content Placeholder 2"/>
          <p:cNvSpPr>
            <a:spLocks noGrp="1"/>
          </p:cNvSpPr>
          <p:nvPr>
            <p:ph idx="1"/>
          </p:nvPr>
        </p:nvSpPr>
        <p:spPr>
          <a:xfrm>
            <a:off x="603503" y="1246909"/>
            <a:ext cx="7875479" cy="4987637"/>
          </a:xfrm>
        </p:spPr>
        <p:txBody>
          <a:bodyPr/>
          <a:lstStyle/>
          <a:p>
            <a:pPr marL="0" indent="0" fontAlgn="base">
              <a:buNone/>
            </a:pPr>
            <a:r>
              <a:rPr lang="en-US" dirty="0"/>
              <a:t>When reflecting and giving feedback, </a:t>
            </a:r>
            <a:br>
              <a:rPr lang="en-US" dirty="0"/>
            </a:br>
            <a:r>
              <a:rPr lang="en-US" dirty="0"/>
              <a:t>the coach:</a:t>
            </a:r>
          </a:p>
          <a:p>
            <a:pPr fontAlgn="base"/>
            <a:r>
              <a:rPr lang="en-US" sz="2800" dirty="0"/>
              <a:t>Shares observations.</a:t>
            </a:r>
            <a:endParaRPr lang="en-US" sz="2800" dirty="0">
              <a:highlight>
                <a:srgbClr val="FFFF00"/>
              </a:highlight>
            </a:endParaRPr>
          </a:p>
          <a:p>
            <a:pPr fontAlgn="base"/>
            <a:r>
              <a:rPr lang="en-US" sz="2800" dirty="0"/>
              <a:t>Asks open-ended questions. </a:t>
            </a:r>
            <a:endParaRPr lang="en-US" sz="2800" dirty="0">
              <a:highlight>
                <a:srgbClr val="FFFF00"/>
              </a:highlight>
            </a:endParaRPr>
          </a:p>
          <a:p>
            <a:pPr fontAlgn="base"/>
            <a:r>
              <a:rPr lang="en-US" sz="2800" dirty="0"/>
              <a:t>Guides discussion on practices that value and affirm all children.</a:t>
            </a:r>
            <a:endParaRPr lang="en-US" sz="2800" dirty="0">
              <a:highlight>
                <a:srgbClr val="FFFF00"/>
              </a:highlight>
            </a:endParaRPr>
          </a:p>
          <a:p>
            <a:pPr fontAlgn="base"/>
            <a:r>
              <a:rPr lang="en-US" sz="2800" dirty="0"/>
              <a:t>Encourages recognition and sharing of assumptions and implicit biases.</a:t>
            </a:r>
            <a:endParaRPr lang="en-US" sz="2800" dirty="0">
              <a:highlight>
                <a:srgbClr val="FFFF00"/>
              </a:highlight>
            </a:endParaRPr>
          </a:p>
          <a:p>
            <a:pPr fontAlgn="base"/>
            <a:r>
              <a:rPr lang="en-US" sz="2800" dirty="0"/>
              <a:t>Offers resources.</a:t>
            </a:r>
            <a:endParaRPr lang="en-US" sz="2800" dirty="0">
              <a:highlight>
                <a:srgbClr val="FFFF00"/>
              </a:highlight>
            </a:endParaRPr>
          </a:p>
          <a:p>
            <a:pPr fontAlgn="base"/>
            <a:r>
              <a:rPr lang="en-US" sz="2800" dirty="0"/>
              <a:t>Celebrates successes and progress</a:t>
            </a:r>
            <a:r>
              <a:rPr lang="en-US" dirty="0"/>
              <a:t>.</a:t>
            </a:r>
            <a:endParaRPr lang="en-US" dirty="0">
              <a:highlight>
                <a:srgbClr val="FFFF00"/>
              </a:highlight>
            </a:endParaRPr>
          </a:p>
          <a:p>
            <a:pPr lvl="0"/>
            <a:endParaRPr lang="en-US" dirty="0"/>
          </a:p>
          <a:p>
            <a:pPr marL="0" indent="0">
              <a:buNone/>
            </a:pPr>
            <a:endParaRPr lang="en-US" dirty="0"/>
          </a:p>
        </p:txBody>
      </p:sp>
    </p:spTree>
    <p:extLst>
      <p:ext uri="{BB962C8B-B14F-4D97-AF65-F5344CB8AC3E}">
        <p14:creationId xmlns:p14="http://schemas.microsoft.com/office/powerpoint/2010/main" val="2707722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a:t>
            </a:r>
          </a:p>
        </p:txBody>
      </p:sp>
      <p:sp>
        <p:nvSpPr>
          <p:cNvPr id="3" name="Content Placeholder 2"/>
          <p:cNvSpPr>
            <a:spLocks noGrp="1"/>
          </p:cNvSpPr>
          <p:nvPr>
            <p:ph sz="half" idx="1"/>
          </p:nvPr>
        </p:nvSpPr>
        <p:spPr/>
        <p:txBody>
          <a:bodyPr/>
          <a:lstStyle/>
          <a:p>
            <a:r>
              <a:rPr lang="en-US" dirty="0"/>
              <a:t>Reflective phrases</a:t>
            </a:r>
          </a:p>
          <a:p>
            <a:pPr lvl="1"/>
            <a:r>
              <a:rPr lang="en-US" dirty="0"/>
              <a:t>I hear you. It sounds like…</a:t>
            </a:r>
          </a:p>
          <a:p>
            <a:r>
              <a:rPr lang="en-US" dirty="0"/>
              <a:t>Open-ended questions</a:t>
            </a:r>
          </a:p>
          <a:p>
            <a:pPr lvl="1"/>
            <a:r>
              <a:rPr lang="en-US" dirty="0"/>
              <a:t>What happened yesterday? </a:t>
            </a:r>
          </a:p>
          <a:p>
            <a:pPr lvl="1"/>
            <a:r>
              <a:rPr lang="en-US" dirty="0"/>
              <a:t>Why do you think…? </a:t>
            </a:r>
          </a:p>
          <a:p>
            <a:pPr lvl="1"/>
            <a:r>
              <a:rPr lang="en-US" dirty="0"/>
              <a:t>What might happen if…?</a:t>
            </a:r>
          </a:p>
          <a:p>
            <a:pPr marL="0" indent="0">
              <a:buNone/>
            </a:pPr>
            <a:endParaRPr lang="en-US" dirty="0"/>
          </a:p>
        </p:txBody>
      </p:sp>
      <p:pic>
        <p:nvPicPr>
          <p:cNvPr id="9" name="Picture" descr="A coach and an edducator talk in a classroom setting.">
            <a:extLst>
              <a:ext uri="{FF2B5EF4-FFF2-40B4-BE49-F238E27FC236}">
                <a16:creationId xmlns:a16="http://schemas.microsoft.com/office/drawing/2014/main" id="{7FC0984F-25D9-5047-B559-305B703F6D69}"/>
              </a:ext>
            </a:extLst>
          </p:cNvPr>
          <p:cNvPicPr>
            <a:picLocks noGrp="1" noChangeAspect="1"/>
          </p:cNvPicPr>
          <p:nvPr>
            <p:ph sz="half" idx="2"/>
          </p:nvPr>
        </p:nvPicPr>
        <p:blipFill>
          <a:blip r:embed="rId3"/>
          <a:stretch>
            <a:fillRect/>
          </a:stretch>
        </p:blipFill>
        <p:spPr>
          <a:xfrm>
            <a:off x="4648202" y="1746250"/>
            <a:ext cx="4038600" cy="3365500"/>
          </a:xfrm>
          <a:prstGeom prst="rect">
            <a:avLst/>
          </a:prstGeom>
        </p:spPr>
      </p:pic>
    </p:spTree>
    <p:extLst>
      <p:ext uri="{BB962C8B-B14F-4D97-AF65-F5344CB8AC3E}">
        <p14:creationId xmlns:p14="http://schemas.microsoft.com/office/powerpoint/2010/main" val="4121904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Providing Feedback</a:t>
            </a:r>
          </a:p>
        </p:txBody>
      </p:sp>
      <p:sp>
        <p:nvSpPr>
          <p:cNvPr id="14" name="Content Placeholder 2">
            <a:extLst>
              <a:ext uri="{FF2B5EF4-FFF2-40B4-BE49-F238E27FC236}">
                <a16:creationId xmlns:a16="http://schemas.microsoft.com/office/drawing/2014/main" id="{A22DC0CE-93F2-5C45-833B-0E26A80DA9AE}"/>
              </a:ext>
            </a:extLst>
          </p:cNvPr>
          <p:cNvSpPr txBox="1">
            <a:spLocks/>
          </p:cNvSpPr>
          <p:nvPr/>
        </p:nvSpPr>
        <p:spPr>
          <a:xfrm>
            <a:off x="407580" y="1307220"/>
            <a:ext cx="8236690" cy="1031943"/>
          </a:xfrm>
          <a:prstGeom prst="rect">
            <a:avLst/>
          </a:prstGeom>
        </p:spPr>
        <p:txBody>
          <a:bodyPr vert="horz" lIns="91440" tIns="45720" rIns="91440" bIns="45720" rtlCol="0">
            <a:noAutofit/>
          </a:bodyPr>
          <a:lstStyle>
            <a:lvl1pPr marL="274320"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The goal of providing feedback is to get the educator to reflect.  </a:t>
            </a:r>
          </a:p>
        </p:txBody>
      </p:sp>
      <p:sp>
        <p:nvSpPr>
          <p:cNvPr id="3" name="Content Placeholder 2"/>
          <p:cNvSpPr>
            <a:spLocks noGrp="1"/>
          </p:cNvSpPr>
          <p:nvPr>
            <p:ph sz="half" idx="1"/>
          </p:nvPr>
        </p:nvSpPr>
        <p:spPr>
          <a:xfrm>
            <a:off x="457200" y="2696541"/>
            <a:ext cx="4038600" cy="3248869"/>
          </a:xfrm>
        </p:spPr>
        <p:txBody>
          <a:bodyPr/>
          <a:lstStyle/>
          <a:p>
            <a:pPr marL="0" indent="0">
              <a:buNone/>
            </a:pPr>
            <a:r>
              <a:rPr lang="en-US" dirty="0"/>
              <a:t>The coach can give two types of feedback:</a:t>
            </a:r>
          </a:p>
          <a:p>
            <a:r>
              <a:rPr lang="en-US" dirty="0"/>
              <a:t>Supportive Feedback</a:t>
            </a:r>
          </a:p>
          <a:p>
            <a:r>
              <a:rPr lang="en-US" dirty="0"/>
              <a:t>Constructive Feedback</a:t>
            </a:r>
          </a:p>
        </p:txBody>
      </p:sp>
      <p:pic>
        <p:nvPicPr>
          <p:cNvPr id="13" name="Picture" descr="A coach and an educator look at a laptop.">
            <a:extLst>
              <a:ext uri="{FF2B5EF4-FFF2-40B4-BE49-F238E27FC236}">
                <a16:creationId xmlns:a16="http://schemas.microsoft.com/office/drawing/2014/main" id="{5EB5361A-0478-8245-9DA4-146351D532EC}"/>
              </a:ext>
            </a:extLst>
          </p:cNvPr>
          <p:cNvPicPr>
            <a:picLocks noGrp="1" noChangeAspect="1"/>
          </p:cNvPicPr>
          <p:nvPr>
            <p:ph sz="half" idx="2"/>
          </p:nvPr>
        </p:nvPicPr>
        <p:blipFill>
          <a:blip r:embed="rId3"/>
          <a:stretch>
            <a:fillRect/>
          </a:stretch>
        </p:blipFill>
        <p:spPr>
          <a:xfrm>
            <a:off x="4634345" y="2925859"/>
            <a:ext cx="4038600" cy="2691526"/>
          </a:xfrm>
          <a:prstGeom prst="rect">
            <a:avLst/>
          </a:prstGeom>
        </p:spPr>
      </p:pic>
    </p:spTree>
    <p:extLst>
      <p:ext uri="{BB962C8B-B14F-4D97-AF65-F5344CB8AC3E}">
        <p14:creationId xmlns:p14="http://schemas.microsoft.com/office/powerpoint/2010/main" val="1833903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Feedback</a:t>
            </a:r>
          </a:p>
        </p:txBody>
      </p:sp>
      <p:sp>
        <p:nvSpPr>
          <p:cNvPr id="3" name="Content Placeholder 2"/>
          <p:cNvSpPr>
            <a:spLocks noGrp="1"/>
          </p:cNvSpPr>
          <p:nvPr>
            <p:ph idx="1"/>
          </p:nvPr>
        </p:nvSpPr>
        <p:spPr>
          <a:xfrm>
            <a:off x="603504" y="1649506"/>
            <a:ext cx="7210460" cy="4474204"/>
          </a:xfrm>
        </p:spPr>
        <p:txBody>
          <a:bodyPr/>
          <a:lstStyle/>
          <a:p>
            <a:pPr marL="0" indent="0" fontAlgn="base">
              <a:buNone/>
            </a:pPr>
            <a:r>
              <a:rPr lang="en-US" dirty="0"/>
              <a:t>Effective feedback is:</a:t>
            </a:r>
          </a:p>
          <a:p>
            <a:pPr fontAlgn="base"/>
            <a:r>
              <a:rPr lang="en-US" b="1" dirty="0">
                <a:solidFill>
                  <a:srgbClr val="17933A"/>
                </a:solidFill>
              </a:rPr>
              <a:t>Linked. </a:t>
            </a:r>
            <a:r>
              <a:rPr lang="en-US" dirty="0"/>
              <a:t>Coaches explicitly link the focused observation to the action plan </a:t>
            </a:r>
          </a:p>
          <a:p>
            <a:pPr fontAlgn="base"/>
            <a:r>
              <a:rPr lang="en-US" b="1" dirty="0">
                <a:solidFill>
                  <a:srgbClr val="17933A"/>
                </a:solidFill>
              </a:rPr>
              <a:t>Specific</a:t>
            </a:r>
            <a:r>
              <a:rPr lang="en-US" dirty="0"/>
              <a:t>. Coaches clearly describe what was observed. </a:t>
            </a:r>
          </a:p>
          <a:p>
            <a:pPr fontAlgn="base"/>
            <a:r>
              <a:rPr lang="en-US" b="1" dirty="0">
                <a:solidFill>
                  <a:srgbClr val="17933A"/>
                </a:solidFill>
              </a:rPr>
              <a:t>Responsive</a:t>
            </a:r>
            <a:r>
              <a:rPr lang="en-US" dirty="0"/>
              <a:t>. Coaches respect the educator’s perspective and values.</a:t>
            </a:r>
          </a:p>
          <a:p>
            <a:pPr>
              <a:spcBef>
                <a:spcPts val="1968"/>
              </a:spcBef>
            </a:pPr>
            <a:endParaRPr lang="en-US" dirty="0"/>
          </a:p>
        </p:txBody>
      </p:sp>
    </p:spTree>
    <p:extLst>
      <p:ext uri="{BB962C8B-B14F-4D97-AF65-F5344CB8AC3E}">
        <p14:creationId xmlns:p14="http://schemas.microsoft.com/office/powerpoint/2010/main" val="3926524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3</a:t>
            </a:r>
          </a:p>
        </p:txBody>
      </p:sp>
      <p:sp>
        <p:nvSpPr>
          <p:cNvPr id="2" name="Content Placeholder 1"/>
          <p:cNvSpPr>
            <a:spLocks noGrp="1"/>
          </p:cNvSpPr>
          <p:nvPr>
            <p:ph idx="1"/>
          </p:nvPr>
        </p:nvSpPr>
        <p:spPr>
          <a:xfrm>
            <a:off x="2697351" y="1310637"/>
            <a:ext cx="6192650" cy="5120640"/>
          </a:xfrm>
        </p:spPr>
        <p:txBody>
          <a:bodyPr/>
          <a:lstStyle/>
          <a:p>
            <a:pPr marL="0" lvl="0" indent="0">
              <a:buNone/>
            </a:pPr>
            <a:r>
              <a:rPr lang="en-US" b="1" dirty="0">
                <a:solidFill>
                  <a:srgbClr val="17933A"/>
                </a:solidFill>
              </a:rPr>
              <a:t>Are These Statements Effective ?</a:t>
            </a:r>
          </a:p>
          <a:p>
            <a:pPr lvl="0"/>
            <a:r>
              <a:rPr lang="en-US" dirty="0"/>
              <a:t>The video is a great example of your goal in action: wanting to embed more math language in dramatic play.</a:t>
            </a:r>
          </a:p>
          <a:p>
            <a:pPr lvl="0"/>
            <a:r>
              <a:rPr lang="en-US" dirty="0"/>
              <a:t>You are so patient with the children! They are lucky to have you.</a:t>
            </a:r>
          </a:p>
          <a:p>
            <a:pPr lvl="0"/>
            <a:endParaRPr lang="en-US" dirty="0"/>
          </a:p>
        </p:txBody>
      </p:sp>
    </p:spTree>
    <p:extLst>
      <p:ext uri="{BB962C8B-B14F-4D97-AF65-F5344CB8AC3E}">
        <p14:creationId xmlns:p14="http://schemas.microsoft.com/office/powerpoint/2010/main" val="327619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PBC?</a:t>
            </a:r>
          </a:p>
        </p:txBody>
      </p:sp>
      <p:sp>
        <p:nvSpPr>
          <p:cNvPr id="3" name="Content Placeholder 2"/>
          <p:cNvSpPr>
            <a:spLocks noGrp="1"/>
          </p:cNvSpPr>
          <p:nvPr>
            <p:ph idx="1"/>
          </p:nvPr>
        </p:nvSpPr>
        <p:spPr>
          <a:xfrm>
            <a:off x="4997828" y="1493027"/>
            <a:ext cx="4146171" cy="4769228"/>
          </a:xfrm>
        </p:spPr>
        <p:txBody>
          <a:bodyPr/>
          <a:lstStyle/>
          <a:p>
            <a:pPr marL="0" indent="0">
              <a:spcBef>
                <a:spcPts val="1968"/>
              </a:spcBef>
              <a:buNone/>
            </a:pPr>
            <a:r>
              <a:rPr lang="en-US" dirty="0">
                <a:latin typeface="Arial" panose="020B0604020202020204" pitchFamily="34" charset="0"/>
                <a:cs typeface="Arial" panose="020B0604020202020204" pitchFamily="34" charset="0"/>
              </a:rPr>
              <a:t>PBC is a </a:t>
            </a:r>
            <a:r>
              <a:rPr lang="en-US" b="1" dirty="0">
                <a:solidFill>
                  <a:srgbClr val="17933A"/>
                </a:solidFill>
                <a:latin typeface="Arial" panose="020B0604020202020204" pitchFamily="34" charset="0"/>
                <a:cs typeface="Arial" panose="020B0604020202020204" pitchFamily="34" charset="0"/>
              </a:rPr>
              <a:t>cyclical process</a:t>
            </a:r>
            <a:r>
              <a:rPr lang="en-US" dirty="0">
                <a:latin typeface="Arial" panose="020B0604020202020204" pitchFamily="34" charset="0"/>
                <a:cs typeface="Arial" panose="020B0604020202020204" pitchFamily="34" charset="0"/>
              </a:rPr>
              <a:t> designed to </a:t>
            </a:r>
            <a:r>
              <a:rPr lang="en-US" dirty="0"/>
              <a:t>support effective education staff practices that lead to </a:t>
            </a:r>
            <a:r>
              <a:rPr lang="en-US" b="1" dirty="0">
                <a:solidFill>
                  <a:srgbClr val="17933A"/>
                </a:solidFill>
                <a:latin typeface="Arial" panose="020B0604020202020204" pitchFamily="34" charset="0"/>
                <a:cs typeface="Arial" panose="020B0604020202020204" pitchFamily="34" charset="0"/>
              </a:rPr>
              <a:t>positive outcomes for children and families.</a:t>
            </a:r>
          </a:p>
          <a:p>
            <a:pPr>
              <a:spcBef>
                <a:spcPts val="1968"/>
              </a:spcBef>
            </a:pPr>
            <a:endParaRPr lang="en-US" dirty="0"/>
          </a:p>
        </p:txBody>
      </p:sp>
      <p:pic>
        <p:nvPicPr>
          <p:cNvPr id="6" name="Picture 5" descr="An educator and a coach kneeling on the floor. The educator is holding an infant, and the coach and 4 children are looking at and talking to the infant in a lively manner.">
            <a:extLst>
              <a:ext uri="{FF2B5EF4-FFF2-40B4-BE49-F238E27FC236}">
                <a16:creationId xmlns:a16="http://schemas.microsoft.com/office/drawing/2014/main" id="{AA6DCD5A-5464-2649-B0DD-5B8C5D6858F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6791" y="1493027"/>
            <a:ext cx="4564247" cy="4769228"/>
          </a:xfrm>
          <a:prstGeom prst="rect">
            <a:avLst/>
          </a:prstGeom>
        </p:spPr>
      </p:pic>
    </p:spTree>
    <p:extLst>
      <p:ext uri="{BB962C8B-B14F-4D97-AF65-F5344CB8AC3E}">
        <p14:creationId xmlns:p14="http://schemas.microsoft.com/office/powerpoint/2010/main" val="665300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3 (continued)</a:t>
            </a:r>
            <a:endParaRPr lang="en-US" dirty="0">
              <a:highlight>
                <a:srgbClr val="FFFF00"/>
              </a:highlight>
            </a:endParaRPr>
          </a:p>
        </p:txBody>
      </p:sp>
      <p:sp>
        <p:nvSpPr>
          <p:cNvPr id="2" name="Content Placeholder 1"/>
          <p:cNvSpPr>
            <a:spLocks noGrp="1"/>
          </p:cNvSpPr>
          <p:nvPr>
            <p:ph idx="1"/>
          </p:nvPr>
        </p:nvSpPr>
        <p:spPr>
          <a:xfrm>
            <a:off x="2697351" y="1310637"/>
            <a:ext cx="6182490" cy="5120640"/>
          </a:xfrm>
        </p:spPr>
        <p:txBody>
          <a:bodyPr/>
          <a:lstStyle/>
          <a:p>
            <a:pPr marL="0" indent="0">
              <a:buNone/>
            </a:pPr>
            <a:r>
              <a:rPr lang="en-US" b="1" dirty="0">
                <a:solidFill>
                  <a:srgbClr val="17933A"/>
                </a:solidFill>
              </a:rPr>
              <a:t>Are These Statements Effective ?</a:t>
            </a:r>
          </a:p>
          <a:p>
            <a:r>
              <a:rPr lang="en-US" dirty="0"/>
              <a:t>I noticed Michael wandering around the room during circle time. Tell me more about that.</a:t>
            </a:r>
          </a:p>
          <a:p>
            <a:pPr lvl="0"/>
            <a:r>
              <a:rPr lang="en-US" dirty="0"/>
              <a:t>You did a great job today!</a:t>
            </a:r>
          </a:p>
          <a:p>
            <a:pPr lvl="0"/>
            <a:r>
              <a:rPr lang="en-US" dirty="0"/>
              <a:t>I saw you used gestures when talking about the schedule with Emma. What other visual supports might you use?</a:t>
            </a:r>
          </a:p>
          <a:p>
            <a:pPr marL="0" indent="0">
              <a:buNone/>
            </a:pPr>
            <a:r>
              <a:rPr lang="en-US" dirty="0"/>
              <a:t>.</a:t>
            </a:r>
          </a:p>
        </p:txBody>
      </p:sp>
    </p:spTree>
    <p:extLst>
      <p:ext uri="{BB962C8B-B14F-4D97-AF65-F5344CB8AC3E}">
        <p14:creationId xmlns:p14="http://schemas.microsoft.com/office/powerpoint/2010/main" val="2838254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Video 7</a:t>
            </a:r>
          </a:p>
        </p:txBody>
      </p:sp>
      <p:sp>
        <p:nvSpPr>
          <p:cNvPr id="2" name="Content Placeholder 1"/>
          <p:cNvSpPr>
            <a:spLocks noGrp="1"/>
          </p:cNvSpPr>
          <p:nvPr>
            <p:ph idx="10"/>
          </p:nvPr>
        </p:nvSpPr>
        <p:spPr>
          <a:xfrm>
            <a:off x="2697351" y="1310637"/>
            <a:ext cx="6446649" cy="5120640"/>
          </a:xfrm>
        </p:spPr>
        <p:txBody>
          <a:bodyPr/>
          <a:lstStyle/>
          <a:p>
            <a:pPr marL="0" indent="0">
              <a:buNone/>
            </a:pPr>
            <a:r>
              <a:rPr lang="en-US" b="1" dirty="0">
                <a:solidFill>
                  <a:srgbClr val="17933A"/>
                </a:solidFill>
              </a:rPr>
              <a:t>Reflection and </a:t>
            </a:r>
            <a:br>
              <a:rPr lang="en-US" b="1" dirty="0">
                <a:solidFill>
                  <a:srgbClr val="17933A"/>
                </a:solidFill>
              </a:rPr>
            </a:br>
            <a:r>
              <a:rPr lang="en-US" b="1" dirty="0">
                <a:solidFill>
                  <a:srgbClr val="17933A"/>
                </a:solidFill>
              </a:rPr>
              <a:t>Feedback Examples </a:t>
            </a:r>
          </a:p>
          <a:p>
            <a:pPr marL="0" indent="0">
              <a:buNone/>
            </a:pPr>
            <a:r>
              <a:rPr lang="en-US" dirty="0"/>
              <a:t>As you watch this video of coaches in conversation with educators, write down examples of:  </a:t>
            </a:r>
          </a:p>
          <a:p>
            <a:r>
              <a:rPr lang="en-US" dirty="0"/>
              <a:t>Reflective phrases and questions.</a:t>
            </a:r>
          </a:p>
          <a:p>
            <a:r>
              <a:rPr lang="en-US" dirty="0"/>
              <a:t>Supportive and constructive feedback.</a:t>
            </a:r>
          </a:p>
          <a:p>
            <a:pPr marL="0" indent="0">
              <a:buNone/>
            </a:pPr>
            <a:endParaRPr lang="en-US" dirty="0">
              <a:highlight>
                <a:srgbClr val="FFFF00"/>
              </a:highlight>
            </a:endParaRPr>
          </a:p>
        </p:txBody>
      </p:sp>
    </p:spTree>
    <p:extLst>
      <p:ext uri="{BB962C8B-B14F-4D97-AF65-F5344CB8AC3E}">
        <p14:creationId xmlns:p14="http://schemas.microsoft.com/office/powerpoint/2010/main" val="148118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6CE54F6-8666-9F4E-985B-778A488BA4D9}"/>
              </a:ext>
            </a:extLst>
          </p:cNvPr>
          <p:cNvSpPr>
            <a:spLocks noGrp="1"/>
          </p:cNvSpPr>
          <p:nvPr>
            <p:ph type="title"/>
          </p:nvPr>
        </p:nvSpPr>
        <p:spPr/>
        <p:txBody>
          <a:bodyPr/>
          <a:lstStyle/>
          <a:p>
            <a:r>
              <a:rPr lang="en-US" dirty="0"/>
              <a:t>Video Reflection and Feedback Examples</a:t>
            </a:r>
          </a:p>
        </p:txBody>
      </p:sp>
      <p:pic>
        <p:nvPicPr>
          <p:cNvPr id="6" name="Picture 5">
            <a:extLst>
              <a:ext uri="{FF2B5EF4-FFF2-40B4-BE49-F238E27FC236}">
                <a16:creationId xmlns:a16="http://schemas.microsoft.com/office/drawing/2014/main" id="{93D595D9-4053-1C41-B096-AE484D54EF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163"/>
            <a:ext cx="9144000" cy="6813673"/>
          </a:xfrm>
          <a:prstGeom prst="rect">
            <a:avLst/>
          </a:prstGeom>
        </p:spPr>
      </p:pic>
      <p:sp>
        <p:nvSpPr>
          <p:cNvPr id="7" name="TextBox 6">
            <a:extLst>
              <a:ext uri="{FF2B5EF4-FFF2-40B4-BE49-F238E27FC236}">
                <a16:creationId xmlns:a16="http://schemas.microsoft.com/office/drawing/2014/main" id="{F1F9D983-3D03-0B48-8542-C89A1A39E416}"/>
              </a:ext>
            </a:extLst>
          </p:cNvPr>
          <p:cNvSpPr txBox="1"/>
          <p:nvPr/>
        </p:nvSpPr>
        <p:spPr>
          <a:xfrm>
            <a:off x="2231334" y="4343400"/>
            <a:ext cx="4681332" cy="914400"/>
          </a:xfrm>
          <a:prstGeom prst="rect">
            <a:avLst/>
          </a:prstGeom>
        </p:spPr>
        <p:txBody>
          <a:bodyPr vert="horz" wrap="none" lIns="91440" tIns="45720" rIns="91440" bIns="45720" rtlCol="0" anchor="ctr">
            <a:noAutofit/>
          </a:bodyPr>
          <a:lstStyle/>
          <a:p>
            <a:pPr algn="ctr"/>
            <a:r>
              <a:rPr lang="en-US" sz="3600" b="0" dirty="0">
                <a:solidFill>
                  <a:schemeClr val="bg1"/>
                </a:solidFill>
                <a:latin typeface="Arial" panose="020B0604020202020204" pitchFamily="34" charset="0"/>
                <a:cs typeface="Arial" panose="020B0604020202020204" pitchFamily="34" charset="0"/>
                <a:hlinkClick r:id="rId4"/>
              </a:rPr>
              <a:t>Video: Reflection and</a:t>
            </a:r>
          </a:p>
          <a:p>
            <a:pPr algn="ctr"/>
            <a:r>
              <a:rPr lang="en-US" sz="3600" b="0" dirty="0">
                <a:solidFill>
                  <a:schemeClr val="bg1"/>
                </a:solidFill>
                <a:latin typeface="Arial" panose="020B0604020202020204" pitchFamily="34" charset="0"/>
                <a:cs typeface="Arial" panose="020B0604020202020204" pitchFamily="34" charset="0"/>
                <a:hlinkClick r:id="rId4"/>
              </a:rPr>
              <a:t>Feedback Examples</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925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52B971-01A8-5A49-B672-980EA68E0002}"/>
              </a:ext>
            </a:extLst>
          </p:cNvPr>
          <p:cNvSpPr>
            <a:spLocks noGrp="1"/>
          </p:cNvSpPr>
          <p:nvPr>
            <p:ph type="title"/>
          </p:nvPr>
        </p:nvSpPr>
        <p:spPr/>
        <p:txBody>
          <a:bodyPr/>
          <a:lstStyle/>
          <a:p>
            <a:r>
              <a:rPr lang="en-US" dirty="0"/>
              <a:t>Video Debrief 7</a:t>
            </a:r>
          </a:p>
        </p:txBody>
      </p:sp>
      <p:sp>
        <p:nvSpPr>
          <p:cNvPr id="2" name="Content Placeholder 1"/>
          <p:cNvSpPr>
            <a:spLocks noGrp="1"/>
          </p:cNvSpPr>
          <p:nvPr>
            <p:ph idx="10"/>
          </p:nvPr>
        </p:nvSpPr>
        <p:spPr/>
        <p:txBody>
          <a:bodyPr/>
          <a:lstStyle/>
          <a:p>
            <a:r>
              <a:rPr lang="en-US" dirty="0"/>
              <a:t>Share examples of:</a:t>
            </a:r>
          </a:p>
          <a:p>
            <a:pPr lvl="1"/>
            <a:r>
              <a:rPr lang="en-US" dirty="0"/>
              <a:t>Reflective phrases and questions</a:t>
            </a:r>
          </a:p>
          <a:p>
            <a:pPr lvl="1"/>
            <a:r>
              <a:rPr lang="en-US" dirty="0"/>
              <a:t>Supportive and constructive feedback</a:t>
            </a:r>
          </a:p>
          <a:p>
            <a:endParaRPr lang="en-US" dirty="0"/>
          </a:p>
        </p:txBody>
      </p:sp>
    </p:spTree>
    <p:extLst>
      <p:ext uri="{BB962C8B-B14F-4D97-AF65-F5344CB8AC3E}">
        <p14:creationId xmlns:p14="http://schemas.microsoft.com/office/powerpoint/2010/main" val="2306683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9B4A-BA76-4D4B-BE1B-B97DD6691A30}"/>
              </a:ext>
            </a:extLst>
          </p:cNvPr>
          <p:cNvSpPr>
            <a:spLocks noGrp="1"/>
          </p:cNvSpPr>
          <p:nvPr>
            <p:ph type="title"/>
          </p:nvPr>
        </p:nvSpPr>
        <p:spPr/>
        <p:txBody>
          <a:bodyPr/>
          <a:lstStyle/>
          <a:p>
            <a:r>
              <a:rPr lang="en-US" dirty="0">
                <a:solidFill>
                  <a:schemeClr val="tx2"/>
                </a:solidFill>
              </a:rPr>
              <a:t>PBC Cycle: Review</a:t>
            </a:r>
            <a:endParaRPr lang="en-US" dirty="0"/>
          </a:p>
        </p:txBody>
      </p:sp>
      <p:grpSp>
        <p:nvGrpSpPr>
          <p:cNvPr id="27" name="Group 26" descr="A green ring">
            <a:extLst>
              <a:ext uri="{FF2B5EF4-FFF2-40B4-BE49-F238E27FC236}">
                <a16:creationId xmlns:a16="http://schemas.microsoft.com/office/drawing/2014/main" id="{CA51FF7A-3CD8-3A48-8C75-A1DD936ADC49}"/>
              </a:ext>
            </a:extLst>
          </p:cNvPr>
          <p:cNvGrpSpPr/>
          <p:nvPr/>
        </p:nvGrpSpPr>
        <p:grpSpPr>
          <a:xfrm>
            <a:off x="1547569" y="1323367"/>
            <a:ext cx="6040858" cy="4823679"/>
            <a:chOff x="1547569" y="1323367"/>
            <a:chExt cx="6040858" cy="4823679"/>
          </a:xfrm>
        </p:grpSpPr>
        <p:pic>
          <p:nvPicPr>
            <p:cNvPr id="11" name="Picture 10" descr="PBC-Collaborative partnerships">
              <a:extLst>
                <a:ext uri="{FF2B5EF4-FFF2-40B4-BE49-F238E27FC236}">
                  <a16:creationId xmlns:a16="http://schemas.microsoft.com/office/drawing/2014/main" id="{700FEABB-D633-9549-ADC6-E2DB41823B6D}"/>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323367"/>
              <a:ext cx="6040858" cy="4823679"/>
            </a:xfrm>
            <a:prstGeom prst="rect">
              <a:avLst/>
            </a:prstGeom>
          </p:spPr>
        </p:pic>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F154C0DC-E655-184B-B8AD-1BCAC4141A02}"/>
                    </a:ext>
                    <a:ext uri="{C183D7F6-B498-43B3-948B-1728B52AA6E4}">
                      <adec:decorative xmlns:adec="http://schemas.microsoft.com/office/drawing/2017/decorative" val="1"/>
                    </a:ext>
                  </a:extLst>
                </p14:cNvPr>
                <p14:cNvContentPartPr/>
                <p14:nvPr/>
              </p14:nvContentPartPr>
              <p14:xfrm>
                <a:off x="2755345" y="1582617"/>
                <a:ext cx="3680640" cy="1167840"/>
              </p14:xfrm>
            </p:contentPart>
          </mc:Choice>
          <mc:Fallback xmlns="">
            <p:pic>
              <p:nvPicPr>
                <p:cNvPr id="26" name="Ink 25">
                  <a:extLst>
                    <a:ext uri="{FF2B5EF4-FFF2-40B4-BE49-F238E27FC236}">
                      <a16:creationId xmlns:a16="http://schemas.microsoft.com/office/drawing/2014/main" id="{F154C0DC-E655-184B-B8AD-1BCAC4141A02}"/>
                    </a:ext>
                    <a:ext uri="{C183D7F6-B498-43B3-948B-1728B52AA6E4}">
                      <adec:decorative xmlns:adec="http://schemas.microsoft.com/office/drawing/2017/decorative" val="1"/>
                    </a:ext>
                  </a:extLst>
                </p:cNvPr>
                <p:cNvPicPr/>
                <p:nvPr/>
              </p:nvPicPr>
              <p:blipFill>
                <a:blip r:embed="rId5"/>
                <a:stretch>
                  <a:fillRect/>
                </a:stretch>
              </p:blipFill>
              <p:spPr>
                <a:xfrm>
                  <a:off x="2692351" y="1519636"/>
                  <a:ext cx="3806268" cy="1293441"/>
                </a:xfrm>
                <a:prstGeom prst="rect">
                  <a:avLst/>
                </a:prstGeom>
              </p:spPr>
            </p:pic>
          </mc:Fallback>
        </mc:AlternateContent>
      </p:grpSp>
      <p:pic>
        <p:nvPicPr>
          <p:cNvPr id="39" name="Picture 38" descr="PBC collaborative partnerships">
            <a:extLst>
              <a:ext uri="{FF2B5EF4-FFF2-40B4-BE49-F238E27FC236}">
                <a16:creationId xmlns:a16="http://schemas.microsoft.com/office/drawing/2014/main" id="{0DC646BA-CCAB-5A44-BFBB-436FE1CEF6D2}"/>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20385" r="17012" b="9278"/>
          <a:stretch/>
        </p:blipFill>
        <p:spPr>
          <a:xfrm>
            <a:off x="1547569" y="1323367"/>
            <a:ext cx="6040858" cy="4823679"/>
          </a:xfrm>
          <a:prstGeom prst="rect">
            <a:avLst/>
          </a:prstGeom>
        </p:spPr>
      </p:pic>
      <p:grpSp>
        <p:nvGrpSpPr>
          <p:cNvPr id="33" name="Group 32" descr="A blue wedge&#10;">
            <a:extLst>
              <a:ext uri="{FF2B5EF4-FFF2-40B4-BE49-F238E27FC236}">
                <a16:creationId xmlns:a16="http://schemas.microsoft.com/office/drawing/2014/main" id="{E6BB9276-D2B9-4242-A263-57BA8BA35E5A}"/>
              </a:ext>
            </a:extLst>
          </p:cNvPr>
          <p:cNvGrpSpPr/>
          <p:nvPr/>
        </p:nvGrpSpPr>
        <p:grpSpPr>
          <a:xfrm>
            <a:off x="2876500" y="1906555"/>
            <a:ext cx="1771700" cy="2635949"/>
            <a:chOff x="2876500" y="1906555"/>
            <a:chExt cx="1771700" cy="2635949"/>
          </a:xfrm>
        </p:grpSpPr>
        <p:pic>
          <p:nvPicPr>
            <p:cNvPr id="12" name="Picture 11" descr="PBC-shared goals and action planning">
              <a:extLst>
                <a:ext uri="{FF2B5EF4-FFF2-40B4-BE49-F238E27FC236}">
                  <a16:creationId xmlns:a16="http://schemas.microsoft.com/office/drawing/2014/main" id="{E4C1B6AD-C427-9B4A-A922-9BCCCCE5EBE2}"/>
                </a:ext>
              </a:extLst>
            </p:cNvPr>
            <p:cNvPicPr>
              <a:picLocks noChangeAspect="1"/>
            </p:cNvPicPr>
            <p:nvPr/>
          </p:nvPicPr>
          <p:blipFill rotWithShape="1">
            <a:blip r:embed="rId6">
              <a:extLst>
                <a:ext uri="{28A0092B-C50C-407E-A947-70E740481C1C}">
                  <a14:useLocalDpi xmlns:a14="http://schemas.microsoft.com/office/drawing/2010/main" val="0"/>
                </a:ext>
              </a:extLst>
            </a:blip>
            <a:srcRect l="30931" t="28944" r="49694" b="32620"/>
            <a:stretch/>
          </p:blipFill>
          <p:spPr>
            <a:xfrm>
              <a:off x="2876500" y="1906555"/>
              <a:ext cx="1771700" cy="2635949"/>
            </a:xfrm>
            <a:prstGeom prst="rect">
              <a:avLst/>
            </a:prstGeom>
          </p:spPr>
        </p:pic>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BE1DE4D0-224A-194D-947F-CCA38D6FBD16}"/>
                    </a:ext>
                  </a:extLst>
                </p14:cNvPr>
                <p14:cNvContentPartPr/>
                <p14:nvPr/>
              </p14:nvContentPartPr>
              <p14:xfrm>
                <a:off x="3155305" y="2400177"/>
                <a:ext cx="1232280" cy="1472040"/>
              </p14:xfrm>
            </p:contentPart>
          </mc:Choice>
          <mc:Fallback xmlns="">
            <p:pic>
              <p:nvPicPr>
                <p:cNvPr id="32" name="Ink 31">
                  <a:extLst>
                    <a:ext uri="{FF2B5EF4-FFF2-40B4-BE49-F238E27FC236}">
                      <a16:creationId xmlns:a16="http://schemas.microsoft.com/office/drawing/2014/main" id="{BE1DE4D0-224A-194D-947F-CCA38D6FBD16}"/>
                    </a:ext>
                  </a:extLst>
                </p:cNvPr>
                <p:cNvPicPr/>
                <p:nvPr/>
              </p:nvPicPr>
              <p:blipFill>
                <a:blip r:embed="rId8"/>
                <a:stretch>
                  <a:fillRect/>
                </a:stretch>
              </p:blipFill>
              <p:spPr>
                <a:xfrm>
                  <a:off x="3092305" y="2337177"/>
                  <a:ext cx="1357920" cy="1597680"/>
                </a:xfrm>
                <a:prstGeom prst="rect">
                  <a:avLst/>
                </a:prstGeom>
              </p:spPr>
            </p:pic>
          </mc:Fallback>
        </mc:AlternateContent>
      </p:grpSp>
      <p:pic>
        <p:nvPicPr>
          <p:cNvPr id="40" name="Picture 39" descr="PBC shared goals and action planning">
            <a:extLst>
              <a:ext uri="{FF2B5EF4-FFF2-40B4-BE49-F238E27FC236}">
                <a16:creationId xmlns:a16="http://schemas.microsoft.com/office/drawing/2014/main" id="{60C81A95-ACC5-104F-80B7-07AC306F9E7C}"/>
              </a:ext>
            </a:extLst>
          </p:cNvPr>
          <p:cNvPicPr>
            <a:picLocks noChangeAspect="1"/>
          </p:cNvPicPr>
          <p:nvPr/>
        </p:nvPicPr>
        <p:blipFill rotWithShape="1">
          <a:blip r:embed="rId6">
            <a:extLst>
              <a:ext uri="{28A0092B-C50C-407E-A947-70E740481C1C}">
                <a14:useLocalDpi xmlns:a14="http://schemas.microsoft.com/office/drawing/2010/main" val="0"/>
              </a:ext>
            </a:extLst>
          </a:blip>
          <a:srcRect l="30931" t="28944" r="49694" b="32620"/>
          <a:stretch/>
        </p:blipFill>
        <p:spPr>
          <a:xfrm>
            <a:off x="2876500" y="1906555"/>
            <a:ext cx="1771700" cy="2635949"/>
          </a:xfrm>
          <a:prstGeom prst="rect">
            <a:avLst/>
          </a:prstGeom>
        </p:spPr>
      </p:pic>
      <p:grpSp>
        <p:nvGrpSpPr>
          <p:cNvPr id="35" name="Group 34" descr="An orange wedge">
            <a:extLst>
              <a:ext uri="{FF2B5EF4-FFF2-40B4-BE49-F238E27FC236}">
                <a16:creationId xmlns:a16="http://schemas.microsoft.com/office/drawing/2014/main" id="{D43C38E1-07B3-3545-BF4C-28A69FBCFD91}"/>
              </a:ext>
            </a:extLst>
          </p:cNvPr>
          <p:cNvGrpSpPr/>
          <p:nvPr/>
        </p:nvGrpSpPr>
        <p:grpSpPr>
          <a:xfrm>
            <a:off x="4600016" y="1910320"/>
            <a:ext cx="1942467" cy="2710652"/>
            <a:chOff x="4600016" y="1910320"/>
            <a:chExt cx="1942467" cy="2710652"/>
          </a:xfrm>
        </p:grpSpPr>
        <p:pic>
          <p:nvPicPr>
            <p:cNvPr id="13" name="Picture 12" descr="PBC-focused observation">
              <a:extLst>
                <a:ext uri="{FF2B5EF4-FFF2-40B4-BE49-F238E27FC236}">
                  <a16:creationId xmlns:a16="http://schemas.microsoft.com/office/drawing/2014/main" id="{D743F0C9-A7DF-7547-A14E-8D247A6B2E35}"/>
                </a:ext>
              </a:extLst>
            </p:cNvPr>
            <p:cNvPicPr>
              <a:picLocks noChangeAspect="1"/>
            </p:cNvPicPr>
            <p:nvPr/>
          </p:nvPicPr>
          <p:blipFill rotWithShape="1">
            <a:blip r:embed="rId9">
              <a:extLst>
                <a:ext uri="{28A0092B-C50C-407E-A947-70E740481C1C}">
                  <a14:useLocalDpi xmlns:a14="http://schemas.microsoft.com/office/drawing/2010/main" val="0"/>
                </a:ext>
              </a:extLst>
            </a:blip>
            <a:srcRect l="50307" t="28944" r="28450" b="31531"/>
            <a:stretch/>
          </p:blipFill>
          <p:spPr>
            <a:xfrm>
              <a:off x="4600016" y="1910320"/>
              <a:ext cx="1942467" cy="2710652"/>
            </a:xfrm>
            <a:prstGeom prst="rect">
              <a:avLst/>
            </a:prstGeom>
          </p:spPr>
        </p:pic>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F40BCF5E-50D9-4D49-943D-11DDAB410E0C}"/>
                    </a:ext>
                    <a:ext uri="{C183D7F6-B498-43B3-948B-1728B52AA6E4}">
                      <adec:decorative xmlns:adec="http://schemas.microsoft.com/office/drawing/2017/decorative" val="1"/>
                    </a:ext>
                  </a:extLst>
                </p14:cNvPr>
                <p14:cNvContentPartPr/>
                <p14:nvPr/>
              </p14:nvContentPartPr>
              <p14:xfrm>
                <a:off x="5007505" y="2420697"/>
                <a:ext cx="981360" cy="1631160"/>
              </p14:xfrm>
            </p:contentPart>
          </mc:Choice>
          <mc:Fallback xmlns="">
            <p:pic>
              <p:nvPicPr>
                <p:cNvPr id="34" name="Ink 33">
                  <a:extLst>
                    <a:ext uri="{FF2B5EF4-FFF2-40B4-BE49-F238E27FC236}">
                      <a16:creationId xmlns:a16="http://schemas.microsoft.com/office/drawing/2014/main" id="{F40BCF5E-50D9-4D49-943D-11DDAB410E0C}"/>
                    </a:ext>
                    <a:ext uri="{C183D7F6-B498-43B3-948B-1728B52AA6E4}">
                      <adec:decorative xmlns:adec="http://schemas.microsoft.com/office/drawing/2017/decorative" val="1"/>
                    </a:ext>
                  </a:extLst>
                </p:cNvPr>
                <p:cNvPicPr/>
                <p:nvPr/>
              </p:nvPicPr>
              <p:blipFill>
                <a:blip r:embed="rId11"/>
                <a:stretch>
                  <a:fillRect/>
                </a:stretch>
              </p:blipFill>
              <p:spPr>
                <a:xfrm>
                  <a:off x="4944505" y="2357697"/>
                  <a:ext cx="1107000" cy="1756800"/>
                </a:xfrm>
                <a:prstGeom prst="rect">
                  <a:avLst/>
                </a:prstGeom>
              </p:spPr>
            </p:pic>
          </mc:Fallback>
        </mc:AlternateContent>
      </p:grpSp>
      <p:pic>
        <p:nvPicPr>
          <p:cNvPr id="41" name="Picture 40" descr="PBC focused observation&#10;">
            <a:extLst>
              <a:ext uri="{FF2B5EF4-FFF2-40B4-BE49-F238E27FC236}">
                <a16:creationId xmlns:a16="http://schemas.microsoft.com/office/drawing/2014/main" id="{F655A01F-8FA8-E749-AFF2-A0F6C50BBA90}"/>
              </a:ext>
            </a:extLst>
          </p:cNvPr>
          <p:cNvPicPr>
            <a:picLocks noChangeAspect="1"/>
          </p:cNvPicPr>
          <p:nvPr/>
        </p:nvPicPr>
        <p:blipFill rotWithShape="1">
          <a:blip r:embed="rId9">
            <a:extLst>
              <a:ext uri="{28A0092B-C50C-407E-A947-70E740481C1C}">
                <a14:useLocalDpi xmlns:a14="http://schemas.microsoft.com/office/drawing/2010/main" val="0"/>
              </a:ext>
            </a:extLst>
          </a:blip>
          <a:srcRect l="50307" t="28944" r="28450" b="31531"/>
          <a:stretch/>
        </p:blipFill>
        <p:spPr>
          <a:xfrm>
            <a:off x="4600016" y="1910320"/>
            <a:ext cx="1942467" cy="2710652"/>
          </a:xfrm>
          <a:prstGeom prst="rect">
            <a:avLst/>
          </a:prstGeom>
        </p:spPr>
      </p:pic>
      <p:grpSp>
        <p:nvGrpSpPr>
          <p:cNvPr id="37" name="Group 36" descr="A yellow wedge&#10;">
            <a:extLst>
              <a:ext uri="{FF2B5EF4-FFF2-40B4-BE49-F238E27FC236}">
                <a16:creationId xmlns:a16="http://schemas.microsoft.com/office/drawing/2014/main" id="{E303C65C-85B3-9C4E-A573-847A8B7289BB}"/>
              </a:ext>
            </a:extLst>
          </p:cNvPr>
          <p:cNvGrpSpPr/>
          <p:nvPr/>
        </p:nvGrpSpPr>
        <p:grpSpPr>
          <a:xfrm>
            <a:off x="3009754" y="3969988"/>
            <a:ext cx="3180523" cy="1643466"/>
            <a:chOff x="3009754" y="3969988"/>
            <a:chExt cx="3180523" cy="1643466"/>
          </a:xfrm>
        </p:grpSpPr>
        <p:pic>
          <p:nvPicPr>
            <p:cNvPr id="14" name="Picture 13" descr="PBC-reflection and feedback">
              <a:extLst>
                <a:ext uri="{FF2B5EF4-FFF2-40B4-BE49-F238E27FC236}">
                  <a16:creationId xmlns:a16="http://schemas.microsoft.com/office/drawing/2014/main" id="{DA89DCD1-1F31-6648-B573-973D3B776561}"/>
                </a:ext>
              </a:extLst>
            </p:cNvPr>
            <p:cNvPicPr>
              <a:picLocks noChangeAspect="1"/>
            </p:cNvPicPr>
            <p:nvPr/>
          </p:nvPicPr>
          <p:blipFill rotWithShape="1">
            <a:blip r:embed="rId12">
              <a:extLst>
                <a:ext uri="{28A0092B-C50C-407E-A947-70E740481C1C}">
                  <a14:useLocalDpi xmlns:a14="http://schemas.microsoft.com/office/drawing/2010/main" val="0"/>
                </a:ext>
              </a:extLst>
            </a:blip>
            <a:srcRect l="32915" t="58977" r="32303" b="17059"/>
            <a:stretch/>
          </p:blipFill>
          <p:spPr>
            <a:xfrm>
              <a:off x="3009754" y="3969988"/>
              <a:ext cx="3180523" cy="1643466"/>
            </a:xfrm>
            <a:prstGeom prst="rect">
              <a:avLst/>
            </a:prstGeom>
          </p:spPr>
        </p:pic>
        <mc:AlternateContent xmlns:mc="http://schemas.openxmlformats.org/markup-compatibility/2006" xmlns:p14="http://schemas.microsoft.com/office/powerpoint/2010/main">
          <mc:Choice Requires="p14">
            <p:contentPart p14:bwMode="auto" r:id="rId13">
              <p14:nvContentPartPr>
                <p14:cNvPr id="36" name="Ink 35">
                  <a:extLst>
                    <a:ext uri="{FF2B5EF4-FFF2-40B4-BE49-F238E27FC236}">
                      <a16:creationId xmlns:a16="http://schemas.microsoft.com/office/drawing/2014/main" id="{B0B3DC63-B613-3445-82A6-067BDBFDD90A}"/>
                    </a:ext>
                    <a:ext uri="{C183D7F6-B498-43B3-948B-1728B52AA6E4}">
                      <adec:decorative xmlns:adec="http://schemas.microsoft.com/office/drawing/2017/decorative" val="1"/>
                    </a:ext>
                  </a:extLst>
                </p14:cNvPr>
                <p14:cNvContentPartPr/>
                <p14:nvPr/>
              </p14:nvContentPartPr>
              <p14:xfrm>
                <a:off x="3584065" y="4558377"/>
                <a:ext cx="1986480" cy="528120"/>
              </p14:xfrm>
            </p:contentPart>
          </mc:Choice>
          <mc:Fallback xmlns="">
            <p:pic>
              <p:nvPicPr>
                <p:cNvPr id="36" name="Ink 35">
                  <a:extLst>
                    <a:ext uri="{FF2B5EF4-FFF2-40B4-BE49-F238E27FC236}">
                      <a16:creationId xmlns:a16="http://schemas.microsoft.com/office/drawing/2014/main" id="{B0B3DC63-B613-3445-82A6-067BDBFDD90A}"/>
                    </a:ext>
                    <a:ext uri="{C183D7F6-B498-43B3-948B-1728B52AA6E4}">
                      <adec:decorative xmlns:adec="http://schemas.microsoft.com/office/drawing/2017/decorative" val="1"/>
                    </a:ext>
                  </a:extLst>
                </p:cNvPr>
                <p:cNvPicPr/>
                <p:nvPr/>
              </p:nvPicPr>
              <p:blipFill>
                <a:blip r:embed="rId14"/>
                <a:stretch>
                  <a:fillRect/>
                </a:stretch>
              </p:blipFill>
              <p:spPr>
                <a:xfrm>
                  <a:off x="3521076" y="4495420"/>
                  <a:ext cx="2112097" cy="653674"/>
                </a:xfrm>
                <a:prstGeom prst="rect">
                  <a:avLst/>
                </a:prstGeom>
              </p:spPr>
            </p:pic>
          </mc:Fallback>
        </mc:AlternateContent>
      </p:grpSp>
      <p:pic>
        <p:nvPicPr>
          <p:cNvPr id="42" name="Picture 41" descr="PBC reflection and feedback&#10;">
            <a:extLst>
              <a:ext uri="{FF2B5EF4-FFF2-40B4-BE49-F238E27FC236}">
                <a16:creationId xmlns:a16="http://schemas.microsoft.com/office/drawing/2014/main" id="{ACF19915-2703-3940-8957-602C3AA463C6}"/>
              </a:ext>
            </a:extLst>
          </p:cNvPr>
          <p:cNvPicPr>
            <a:picLocks noChangeAspect="1"/>
          </p:cNvPicPr>
          <p:nvPr/>
        </p:nvPicPr>
        <p:blipFill rotWithShape="1">
          <a:blip r:embed="rId12">
            <a:extLst>
              <a:ext uri="{28A0092B-C50C-407E-A947-70E740481C1C}">
                <a14:useLocalDpi xmlns:a14="http://schemas.microsoft.com/office/drawing/2010/main" val="0"/>
              </a:ext>
            </a:extLst>
          </a:blip>
          <a:srcRect l="32915" t="58977" r="32303" b="17059"/>
          <a:stretch/>
        </p:blipFill>
        <p:spPr>
          <a:xfrm>
            <a:off x="3009754" y="3969988"/>
            <a:ext cx="3180523" cy="1643466"/>
          </a:xfrm>
          <a:prstGeom prst="rect">
            <a:avLst/>
          </a:prstGeom>
        </p:spPr>
      </p:pic>
      <p:sp>
        <p:nvSpPr>
          <p:cNvPr id="43" name="TextBox 42">
            <a:extLst>
              <a:ext uri="{FF2B5EF4-FFF2-40B4-BE49-F238E27FC236}">
                <a16:creationId xmlns:a16="http://schemas.microsoft.com/office/drawing/2014/main" id="{C092ABD3-DAAC-C040-8219-0A018E9D2075}"/>
              </a:ext>
            </a:extLst>
          </p:cNvPr>
          <p:cNvSpPr txBox="1"/>
          <p:nvPr/>
        </p:nvSpPr>
        <p:spPr>
          <a:xfrm>
            <a:off x="4038600" y="3278155"/>
            <a:ext cx="1219200"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Effective</a:t>
            </a:r>
          </a:p>
          <a:p>
            <a:r>
              <a:rPr lang="en-US" b="1" dirty="0">
                <a:latin typeface="Arial" panose="020B0604020202020204" pitchFamily="34" charset="0"/>
                <a:cs typeface="Arial" panose="020B0604020202020204" pitchFamily="34" charset="0"/>
              </a:rPr>
              <a:t>Teaching</a:t>
            </a:r>
          </a:p>
          <a:p>
            <a:r>
              <a:rPr lang="en-US" b="1" dirty="0">
                <a:latin typeface="Arial" panose="020B0604020202020204" pitchFamily="34" charset="0"/>
                <a:cs typeface="Arial" panose="020B0604020202020204" pitchFamily="34" charset="0"/>
              </a:rPr>
              <a:t>Practices</a:t>
            </a:r>
          </a:p>
        </p:txBody>
      </p:sp>
    </p:spTree>
    <p:extLst>
      <p:ext uri="{BB962C8B-B14F-4D97-AF65-F5344CB8AC3E}">
        <p14:creationId xmlns:p14="http://schemas.microsoft.com/office/powerpoint/2010/main" val="86915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2034ED-5314-464D-B6CF-51E5D4418F74}"/>
              </a:ext>
            </a:extLst>
          </p:cNvPr>
          <p:cNvSpPr>
            <a:spLocks noGrp="1"/>
          </p:cNvSpPr>
          <p:nvPr>
            <p:ph type="title"/>
          </p:nvPr>
        </p:nvSpPr>
        <p:spPr/>
        <p:txBody>
          <a:bodyPr/>
          <a:lstStyle/>
          <a:p>
            <a:r>
              <a:rPr lang="en-US" dirty="0"/>
              <a:t>Summary</a:t>
            </a:r>
          </a:p>
        </p:txBody>
      </p:sp>
      <p:sp>
        <p:nvSpPr>
          <p:cNvPr id="2" name="Content Placeholder 1"/>
          <p:cNvSpPr>
            <a:spLocks noGrp="1"/>
          </p:cNvSpPr>
          <p:nvPr>
            <p:ph idx="1"/>
          </p:nvPr>
        </p:nvSpPr>
        <p:spPr/>
        <p:txBody>
          <a:bodyPr/>
          <a:lstStyle/>
          <a:p>
            <a:r>
              <a:rPr lang="en-US" dirty="0"/>
              <a:t>PBC is an effective professional development approach. </a:t>
            </a:r>
          </a:p>
          <a:p>
            <a:r>
              <a:rPr lang="en-US" dirty="0"/>
              <a:t>PBC promotes effective teaching practices that result in positive outcomes for children and families.</a:t>
            </a:r>
          </a:p>
          <a:p>
            <a:r>
              <a:rPr lang="en-US" dirty="0"/>
              <a:t>With PBC, educators and coaches work collaboratively through a cyclical process.  </a:t>
            </a:r>
          </a:p>
          <a:p>
            <a:endParaRPr lang="en-US" dirty="0"/>
          </a:p>
        </p:txBody>
      </p:sp>
    </p:spTree>
    <p:extLst>
      <p:ext uri="{BB962C8B-B14F-4D97-AF65-F5344CB8AC3E}">
        <p14:creationId xmlns:p14="http://schemas.microsoft.com/office/powerpoint/2010/main" val="3976188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Assignment</a:t>
            </a:r>
          </a:p>
        </p:txBody>
      </p:sp>
      <p:sp>
        <p:nvSpPr>
          <p:cNvPr id="2" name="Content Placeholder 1"/>
          <p:cNvSpPr>
            <a:spLocks noGrp="1"/>
          </p:cNvSpPr>
          <p:nvPr>
            <p:ph idx="1"/>
          </p:nvPr>
        </p:nvSpPr>
        <p:spPr/>
        <p:txBody>
          <a:bodyPr/>
          <a:lstStyle/>
          <a:p>
            <a:pPr marL="0" indent="0">
              <a:buNone/>
            </a:pPr>
            <a:r>
              <a:rPr lang="en-US" b="1" dirty="0">
                <a:solidFill>
                  <a:srgbClr val="17933A"/>
                </a:solidFill>
              </a:rPr>
              <a:t>Poster</a:t>
            </a:r>
          </a:p>
          <a:p>
            <a:pPr marL="0" indent="0">
              <a:buNone/>
            </a:pPr>
            <a:r>
              <a:rPr lang="en-US" sz="2400" dirty="0"/>
              <a:t>Create a poster that summarizes key concepts of PBC.</a:t>
            </a:r>
          </a:p>
          <a:p>
            <a:pPr marL="0" indent="0">
              <a:buNone/>
            </a:pPr>
            <a:r>
              <a:rPr lang="en-US" sz="2400" dirty="0"/>
              <a:t>Posters can:</a:t>
            </a:r>
          </a:p>
          <a:p>
            <a:r>
              <a:rPr lang="en-US" sz="2400" dirty="0"/>
              <a:t>Be physical or digital</a:t>
            </a:r>
          </a:p>
          <a:p>
            <a:r>
              <a:rPr lang="en-US" sz="2400" dirty="0"/>
              <a:t>Use words and images</a:t>
            </a:r>
          </a:p>
          <a:p>
            <a:r>
              <a:rPr lang="en-US" sz="2400" dirty="0"/>
              <a:t>Include the following components:</a:t>
            </a:r>
            <a:endParaRPr lang="en-US" sz="2400" dirty="0">
              <a:highlight>
                <a:srgbClr val="FFFF00"/>
              </a:highlight>
            </a:endParaRPr>
          </a:p>
          <a:p>
            <a:pPr lvl="1"/>
            <a:r>
              <a:rPr lang="en-US" sz="2200" dirty="0"/>
              <a:t>Collaborative partnerships</a:t>
            </a:r>
          </a:p>
          <a:p>
            <a:pPr lvl="1"/>
            <a:r>
              <a:rPr lang="en-US" sz="2200" dirty="0"/>
              <a:t>Shared goals and action planning</a:t>
            </a:r>
          </a:p>
          <a:p>
            <a:pPr lvl="1"/>
            <a:r>
              <a:rPr lang="en-US" sz="2200" dirty="0"/>
              <a:t>Focused observation</a:t>
            </a:r>
          </a:p>
          <a:p>
            <a:pPr lvl="1"/>
            <a:r>
              <a:rPr lang="en-US" sz="2200" dirty="0"/>
              <a:t>Reflection and feedback</a:t>
            </a:r>
          </a:p>
          <a:p>
            <a:r>
              <a:rPr lang="en-US" sz="2400" dirty="0"/>
              <a:t>Address culture and equity</a:t>
            </a:r>
          </a:p>
        </p:txBody>
      </p:sp>
    </p:spTree>
    <p:extLst>
      <p:ext uri="{BB962C8B-B14F-4D97-AF65-F5344CB8AC3E}">
        <p14:creationId xmlns:p14="http://schemas.microsoft.com/office/powerpoint/2010/main" val="1056687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2F3DC3A-5458-2B48-B22C-7515159EA359}"/>
              </a:ext>
            </a:extLst>
          </p:cNvPr>
          <p:cNvSpPr>
            <a:spLocks noGrp="1"/>
          </p:cNvSpPr>
          <p:nvPr>
            <p:ph type="title"/>
          </p:nvPr>
        </p:nvSpPr>
        <p:spPr/>
        <p:txBody>
          <a:bodyPr/>
          <a:lstStyle/>
          <a:p>
            <a:r>
              <a:rPr lang="en-US" dirty="0"/>
              <a:t>Closing slide</a:t>
            </a:r>
          </a:p>
        </p:txBody>
      </p:sp>
      <p:sp>
        <p:nvSpPr>
          <p:cNvPr id="2" name="TextBox 1">
            <a:extLst>
              <a:ext uri="{FF2B5EF4-FFF2-40B4-BE49-F238E27FC236}">
                <a16:creationId xmlns:a16="http://schemas.microsoft.com/office/drawing/2014/main" id="{40AA65C9-A480-604F-A159-04C5B1D5F58A}"/>
              </a:ext>
            </a:extLst>
          </p:cNvPr>
          <p:cNvSpPr txBox="1"/>
          <p:nvPr/>
        </p:nvSpPr>
        <p:spPr>
          <a:xfrm>
            <a:off x="0" y="6403912"/>
            <a:ext cx="9144000" cy="327717"/>
          </a:xfrm>
          <a:prstGeom prst="rect">
            <a:avLst/>
          </a:prstGeom>
        </p:spPr>
        <p:txBody>
          <a:bodyPr vert="horz" wrap="square" lIns="91440" tIns="45720" rIns="91440" bIns="45720" rtlCol="0" anchor="ctr">
            <a:noAutofit/>
          </a:bodyPr>
          <a:lstStyle/>
          <a:p>
            <a:pPr algn="ctr"/>
            <a:r>
              <a:rPr lang="de-DE" sz="1200" b="1" dirty="0">
                <a:solidFill>
                  <a:schemeClr val="bg1"/>
                </a:solidFill>
                <a:latin typeface="Arial"/>
                <a:cs typeface="Arial"/>
              </a:rPr>
              <a:t>© </a:t>
            </a:r>
            <a:r>
              <a:rPr lang="en-US" sz="1200" dirty="0">
                <a:solidFill>
                  <a:schemeClr val="bg1"/>
                </a:solidFill>
                <a:latin typeface="Arial"/>
                <a:cs typeface="Arial"/>
              </a:rPr>
              <a:t>2019 University of Washington. All rights reserved.</a:t>
            </a:r>
            <a:endParaRPr lang="en-US" sz="1200" i="0" dirty="0">
              <a:solidFill>
                <a:schemeClr val="bg1"/>
              </a:solidFill>
              <a:latin typeface="Arial"/>
              <a:cs typeface="Arial"/>
            </a:endParaRPr>
          </a:p>
        </p:txBody>
      </p:sp>
    </p:spTree>
    <p:extLst>
      <p:ext uri="{BB962C8B-B14F-4D97-AF65-F5344CB8AC3E}">
        <p14:creationId xmlns:p14="http://schemas.microsoft.com/office/powerpoint/2010/main" val="242382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on the How</a:t>
            </a:r>
          </a:p>
        </p:txBody>
      </p:sp>
      <p:sp>
        <p:nvSpPr>
          <p:cNvPr id="4" name="Rectangle 3" descr="PBC focuses on the how of coaching.">
            <a:extLst>
              <a:ext uri="{FF2B5EF4-FFF2-40B4-BE49-F238E27FC236}">
                <a16:creationId xmlns:a16="http://schemas.microsoft.com/office/drawing/2014/main" id="{D3168986-D6AC-A046-A5AE-44D98D30D265}"/>
              </a:ext>
            </a:extLst>
          </p:cNvPr>
          <p:cNvSpPr/>
          <p:nvPr/>
        </p:nvSpPr>
        <p:spPr>
          <a:xfrm>
            <a:off x="564414" y="1222950"/>
            <a:ext cx="8274785" cy="646331"/>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PBC focuses on the </a:t>
            </a:r>
            <a:r>
              <a:rPr lang="en-US" sz="3600" b="1" dirty="0">
                <a:solidFill>
                  <a:srgbClr val="17933A"/>
                </a:solidFill>
                <a:latin typeface="Arial" panose="020B0604020202020204" pitchFamily="34" charset="0"/>
                <a:cs typeface="Arial" panose="020B0604020202020204" pitchFamily="34" charset="0"/>
              </a:rPr>
              <a:t>how</a:t>
            </a:r>
            <a:r>
              <a:rPr lang="en-US" sz="3600" dirty="0">
                <a:latin typeface="Arial" panose="020B0604020202020204" pitchFamily="34" charset="0"/>
                <a:cs typeface="Arial" panose="020B0604020202020204" pitchFamily="34" charset="0"/>
              </a:rPr>
              <a:t> of coaching. </a:t>
            </a:r>
          </a:p>
        </p:txBody>
      </p:sp>
      <p:sp>
        <p:nvSpPr>
          <p:cNvPr id="3" name="Content Placeholder 2"/>
          <p:cNvSpPr>
            <a:spLocks noGrp="1"/>
          </p:cNvSpPr>
          <p:nvPr>
            <p:ph idx="1"/>
          </p:nvPr>
        </p:nvSpPr>
        <p:spPr>
          <a:xfrm>
            <a:off x="4350328" y="2048160"/>
            <a:ext cx="4488872" cy="4491185"/>
          </a:xfrm>
        </p:spPr>
        <p:txBody>
          <a:bodyPr/>
          <a:lstStyle/>
          <a:p>
            <a:pPr>
              <a:spcBef>
                <a:spcPts val="1968"/>
              </a:spcBef>
            </a:pPr>
            <a:r>
              <a:rPr lang="en-US" dirty="0"/>
              <a:t>The educator sets the goals.</a:t>
            </a:r>
          </a:p>
          <a:p>
            <a:pPr>
              <a:spcBef>
                <a:spcPts val="1968"/>
              </a:spcBef>
            </a:pPr>
            <a:r>
              <a:rPr lang="en-US" dirty="0"/>
              <a:t>PBC can be applied across:</a:t>
            </a:r>
          </a:p>
          <a:p>
            <a:pPr lvl="1">
              <a:spcBef>
                <a:spcPts val="1968"/>
              </a:spcBef>
            </a:pPr>
            <a:r>
              <a:rPr lang="en-US" dirty="0"/>
              <a:t>Settings</a:t>
            </a:r>
          </a:p>
          <a:p>
            <a:pPr lvl="1">
              <a:spcBef>
                <a:spcPts val="1968"/>
              </a:spcBef>
            </a:pPr>
            <a:r>
              <a:rPr lang="en-US" dirty="0"/>
              <a:t>Content</a:t>
            </a:r>
          </a:p>
        </p:txBody>
      </p:sp>
      <p:pic>
        <p:nvPicPr>
          <p:cNvPr id="7" name="Picture 6" descr="A coach and an educator enaged with an infant being held.">
            <a:extLst>
              <a:ext uri="{FF2B5EF4-FFF2-40B4-BE49-F238E27FC236}">
                <a16:creationId xmlns:a16="http://schemas.microsoft.com/office/drawing/2014/main" id="{AEF8E535-90E3-DD4B-924B-8CD3A4747E00}"/>
              </a:ext>
            </a:extLst>
          </p:cNvPr>
          <p:cNvPicPr>
            <a:picLocks noChangeAspect="1"/>
          </p:cNvPicPr>
          <p:nvPr/>
        </p:nvPicPr>
        <p:blipFill>
          <a:blip r:embed="rId3"/>
          <a:stretch>
            <a:fillRect/>
          </a:stretch>
        </p:blipFill>
        <p:spPr>
          <a:xfrm>
            <a:off x="564414" y="2048160"/>
            <a:ext cx="3314859" cy="2210991"/>
          </a:xfrm>
          <a:prstGeom prst="rect">
            <a:avLst/>
          </a:prstGeom>
        </p:spPr>
      </p:pic>
      <p:pic>
        <p:nvPicPr>
          <p:cNvPr id="6" name="Picture 5" descr="A coach and a provider guide a group of students outdoors.">
            <a:extLst>
              <a:ext uri="{FF2B5EF4-FFF2-40B4-BE49-F238E27FC236}">
                <a16:creationId xmlns:a16="http://schemas.microsoft.com/office/drawing/2014/main" id="{D1D8EBDE-D324-3A44-9E49-B7FCCFA6BE76}"/>
              </a:ext>
            </a:extLst>
          </p:cNvPr>
          <p:cNvPicPr>
            <a:picLocks noChangeAspect="1"/>
          </p:cNvPicPr>
          <p:nvPr/>
        </p:nvPicPr>
        <p:blipFill>
          <a:blip r:embed="rId4"/>
          <a:stretch>
            <a:fillRect/>
          </a:stretch>
        </p:blipFill>
        <p:spPr>
          <a:xfrm>
            <a:off x="564414" y="4257690"/>
            <a:ext cx="3314859" cy="2281655"/>
          </a:xfrm>
          <a:prstGeom prst="rect">
            <a:avLst/>
          </a:prstGeom>
        </p:spPr>
      </p:pic>
    </p:spTree>
    <p:extLst>
      <p:ext uri="{BB962C8B-B14F-4D97-AF65-F5344CB8AC3E}">
        <p14:creationId xmlns:p14="http://schemas.microsoft.com/office/powerpoint/2010/main" val="3461872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CDF33A1-F5DD-1B47-9EFA-3C734EED2A33}"/>
              </a:ext>
            </a:extLst>
          </p:cNvPr>
          <p:cNvSpPr>
            <a:spLocks noGrp="1"/>
          </p:cNvSpPr>
          <p:nvPr>
            <p:ph type="title"/>
          </p:nvPr>
        </p:nvSpPr>
        <p:spPr>
          <a:xfrm>
            <a:off x="474132" y="554524"/>
            <a:ext cx="7815429" cy="679927"/>
          </a:xfrm>
        </p:spPr>
        <p:txBody>
          <a:bodyPr/>
          <a:lstStyle/>
          <a:p>
            <a:pPr algn="l"/>
            <a:r>
              <a:rPr lang="en-US" sz="4400" dirty="0">
                <a:solidFill>
                  <a:srgbClr val="145886"/>
                </a:solidFill>
              </a:rPr>
              <a:t>Why is Coaching Important?</a:t>
            </a:r>
          </a:p>
        </p:txBody>
      </p:sp>
      <p:pic>
        <p:nvPicPr>
          <p:cNvPr id="3" name="Picture 2" descr="A coach and a provder look at a tablet in the background of a childcare center showing several children engaged in various activities.">
            <a:extLst>
              <a:ext uri="{FF2B5EF4-FFF2-40B4-BE49-F238E27FC236}">
                <a16:creationId xmlns:a16="http://schemas.microsoft.com/office/drawing/2014/main" id="{AB8BB173-EE2A-EE49-9E1D-C5ADC2A47719}"/>
              </a:ext>
            </a:extLst>
          </p:cNvPr>
          <p:cNvPicPr>
            <a:picLocks noChangeAspect="1"/>
          </p:cNvPicPr>
          <p:nvPr/>
        </p:nvPicPr>
        <p:blipFill rotWithShape="1">
          <a:blip r:embed="rId3"/>
          <a:srcRect t="16367" r="726"/>
          <a:stretch/>
        </p:blipFill>
        <p:spPr>
          <a:xfrm>
            <a:off x="-1" y="1379909"/>
            <a:ext cx="9144001" cy="5349569"/>
          </a:xfrm>
          <a:prstGeom prst="rect">
            <a:avLst/>
          </a:prstGeom>
          <a:ln>
            <a:noFill/>
          </a:ln>
        </p:spPr>
      </p:pic>
      <p:sp>
        <p:nvSpPr>
          <p:cNvPr id="17" name="Rectangle 16">
            <a:extLst>
              <a:ext uri="{FF2B5EF4-FFF2-40B4-BE49-F238E27FC236}">
                <a16:creationId xmlns:a16="http://schemas.microsoft.com/office/drawing/2014/main" id="{5C667D8B-3CB7-AC4A-A3BB-99883ABBE091}"/>
              </a:ext>
              <a:ext uri="{C183D7F6-B498-43B3-948B-1728B52AA6E4}">
                <adec:decorative xmlns:adec="http://schemas.microsoft.com/office/drawing/2017/decorative" val="1"/>
              </a:ext>
            </a:extLst>
          </p:cNvPr>
          <p:cNvSpPr/>
          <p:nvPr/>
        </p:nvSpPr>
        <p:spPr>
          <a:xfrm>
            <a:off x="0" y="5034844"/>
            <a:ext cx="9144000" cy="1738490"/>
          </a:xfrm>
          <a:prstGeom prst="rect">
            <a:avLst/>
          </a:prstGeom>
          <a:gradFill>
            <a:gsLst>
              <a:gs pos="28000">
                <a:srgbClr val="145886">
                  <a:alpha val="88000"/>
                </a:srgbClr>
              </a:gs>
              <a:gs pos="0">
                <a:schemeClr val="accent1">
                  <a:lumMod val="30000"/>
                  <a:lumOff val="70000"/>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2" descr="&#10;">
            <a:extLst>
              <a:ext uri="{FF2B5EF4-FFF2-40B4-BE49-F238E27FC236}">
                <a16:creationId xmlns:a16="http://schemas.microsoft.com/office/drawing/2014/main" id="{E215039C-9BF0-8348-9D68-5E8A12D4A9F4}"/>
              </a:ext>
              <a:ext uri="{C183D7F6-B498-43B3-948B-1728B52AA6E4}">
                <adec:decorative xmlns:adec="http://schemas.microsoft.com/office/drawing/2017/decorative" val="0"/>
              </a:ext>
            </a:extLst>
          </p:cNvPr>
          <p:cNvSpPr txBox="1">
            <a:spLocks/>
          </p:cNvSpPr>
          <p:nvPr/>
        </p:nvSpPr>
        <p:spPr>
          <a:xfrm>
            <a:off x="0" y="6005688"/>
            <a:ext cx="9144000" cy="852311"/>
          </a:xfrm>
          <a:prstGeom prst="rect">
            <a:avLst/>
          </a:prstGeom>
          <a:noFill/>
        </p:spPr>
        <p:txBody>
          <a:bodyPr vert="horz" lIns="685800" anchor="ctr" anchorCtr="1">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400" dirty="0">
                <a:solidFill>
                  <a:schemeClr val="bg1"/>
                </a:solidFill>
              </a:rPr>
              <a:t>Coaching is an effective source of professional development.</a:t>
            </a:r>
          </a:p>
          <a:p>
            <a:pPr marL="374904" lvl="1" indent="0" algn="ctr">
              <a:spcBef>
                <a:spcPts val="1968"/>
              </a:spcBef>
              <a:buNone/>
            </a:pPr>
            <a:endParaRPr lang="en-US" sz="3400" b="1" dirty="0">
              <a:solidFill>
                <a:schemeClr val="bg1"/>
              </a:solidFill>
            </a:endParaRPr>
          </a:p>
        </p:txBody>
      </p:sp>
    </p:spTree>
    <p:extLst>
      <p:ext uri="{BB962C8B-B14F-4D97-AF65-F5344CB8AC3E}">
        <p14:creationId xmlns:p14="http://schemas.microsoft.com/office/powerpoint/2010/main" val="264755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2C24A5-B83E-CB4A-B8CA-6E430112819B}"/>
              </a:ext>
            </a:extLst>
          </p:cNvPr>
          <p:cNvSpPr>
            <a:spLocks noGrp="1"/>
          </p:cNvSpPr>
          <p:nvPr>
            <p:ph type="title"/>
          </p:nvPr>
        </p:nvSpPr>
        <p:spPr>
          <a:xfrm>
            <a:off x="1019331" y="350027"/>
            <a:ext cx="7165299" cy="789225"/>
          </a:xfrm>
        </p:spPr>
        <p:txBody>
          <a:bodyPr/>
          <a:lstStyle/>
          <a:p>
            <a:pPr algn="l"/>
            <a:r>
              <a:rPr lang="en-US" dirty="0">
                <a:solidFill>
                  <a:srgbClr val="145886"/>
                </a:solidFill>
                <a:latin typeface="Arial" panose="020B0604020202020204" pitchFamily="34" charset="0"/>
                <a:cs typeface="Arial" panose="020B0604020202020204" pitchFamily="34" charset="0"/>
              </a:rPr>
              <a:t>Coaching Benefits Children</a:t>
            </a:r>
            <a:endParaRPr lang="en-US" dirty="0">
              <a:solidFill>
                <a:srgbClr val="145886"/>
              </a:solidFill>
            </a:endParaRPr>
          </a:p>
        </p:txBody>
      </p:sp>
      <p:pic>
        <p:nvPicPr>
          <p:cNvPr id="5" name="Picture 4" descr="A coach with a notebook in her lap watches an educator and an infant playing on the floor.">
            <a:extLst>
              <a:ext uri="{FF2B5EF4-FFF2-40B4-BE49-F238E27FC236}">
                <a16:creationId xmlns:a16="http://schemas.microsoft.com/office/drawing/2014/main" id="{EBB1A8CF-D09A-6C4A-A676-5C6FAC4C5A17}"/>
              </a:ext>
            </a:extLst>
          </p:cNvPr>
          <p:cNvPicPr>
            <a:picLocks noChangeAspect="1"/>
          </p:cNvPicPr>
          <p:nvPr/>
        </p:nvPicPr>
        <p:blipFill rotWithShape="1">
          <a:blip r:embed="rId3"/>
          <a:srcRect t="4313" b="14680"/>
          <a:stretch/>
        </p:blipFill>
        <p:spPr>
          <a:xfrm>
            <a:off x="0" y="1155581"/>
            <a:ext cx="9144000" cy="5555464"/>
          </a:xfrm>
          <a:prstGeom prst="rect">
            <a:avLst/>
          </a:prstGeom>
        </p:spPr>
      </p:pic>
      <p:sp>
        <p:nvSpPr>
          <p:cNvPr id="6" name="Rectangle 5">
            <a:extLst>
              <a:ext uri="{FF2B5EF4-FFF2-40B4-BE49-F238E27FC236}">
                <a16:creationId xmlns:a16="http://schemas.microsoft.com/office/drawing/2014/main" id="{8D3393FD-7533-7C44-AEC8-61B3E3384458}"/>
              </a:ext>
              <a:ext uri="{C183D7F6-B498-43B3-948B-1728B52AA6E4}">
                <adec:decorative xmlns:adec="http://schemas.microsoft.com/office/drawing/2017/decorative" val="1"/>
              </a:ext>
            </a:extLst>
          </p:cNvPr>
          <p:cNvSpPr/>
          <p:nvPr/>
        </p:nvSpPr>
        <p:spPr>
          <a:xfrm>
            <a:off x="1" y="5119510"/>
            <a:ext cx="9144000" cy="1738490"/>
          </a:xfrm>
          <a:prstGeom prst="rect">
            <a:avLst/>
          </a:prstGeom>
          <a:gradFill>
            <a:gsLst>
              <a:gs pos="28000">
                <a:srgbClr val="145886">
                  <a:alpha val="88000"/>
                </a:srgbClr>
              </a:gs>
              <a:gs pos="0">
                <a:schemeClr val="accent1">
                  <a:lumMod val="30000"/>
                  <a:lumOff val="70000"/>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0BA7BDC-68E7-1D46-85D6-3799E4ECD69D}"/>
              </a:ext>
            </a:extLst>
          </p:cNvPr>
          <p:cNvSpPr txBox="1">
            <a:spLocks/>
          </p:cNvSpPr>
          <p:nvPr/>
        </p:nvSpPr>
        <p:spPr>
          <a:xfrm>
            <a:off x="-508000" y="6005688"/>
            <a:ext cx="9652000" cy="852311"/>
          </a:xfrm>
          <a:prstGeom prst="rect">
            <a:avLst/>
          </a:prstGeom>
          <a:noFill/>
        </p:spPr>
        <p:txBody>
          <a:bodyPr vert="horz" lIns="685800" anchor="ctr" anchorCtr="1">
            <a:noAutofit/>
          </a:bodyPr>
          <a:lstStyle>
            <a:lvl1pPr marL="274320" indent="-274320" algn="l" defTabSz="457200" rtl="0" eaLnBrk="1" latinLnBrk="0" hangingPunct="1">
              <a:spcBef>
                <a:spcPct val="20000"/>
              </a:spcBef>
              <a:buClr>
                <a:schemeClr val="tx1"/>
              </a:buClr>
              <a:buFont typeface="Arial"/>
              <a:buChar char="•"/>
              <a:defRPr sz="3200" kern="1200">
                <a:solidFill>
                  <a:schemeClr val="tx1"/>
                </a:solidFill>
                <a:latin typeface="Arial"/>
                <a:ea typeface="+mn-ea"/>
                <a:cs typeface="Arial"/>
              </a:defRPr>
            </a:lvl1pPr>
            <a:lvl2pPr marL="649224" indent="-274320" algn="l" defTabSz="457200" rtl="0" eaLnBrk="1" latinLnBrk="0" hangingPunct="1">
              <a:spcBef>
                <a:spcPct val="20000"/>
              </a:spcBef>
              <a:buClr>
                <a:schemeClr val="tx1"/>
              </a:buClr>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1"/>
              </a:buClr>
              <a:buFont typeface="Arial" panose="020B0604020202020204" pitchFamily="34" charset="0"/>
              <a:buChar char="•"/>
            </a:pPr>
            <a:r>
              <a:rPr lang="en-US" dirty="0">
                <a:solidFill>
                  <a:schemeClr val="bg1"/>
                </a:solidFill>
              </a:rPr>
              <a:t>Coaching influences teaching practices.</a:t>
            </a:r>
          </a:p>
          <a:p>
            <a:pPr>
              <a:buClr>
                <a:schemeClr val="bg1"/>
              </a:buClr>
              <a:buFont typeface="Arial" panose="020B0604020202020204" pitchFamily="34" charset="0"/>
              <a:buChar char="•"/>
            </a:pPr>
            <a:r>
              <a:rPr lang="en-US" dirty="0">
                <a:solidFill>
                  <a:schemeClr val="bg1"/>
                </a:solidFill>
              </a:rPr>
              <a:t>Quality teaching influences child outcomes.</a:t>
            </a:r>
          </a:p>
          <a:p>
            <a:pPr marL="374904" lvl="1" indent="0" algn="ctr">
              <a:spcBef>
                <a:spcPts val="1968"/>
              </a:spcBef>
              <a:buNone/>
            </a:pPr>
            <a:endParaRPr lang="en-US" sz="3400" b="1" dirty="0">
              <a:solidFill>
                <a:schemeClr val="bg1"/>
              </a:solidFill>
            </a:endParaRPr>
          </a:p>
        </p:txBody>
      </p:sp>
    </p:spTree>
    <p:extLst>
      <p:ext uri="{BB962C8B-B14F-4D97-AF65-F5344CB8AC3E}">
        <p14:creationId xmlns:p14="http://schemas.microsoft.com/office/powerpoint/2010/main" val="1049122165"/>
      </p:ext>
    </p:extLst>
  </p:cSld>
  <p:clrMapOvr>
    <a:masterClrMapping/>
  </p:clrMapOvr>
</p:sld>
</file>

<file path=ppt/theme/theme1.xml><?xml version="1.0" encoding="utf-8"?>
<a:theme xmlns:a="http://schemas.openxmlformats.org/drawingml/2006/main" name="EarlyEdU_PPT_Template">
  <a:themeElements>
    <a:clrScheme name="Custom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79339"/>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3600" b="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15634</TotalTime>
  <Words>8440</Words>
  <Application>Microsoft Office PowerPoint</Application>
  <PresentationFormat>On-screen Show (4:3)</PresentationFormat>
  <Paragraphs>897</Paragraphs>
  <Slides>67</Slides>
  <Notes>67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Calibri</vt:lpstr>
      <vt:lpstr>EarlyEdU_PPT_Template</vt:lpstr>
      <vt:lpstr>Practice-Based Coaching: Components &amp; Implementation Strategies</vt:lpstr>
      <vt:lpstr>Overview</vt:lpstr>
      <vt:lpstr>Objectives</vt:lpstr>
      <vt:lpstr>Intentional Teaching Framework</vt:lpstr>
      <vt:lpstr>Activity 1</vt:lpstr>
      <vt:lpstr>What Is PBC?</vt:lpstr>
      <vt:lpstr>Focus on the How</vt:lpstr>
      <vt:lpstr>Why is Coaching Important?</vt:lpstr>
      <vt:lpstr>Coaching Benefits Children</vt:lpstr>
      <vt:lpstr>Video 1</vt:lpstr>
      <vt:lpstr>Video Role and Impact of Coaching </vt:lpstr>
      <vt:lpstr>Video Debrief 1</vt:lpstr>
      <vt:lpstr>PBC Cycle</vt:lpstr>
      <vt:lpstr>What Does PBC Look Like?</vt:lpstr>
      <vt:lpstr>Discussion 1</vt:lpstr>
      <vt:lpstr>Adult Learning Theory</vt:lpstr>
      <vt:lpstr>PBC Cycle:  Shared Goals and Action Planning</vt:lpstr>
      <vt:lpstr>Collaborative Partnerships</vt:lpstr>
      <vt:lpstr>Discussion 2</vt:lpstr>
      <vt:lpstr>The Coaching Agreement</vt:lpstr>
      <vt:lpstr>Addressing Culture and Equity Through Coaching</vt:lpstr>
      <vt:lpstr>Video 2</vt:lpstr>
      <vt:lpstr>Video Culturally Responsive Coaching</vt:lpstr>
      <vt:lpstr>Video Debrief 2</vt:lpstr>
      <vt:lpstr>Reflecting on Equity and Diversity Through Coaching</vt:lpstr>
      <vt:lpstr>Video 3</vt:lpstr>
      <vt:lpstr>Video Addressing Implicit Bias</vt:lpstr>
      <vt:lpstr>Video Debrief 3</vt:lpstr>
      <vt:lpstr>Activity 2 </vt:lpstr>
      <vt:lpstr>PBC Cycle: Collaborative Partnerships</vt:lpstr>
      <vt:lpstr>What is Shared Goals and Action Planning?</vt:lpstr>
      <vt:lpstr>Video 4</vt:lpstr>
      <vt:lpstr>Video Writing Goals</vt:lpstr>
      <vt:lpstr>Video Debrief 4</vt:lpstr>
      <vt:lpstr>Shared Goals and  Action Planning: How</vt:lpstr>
      <vt:lpstr>Gather Information</vt:lpstr>
      <vt:lpstr>Write Shared Goals</vt:lpstr>
      <vt:lpstr>Develop an Action Plan</vt:lpstr>
      <vt:lpstr>PBC Cycle: Focused Observation</vt:lpstr>
      <vt:lpstr>What is Focused Observation?</vt:lpstr>
      <vt:lpstr>Video 5</vt:lpstr>
      <vt:lpstr>Video Focused Observation</vt:lpstr>
      <vt:lpstr>Video Debrief 5</vt:lpstr>
      <vt:lpstr>Focused Observation: How</vt:lpstr>
      <vt:lpstr>Collecting Data</vt:lpstr>
      <vt:lpstr>Gathering Information Objectively</vt:lpstr>
      <vt:lpstr>Recording Notes</vt:lpstr>
      <vt:lpstr>Coaching During the Observation</vt:lpstr>
      <vt:lpstr>Using Video in Coaching</vt:lpstr>
      <vt:lpstr>Video 6</vt:lpstr>
      <vt:lpstr>Video Using Video in Coaching</vt:lpstr>
      <vt:lpstr>Video Debrief 6</vt:lpstr>
      <vt:lpstr>PBC Cycle: Reflection and Feedback</vt:lpstr>
      <vt:lpstr>Providing Feedback</vt:lpstr>
      <vt:lpstr>Reflection and Feedback: How</vt:lpstr>
      <vt:lpstr>Reflection</vt:lpstr>
      <vt:lpstr>Goals of Providing Feedback</vt:lpstr>
      <vt:lpstr>Effective Feedback</vt:lpstr>
      <vt:lpstr>Activity 3</vt:lpstr>
      <vt:lpstr>Activity 3 (continued)</vt:lpstr>
      <vt:lpstr>Video 7</vt:lpstr>
      <vt:lpstr>Video Reflection and Feedback Examples</vt:lpstr>
      <vt:lpstr>Video Debrief 7</vt:lpstr>
      <vt:lpstr>PBC Cycle: Review</vt:lpstr>
      <vt:lpstr>Summary</vt:lpstr>
      <vt:lpstr>Assignment</vt:lpstr>
      <vt:lpstr>Closing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Practice-Based Coaching</dc:title>
  <dc:subject/>
  <dc:creator>EarlyEdU Alliance</dc:creator>
  <cp:keywords/>
  <dc:description/>
  <cp:lastModifiedBy>Danielle Burton</cp:lastModifiedBy>
  <cp:revision>810</cp:revision>
  <cp:lastPrinted>2019-07-17T21:29:18Z</cp:lastPrinted>
  <dcterms:created xsi:type="dcterms:W3CDTF">2016-02-17T17:44:16Z</dcterms:created>
  <dcterms:modified xsi:type="dcterms:W3CDTF">2020-03-04T20:45:56Z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