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71"/>
  </p:notesMasterIdLst>
  <p:sldIdLst>
    <p:sldId id="256" r:id="rId5"/>
    <p:sldId id="257" r:id="rId6"/>
    <p:sldId id="258" r:id="rId7"/>
    <p:sldId id="259" r:id="rId8"/>
    <p:sldId id="322"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Lst>
  <p:sldSz cx="12192000" cy="6858000"/>
  <p:notesSz cx="6858000" cy="16668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28">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iq4mzs21kY6MkH6vm9UdK+tUzO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R Shuster" initials="" lastIdx="3" clrIdx="0"/>
  <p:cmAuthor id="1" name="Allyson Dean" initials="ADean" lastIdx="6" clrIdx="1">
    <p:extLst>
      <p:ext uri="{19B8F6BF-5375-455C-9EA6-DF929625EA0E}">
        <p15:presenceInfo xmlns:p15="http://schemas.microsoft.com/office/powerpoint/2012/main" userId="Allyson Dean" providerId="None"/>
      </p:ext>
    </p:extLst>
  </p:cmAuthor>
  <p:cmAuthor id="2" name="Sarah Merrill" initials="SM" lastIdx="1" clrIdx="2">
    <p:extLst>
      <p:ext uri="{19B8F6BF-5375-455C-9EA6-DF929625EA0E}">
        <p15:presenceInfo xmlns:p15="http://schemas.microsoft.com/office/powerpoint/2012/main" userId="S::sarah.merrill_acf.hhs.gov#ext#@zerotothree.org::3e53af37-13da-40ef-af67-5944c6d404e8" providerId="AD"/>
      </p:ext>
    </p:extLst>
  </p:cmAuthor>
  <p:cmAuthor id="3" name="Jamie Sheehan" initials="JS" lastIdx="1" clrIdx="3">
    <p:extLst>
      <p:ext uri="{19B8F6BF-5375-455C-9EA6-DF929625EA0E}">
        <p15:presenceInfo xmlns:p15="http://schemas.microsoft.com/office/powerpoint/2012/main" userId="S::jamie.sheehan_acf.hhs.gov#ext#@zerotothree.org::bd765515-71f2-4358-b571-2b88845f95f5" providerId="AD"/>
      </p:ext>
    </p:extLst>
  </p:cmAuthor>
  <p:cmAuthor id="4" name="Katie Miller" initials="KM" lastIdx="1" clrIdx="4">
    <p:extLst>
      <p:ext uri="{19B8F6BF-5375-455C-9EA6-DF929625EA0E}">
        <p15:presenceInfo xmlns:p15="http://schemas.microsoft.com/office/powerpoint/2012/main" userId="S::millerk3@uw.edu::2fb51082-72ad-432a-86c0-5149f9fec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600"/>
    <a:srgbClr val="139153"/>
    <a:srgbClr val="0B5786"/>
    <a:srgbClr val="F26821"/>
    <a:srgbClr val="0D42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273798-B963-46B9-92A4-349190456643}" v="1" dt="2020-08-28T17:58:45.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445"/>
    <p:restoredTop sz="68634"/>
  </p:normalViewPr>
  <p:slideViewPr>
    <p:cSldViewPr snapToGrid="0">
      <p:cViewPr varScale="1">
        <p:scale>
          <a:sx n="59" d="100"/>
          <a:sy n="59" d="100"/>
        </p:scale>
        <p:origin x="907" y="67"/>
      </p:cViewPr>
      <p:guideLst>
        <p:guide orient="horz" pos="2128"/>
        <p:guide pos="3840"/>
      </p:guideLst>
    </p:cSldViewPr>
  </p:slideViewPr>
  <p:outlineViewPr>
    <p:cViewPr>
      <p:scale>
        <a:sx n="33" d="100"/>
        <a:sy n="33" d="100"/>
      </p:scale>
      <p:origin x="0" y="-428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80" Type="http://customschemas.google.com/relationships/presentationmetadata" Target="meta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commentAuthors" Target="commentAuthor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lkc.ohs.acf.hhs.gov/sites/default/files/pdf/curriculum-alignment-too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lkc.ohs.acf.hhs.gov/video/administrative-suppo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ercommons.org/authoring/14360-beyond-outcomes-how-ongoing-assessment-supports-ch/view"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hildcareta.acf.hhs.gov/sites/default/files/public/infant-toddler_development_screening_and_assessmen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curry.virginia.edu/research/centers/castl/clas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clkc.ohs.acf.hhs.gov/sites/default/files/pdf/using-the-class-in-hs-preschool-programs.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eclkc.ohs.acf.hhs.gov/sites/default/files/pdf/ehs-ta-paper-15-observation.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lkc.ohs.acf.hhs.gov/teaching-practices/article/framework-effective-practi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clkc.ohs.acf.hhs.gov/sites/default/files/pdf/look-again-using-sensitive-skilled-observation-materials.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pitc.org/cs/pitclib/view/pitc_res/1269"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clkc.ohs.acf.hhs.gov/sites/default/files/pdf/look-again-using-sensitive-skilled-observation-materials.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BwzSn1VHvCQ"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eclkc.ohs.acf.hhs.gov/sites/default/files/pdf/ehs-ta-paper-15-observation.pdf" TargetMode="External"/><Relationship Id="rId4" Type="http://schemas.openxmlformats.org/officeDocument/2006/relationships/hyperlink" Target="http://www.easternct.edu/cece/e-clip-observing-young-childre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clkc.ohs.acf.hhs.gov/video/look-me-using-focused-child-observation-infants-toddler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BwzSn1VHvCQ"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implicit.harvard.edu/implicit/iatdetails.html"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implicit.harvard.edu/implicit/iatdetails.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implicit.harvard.edu/implicit/iatdetails.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clkc.ohs.acf.hhs.gov/sites/default/files/pdf/young-african-american-boys-project-guide.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lkc.ohs.acf.hhs.gov/school-readiness/article/head-start-early-learning-outcomes-framewor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clkc.ohs.acf.hhs.gov/sites/default/files/pdf/no-search/elof-04-inform-assessment.pdf"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clkc.ohs.acf.hhs.gov/sites/default/files/pdf/report-congress-dual-language-learners.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vimeo.com/222887856"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al.org/heritage/pdfs/briefs/indigenous-language-students-from-spanish-speaking-countries-educational-approaches.pdf"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nieer.org/2016/11/08/special-report-shortcomings-pre-k-policies-children-dual-language-learners"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clkc.ohs.acf.hhs.gov/sites/default/files/pdf/gathering-using-language-info-families-share.pdf"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naeyc.org/files/naeyc/file/positions/PrmtgPositiveOutcomes.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pacer.org/parent/php/PHP-c59.pdf"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eclkc.ohs.acf.hhs.gov/family-engagement/developing-relationships-families/building-partnerships-guide-developing"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naeyc.org/files/naeyc/file/positions/PrmtgPositiveOutcomes.pdf"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naeyc.org/files/naeyc/file/positions/pscape.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clkc.ohs.acf.hhs.gov/hslc/tta-system/family/docs/ncpfce-assessment-101411.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eclkc.ohs.acf.hhs.gov/sites/default/files/pdf/family-engagement-ongoing-child-assessment-eng.pdf"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eclkc.ohs.acf.hhs.gov/sites/default/files/pdf/gathering-using-language-info-families-share.pdf"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ap.edu/catalog/12446/early-childhood-assessment-why-what-and-ho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Welcome! This module teaches observation and assessment practices for early learning professionals working with children from birth to age 5 in a variety of early learning settings, from family programs to private programs to Early Head Start/Head Start. In this module, the terms early learning professional, early childhood educator, and their variations refer to educators who work with children from birth to 5.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Most of the core principles apply to educators working with children throughout that age range. Some parts of the module may have more examples, photos, or videos from one age range or type of early learning environment. Some practices may be more relevant to one age range  than another.</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The aim is for early childhood educators to learn and apply best practices in assessing children to help better guide their learning and development toward outcomes identified by programs, families, curriculum, and state or federal early learning guidelines, and to respond to children’s individual needs.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You may need to alter the module activities to individualize this learning experience to match the needs of the participants in your class. Some participants may be new to the field, others may have years of experience and are furthering their education. Some participants may be working in a family childcare with limited assessment procedures while others may be in Head Start programs with lengthy, structured requirements.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Guidance for some of the learning activities may include possible participant responses. These are not intended to be comprehensive; they are merely suggestions to help you in leading the activity.</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Finally, you will need Internet access to present this module as it contains links to outside content.</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p:txBody>
      </p:sp>
      <p:sp>
        <p:nvSpPr>
          <p:cNvPr id="199" name="Google Shape;19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dirty="0">
                <a:latin typeface="+mn-lt"/>
                <a:ea typeface="Arial"/>
                <a:cs typeface="Arial"/>
                <a:sym typeface="Arial"/>
              </a:rPr>
              <a:t>Ask participants what key points they heard about using assessment tools accurately.</a:t>
            </a:r>
            <a:endParaRPr dirty="0">
              <a:latin typeface="+mn-lt"/>
            </a:endParaRPr>
          </a:p>
          <a:p>
            <a:pPr marL="0" marR="0" lvl="0" indent="0" algn="l" rtl="0">
              <a:lnSpc>
                <a:spcPct val="115000"/>
              </a:lnSpc>
              <a:spcBef>
                <a:spcPts val="1000"/>
              </a:spcBef>
              <a:spcAft>
                <a:spcPts val="0"/>
              </a:spcAft>
              <a:buNone/>
            </a:pPr>
            <a:endParaRPr sz="1600" dirty="0">
              <a:latin typeface="+mn-lt"/>
              <a:ea typeface="Arial"/>
              <a:cs typeface="Arial"/>
              <a:sym typeface="Arial"/>
            </a:endParaRPr>
          </a:p>
          <a:p>
            <a:pPr marL="0" marR="0" lvl="0" indent="0" algn="l" rtl="0">
              <a:lnSpc>
                <a:spcPct val="115000"/>
              </a:lnSpc>
              <a:spcBef>
                <a:spcPts val="1000"/>
              </a:spcBef>
              <a:spcAft>
                <a:spcPts val="0"/>
              </a:spcAft>
              <a:buNone/>
            </a:pPr>
            <a:r>
              <a:rPr lang="en-US" sz="1600" dirty="0">
                <a:latin typeface="+mn-lt"/>
                <a:ea typeface="Arial"/>
                <a:cs typeface="Arial"/>
                <a:sym typeface="Arial"/>
              </a:rPr>
              <a:t>The speaker points out that these tools should:</a:t>
            </a:r>
          </a:p>
          <a:p>
            <a:pPr marL="0" marR="0" lvl="0" indent="0" algn="l" rtl="0">
              <a:lnSpc>
                <a:spcPct val="115000"/>
              </a:lnSpc>
              <a:spcBef>
                <a:spcPts val="1000"/>
              </a:spcBef>
              <a:spcAft>
                <a:spcPts val="0"/>
              </a:spcAft>
              <a:buNone/>
            </a:pPr>
            <a:endParaRPr dirty="0">
              <a:latin typeface="+mn-lt"/>
            </a:endParaRPr>
          </a:p>
          <a:p>
            <a:pPr marL="342900" marR="0" lvl="0" indent="-342900" algn="l" rtl="0">
              <a:lnSpc>
                <a:spcPct val="115000"/>
              </a:lnSpc>
              <a:spcBef>
                <a:spcPts val="1000"/>
              </a:spcBef>
              <a:spcAft>
                <a:spcPts val="0"/>
              </a:spcAft>
              <a:buClr>
                <a:srgbClr val="000000"/>
              </a:buClr>
              <a:buSzPts val="1600"/>
              <a:buFont typeface="Noto Sans Symbols"/>
              <a:buChar char="∙"/>
            </a:pPr>
            <a:r>
              <a:rPr lang="en-US" sz="1600" dirty="0">
                <a:solidFill>
                  <a:srgbClr val="000000"/>
                </a:solidFill>
                <a:latin typeface="+mn-lt"/>
                <a:ea typeface="Arial"/>
                <a:cs typeface="Arial"/>
                <a:sym typeface="Arial"/>
              </a:rPr>
              <a:t>Match the assessment purpose.</a:t>
            </a:r>
            <a:endParaRPr sz="1600" dirty="0">
              <a:latin typeface="+mn-lt"/>
              <a:ea typeface="Arial"/>
              <a:cs typeface="Arial"/>
              <a:sym typeface="Arial"/>
            </a:endParaRPr>
          </a:p>
          <a:p>
            <a:pPr marL="342900" marR="0" lvl="0" indent="-342900" algn="l" rtl="0">
              <a:lnSpc>
                <a:spcPct val="115000"/>
              </a:lnSpc>
              <a:spcBef>
                <a:spcPts val="0"/>
              </a:spcBef>
              <a:spcAft>
                <a:spcPts val="0"/>
              </a:spcAft>
              <a:buClr>
                <a:srgbClr val="000000"/>
              </a:buClr>
              <a:buSzPts val="1600"/>
              <a:buFont typeface="Noto Sans Symbols"/>
              <a:buChar char="∙"/>
            </a:pPr>
            <a:r>
              <a:rPr lang="en-US" sz="1600" dirty="0">
                <a:solidFill>
                  <a:srgbClr val="000000"/>
                </a:solidFill>
                <a:latin typeface="+mn-lt"/>
                <a:ea typeface="Arial"/>
                <a:cs typeface="Arial"/>
                <a:sym typeface="Arial"/>
              </a:rPr>
              <a:t>Be valid and reliable.</a:t>
            </a:r>
            <a:endParaRPr dirty="0">
              <a:latin typeface="+mn-lt"/>
              <a:ea typeface="Arial"/>
              <a:cs typeface="Arial"/>
              <a:sym typeface="Arial"/>
            </a:endParaRPr>
          </a:p>
          <a:p>
            <a:pPr marL="342900" marR="0" lvl="0" indent="-342900" algn="l" rtl="0">
              <a:lnSpc>
                <a:spcPct val="115000"/>
              </a:lnSpc>
              <a:spcBef>
                <a:spcPts val="0"/>
              </a:spcBef>
              <a:spcAft>
                <a:spcPts val="0"/>
              </a:spcAft>
              <a:buClr>
                <a:srgbClr val="000000"/>
              </a:buClr>
              <a:buSzPts val="1600"/>
              <a:buFont typeface="Noto Sans Symbols"/>
              <a:buChar char="∙"/>
            </a:pPr>
            <a:r>
              <a:rPr lang="en-US" sz="1600" dirty="0">
                <a:solidFill>
                  <a:srgbClr val="000000"/>
                </a:solidFill>
                <a:latin typeface="+mn-lt"/>
                <a:ea typeface="Arial"/>
                <a:cs typeface="Arial"/>
                <a:sym typeface="Arial"/>
              </a:rPr>
              <a:t>Be socially valid.</a:t>
            </a:r>
            <a:endParaRPr sz="1600" dirty="0">
              <a:latin typeface="+mn-lt"/>
              <a:ea typeface="Arial"/>
              <a:cs typeface="Arial"/>
              <a:sym typeface="Arial"/>
            </a:endParaRPr>
          </a:p>
          <a:p>
            <a:pPr marL="0" lvl="0" indent="0" algn="l" rtl="0">
              <a:spcBef>
                <a:spcPts val="1000"/>
              </a:spcBef>
              <a:spcAft>
                <a:spcPts val="0"/>
              </a:spcAft>
              <a:buNone/>
            </a:pPr>
            <a:endParaRPr dirty="0">
              <a:latin typeface="+mn-lt"/>
            </a:endParaRPr>
          </a:p>
        </p:txBody>
      </p:sp>
      <p:sp>
        <p:nvSpPr>
          <p:cNvPr id="266" name="Google Shape;26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Ongoing assessment is a process where educators generally use a variety of documentation methods during children’s regular routines and environments to measure children’s progress toward learning outcomes. Educators may also use a specific assessment measure called an </a:t>
            </a:r>
            <a:r>
              <a:rPr lang="en-US" sz="1600" i="1" dirty="0">
                <a:effectLst/>
                <a:latin typeface="+mn-lt"/>
                <a:ea typeface="Arial" panose="020B0604020202020204" pitchFamily="34" charset="0"/>
              </a:rPr>
              <a:t>observation-based assessment tool </a:t>
            </a:r>
            <a:r>
              <a:rPr lang="en-US" sz="1600" dirty="0">
                <a:effectLst/>
                <a:latin typeface="+mn-lt"/>
                <a:ea typeface="Arial" panose="020B0604020202020204" pitchFamily="34" charset="0"/>
              </a:rPr>
              <a:t>in combination with other methods</a:t>
            </a:r>
            <a:r>
              <a:rPr lang="en-US" sz="1600" i="1" dirty="0">
                <a:effectLst/>
                <a:latin typeface="+mn-lt"/>
                <a:ea typeface="Arial" panose="020B0604020202020204" pitchFamily="34" charset="0"/>
              </a:rPr>
              <a:t>. </a:t>
            </a:r>
            <a:r>
              <a:rPr lang="en-US" sz="1600" dirty="0">
                <a:effectLst/>
                <a:latin typeface="+mn-lt"/>
                <a:ea typeface="Arial" panose="020B0604020202020204" pitchFamily="34" charset="0"/>
              </a:rPr>
              <a:t>While the majority of early learning programs use observation-based tools, some Head Start programs may use direct assessment tools for ongoing assessment.</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An observation-based assessment tool can help educators evaluate children in all areas of development and organize information. Any assessment tool used should reflect curriculum goals, which are often required by states and the federal government to align with early learning guidelines and/or the Head Start Early Learning Outcomes Framework (ELOF), depending on the early learning program. The curriculum should be comprehensive and based on research and child development stages. In Head Start programs curriculum must align with the ELOF.</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Educators should use information about children’s progress to plan the next steps in teaching. </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This process is one that educators should do in partnership with families.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McAfee, O., Leong, D. J. (2011). </a:t>
            </a:r>
            <a:r>
              <a:rPr lang="en-US" sz="1600" i="1" dirty="0">
                <a:effectLst/>
                <a:latin typeface="+mn-lt"/>
                <a:ea typeface="Arial" panose="020B0604020202020204" pitchFamily="34" charset="0"/>
              </a:rPr>
              <a:t>Assessing and guiding young children’s development and learning</a:t>
            </a:r>
            <a:r>
              <a:rPr lang="en-US" sz="1600" dirty="0">
                <a:effectLst/>
                <a:latin typeface="+mn-lt"/>
                <a:ea typeface="Arial" panose="020B0604020202020204" pitchFamily="34" charset="0"/>
              </a:rPr>
              <a:t>. Upper Saddle River, NJ: Pearson Education</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U.S. Department of Health and Human Services, Administration for Children and Families, National Center on Quality Teaching and Learning. (2011). </a:t>
            </a:r>
            <a:r>
              <a:rPr lang="en-US" sz="1600" i="1" dirty="0">
                <a:effectLst/>
                <a:latin typeface="+mn-lt"/>
                <a:ea typeface="Arial" panose="020B0604020202020204" pitchFamily="34" charset="0"/>
              </a:rPr>
              <a:t>Curriculum, assessment, and the Head Start Framework: An alignment review tool.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https://eclkc.ohs.acf.hhs.gov/sites/default/files/pdf/curriculum-alignment-tool.pdf</a:t>
            </a:r>
            <a:endParaRPr lang="en-US" sz="1600" dirty="0">
              <a:effectLst/>
              <a:latin typeface="+mn-lt"/>
              <a:ea typeface="Arial" panose="020B0604020202020204" pitchFamily="34" charset="0"/>
            </a:endParaRPr>
          </a:p>
          <a:p>
            <a:pPr marL="0" lvl="0" indent="0" algn="l" rtl="0">
              <a:spcBef>
                <a:spcPts val="0"/>
              </a:spcBef>
              <a:spcAft>
                <a:spcPts val="0"/>
              </a:spcAft>
              <a:buNone/>
            </a:pPr>
            <a:endParaRPr dirty="0">
              <a:latin typeface="+mn-lt"/>
            </a:endParaRPr>
          </a:p>
          <a:p>
            <a:pPr marL="0" lvl="0" indent="0" algn="l" rtl="0">
              <a:spcBef>
                <a:spcPts val="0"/>
              </a:spcBef>
              <a:spcAft>
                <a:spcPts val="0"/>
              </a:spcAft>
              <a:buNone/>
            </a:pPr>
            <a:endParaRPr dirty="0">
              <a:latin typeface="+mn-lt"/>
            </a:endParaRPr>
          </a:p>
        </p:txBody>
      </p:sp>
      <p:sp>
        <p:nvSpPr>
          <p:cNvPr id="273" name="Google Shape;27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The process of recording observations of children, working to make sense of the assessment information, and then using that understanding to improve teaching and learning creates a continuing cycle. This picture illustrates the assessment-instructional cycle.</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cycle begins with the observation of children in typical routines and environments.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As previously discussed, common ways to document these observations include taking anecdotal notes, completing checklists, collecting work samples, and recording and viewing video clips. Documentation allows educators to summarize and then apply what has been learned through observation.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After collecting the documentation, the teaching team interprets it and then uses its findings to guide and plan changes in instruction.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Educators make changes to their instruction.</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The cycle continues as the teaching team observes again to see the impact that the modified instruction has on individuals and groups of children.</a:t>
            </a:r>
          </a:p>
          <a:p>
            <a:pPr marL="0" lvl="0" indent="0" algn="l" rtl="0">
              <a:spcBef>
                <a:spcPts val="1000"/>
              </a:spcBef>
              <a:spcAft>
                <a:spcPts val="0"/>
              </a:spcAft>
              <a:buNone/>
            </a:pPr>
            <a:endParaRPr dirty="0">
              <a:latin typeface="+mn-lt"/>
            </a:endParaRPr>
          </a:p>
        </p:txBody>
      </p:sp>
      <p:sp>
        <p:nvSpPr>
          <p:cNvPr id="280" name="Google Shape;28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600" b="0" i="0" u="none" strike="noStrike" cap="none" dirty="0">
                <a:solidFill>
                  <a:schemeClr val="dk1"/>
                </a:solidFill>
                <a:effectLst/>
                <a:latin typeface="+mn-lt"/>
                <a:ea typeface="Calibri"/>
                <a:cs typeface="Calibri"/>
                <a:sym typeface="Calibri"/>
              </a:rPr>
              <a:t>These are the five basic reasons that early childhood educators assess the development and learning of infants to preschoolers. </a:t>
            </a:r>
          </a:p>
          <a:p>
            <a:pPr lvl="0"/>
            <a:endParaRPr lang="en-US" sz="1600" b="0" i="0" u="none" strike="noStrike" cap="none" dirty="0">
              <a:solidFill>
                <a:schemeClr val="dk1"/>
              </a:solidFill>
              <a:effectLst/>
              <a:latin typeface="+mn-lt"/>
              <a:ea typeface="Calibri"/>
              <a:cs typeface="Calibri"/>
              <a:sym typeface="Calibri"/>
            </a:endParaRPr>
          </a:p>
          <a:p>
            <a:pPr marL="571500" lvl="0" indent="-342900">
              <a:buFont typeface="+mj-lt"/>
              <a:buAutoNum type="arabicPeriod"/>
            </a:pPr>
            <a:r>
              <a:rPr lang="en-US" sz="1600" b="0" i="0" u="none" strike="noStrike" cap="none" dirty="0">
                <a:solidFill>
                  <a:schemeClr val="dk1"/>
                </a:solidFill>
                <a:effectLst/>
                <a:latin typeface="+mn-lt"/>
                <a:ea typeface="Calibri"/>
                <a:cs typeface="Calibri"/>
                <a:sym typeface="Calibri"/>
              </a:rPr>
              <a:t>To continually monitor children’s learning and development during familiar routines and environments.</a:t>
            </a:r>
            <a:br>
              <a:rPr lang="en-US" sz="1600" b="0" i="0" u="none" strike="noStrike" cap="none" dirty="0">
                <a:solidFill>
                  <a:schemeClr val="dk1"/>
                </a:solidFill>
                <a:effectLst/>
                <a:latin typeface="+mn-lt"/>
                <a:ea typeface="Calibri"/>
                <a:cs typeface="Calibri"/>
                <a:sym typeface="Calibri"/>
              </a:rPr>
            </a:br>
            <a:endParaRPr lang="en-US" sz="1600" b="0" i="0" u="none" strike="noStrike" cap="none" dirty="0">
              <a:solidFill>
                <a:schemeClr val="dk1"/>
              </a:solidFill>
              <a:effectLst/>
              <a:latin typeface="+mn-lt"/>
              <a:ea typeface="Calibri"/>
              <a:cs typeface="Calibri"/>
              <a:sym typeface="Calibri"/>
            </a:endParaRPr>
          </a:p>
          <a:p>
            <a:pPr marL="571500" lvl="0" indent="-342900">
              <a:buFont typeface="+mj-lt"/>
              <a:buAutoNum type="arabicPeriod"/>
            </a:pPr>
            <a:r>
              <a:rPr lang="en-US" sz="1600" b="0" i="0" u="none" strike="noStrike" cap="none" dirty="0">
                <a:solidFill>
                  <a:schemeClr val="dk1"/>
                </a:solidFill>
                <a:effectLst/>
                <a:latin typeface="+mn-lt"/>
                <a:ea typeface="Calibri"/>
                <a:cs typeface="Calibri"/>
                <a:sym typeface="Calibri"/>
              </a:rPr>
              <a:t>To help them plan instruction and adjust plans accordingly to children’s needs and interests. (A later section of this module will address this aspect of ongoing assessment.)</a:t>
            </a:r>
            <a:br>
              <a:rPr lang="en-US" sz="1600" b="0" i="0" u="none" strike="noStrike" cap="none" dirty="0">
                <a:solidFill>
                  <a:schemeClr val="dk1"/>
                </a:solidFill>
                <a:effectLst/>
                <a:latin typeface="+mn-lt"/>
                <a:ea typeface="Calibri"/>
                <a:cs typeface="Calibri"/>
                <a:sym typeface="Calibri"/>
              </a:rPr>
            </a:br>
            <a:endParaRPr lang="en-US" sz="1600" b="0" i="0" u="none" strike="noStrike" cap="none" dirty="0">
              <a:solidFill>
                <a:schemeClr val="dk1"/>
              </a:solidFill>
              <a:effectLst/>
              <a:latin typeface="+mn-lt"/>
              <a:ea typeface="Calibri"/>
              <a:cs typeface="Calibri"/>
              <a:sym typeface="Calibri"/>
            </a:endParaRPr>
          </a:p>
          <a:p>
            <a:pPr marL="571500" lvl="0" indent="-342900">
              <a:buFont typeface="+mj-lt"/>
              <a:buAutoNum type="arabicPeriod"/>
            </a:pPr>
            <a:r>
              <a:rPr lang="en-US" sz="1600" b="0" i="0" u="none" strike="noStrike" cap="none" dirty="0">
                <a:solidFill>
                  <a:schemeClr val="dk1"/>
                </a:solidFill>
                <a:effectLst/>
                <a:latin typeface="+mn-lt"/>
                <a:ea typeface="Calibri"/>
                <a:cs typeface="Calibri"/>
                <a:sym typeface="Calibri"/>
              </a:rPr>
              <a:t>To identify children who may need special services.</a:t>
            </a:r>
            <a:br>
              <a:rPr lang="en-US" sz="1600" b="0" i="0" u="none" strike="noStrike" cap="none" dirty="0">
                <a:solidFill>
                  <a:schemeClr val="dk1"/>
                </a:solidFill>
                <a:effectLst/>
                <a:latin typeface="+mn-lt"/>
                <a:ea typeface="Calibri"/>
                <a:cs typeface="Calibri"/>
                <a:sym typeface="Calibri"/>
              </a:rPr>
            </a:br>
            <a:endParaRPr lang="en-US" sz="1600" b="0" i="0" u="none" strike="noStrike" cap="none" dirty="0">
              <a:solidFill>
                <a:schemeClr val="dk1"/>
              </a:solidFill>
              <a:effectLst/>
              <a:latin typeface="+mn-lt"/>
              <a:ea typeface="Calibri"/>
              <a:cs typeface="Calibri"/>
              <a:sym typeface="Calibri"/>
            </a:endParaRPr>
          </a:p>
          <a:p>
            <a:pPr marL="571500" lvl="0" indent="-342900">
              <a:buFont typeface="+mj-lt"/>
              <a:buAutoNum type="arabicPeriod"/>
            </a:pPr>
            <a:r>
              <a:rPr lang="en-US" sz="1600" b="0" i="0" u="none" strike="noStrike" cap="none" dirty="0">
                <a:solidFill>
                  <a:schemeClr val="dk1"/>
                </a:solidFill>
                <a:effectLst/>
                <a:latin typeface="+mn-lt"/>
                <a:ea typeface="Calibri"/>
                <a:cs typeface="Calibri"/>
                <a:sym typeface="Calibri"/>
              </a:rPr>
              <a:t>To communicate with families about their children’s progress and development. Other assessments may go to specialists, administrators, or members of the community.</a:t>
            </a:r>
            <a:br>
              <a:rPr lang="en-US" sz="1600" b="0" i="0" u="none" strike="noStrike" cap="none" dirty="0">
                <a:solidFill>
                  <a:schemeClr val="dk1"/>
                </a:solidFill>
                <a:effectLst/>
                <a:latin typeface="+mn-lt"/>
                <a:ea typeface="Calibri"/>
                <a:cs typeface="Calibri"/>
                <a:sym typeface="Calibri"/>
              </a:rPr>
            </a:br>
            <a:endParaRPr lang="en-US" sz="1600" b="0" i="0" u="none" strike="noStrike" cap="none" dirty="0">
              <a:solidFill>
                <a:schemeClr val="dk1"/>
              </a:solidFill>
              <a:effectLst/>
              <a:latin typeface="+mn-lt"/>
              <a:ea typeface="Calibri"/>
              <a:cs typeface="Calibri"/>
              <a:sym typeface="Calibri"/>
            </a:endParaRPr>
          </a:p>
          <a:p>
            <a:pPr marL="571500" lvl="0" indent="-342900">
              <a:buFont typeface="+mj-lt"/>
              <a:buAutoNum type="arabicPeriod"/>
            </a:pPr>
            <a:r>
              <a:rPr lang="en-US" sz="1600" b="0" i="0" u="none" strike="noStrike" cap="none" dirty="0">
                <a:solidFill>
                  <a:schemeClr val="dk1"/>
                </a:solidFill>
                <a:effectLst/>
                <a:latin typeface="+mn-lt"/>
                <a:ea typeface="Calibri"/>
                <a:cs typeface="Calibri"/>
                <a:sym typeface="Calibri"/>
              </a:rPr>
              <a:t>To help convey program accountability, such as outcomes mandated by the state or federal government.</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a:t>
            </a:r>
          </a:p>
          <a:p>
            <a:pPr marL="0" marR="0">
              <a:spcBef>
                <a:spcPts val="600"/>
              </a:spcBef>
              <a:spcAft>
                <a:spcPts val="600"/>
              </a:spcAft>
            </a:pPr>
            <a:r>
              <a:rPr lang="en-US" sz="1600" dirty="0">
                <a:effectLst/>
                <a:latin typeface="+mn-lt"/>
                <a:ea typeface="Arial" panose="020B0604020202020204" pitchFamily="34" charset="0"/>
              </a:rPr>
              <a:t>McAfee, O., Leong, D., &amp; </a:t>
            </a:r>
            <a:r>
              <a:rPr lang="en-US" sz="1600" dirty="0" err="1">
                <a:effectLst/>
                <a:latin typeface="+mn-lt"/>
                <a:ea typeface="Arial" panose="020B0604020202020204" pitchFamily="34" charset="0"/>
              </a:rPr>
              <a:t>Bodrova</a:t>
            </a:r>
            <a:r>
              <a:rPr lang="en-US" sz="1600" dirty="0">
                <a:effectLst/>
                <a:latin typeface="+mn-lt"/>
                <a:ea typeface="Arial" panose="020B0604020202020204" pitchFamily="34" charset="0"/>
              </a:rPr>
              <a:t>, E. (2010). </a:t>
            </a:r>
            <a:r>
              <a:rPr lang="en-US" sz="1600" i="1" dirty="0">
                <a:effectLst/>
                <a:latin typeface="+mn-lt"/>
                <a:ea typeface="Arial" panose="020B0604020202020204" pitchFamily="34" charset="0"/>
              </a:rPr>
              <a:t>Basics of assessment: A primer for early childhood educators. </a:t>
            </a:r>
            <a:r>
              <a:rPr lang="en-US" sz="1600" dirty="0">
                <a:effectLst/>
                <a:latin typeface="+mn-lt"/>
                <a:ea typeface="Arial" panose="020B0604020202020204" pitchFamily="34" charset="0"/>
              </a:rPr>
              <a:t>Washington, DC: National Association for the Education of Young Children.</a:t>
            </a:r>
            <a:r>
              <a:rPr lang="en-US" dirty="0">
                <a:effectLst/>
                <a:latin typeface="+mn-lt"/>
              </a:rPr>
              <a:t> </a:t>
            </a:r>
            <a:endParaRPr dirty="0">
              <a:latin typeface="+mn-lt"/>
            </a:endParaRPr>
          </a:p>
        </p:txBody>
      </p:sp>
      <p:sp>
        <p:nvSpPr>
          <p:cNvPr id="294" name="Google Shape;29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This slide is animated so that points appear one by one.</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Using ongoing assessment as a part of the regular system of learning promotes a culture of inquiry among educators and children alike. Early learning professionals can foster and embrace this culture of inquiry with the support of administrators by:</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Embracing change:  Seeking to understand the benefits of new and improved assessment practices.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Fostering curiosity:  Continually looking for information about the perspectives, goals, interests, and progress of children and families.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Promoting reflection:  Finding time to meet with colleagues and discuss effective assessment and teaching.</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Engaging in systems thinking:  Ensuring an understanding of programs’ assessment systems.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Welcoming and using feedback:  Using data to answer questions about programs’ impact.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Tolerating failure and vulnerability:  Recognizing when approaches are not working and changing module if necessary.</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b="1" dirty="0">
              <a:effectLst/>
              <a:latin typeface="+mn-lt"/>
              <a:ea typeface="Arial" panose="020B0604020202020204" pitchFamily="34" charset="0"/>
            </a:endParaRPr>
          </a:p>
          <a:p>
            <a:pPr marL="0" marR="0">
              <a:spcBef>
                <a:spcPts val="0"/>
              </a:spcBef>
              <a:spcAft>
                <a:spcPts val="1000"/>
              </a:spcAft>
            </a:pPr>
            <a:r>
              <a:rPr lang="en-US" sz="1600" b="1" dirty="0">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U.S. Department of Health and Human Services, Administration for Children and Families, Office of Head Start, National Center on Quality Teaching and Learning. (2014, Spring). Administrative support [Presentation]. In </a:t>
            </a:r>
            <a:r>
              <a:rPr lang="en-US" sz="1600" i="1" dirty="0">
                <a:effectLst/>
                <a:latin typeface="+mn-lt"/>
                <a:ea typeface="Arial" panose="020B0604020202020204" pitchFamily="34" charset="0"/>
              </a:rPr>
              <a:t>Administrative Support.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https://eclkc.ohs.acf.hhs.gov/video/administrative-support</a:t>
            </a:r>
            <a:endParaRPr lang="en-US" sz="1600" dirty="0">
              <a:effectLst/>
              <a:latin typeface="+mn-lt"/>
              <a:ea typeface="Arial" panose="020B0604020202020204" pitchFamily="34" charset="0"/>
            </a:endParaRPr>
          </a:p>
          <a:p>
            <a:pPr marL="0" lvl="0" indent="0" algn="l" rtl="0">
              <a:spcBef>
                <a:spcPts val="1000"/>
              </a:spcBef>
              <a:spcAft>
                <a:spcPts val="0"/>
              </a:spcAft>
              <a:buNone/>
            </a:pPr>
            <a:endParaRPr dirty="0">
              <a:latin typeface="+mn-lt"/>
            </a:endParaRPr>
          </a:p>
        </p:txBody>
      </p:sp>
      <p:sp>
        <p:nvSpPr>
          <p:cNvPr id="301" name="Google Shape;301;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Young children learn through play and interactions with others and their environment. They develop quickly, at their own pace, and with different interests. They may learn in quick spurts, then more slowly, and sometimes they even take a few steps backward before moving forward in developing skills. In addition, children’s development may vary by domain area.</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Early learning educators need to be aware of children’s individual development and developmental benchmarks in addition to curriculum goals and early learning guidelines. Curriculum and assessments should allow for uneven development, acknowledging that it is typical for children of one age will show a range of abilities.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Young children can be limited in their ability to understand and share their ideas. For instance, they may have trouble understanding and following directions if the directions are too wordy or include unfamiliar words. Children may also speak a different home language than English, so they lack fluency in expressing ideas. Also, children with suspected or identified disabilities may not follow typical developmental patterns.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Young children are often sensitive to the context of assessment—the physical environment, the people involved, and the activities. Children are likely to perform well when they are in an environment in which they are comfortable, doing an activity they find interesting, and with adults they know and trust.</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Other variables to consider include whether children are tired, hungry, or ill. In addition, children’s temperament can be a factor in assessment. The younger a child, the more likely the child is to become overwhelmed or distracted, fall asleep, or choose not to follow requests. Early childhood professionals should be ready to alter activities or revisit assessments at times when young children can best participate.</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Understanding family context is key for educators when assessing young children. This includes family language and culture.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Educators should invite parents to share information about children and may want to conduct home visits, if possible.</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Arial" panose="020B0604020202020204" pitchFamily="34" charset="0"/>
                <a:ea typeface="Arial" panose="020B0604020202020204" pitchFamily="34" charset="0"/>
              </a:rPr>
              <a:t>REFERENCES</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Illinois State Board of Education: Early Childhood Education. (2012, May). Authentic assessment and early childhood education—an update and resources. </a:t>
            </a:r>
            <a:r>
              <a:rPr lang="en-US" sz="1600" i="1" dirty="0">
                <a:effectLst/>
                <a:latin typeface="Arial" panose="020B0604020202020204" pitchFamily="34" charset="0"/>
                <a:ea typeface="Arial" panose="020B0604020202020204" pitchFamily="34" charset="0"/>
              </a:rPr>
              <a:t>Little Prints, 6</a:t>
            </a:r>
            <a:r>
              <a:rPr lang="en-US" sz="1600" dirty="0">
                <a:effectLst/>
                <a:latin typeface="Arial" panose="020B0604020202020204" pitchFamily="34" charset="0"/>
                <a:ea typeface="Arial" panose="020B0604020202020204" pitchFamily="34" charset="0"/>
              </a:rPr>
              <a:t>(1).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McAfee, O., Leong, D., &amp; </a:t>
            </a:r>
            <a:r>
              <a:rPr lang="en-US" sz="1600" dirty="0" err="1">
                <a:effectLst/>
                <a:latin typeface="Arial" panose="020B0604020202020204" pitchFamily="34" charset="0"/>
                <a:ea typeface="Arial" panose="020B0604020202020204" pitchFamily="34" charset="0"/>
              </a:rPr>
              <a:t>Bodrova</a:t>
            </a:r>
            <a:r>
              <a:rPr lang="en-US" sz="1600" dirty="0">
                <a:effectLst/>
                <a:latin typeface="Arial" panose="020B0604020202020204" pitchFamily="34" charset="0"/>
                <a:ea typeface="Arial" panose="020B0604020202020204" pitchFamily="34" charset="0"/>
              </a:rPr>
              <a:t>, E. (2010). </a:t>
            </a:r>
            <a:r>
              <a:rPr lang="en-US" sz="1600" i="1" dirty="0">
                <a:effectLst/>
                <a:latin typeface="Arial" panose="020B0604020202020204" pitchFamily="34" charset="0"/>
                <a:ea typeface="Arial" panose="020B0604020202020204" pitchFamily="34" charset="0"/>
              </a:rPr>
              <a:t>Basics of assessment: A primer for early childhood educators. </a:t>
            </a:r>
            <a:r>
              <a:rPr lang="en-US" sz="1600" dirty="0">
                <a:effectLst/>
                <a:latin typeface="Arial" panose="020B0604020202020204" pitchFamily="34" charset="0"/>
                <a:ea typeface="Arial" panose="020B0604020202020204" pitchFamily="34" charset="0"/>
              </a:rPr>
              <a:t>Washington, DC: National Association for the Education of Young Children.</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err="1">
                <a:effectLst/>
                <a:latin typeface="Arial" panose="020B0604020202020204" pitchFamily="34" charset="0"/>
                <a:ea typeface="Arial" panose="020B0604020202020204" pitchFamily="34" charset="0"/>
              </a:rPr>
              <a:t>Trister</a:t>
            </a:r>
            <a:r>
              <a:rPr lang="en-US" sz="1600" dirty="0">
                <a:effectLst/>
                <a:latin typeface="Arial" panose="020B0604020202020204" pitchFamily="34" charset="0"/>
                <a:ea typeface="Arial" panose="020B0604020202020204" pitchFamily="34" charset="0"/>
              </a:rPr>
              <a:t> Dodge, D., </a:t>
            </a:r>
            <a:r>
              <a:rPr lang="en-US" sz="1600" dirty="0" err="1">
                <a:effectLst/>
                <a:latin typeface="Arial" panose="020B0604020202020204" pitchFamily="34" charset="0"/>
                <a:ea typeface="Arial" panose="020B0604020202020204" pitchFamily="34" charset="0"/>
              </a:rPr>
              <a:t>Heroman</a:t>
            </a:r>
            <a:r>
              <a:rPr lang="en-US" sz="1600" dirty="0">
                <a:effectLst/>
                <a:latin typeface="Arial" panose="020B0604020202020204" pitchFamily="34" charset="0"/>
                <a:ea typeface="Arial" panose="020B0604020202020204" pitchFamily="34" charset="0"/>
              </a:rPr>
              <a:t>, C., Charles, J., &amp; </a:t>
            </a:r>
            <a:r>
              <a:rPr lang="en-US" sz="1600" dirty="0" err="1">
                <a:effectLst/>
                <a:latin typeface="Arial" panose="020B0604020202020204" pitchFamily="34" charset="0"/>
                <a:ea typeface="Arial" panose="020B0604020202020204" pitchFamily="34" charset="0"/>
              </a:rPr>
              <a:t>Maiorca</a:t>
            </a:r>
            <a:r>
              <a:rPr lang="en-US" sz="1600" dirty="0">
                <a:effectLst/>
                <a:latin typeface="Arial" panose="020B0604020202020204" pitchFamily="34" charset="0"/>
                <a:ea typeface="Arial" panose="020B0604020202020204" pitchFamily="34" charset="0"/>
              </a:rPr>
              <a:t>, J. (2010). Beyond outcomes: How ongoing assessment supports children’s learning and leads to meaningful curriculum. </a:t>
            </a:r>
            <a:r>
              <a:rPr lang="en-US" sz="1600" i="1" dirty="0">
                <a:effectLst/>
                <a:latin typeface="Arial" panose="020B0604020202020204" pitchFamily="34" charset="0"/>
                <a:ea typeface="Arial" panose="020B0604020202020204" pitchFamily="34" charset="0"/>
              </a:rPr>
              <a:t>Spotlight on Young Children and Assessment.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https://www.oercommons.org/authoring/14360-beyond-outcomes-how-ongoing-assessment-supports-ch/view</a:t>
            </a:r>
            <a:endParaRPr lang="en-US" sz="1600" dirty="0">
              <a:effectLst/>
              <a:latin typeface="Arial" panose="020B0604020202020204" pitchFamily="34" charset="0"/>
              <a:ea typeface="Arial" panose="020B0604020202020204" pitchFamily="34" charset="0"/>
            </a:endParaRPr>
          </a:p>
        </p:txBody>
      </p:sp>
      <p:sp>
        <p:nvSpPr>
          <p:cNvPr id="315" name="Google Shape;31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Ask participants what they think the word </a:t>
            </a:r>
            <a:r>
              <a:rPr lang="en-US" sz="1600" i="1" dirty="0">
                <a:effectLst/>
                <a:latin typeface="Arial" panose="020B0604020202020204" pitchFamily="34" charset="0"/>
                <a:ea typeface="Arial" panose="020B0604020202020204" pitchFamily="34" charset="0"/>
              </a:rPr>
              <a:t>observation</a:t>
            </a:r>
            <a:r>
              <a:rPr lang="en-US" sz="1600" dirty="0">
                <a:effectLst/>
                <a:latin typeface="Arial" panose="020B0604020202020204" pitchFamily="34" charset="0"/>
                <a:ea typeface="Arial" panose="020B0604020202020204" pitchFamily="34" charset="0"/>
              </a:rPr>
              <a:t> means. This slide is animated so that participants can discuss what they think the word</a:t>
            </a:r>
            <a:r>
              <a:rPr lang="en-US" sz="1600" i="1"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means before a definition appears on the screen.</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One definition of observation is: “</a:t>
            </a:r>
            <a:r>
              <a:rPr lang="en-US" sz="1600" i="1" dirty="0">
                <a:effectLst/>
                <a:latin typeface="Arial" panose="020B0604020202020204" pitchFamily="34" charset="0"/>
                <a:ea typeface="Arial" panose="020B0604020202020204" pitchFamily="34" charset="0"/>
              </a:rPr>
              <a:t>Observation</a:t>
            </a:r>
            <a:r>
              <a:rPr lang="en-US" sz="1600" dirty="0">
                <a:effectLst/>
                <a:latin typeface="Arial" panose="020B0604020202020204" pitchFamily="34" charset="0"/>
                <a:ea typeface="Arial" panose="020B0604020202020204" pitchFamily="34" charset="0"/>
              </a:rPr>
              <a:t> means intentionally watching and listening to learn about children” (</a:t>
            </a:r>
            <a:r>
              <a:rPr lang="en-US" sz="1600" dirty="0" err="1">
                <a:effectLst/>
                <a:latin typeface="Arial" panose="020B0604020202020204" pitchFamily="34" charset="0"/>
                <a:ea typeface="Arial" panose="020B0604020202020204" pitchFamily="34" charset="0"/>
              </a:rPr>
              <a:t>Dichtelmiller</a:t>
            </a:r>
            <a:r>
              <a:rPr lang="en-US" sz="1600" dirty="0">
                <a:effectLst/>
                <a:latin typeface="Arial" panose="020B0604020202020204" pitchFamily="34" charset="0"/>
                <a:ea typeface="Arial" panose="020B0604020202020204" pitchFamily="34" charset="0"/>
              </a:rPr>
              <a:t>, 2011, p. 55). </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Another definition, as stated by the U.S. Department of Health and Human Services and the Office of Child Care (2010), is: “The process of gathering information that documents a child’s growth and development.”</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This second definition includes the concepts of documentation and assessment.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Arial" panose="020B0604020202020204" pitchFamily="34" charset="0"/>
                <a:ea typeface="Arial" panose="020B0604020202020204" pitchFamily="34" charset="0"/>
              </a:rPr>
              <a:t>REFERENCES</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err="1">
                <a:effectLst/>
                <a:latin typeface="Arial" panose="020B0604020202020204" pitchFamily="34" charset="0"/>
                <a:ea typeface="Arial" panose="020B0604020202020204" pitchFamily="34" charset="0"/>
              </a:rPr>
              <a:t>Dichtelmiller</a:t>
            </a:r>
            <a:r>
              <a:rPr lang="en-US" sz="1600" dirty="0">
                <a:effectLst/>
                <a:latin typeface="Arial" panose="020B0604020202020204" pitchFamily="34" charset="0"/>
                <a:ea typeface="Arial" panose="020B0604020202020204" pitchFamily="34" charset="0"/>
              </a:rPr>
              <a:t>, M. L. (2011). </a:t>
            </a:r>
            <a:r>
              <a:rPr lang="en-US" sz="1600" i="1" dirty="0">
                <a:effectLst/>
                <a:latin typeface="Arial" panose="020B0604020202020204" pitchFamily="34" charset="0"/>
                <a:ea typeface="Arial" panose="020B0604020202020204" pitchFamily="34" charset="0"/>
              </a:rPr>
              <a:t>The power of assessment: Transforming teaching and learning</a:t>
            </a:r>
            <a:r>
              <a:rPr lang="en-US" sz="1600" dirty="0">
                <a:effectLst/>
                <a:latin typeface="Arial" panose="020B0604020202020204" pitchFamily="34" charset="0"/>
                <a:ea typeface="Arial" panose="020B0604020202020204" pitchFamily="34" charset="0"/>
              </a:rPr>
              <a:t>. Washington, DC: Teaching Strategies.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U.S. Department of Health and Human Services and the Office of Child Care. (2010, April). </a:t>
            </a:r>
            <a:r>
              <a:rPr lang="en-US" sz="1600" i="1" dirty="0">
                <a:effectLst/>
                <a:latin typeface="Arial" panose="020B0604020202020204" pitchFamily="34" charset="0"/>
                <a:ea typeface="Arial" panose="020B0604020202020204" pitchFamily="34" charset="0"/>
              </a:rPr>
              <a:t>Infant/toddler: Development, screening, and assessment.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https://childcareta.acf.hhs.gov/sites/default/files/public/infant-toddler_development_screening_and_assessment.pdf</a:t>
            </a:r>
            <a:endParaRPr lang="en-US" sz="1600" dirty="0">
              <a:effectLst/>
              <a:latin typeface="Arial" panose="020B0604020202020204" pitchFamily="34" charset="0"/>
              <a:ea typeface="Arial" panose="020B0604020202020204" pitchFamily="34" charset="0"/>
            </a:endParaRPr>
          </a:p>
          <a:p>
            <a:pPr marL="0" marR="0" lvl="0" indent="0" algn="l" rtl="0">
              <a:spcBef>
                <a:spcPts val="1000"/>
              </a:spcBef>
              <a:spcAft>
                <a:spcPts val="0"/>
              </a:spcAft>
              <a:buNone/>
            </a:pPr>
            <a:endParaRPr sz="1600" dirty="0">
              <a:latin typeface="Arial"/>
              <a:ea typeface="Arial"/>
              <a:cs typeface="Arial"/>
              <a:sym typeface="Arial"/>
            </a:endParaRPr>
          </a:p>
        </p:txBody>
      </p:sp>
      <p:sp>
        <p:nvSpPr>
          <p:cNvPr id="323" name="Google Shape;32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Observation is one way to collect ongoing assessment data. Information collected in the context of typical activities captures an authentic picture of a child’s development. Observations can be documented through anecdotal records, video recordings, or checklists</a:t>
            </a:r>
            <a:r>
              <a:rPr lang="en-US" sz="1600" dirty="0">
                <a:effectLst/>
                <a:latin typeface="Arial" panose="020B0604020202020204" pitchFamily="34" charset="0"/>
                <a:ea typeface="Arial" panose="020B0604020202020204" pitchFamily="34" charset="0"/>
              </a:rPr>
              <a:t>.</a:t>
            </a:r>
          </a:p>
        </p:txBody>
      </p:sp>
      <p:sp>
        <p:nvSpPr>
          <p:cNvPr id="330" name="Google Shape;330;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solidFill>
                  <a:schemeClr val="dk1"/>
                </a:solidFill>
                <a:latin typeface="+mn-lt"/>
                <a:ea typeface="Calibri"/>
                <a:cs typeface="Calibri"/>
                <a:sym typeface="Calibri"/>
              </a:rPr>
              <a:t>As they watch the next video, ask participants to listen for concepts that are key to observing effectively .  </a:t>
            </a:r>
            <a:endParaRPr dirty="0">
              <a:latin typeface="+mn-lt"/>
            </a:endParaRPr>
          </a:p>
          <a:p>
            <a:pPr marL="0" lvl="0" indent="0" algn="l" rtl="0">
              <a:spcBef>
                <a:spcPts val="0"/>
              </a:spcBef>
              <a:spcAft>
                <a:spcPts val="0"/>
              </a:spcAft>
              <a:buNone/>
            </a:pPr>
            <a:endParaRPr dirty="0">
              <a:latin typeface="+mn-lt"/>
            </a:endParaRPr>
          </a:p>
        </p:txBody>
      </p:sp>
      <p:sp>
        <p:nvSpPr>
          <p:cNvPr id="338" name="Google Shape;33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600" b="0" i="0"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US" sz="1600" dirty="0">
                <a:solidFill>
                  <a:schemeClr val="dk1"/>
                </a:solidFill>
                <a:latin typeface="+mn-lt"/>
                <a:ea typeface="Calibri"/>
                <a:cs typeface="Calibri"/>
                <a:sym typeface="Calibri"/>
              </a:rPr>
              <a:t>This slide contains the video </a:t>
            </a:r>
            <a:r>
              <a:rPr lang="en-US" sz="1600" i="1" dirty="0">
                <a:solidFill>
                  <a:schemeClr val="dk1"/>
                </a:solidFill>
                <a:latin typeface="+mn-lt"/>
                <a:ea typeface="Calibri"/>
                <a:cs typeface="Calibri"/>
                <a:sym typeface="Calibri"/>
              </a:rPr>
              <a:t>Observation. </a:t>
            </a:r>
            <a:r>
              <a:rPr lang="en-US" sz="1600" dirty="0">
                <a:solidFill>
                  <a:schemeClr val="dk1"/>
                </a:solidFill>
                <a:latin typeface="+mn-lt"/>
                <a:ea typeface="Calibri"/>
                <a:cs typeface="Calibri"/>
                <a:sym typeface="Calibri"/>
              </a:rPr>
              <a:t>The video is 2 minutes, 2 seconds long. </a:t>
            </a:r>
            <a:endParaRPr dirty="0">
              <a:latin typeface="+mn-lt"/>
            </a:endParaRPr>
          </a:p>
          <a:p>
            <a:pPr marL="0" lvl="0" indent="0" algn="l" rtl="0">
              <a:spcBef>
                <a:spcPts val="0"/>
              </a:spcBef>
              <a:spcAft>
                <a:spcPts val="0"/>
              </a:spcAft>
              <a:buNone/>
            </a:pPr>
            <a:endParaRPr dirty="0">
              <a:latin typeface="+mn-lt"/>
            </a:endParaRPr>
          </a:p>
        </p:txBody>
      </p:sp>
      <p:sp>
        <p:nvSpPr>
          <p:cNvPr id="345" name="Google Shape;34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err="1">
                <a:effectLst/>
                <a:latin typeface="Arial" panose="020B0604020202020204" pitchFamily="34" charset="0"/>
                <a:ea typeface="Arial" panose="020B0604020202020204" pitchFamily="34" charset="0"/>
              </a:rPr>
              <a:t>EarlyEdU’s</a:t>
            </a:r>
            <a:r>
              <a:rPr lang="en-US" sz="1600" dirty="0">
                <a:effectLst/>
                <a:latin typeface="Arial" panose="020B0604020202020204" pitchFamily="34" charset="0"/>
                <a:ea typeface="Arial" panose="020B0604020202020204" pitchFamily="34" charset="0"/>
              </a:rPr>
              <a:t> higher education courses and modules (</a:t>
            </a:r>
            <a:r>
              <a:rPr lang="en-US" sz="1600" dirty="0" err="1">
                <a:effectLst/>
                <a:latin typeface="Arial" panose="020B0604020202020204" pitchFamily="34" charset="0"/>
                <a:ea typeface="Arial" panose="020B0604020202020204" pitchFamily="34" charset="0"/>
              </a:rPr>
              <a:t>EarlyEdUAlliance.org</a:t>
            </a:r>
            <a:r>
              <a:rPr lang="en-US" sz="1600" dirty="0">
                <a:effectLst/>
                <a:latin typeface="Arial" panose="020B0604020202020204" pitchFamily="34" charset="0"/>
                <a:ea typeface="Arial" panose="020B0604020202020204" pitchFamily="34" charset="0"/>
              </a:rPr>
              <a:t>) use the Intentional Teaching Framework (Hamre, Downer, Jamil, &amp; </a:t>
            </a:r>
            <a:r>
              <a:rPr lang="en-US" sz="1600" dirty="0" err="1">
                <a:effectLst/>
                <a:latin typeface="Arial" panose="020B0604020202020204" pitchFamily="34" charset="0"/>
                <a:ea typeface="Arial" panose="020B0604020202020204" pitchFamily="34" charset="0"/>
              </a:rPr>
              <a:t>Pianta</a:t>
            </a:r>
            <a:r>
              <a:rPr lang="en-US" sz="1600" dirty="0">
                <a:effectLst/>
                <a:latin typeface="Arial" panose="020B0604020202020204" pitchFamily="34" charset="0"/>
                <a:ea typeface="Arial" panose="020B0604020202020204" pitchFamily="34" charset="0"/>
              </a:rPr>
              <a:t>, 2012; Joseph &amp; Brennan, 2013), which guides participants to:</a:t>
            </a:r>
          </a:p>
          <a:p>
            <a:pPr marL="0" marR="0">
              <a:spcBef>
                <a:spcPts val="0"/>
              </a:spcBef>
              <a:spcAft>
                <a:spcPts val="1000"/>
              </a:spcAft>
            </a:pPr>
            <a:endParaRPr lang="en-US" sz="1600" b="1"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Know—</a:t>
            </a:r>
            <a:r>
              <a:rPr lang="en-US" sz="1600" dirty="0">
                <a:effectLst/>
                <a:latin typeface="Arial" panose="020B0604020202020204" pitchFamily="34" charset="0"/>
                <a:ea typeface="Arial" panose="020B0604020202020204" pitchFamily="34" charset="0"/>
              </a:rPr>
              <a:t>Learn about child development and effective teaching practices. Please note, teaching practices for home visitors means supporting parents as they teach their child.</a:t>
            </a: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See—</a:t>
            </a:r>
            <a:r>
              <a:rPr lang="en-US" sz="1600" dirty="0">
                <a:solidFill>
                  <a:srgbClr val="000000"/>
                </a:solidFill>
                <a:effectLst/>
                <a:latin typeface="Arial" panose="020B0604020202020204" pitchFamily="34" charset="0"/>
                <a:ea typeface="Arial" panose="020B0604020202020204" pitchFamily="34" charset="0"/>
              </a:rPr>
              <a:t>Objectively describe, using specific behavioral language, what is happening in video clips shown during the module.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Do—</a:t>
            </a:r>
            <a:r>
              <a:rPr lang="en-US" sz="1600" dirty="0">
                <a:effectLst/>
                <a:latin typeface="Arial" panose="020B0604020202020204" pitchFamily="34" charset="0"/>
                <a:ea typeface="Arial" panose="020B0604020202020204" pitchFamily="34" charset="0"/>
              </a:rPr>
              <a:t>Set goals, create plans, and use strategies. (</a:t>
            </a:r>
            <a:r>
              <a:rPr lang="en-US" sz="1600" b="1" dirty="0">
                <a:effectLst/>
                <a:latin typeface="Arial" panose="020B0604020202020204" pitchFamily="34" charset="0"/>
                <a:ea typeface="Arial" panose="020B0604020202020204" pitchFamily="34" charset="0"/>
              </a:rPr>
              <a:t>Do</a:t>
            </a:r>
            <a:r>
              <a:rPr lang="en-US" sz="1600" dirty="0">
                <a:effectLst/>
                <a:latin typeface="Arial" panose="020B0604020202020204" pitchFamily="34" charset="0"/>
                <a:ea typeface="Arial" panose="020B0604020202020204" pitchFamily="34" charset="0"/>
              </a:rPr>
              <a:t> can also involve applying knowledge during in-module activities.)</a:t>
            </a: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Reflect—</a:t>
            </a:r>
            <a:r>
              <a:rPr lang="en-US" sz="1600" dirty="0">
                <a:effectLst/>
                <a:latin typeface="Arial" panose="020B0604020202020204" pitchFamily="34" charset="0"/>
                <a:ea typeface="Arial" panose="020B0604020202020204" pitchFamily="34" charset="0"/>
              </a:rPr>
              <a:t>Participants observe and analyze their practices using video recordings of their time in the early learning environment.</a:t>
            </a: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Improve—</a:t>
            </a:r>
            <a:r>
              <a:rPr lang="en-US" sz="1600" dirty="0">
                <a:effectLst/>
                <a:latin typeface="Arial" panose="020B0604020202020204" pitchFamily="34" charset="0"/>
                <a:ea typeface="Arial" panose="020B0604020202020204" pitchFamily="34" charset="0"/>
              </a:rPr>
              <a:t>Plan and implement positive, quantifiable change to teaching practices.</a:t>
            </a:r>
          </a:p>
          <a:p>
            <a:pPr marL="0" marR="0">
              <a:spcBef>
                <a:spcPts val="0"/>
              </a:spcBef>
              <a:spcAft>
                <a:spcPts val="1000"/>
              </a:spcAft>
            </a:pPr>
            <a:endParaRPr lang="en-US" sz="1600" b="1"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REFERENCES</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Hamre, B. K., Downer, J. T., Jamil, F. M., &amp; </a:t>
            </a:r>
            <a:r>
              <a:rPr lang="en-US" sz="1600" dirty="0" err="1">
                <a:effectLst/>
                <a:latin typeface="Arial" panose="020B0604020202020204" pitchFamily="34" charset="0"/>
                <a:ea typeface="Arial" panose="020B0604020202020204" pitchFamily="34" charset="0"/>
              </a:rPr>
              <a:t>Pianta</a:t>
            </a:r>
            <a:r>
              <a:rPr lang="en-US" sz="1600" dirty="0">
                <a:effectLst/>
                <a:latin typeface="Arial" panose="020B0604020202020204" pitchFamily="34" charset="0"/>
                <a:ea typeface="Arial" panose="020B0604020202020204" pitchFamily="34" charset="0"/>
              </a:rPr>
              <a:t>, R. C. (2012). Enhancing teachers’ intentional use of effective interactions with children. In R. C. </a:t>
            </a:r>
            <a:r>
              <a:rPr lang="en-US" sz="1600" dirty="0" err="1">
                <a:effectLst/>
                <a:latin typeface="Arial" panose="020B0604020202020204" pitchFamily="34" charset="0"/>
                <a:ea typeface="Arial" panose="020B0604020202020204" pitchFamily="34" charset="0"/>
              </a:rPr>
              <a:t>Pianta</a:t>
            </a:r>
            <a:r>
              <a:rPr lang="en-US" sz="1600" dirty="0">
                <a:effectLst/>
                <a:latin typeface="Arial" panose="020B0604020202020204" pitchFamily="34" charset="0"/>
                <a:ea typeface="Arial" panose="020B0604020202020204" pitchFamily="34" charset="0"/>
              </a:rPr>
              <a:t> (Ed.) (2012). </a:t>
            </a:r>
            <a:r>
              <a:rPr lang="en-US" sz="1600" i="1" dirty="0">
                <a:effectLst/>
                <a:latin typeface="Arial" panose="020B0604020202020204" pitchFamily="34" charset="0"/>
                <a:ea typeface="Arial" panose="020B0604020202020204" pitchFamily="34" charset="0"/>
              </a:rPr>
              <a:t>Handbook of early childhood education </a:t>
            </a:r>
            <a:r>
              <a:rPr lang="en-US" sz="1600" dirty="0">
                <a:effectLst/>
                <a:latin typeface="Arial" panose="020B0604020202020204" pitchFamily="34" charset="0"/>
                <a:ea typeface="Arial" panose="020B0604020202020204" pitchFamily="34" charset="0"/>
              </a:rPr>
              <a:t>(pp. 507–532). New York: The Guilford Press.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Joseph, G. E., &amp; Brennan, C. (2013). Framing quality: Annotated video-based portfolios of classroom practice by preservice Teachers. </a:t>
            </a:r>
            <a:r>
              <a:rPr lang="en-US" sz="1600" i="1" dirty="0">
                <a:effectLst/>
                <a:latin typeface="Arial" panose="020B0604020202020204" pitchFamily="34" charset="0"/>
                <a:ea typeface="Arial" panose="020B0604020202020204" pitchFamily="34" charset="0"/>
              </a:rPr>
              <a:t>Early Childhood Education Journal</a:t>
            </a:r>
            <a:r>
              <a:rPr lang="en-US" sz="1600" dirty="0">
                <a:effectLst/>
                <a:latin typeface="Arial" panose="020B0604020202020204" pitchFamily="34" charset="0"/>
                <a:ea typeface="Arial" panose="020B0604020202020204" pitchFamily="34" charset="0"/>
              </a:rPr>
              <a:t>, </a:t>
            </a:r>
            <a:r>
              <a:rPr lang="en-US" sz="1600" i="1" dirty="0">
                <a:effectLst/>
                <a:latin typeface="Arial" panose="020B0604020202020204" pitchFamily="34" charset="0"/>
                <a:ea typeface="Arial" panose="020B0604020202020204" pitchFamily="34" charset="0"/>
              </a:rPr>
              <a:t>41</a:t>
            </a:r>
            <a:r>
              <a:rPr lang="en-US" sz="1600" dirty="0">
                <a:effectLst/>
                <a:latin typeface="Arial" panose="020B0604020202020204" pitchFamily="34" charset="0"/>
                <a:ea typeface="Arial" panose="020B0604020202020204" pitchFamily="34" charset="0"/>
              </a:rPr>
              <a:t>, 423–430.</a:t>
            </a:r>
          </a:p>
          <a:p>
            <a:pPr marL="0" lvl="0" indent="0" algn="l" rtl="0">
              <a:spcBef>
                <a:spcPts val="0"/>
              </a:spcBef>
              <a:spcAft>
                <a:spcPts val="0"/>
              </a:spcAft>
              <a:buNone/>
            </a:pPr>
            <a:endParaRPr dirty="0"/>
          </a:p>
        </p:txBody>
      </p:sp>
      <p:sp>
        <p:nvSpPr>
          <p:cNvPr id="206" name="Google Shape;20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solidFill>
                  <a:srgbClr val="000000"/>
                </a:solidFill>
                <a:effectLst/>
                <a:latin typeface="+mn-lt"/>
                <a:ea typeface="Arial" panose="020B0604020202020204" pitchFamily="34" charset="0"/>
              </a:rPr>
              <a:t>Ask participants to share what they heard about key concepts for observing children effectively.</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solidFill>
                  <a:srgbClr val="000000"/>
                </a:solidFill>
                <a:effectLst/>
                <a:latin typeface="+mn-lt"/>
                <a:ea typeface="Arial" panose="020B0604020202020204" pitchFamily="34" charset="0"/>
              </a:rPr>
              <a:t>They may share that effective observation requires:</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Listening and watching closely</a:t>
            </a:r>
            <a:endParaRPr lang="en-US" sz="1600" dirty="0">
              <a:effectLst/>
              <a:latin typeface="+mn-lt"/>
              <a:ea typeface="Noto Sans Symbols"/>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Collaborating</a:t>
            </a:r>
            <a:endParaRPr lang="en-US" sz="1600" dirty="0">
              <a:effectLst/>
              <a:latin typeface="+mn-lt"/>
              <a:ea typeface="Noto Sans Symbols"/>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Watching during planned activities and when children are playing</a:t>
            </a:r>
            <a:endParaRPr lang="en-US" sz="1600" dirty="0">
              <a:effectLst/>
              <a:latin typeface="+mn-lt"/>
              <a:ea typeface="Noto Sans Symbols"/>
              <a:cs typeface="Arial" panose="020B0604020202020204" pitchFamily="34" charset="0"/>
            </a:endParaRPr>
          </a:p>
          <a:p>
            <a:pPr marL="342900" marR="0" lvl="0" indent="-342900">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Making objective notes about what educators see and hear, focused by their assessment planning</a:t>
            </a:r>
            <a:endParaRPr lang="en-US" sz="1600" dirty="0">
              <a:effectLst/>
              <a:latin typeface="+mn-lt"/>
              <a:ea typeface="Noto Sans Symbols"/>
              <a:cs typeface="Arial" panose="020B0604020202020204" pitchFamily="34" charset="0"/>
            </a:endParaRPr>
          </a:p>
          <a:p>
            <a:pPr marL="0" marR="0">
              <a:spcBef>
                <a:spcPts val="0"/>
              </a:spcBef>
              <a:spcAft>
                <a:spcPts val="100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0" marR="0">
              <a:spcBef>
                <a:spcPts val="0"/>
              </a:spcBef>
              <a:spcAft>
                <a:spcPts val="1000"/>
              </a:spcAft>
            </a:pPr>
            <a:r>
              <a:rPr lang="en-US" sz="1600" dirty="0">
                <a:solidFill>
                  <a:srgbClr val="000000"/>
                </a:solidFill>
                <a:effectLst/>
                <a:latin typeface="+mn-lt"/>
                <a:ea typeface="Arial" panose="020B0604020202020204" pitchFamily="34" charset="0"/>
              </a:rPr>
              <a:t>In addition, the video concludes with the idea that observations are important for educators to make their teaching meaningful and to individualize teaching for all children.</a:t>
            </a:r>
            <a:endParaRPr lang="en-US" sz="1600" dirty="0">
              <a:effectLst/>
              <a:latin typeface="+mn-lt"/>
              <a:ea typeface="Arial" panose="020B0604020202020204" pitchFamily="34" charset="0"/>
            </a:endParaRPr>
          </a:p>
          <a:p>
            <a:pPr marL="0" marR="0" lvl="0" indent="0" algn="l" rtl="0">
              <a:spcBef>
                <a:spcPts val="1000"/>
              </a:spcBef>
              <a:spcAft>
                <a:spcPts val="0"/>
              </a:spcAft>
              <a:buNone/>
            </a:pPr>
            <a:endParaRPr sz="1600" dirty="0">
              <a:latin typeface="+mn-lt"/>
              <a:ea typeface="Arial"/>
              <a:cs typeface="Arial"/>
              <a:sym typeface="Arial"/>
            </a:endParaRPr>
          </a:p>
          <a:p>
            <a:pPr marL="0" lvl="0" indent="0" algn="l" rtl="0">
              <a:spcBef>
                <a:spcPts val="1000"/>
              </a:spcBef>
              <a:spcAft>
                <a:spcPts val="0"/>
              </a:spcAft>
              <a:buNone/>
            </a:pPr>
            <a:endParaRPr dirty="0">
              <a:latin typeface="+mn-lt"/>
            </a:endParaRPr>
          </a:p>
        </p:txBody>
      </p:sp>
      <p:sp>
        <p:nvSpPr>
          <p:cNvPr id="351" name="Google Shape;35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dirty="0">
                <a:solidFill>
                  <a:srgbClr val="000000"/>
                </a:solidFill>
                <a:latin typeface="+mn-lt"/>
                <a:ea typeface="Arial"/>
                <a:cs typeface="Arial"/>
                <a:sym typeface="Arial"/>
              </a:rPr>
              <a:t>A key part of objective observations includes the way you document what you see. These are some guidelines for documenting objective observations.</a:t>
            </a:r>
          </a:p>
          <a:p>
            <a:pPr marL="0" marR="0" lvl="0" indent="0" algn="l" rtl="0">
              <a:lnSpc>
                <a:spcPct val="115000"/>
              </a:lnSpc>
              <a:spcBef>
                <a:spcPts val="0"/>
              </a:spcBef>
              <a:spcAft>
                <a:spcPts val="0"/>
              </a:spcAft>
              <a:buNone/>
            </a:pPr>
            <a:endParaRPr dirty="0">
              <a:latin typeface="+mn-lt"/>
            </a:endParaRPr>
          </a:p>
          <a:p>
            <a:pPr marL="0" lvl="0" indent="0" algn="l" rtl="0">
              <a:lnSpc>
                <a:spcPct val="115000"/>
              </a:lnSpc>
              <a:spcBef>
                <a:spcPts val="1000"/>
              </a:spcBef>
              <a:spcAft>
                <a:spcPts val="0"/>
              </a:spcAft>
              <a:buNone/>
            </a:pPr>
            <a:r>
              <a:rPr lang="en-US" dirty="0">
                <a:solidFill>
                  <a:srgbClr val="000000"/>
                </a:solidFill>
                <a:latin typeface="+mn-lt"/>
              </a:rPr>
              <a:t>Do:</a:t>
            </a:r>
            <a:endParaRPr dirty="0">
              <a:latin typeface="+mn-lt"/>
            </a:endParaRPr>
          </a:p>
          <a:p>
            <a:pPr marL="342900" marR="0" lvl="0" indent="-342900" algn="l" rtl="0">
              <a:lnSpc>
                <a:spcPct val="115000"/>
              </a:lnSpc>
              <a:spcBef>
                <a:spcPts val="0"/>
              </a:spcBef>
              <a:spcAft>
                <a:spcPts val="0"/>
              </a:spcAft>
              <a:buClr>
                <a:srgbClr val="000000"/>
              </a:buClr>
              <a:buSzPts val="1600"/>
              <a:buFont typeface="Noto Sans Symbols"/>
              <a:buChar char="∙"/>
            </a:pPr>
            <a:r>
              <a:rPr lang="en-US" sz="1600" dirty="0">
                <a:solidFill>
                  <a:srgbClr val="000000"/>
                </a:solidFill>
                <a:latin typeface="+mn-lt"/>
                <a:ea typeface="Arial"/>
                <a:cs typeface="Arial"/>
                <a:sym typeface="Arial"/>
              </a:rPr>
              <a:t>Describe interactions with concrete words.</a:t>
            </a:r>
            <a:endParaRPr sz="1600" dirty="0">
              <a:latin typeface="+mn-lt"/>
              <a:ea typeface="Arial"/>
              <a:cs typeface="Arial"/>
              <a:sym typeface="Arial"/>
            </a:endParaRPr>
          </a:p>
          <a:p>
            <a:pPr marL="342900" marR="0" lvl="0" indent="-342900" algn="l" rtl="0">
              <a:lnSpc>
                <a:spcPct val="115000"/>
              </a:lnSpc>
              <a:spcBef>
                <a:spcPts val="0"/>
              </a:spcBef>
              <a:spcAft>
                <a:spcPts val="0"/>
              </a:spcAft>
              <a:buClr>
                <a:srgbClr val="000000"/>
              </a:buClr>
              <a:buSzPts val="1600"/>
              <a:buFont typeface="Noto Sans Symbols"/>
              <a:buChar char="∙"/>
            </a:pPr>
            <a:r>
              <a:rPr lang="en-US" sz="1600" dirty="0">
                <a:solidFill>
                  <a:srgbClr val="000000"/>
                </a:solidFill>
                <a:latin typeface="+mn-lt"/>
                <a:ea typeface="Arial"/>
                <a:cs typeface="Arial"/>
                <a:sym typeface="Arial"/>
              </a:rPr>
              <a:t>Add details.</a:t>
            </a:r>
            <a:endParaRPr dirty="0">
              <a:latin typeface="+mn-lt"/>
            </a:endParaRPr>
          </a:p>
          <a:p>
            <a:pPr marL="0" marR="0" lvl="0" indent="0" algn="l" rtl="0">
              <a:lnSpc>
                <a:spcPct val="115000"/>
              </a:lnSpc>
              <a:spcBef>
                <a:spcPts val="0"/>
              </a:spcBef>
              <a:spcAft>
                <a:spcPts val="0"/>
              </a:spcAft>
              <a:buClr>
                <a:schemeClr val="dk1"/>
              </a:buClr>
              <a:buSzPts val="1600"/>
              <a:buFont typeface="Noto Sans Symbols"/>
              <a:buNone/>
            </a:pPr>
            <a:endParaRPr sz="1600" dirty="0">
              <a:latin typeface="+mn-lt"/>
              <a:ea typeface="Arial"/>
              <a:cs typeface="Arial"/>
              <a:sym typeface="Arial"/>
            </a:endParaRPr>
          </a:p>
          <a:p>
            <a:pPr marL="0" marR="0" lvl="0" indent="0" algn="l" rtl="0">
              <a:lnSpc>
                <a:spcPct val="115000"/>
              </a:lnSpc>
              <a:spcBef>
                <a:spcPts val="0"/>
              </a:spcBef>
              <a:spcAft>
                <a:spcPts val="0"/>
              </a:spcAft>
              <a:buNone/>
            </a:pPr>
            <a:r>
              <a:rPr lang="en-US" sz="1600" dirty="0">
                <a:solidFill>
                  <a:srgbClr val="000000"/>
                </a:solidFill>
                <a:latin typeface="+mn-lt"/>
                <a:ea typeface="Arial"/>
                <a:cs typeface="Arial"/>
                <a:sym typeface="Arial"/>
              </a:rPr>
              <a:t>Don’t:</a:t>
            </a:r>
            <a:endParaRPr sz="1600" dirty="0">
              <a:latin typeface="+mn-lt"/>
              <a:ea typeface="Arial"/>
              <a:cs typeface="Arial"/>
              <a:sym typeface="Arial"/>
            </a:endParaRPr>
          </a:p>
          <a:p>
            <a:pPr marL="342900" marR="0" lvl="0" indent="-342900" algn="l" rtl="0">
              <a:lnSpc>
                <a:spcPct val="115000"/>
              </a:lnSpc>
              <a:spcBef>
                <a:spcPts val="0"/>
              </a:spcBef>
              <a:spcAft>
                <a:spcPts val="0"/>
              </a:spcAft>
              <a:buClr>
                <a:srgbClr val="000000"/>
              </a:buClr>
              <a:buSzPts val="1600"/>
              <a:buFont typeface="Noto Sans Symbols"/>
              <a:buChar char="∙"/>
            </a:pPr>
            <a:r>
              <a:rPr lang="en-US" sz="1600" dirty="0">
                <a:solidFill>
                  <a:srgbClr val="000000"/>
                </a:solidFill>
                <a:latin typeface="+mn-lt"/>
                <a:ea typeface="Arial"/>
                <a:cs typeface="Arial"/>
                <a:sym typeface="Arial"/>
              </a:rPr>
              <a:t>Use adjectives like </a:t>
            </a:r>
            <a:r>
              <a:rPr lang="en-US" sz="1600" i="1" dirty="0">
                <a:solidFill>
                  <a:srgbClr val="000000"/>
                </a:solidFill>
                <a:latin typeface="+mn-lt"/>
                <a:ea typeface="Arial"/>
                <a:cs typeface="Arial"/>
                <a:sym typeface="Arial"/>
              </a:rPr>
              <a:t>kind</a:t>
            </a:r>
            <a:r>
              <a:rPr lang="en-US" sz="1600" dirty="0">
                <a:solidFill>
                  <a:srgbClr val="000000"/>
                </a:solidFill>
                <a:latin typeface="+mn-lt"/>
                <a:ea typeface="Arial"/>
                <a:cs typeface="Arial"/>
                <a:sym typeface="Arial"/>
              </a:rPr>
              <a:t> or</a:t>
            </a:r>
            <a:r>
              <a:rPr lang="en-US" sz="1600" i="1" dirty="0">
                <a:solidFill>
                  <a:srgbClr val="000000"/>
                </a:solidFill>
                <a:latin typeface="+mn-lt"/>
                <a:ea typeface="Arial"/>
                <a:cs typeface="Arial"/>
                <a:sym typeface="Arial"/>
              </a:rPr>
              <a:t> bad.</a:t>
            </a:r>
            <a:endParaRPr sz="1600" dirty="0">
              <a:latin typeface="+mn-lt"/>
              <a:ea typeface="Arial"/>
              <a:cs typeface="Arial"/>
              <a:sym typeface="Arial"/>
            </a:endParaRPr>
          </a:p>
          <a:p>
            <a:pPr marL="342900" marR="0" lvl="0" indent="-342900" algn="l" rtl="0">
              <a:lnSpc>
                <a:spcPct val="115000"/>
              </a:lnSpc>
              <a:spcBef>
                <a:spcPts val="0"/>
              </a:spcBef>
              <a:spcAft>
                <a:spcPts val="0"/>
              </a:spcAft>
              <a:buClr>
                <a:srgbClr val="000000"/>
              </a:buClr>
              <a:buSzPts val="1600"/>
              <a:buFont typeface="Noto Sans Symbols"/>
              <a:buChar char="∙"/>
            </a:pPr>
            <a:r>
              <a:rPr lang="en-US" sz="1600" dirty="0">
                <a:solidFill>
                  <a:srgbClr val="000000"/>
                </a:solidFill>
                <a:latin typeface="+mn-lt"/>
                <a:ea typeface="Arial"/>
                <a:cs typeface="Arial"/>
                <a:sym typeface="Arial"/>
              </a:rPr>
              <a:t>Add your opinion or interpretation.</a:t>
            </a:r>
            <a:endParaRPr sz="1600" dirty="0">
              <a:latin typeface="+mn-lt"/>
              <a:ea typeface="Arial"/>
              <a:cs typeface="Arial"/>
              <a:sym typeface="Arial"/>
            </a:endParaRPr>
          </a:p>
          <a:p>
            <a:pPr marL="0" marR="0" lvl="0" indent="0" algn="l" rtl="0">
              <a:spcBef>
                <a:spcPts val="0"/>
              </a:spcBef>
              <a:spcAft>
                <a:spcPts val="0"/>
              </a:spcAft>
              <a:buNone/>
            </a:pPr>
            <a:r>
              <a:rPr lang="en-US" sz="1600" dirty="0">
                <a:solidFill>
                  <a:srgbClr val="000000"/>
                </a:solidFill>
                <a:latin typeface="+mn-lt"/>
                <a:ea typeface="Arial"/>
                <a:cs typeface="Arial"/>
                <a:sym typeface="Arial"/>
              </a:rPr>
              <a:t> </a:t>
            </a:r>
            <a:endParaRPr sz="1600" dirty="0">
              <a:latin typeface="+mn-lt"/>
              <a:ea typeface="Arial"/>
              <a:cs typeface="Arial"/>
              <a:sym typeface="Arial"/>
            </a:endParaRPr>
          </a:p>
          <a:p>
            <a:pPr marL="0" lvl="0" indent="0" algn="l" rtl="0">
              <a:spcBef>
                <a:spcPts val="0"/>
              </a:spcBef>
              <a:spcAft>
                <a:spcPts val="0"/>
              </a:spcAft>
              <a:buNone/>
            </a:pPr>
            <a:r>
              <a:rPr lang="en-US" sz="1600" dirty="0">
                <a:solidFill>
                  <a:srgbClr val="000000"/>
                </a:solidFill>
                <a:latin typeface="+mn-lt"/>
                <a:ea typeface="Arial"/>
                <a:cs typeface="Arial"/>
                <a:sym typeface="Arial"/>
              </a:rPr>
              <a:t>Learning to document accurately and with facts can take practice.</a:t>
            </a:r>
            <a:r>
              <a:rPr lang="en-US" dirty="0">
                <a:latin typeface="+mn-lt"/>
              </a:rPr>
              <a:t> </a:t>
            </a:r>
            <a:endParaRPr dirty="0">
              <a:latin typeface="+mn-lt"/>
            </a:endParaRPr>
          </a:p>
        </p:txBody>
      </p:sp>
      <p:sp>
        <p:nvSpPr>
          <p:cNvPr id="358" name="Google Shape;35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latin typeface="+mn-lt"/>
                <a:ea typeface="Arial"/>
                <a:cs typeface="Arial"/>
                <a:sym typeface="Arial"/>
              </a:rPr>
              <a:t>When documenting observations, early learning educators should focus on what they see and hear and avoid forming conclusions or judgments. </a:t>
            </a:r>
            <a:endParaRPr dirty="0">
              <a:latin typeface="+mn-lt"/>
            </a:endParaRPr>
          </a:p>
          <a:p>
            <a:pPr marL="0" marR="0" lvl="0" indent="0" algn="l" rtl="0">
              <a:spcBef>
                <a:spcPts val="1000"/>
              </a:spcBef>
              <a:spcAft>
                <a:spcPts val="0"/>
              </a:spcAft>
              <a:buNone/>
            </a:pPr>
            <a:r>
              <a:rPr lang="en-US" sz="1600" dirty="0">
                <a:latin typeface="+mn-lt"/>
                <a:ea typeface="Arial"/>
                <a:cs typeface="Arial"/>
                <a:sym typeface="Arial"/>
              </a:rPr>
              <a:t>Factual observations document:</a:t>
            </a:r>
            <a:r>
              <a:rPr lang="en-US" sz="1050" dirty="0">
                <a:latin typeface="+mn-lt"/>
                <a:ea typeface="Arial"/>
                <a:cs typeface="Arial"/>
                <a:sym typeface="Arial"/>
              </a:rPr>
              <a:t>  </a:t>
            </a:r>
          </a:p>
          <a:p>
            <a:pPr marL="0" marR="0" lvl="0" indent="0" algn="l" rtl="0">
              <a:spcBef>
                <a:spcPts val="1000"/>
              </a:spcBef>
              <a:spcAft>
                <a:spcPts val="0"/>
              </a:spcAft>
              <a:buNone/>
            </a:pPr>
            <a:endParaRPr sz="1600" dirty="0">
              <a:latin typeface="+mn-lt"/>
              <a:ea typeface="Arial"/>
              <a:cs typeface="Arial"/>
              <a:sym typeface="Arial"/>
            </a:endParaRPr>
          </a:p>
          <a:p>
            <a:pPr marL="342900" marR="0" lvl="0" indent="-342900" algn="l" rtl="0">
              <a:lnSpc>
                <a:spcPct val="115000"/>
              </a:lnSpc>
              <a:spcBef>
                <a:spcPts val="1000"/>
              </a:spcBef>
              <a:spcAft>
                <a:spcPts val="0"/>
              </a:spcAft>
              <a:buClr>
                <a:schemeClr val="dk1"/>
              </a:buClr>
              <a:buSzPts val="1600"/>
              <a:buFont typeface="Noto Sans Symbols"/>
              <a:buChar char="∙"/>
            </a:pPr>
            <a:r>
              <a:rPr lang="en-US" sz="1600" dirty="0">
                <a:latin typeface="+mn-lt"/>
                <a:ea typeface="Arial"/>
                <a:cs typeface="Arial"/>
                <a:sym typeface="Arial"/>
              </a:rPr>
              <a:t>Exact words children say.</a:t>
            </a:r>
            <a:endParaRPr dirty="0">
              <a:latin typeface="+mn-lt"/>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mn-lt"/>
                <a:ea typeface="Arial"/>
                <a:cs typeface="Arial"/>
                <a:sym typeface="Arial"/>
              </a:rPr>
              <a:t>Descriptions of children’s actions, gestures, and creations.</a:t>
            </a:r>
          </a:p>
          <a:p>
            <a:pPr marL="342900" marR="0" lvl="0" indent="-342900" algn="l" rtl="0">
              <a:lnSpc>
                <a:spcPct val="115000"/>
              </a:lnSpc>
              <a:spcBef>
                <a:spcPts val="0"/>
              </a:spcBef>
              <a:spcAft>
                <a:spcPts val="0"/>
              </a:spcAft>
              <a:buClr>
                <a:schemeClr val="dk1"/>
              </a:buClr>
              <a:buSzPts val="1600"/>
              <a:buFont typeface="Noto Sans Symbols"/>
              <a:buChar char="∙"/>
            </a:pPr>
            <a:endParaRPr dirty="0">
              <a:latin typeface="+mn-lt"/>
            </a:endParaRPr>
          </a:p>
          <a:p>
            <a:pPr marL="0" marR="0" lvl="0" indent="0" algn="l" rtl="0">
              <a:spcBef>
                <a:spcPts val="1000"/>
              </a:spcBef>
              <a:spcAft>
                <a:spcPts val="0"/>
              </a:spcAft>
              <a:buNone/>
            </a:pPr>
            <a:r>
              <a:rPr lang="en-US" sz="1600" dirty="0">
                <a:latin typeface="+mn-lt"/>
                <a:ea typeface="Arial"/>
                <a:cs typeface="Arial"/>
                <a:sym typeface="Arial"/>
              </a:rPr>
              <a:t>Adjectives such as </a:t>
            </a:r>
            <a:r>
              <a:rPr lang="en-US" sz="1600" i="1" dirty="0">
                <a:latin typeface="+mn-lt"/>
                <a:ea typeface="Arial"/>
                <a:cs typeface="Arial"/>
                <a:sym typeface="Arial"/>
              </a:rPr>
              <a:t>fussy, hyperactive, </a:t>
            </a:r>
            <a:r>
              <a:rPr lang="en-US" sz="1600" dirty="0">
                <a:latin typeface="+mn-lt"/>
                <a:ea typeface="Arial"/>
                <a:cs typeface="Arial"/>
                <a:sym typeface="Arial"/>
              </a:rPr>
              <a:t>or </a:t>
            </a:r>
            <a:r>
              <a:rPr lang="en-US" sz="1600" i="1" dirty="0">
                <a:latin typeface="+mn-lt"/>
                <a:ea typeface="Arial"/>
                <a:cs typeface="Arial"/>
                <a:sym typeface="Arial"/>
              </a:rPr>
              <a:t>happy </a:t>
            </a:r>
            <a:r>
              <a:rPr lang="en-US" sz="1600" dirty="0">
                <a:latin typeface="+mn-lt"/>
                <a:ea typeface="Arial"/>
                <a:cs typeface="Arial"/>
                <a:sym typeface="Arial"/>
              </a:rPr>
              <a:t>are words that indicate the observer is interpreting a child’s behavior.</a:t>
            </a:r>
          </a:p>
          <a:p>
            <a:pPr marL="0" marR="0" lvl="0" indent="0" algn="l" rtl="0">
              <a:spcBef>
                <a:spcPts val="1000"/>
              </a:spcBef>
              <a:spcAft>
                <a:spcPts val="0"/>
              </a:spcAft>
              <a:buNone/>
            </a:pPr>
            <a:endParaRPr dirty="0">
              <a:latin typeface="+mn-lt"/>
            </a:endParaRPr>
          </a:p>
          <a:p>
            <a:pPr marL="0" marR="0" lvl="0" indent="0" algn="l" rtl="0">
              <a:spcBef>
                <a:spcPts val="1000"/>
              </a:spcBef>
              <a:spcAft>
                <a:spcPts val="0"/>
              </a:spcAft>
              <a:buNone/>
            </a:pPr>
            <a:r>
              <a:rPr lang="en-US" sz="1600" dirty="0">
                <a:latin typeface="+mn-lt"/>
                <a:ea typeface="Arial"/>
                <a:cs typeface="Arial"/>
                <a:sym typeface="Arial"/>
              </a:rPr>
              <a:t>Ask participants what they notice about the child in this photo. Answers may include:</a:t>
            </a:r>
            <a:endParaRPr dirty="0">
              <a:latin typeface="+mn-lt"/>
            </a:endParaRPr>
          </a:p>
          <a:p>
            <a:pPr marL="342900" marR="0" lvl="0" indent="-342900" algn="l" rtl="0">
              <a:lnSpc>
                <a:spcPct val="115000"/>
              </a:lnSpc>
              <a:spcBef>
                <a:spcPts val="1000"/>
              </a:spcBef>
              <a:spcAft>
                <a:spcPts val="0"/>
              </a:spcAft>
              <a:buClr>
                <a:schemeClr val="dk1"/>
              </a:buClr>
              <a:buSzPts val="1600"/>
              <a:buFont typeface="Noto Sans Symbols"/>
              <a:buChar char="∙"/>
            </a:pPr>
            <a:r>
              <a:rPr lang="en-US" sz="1600" dirty="0">
                <a:latin typeface="+mn-lt"/>
                <a:ea typeface="Arial"/>
                <a:cs typeface="Arial"/>
                <a:sym typeface="Arial"/>
              </a:rPr>
              <a:t>The child is holding the shovel with her right hand.</a:t>
            </a:r>
            <a:endParaRPr dirty="0">
              <a:latin typeface="+mn-lt"/>
            </a:endParaRPr>
          </a:p>
          <a:p>
            <a:pPr marL="342900" marR="0" lvl="0" indent="-342900" algn="l" rtl="0">
              <a:lnSpc>
                <a:spcPct val="115000"/>
              </a:lnSpc>
              <a:spcBef>
                <a:spcPts val="0"/>
              </a:spcBef>
              <a:spcAft>
                <a:spcPts val="0"/>
              </a:spcAft>
              <a:buClr>
                <a:schemeClr val="dk1"/>
              </a:buClr>
              <a:buSzPts val="1600"/>
              <a:buFont typeface="Noto Sans Symbols"/>
              <a:buChar char="∙"/>
            </a:pPr>
            <a:r>
              <a:rPr lang="en-US" sz="1600" dirty="0">
                <a:latin typeface="+mn-lt"/>
                <a:ea typeface="Arial"/>
                <a:cs typeface="Arial"/>
                <a:sym typeface="Arial"/>
              </a:rPr>
              <a:t>She is crouching and looking down at the soil where the shovel is touching the dirt.</a:t>
            </a:r>
            <a:endParaRPr dirty="0">
              <a:latin typeface="+mn-lt"/>
            </a:endParaRPr>
          </a:p>
          <a:p>
            <a:pPr marL="342900" marR="0" lvl="0" indent="-342900" algn="l" rtl="0">
              <a:lnSpc>
                <a:spcPct val="115000"/>
              </a:lnSpc>
              <a:spcBef>
                <a:spcPts val="1000"/>
              </a:spcBef>
              <a:spcAft>
                <a:spcPts val="0"/>
              </a:spcAft>
              <a:buClr>
                <a:schemeClr val="dk1"/>
              </a:buClr>
              <a:buSzPts val="1600"/>
              <a:buFont typeface="Noto Sans Symbols"/>
              <a:buChar char="∙"/>
            </a:pPr>
            <a:r>
              <a:rPr lang="en-US" sz="1600" dirty="0">
                <a:latin typeface="+mn-lt"/>
                <a:ea typeface="Arial"/>
                <a:cs typeface="Arial"/>
                <a:sym typeface="Arial"/>
              </a:rPr>
              <a:t>She is wearing a heavy coat, which is unzipped.</a:t>
            </a:r>
            <a:endParaRPr dirty="0">
              <a:latin typeface="+mn-lt"/>
            </a:endParaRPr>
          </a:p>
          <a:p>
            <a:pPr marL="0" marR="0" lvl="0" indent="0" algn="l" rtl="0">
              <a:spcBef>
                <a:spcPts val="1000"/>
              </a:spcBef>
              <a:spcAft>
                <a:spcPts val="0"/>
              </a:spcAft>
              <a:buNone/>
            </a:pPr>
            <a:endParaRPr sz="1200" dirty="0">
              <a:latin typeface="+mn-lt"/>
              <a:ea typeface="Arial"/>
              <a:cs typeface="Arial"/>
              <a:sym typeface="Arial"/>
            </a:endParaRPr>
          </a:p>
          <a:p>
            <a:pPr marL="0" lvl="0" indent="0" algn="l" rtl="0">
              <a:spcBef>
                <a:spcPts val="1000"/>
              </a:spcBef>
              <a:spcAft>
                <a:spcPts val="0"/>
              </a:spcAft>
              <a:buNone/>
            </a:pPr>
            <a:endParaRPr dirty="0">
              <a:latin typeface="+mn-lt"/>
            </a:endParaRPr>
          </a:p>
        </p:txBody>
      </p:sp>
      <p:sp>
        <p:nvSpPr>
          <p:cNvPr id="366" name="Google Shape;36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15000"/>
              </a:lnSpc>
              <a:spcBef>
                <a:spcPts val="0"/>
              </a:spcBef>
              <a:spcAft>
                <a:spcPts val="1000"/>
              </a:spcAft>
              <a:buClr>
                <a:srgbClr val="000000"/>
              </a:buClr>
              <a:buSzPts val="1400"/>
              <a:buFont typeface="Arial"/>
              <a:buNone/>
              <a:tabLst/>
              <a:defRPr/>
            </a:pPr>
            <a:r>
              <a:rPr lang="en-US" sz="1600" b="1" i="0" u="none" strike="noStrike" cap="none" dirty="0">
                <a:solidFill>
                  <a:schemeClr val="dk1"/>
                </a:solidFill>
                <a:effectLst/>
                <a:latin typeface="+mn-lt"/>
                <a:ea typeface="Calibri"/>
                <a:cs typeface="Calibri"/>
                <a:sym typeface="Calibri"/>
              </a:rPr>
              <a:t>Materials: </a:t>
            </a:r>
            <a:r>
              <a:rPr lang="en-US" sz="1600" b="0" i="1" u="none" strike="noStrike" cap="none" dirty="0">
                <a:solidFill>
                  <a:schemeClr val="dk1"/>
                </a:solidFill>
                <a:effectLst/>
                <a:latin typeface="+mn-lt"/>
                <a:ea typeface="Calibri"/>
                <a:cs typeface="Calibri"/>
                <a:sym typeface="Calibri"/>
              </a:rPr>
              <a:t>Fact or Opinion? </a:t>
            </a:r>
            <a:r>
              <a:rPr lang="en-US" sz="1600" b="0" i="0" u="none" strike="noStrike" cap="none" dirty="0">
                <a:solidFill>
                  <a:schemeClr val="dk1"/>
                </a:solidFill>
                <a:effectLst/>
                <a:latin typeface="+mn-lt"/>
                <a:ea typeface="Calibri"/>
                <a:cs typeface="Calibri"/>
                <a:sym typeface="Calibri"/>
              </a:rPr>
              <a:t>Handout</a:t>
            </a:r>
          </a:p>
          <a:p>
            <a:pPr marL="0" marR="0">
              <a:lnSpc>
                <a:spcPct val="115000"/>
              </a:lnSpc>
              <a:spcBef>
                <a:spcPts val="0"/>
              </a:spcBef>
              <a:spcAft>
                <a:spcPts val="1000"/>
              </a:spcAft>
            </a:pPr>
            <a:endParaRPr lang="en-US" sz="1600" dirty="0">
              <a:solidFill>
                <a:srgbClr val="000000"/>
              </a:solidFill>
              <a:effectLst/>
              <a:latin typeface="+mn-lt"/>
              <a:ea typeface="Arial" panose="020B0604020202020204" pitchFamily="34" charset="0"/>
            </a:endParaRPr>
          </a:p>
          <a:p>
            <a:pPr marL="0" marR="0">
              <a:lnSpc>
                <a:spcPct val="115000"/>
              </a:lnSpc>
              <a:spcBef>
                <a:spcPts val="0"/>
              </a:spcBef>
              <a:spcAft>
                <a:spcPts val="1000"/>
              </a:spcAft>
            </a:pPr>
            <a:r>
              <a:rPr lang="en-US" sz="1600" dirty="0">
                <a:solidFill>
                  <a:srgbClr val="000000"/>
                </a:solidFill>
                <a:effectLst/>
                <a:latin typeface="+mn-lt"/>
                <a:ea typeface="Arial" panose="020B0604020202020204" pitchFamily="34" charset="0"/>
              </a:rPr>
              <a:t>Ask participants to find a partner and read the handout with examples of observation documentation. Participants need to decide whether the documentation examples are objective or express opinions.</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solidFill>
                  <a:srgbClr val="000000"/>
                </a:solidFill>
                <a:effectLst/>
                <a:latin typeface="+mn-lt"/>
                <a:ea typeface="Arial" panose="020B0604020202020204" pitchFamily="34" charset="0"/>
              </a:rPr>
              <a:t>Encourage participants to identify any opinions expressed and to think about what impact these judgements could have on communicating about that child.</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solidFill>
                  <a:srgbClr val="000000"/>
                </a:solidFill>
                <a:effectLst/>
                <a:latin typeface="+mn-lt"/>
                <a:ea typeface="Arial" panose="020B0604020202020204" pitchFamily="34" charset="0"/>
              </a:rPr>
              <a:t>In doing the activity, participants may note that:</a:t>
            </a: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solidFill>
                  <a:srgbClr val="000000"/>
                </a:solidFill>
                <a:effectLst/>
                <a:latin typeface="+mn-lt"/>
                <a:ea typeface="Arial" panose="020B0604020202020204" pitchFamily="34" charset="0"/>
              </a:rPr>
              <a:t>The first statement is subjective because it uses the words </a:t>
            </a:r>
            <a:r>
              <a:rPr lang="en-US" sz="1600" i="1" u="none" strike="noStrike" dirty="0">
                <a:solidFill>
                  <a:srgbClr val="000000"/>
                </a:solidFill>
                <a:effectLst/>
                <a:latin typeface="+mn-lt"/>
                <a:ea typeface="Arial" panose="020B0604020202020204" pitchFamily="34" charset="0"/>
              </a:rPr>
              <a:t>nicely</a:t>
            </a:r>
            <a:r>
              <a:rPr lang="en-US" sz="1600" u="none" strike="noStrike" dirty="0">
                <a:solidFill>
                  <a:srgbClr val="000000"/>
                </a:solidFill>
                <a:effectLst/>
                <a:latin typeface="+mn-lt"/>
                <a:ea typeface="Arial" panose="020B0604020202020204" pitchFamily="34" charset="0"/>
              </a:rPr>
              <a:t> and </a:t>
            </a:r>
            <a:r>
              <a:rPr lang="en-US" sz="1600" i="1" u="none" strike="noStrike" dirty="0">
                <a:solidFill>
                  <a:srgbClr val="000000"/>
                </a:solidFill>
                <a:effectLst/>
                <a:latin typeface="+mn-lt"/>
                <a:ea typeface="Arial" panose="020B0604020202020204" pitchFamily="34" charset="0"/>
              </a:rPr>
              <a:t>interrupts. </a:t>
            </a:r>
            <a:r>
              <a:rPr lang="en-US" sz="1600" u="none" strike="noStrike" dirty="0">
                <a:solidFill>
                  <a:srgbClr val="000000"/>
                </a:solidFill>
                <a:effectLst/>
                <a:latin typeface="+mn-lt"/>
                <a:ea typeface="Arial" panose="020B0604020202020204" pitchFamily="34" charset="0"/>
              </a:rPr>
              <a:t>Both words include the opinion of the person using them. A more objective statement might say, “Ali is playing with Jordan today. He asked Jordan if he could play.”</a:t>
            </a:r>
            <a:endParaRPr lang="en-US" sz="1600" u="none" strike="noStrike" dirty="0">
              <a:effectLst/>
              <a:latin typeface="+mn-lt"/>
              <a:ea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solidFill>
                  <a:srgbClr val="000000"/>
                </a:solidFill>
                <a:effectLst/>
                <a:latin typeface="+mn-lt"/>
                <a:ea typeface="Arial" panose="020B0604020202020204" pitchFamily="34" charset="0"/>
              </a:rPr>
              <a:t>The second statement is also subjective because it expresses the surprise of the person saying the statement. The description also describes Delaney as </a:t>
            </a:r>
            <a:r>
              <a:rPr lang="en-US" sz="1600" i="1" u="none" strike="noStrike" dirty="0">
                <a:solidFill>
                  <a:srgbClr val="000000"/>
                </a:solidFill>
                <a:effectLst/>
                <a:latin typeface="+mn-lt"/>
                <a:ea typeface="Arial" panose="020B0604020202020204" pitchFamily="34" charset="0"/>
              </a:rPr>
              <a:t>quiet. </a:t>
            </a:r>
            <a:r>
              <a:rPr lang="en-US" sz="1600" u="none" strike="noStrike" dirty="0">
                <a:solidFill>
                  <a:srgbClr val="000000"/>
                </a:solidFill>
                <a:effectLst/>
                <a:latin typeface="+mn-lt"/>
                <a:ea typeface="Arial" panose="020B0604020202020204" pitchFamily="34" charset="0"/>
              </a:rPr>
              <a:t>A more objective statement might be: “Delaney knew letter sounds </a:t>
            </a:r>
            <a:r>
              <a:rPr lang="en-US" sz="1600" i="1" u="none" strike="noStrike" dirty="0">
                <a:solidFill>
                  <a:srgbClr val="000000"/>
                </a:solidFill>
                <a:effectLst/>
                <a:latin typeface="+mn-lt"/>
                <a:ea typeface="Arial" panose="020B0604020202020204" pitchFamily="34" charset="0"/>
              </a:rPr>
              <a:t>b</a:t>
            </a:r>
            <a:r>
              <a:rPr lang="en-US" sz="1600" u="none" strike="noStrike" dirty="0">
                <a:solidFill>
                  <a:srgbClr val="000000"/>
                </a:solidFill>
                <a:effectLst/>
                <a:latin typeface="+mn-lt"/>
                <a:ea typeface="Arial" panose="020B0604020202020204" pitchFamily="34" charset="0"/>
              </a:rPr>
              <a:t>, </a:t>
            </a:r>
            <a:r>
              <a:rPr lang="en-US" sz="1600" i="1" u="none" strike="noStrike" dirty="0">
                <a:solidFill>
                  <a:srgbClr val="000000"/>
                </a:solidFill>
                <a:effectLst/>
                <a:latin typeface="+mn-lt"/>
                <a:ea typeface="Arial" panose="020B0604020202020204" pitchFamily="34" charset="0"/>
              </a:rPr>
              <a:t>m</a:t>
            </a:r>
            <a:r>
              <a:rPr lang="en-US" sz="1600" u="none" strike="noStrike" dirty="0">
                <a:solidFill>
                  <a:srgbClr val="000000"/>
                </a:solidFill>
                <a:effectLst/>
                <a:latin typeface="+mn-lt"/>
                <a:ea typeface="Arial" panose="020B0604020202020204" pitchFamily="34" charset="0"/>
              </a:rPr>
              <a:t>, </a:t>
            </a:r>
            <a:r>
              <a:rPr lang="en-US" sz="1600" i="1" u="none" strike="noStrike" dirty="0">
                <a:solidFill>
                  <a:srgbClr val="000000"/>
                </a:solidFill>
                <a:effectLst/>
                <a:latin typeface="+mn-lt"/>
                <a:ea typeface="Arial" panose="020B0604020202020204" pitchFamily="34" charset="0"/>
              </a:rPr>
              <a:t>s</a:t>
            </a:r>
            <a:r>
              <a:rPr lang="en-US" sz="1600" u="none" strike="noStrike" dirty="0">
                <a:solidFill>
                  <a:srgbClr val="000000"/>
                </a:solidFill>
                <a:effectLst/>
                <a:latin typeface="+mn-lt"/>
                <a:ea typeface="Arial" panose="020B0604020202020204" pitchFamily="34" charset="0"/>
              </a:rPr>
              <a:t>, and </a:t>
            </a:r>
            <a:r>
              <a:rPr lang="en-US" sz="1600" i="1" u="none" strike="noStrike" dirty="0">
                <a:solidFill>
                  <a:srgbClr val="000000"/>
                </a:solidFill>
                <a:effectLst/>
                <a:latin typeface="+mn-lt"/>
                <a:ea typeface="Arial" panose="020B0604020202020204" pitchFamily="34" charset="0"/>
              </a:rPr>
              <a:t>t </a:t>
            </a:r>
            <a:r>
              <a:rPr lang="en-US" sz="1600" u="none" strike="noStrike" dirty="0">
                <a:solidFill>
                  <a:srgbClr val="000000"/>
                </a:solidFill>
                <a:effectLst/>
                <a:latin typeface="+mn-lt"/>
                <a:ea typeface="Arial" panose="020B0604020202020204" pitchFamily="34" charset="0"/>
              </a:rPr>
              <a:t>today.”</a:t>
            </a:r>
            <a:endParaRPr lang="en-US" sz="1600" u="none" strike="noStrike" dirty="0">
              <a:effectLst/>
              <a:latin typeface="+mn-lt"/>
              <a:ea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u="none" strike="noStrike" dirty="0">
                <a:solidFill>
                  <a:srgbClr val="000000"/>
                </a:solidFill>
                <a:effectLst/>
                <a:latin typeface="+mn-lt"/>
                <a:ea typeface="Arial" panose="020B0604020202020204" pitchFamily="34" charset="0"/>
              </a:rPr>
              <a:t>The third statement is objective and detailed, including what foot the child used and how far the ball went.</a:t>
            </a:r>
            <a:endParaRPr lang="en-US" sz="1600" u="none" strike="noStrike" dirty="0">
              <a:effectLst/>
              <a:latin typeface="+mn-lt"/>
              <a:ea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solidFill>
                  <a:srgbClr val="000000"/>
                </a:solidFill>
                <a:effectLst/>
                <a:latin typeface="+mn-lt"/>
                <a:ea typeface="Arial" panose="020B0604020202020204" pitchFamily="34" charset="0"/>
              </a:rPr>
              <a:t>Participants may provide a wide variety of statements about the two pictures (in the handout and on the next two slides). Here are a couple of possible objective and subjective descriptions:</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137160" marR="0" indent="-137160">
              <a:lnSpc>
                <a:spcPct val="115000"/>
              </a:lnSpc>
              <a:spcBef>
                <a:spcPts val="0"/>
              </a:spcBef>
              <a:spcAft>
                <a:spcPts val="0"/>
              </a:spcAft>
            </a:pPr>
            <a:r>
              <a:rPr lang="en-US" sz="1600" b="1" dirty="0">
                <a:solidFill>
                  <a:srgbClr val="000000"/>
                </a:solidFill>
                <a:effectLst/>
                <a:latin typeface="+mn-lt"/>
                <a:ea typeface="Arial" panose="020B0604020202020204" pitchFamily="34" charset="0"/>
              </a:rPr>
              <a:t>Picture 1</a:t>
            </a:r>
            <a:r>
              <a:rPr lang="en-US" sz="1600" dirty="0">
                <a:solidFill>
                  <a:srgbClr val="000000"/>
                </a:solidFill>
                <a:effectLst/>
                <a:latin typeface="+mn-lt"/>
                <a:ea typeface="Arial" panose="020B0604020202020204" pitchFamily="34" charset="0"/>
              </a:rPr>
              <a:t>: Jeremy was having a great time today when he was holding the rope and getting ready to go outside (subjective). Jeremy was laughing hard as he held the rope to go outside (objective). </a:t>
            </a:r>
            <a:endParaRPr lang="en-US" sz="1600" dirty="0">
              <a:effectLst/>
              <a:latin typeface="+mn-lt"/>
              <a:ea typeface="Arial" panose="020B0604020202020204" pitchFamily="34" charset="0"/>
            </a:endParaRPr>
          </a:p>
          <a:p>
            <a:pPr marL="137160" marR="0" indent="-137160">
              <a:lnSpc>
                <a:spcPct val="115000"/>
              </a:lnSpc>
              <a:spcBef>
                <a:spcPts val="0"/>
              </a:spcBef>
              <a:spcAft>
                <a:spcPts val="0"/>
              </a:spcAft>
            </a:pPr>
            <a:r>
              <a:rPr lang="en-US" sz="1600" b="1" dirty="0">
                <a:solidFill>
                  <a:srgbClr val="000000"/>
                </a:solidFill>
                <a:effectLst/>
                <a:latin typeface="+mn-lt"/>
                <a:ea typeface="Arial" panose="020B0604020202020204" pitchFamily="34" charset="0"/>
              </a:rPr>
              <a:t>Picture 2</a:t>
            </a:r>
            <a:r>
              <a:rPr lang="en-US" sz="1600" dirty="0">
                <a:solidFill>
                  <a:srgbClr val="000000"/>
                </a:solidFill>
                <a:effectLst/>
                <a:latin typeface="+mn-lt"/>
                <a:ea typeface="Arial" panose="020B0604020202020204" pitchFamily="34" charset="0"/>
              </a:rPr>
              <a:t>: Kaya was trying to upset Sean today when she erased his work on his whiteboard (subjective). Kaya used the eraser on the end of her pen to erase Sean’s work on the whiteboard he was using today (objective).</a:t>
            </a:r>
            <a:endParaRPr lang="en-US" sz="1600" dirty="0">
              <a:effectLst/>
              <a:latin typeface="+mn-lt"/>
              <a:ea typeface="Arial" panose="020B0604020202020204" pitchFamily="34" charset="0"/>
            </a:endParaRPr>
          </a:p>
          <a:p>
            <a:pPr marL="0" lvl="0" indent="0" algn="l" rtl="0">
              <a:spcBef>
                <a:spcPts val="0"/>
              </a:spcBef>
              <a:spcAft>
                <a:spcPts val="0"/>
              </a:spcAft>
              <a:buNone/>
            </a:pPr>
            <a:endParaRPr dirty="0">
              <a:latin typeface="+mn-lt"/>
              <a:ea typeface="Arial"/>
              <a:cs typeface="Arial"/>
              <a:sym typeface="Arial"/>
            </a:endParaRPr>
          </a:p>
        </p:txBody>
      </p:sp>
      <p:sp>
        <p:nvSpPr>
          <p:cNvPr id="375" name="Google Shape;37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Ask participants to document their observations, using facts and details, as they watch the video on the next slide.</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You may choose to play a shorter portion of this video so that participants can capture more of their observations. You may also want to play the video twice so participants can practice observing closely and capturing their observations in writing. Encourage participants to develop their own shorthand for documenting their observations.</a:t>
            </a:r>
            <a:endParaRPr lang="en-US" sz="1600" dirty="0">
              <a:effectLst/>
              <a:latin typeface="Arial" panose="020B0604020202020204" pitchFamily="34" charset="0"/>
              <a:ea typeface="Arial" panose="020B0604020202020204" pitchFamily="34" charset="0"/>
            </a:endParaRPr>
          </a:p>
        </p:txBody>
      </p:sp>
      <p:sp>
        <p:nvSpPr>
          <p:cNvPr id="382" name="Google Shape;38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This slide contains the video called </a:t>
            </a:r>
            <a:r>
              <a:rPr lang="en-US" sz="1600" i="1" dirty="0">
                <a:solidFill>
                  <a:srgbClr val="000000"/>
                </a:solidFill>
                <a:effectLst/>
                <a:latin typeface="Arial" panose="020B0604020202020204" pitchFamily="34" charset="0"/>
                <a:ea typeface="Arial" panose="020B0604020202020204" pitchFamily="34" charset="0"/>
              </a:rPr>
              <a:t>Container Play, </a:t>
            </a:r>
            <a:r>
              <a:rPr lang="en-US" sz="1600" dirty="0">
                <a:solidFill>
                  <a:srgbClr val="000000"/>
                </a:solidFill>
                <a:effectLst/>
                <a:latin typeface="Arial" panose="020B0604020202020204" pitchFamily="34" charset="0"/>
                <a:ea typeface="Arial" panose="020B0604020202020204" pitchFamily="34" charset="0"/>
              </a:rPr>
              <a:t>which features a toddler playing with some containers.</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solidFill>
                  <a:srgbClr val="000000"/>
                </a:solidFill>
                <a:effectLst/>
                <a:latin typeface="Arial" panose="020B0604020202020204" pitchFamily="34" charset="0"/>
                <a:ea typeface="Arial" panose="020B0604020202020204" pitchFamily="34" charset="0"/>
              </a:rPr>
              <a:t>The video is 1 minute, 27 seconds long.</a:t>
            </a:r>
            <a:endParaRPr lang="en-US" sz="1600" dirty="0">
              <a:effectLst/>
              <a:latin typeface="Arial" panose="020B0604020202020204" pitchFamily="34" charset="0"/>
              <a:ea typeface="Arial" panose="020B0604020202020204" pitchFamily="34" charset="0"/>
            </a:endParaRPr>
          </a:p>
        </p:txBody>
      </p:sp>
      <p:sp>
        <p:nvSpPr>
          <p:cNvPr id="389" name="Google Shape;38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dirty="0">
                <a:solidFill>
                  <a:srgbClr val="000000"/>
                </a:solidFill>
                <a:latin typeface="+mn-lt"/>
                <a:ea typeface="Arial"/>
                <a:cs typeface="Arial"/>
                <a:sym typeface="Arial"/>
              </a:rPr>
              <a:t>Ask a few participants to read their observations. Ask for other participants to add any observations they had that were not already mentioned. </a:t>
            </a:r>
          </a:p>
          <a:p>
            <a:pPr marL="0" marR="0" lvl="0" indent="0" algn="l" rtl="0">
              <a:lnSpc>
                <a:spcPct val="115000"/>
              </a:lnSpc>
              <a:spcBef>
                <a:spcPts val="0"/>
              </a:spcBef>
              <a:spcAft>
                <a:spcPts val="0"/>
              </a:spcAft>
              <a:buNone/>
            </a:pPr>
            <a:endParaRPr sz="1600" dirty="0">
              <a:latin typeface="+mn-lt"/>
              <a:ea typeface="Arial"/>
              <a:cs typeface="Arial"/>
              <a:sym typeface="Arial"/>
            </a:endParaRPr>
          </a:p>
          <a:p>
            <a:pPr marL="0" marR="0" lvl="0" indent="0" algn="l" rtl="0">
              <a:lnSpc>
                <a:spcPct val="115000"/>
              </a:lnSpc>
              <a:spcBef>
                <a:spcPts val="1000"/>
              </a:spcBef>
              <a:spcAft>
                <a:spcPts val="0"/>
              </a:spcAft>
              <a:buNone/>
            </a:pPr>
            <a:r>
              <a:rPr lang="en-US" sz="1600" dirty="0">
                <a:solidFill>
                  <a:srgbClr val="000000"/>
                </a:solidFill>
                <a:latin typeface="+mn-lt"/>
                <a:ea typeface="Arial"/>
                <a:cs typeface="Arial"/>
                <a:sym typeface="Arial"/>
              </a:rPr>
              <a:t>The point of this exercise is for participants to practice documenting their observations </a:t>
            </a:r>
            <a:r>
              <a:rPr lang="en-US" dirty="0">
                <a:solidFill>
                  <a:srgbClr val="000000"/>
                </a:solidFill>
                <a:latin typeface="+mn-lt"/>
                <a:ea typeface="Arial"/>
                <a:cs typeface="Arial"/>
                <a:sym typeface="Arial"/>
              </a:rPr>
              <a:t>using</a:t>
            </a:r>
            <a:r>
              <a:rPr lang="en-US" sz="1600" dirty="0">
                <a:solidFill>
                  <a:srgbClr val="000000"/>
                </a:solidFill>
                <a:latin typeface="+mn-lt"/>
                <a:ea typeface="Arial"/>
                <a:cs typeface="Arial"/>
                <a:sym typeface="Arial"/>
              </a:rPr>
              <a:t> concrete, factual terms and to see how much they can learn in a little more than 1 minute. </a:t>
            </a:r>
            <a:endParaRPr dirty="0">
              <a:latin typeface="+mn-lt"/>
            </a:endParaRPr>
          </a:p>
          <a:p>
            <a:pPr marL="0" marR="0" lvl="0" indent="0" algn="l" rtl="0">
              <a:lnSpc>
                <a:spcPct val="115000"/>
              </a:lnSpc>
              <a:spcBef>
                <a:spcPts val="1000"/>
              </a:spcBef>
              <a:spcAft>
                <a:spcPts val="0"/>
              </a:spcAft>
              <a:buNone/>
            </a:pPr>
            <a:endParaRPr sz="1600" dirty="0">
              <a:latin typeface="+mn-lt"/>
              <a:ea typeface="Arial"/>
              <a:cs typeface="Arial"/>
              <a:sym typeface="Arial"/>
            </a:endParaRPr>
          </a:p>
          <a:p>
            <a:pPr marL="0" marR="0">
              <a:lnSpc>
                <a:spcPct val="115000"/>
              </a:lnSpc>
              <a:spcBef>
                <a:spcPts val="0"/>
              </a:spcBef>
              <a:spcAft>
                <a:spcPts val="1000"/>
              </a:spcAft>
            </a:pPr>
            <a:r>
              <a:rPr lang="en-US" sz="1600" dirty="0">
                <a:solidFill>
                  <a:srgbClr val="000000"/>
                </a:solidFill>
                <a:effectLst/>
                <a:latin typeface="+mn-lt"/>
                <a:ea typeface="Arial" panose="020B0604020202020204" pitchFamily="34" charset="0"/>
              </a:rPr>
              <a:t>Participants may observe that:</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toddler sits and looks around, then crawls to the shelf.</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puts his arms on the second shelf and moves his right leg to a crouch position.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boy pulls two bowls (one inside the other) from the shelf, which is at his eye level.</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takes the green plastic bowl out of the orange plastic one and turns over the orange one in his hands.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looks around, turning the orange bowl over in his hands.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You can hear his breathing.</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child makes a sound (</a:t>
            </a:r>
            <a:r>
              <a:rPr lang="en-US" sz="1600" dirty="0" err="1">
                <a:solidFill>
                  <a:srgbClr val="000000"/>
                </a:solidFill>
                <a:effectLst/>
                <a:latin typeface="+mn-lt"/>
                <a:ea typeface="Noto Sans Symbols"/>
                <a:cs typeface="Arial" panose="020B0604020202020204" pitchFamily="34" charset="0"/>
              </a:rPr>
              <a:t>uuuh</a:t>
            </a:r>
            <a:r>
              <a:rPr lang="en-US" sz="1600" dirty="0">
                <a:solidFill>
                  <a:srgbClr val="000000"/>
                </a:solidFill>
                <a:effectLst/>
                <a:latin typeface="+mn-lt"/>
                <a:ea typeface="Noto Sans Symbols"/>
                <a:cs typeface="Arial" panose="020B0604020202020204" pitchFamily="34" charset="0"/>
              </a:rPr>
              <a:t>), then drops the bowl and uses his index finger to push on a rectangular object on the bottom shelf.</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Then he leans back, picks up the orange bowl, and places the green one inside it.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turns the bowls over, then back to right-side up, shaking the two bowls and holding his thumb on the tops of them.</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two bowls hit one another as he continues to shake them.</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toddler puts out his right hand and grabs the green bowl, then shakes again.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Then he puts the bowls inside a canister and leans over to look inside it.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turns the canister over, and the smaller green bowl falls out.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boy shakes the canister a few times—looking into it and holding it sideways—and the orange bowl falls out.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holds the canister in his right hand and picks up the orange bowl by the rim using his left hand.</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pushes the two things together so that the side of the canister is touching the bottom of the bowl.</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boy sets down the canister and picks up the bowl with his right hand, putting it inside the canister.</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immediately picks up the canister and turns it upside down.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is holding the canister with two hands by the top edge and turns it upside down a couple more times.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 bowl clanks inside the canister as he moves it upside down then right-side up.</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Then the boy puts his face up to the edge of the canister.</a:t>
            </a:r>
            <a:endParaRPr lang="en-US" sz="1600" dirty="0">
              <a:effectLst/>
              <a:latin typeface="+mn-lt"/>
              <a:ea typeface="Noto Sans Symbols"/>
              <a:cs typeface="Arial" panose="020B0604020202020204" pitchFamily="34" charset="0"/>
            </a:endParaRPr>
          </a:p>
          <a:p>
            <a:pPr marL="0" marR="0">
              <a:lnSpc>
                <a:spcPct val="115000"/>
              </a:lnSpc>
              <a:spcBef>
                <a:spcPts val="0"/>
              </a:spcBef>
              <a:spcAft>
                <a:spcPts val="1000"/>
              </a:spcAft>
            </a:pPr>
            <a:endParaRPr lang="en-US" sz="1600" dirty="0">
              <a:solidFill>
                <a:srgbClr val="000000"/>
              </a:solidFill>
              <a:effectLst/>
              <a:latin typeface="+mn-lt"/>
              <a:ea typeface="Arial" panose="020B0604020202020204" pitchFamily="34" charset="0"/>
            </a:endParaRPr>
          </a:p>
          <a:p>
            <a:pPr marL="0" marR="0">
              <a:lnSpc>
                <a:spcPct val="115000"/>
              </a:lnSpc>
              <a:spcBef>
                <a:spcPts val="0"/>
              </a:spcBef>
              <a:spcAft>
                <a:spcPts val="1000"/>
              </a:spcAft>
            </a:pPr>
            <a:r>
              <a:rPr lang="en-US" sz="1600" dirty="0">
                <a:solidFill>
                  <a:srgbClr val="000000"/>
                </a:solidFill>
                <a:effectLst/>
                <a:latin typeface="+mn-lt"/>
                <a:ea typeface="Arial" panose="020B0604020202020204" pitchFamily="34" charset="0"/>
              </a:rPr>
              <a:t>Ask participants to reflect on: </a:t>
            </a:r>
            <a:r>
              <a:rPr lang="en-US" sz="1600" b="1" dirty="0">
                <a:solidFill>
                  <a:srgbClr val="000000"/>
                </a:solidFill>
                <a:effectLst/>
                <a:latin typeface="+mn-lt"/>
                <a:ea typeface="Arial" panose="020B0604020202020204" pitchFamily="34" charset="0"/>
              </a:rPr>
              <a:t>What was the toddler exploring? What might he have been learning? Would you have noticed that if you hadn’t observed so closely?</a:t>
            </a:r>
            <a:endParaRPr lang="en-US" sz="1600" dirty="0">
              <a:effectLst/>
              <a:latin typeface="+mn-lt"/>
              <a:ea typeface="Arial" panose="020B0604020202020204" pitchFamily="34" charset="0"/>
            </a:endParaRPr>
          </a:p>
          <a:p>
            <a:pPr marL="0" marR="0">
              <a:lnSpc>
                <a:spcPct val="115000"/>
              </a:lnSpc>
              <a:spcBef>
                <a:spcPts val="0"/>
              </a:spcBef>
              <a:spcAft>
                <a:spcPts val="1000"/>
              </a:spcAft>
            </a:pPr>
            <a:endParaRPr lang="en-US" sz="1600" b="1" dirty="0">
              <a:solidFill>
                <a:srgbClr val="000000"/>
              </a:solidFill>
              <a:effectLst/>
              <a:latin typeface="+mn-lt"/>
              <a:ea typeface="Arial" panose="020B0604020202020204" pitchFamily="34" charset="0"/>
            </a:endParaRPr>
          </a:p>
          <a:p>
            <a:pPr marL="0" marR="0">
              <a:lnSpc>
                <a:spcPct val="115000"/>
              </a:lnSpc>
              <a:spcBef>
                <a:spcPts val="0"/>
              </a:spcBef>
              <a:spcAft>
                <a:spcPts val="1000"/>
              </a:spcAft>
            </a:pPr>
            <a:r>
              <a:rPr lang="en-US" sz="1600" b="1" dirty="0">
                <a:solidFill>
                  <a:srgbClr val="000000"/>
                </a:solidFill>
                <a:effectLst/>
                <a:latin typeface="+mn-lt"/>
                <a:ea typeface="Arial" panose="020B0604020202020204" pitchFamily="34" charset="0"/>
              </a:rPr>
              <a:t>Responses may include:</a:t>
            </a: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was exploring sound and spatial concepts.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used his right hand predominantly for tasks that required more precision.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He remained engaged in the activity.</a:t>
            </a:r>
            <a:endParaRPr lang="en-US" sz="1600" dirty="0">
              <a:effectLst/>
              <a:latin typeface="+mn-lt"/>
              <a:ea typeface="Noto Sans Symbols"/>
              <a:cs typeface="Arial" panose="020B0604020202020204" pitchFamily="34" charset="0"/>
            </a:endParaRPr>
          </a:p>
          <a:p>
            <a:pPr marL="205740" marR="0">
              <a:lnSpc>
                <a:spcPct val="115000"/>
              </a:lnSpc>
              <a:spcBef>
                <a:spcPts val="0"/>
              </a:spcBef>
              <a:spcAft>
                <a:spcPts val="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205740" marR="0" indent="-228600">
              <a:lnSpc>
                <a:spcPct val="115000"/>
              </a:lnSpc>
              <a:spcBef>
                <a:spcPts val="0"/>
              </a:spcBef>
              <a:spcAft>
                <a:spcPts val="1000"/>
              </a:spcAft>
            </a:pPr>
            <a:r>
              <a:rPr lang="en-US" sz="1600" dirty="0">
                <a:solidFill>
                  <a:srgbClr val="000000"/>
                </a:solidFill>
                <a:effectLst/>
                <a:latin typeface="+mn-lt"/>
                <a:ea typeface="Arial" panose="020B0604020202020204" pitchFamily="34" charset="0"/>
              </a:rPr>
              <a:t>Participants may have other observations. </a:t>
            </a:r>
            <a:endParaRPr lang="en-US" sz="1600" dirty="0">
              <a:effectLst/>
              <a:latin typeface="+mn-lt"/>
              <a:ea typeface="Arial" panose="020B0604020202020204" pitchFamily="34" charset="0"/>
            </a:endParaRPr>
          </a:p>
          <a:p>
            <a:pPr marL="0" lvl="0" indent="0" algn="l" rtl="0">
              <a:spcBef>
                <a:spcPts val="0"/>
              </a:spcBef>
              <a:spcAft>
                <a:spcPts val="0"/>
              </a:spcAft>
              <a:buNone/>
            </a:pPr>
            <a:endParaRPr dirty="0">
              <a:latin typeface="+mn-lt"/>
            </a:endParaRPr>
          </a:p>
        </p:txBody>
      </p:sp>
      <p:sp>
        <p:nvSpPr>
          <p:cNvPr id="395" name="Google Shape;39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This section addresses what is often educators’ natural responses to close observation of children. Sometimes this is also called </a:t>
            </a:r>
            <a:r>
              <a:rPr lang="en-US" sz="1600" i="1" dirty="0">
                <a:effectLst/>
                <a:latin typeface="Arial" panose="020B0604020202020204" pitchFamily="34" charset="0"/>
                <a:ea typeface="Arial" panose="020B0604020202020204" pitchFamily="34" charset="0"/>
              </a:rPr>
              <a:t>responsive teaching. </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Responsive observation and teaching are closely related to the Teacher Sensitivity dimension in the Classroom Assessment Scoring System™ (CLASS),  used to evaluate Head Start and other early childhood programs, with which participants may be familiar. Teacher Sensitivity is part of the CLASS Emotional Support domain.</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For young children, especially infants and toddlers, responsive observation builds relationships, helps form strong attachments to caregiving adults, and supports brain development.</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Ask participants to listen for key elements of responsive observation as they watch the next video.</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b="1" cap="small" dirty="0">
                <a:solidFill>
                  <a:srgbClr val="000000"/>
                </a:solidFill>
                <a:effectLst/>
                <a:latin typeface="Arial" panose="020B0604020202020204" pitchFamily="34" charset="0"/>
                <a:ea typeface="Arial" panose="020B0604020202020204" pitchFamily="34" charset="0"/>
              </a:rPr>
              <a:t>REFERENCES</a:t>
            </a: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University of Virginia Curry School of Education. </a:t>
            </a:r>
            <a:r>
              <a:rPr lang="en-US" sz="1600" i="1" dirty="0">
                <a:effectLst/>
                <a:latin typeface="Arial" panose="020B0604020202020204" pitchFamily="34" charset="0"/>
                <a:ea typeface="Arial" panose="020B0604020202020204" pitchFamily="34" charset="0"/>
              </a:rPr>
              <a:t>Classroom Assessment Scoring System™.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http://curry.virginia.edu/research/centers/castl/class</a:t>
            </a:r>
            <a:r>
              <a:rPr lang="en-US" sz="1600" dirty="0">
                <a:effectLst/>
                <a:latin typeface="Arial" panose="020B0604020202020204" pitchFamily="34" charset="0"/>
                <a:ea typeface="Arial" panose="020B0604020202020204" pitchFamily="34" charset="0"/>
              </a:rPr>
              <a:t> </a:t>
            </a:r>
          </a:p>
          <a:p>
            <a:pPr marL="0" marR="0">
              <a:spcBef>
                <a:spcPts val="0"/>
              </a:spcBef>
              <a:spcAft>
                <a:spcPts val="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Arial" panose="020B0604020202020204" pitchFamily="34" charset="0"/>
              </a:rPr>
              <a:t>U.S Department of Health and Human Services, Administration for Children and Families, Office of Head Start, National Center on Quality Teaching and Learning. (2013). </a:t>
            </a:r>
            <a:r>
              <a:rPr lang="en-US" sz="1600" i="1" dirty="0">
                <a:effectLst/>
                <a:latin typeface="Arial" panose="020B0604020202020204" pitchFamily="34" charset="0"/>
                <a:ea typeface="Arial" panose="020B0604020202020204" pitchFamily="34" charset="0"/>
              </a:rPr>
              <a:t>Improving teacher–child interactions: Using the CLASS™ in Head Start preschool programs. </a:t>
            </a:r>
            <a:r>
              <a:rPr lang="en-US" sz="1600" dirty="0">
                <a:solidFill>
                  <a:srgbClr val="09499C"/>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https://eclkc.ohs.acf.hhs.gov/sites/default/files/pdf/using-the-class-in-hs-preschool-programs.pdf</a:t>
            </a:r>
            <a:endParaRPr lang="en-US" sz="16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
        <p:nvSpPr>
          <p:cNvPr id="402" name="Google Shape;40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600" dirty="0">
                <a:latin typeface="+mn-lt"/>
                <a:ea typeface="Arial"/>
                <a:cs typeface="Arial"/>
                <a:sym typeface="Arial"/>
              </a:rPr>
              <a:t>This slide contains the video </a:t>
            </a:r>
            <a:r>
              <a:rPr lang="en-US" sz="1600" i="1" dirty="0">
                <a:latin typeface="+mn-lt"/>
                <a:ea typeface="Arial"/>
                <a:cs typeface="Arial"/>
                <a:sym typeface="Arial"/>
              </a:rPr>
              <a:t>Responsive Observation</a:t>
            </a:r>
            <a:r>
              <a:rPr lang="en-US" sz="1600" dirty="0">
                <a:latin typeface="+mn-lt"/>
                <a:ea typeface="Arial"/>
                <a:cs typeface="Arial"/>
                <a:sym typeface="Arial"/>
              </a:rPr>
              <a:t>, which introduces the topic. It is 2 minutes, 45 seconds long.</a:t>
            </a:r>
            <a:endParaRPr dirty="0">
              <a:latin typeface="+mn-lt"/>
            </a:endParaRPr>
          </a:p>
          <a:p>
            <a:pPr marL="0" lvl="0" indent="0" algn="l" rtl="0">
              <a:spcBef>
                <a:spcPts val="1000"/>
              </a:spcBef>
              <a:spcAft>
                <a:spcPts val="0"/>
              </a:spcAft>
              <a:buNone/>
            </a:pPr>
            <a:endParaRPr dirty="0">
              <a:latin typeface="+mn-lt"/>
            </a:endParaRPr>
          </a:p>
        </p:txBody>
      </p:sp>
      <p:sp>
        <p:nvSpPr>
          <p:cNvPr id="409" name="Google Shape;40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mn-lt"/>
                <a:ea typeface="Arial" panose="020B0604020202020204" pitchFamily="34" charset="0"/>
              </a:rPr>
              <a:t>Ask participants what they heard about responsive observation.</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They may point out that educators:</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Observe</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Ask questions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Develop theories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Respond in the moment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Need to practice this skill</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Can use it to build relationships, meet children’s needs, and support their development and learning</a:t>
            </a:r>
            <a:endParaRPr lang="en-US" sz="1600" dirty="0">
              <a:effectLst/>
              <a:latin typeface="+mn-lt"/>
              <a:ea typeface="Noto Sans Symbols"/>
              <a:cs typeface="Arial" panose="020B0604020202020204" pitchFamily="34" charset="0"/>
            </a:endParaRP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Note that this video also shows evidence of intentional teaching, since one of the educators talks about a goal of helping a child interact with peers.</a:t>
            </a:r>
          </a:p>
          <a:p>
            <a:pPr marL="0" marR="0">
              <a:spcBef>
                <a:spcPts val="600"/>
              </a:spcBef>
              <a:spcAft>
                <a:spcPts val="600"/>
              </a:spcAft>
            </a:pPr>
            <a:endParaRPr lang="en-US" sz="1600" b="1" cap="small" dirty="0">
              <a:solidFill>
                <a:srgbClr val="000000"/>
              </a:solidFill>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a:t>
            </a:r>
            <a:endParaRPr lang="en-US" sz="1600" dirty="0">
              <a:effectLst/>
              <a:latin typeface="+mn-lt"/>
              <a:ea typeface="Arial" panose="020B0604020202020204" pitchFamily="34" charset="0"/>
            </a:endParaRPr>
          </a:p>
          <a:p>
            <a:pPr marL="0" marR="0">
              <a:spcBef>
                <a:spcPts val="0"/>
              </a:spcBef>
              <a:spcAft>
                <a:spcPts val="0"/>
              </a:spcAft>
            </a:pPr>
            <a:r>
              <a:rPr lang="en-US" sz="1600" dirty="0">
                <a:effectLst/>
                <a:latin typeface="+mn-lt"/>
                <a:ea typeface="Arial" panose="020B0604020202020204" pitchFamily="34" charset="0"/>
              </a:rPr>
              <a:t>U.S Department of Health and Human Services, Administration for Children and Families, Office of Head Start, Early Head Start National Resource Center. (2013). </a:t>
            </a:r>
            <a:r>
              <a:rPr lang="en-US" sz="1600" i="1" dirty="0">
                <a:effectLst/>
                <a:latin typeface="+mn-lt"/>
                <a:ea typeface="Arial" panose="020B0604020202020204" pitchFamily="34" charset="0"/>
              </a:rPr>
              <a:t>Observation: The heart of individualizing responsive care.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https://eclkc.ohs.acf.hhs.gov/sites/default/files/pdf/ehs-ta-paper-15-observation.pdf</a:t>
            </a:r>
            <a:endParaRPr lang="en-US" sz="1600" dirty="0">
              <a:effectLst/>
              <a:latin typeface="+mn-lt"/>
              <a:ea typeface="Arial" panose="020B0604020202020204" pitchFamily="34" charset="0"/>
            </a:endParaRPr>
          </a:p>
          <a:p>
            <a:pPr marL="0" lvl="0" indent="0" algn="l" rtl="0">
              <a:spcBef>
                <a:spcPts val="0"/>
              </a:spcBef>
              <a:spcAft>
                <a:spcPts val="0"/>
              </a:spcAft>
              <a:buNone/>
            </a:pPr>
            <a:endParaRPr dirty="0">
              <a:latin typeface="+mn-lt"/>
            </a:endParaRPr>
          </a:p>
        </p:txBody>
      </p:sp>
      <p:sp>
        <p:nvSpPr>
          <p:cNvPr id="415" name="Google Shape;41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13335">
              <a:spcBef>
                <a:spcPts val="0"/>
              </a:spcBef>
              <a:spcAft>
                <a:spcPts val="1000"/>
              </a:spcAft>
            </a:pPr>
            <a:r>
              <a:rPr lang="en-US" sz="1600" dirty="0">
                <a:effectLst/>
                <a:latin typeface="+mn-lt"/>
                <a:ea typeface="Arial" panose="020B0604020202020204" pitchFamily="34" charset="0"/>
              </a:rPr>
              <a:t>This module uses the Framework for Effective Practice, also called the House Framework, developed for the Office of Head Start. The Framework supports young children’s school readiness. </a:t>
            </a:r>
          </a:p>
          <a:p>
            <a:pPr marL="0" marR="13335">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This module supports two </a:t>
            </a:r>
            <a:r>
              <a:rPr lang="en-US" sz="1600" i="1" dirty="0">
                <a:effectLst/>
                <a:latin typeface="+mn-lt"/>
                <a:ea typeface="Arial" panose="020B0604020202020204" pitchFamily="34" charset="0"/>
              </a:rPr>
              <a:t>pillars</a:t>
            </a:r>
            <a:r>
              <a:rPr lang="en-US" sz="1600" dirty="0">
                <a:effectLst/>
                <a:latin typeface="+mn-lt"/>
                <a:ea typeface="Arial" panose="020B0604020202020204" pitchFamily="34" charset="0"/>
              </a:rPr>
              <a:t> of the House: Ongoing Child Assessment and Research-Based Curricula and Teaching Practices. The </a:t>
            </a:r>
            <a:r>
              <a:rPr lang="en-US" sz="1600" i="1" dirty="0">
                <a:effectLst/>
                <a:latin typeface="+mn-lt"/>
                <a:ea typeface="Arial" panose="020B0604020202020204" pitchFamily="34" charset="0"/>
              </a:rPr>
              <a:t>foundation</a:t>
            </a:r>
            <a:r>
              <a:rPr lang="en-US" sz="1600" dirty="0">
                <a:effectLst/>
                <a:latin typeface="+mn-lt"/>
                <a:ea typeface="Arial" panose="020B0604020202020204" pitchFamily="34" charset="0"/>
              </a:rPr>
              <a:t> is Engaging Interactions and Environments, and the </a:t>
            </a:r>
            <a:r>
              <a:rPr lang="en-US" sz="1600" i="1" dirty="0">
                <a:effectLst/>
                <a:latin typeface="+mn-lt"/>
                <a:ea typeface="Arial" panose="020B0604020202020204" pitchFamily="34" charset="0"/>
              </a:rPr>
              <a:t>roof </a:t>
            </a:r>
            <a:r>
              <a:rPr lang="en-US" sz="1600" dirty="0">
                <a:effectLst/>
                <a:latin typeface="+mn-lt"/>
                <a:ea typeface="Arial" panose="020B0604020202020204" pitchFamily="34" charset="0"/>
              </a:rPr>
              <a:t>is Highly Individualized Teaching and Learning. Educators use all areas to help children progress toward school readiness.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a:t>
            </a: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U.S. Department of Health and Human Services, Administration for Children and Families, Office of Head Start, National Center on Quality Teaching and Learning. (2014, Spring). </a:t>
            </a:r>
            <a:r>
              <a:rPr lang="en-US" sz="1600" i="1" dirty="0">
                <a:effectLst/>
                <a:latin typeface="+mn-lt"/>
                <a:ea typeface="Arial" panose="020B0604020202020204" pitchFamily="34" charset="0"/>
              </a:rPr>
              <a:t>House framework for effective everyday practice.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https://eclkc.ohs.acf.hhs.gov/teaching-practices/article/framework-effective-practice</a:t>
            </a:r>
            <a:endParaRPr lang="en-US" sz="1600" dirty="0">
              <a:effectLst/>
              <a:latin typeface="+mn-lt"/>
              <a:ea typeface="Arial" panose="020B0604020202020204" pitchFamily="34" charset="0"/>
            </a:endParaRPr>
          </a:p>
          <a:p>
            <a:pPr marL="0" marR="0" lvl="0" indent="0" algn="l" rtl="0">
              <a:lnSpc>
                <a:spcPct val="100000"/>
              </a:lnSpc>
              <a:spcBef>
                <a:spcPts val="0"/>
              </a:spcBef>
              <a:spcAft>
                <a:spcPts val="0"/>
              </a:spcAft>
              <a:buClr>
                <a:schemeClr val="dk1"/>
              </a:buClr>
              <a:buSzPts val="1600"/>
              <a:buFont typeface="Calibri"/>
              <a:buNone/>
            </a:pPr>
            <a:endParaRPr lang="en-US" sz="1600" b="0" dirty="0">
              <a:latin typeface="+mn-lt"/>
            </a:endParaRPr>
          </a:p>
          <a:p>
            <a:pPr marL="0" marR="0" lvl="0" indent="0" algn="l" rtl="0">
              <a:lnSpc>
                <a:spcPct val="100000"/>
              </a:lnSpc>
              <a:spcBef>
                <a:spcPts val="0"/>
              </a:spcBef>
              <a:spcAft>
                <a:spcPts val="0"/>
              </a:spcAft>
              <a:buClr>
                <a:schemeClr val="dk1"/>
              </a:buClr>
              <a:buSzPts val="1600"/>
              <a:buFont typeface="Calibri"/>
              <a:buNone/>
            </a:pPr>
            <a:endParaRPr sz="1600" b="0" dirty="0">
              <a:latin typeface="+mn-lt"/>
            </a:endParaRPr>
          </a:p>
        </p:txBody>
      </p:sp>
      <p:sp>
        <p:nvSpPr>
          <p:cNvPr id="213" name="Google Shape;21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This cycle (adapted from an online professional development module referenced below) of </a:t>
            </a:r>
            <a:r>
              <a:rPr lang="en-US" sz="1600" i="1" dirty="0">
                <a:effectLst/>
                <a:latin typeface="+mn-lt"/>
                <a:ea typeface="Arial" panose="020B0604020202020204" pitchFamily="34" charset="0"/>
              </a:rPr>
              <a:t>watch</a:t>
            </a:r>
            <a:r>
              <a:rPr lang="en-US" sz="1600" dirty="0">
                <a:effectLst/>
                <a:latin typeface="+mn-lt"/>
                <a:ea typeface="Arial" panose="020B0604020202020204" pitchFamily="34" charset="0"/>
              </a:rPr>
              <a:t>, </a:t>
            </a:r>
            <a:r>
              <a:rPr lang="en-US" sz="1600" i="1" dirty="0">
                <a:effectLst/>
                <a:latin typeface="+mn-lt"/>
                <a:ea typeface="Arial" panose="020B0604020202020204" pitchFamily="34" charset="0"/>
              </a:rPr>
              <a:t>ask, adapt </a:t>
            </a:r>
            <a:r>
              <a:rPr lang="en-US" sz="1600" dirty="0">
                <a:effectLst/>
                <a:latin typeface="+mn-lt"/>
                <a:ea typeface="Arial" panose="020B0604020202020204" pitchFamily="34" charset="0"/>
              </a:rPr>
              <a:t>can occur naturally with careful, regular observation. Educators often start to ask questions about behaviors and skills that they see, develop theories about what they mean, and try out responses and scaffolding that is individualized for each child.</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This cycle recognizes that young children are diverse, and adults should respond to their individual needs and temperaments. Responsive observation is particularly important for infants and toddlers because it helps caregivers connect with them. This closeness is a foundation for healthy emotional growth.</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Later in this module, participants will learn about more formal ways that early learning professionals can use information, or documentation of their observations, to adjust their teaching.</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0"/>
              </a:spcBef>
              <a:spcAft>
                <a:spcPts val="0"/>
              </a:spcAft>
            </a:pPr>
            <a:r>
              <a:rPr lang="en-US" sz="1600" dirty="0">
                <a:effectLst/>
                <a:latin typeface="+mn-lt"/>
                <a:ea typeface="Arial" panose="020B0604020202020204" pitchFamily="34" charset="0"/>
              </a:rPr>
              <a:t>U.S. Department of Health and Human Services, Administration for Children and Families, Office of Head Start, Early Head Start National Resource Center. (2011). </a:t>
            </a:r>
            <a:r>
              <a:rPr lang="en-US" sz="1600" i="1" dirty="0">
                <a:effectLst/>
                <a:latin typeface="+mn-lt"/>
                <a:ea typeface="Arial" panose="020B0604020202020204" pitchFamily="34" charset="0"/>
              </a:rPr>
              <a:t>Look again: Using sensitive, skilled observation in your program </a:t>
            </a:r>
            <a:r>
              <a:rPr lang="en-US" sz="1600" dirty="0">
                <a:effectLst/>
                <a:latin typeface="+mn-lt"/>
                <a:ea typeface="Arial" panose="020B0604020202020204" pitchFamily="34" charset="0"/>
              </a:rPr>
              <a:t>[Audioconference handout].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https://eclkc.ohs.acf.hhs.gov/sites/default/files/pdf/look-again-using-sensitive-skilled-observation-materials.pdf</a:t>
            </a:r>
            <a:endParaRPr lang="en-US" sz="1600" dirty="0">
              <a:effectLst/>
              <a:latin typeface="+mn-lt"/>
              <a:ea typeface="Arial" panose="020B0604020202020204" pitchFamily="34" charset="0"/>
            </a:endParaRPr>
          </a:p>
          <a:p>
            <a:pPr marL="0" marR="0">
              <a:spcBef>
                <a:spcPts val="0"/>
              </a:spcBef>
              <a:spcAft>
                <a:spcPts val="0"/>
              </a:spcAft>
            </a:pPr>
            <a:r>
              <a:rPr lang="en-US" sz="1800" dirty="0">
                <a:effectLst/>
                <a:latin typeface="+mn-lt"/>
                <a:ea typeface="Times New Roman" panose="02020603050405020304" pitchFamily="18" charset="0"/>
              </a:rPr>
              <a:t> </a:t>
            </a:r>
            <a:endParaRPr lang="en-US" sz="1600" dirty="0">
              <a:effectLst/>
              <a:latin typeface="+mn-lt"/>
              <a:ea typeface="Arial" panose="020B0604020202020204" pitchFamily="34" charset="0"/>
            </a:endParaRPr>
          </a:p>
          <a:p>
            <a:pPr marL="0" marR="0">
              <a:spcBef>
                <a:spcPts val="0"/>
              </a:spcBef>
              <a:spcAft>
                <a:spcPts val="1000"/>
              </a:spcAft>
            </a:pPr>
            <a:r>
              <a:rPr lang="en-US" sz="1600" dirty="0" err="1">
                <a:effectLst/>
                <a:latin typeface="+mn-lt"/>
                <a:ea typeface="Arial" panose="020B0604020202020204" pitchFamily="34" charset="0"/>
              </a:rPr>
              <a:t>WestEd</a:t>
            </a:r>
            <a:r>
              <a:rPr lang="en-US" sz="1600" dirty="0">
                <a:effectLst/>
                <a:latin typeface="+mn-lt"/>
                <a:ea typeface="Arial" panose="020B0604020202020204" pitchFamily="34" charset="0"/>
              </a:rPr>
              <a:t> &amp; California Department of Education. (May 2014). </a:t>
            </a:r>
            <a:r>
              <a:rPr lang="en-US" sz="1600" i="1" dirty="0">
                <a:effectLst/>
                <a:latin typeface="+mn-lt"/>
                <a:ea typeface="Arial" panose="020B0604020202020204" pitchFamily="34" charset="0"/>
              </a:rPr>
              <a:t>Responsive caregiving </a:t>
            </a:r>
            <a:r>
              <a:rPr lang="en-US" sz="1600" dirty="0">
                <a:effectLst/>
                <a:latin typeface="+mn-lt"/>
                <a:ea typeface="Arial" panose="020B0604020202020204" pitchFamily="34" charset="0"/>
              </a:rPr>
              <a:t>[PowerPoint presentation]. In the Program for Infant/Toddler Care. </a:t>
            </a:r>
            <a:r>
              <a:rPr lang="en-US" sz="1600" dirty="0">
                <a:solidFill>
                  <a:srgbClr val="09499C"/>
                </a:solidFill>
                <a:effectLst/>
                <a:latin typeface="+mn-lt"/>
                <a:ea typeface="Arial" panose="020B0604020202020204" pitchFamily="34" charset="0"/>
                <a:hlinkClick r:id="rId4">
                  <a:extLst>
                    <a:ext uri="{A12FA001-AC4F-418D-AE19-62706E023703}">
                      <ahyp:hlinkClr xmlns:ahyp="http://schemas.microsoft.com/office/drawing/2018/hyperlinkcolor" val="tx"/>
                    </a:ext>
                  </a:extLst>
                </a:hlinkClick>
              </a:rPr>
              <a:t>https://www.pitc.org/cs/pitclib/view/pitc_res/1269</a:t>
            </a:r>
            <a:r>
              <a:rPr lang="en-US" sz="1600" dirty="0">
                <a:effectLst/>
                <a:latin typeface="+mn-lt"/>
                <a:ea typeface="Arial" panose="020B0604020202020204" pitchFamily="34" charset="0"/>
              </a:rPr>
              <a:t> </a:t>
            </a:r>
          </a:p>
          <a:p>
            <a:pPr marL="0" lvl="0" indent="0" algn="l" rtl="0">
              <a:spcBef>
                <a:spcPts val="1000"/>
              </a:spcBef>
              <a:spcAft>
                <a:spcPts val="0"/>
              </a:spcAft>
              <a:buNone/>
            </a:pPr>
            <a:endParaRPr dirty="0">
              <a:latin typeface="+mn-lt"/>
            </a:endParaRPr>
          </a:p>
        </p:txBody>
      </p:sp>
      <p:sp>
        <p:nvSpPr>
          <p:cNvPr id="422" name="Google Shape;42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b="1" dirty="0">
                <a:effectLst/>
                <a:latin typeface="+mn-lt"/>
                <a:ea typeface="Arial" panose="020B0604020202020204" pitchFamily="34" charset="0"/>
              </a:rPr>
              <a:t>Materials: </a:t>
            </a:r>
            <a:r>
              <a:rPr lang="en-US" sz="1600" dirty="0">
                <a:effectLst/>
                <a:latin typeface="+mn-lt"/>
                <a:ea typeface="Arial" panose="020B0604020202020204" pitchFamily="34" charset="0"/>
              </a:rPr>
              <a:t>Poster-sized paper, felt pens</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Ask participants to share their ideas about </a:t>
            </a:r>
            <a:r>
              <a:rPr lang="en-US" sz="1600" i="1" dirty="0">
                <a:effectLst/>
                <a:latin typeface="+mn-lt"/>
                <a:ea typeface="Arial" panose="020B0604020202020204" pitchFamily="34" charset="0"/>
              </a:rPr>
              <a:t>I wonder</a:t>
            </a:r>
            <a:r>
              <a:rPr lang="en-US" sz="1600" dirty="0">
                <a:effectLst/>
                <a:latin typeface="+mn-lt"/>
                <a:ea typeface="Arial" panose="020B0604020202020204" pitchFamily="34" charset="0"/>
              </a:rPr>
              <a:t> questions they might ask about the children as they observe. You might encourage participants to think about the Head Start Early Learning Outcomes Framework. Write their ideas on the poster-sized paper so the group can see.</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Some examples are:</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How does this child calm themselves? (self-regulation)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How is this child feeling? (emotion)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Does the family see this behavior at home? How do they interpret it? (family partnership)</a:t>
            </a:r>
            <a:endParaRPr lang="en-US" sz="1600" dirty="0">
              <a:effectLst/>
              <a:latin typeface="+mn-lt"/>
              <a:ea typeface="Noto Sans Symbols"/>
              <a:cs typeface="Arial" panose="020B0604020202020204" pitchFamily="34" charset="0"/>
            </a:endParaRPr>
          </a:p>
          <a:p>
            <a:pPr marL="0" marR="0">
              <a:spcBef>
                <a:spcPts val="600"/>
              </a:spcBef>
              <a:spcAft>
                <a:spcPts val="600"/>
              </a:spcAft>
            </a:pPr>
            <a:endParaRPr lang="en-US" sz="1600" b="1" cap="small" dirty="0">
              <a:solidFill>
                <a:srgbClr val="000000"/>
              </a:solidFill>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a:t>
            </a:r>
            <a:endParaRPr lang="en-US" sz="1600" dirty="0">
              <a:effectLst/>
              <a:latin typeface="+mn-lt"/>
              <a:ea typeface="Arial" panose="020B0604020202020204" pitchFamily="34" charset="0"/>
            </a:endParaRPr>
          </a:p>
          <a:p>
            <a:pPr marL="0" marR="0">
              <a:spcBef>
                <a:spcPts val="0"/>
              </a:spcBef>
              <a:spcAft>
                <a:spcPts val="0"/>
              </a:spcAft>
            </a:pPr>
            <a:r>
              <a:rPr lang="en-US" sz="1600" dirty="0">
                <a:effectLst/>
                <a:latin typeface="+mn-lt"/>
                <a:ea typeface="Arial" panose="020B0604020202020204" pitchFamily="34" charset="0"/>
              </a:rPr>
              <a:t>U.S. Department of Health and Human Services, Administration for Children and Families, Office of Head Start, Early Head Start National Resource Center. (2011). </a:t>
            </a:r>
            <a:r>
              <a:rPr lang="en-US" sz="1600" i="1" dirty="0">
                <a:effectLst/>
                <a:latin typeface="+mn-lt"/>
                <a:ea typeface="Arial" panose="020B0604020202020204" pitchFamily="34" charset="0"/>
              </a:rPr>
              <a:t>Look again: Using sensitive, skilled observation in your program </a:t>
            </a:r>
            <a:r>
              <a:rPr lang="en-US" sz="1600" dirty="0">
                <a:effectLst/>
                <a:latin typeface="+mn-lt"/>
                <a:ea typeface="Arial" panose="020B0604020202020204" pitchFamily="34" charset="0"/>
              </a:rPr>
              <a:t>[audioconference handout].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https://eclkc.ohs.acf.hhs.gov/sites/default/files/pdf/look-again-using-sensitive-skilled-observation-materials.pdf</a:t>
            </a:r>
            <a:endParaRPr lang="en-US" sz="1600" dirty="0">
              <a:effectLst/>
              <a:latin typeface="+mn-lt"/>
              <a:ea typeface="Arial" panose="020B0604020202020204" pitchFamily="34" charset="0"/>
            </a:endParaRPr>
          </a:p>
          <a:p>
            <a:pPr marL="0" lvl="0" indent="0" algn="l" rtl="0">
              <a:spcBef>
                <a:spcPts val="0"/>
              </a:spcBef>
              <a:spcAft>
                <a:spcPts val="0"/>
              </a:spcAft>
              <a:buNone/>
            </a:pPr>
            <a:endParaRPr dirty="0">
              <a:latin typeface="+mn-lt"/>
            </a:endParaRPr>
          </a:p>
        </p:txBody>
      </p:sp>
      <p:sp>
        <p:nvSpPr>
          <p:cNvPr id="441" name="Google Shape;441;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mn-lt"/>
                <a:ea typeface="Arial" panose="020B0604020202020204" pitchFamily="34" charset="0"/>
              </a:rPr>
              <a:t>Early learning educators should be continually observing children, making sure they are safe and responding to their interests and needs to scaffold their skills. Focused observation is a pre-planned observation used to look for information about a child’s knowledge and skills in a particular area. Sometimes early childhood educators may need to plan a learning experience or interaction to observe a particular skill. Educators can also observe children’s skills in more than one domain at the same time.</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Goals for children’s development and learning provide a </a:t>
            </a:r>
            <a:r>
              <a:rPr lang="en-US" sz="1600" i="1" dirty="0">
                <a:effectLst/>
                <a:latin typeface="+mn-lt"/>
                <a:ea typeface="Arial" panose="020B0604020202020204" pitchFamily="34" charset="0"/>
              </a:rPr>
              <a:t>framework--</a:t>
            </a:r>
            <a:r>
              <a:rPr lang="en-US" sz="1600" dirty="0">
                <a:effectLst/>
                <a:latin typeface="+mn-lt"/>
                <a:ea typeface="Arial" panose="020B0604020202020204" pitchFamily="34" charset="0"/>
              </a:rPr>
              <a:t>often referred to as a developmental lens--for focused observation. This requires knowing key indicators for children’s development across all domains.</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0"/>
              </a:spcAft>
            </a:pPr>
            <a:r>
              <a:rPr lang="en-US" sz="1600" dirty="0">
                <a:effectLst/>
                <a:latin typeface="+mn-lt"/>
                <a:ea typeface="Arial" panose="020B0604020202020204" pitchFamily="34" charset="0"/>
              </a:rPr>
              <a:t>Questions to help guide an early childhood educator’s focused observation may include:</a:t>
            </a:r>
          </a:p>
          <a:p>
            <a:pPr marL="0" marR="0">
              <a:lnSpc>
                <a:spcPct val="115000"/>
              </a:lnSpc>
              <a:spcBef>
                <a:spcPts val="0"/>
              </a:spcBef>
              <a:spcAft>
                <a:spcPts val="0"/>
              </a:spcAft>
            </a:pPr>
            <a:r>
              <a:rPr lang="en-US" sz="1600" dirty="0">
                <a:effectLst/>
                <a:latin typeface="+mn-lt"/>
                <a:ea typeface="Arial" panose="020B0604020202020204" pitchFamily="34" charset="0"/>
              </a:rPr>
              <a:t> </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do you want to learn?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skill level does the child have?</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Has the child met a goal?</a:t>
            </a:r>
            <a:endParaRPr lang="en-US" sz="1600" dirty="0">
              <a:effectLst/>
              <a:latin typeface="+mn-lt"/>
              <a:ea typeface="Noto Sans Symbols"/>
              <a:cs typeface="Arial" panose="020B0604020202020204" pitchFamily="34" charset="0"/>
            </a:endParaRPr>
          </a:p>
          <a:p>
            <a:pPr marL="0" marR="0">
              <a:spcBef>
                <a:spcPts val="600"/>
              </a:spcBef>
              <a:spcAft>
                <a:spcPts val="60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First 5 California. (2015, Nov. 10). </a:t>
            </a:r>
            <a:r>
              <a:rPr lang="en-US" sz="1600" i="1" dirty="0">
                <a:effectLst/>
                <a:latin typeface="+mn-lt"/>
                <a:ea typeface="Arial" panose="020B0604020202020204" pitchFamily="34" charset="0"/>
              </a:rPr>
              <a:t>Observing with purpose: Strategies for observing young children’s learning and development </a:t>
            </a:r>
            <a:r>
              <a:rPr lang="en-US" sz="1600" dirty="0">
                <a:effectLst/>
                <a:latin typeface="+mn-lt"/>
                <a:ea typeface="Arial" panose="020B0604020202020204" pitchFamily="34" charset="0"/>
              </a:rPr>
              <a:t>[Video].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https://www.youtube.com/watch?v=BwzSn1VHvCQ</a:t>
            </a:r>
            <a:r>
              <a:rPr lang="en-US" sz="1600" dirty="0">
                <a:effectLst/>
                <a:latin typeface="+mn-lt"/>
                <a:ea typeface="Arial" panose="020B0604020202020204" pitchFamily="34" charset="0"/>
              </a:rPr>
              <a:t> </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The Center for Early Childhood Education at Eastern Connecticut State University. </a:t>
            </a:r>
            <a:r>
              <a:rPr lang="en-US" sz="1600" i="1" dirty="0">
                <a:effectLst/>
                <a:latin typeface="+mn-lt"/>
                <a:ea typeface="Arial" panose="020B0604020202020204" pitchFamily="34" charset="0"/>
              </a:rPr>
              <a:t>Observing young children </a:t>
            </a:r>
            <a:r>
              <a:rPr lang="en-US" sz="1600" dirty="0">
                <a:effectLst/>
                <a:latin typeface="+mn-lt"/>
                <a:ea typeface="Arial" panose="020B0604020202020204" pitchFamily="34" charset="0"/>
              </a:rPr>
              <a:t>[Video]. </a:t>
            </a:r>
            <a:r>
              <a:rPr lang="en-US" sz="1600" dirty="0">
                <a:solidFill>
                  <a:srgbClr val="09499C"/>
                </a:solidFill>
                <a:effectLst/>
                <a:latin typeface="+mn-lt"/>
                <a:ea typeface="Arial" panose="020B0604020202020204" pitchFamily="34" charset="0"/>
                <a:hlinkClick r:id="rId4">
                  <a:extLst>
                    <a:ext uri="{A12FA001-AC4F-418D-AE19-62706E023703}">
                      <ahyp:hlinkClr xmlns:ahyp="http://schemas.microsoft.com/office/drawing/2018/hyperlinkcolor" val="tx"/>
                    </a:ext>
                  </a:extLst>
                </a:hlinkClick>
              </a:rPr>
              <a:t>http://www.easternct.edu/cece/e-clip-observing-young-children/</a:t>
            </a:r>
            <a:r>
              <a:rPr lang="en-US" sz="1600" dirty="0">
                <a:effectLst/>
                <a:latin typeface="+mn-lt"/>
                <a:ea typeface="Arial" panose="020B0604020202020204" pitchFamily="34" charset="0"/>
              </a:rPr>
              <a:t> </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U.S Department of Health and Human Services. Administration for Children and Families. Office of Head Start. Early Head Start National Resource Center. (2013). </a:t>
            </a:r>
            <a:r>
              <a:rPr lang="en-US" sz="1600" i="1" dirty="0">
                <a:effectLst/>
                <a:latin typeface="+mn-lt"/>
                <a:ea typeface="Arial" panose="020B0604020202020204" pitchFamily="34" charset="0"/>
              </a:rPr>
              <a:t>Observation: The heart of individualizing responsive care. </a:t>
            </a:r>
            <a:r>
              <a:rPr lang="en-US" sz="1600" dirty="0">
                <a:solidFill>
                  <a:srgbClr val="09499C"/>
                </a:solidFill>
                <a:effectLst/>
                <a:latin typeface="+mn-lt"/>
                <a:ea typeface="Arial" panose="020B0604020202020204" pitchFamily="34" charset="0"/>
                <a:hlinkClick r:id="rId5">
                  <a:extLst>
                    <a:ext uri="{A12FA001-AC4F-418D-AE19-62706E023703}">
                      <ahyp:hlinkClr xmlns:ahyp="http://schemas.microsoft.com/office/drawing/2018/hyperlinkcolor" val="tx"/>
                    </a:ext>
                  </a:extLst>
                </a:hlinkClick>
              </a:rPr>
              <a:t>https://eclkc.ohs.acf.hhs.gov/sites/default/files/pdf/ehs-ta-paper-15-observation.pdf</a:t>
            </a:r>
            <a:endParaRPr lang="en-US" sz="1600" dirty="0">
              <a:effectLst/>
              <a:latin typeface="+mn-lt"/>
              <a:ea typeface="Arial" panose="020B0604020202020204" pitchFamily="34" charset="0"/>
            </a:endParaRPr>
          </a:p>
          <a:p>
            <a:pPr marL="0" lvl="0" indent="0" algn="l" rtl="0">
              <a:spcBef>
                <a:spcPts val="1000"/>
              </a:spcBef>
              <a:spcAft>
                <a:spcPts val="0"/>
              </a:spcAft>
              <a:buNone/>
            </a:pPr>
            <a:endParaRPr dirty="0">
              <a:latin typeface="+mn-lt"/>
            </a:endParaRPr>
          </a:p>
        </p:txBody>
      </p:sp>
      <p:sp>
        <p:nvSpPr>
          <p:cNvPr id="448" name="Google Shape;44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Ask participants to think about this question while they are watching the next video: What can educators learn from focused observation?</a:t>
            </a: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During the video, the narrator will ask questions about the children in the video. You may want to stop the video to have participants discuss the questions. Note that the video addresses infants and toddlers, but the information applies to working with all young children.</a:t>
            </a:r>
          </a:p>
          <a:p>
            <a:pPr marL="0" marR="0">
              <a:spcBef>
                <a:spcPts val="0"/>
              </a:spcBef>
              <a:spcAft>
                <a:spcPts val="1000"/>
              </a:spcAft>
            </a:pPr>
            <a:r>
              <a:rPr lang="en-US" sz="1600" dirty="0">
                <a:effectLst/>
                <a:latin typeface="Arial" panose="020B0604020202020204" pitchFamily="34" charset="0"/>
                <a:ea typeface="Arial" panose="020B0604020202020204" pitchFamily="34" charset="0"/>
              </a:rPr>
              <a:t>Information that accompanies the next slide describes possible answers to the narrator’s questions.</a:t>
            </a:r>
          </a:p>
          <a:p>
            <a:pPr marL="0" lvl="0" indent="0" algn="l" rtl="0">
              <a:spcBef>
                <a:spcPts val="1000"/>
              </a:spcBef>
              <a:spcAft>
                <a:spcPts val="0"/>
              </a:spcAft>
              <a:buNone/>
            </a:pPr>
            <a:endParaRPr dirty="0"/>
          </a:p>
        </p:txBody>
      </p:sp>
      <p:sp>
        <p:nvSpPr>
          <p:cNvPr id="457" name="Google Shape;457;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mn-lt"/>
                <a:ea typeface="Arial" panose="020B0604020202020204" pitchFamily="34" charset="0"/>
              </a:rPr>
              <a:t>This Early Head Start video, </a:t>
            </a:r>
            <a:r>
              <a:rPr lang="en-US" sz="1600" i="1" dirty="0">
                <a:effectLst/>
                <a:latin typeface="+mn-lt"/>
                <a:ea typeface="Arial" panose="020B0604020202020204" pitchFamily="34" charset="0"/>
              </a:rPr>
              <a:t>Look at Me! Using Focused Child Observation with Infants and Toddlers,</a:t>
            </a:r>
            <a:r>
              <a:rPr lang="en-US" sz="1600" dirty="0">
                <a:effectLst/>
                <a:latin typeface="+mn-lt"/>
                <a:ea typeface="Arial" panose="020B0604020202020204" pitchFamily="34" charset="0"/>
              </a:rPr>
              <a:t> addresses the observation of infants and toddlers and includes how to use focused observations to address specific questions about children’s skills and development. Educators can also use focused observation with preschool children. This video is 7 minutes, 43 seconds long.</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Note: The presentation must be in Slide Show mode to play this video.</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b="1" dirty="0">
                <a:effectLst/>
                <a:latin typeface="+mn-lt"/>
                <a:ea typeface="Arial" panose="020B0604020202020204" pitchFamily="34" charset="0"/>
              </a:rPr>
              <a:t>The video begins to address focused observation </a:t>
            </a:r>
            <a:r>
              <a:rPr lang="en-US" sz="1600" dirty="0">
                <a:effectLst/>
                <a:latin typeface="+mn-lt"/>
                <a:ea typeface="Arial" panose="020B0604020202020204" pitchFamily="34" charset="0"/>
              </a:rPr>
              <a:t>at about 02:00, then gives opportunities to observe children. Participants first watch Meadow and </a:t>
            </a:r>
            <a:r>
              <a:rPr lang="en-US" sz="1600" b="1" dirty="0">
                <a:effectLst/>
                <a:latin typeface="+mn-lt"/>
                <a:ea typeface="Arial" panose="020B0604020202020204" pitchFamily="34" charset="0"/>
              </a:rPr>
              <a:t>focus on her motor skills </a:t>
            </a:r>
            <a:r>
              <a:rPr lang="en-US" sz="1600" dirty="0">
                <a:effectLst/>
                <a:latin typeface="+mn-lt"/>
                <a:ea typeface="Arial" panose="020B0604020202020204" pitchFamily="34" charset="0"/>
              </a:rPr>
              <a:t>at 02:10. The narrator asks observers to think about what Meadow is doing and how adults could support her. Possible answers include: </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u="none" strike="noStrike" dirty="0">
                <a:effectLst/>
                <a:latin typeface="+mn-lt"/>
                <a:ea typeface="Arial" panose="020B0604020202020204" pitchFamily="34" charset="0"/>
              </a:rPr>
              <a:t>Meadow is trying to push the pedals on a tricycle, but one pedal keeps slipping backward. </a:t>
            </a:r>
          </a:p>
          <a:p>
            <a:pPr marL="342900" marR="0" lvl="0" indent="-342900">
              <a:lnSpc>
                <a:spcPct val="115000"/>
              </a:lnSpc>
              <a:spcBef>
                <a:spcPts val="0"/>
              </a:spcBef>
              <a:spcAft>
                <a:spcPts val="1000"/>
              </a:spcAft>
              <a:buFont typeface="Arial" panose="020B0604020202020204" pitchFamily="34" charset="0"/>
              <a:buChar char="●"/>
            </a:pPr>
            <a:r>
              <a:rPr lang="en-US" sz="1600" u="none" strike="noStrike" dirty="0">
                <a:effectLst/>
                <a:latin typeface="+mn-lt"/>
                <a:ea typeface="Arial" panose="020B0604020202020204" pitchFamily="34" charset="0"/>
              </a:rPr>
              <a:t>After several attempts, she starts using her feet on the ground to move the tricycle forward.</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Other questions the narrator asks are: How did she move her body? Her feet? Her hands? Did you learn anything about her ability to problem-solve or persist at a task? How could you support her? Did you learn anything else? What do you think the narrator means when she says, “Everyone who watches Meadow will see this differently”?</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At 04:56, participants have </a:t>
            </a:r>
            <a:r>
              <a:rPr lang="en-US" sz="1600" b="1" dirty="0">
                <a:effectLst/>
                <a:latin typeface="+mn-lt"/>
                <a:ea typeface="Arial" panose="020B0604020202020204" pitchFamily="34" charset="0"/>
              </a:rPr>
              <a:t>another opportunity </a:t>
            </a:r>
            <a:r>
              <a:rPr lang="en-US" sz="1600" dirty="0">
                <a:effectLst/>
                <a:latin typeface="+mn-lt"/>
                <a:ea typeface="Arial" panose="020B0604020202020204" pitchFamily="34" charset="0"/>
              </a:rPr>
              <a:t>to watch a child, this time an infant with her mother. </a:t>
            </a:r>
          </a:p>
          <a:p>
            <a:pPr marL="0" marR="0">
              <a:lnSpc>
                <a:spcPct val="115000"/>
              </a:lnSpc>
              <a:spcBef>
                <a:spcPts val="0"/>
              </a:spcBef>
              <a:spcAft>
                <a:spcPts val="1000"/>
              </a:spcAft>
            </a:pPr>
            <a:r>
              <a:rPr lang="en-US" sz="1600" dirty="0">
                <a:effectLst/>
                <a:latin typeface="+mn-lt"/>
                <a:ea typeface="Arial" panose="020B0604020202020204" pitchFamily="34" charset="0"/>
              </a:rPr>
              <a:t>The narrator asks: What did you see this child do? How did the mother respond? Did you learn anything about this child’s development? Ask participants to share their ideas. One description is:</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indent="2540">
              <a:lnSpc>
                <a:spcPct val="115000"/>
              </a:lnSpc>
              <a:spcBef>
                <a:spcPts val="0"/>
              </a:spcBef>
              <a:spcAft>
                <a:spcPts val="0"/>
              </a:spcAft>
            </a:pPr>
            <a:r>
              <a:rPr lang="en-US" sz="1600" dirty="0">
                <a:solidFill>
                  <a:srgbClr val="000000"/>
                </a:solidFill>
                <a:effectLst/>
                <a:latin typeface="+mn-lt"/>
                <a:ea typeface="Arial" panose="020B0604020202020204" pitchFamily="34" charset="0"/>
              </a:rPr>
              <a:t>The infant is turning over what looks like a small plastic plate in her hands, then claps, while intermittently looking toward the camera. The mother says, “You clap,” then claps her hands, then says, “Yay.”</a:t>
            </a:r>
            <a:endParaRPr lang="en-US" sz="1600" dirty="0">
              <a:effectLst/>
              <a:latin typeface="+mn-lt"/>
              <a:ea typeface="Arial" panose="020B0604020202020204" pitchFamily="34" charset="0"/>
            </a:endParaRPr>
          </a:p>
          <a:p>
            <a:pPr marL="137160" marR="0" indent="-137160">
              <a:lnSpc>
                <a:spcPct val="115000"/>
              </a:lnSpc>
              <a:spcBef>
                <a:spcPts val="0"/>
              </a:spcBef>
              <a:spcAft>
                <a:spcPts val="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mn-lt"/>
                <a:ea typeface="Arial" panose="020B0604020202020204" pitchFamily="34" charset="0"/>
              </a:rPr>
              <a:t>The child looks at her mom when she responds, then smiles a bit and claps, using the plate. The infant again looks back at the camera and seems very aware that someone she doesn’t know is present.</a:t>
            </a:r>
            <a:endParaRPr lang="en-US" sz="1600" dirty="0">
              <a:effectLst/>
              <a:latin typeface="+mn-lt"/>
              <a:ea typeface="Arial" panose="020B0604020202020204" pitchFamily="34" charset="0"/>
            </a:endParaRPr>
          </a:p>
          <a:p>
            <a:pPr marL="0" marR="0">
              <a:lnSpc>
                <a:spcPct val="115000"/>
              </a:lnSpc>
              <a:spcBef>
                <a:spcPts val="0"/>
              </a:spcBef>
              <a:spcAft>
                <a:spcPts val="0"/>
              </a:spcAft>
            </a:pPr>
            <a:r>
              <a:rPr lang="en-US" sz="1600"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Ask participants to think about what area of development this excerpt is highlighting. Answers may include communication or interactions with an adult.</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b="1" dirty="0">
                <a:effectLst/>
                <a:latin typeface="+mn-lt"/>
                <a:ea typeface="Arial" panose="020B0604020202020204" pitchFamily="34" charset="0"/>
              </a:rPr>
              <a:t>REFERENCE</a:t>
            </a:r>
          </a:p>
          <a:p>
            <a:pPr marL="0" marR="0">
              <a:lnSpc>
                <a:spcPct val="115000"/>
              </a:lnSpc>
              <a:spcBef>
                <a:spcPts val="0"/>
              </a:spcBef>
              <a:spcAft>
                <a:spcPts val="1000"/>
              </a:spcAft>
            </a:pPr>
            <a:r>
              <a:rPr lang="en-US" sz="1600" dirty="0">
                <a:effectLst/>
                <a:latin typeface="+mn-lt"/>
                <a:ea typeface="Arial" panose="020B0604020202020204" pitchFamily="34" charset="0"/>
              </a:rPr>
              <a:t>U.S. Department of Health and Human Services, Administration for Children and Families, Office of Head Start, Early Head Start National Resource Center. (2013). </a:t>
            </a:r>
            <a:r>
              <a:rPr lang="en-US" sz="1600" i="1" dirty="0">
                <a:effectLst/>
                <a:latin typeface="+mn-lt"/>
                <a:ea typeface="Arial" panose="020B0604020202020204" pitchFamily="34" charset="0"/>
              </a:rPr>
              <a:t>Look at me! Using focused child observation with infants and toddlers </a:t>
            </a:r>
            <a:r>
              <a:rPr lang="en-US" sz="1600" dirty="0">
                <a:effectLst/>
                <a:latin typeface="+mn-lt"/>
                <a:ea typeface="Arial" panose="020B0604020202020204" pitchFamily="34" charset="0"/>
              </a:rPr>
              <a:t>[Podcast].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https://eclkc.ohs.acf.hhs.gov/video/look-me-using-focused-child-observation-infants-toddlers</a:t>
            </a:r>
            <a:r>
              <a:rPr lang="en-US" dirty="0">
                <a:effectLst/>
                <a:latin typeface="+mn-lt"/>
              </a:rPr>
              <a:t> </a:t>
            </a:r>
            <a:endParaRPr dirty="0">
              <a:latin typeface="+mn-lt"/>
            </a:endParaRPr>
          </a:p>
        </p:txBody>
      </p:sp>
      <p:sp>
        <p:nvSpPr>
          <p:cNvPr id="464" name="Google Shape;46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Remind participants of the original question about the video: What can educators learn from focused observation?</a:t>
            </a:r>
          </a:p>
          <a:p>
            <a:pPr marL="0" marR="0">
              <a:spcBef>
                <a:spcPts val="0"/>
              </a:spcBef>
              <a:spcAft>
                <a:spcPts val="1000"/>
              </a:spcAft>
            </a:pPr>
            <a:r>
              <a:rPr lang="en-US" sz="1600" dirty="0">
                <a:effectLst/>
                <a:latin typeface="+mn-lt"/>
                <a:ea typeface="Arial" panose="020B0604020202020204" pitchFamily="34" charset="0"/>
              </a:rPr>
              <a:t>Participants may have discussed this question as they talked about their observations of the children in the video. The video describes the purposes of focused observation, when done over time, as a way to: </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Measure a child’s (and family’s) progress and development as a part of ongoing assessment.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Understand more deeply their intentions, behavior, and goals. </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This video reflects Head Start’s focus on family goals in addition to their child’s goals.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The video also states that focused observation informs educators’ work with children and adds to educators’ communications with families.</a:t>
            </a:r>
          </a:p>
          <a:p>
            <a:pPr marL="0" lvl="0" indent="0" algn="l" rtl="0">
              <a:spcBef>
                <a:spcPts val="1000"/>
              </a:spcBef>
              <a:spcAft>
                <a:spcPts val="0"/>
              </a:spcAft>
              <a:buNone/>
            </a:pPr>
            <a:endParaRPr dirty="0">
              <a:latin typeface="+mn-lt"/>
            </a:endParaRPr>
          </a:p>
        </p:txBody>
      </p:sp>
      <p:sp>
        <p:nvSpPr>
          <p:cNvPr id="471" name="Google Shape;47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mn-lt"/>
                <a:ea typeface="Arial" panose="020B0604020202020204" pitchFamily="34" charset="0"/>
              </a:rPr>
              <a:t>As educators prepare to observe children, it is important that they reflect on their own and others’ biases. In this section, participants will examine the concepts of </a:t>
            </a:r>
            <a:r>
              <a:rPr lang="en-US" sz="1600" i="1" dirty="0">
                <a:effectLst/>
                <a:latin typeface="+mn-lt"/>
                <a:ea typeface="Arial" panose="020B0604020202020204" pitchFamily="34" charset="0"/>
              </a:rPr>
              <a:t>cognitive bias </a:t>
            </a:r>
            <a:r>
              <a:rPr lang="en-US" sz="1600" dirty="0">
                <a:effectLst/>
                <a:latin typeface="+mn-lt"/>
                <a:ea typeface="Arial" panose="020B0604020202020204" pitchFamily="34" charset="0"/>
              </a:rPr>
              <a:t>and </a:t>
            </a:r>
            <a:r>
              <a:rPr lang="en-US" sz="1600" i="1" dirty="0">
                <a:effectLst/>
                <a:latin typeface="+mn-lt"/>
                <a:ea typeface="Arial" panose="020B0604020202020204" pitchFamily="34" charset="0"/>
              </a:rPr>
              <a:t>implicit bias</a:t>
            </a:r>
            <a:r>
              <a:rPr lang="en-US" sz="1600" dirty="0">
                <a:effectLst/>
                <a:latin typeface="+mn-lt"/>
                <a:ea typeface="Arial" panose="020B0604020202020204" pitchFamily="34" charset="0"/>
              </a:rPr>
              <a:t> and their possible impact on young children in early learning settings. </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This section will describe what bias means and give participants opportunities to reflect on their biases. While all people have biases, they tend only to recognize bias in others.</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rPr>
              <a:t>The first step to acting intentionally toward others in a way that aligns with that person’s values is for that person to recognize unconscious thoughts that may be impacting their ability to be intentional. </a:t>
            </a:r>
          </a:p>
          <a:p>
            <a:pPr marL="0" marR="0">
              <a:lnSpc>
                <a:spcPct val="115000"/>
              </a:lnSpc>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Ask participants what they think this quote means.</a:t>
            </a:r>
            <a:r>
              <a:rPr lang="en-US" sz="4400" dirty="0">
                <a:solidFill>
                  <a:srgbClr val="FFFFFF"/>
                </a:solidFill>
                <a:effectLst/>
                <a:latin typeface="+mn-lt"/>
                <a:ea typeface="Arial" panose="020B0604020202020204" pitchFamily="34" charset="0"/>
              </a:rPr>
              <a:t> </a:t>
            </a:r>
          </a:p>
          <a:p>
            <a:pPr marL="0" marR="0">
              <a:spcBef>
                <a:spcPts val="0"/>
              </a:spcBef>
              <a:spcAft>
                <a:spcPts val="1000"/>
              </a:spcAft>
            </a:pPr>
            <a:endParaRPr lang="en-US" sz="1600" dirty="0">
              <a:effectLst/>
              <a:latin typeface="+mn-lt"/>
              <a:ea typeface="Arial" panose="020B0604020202020204" pitchFamily="34" charset="0"/>
            </a:endParaRPr>
          </a:p>
          <a:p>
            <a:pPr marL="120650" marR="0">
              <a:spcBef>
                <a:spcPts val="0"/>
              </a:spcBef>
              <a:spcAft>
                <a:spcPts val="1000"/>
              </a:spcAft>
            </a:pPr>
            <a:r>
              <a:rPr lang="en-US" sz="1600" dirty="0">
                <a:effectLst/>
                <a:latin typeface="+mn-lt"/>
                <a:ea typeface="Arial" panose="020B0604020202020204" pitchFamily="34" charset="0"/>
              </a:rPr>
              <a:t>	“An observation is like a photograph—it captures a moment in time. As an observer, you are like a photographer, focusing on some things, ignoring others. Like the photographer, you bring your own ideas, preferences, and perceptions to the act of observing” (</a:t>
            </a:r>
            <a:r>
              <a:rPr lang="en-US" sz="1600" dirty="0" err="1">
                <a:effectLst/>
                <a:latin typeface="+mn-lt"/>
                <a:ea typeface="Arial" panose="020B0604020202020204" pitchFamily="34" charset="0"/>
              </a:rPr>
              <a:t>Jablon</a:t>
            </a:r>
            <a:r>
              <a:rPr lang="en-US" sz="1600" dirty="0">
                <a:effectLst/>
                <a:latin typeface="+mn-lt"/>
                <a:ea typeface="Arial" panose="020B0604020202020204" pitchFamily="34" charset="0"/>
              </a:rPr>
              <a:t>, </a:t>
            </a:r>
            <a:r>
              <a:rPr lang="en-US" sz="1600" dirty="0" err="1">
                <a:effectLst/>
                <a:latin typeface="+mn-lt"/>
                <a:ea typeface="Arial" panose="020B0604020202020204" pitchFamily="34" charset="0"/>
              </a:rPr>
              <a:t>Dombro</a:t>
            </a:r>
            <a:r>
              <a:rPr lang="en-US" sz="1600" dirty="0">
                <a:effectLst/>
                <a:latin typeface="+mn-lt"/>
                <a:ea typeface="Arial" panose="020B0604020202020204" pitchFamily="34" charset="0"/>
              </a:rPr>
              <a:t>, &amp; </a:t>
            </a:r>
            <a:r>
              <a:rPr lang="en-US" sz="1600" dirty="0" err="1">
                <a:effectLst/>
                <a:latin typeface="+mn-lt"/>
                <a:ea typeface="Arial" panose="020B0604020202020204" pitchFamily="34" charset="0"/>
              </a:rPr>
              <a:t>Dichtelmiller</a:t>
            </a:r>
            <a:r>
              <a:rPr lang="en-US" sz="1600" dirty="0">
                <a:effectLst/>
                <a:latin typeface="+mn-lt"/>
                <a:ea typeface="Arial" panose="020B0604020202020204" pitchFamily="34" charset="0"/>
              </a:rPr>
              <a:t>, 2007, p. 31).</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The quote describes how everyone brings their own views and perspectives to situations. People filter what they see through their own </a:t>
            </a:r>
            <a:r>
              <a:rPr lang="en-US" sz="1600" i="1" dirty="0">
                <a:effectLst/>
                <a:latin typeface="+mn-lt"/>
                <a:ea typeface="Arial" panose="020B0604020202020204" pitchFamily="34" charset="0"/>
              </a:rPr>
              <a:t>mental models, </a:t>
            </a:r>
            <a:r>
              <a:rPr lang="en-US" sz="1600" dirty="0">
                <a:effectLst/>
                <a:latin typeface="+mn-lt"/>
                <a:ea typeface="Arial" panose="020B0604020202020204" pitchFamily="34" charset="0"/>
              </a:rPr>
              <a:t>shaped by their biases, attitudes, assumptions, and expectations. This means that they are part of the observation. This applies to educators too.</a:t>
            </a:r>
          </a:p>
          <a:p>
            <a:pPr marL="0" marR="0">
              <a:spcBef>
                <a:spcPts val="600"/>
              </a:spcBef>
              <a:spcAft>
                <a:spcPts val="600"/>
              </a:spcAft>
            </a:pPr>
            <a:endParaRPr lang="en-US" sz="1600" b="1" cap="small" dirty="0">
              <a:solidFill>
                <a:srgbClr val="000000"/>
              </a:solidFill>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Cohen, D., Stern, V., Balaban, N., &amp; Gropper, N. (2008). </a:t>
            </a:r>
            <a:r>
              <a:rPr lang="en-US" sz="1600" i="1" dirty="0">
                <a:effectLst/>
                <a:latin typeface="+mn-lt"/>
                <a:ea typeface="Arial" panose="020B0604020202020204" pitchFamily="34" charset="0"/>
              </a:rPr>
              <a:t>Observing and recording the behavior of young children. </a:t>
            </a:r>
            <a:r>
              <a:rPr lang="en-US" sz="1600" dirty="0">
                <a:effectLst/>
                <a:latin typeface="+mn-lt"/>
                <a:ea typeface="Arial" panose="020B0604020202020204" pitchFamily="34" charset="0"/>
              </a:rPr>
              <a:t>New York, NY: Teachers College Press.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First 5 California. (2015, November 10). </a:t>
            </a:r>
            <a:r>
              <a:rPr lang="en-US" sz="1600" i="1" dirty="0">
                <a:effectLst/>
                <a:latin typeface="+mn-lt"/>
                <a:ea typeface="Arial" panose="020B0604020202020204" pitchFamily="34" charset="0"/>
              </a:rPr>
              <a:t>Observing with purpose: Strategies for observing young children’s learning and development </a:t>
            </a:r>
            <a:r>
              <a:rPr lang="en-US" sz="1600" dirty="0">
                <a:effectLst/>
                <a:latin typeface="+mn-lt"/>
                <a:ea typeface="Arial" panose="020B0604020202020204" pitchFamily="34" charset="0"/>
              </a:rPr>
              <a:t>[Video file].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https://www.youtube.com/watch?v=BwzSn1VHvCQ</a:t>
            </a:r>
            <a:r>
              <a:rPr lang="en-US" sz="1600" dirty="0">
                <a:effectLst/>
                <a:latin typeface="+mn-lt"/>
                <a:ea typeface="Arial" panose="020B0604020202020204" pitchFamily="34" charset="0"/>
              </a:rPr>
              <a:t> </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err="1">
                <a:effectLst/>
                <a:latin typeface="+mn-lt"/>
                <a:ea typeface="Arial" panose="020B0604020202020204" pitchFamily="34" charset="0"/>
              </a:rPr>
              <a:t>Jablon</a:t>
            </a:r>
            <a:r>
              <a:rPr lang="en-US" sz="1600" dirty="0">
                <a:effectLst/>
                <a:latin typeface="+mn-lt"/>
                <a:ea typeface="Arial" panose="020B0604020202020204" pitchFamily="34" charset="0"/>
              </a:rPr>
              <a:t>, J.R., </a:t>
            </a:r>
            <a:r>
              <a:rPr lang="en-US" sz="1600" dirty="0" err="1">
                <a:effectLst/>
                <a:latin typeface="+mn-lt"/>
                <a:ea typeface="Arial" panose="020B0604020202020204" pitchFamily="34" charset="0"/>
              </a:rPr>
              <a:t>Dombro</a:t>
            </a:r>
            <a:r>
              <a:rPr lang="en-US" sz="1600" dirty="0">
                <a:effectLst/>
                <a:latin typeface="+mn-lt"/>
                <a:ea typeface="Arial" panose="020B0604020202020204" pitchFamily="34" charset="0"/>
              </a:rPr>
              <a:t>, A.L., &amp; </a:t>
            </a:r>
            <a:r>
              <a:rPr lang="en-US" sz="1600" dirty="0" err="1">
                <a:effectLst/>
                <a:latin typeface="+mn-lt"/>
                <a:ea typeface="Arial" panose="020B0604020202020204" pitchFamily="34" charset="0"/>
              </a:rPr>
              <a:t>Dichtelmiller</a:t>
            </a:r>
            <a:r>
              <a:rPr lang="en-US" sz="1600" dirty="0">
                <a:effectLst/>
                <a:latin typeface="+mn-lt"/>
                <a:ea typeface="Arial" panose="020B0604020202020204" pitchFamily="34" charset="0"/>
              </a:rPr>
              <a:t>, M.L. (Eds). (2007). </a:t>
            </a:r>
            <a:r>
              <a:rPr lang="en-US" sz="1600" i="1" dirty="0">
                <a:effectLst/>
                <a:latin typeface="+mn-lt"/>
                <a:ea typeface="Arial" panose="020B0604020202020204" pitchFamily="34" charset="0"/>
              </a:rPr>
              <a:t>The power of observation for birth through eight</a:t>
            </a:r>
            <a:r>
              <a:rPr lang="en-US" sz="1600" dirty="0">
                <a:effectLst/>
                <a:latin typeface="+mn-lt"/>
                <a:ea typeface="Arial" panose="020B0604020202020204" pitchFamily="34" charset="0"/>
              </a:rPr>
              <a:t>. 2nd Edition. Teaching Strategies.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Project Implicit. </a:t>
            </a:r>
            <a:r>
              <a:rPr lang="en-US" sz="1600" i="1" dirty="0">
                <a:effectLst/>
                <a:latin typeface="+mn-lt"/>
                <a:ea typeface="Arial" panose="020B0604020202020204" pitchFamily="34" charset="0"/>
              </a:rPr>
              <a:t>Recognizing &amp; understanding stereotypes and bias. </a:t>
            </a:r>
            <a:r>
              <a:rPr lang="en-US" sz="1600" dirty="0">
                <a:solidFill>
                  <a:srgbClr val="09499C"/>
                </a:solidFill>
                <a:effectLst/>
                <a:latin typeface="+mn-lt"/>
                <a:ea typeface="Arial" panose="020B0604020202020204" pitchFamily="34" charset="0"/>
                <a:hlinkClick r:id="rId4">
                  <a:extLst>
                    <a:ext uri="{A12FA001-AC4F-418D-AE19-62706E023703}">
                      <ahyp:hlinkClr xmlns:ahyp="http://schemas.microsoft.com/office/drawing/2018/hyperlinkcolor" val="tx"/>
                    </a:ext>
                  </a:extLst>
                </a:hlinkClick>
              </a:rPr>
              <a:t>https://implicit.harvard.edu/implicit/iatdetails.html</a:t>
            </a:r>
            <a:r>
              <a:rPr lang="en-US" dirty="0">
                <a:effectLst/>
                <a:latin typeface="+mn-lt"/>
              </a:rPr>
              <a:t> </a:t>
            </a:r>
            <a:endParaRPr dirty="0">
              <a:latin typeface="+mn-lt"/>
            </a:endParaRPr>
          </a:p>
        </p:txBody>
      </p:sp>
      <p:sp>
        <p:nvSpPr>
          <p:cNvPr id="478" name="Google Shape;478;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i="1" dirty="0">
                <a:effectLst/>
                <a:latin typeface="Arial" panose="020B0604020202020204" pitchFamily="34" charset="0"/>
                <a:ea typeface="Arial" panose="020B0604020202020204" pitchFamily="34" charset="0"/>
              </a:rPr>
              <a:t>Note:</a:t>
            </a:r>
            <a:r>
              <a:rPr lang="en-US" sz="1600" dirty="0">
                <a:effectLst/>
                <a:latin typeface="Arial" panose="020B0604020202020204" pitchFamily="34" charset="0"/>
                <a:ea typeface="Arial" panose="020B0604020202020204" pitchFamily="34" charset="0"/>
              </a:rPr>
              <a:t> Ask participants to take a few moments to look at these photos of young children.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After participants have had time to study them, ask them to reflect on their impressions of these children just from looking at the photos. Encourage participants to think about what they</a:t>
            </a:r>
            <a:r>
              <a:rPr lang="en-US" sz="1600" i="1"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would expect if this child walked into their early learning program.</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Invite participants to notice whether their perceptions emphasized perceived deficits or strengths. You could ask participants to raise their hands if they imagined strengths and then invite them to raise their hands if they thought about challenges.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Stereotypes can be defined as an exaggerated or distorted belief about a person or group that does not allow for individual differences. Stereotypes serve as an efficient way for people to organize information mentally. People rely on stereotypes because each person only has access to the information around them—what they see, hear, and read.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First impressions come from individual characteristics that trigger stereotypes and bias. With first impressions, cognitive bias can arise in the form of the </a:t>
            </a:r>
            <a:r>
              <a:rPr lang="en-US" sz="1600" i="1" dirty="0">
                <a:effectLst/>
                <a:latin typeface="Arial" panose="020B0604020202020204" pitchFamily="34" charset="0"/>
                <a:ea typeface="Arial" panose="020B0604020202020204" pitchFamily="34" charset="0"/>
              </a:rPr>
              <a:t>Halo Effect</a:t>
            </a:r>
            <a:r>
              <a:rPr lang="en-US" sz="1600" dirty="0">
                <a:effectLst/>
                <a:latin typeface="Arial" panose="020B0604020202020204" pitchFamily="34" charset="0"/>
                <a:ea typeface="Arial" panose="020B0604020202020204" pitchFamily="34" charset="0"/>
              </a:rPr>
              <a:t>. This means that if a person perceives that someone has one desirable trait, it is assumed that they have additional desirable traits. In other words, the initial perception of desirable traits permeates overall perception.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This can also work the opposite way so that a person perceived to have a negative trait is thought to have others. Ultimately, cognitive bias means that people tend to have a perspective—for or against people--based on characteristics.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Arial" panose="020B0604020202020204" pitchFamily="34" charset="0"/>
                <a:ea typeface="Arial" panose="020B0604020202020204" pitchFamily="34" charset="0"/>
              </a:rPr>
              <a:t>REFERENCE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Project Implicit. </a:t>
            </a:r>
            <a:r>
              <a:rPr lang="en-US" sz="1600" i="1" dirty="0">
                <a:effectLst/>
                <a:latin typeface="Arial" panose="020B0604020202020204" pitchFamily="34" charset="0"/>
                <a:ea typeface="Arial" panose="020B0604020202020204" pitchFamily="34" charset="0"/>
              </a:rPr>
              <a:t>Recognizing &amp; understanding stereotypes and bias.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https://implicit.harvard.edu/implicit/iatdetails.html</a:t>
            </a:r>
            <a:endParaRPr lang="en-US" sz="1600" dirty="0">
              <a:effectLst/>
              <a:latin typeface="Arial" panose="020B0604020202020204" pitchFamily="34" charset="0"/>
              <a:ea typeface="Arial" panose="020B0604020202020204" pitchFamily="34" charset="0"/>
            </a:endParaRPr>
          </a:p>
          <a:p>
            <a:pPr marL="0" marR="0" lvl="0" indent="0" algn="l" rtl="0">
              <a:spcBef>
                <a:spcPts val="600"/>
              </a:spcBef>
              <a:spcAft>
                <a:spcPts val="0"/>
              </a:spcAft>
              <a:buNone/>
            </a:pPr>
            <a:endParaRPr sz="1600" dirty="0">
              <a:latin typeface="Arial"/>
              <a:ea typeface="Arial"/>
              <a:cs typeface="Arial"/>
              <a:sym typeface="Arial"/>
            </a:endParaRPr>
          </a:p>
        </p:txBody>
      </p:sp>
      <p:sp>
        <p:nvSpPr>
          <p:cNvPr id="486" name="Google Shape;486;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Ask participants to break into small groups to talk about:</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How educators’ impressions of children might affect their teaching and interactions with children.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educators can do to see individual children more accurately.</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Times when they have worked to revise their thoughts about children. Remind participants to keep the confidentiality of children and families.</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 big takeaway should be that educators’ conscious or unconscious biases can affect how they view children, interpret their behavior, and respond to them. One way that early learning professionals can work to change their biases is by honing their critical thinking skills and engaging in reflective and independent thinking. Like other people, educators can learn to recognize biases and work to understand individual children more accurately.</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Other ways to combat biases may be to get to know children’s families and to observe children closely to find out more about them and their personalities and interests.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a:t>
            </a: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Project Implicit. </a:t>
            </a:r>
            <a:r>
              <a:rPr lang="en-US" sz="1600" i="1" dirty="0">
                <a:effectLst/>
                <a:latin typeface="+mn-lt"/>
                <a:ea typeface="Arial" panose="020B0604020202020204" pitchFamily="34" charset="0"/>
              </a:rPr>
              <a:t>Recognizing &amp; understanding stereotypes and bias.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https://implicit.harvard.edu/implicit/iatdetails.html</a:t>
            </a:r>
            <a:endParaRPr lang="en-US" sz="1600" dirty="0">
              <a:effectLst/>
              <a:latin typeface="+mn-lt"/>
              <a:ea typeface="Arial" panose="020B0604020202020204" pitchFamily="34" charset="0"/>
            </a:endParaRPr>
          </a:p>
          <a:p>
            <a:pPr marL="0" lvl="0" indent="0" algn="l" rtl="0">
              <a:spcBef>
                <a:spcPts val="600"/>
              </a:spcBef>
              <a:spcAft>
                <a:spcPts val="0"/>
              </a:spcAft>
              <a:buNone/>
            </a:pPr>
            <a:endParaRPr dirty="0">
              <a:latin typeface="+mn-lt"/>
            </a:endParaRPr>
          </a:p>
        </p:txBody>
      </p:sp>
      <p:sp>
        <p:nvSpPr>
          <p:cNvPr id="502" name="Google Shape;50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This is an independent writing activity intended for reflection rather than sharing.</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Encourage participants to write two steps they can take to overcome a bias toward certain people or groups of people.</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The work of making a </a:t>
            </a:r>
            <a:r>
              <a:rPr lang="en-US" sz="1600" i="1" dirty="0">
                <a:effectLst/>
                <a:latin typeface="Arial" panose="020B0604020202020204" pitchFamily="34" charset="0"/>
                <a:ea typeface="Arial" panose="020B0604020202020204" pitchFamily="34" charset="0"/>
              </a:rPr>
              <a:t>paradigm shift, </a:t>
            </a:r>
            <a:r>
              <a:rPr lang="en-US" sz="1600" dirty="0">
                <a:effectLst/>
                <a:latin typeface="Arial" panose="020B0604020202020204" pitchFamily="34" charset="0"/>
                <a:ea typeface="Arial" panose="020B0604020202020204" pitchFamily="34" charset="0"/>
              </a:rPr>
              <a:t>or changing the way a person views reality, begins with self-reflection and confronting individual stereotypes and bias. This allows people to challenge a mindset that is often unconscious and the result of many life experiences.</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Arial" panose="020B0604020202020204" pitchFamily="34" charset="0"/>
                <a:ea typeface="Arial" panose="020B0604020202020204" pitchFamily="34" charset="0"/>
              </a:rPr>
              <a:t>REFERENCE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U.S. Department of Health and Human Services, Administration for Children and Families, Office of Head Start, National Center on Cultural and Linguistic Responsiveness. (n.d.). </a:t>
            </a:r>
            <a:r>
              <a:rPr lang="en-US" sz="1600" i="1" dirty="0">
                <a:effectLst/>
                <a:latin typeface="Arial" panose="020B0604020202020204" pitchFamily="34" charset="0"/>
                <a:ea typeface="Arial" panose="020B0604020202020204" pitchFamily="34" charset="0"/>
              </a:rPr>
              <a:t>Supporting the school readiness and success of young African American boys project: Reflections on a culturally responsive strengths-based approach.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https://eclkc.ohs.acf.hhs.gov/sites/default/files/pdf/young-african-american-boys-project-guide.pdf</a:t>
            </a:r>
            <a:endParaRPr lang="en-US" sz="1600" dirty="0">
              <a:effectLst/>
              <a:latin typeface="Arial" panose="020B0604020202020204" pitchFamily="34" charset="0"/>
              <a:ea typeface="Arial" panose="020B0604020202020204" pitchFamily="34" charset="0"/>
            </a:endParaRPr>
          </a:p>
        </p:txBody>
      </p:sp>
      <p:sp>
        <p:nvSpPr>
          <p:cNvPr id="509" name="Google Shape;509;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mn-lt"/>
                <a:ea typeface="Arial" panose="020B0604020202020204" pitchFamily="34" charset="0"/>
                <a:cs typeface="Calibri" panose="020F0502020204030204" pitchFamily="34" charset="0"/>
              </a:rPr>
              <a:t>Head Start Program Performance Standards require that programs use assessments that are:</a:t>
            </a:r>
          </a:p>
          <a:p>
            <a:pPr marL="0" marR="0">
              <a:lnSpc>
                <a:spcPct val="115000"/>
              </a:lnSpc>
              <a:spcBef>
                <a:spcPts val="0"/>
              </a:spcBef>
              <a:spcAft>
                <a:spcPts val="1000"/>
              </a:spcAft>
            </a:pPr>
            <a:endParaRPr lang="en-US" sz="1600" dirty="0">
              <a:effectLst/>
              <a:latin typeface="+mn-lt"/>
              <a:ea typeface="Arial" panose="020B0604020202020204" pitchFamily="34" charset="0"/>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Calibri" panose="020F0502020204030204" pitchFamily="34" charset="0"/>
              </a:rPr>
              <a:t>Aligned with goals in the Head Start Early Learning Outcomes Framework.</a:t>
            </a:r>
            <a:endParaRPr lang="en-US" sz="1600" dirty="0">
              <a:effectLst/>
              <a:latin typeface="+mn-lt"/>
              <a:ea typeface="Noto Sans Symbols"/>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Calibri" panose="020F0502020204030204" pitchFamily="34" charset="0"/>
              </a:rPr>
              <a:t>Standardized and structured (observation-based or direct).</a:t>
            </a:r>
            <a:endParaRPr lang="en-US" sz="1600" dirty="0">
              <a:effectLst/>
              <a:latin typeface="+mn-lt"/>
              <a:ea typeface="Noto Sans Symbols"/>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Calibri" panose="020F0502020204030204" pitchFamily="34" charset="0"/>
              </a:rPr>
              <a:t>Valid and reliable and appropriate for the population of children they serve.</a:t>
            </a:r>
            <a:endParaRPr lang="en-US" sz="1600" dirty="0">
              <a:effectLst/>
              <a:latin typeface="+mn-lt"/>
              <a:ea typeface="Noto Sans Symbols"/>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Calibri" panose="020F0502020204030204" pitchFamily="34" charset="0"/>
              </a:rPr>
              <a:t>Conducted by trained staff.</a:t>
            </a:r>
            <a:endParaRPr lang="en-US" sz="1600" dirty="0">
              <a:effectLst/>
              <a:latin typeface="+mn-lt"/>
              <a:ea typeface="Noto Sans Symbols"/>
              <a:cs typeface="Calibri" panose="020F050202020403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Calibri" panose="020F0502020204030204" pitchFamily="34" charset="0"/>
              </a:rPr>
              <a:t>Appropriate developmentally, linguistically, culturally, and by age.</a:t>
            </a:r>
            <a:endParaRPr lang="en-US" sz="1600" dirty="0">
              <a:effectLst/>
              <a:latin typeface="+mn-lt"/>
              <a:ea typeface="Noto Sans Symbols"/>
              <a:cs typeface="Calibri" panose="020F050202020403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Calibri" panose="020F0502020204030204" pitchFamily="34" charset="0"/>
              </a:rPr>
              <a:t>Appropriate for children with disabilities.</a:t>
            </a:r>
          </a:p>
          <a:p>
            <a:pPr marL="0" marR="0" lvl="0" indent="0">
              <a:lnSpc>
                <a:spcPct val="115000"/>
              </a:lnSpc>
              <a:spcBef>
                <a:spcPts val="0"/>
              </a:spcBef>
              <a:spcAft>
                <a:spcPts val="1000"/>
              </a:spcAft>
              <a:buFont typeface="Arial" panose="020B0604020202020204" pitchFamily="34" charset="0"/>
              <a:buNone/>
            </a:pPr>
            <a:endParaRPr lang="en-US" sz="1600" dirty="0">
              <a:effectLst/>
              <a:latin typeface="+mn-lt"/>
              <a:ea typeface="Noto Sans Symbols"/>
              <a:cs typeface="Calibri" panose="020F050202020403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cs typeface="Calibri" panose="020F0502020204030204" pitchFamily="34" charset="0"/>
              </a:rPr>
              <a:t>A guide for aligning assessments with the framework is the </a:t>
            </a:r>
            <a:r>
              <a:rPr lang="en-US" sz="1600" i="1" dirty="0">
                <a:effectLst/>
                <a:latin typeface="+mn-lt"/>
                <a:ea typeface="Arial" panose="020B0604020202020204" pitchFamily="34" charset="0"/>
                <a:cs typeface="Calibri" panose="020F0502020204030204" pitchFamily="34" charset="0"/>
              </a:rPr>
              <a:t>Implementation Guide: Using the ELOF to Inform Assessment </a:t>
            </a:r>
            <a:r>
              <a:rPr lang="en-US" sz="1600" dirty="0">
                <a:effectLst/>
                <a:latin typeface="+mn-lt"/>
                <a:ea typeface="Arial" panose="020B0604020202020204" pitchFamily="34" charset="0"/>
                <a:cs typeface="Calibri" panose="020F0502020204030204" pitchFamily="34" charset="0"/>
              </a:rPr>
              <a:t>(full reference below)</a:t>
            </a:r>
            <a:r>
              <a:rPr lang="en-US" sz="1600" i="1" dirty="0">
                <a:effectLst/>
                <a:latin typeface="+mn-lt"/>
                <a:ea typeface="Arial" panose="020B0604020202020204" pitchFamily="34" charset="0"/>
                <a:cs typeface="Calibri" panose="020F0502020204030204" pitchFamily="34" charset="0"/>
              </a:rPr>
              <a:t>.</a:t>
            </a:r>
            <a:endParaRPr lang="en-US" sz="1600" dirty="0">
              <a:effectLst/>
              <a:latin typeface="+mn-lt"/>
              <a:ea typeface="Arial" panose="020B0604020202020204" pitchFamily="34" charset="0"/>
              <a:cs typeface="Calibri" panose="020F0502020204030204" pitchFamily="34" charset="0"/>
            </a:endParaRPr>
          </a:p>
          <a:p>
            <a:pPr marL="0" marR="0">
              <a:lnSpc>
                <a:spcPct val="115000"/>
              </a:lnSpc>
              <a:spcBef>
                <a:spcPts val="0"/>
              </a:spcBef>
              <a:spcAft>
                <a:spcPts val="1000"/>
              </a:spcAft>
            </a:pPr>
            <a:r>
              <a:rPr lang="en-US" sz="1600" dirty="0">
                <a:effectLst/>
                <a:latin typeface="+mn-lt"/>
                <a:ea typeface="Arial" panose="020B0604020202020204" pitchFamily="34" charset="0"/>
                <a:cs typeface="Calibri" panose="020F0502020204030204" pitchFamily="34" charset="0"/>
              </a:rPr>
              <a:t>Some companies that develop assessment measures have already done the work of aligning the tool with relevant early learning standards. </a:t>
            </a:r>
          </a:p>
          <a:p>
            <a:pPr marL="0" marR="0">
              <a:lnSpc>
                <a:spcPct val="115000"/>
              </a:lnSpc>
              <a:spcBef>
                <a:spcPts val="0"/>
              </a:spcBef>
              <a:spcAft>
                <a:spcPts val="1000"/>
              </a:spcAft>
            </a:pPr>
            <a:endParaRPr lang="en-US" sz="1600" dirty="0">
              <a:effectLst/>
              <a:latin typeface="+mn-lt"/>
              <a:ea typeface="Arial" panose="020B0604020202020204" pitchFamily="34" charset="0"/>
              <a:cs typeface="Calibri" panose="020F050202020403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cs typeface="Calibri" panose="020F0502020204030204" pitchFamily="34" charset="0"/>
              </a:rPr>
              <a:t>REFERENCES</a:t>
            </a:r>
            <a:endParaRPr lang="en-US" sz="1600" dirty="0">
              <a:effectLst/>
              <a:latin typeface="+mn-lt"/>
              <a:ea typeface="Arial" panose="020B0604020202020204" pitchFamily="34" charset="0"/>
              <a:cs typeface="Calibri" panose="020F0502020204030204" pitchFamily="34" charset="0"/>
            </a:endParaRPr>
          </a:p>
          <a:p>
            <a:pPr marL="0" marR="0">
              <a:spcBef>
                <a:spcPts val="0"/>
              </a:spcBef>
              <a:spcAft>
                <a:spcPts val="0"/>
              </a:spcAft>
            </a:pPr>
            <a:r>
              <a:rPr lang="en-US" sz="1600" dirty="0">
                <a:effectLst/>
                <a:latin typeface="+mn-lt"/>
                <a:ea typeface="Arial" panose="020B0604020202020204" pitchFamily="34" charset="0"/>
                <a:cs typeface="Calibri" panose="020F0502020204030204" pitchFamily="34" charset="0"/>
              </a:rPr>
              <a:t>U.S. Department of Health and Human Services, Administration for Children and Families, Office of Head Start. (n.d.). </a:t>
            </a:r>
            <a:r>
              <a:rPr lang="en-US" sz="1600" i="1" dirty="0">
                <a:effectLst/>
                <a:latin typeface="+mn-lt"/>
                <a:ea typeface="Arial" panose="020B0604020202020204" pitchFamily="34" charset="0"/>
                <a:cs typeface="Calibri" panose="020F0502020204030204" pitchFamily="34" charset="0"/>
              </a:rPr>
              <a:t>Head Start Early Learning Outcomes Framework: Ages Birth to Five. </a:t>
            </a:r>
            <a:r>
              <a:rPr lang="en-US" sz="1600" dirty="0">
                <a:solidFill>
                  <a:srgbClr val="09499C"/>
                </a:solidFill>
                <a:effectLst/>
                <a:latin typeface="+mn-lt"/>
                <a:ea typeface="Arial" panose="020B06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https://eclkc.ohs.acf.hhs.gov/school-readiness/article/head-start-early-learning-outcomes-framework</a:t>
            </a:r>
            <a:endParaRPr lang="en-US" sz="1600" dirty="0">
              <a:effectLst/>
              <a:latin typeface="+mn-lt"/>
              <a:ea typeface="Arial" panose="020B0604020202020204" pitchFamily="34" charset="0"/>
              <a:cs typeface="Calibri" panose="020F0502020204030204" pitchFamily="34" charset="0"/>
            </a:endParaRPr>
          </a:p>
          <a:p>
            <a:pPr marL="0" marR="0">
              <a:spcBef>
                <a:spcPts val="0"/>
              </a:spcBef>
              <a:spcAft>
                <a:spcPts val="0"/>
              </a:spcAft>
            </a:pPr>
            <a:endParaRPr lang="en-US" sz="1600" dirty="0">
              <a:effectLst/>
              <a:latin typeface="+mn-lt"/>
              <a:ea typeface="Arial" panose="020B0604020202020204" pitchFamily="34" charset="0"/>
              <a:cs typeface="Calibri" panose="020F0502020204030204" pitchFamily="34" charset="0"/>
            </a:endParaRPr>
          </a:p>
          <a:p>
            <a:pPr marL="0" marR="0">
              <a:spcBef>
                <a:spcPts val="0"/>
              </a:spcBef>
              <a:spcAft>
                <a:spcPts val="0"/>
              </a:spcAft>
            </a:pPr>
            <a:r>
              <a:rPr lang="en-US" sz="1600" dirty="0">
                <a:effectLst/>
                <a:latin typeface="+mn-lt"/>
                <a:ea typeface="Arial" panose="020B0604020202020204" pitchFamily="34" charset="0"/>
                <a:cs typeface="Calibri" panose="020F0502020204030204" pitchFamily="34" charset="0"/>
              </a:rPr>
              <a:t>U.S. Department of Health and Human Services, Administration for Children and Families, Office of Head Start, National Center on Quality Teaching and Learning. (n.d.). Implementation guide: Using the ELOF to inform assessment. In </a:t>
            </a:r>
            <a:r>
              <a:rPr lang="en-US" sz="1600" i="1" dirty="0">
                <a:effectLst/>
                <a:latin typeface="+mn-lt"/>
                <a:ea typeface="Arial" panose="020B0604020202020204" pitchFamily="34" charset="0"/>
                <a:cs typeface="Calibri" panose="020F0502020204030204" pitchFamily="34" charset="0"/>
              </a:rPr>
              <a:t>Early Learning Outcomes Framework Implementation Toolkit. </a:t>
            </a:r>
            <a:r>
              <a:rPr lang="en-US" sz="1600" dirty="0">
                <a:solidFill>
                  <a:srgbClr val="09499C"/>
                </a:solidFill>
                <a:effectLst/>
                <a:latin typeface="+mn-lt"/>
                <a:ea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https://eclkc.ohs.acf.hhs.gov/sites/default/files/pdf/no-search/elof-04-inform-assessment.pdf</a:t>
            </a:r>
            <a:r>
              <a:rPr lang="en-US" sz="1600" dirty="0">
                <a:effectLst/>
                <a:latin typeface="+mn-lt"/>
                <a:cs typeface="Calibri" panose="020F0502020204030204" pitchFamily="34" charset="0"/>
              </a:rPr>
              <a:t> </a:t>
            </a:r>
            <a:endParaRPr sz="1600" b="0" dirty="0">
              <a:latin typeface="+mn-lt"/>
              <a:cs typeface="Calibri" panose="020F0502020204030204" pitchFamily="34" charset="0"/>
            </a:endParaRPr>
          </a:p>
          <a:p>
            <a:pPr marL="0" lvl="0" indent="0" algn="l" rtl="0">
              <a:spcBef>
                <a:spcPts val="0"/>
              </a:spcBef>
              <a:spcAft>
                <a:spcPts val="0"/>
              </a:spcAft>
              <a:buNone/>
            </a:pPr>
            <a:endParaRPr sz="1600" dirty="0">
              <a:latin typeface="+mn-lt"/>
            </a:endParaRPr>
          </a:p>
        </p:txBody>
      </p:sp>
      <p:sp>
        <p:nvSpPr>
          <p:cNvPr id="221" name="Google Shape;221;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Earlier, we mentioned that children who are dual language learners might have additional considerations for ongoing assessment. Young children who are learning more than one language are a very diverse group, and as mentioned before, their numbers are rising. Nearly one in three children in the U.S. lives in a family where a language other than English is spoken.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Slightly more than a quarter of children in Head Start and Early Head Start programs live in households where members speak a language other than English. Of those, 84 percent of the preschool-age children speak Spanish, and 91 percent of infants and toddlers are Spanish-speaking.</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Children who are dual language learners are more likely than those who are not to have parents without a high school education, to live in low-income families, and to have families who are raising them in non-mainstream cultural norms.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The video we will watch next shares effective practices for assessment with children who are dual language learners.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REFERENCES</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U.S. Department of Health and Human Services, Administration for Children and Families [ACF]. (2018). </a:t>
            </a:r>
            <a:r>
              <a:rPr lang="en-US" sz="1600" i="1" dirty="0">
                <a:effectLst/>
                <a:latin typeface="Arial" panose="020B0604020202020204" pitchFamily="34" charset="0"/>
                <a:ea typeface="Arial" panose="020B0604020202020204" pitchFamily="34" charset="0"/>
              </a:rPr>
              <a:t>Report to Congress on dual language learners in Head Start and Early Head Start programs</a:t>
            </a:r>
            <a:r>
              <a:rPr lang="en-US" sz="1600" dirty="0">
                <a:effectLst/>
                <a:latin typeface="Arial" panose="020B0604020202020204" pitchFamily="34" charset="0"/>
                <a:ea typeface="Arial" panose="020B0604020202020204" pitchFamily="34" charset="0"/>
              </a:rPr>
              <a:t>. Washington, DC: U.S. Department of Health and Human Services.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https://eclkc.ohs.acf.hhs.gov/sites/default/files/pdf/report-congress-dual-language-learners.pdf</a:t>
            </a:r>
            <a:endParaRPr lang="en-US" sz="16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
        <p:nvSpPr>
          <p:cNvPr id="516" name="Google Shape;516;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latin typeface="+mn-lt"/>
                <a:ea typeface="Arial"/>
                <a:cs typeface="Arial"/>
                <a:sym typeface="Arial"/>
              </a:rPr>
              <a:t>While they watch the next video, ask participants to listen for effective practices in assessing children who are learning more than one language.</a:t>
            </a:r>
            <a:r>
              <a:rPr lang="en-US" dirty="0">
                <a:latin typeface="+mn-lt"/>
              </a:rPr>
              <a:t> </a:t>
            </a:r>
            <a:endParaRPr dirty="0">
              <a:latin typeface="+mn-lt"/>
            </a:endParaRPr>
          </a:p>
        </p:txBody>
      </p:sp>
      <p:sp>
        <p:nvSpPr>
          <p:cNvPr id="524" name="Google Shape;524;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This video, called </a:t>
            </a:r>
            <a:r>
              <a:rPr lang="en-US" sz="1600" i="1" dirty="0">
                <a:effectLst/>
                <a:latin typeface="Arial" panose="020B0604020202020204" pitchFamily="34" charset="0"/>
                <a:ea typeface="Arial" panose="020B0604020202020204" pitchFamily="34" charset="0"/>
              </a:rPr>
              <a:t>Assessing Dual Language Learners and English Learners</a:t>
            </a:r>
            <a:r>
              <a:rPr lang="en-US" sz="1600" dirty="0">
                <a:effectLst/>
                <a:latin typeface="Arial" panose="020B0604020202020204" pitchFamily="34" charset="0"/>
                <a:ea typeface="Arial" panose="020B0604020202020204" pitchFamily="34" charset="0"/>
              </a:rPr>
              <a:t>, is 12 minutes, 47 seconds.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The first 7 minutes, 16 seconds, directly address the topics of this module. At about 10 minutes, Dr. Linda Espinosa begins to talk about using assessment tools with children learning more than one language.</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i="1" dirty="0">
                <a:effectLst/>
                <a:latin typeface="Arial" panose="020B0604020202020204" pitchFamily="34" charset="0"/>
                <a:ea typeface="Arial" panose="020B0604020202020204" pitchFamily="34" charset="0"/>
              </a:rPr>
              <a:t>Note</a:t>
            </a:r>
            <a:r>
              <a:rPr lang="en-US" sz="1600" dirty="0">
                <a:effectLst/>
                <a:latin typeface="Arial" panose="020B0604020202020204" pitchFamily="34" charset="0"/>
                <a:ea typeface="Arial" panose="020B0604020202020204" pitchFamily="34" charset="0"/>
              </a:rPr>
              <a:t>: This presentation must be in Slide Show mode to access the video through the link.</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REFERENCE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The National Academies. (n.d.). </a:t>
            </a:r>
            <a:r>
              <a:rPr lang="en-US" sz="1600" i="1" dirty="0">
                <a:effectLst/>
                <a:latin typeface="Arial" panose="020B0604020202020204" pitchFamily="34" charset="0"/>
                <a:ea typeface="Arial" panose="020B0604020202020204" pitchFamily="34" charset="0"/>
              </a:rPr>
              <a:t>Assessing dual language learners and English learners </a:t>
            </a:r>
            <a:r>
              <a:rPr lang="en-US" sz="1600" dirty="0">
                <a:effectLst/>
                <a:latin typeface="Arial" panose="020B0604020202020204" pitchFamily="34" charset="0"/>
                <a:ea typeface="Arial" panose="020B0604020202020204" pitchFamily="34" charset="0"/>
              </a:rPr>
              <a:t>[Video].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https://vimeo.com/222887856</a:t>
            </a:r>
            <a:endParaRPr lang="en-US" sz="1600" dirty="0">
              <a:effectLst/>
              <a:latin typeface="Arial" panose="020B0604020202020204" pitchFamily="34" charset="0"/>
              <a:ea typeface="Arial" panose="020B0604020202020204" pitchFamily="34" charset="0"/>
            </a:endParaRPr>
          </a:p>
        </p:txBody>
      </p:sp>
      <p:sp>
        <p:nvSpPr>
          <p:cNvPr id="531" name="Google Shape;53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Ask participants to share the practices highlighted in the video that are important in assessing children who are learning more than one language.</a:t>
            </a:r>
          </a:p>
          <a:p>
            <a:pPr marL="0" marR="0">
              <a:spcBef>
                <a:spcPts val="0"/>
              </a:spcBef>
              <a:spcAft>
                <a:spcPts val="1000"/>
              </a:spcAft>
            </a:pPr>
            <a:endParaRPr lang="en-US" sz="1600" dirty="0">
              <a:effectLst/>
              <a:latin typeface="+mn-lt"/>
              <a:ea typeface="Arial" panose="020B0604020202020204" pitchFamily="34" charset="0"/>
            </a:endParaRPr>
          </a:p>
          <a:p>
            <a:pPr marL="137160" marR="0" indent="-137160">
              <a:spcBef>
                <a:spcPts val="0"/>
              </a:spcBef>
              <a:spcAft>
                <a:spcPts val="1000"/>
              </a:spcAft>
            </a:pPr>
            <a:r>
              <a:rPr lang="en-US" sz="1600" dirty="0">
                <a:effectLst/>
                <a:latin typeface="+mn-lt"/>
                <a:ea typeface="Arial" panose="020B0604020202020204" pitchFamily="34" charset="0"/>
              </a:rPr>
              <a:t>Participants may share that educators must:</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Find ways to assess children in their home language to find out what children know.</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Ask families, with an interpreter if needed, about children’s language development, and trust families to provide information.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Use observational skills across settings. Some children act differently and speak more in various areas of the early learning program, such as outside or in dramatic play. This may be in their home language or English.</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Understand that children, especially those learning more than one language, can vary a lot in development and still be progressing typically. Some children may quietly observe before they speak in complete sentences, while others may start repeating a few words and interacting with peers.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View individual language assessments of children who are dual language learners as hypotheses. Children can change a lot, and educators can underestimate or overestimate what children know. Educators can continue providing opportunities for children to show what they know and revising those initial assessments.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With infants, observe whether they are making progress developmentally with actions such as looking in adults’ eyes and reaching for objects.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Use a variety of methods to assess the progress of children who are dual language learners even when other children are receiving particular school readiness assessments. These are often not appropriate for children who are dual language learners because they are typically in English and normed on English-speaking populations. Translating them into another language is not a recommended practice.</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If educators must, due to requirements, give such a test in English to children who are dual language learners, they should also gather information in the children’s home languages to combine that information with results from the assessment. Otherwise, educators who are assessing children who don’t understand English may conclude that these children are behind, which can result in over-referral for evaluation for special services or low expectations for children who are dual language learners.</a:t>
            </a:r>
          </a:p>
        </p:txBody>
      </p:sp>
      <p:sp>
        <p:nvSpPr>
          <p:cNvPr id="538" name="Google Shape;53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For each assessment period, early learning professionals can assess dual language learners’ (DLLs) receptive and expressive language in both English and in their home language to gather information about their progress in each language.</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Receptive language is what children understand, and expressive language is what children are able to communicate. Educators may need to assess children in their home languages in essential domains. Early learning professionals should observe their language development.</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For assessment of all other domain areas, early learning professionals can gather information in both English and their home language so that children can demonstrate what they know in both languages. Children who are DLLs often express some knowledge and understanding in one language and other knowledge and understanding in their second language.</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Educators should use the same methods to document the progress of children who are dual language learners that they use to record the progress of children who speak only English.  The purposes of assessment are the same—to track and communicate children’s progress and development, adjust instruction to help children learn more effectively, and recommend children for evaluation if concerns arise about a child’s progress or development.</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 report by the National Institute for Early Education Research at Rutgers University (2016) found that less than 5 percent of preschool children in state pre-k programs were assessed in their home language.</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Programs should try to find screening tools that use the home language and language dialect of the children enrolled because this tells early learning professionals what children understand, not just how proficient they are in English. Results from assessments of children who are dual language learners can vary widely between assessments given in their home language and English.</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0"/>
              </a:spcAft>
            </a:pPr>
            <a:r>
              <a:rPr lang="en-US" sz="1600" b="1" dirty="0">
                <a:solidFill>
                  <a:srgbClr val="0B5786"/>
                </a:solidFill>
                <a:effectLst/>
                <a:latin typeface="+mn-lt"/>
                <a:ea typeface="Times New Roman" panose="02020603050405020304" pitchFamily="18" charset="0"/>
                <a:cs typeface="Times New Roman" panose="02020603050405020304" pitchFamily="18" charset="0"/>
              </a:rPr>
              <a:t>More information about the technical quality of commonly used assessment instruments, including appropriateness for children who are dual language learners, may be found in </a:t>
            </a:r>
            <a:r>
              <a:rPr lang="en-US" sz="1600" b="1" i="1" dirty="0">
                <a:solidFill>
                  <a:srgbClr val="0B5786"/>
                </a:solidFill>
                <a:effectLst/>
                <a:latin typeface="+mn-lt"/>
                <a:ea typeface="Times New Roman" panose="02020603050405020304" pitchFamily="18" charset="0"/>
                <a:cs typeface="Times New Roman" panose="02020603050405020304" pitchFamily="18" charset="0"/>
              </a:rPr>
              <a:t>Understanding and Choosing Assessments and Developmental Screeners for Young Children Ages 3-5: Profiles of Selected Measures, 2009-2011 </a:t>
            </a:r>
            <a:r>
              <a:rPr lang="en-US" sz="1600" b="1" dirty="0">
                <a:solidFill>
                  <a:srgbClr val="0B5786"/>
                </a:solidFill>
                <a:effectLst/>
                <a:latin typeface="+mn-lt"/>
                <a:ea typeface="Times New Roman" panose="02020603050405020304" pitchFamily="18" charset="0"/>
                <a:cs typeface="Times New Roman" panose="02020603050405020304" pitchFamily="18" charset="0"/>
              </a:rPr>
              <a:t>(reference below)</a:t>
            </a:r>
            <a:r>
              <a:rPr lang="en-US" sz="1600" b="1" i="1" dirty="0">
                <a:solidFill>
                  <a:srgbClr val="0B5786"/>
                </a:solidFill>
                <a:effectLst/>
                <a:latin typeface="+mn-lt"/>
                <a:ea typeface="Times New Roman" panose="02020603050405020304" pitchFamily="18" charset="0"/>
                <a:cs typeface="Times New Roman" panose="02020603050405020304" pitchFamily="18" charset="0"/>
              </a:rPr>
              <a:t>.</a:t>
            </a:r>
            <a:endParaRPr lang="en-US" sz="1600" b="1" dirty="0">
              <a:solidFill>
                <a:srgbClr val="0B5786"/>
              </a:solidFill>
              <a:effectLst/>
              <a:latin typeface="+mn-lt"/>
              <a:ea typeface="Times New Roman" panose="02020603050405020304" pitchFamily="18" charset="0"/>
              <a:cs typeface="Times New Roman" panose="02020603050405020304" pitchFamily="18" charset="0"/>
            </a:endParaRPr>
          </a:p>
          <a:p>
            <a:pPr marL="0" marR="0" lvl="0" indent="0" algn="l" rtl="0">
              <a:spcBef>
                <a:spcPts val="0"/>
              </a:spcBef>
              <a:spcAft>
                <a:spcPts val="0"/>
              </a:spcAft>
              <a:buNone/>
            </a:pPr>
            <a:r>
              <a:rPr lang="en-US" sz="1600" dirty="0">
                <a:latin typeface="+mn-lt"/>
                <a:ea typeface="Arial"/>
                <a:cs typeface="Arial"/>
                <a:sym typeface="Arial"/>
              </a:rPr>
              <a:t> </a:t>
            </a:r>
            <a:endParaRPr dirty="0">
              <a:latin typeface="+mn-lt"/>
            </a:endParaRPr>
          </a:p>
          <a:p>
            <a:pPr marL="0" marR="0" lvl="0" indent="0" algn="l" rtl="0">
              <a:spcBef>
                <a:spcPts val="1000"/>
              </a:spcBef>
              <a:spcAft>
                <a:spcPts val="0"/>
              </a:spcAft>
              <a:buNone/>
            </a:pPr>
            <a:r>
              <a:rPr lang="en-US" sz="1600" b="1" dirty="0">
                <a:latin typeface="+mn-lt"/>
                <a:ea typeface="Arial"/>
                <a:cs typeface="Arial"/>
                <a:sym typeface="Arial"/>
              </a:rPr>
              <a:t>REFERENCE</a:t>
            </a:r>
            <a:endParaRPr sz="1600" dirty="0">
              <a:latin typeface="+mn-lt"/>
              <a:ea typeface="Arial"/>
              <a:cs typeface="Arial"/>
              <a:sym typeface="Arial"/>
            </a:endParaRPr>
          </a:p>
          <a:p>
            <a:pPr marL="0" marR="0">
              <a:spcBef>
                <a:spcPts val="0"/>
              </a:spcBef>
              <a:spcAft>
                <a:spcPts val="1000"/>
              </a:spcAft>
            </a:pPr>
            <a:r>
              <a:rPr lang="en-US" sz="1600" dirty="0">
                <a:effectLst/>
                <a:latin typeface="+mn-lt"/>
                <a:ea typeface="Arial" panose="020B0604020202020204" pitchFamily="34" charset="0"/>
              </a:rPr>
              <a:t>Center for Applied Linguistics. (2011, February). </a:t>
            </a:r>
            <a:r>
              <a:rPr lang="en-US" sz="1600" i="1" dirty="0">
                <a:effectLst/>
                <a:latin typeface="+mn-lt"/>
                <a:ea typeface="Arial" panose="020B0604020202020204" pitchFamily="34" charset="0"/>
              </a:rPr>
              <a:t>Indigenous language students from Spanish-speaking countries: Educational approaches.</a:t>
            </a:r>
            <a:r>
              <a:rPr lang="en-US" sz="1600" dirty="0">
                <a:effectLst/>
                <a:latin typeface="+mn-lt"/>
                <a:ea typeface="Arial" panose="020B0604020202020204" pitchFamily="34" charset="0"/>
              </a:rPr>
              <a:t>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http://www.cal.org/heritage/pdfs/briefs/indigenous-language-students-from-spanish-speaking-countries-educational-approaches.pdf</a:t>
            </a:r>
            <a:endParaRPr lang="en-US" sz="1600" dirty="0">
              <a:solidFill>
                <a:srgbClr val="09499C"/>
              </a:solidFill>
              <a:effectLst/>
              <a:latin typeface="+mn-lt"/>
              <a:ea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err="1">
                <a:effectLst/>
                <a:latin typeface="+mn-lt"/>
                <a:ea typeface="Arial" panose="020B0604020202020204" pitchFamily="34" charset="0"/>
              </a:rPr>
              <a:t>Figueras</a:t>
            </a:r>
            <a:r>
              <a:rPr lang="en-US" sz="1600" dirty="0">
                <a:effectLst/>
                <a:latin typeface="+mn-lt"/>
                <a:ea typeface="Arial" panose="020B0604020202020204" pitchFamily="34" charset="0"/>
              </a:rPr>
              <a:t>-Daniel, A. (November 8, 2016). </a:t>
            </a:r>
            <a:r>
              <a:rPr lang="en-US" sz="1600" i="1" dirty="0">
                <a:effectLst/>
                <a:latin typeface="+mn-lt"/>
                <a:ea typeface="Arial" panose="020B0604020202020204" pitchFamily="34" charset="0"/>
              </a:rPr>
              <a:t>Special report: Shortcomings of pre-k policies for children who are dual language learners. </a:t>
            </a:r>
            <a:r>
              <a:rPr lang="en-US" sz="1600" dirty="0">
                <a:effectLst/>
                <a:latin typeface="+mn-lt"/>
                <a:ea typeface="Arial" panose="020B0604020202020204" pitchFamily="34" charset="0"/>
              </a:rPr>
              <a:t>National Institute for Early Education Research,</a:t>
            </a:r>
            <a:r>
              <a:rPr lang="en-US" sz="1600" i="1" dirty="0">
                <a:effectLst/>
                <a:latin typeface="+mn-lt"/>
                <a:ea typeface="Arial" panose="020B0604020202020204" pitchFamily="34" charset="0"/>
              </a:rPr>
              <a:t> </a:t>
            </a:r>
            <a:r>
              <a:rPr lang="en-US" sz="1600" dirty="0">
                <a:effectLst/>
                <a:latin typeface="+mn-lt"/>
                <a:ea typeface="Arial" panose="020B0604020202020204" pitchFamily="34" charset="0"/>
              </a:rPr>
              <a:t>Rutgers Graduate School of Education. </a:t>
            </a:r>
            <a:r>
              <a:rPr lang="en-US" sz="1600" dirty="0">
                <a:solidFill>
                  <a:srgbClr val="09499C"/>
                </a:solidFill>
                <a:effectLst/>
                <a:latin typeface="+mn-lt"/>
                <a:ea typeface="Arial" panose="020B0604020202020204" pitchFamily="34" charset="0"/>
                <a:hlinkClick r:id="rId4">
                  <a:extLst>
                    <a:ext uri="{A12FA001-AC4F-418D-AE19-62706E023703}">
                      <ahyp:hlinkClr xmlns:ahyp="http://schemas.microsoft.com/office/drawing/2018/hyperlinkcolor" val="tx"/>
                    </a:ext>
                  </a:extLst>
                </a:hlinkClick>
              </a:rPr>
              <a:t>http://nieer.org/2016/11/08/special-report-shortcomings-pre-k-policies-children-dual-language-learners</a:t>
            </a:r>
            <a:endParaRPr lang="en-US" sz="1600" dirty="0">
              <a:solidFill>
                <a:srgbClr val="09499C"/>
              </a:solidFill>
              <a:effectLst/>
              <a:latin typeface="+mn-lt"/>
              <a:ea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Peterson, C., &amp; McLean, M. (2012, April 25). </a:t>
            </a:r>
            <a:r>
              <a:rPr lang="en-US" sz="1600" i="1" dirty="0">
                <a:effectLst/>
                <a:latin typeface="+mn-lt"/>
                <a:ea typeface="Arial" panose="020B0604020202020204" pitchFamily="34" charset="0"/>
              </a:rPr>
              <a:t>Finding reliable and valid instruments that measure children’s progress . . . And what to do when there are none </a:t>
            </a:r>
            <a:r>
              <a:rPr lang="en-US" sz="1600" dirty="0">
                <a:effectLst/>
                <a:latin typeface="+mn-lt"/>
                <a:ea typeface="Arial" panose="020B0604020202020204" pitchFamily="34" charset="0"/>
              </a:rPr>
              <a:t>[Presentation]. National Center on Quality Teaching and Learning and Early Head Start National Resource Center.</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err="1">
                <a:effectLst/>
                <a:latin typeface="+mn-lt"/>
                <a:ea typeface="Arial" panose="020B0604020202020204" pitchFamily="34" charset="0"/>
              </a:rPr>
              <a:t>Scheffner</a:t>
            </a:r>
            <a:r>
              <a:rPr lang="en-US" sz="1600" dirty="0">
                <a:effectLst/>
                <a:latin typeface="+mn-lt"/>
                <a:ea typeface="Arial" panose="020B0604020202020204" pitchFamily="34" charset="0"/>
              </a:rPr>
              <a:t> Hammer, C. (2012). Dual language learners’ language development: A range of possibilities (Young Exceptional Children Monograph Series No. 14). In R. M. Santos, G. A. Cheatham, &amp; L. Durán (Eds.), </a:t>
            </a:r>
            <a:r>
              <a:rPr lang="en-US" sz="1600" i="1" dirty="0">
                <a:effectLst/>
                <a:latin typeface="+mn-lt"/>
                <a:ea typeface="Arial" panose="020B0604020202020204" pitchFamily="34" charset="0"/>
              </a:rPr>
              <a:t>Supporting young children who are dual language learners with or at-risk for disabilities </a:t>
            </a:r>
            <a:r>
              <a:rPr lang="en-US" sz="1600" dirty="0">
                <a:effectLst/>
                <a:latin typeface="+mn-lt"/>
                <a:ea typeface="Arial" panose="020B0604020202020204" pitchFamily="34" charset="0"/>
              </a:rPr>
              <a:t>(pp</a:t>
            </a:r>
            <a:r>
              <a:rPr lang="en-US" sz="1600" i="1" dirty="0">
                <a:effectLst/>
                <a:latin typeface="+mn-lt"/>
                <a:ea typeface="Arial" panose="020B0604020202020204" pitchFamily="34" charset="0"/>
              </a:rPr>
              <a:t>. </a:t>
            </a:r>
            <a:r>
              <a:rPr lang="en-US" sz="1600" dirty="0">
                <a:effectLst/>
                <a:latin typeface="+mn-lt"/>
                <a:ea typeface="Arial" panose="020B0604020202020204" pitchFamily="34" charset="0"/>
              </a:rPr>
              <a:t>1-5)</a:t>
            </a:r>
            <a:r>
              <a:rPr lang="en-US" sz="1600" i="1" dirty="0">
                <a:effectLst/>
                <a:latin typeface="+mn-lt"/>
                <a:ea typeface="Arial" panose="020B0604020202020204" pitchFamily="34" charset="0"/>
              </a:rPr>
              <a:t>. </a:t>
            </a:r>
            <a:r>
              <a:rPr lang="en-US" sz="1600" dirty="0">
                <a:effectLst/>
                <a:latin typeface="+mn-lt"/>
                <a:ea typeface="Arial" panose="020B0604020202020204" pitchFamily="34" charset="0"/>
              </a:rPr>
              <a:t>Missoula, MT: The Division for Early Childhood.</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U.S. Department of Health and Human Services, Administration for Children and Families, Office of Planning, Research and Evaluation. (2011, June 15). </a:t>
            </a:r>
            <a:r>
              <a:rPr lang="en-US" sz="1600" i="1" dirty="0">
                <a:effectLst/>
                <a:latin typeface="+mn-lt"/>
                <a:ea typeface="Arial" panose="020B0604020202020204" pitchFamily="34" charset="0"/>
              </a:rPr>
              <a:t>Understanding and choosing assessments and developmental screeners for young children ages 3-5: Profiles of selected measures, 2009-2011.</a:t>
            </a:r>
            <a:endParaRPr lang="en-US" sz="1600" dirty="0">
              <a:effectLst/>
              <a:latin typeface="+mn-lt"/>
              <a:ea typeface="Arial" panose="020B0604020202020204" pitchFamily="34" charset="0"/>
            </a:endParaRPr>
          </a:p>
        </p:txBody>
      </p:sp>
      <p:sp>
        <p:nvSpPr>
          <p:cNvPr id="545" name="Google Shape;545;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If no appropriate instrument is available in a child’s home language, early childhood professionals may need to observe the child with the help of a general developmental checklist. This option is a possibility if educators are not required by their program to use a particular assessment tool with children who are dual language learners.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Educators can also use an interpreter who is knowledgeable about early development and fluent in the child’s home language. It’s important to realize that languages differ greatly in grammatical constructions once children are putting three or more words together.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Educators can also use standardized assessments as one piece of data but should not score them if they are not valid and reliable for children who are dual language learners.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REFERENCE</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err="1">
                <a:effectLst/>
                <a:latin typeface="Arial" panose="020B0604020202020204" pitchFamily="34" charset="0"/>
                <a:ea typeface="Arial" panose="020B0604020202020204" pitchFamily="34" charset="0"/>
              </a:rPr>
              <a:t>Scheffner</a:t>
            </a:r>
            <a:r>
              <a:rPr lang="en-US" sz="1600" dirty="0">
                <a:effectLst/>
                <a:latin typeface="Arial" panose="020B0604020202020204" pitchFamily="34" charset="0"/>
                <a:ea typeface="Arial" panose="020B0604020202020204" pitchFamily="34" charset="0"/>
              </a:rPr>
              <a:t> Hammer, C. (2012). Dual language learners’ language development: A range of possibilities (Young Exceptional Children Monograph Series No. 14). In R. M. Santos, G. A. Cheatham, &amp; L. Durán (Eds.), </a:t>
            </a:r>
            <a:r>
              <a:rPr lang="en-US" sz="1600" i="1" dirty="0">
                <a:effectLst/>
                <a:latin typeface="Arial" panose="020B0604020202020204" pitchFamily="34" charset="0"/>
                <a:ea typeface="Arial" panose="020B0604020202020204" pitchFamily="34" charset="0"/>
              </a:rPr>
              <a:t>Supporting young children who are dual language learners with or at-risk for disabilities </a:t>
            </a:r>
            <a:r>
              <a:rPr lang="en-US" sz="1600" dirty="0">
                <a:effectLst/>
                <a:latin typeface="Arial" panose="020B0604020202020204" pitchFamily="34" charset="0"/>
                <a:ea typeface="Arial" panose="020B0604020202020204" pitchFamily="34" charset="0"/>
              </a:rPr>
              <a:t>(pp</a:t>
            </a:r>
            <a:r>
              <a:rPr lang="en-US" sz="1600" i="1"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1-5)</a:t>
            </a:r>
            <a:r>
              <a:rPr lang="en-US" sz="1600" i="1"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Missoula, MT: The Division for Early Childhood.</a:t>
            </a:r>
          </a:p>
          <a:p>
            <a:pPr marL="0" lvl="0" indent="0" algn="l" rtl="0">
              <a:spcBef>
                <a:spcPts val="0"/>
              </a:spcBef>
              <a:spcAft>
                <a:spcPts val="0"/>
              </a:spcAft>
              <a:buNone/>
            </a:pPr>
            <a:endParaRPr dirty="0"/>
          </a:p>
        </p:txBody>
      </p:sp>
      <p:sp>
        <p:nvSpPr>
          <p:cNvPr id="552" name="Google Shape;552;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Information from families can be particularly important as part of multiple ongoing assessment methods for children learning more than one language, especially since assessment measures are not always available in children’s home languages. With the help of interpreters, if necessary, families can share information about children’s language abilities.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Educators can gather information about children’s language development in four areas:</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Language background in all languages to which they have exposure</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Their language development in more than one language, such as sequential or simultaneous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Language dominance</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Home language experiences</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The document </a:t>
            </a:r>
            <a:r>
              <a:rPr lang="en-US" sz="1600" i="1" dirty="0">
                <a:effectLst/>
                <a:latin typeface="+mn-lt"/>
                <a:ea typeface="Arial" panose="020B0604020202020204" pitchFamily="34" charset="0"/>
              </a:rPr>
              <a:t>Gathering and Using Language Information that Families Share </a:t>
            </a:r>
            <a:r>
              <a:rPr lang="en-US" sz="1600" dirty="0">
                <a:effectLst/>
                <a:latin typeface="+mn-lt"/>
                <a:ea typeface="Arial" panose="020B0604020202020204" pitchFamily="34" charset="0"/>
              </a:rPr>
              <a:t>gives more detailed questions that educators can ask families as part of the ongoing assessment process.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b="1" dirty="0">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Espinosa, L. (2010). </a:t>
            </a:r>
            <a:r>
              <a:rPr lang="en-US" sz="1600" i="1" dirty="0">
                <a:effectLst/>
                <a:latin typeface="+mn-lt"/>
                <a:ea typeface="Arial" panose="020B0604020202020204" pitchFamily="34" charset="0"/>
              </a:rPr>
              <a:t>Getting it right for young children from diverse backgrounds.</a:t>
            </a:r>
            <a:r>
              <a:rPr lang="en-US" sz="1600" dirty="0">
                <a:effectLst/>
                <a:latin typeface="+mn-lt"/>
                <a:ea typeface="Arial" panose="020B0604020202020204" pitchFamily="34" charset="0"/>
              </a:rPr>
              <a:t> Upper Saddle River, NJ: Pearson Education.</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0"/>
              </a:spcAft>
            </a:pPr>
            <a:r>
              <a:rPr lang="en-US" sz="1600" dirty="0">
                <a:effectLst/>
                <a:latin typeface="+mn-lt"/>
                <a:ea typeface="Arial" panose="020B0604020202020204" pitchFamily="34" charset="0"/>
              </a:rPr>
              <a:t>U.S. Department of Health and Human Services, Administration for Children and Families, Office of Head Start, the National Center on Cultural and Linguistic Responsiveness. (n.d.) </a:t>
            </a:r>
            <a:r>
              <a:rPr lang="en-US" sz="1600" i="1" dirty="0">
                <a:effectLst/>
                <a:latin typeface="+mn-lt"/>
                <a:ea typeface="Arial" panose="020B0604020202020204" pitchFamily="34" charset="0"/>
              </a:rPr>
              <a:t>Gathering and using language information that families share.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https://eclkc.ohs.acf.hhs.gov/sites/default/files/pdf/gathering-using-language-info-families-share.pdf</a:t>
            </a:r>
            <a:endParaRPr lang="en-US" sz="1600" dirty="0">
              <a:effectLst/>
              <a:latin typeface="+mn-lt"/>
              <a:ea typeface="Arial" panose="020B0604020202020204" pitchFamily="34" charset="0"/>
            </a:endParaRPr>
          </a:p>
          <a:p>
            <a:pPr marL="0" lvl="0" indent="0" algn="l" rtl="0">
              <a:spcBef>
                <a:spcPts val="0"/>
              </a:spcBef>
              <a:spcAft>
                <a:spcPts val="0"/>
              </a:spcAft>
              <a:buNone/>
            </a:pPr>
            <a:endParaRPr dirty="0">
              <a:latin typeface="+mn-lt"/>
            </a:endParaRPr>
          </a:p>
        </p:txBody>
      </p:sp>
      <p:sp>
        <p:nvSpPr>
          <p:cNvPr id="560" name="Google Shape;560;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An important purpose of ongoing assessment is to help educators implement teaching plans and practices that support all children, including those with disabilities or suspected delays, in progressing toward goals.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Early learning professionals may monitor the progress of children with disabilities toward goals in an Individualized Family Service Plan (IFSP) or Individualized Education Program (IEP).  IFSP and IEP plans guide services to help children with disabilities progress and learn.</a:t>
            </a:r>
            <a:r>
              <a:rPr lang="en-US" sz="1600" b="1"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In most states, preschool children receive special education services through IEPs, while children ages 3 and younger receive early intervention services through IFSPs. An IEP focuses on the educational needs of the child, while an IFSP focuses on the child and family and the services necessary to support the child’s development.</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In this section, participants will learn about issues unique to tracking the progress and development of young children with disabilities or suspected delays. Educators should also monitor the progress of children with disabilities through ongoing assessment in typical routines and environments, just like the way they monitor the progress of typically developing children.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Educators should work as a team with families and specialists, such as those providing behavior support and speech and physical therapy, to support the progress of children toward goals.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In general, the term </a:t>
            </a:r>
            <a:r>
              <a:rPr lang="en-US" sz="1600" i="1" dirty="0">
                <a:effectLst/>
                <a:latin typeface="Arial" panose="020B0604020202020204" pitchFamily="34" charset="0"/>
                <a:ea typeface="Arial" panose="020B0604020202020204" pitchFamily="34" charset="0"/>
              </a:rPr>
              <a:t>assessment</a:t>
            </a:r>
            <a:r>
              <a:rPr lang="en-US" sz="1600" dirty="0">
                <a:effectLst/>
                <a:latin typeface="Arial" panose="020B0604020202020204" pitchFamily="34" charset="0"/>
                <a:ea typeface="Arial" panose="020B0604020202020204" pitchFamily="34" charset="0"/>
              </a:rPr>
              <a:t> (as opposed to </a:t>
            </a:r>
            <a:r>
              <a:rPr lang="en-US" sz="1600" i="1" dirty="0">
                <a:effectLst/>
                <a:latin typeface="Arial" panose="020B0604020202020204" pitchFamily="34" charset="0"/>
                <a:ea typeface="Arial" panose="020B0604020202020204" pitchFamily="34" charset="0"/>
              </a:rPr>
              <a:t>ongoing assessment, </a:t>
            </a:r>
            <a:r>
              <a:rPr lang="en-US" sz="1600" dirty="0">
                <a:effectLst/>
                <a:latin typeface="Arial" panose="020B0604020202020204" pitchFamily="34" charset="0"/>
                <a:ea typeface="Arial" panose="020B0604020202020204" pitchFamily="34" charset="0"/>
              </a:rPr>
              <a:t>or </a:t>
            </a:r>
            <a:r>
              <a:rPr lang="en-US" sz="1600" i="1" dirty="0">
                <a:effectLst/>
                <a:latin typeface="Arial" panose="020B0604020202020204" pitchFamily="34" charset="0"/>
                <a:ea typeface="Arial" panose="020B0604020202020204" pitchFamily="34" charset="0"/>
              </a:rPr>
              <a:t>authentic </a:t>
            </a:r>
            <a:r>
              <a:rPr lang="en-US" sz="1600" dirty="0">
                <a:effectLst/>
                <a:latin typeface="Arial" panose="020B0604020202020204" pitchFamily="34" charset="0"/>
                <a:ea typeface="Arial" panose="020B0604020202020204" pitchFamily="34" charset="0"/>
              </a:rPr>
              <a:t>assessment), when referring to young children with disabilities or suspected delays, describes gathering materials to prepare for an evaluation. </a:t>
            </a:r>
            <a:r>
              <a:rPr lang="en-US" sz="1600" i="1" dirty="0">
                <a:effectLst/>
                <a:latin typeface="Arial" panose="020B0604020202020204" pitchFamily="34" charset="0"/>
                <a:ea typeface="Arial" panose="020B0604020202020204" pitchFamily="34" charset="0"/>
              </a:rPr>
              <a:t>Evaluation </a:t>
            </a:r>
            <a:r>
              <a:rPr lang="en-US" sz="1600" dirty="0">
                <a:effectLst/>
                <a:latin typeface="Arial" panose="020B0604020202020204" pitchFamily="34" charset="0"/>
                <a:ea typeface="Arial" panose="020B0604020202020204" pitchFamily="34" charset="0"/>
              </a:rPr>
              <a:t>is the process of stating concerns, gathering information, and deciding on any next steps regarding special services or early intervention services. For Part C programs that support infants and toddlers and Part B programs that support pre-K, these terms may have different meanings as defined in Individuals with Disabilities Education Act (IDEA) (2004). </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REFERENCES</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Division of Early Childhood (DEC) of the Council for Exceptional Children. (2007). </a:t>
            </a:r>
            <a:r>
              <a:rPr lang="en-US" sz="1600" i="1" dirty="0">
                <a:effectLst/>
                <a:latin typeface="Arial" panose="020B0604020202020204" pitchFamily="34" charset="0"/>
                <a:ea typeface="Arial" panose="020B0604020202020204" pitchFamily="34" charset="0"/>
              </a:rPr>
              <a:t>Promoting positive outcomes for children with disabilities: Recommendations for curriculum, assessment, and program evaluation</a:t>
            </a:r>
            <a:r>
              <a:rPr lang="en-US" sz="1600" dirty="0">
                <a:effectLst/>
                <a:latin typeface="Arial" panose="020B0604020202020204" pitchFamily="34" charset="0"/>
                <a:ea typeface="Arial" panose="020B0604020202020204" pitchFamily="34" charset="0"/>
              </a:rPr>
              <a:t>. Missoula, MT: DEC.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https://www.naeyc.org/files/naeyc/file/positions/PrmtgPositiveOutcomes.pdf</a:t>
            </a:r>
            <a:endParaRPr lang="en-US" sz="1600" dirty="0">
              <a:solidFill>
                <a:srgbClr val="09499C"/>
              </a:solidFill>
              <a:effectLst/>
              <a:latin typeface="Arial" panose="020B0604020202020204" pitchFamily="34" charset="0"/>
              <a:ea typeface="Arial" panose="020B0604020202020204" pitchFamily="34" charset="0"/>
            </a:endParaRP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Pacer Center. (2011) </a:t>
            </a:r>
            <a:r>
              <a:rPr lang="en-US" sz="1600" i="1" dirty="0">
                <a:effectLst/>
                <a:latin typeface="Arial" panose="020B0604020202020204" pitchFamily="34" charset="0"/>
                <a:ea typeface="Arial" panose="020B0604020202020204" pitchFamily="34" charset="0"/>
              </a:rPr>
              <a:t>What is the difference between an IFSP and an IEP? </a:t>
            </a:r>
            <a:r>
              <a:rPr lang="en-US" sz="1600" dirty="0">
                <a:effectLst/>
                <a:latin typeface="Arial" panose="020B0604020202020204" pitchFamily="34" charset="0"/>
                <a:ea typeface="Arial" panose="020B0604020202020204" pitchFamily="34" charset="0"/>
              </a:rPr>
              <a:t>Action Information Sheets. </a:t>
            </a:r>
            <a:r>
              <a:rPr lang="en-US" sz="1600" dirty="0">
                <a:solidFill>
                  <a:srgbClr val="09499C"/>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http://www.pacer.org/parent/php/PHP-c59.pdf</a:t>
            </a:r>
            <a:endParaRPr lang="en-US" sz="1600" dirty="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dirty="0"/>
          </a:p>
        </p:txBody>
      </p:sp>
      <p:sp>
        <p:nvSpPr>
          <p:cNvPr id="567" name="Google Shape;567;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This video highlights steps to ongoing assessment of children with disabilities. It also includes working with specialists. The video is titled assessing children with disabilities, but all information is applicable to supporting a children with suspected delays as well.</a:t>
            </a:r>
          </a:p>
          <a:p>
            <a:pPr marL="0" marR="0" lvl="0" indent="0" algn="l" rtl="0">
              <a:spcBef>
                <a:spcPts val="1000"/>
              </a:spcBef>
              <a:spcAft>
                <a:spcPts val="0"/>
              </a:spcAft>
              <a:buNone/>
            </a:pPr>
            <a:endParaRPr sz="1600" dirty="0">
              <a:latin typeface="+mn-lt"/>
              <a:ea typeface="Arial"/>
              <a:cs typeface="Arial"/>
              <a:sym typeface="Arial"/>
            </a:endParaRPr>
          </a:p>
          <a:p>
            <a:pPr marL="0" marR="0" lvl="0" indent="0" algn="l" rtl="0">
              <a:spcBef>
                <a:spcPts val="1000"/>
              </a:spcBef>
              <a:spcAft>
                <a:spcPts val="0"/>
              </a:spcAft>
              <a:buNone/>
            </a:pPr>
            <a:r>
              <a:rPr lang="en-US" sz="1600" dirty="0">
                <a:latin typeface="+mn-lt"/>
                <a:ea typeface="Arial"/>
                <a:cs typeface="Arial"/>
                <a:sym typeface="Arial"/>
              </a:rPr>
              <a:t>While watching the next video, ask participants to think about the questions:</a:t>
            </a:r>
            <a:endParaRPr dirty="0">
              <a:latin typeface="+mn-lt"/>
            </a:endParaRPr>
          </a:p>
          <a:p>
            <a:pPr marL="342900" marR="0" lvl="0" indent="-342900" algn="l" rtl="0">
              <a:lnSpc>
                <a:spcPct val="115000"/>
              </a:lnSpc>
              <a:spcBef>
                <a:spcPts val="1000"/>
              </a:spcBef>
              <a:spcAft>
                <a:spcPts val="0"/>
              </a:spcAft>
              <a:buClr>
                <a:schemeClr val="dk1"/>
              </a:buClr>
              <a:buSzPts val="1600"/>
              <a:buFont typeface="Noto Sans Symbols"/>
              <a:buChar char="∙"/>
            </a:pPr>
            <a:r>
              <a:rPr lang="en-US" sz="1600" dirty="0">
                <a:latin typeface="+mn-lt"/>
                <a:ea typeface="Arial"/>
                <a:cs typeface="Arial"/>
                <a:sym typeface="Arial"/>
              </a:rPr>
              <a:t>What is the same when assessing children with disabilities and those who are typically developing?</a:t>
            </a:r>
            <a:endParaRPr dirty="0">
              <a:latin typeface="+mn-lt"/>
            </a:endParaRPr>
          </a:p>
          <a:p>
            <a:pPr marL="342900" marR="0" lvl="0" indent="-342900" algn="l" rtl="0">
              <a:lnSpc>
                <a:spcPct val="115000"/>
              </a:lnSpc>
              <a:spcBef>
                <a:spcPts val="1000"/>
              </a:spcBef>
              <a:spcAft>
                <a:spcPts val="0"/>
              </a:spcAft>
              <a:buClr>
                <a:schemeClr val="dk1"/>
              </a:buClr>
              <a:buSzPts val="1600"/>
              <a:buFont typeface="Noto Sans Symbols"/>
              <a:buChar char="∙"/>
            </a:pPr>
            <a:r>
              <a:rPr lang="en-US" sz="1600" dirty="0">
                <a:latin typeface="+mn-lt"/>
                <a:ea typeface="Arial"/>
                <a:cs typeface="Arial"/>
                <a:sym typeface="Arial"/>
              </a:rPr>
              <a:t>What can be different?</a:t>
            </a:r>
            <a:r>
              <a:rPr lang="en-US" dirty="0">
                <a:latin typeface="+mn-lt"/>
              </a:rPr>
              <a:t> </a:t>
            </a:r>
            <a:endParaRPr dirty="0">
              <a:latin typeface="+mn-lt"/>
            </a:endParaRPr>
          </a:p>
        </p:txBody>
      </p:sp>
      <p:sp>
        <p:nvSpPr>
          <p:cNvPr id="575" name="Google Shape;575;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latin typeface="+mn-lt"/>
                <a:ea typeface="Arial"/>
                <a:cs typeface="Arial"/>
                <a:sym typeface="Arial"/>
              </a:rPr>
              <a:t>This video </a:t>
            </a:r>
            <a:r>
              <a:rPr lang="en-US" sz="1600" i="1" dirty="0">
                <a:latin typeface="+mn-lt"/>
                <a:ea typeface="Arial"/>
                <a:cs typeface="Arial"/>
                <a:sym typeface="Arial"/>
              </a:rPr>
              <a:t>Assessing Children with Disabilities </a:t>
            </a:r>
            <a:r>
              <a:rPr lang="en-US" sz="1600" dirty="0">
                <a:latin typeface="+mn-lt"/>
                <a:ea typeface="Arial"/>
                <a:cs typeface="Arial"/>
                <a:sym typeface="Arial"/>
              </a:rPr>
              <a:t>is 2 minutes, 8 seconds long. It features educators talking about their approaches to assessing children with disabilities.</a:t>
            </a:r>
            <a:r>
              <a:rPr lang="en-US" dirty="0">
                <a:latin typeface="+mn-lt"/>
              </a:rPr>
              <a:t> </a:t>
            </a:r>
            <a:endParaRPr dirty="0">
              <a:latin typeface="+mn-lt"/>
            </a:endParaRPr>
          </a:p>
        </p:txBody>
      </p:sp>
      <p:sp>
        <p:nvSpPr>
          <p:cNvPr id="582" name="Google Shape;582;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000"/>
              </a:spcAft>
            </a:pPr>
            <a:r>
              <a:rPr lang="en-US" sz="1600" dirty="0">
                <a:effectLst/>
                <a:latin typeface="+mn-lt"/>
                <a:ea typeface="Arial" panose="020B0604020202020204" pitchFamily="34" charset="0"/>
              </a:rPr>
              <a:t>Let’s review our objectives for this module.  After leaving this module, participants will be able to:</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spcBef>
                <a:spcPts val="0"/>
              </a:spcBef>
              <a:spcAft>
                <a:spcPts val="1000"/>
              </a:spcAft>
              <a:buFont typeface="Arial" panose="020B0604020202020204" pitchFamily="34" charset="0"/>
              <a:buChar char="•"/>
            </a:pPr>
            <a:r>
              <a:rPr lang="en-US" sz="1600" dirty="0">
                <a:effectLst/>
                <a:latin typeface="+mn-lt"/>
                <a:ea typeface="Arial" panose="020B0604020202020204" pitchFamily="34" charset="0"/>
                <a:cs typeface="Arial" panose="020B0604020202020204" pitchFamily="34" charset="0"/>
              </a:rPr>
              <a:t>Observe children objectively and responsively.</a:t>
            </a:r>
          </a:p>
          <a:p>
            <a:pPr marL="342900" marR="0" lvl="0" indent="-342900">
              <a:spcBef>
                <a:spcPts val="0"/>
              </a:spcBef>
              <a:spcAft>
                <a:spcPts val="1000"/>
              </a:spcAft>
              <a:buFont typeface="Arial" panose="020B0604020202020204" pitchFamily="34" charset="0"/>
              <a:buChar char="•"/>
            </a:pPr>
            <a:r>
              <a:rPr lang="en-US" sz="1600" dirty="0">
                <a:effectLst/>
                <a:latin typeface="+mn-lt"/>
                <a:ea typeface="Arial" panose="020B0604020202020204" pitchFamily="34" charset="0"/>
                <a:cs typeface="Arial" panose="020B0604020202020204" pitchFamily="34" charset="0"/>
              </a:rPr>
              <a:t>Describe bias and what steps you can take to mitigate it.</a:t>
            </a:r>
          </a:p>
          <a:p>
            <a:pPr marL="342900" marR="0" lvl="0" indent="-342900">
              <a:spcBef>
                <a:spcPts val="0"/>
              </a:spcBef>
              <a:spcAft>
                <a:spcPts val="1000"/>
              </a:spcAft>
              <a:buFont typeface="Arial" panose="020B0604020202020204" pitchFamily="34" charset="0"/>
              <a:buChar char="•"/>
            </a:pPr>
            <a:r>
              <a:rPr lang="en-US" sz="1600" dirty="0">
                <a:effectLst/>
                <a:latin typeface="+mn-lt"/>
                <a:ea typeface="Arial" panose="020B0604020202020204" pitchFamily="34" charset="0"/>
                <a:cs typeface="Arial" panose="020B0604020202020204" pitchFamily="34" charset="0"/>
              </a:rPr>
              <a:t>Make plans for ongoing child assessment.</a:t>
            </a:r>
          </a:p>
          <a:p>
            <a:pPr marL="342900" marR="0" lvl="0" indent="-342900">
              <a:spcBef>
                <a:spcPts val="0"/>
              </a:spcBef>
              <a:spcAft>
                <a:spcPts val="1000"/>
              </a:spcAft>
              <a:buFont typeface="Arial" panose="020B0604020202020204" pitchFamily="34" charset="0"/>
              <a:buChar char="•"/>
            </a:pPr>
            <a:r>
              <a:rPr lang="en-US" sz="1600" dirty="0">
                <a:effectLst/>
                <a:latin typeface="+mn-lt"/>
                <a:ea typeface="Arial" panose="020B0604020202020204" pitchFamily="34" charset="0"/>
                <a:cs typeface="Arial" panose="020B0604020202020204" pitchFamily="34" charset="0"/>
              </a:rPr>
              <a:t>Share clear and engaging assessment information with families as partners.</a:t>
            </a:r>
          </a:p>
          <a:p>
            <a:pPr marL="342900" marR="0" lvl="0" indent="-342900">
              <a:spcBef>
                <a:spcPts val="0"/>
              </a:spcBef>
              <a:spcAft>
                <a:spcPts val="1000"/>
              </a:spcAft>
              <a:buFont typeface="Arial" panose="020B0604020202020204" pitchFamily="34" charset="0"/>
              <a:buChar char="•"/>
            </a:pPr>
            <a:r>
              <a:rPr lang="en-US" sz="1600" dirty="0">
                <a:effectLst/>
                <a:latin typeface="+mn-lt"/>
                <a:ea typeface="Arial" panose="020B0604020202020204" pitchFamily="34" charset="0"/>
                <a:cs typeface="Arial" panose="020B0604020202020204" pitchFamily="34" charset="0"/>
              </a:rPr>
              <a:t>Explain effective strategies to assess children who are dual language learners (DLLs) in language development and other areas.</a:t>
            </a:r>
          </a:p>
          <a:p>
            <a:pPr marL="342900" marR="0" lvl="0" indent="-342900">
              <a:spcBef>
                <a:spcPts val="0"/>
              </a:spcBef>
              <a:spcAft>
                <a:spcPts val="1000"/>
              </a:spcAft>
              <a:buFont typeface="Arial" panose="020B0604020202020204" pitchFamily="34" charset="0"/>
              <a:buChar char="•"/>
            </a:pPr>
            <a:r>
              <a:rPr lang="en-US" sz="1600" dirty="0">
                <a:effectLst/>
                <a:latin typeface="+mn-lt"/>
                <a:ea typeface="Arial" panose="020B0604020202020204" pitchFamily="34" charset="0"/>
                <a:cs typeface="Arial" panose="020B0604020202020204" pitchFamily="34" charset="0"/>
              </a:rPr>
              <a:t>Share information with families of children who are learning more than one language </a:t>
            </a:r>
          </a:p>
          <a:p>
            <a:pPr marL="342900" marR="0" lvl="0" indent="-342900">
              <a:spcBef>
                <a:spcPts val="0"/>
              </a:spcBef>
              <a:spcAft>
                <a:spcPts val="1000"/>
              </a:spcAft>
              <a:buFont typeface="Arial" panose="020B0604020202020204" pitchFamily="34" charset="0"/>
              <a:buChar char="•"/>
            </a:pPr>
            <a:r>
              <a:rPr lang="en-US" sz="1600" dirty="0">
                <a:effectLst/>
                <a:latin typeface="+mn-lt"/>
                <a:ea typeface="Arial" panose="020B0604020202020204" pitchFamily="34" charset="0"/>
                <a:cs typeface="Arial" panose="020B0604020202020204" pitchFamily="34" charset="0"/>
              </a:rPr>
              <a:t>Share information with families of children who have disabilities.</a:t>
            </a:r>
          </a:p>
          <a:p>
            <a:pPr marL="342900" marR="0" lvl="0" indent="-342900">
              <a:spcBef>
                <a:spcPts val="0"/>
              </a:spcBef>
              <a:spcAft>
                <a:spcPts val="1000"/>
              </a:spcAft>
              <a:buFont typeface="Arial" panose="020B0604020202020204" pitchFamily="34" charset="0"/>
              <a:buChar char="•"/>
            </a:pPr>
            <a:endParaRPr lang="en-US" sz="1600" dirty="0">
              <a:effectLst/>
              <a:latin typeface="+mn-lt"/>
              <a:ea typeface="Arial" panose="020B0604020202020204" pitchFamily="34" charset="0"/>
              <a:cs typeface="Arial" panose="020B0604020202020204" pitchFamily="34" charset="0"/>
            </a:endParaRPr>
          </a:p>
          <a:p>
            <a:endParaRPr lang="en-US"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12326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Ask participants to share their responses to the questions:</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is the same when assessing children with disabilities and those who are typically developing?</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can be different?</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Participants may say that with both groups—children who have disabilities and those who are typically developing—educators:</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Track progress.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Use the information to inform their teaching.</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Share information with families.</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Possible differences are that when educators are assessing the progress of children with disabilities, they may:</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Share and collaborate with specialists.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Do more planning, such as breaking down annual goals into smaller steps.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Collect data more frequently.</a:t>
            </a:r>
            <a:endParaRPr lang="en-US" sz="1600" dirty="0">
              <a:effectLst/>
              <a:latin typeface="+mn-lt"/>
              <a:ea typeface="Noto Sans Symbols"/>
              <a:cs typeface="Arial" panose="020B0604020202020204" pitchFamily="34" charset="0"/>
            </a:endParaRPr>
          </a:p>
          <a:p>
            <a:pPr marL="0" lvl="0" indent="0" algn="l" rtl="0">
              <a:spcBef>
                <a:spcPts val="1000"/>
              </a:spcBef>
              <a:spcAft>
                <a:spcPts val="0"/>
              </a:spcAft>
              <a:buNone/>
            </a:pPr>
            <a:endParaRPr dirty="0">
              <a:latin typeface="+mn-lt"/>
            </a:endParaRPr>
          </a:p>
        </p:txBody>
      </p:sp>
      <p:sp>
        <p:nvSpPr>
          <p:cNvPr id="588" name="Google Shape;58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When early learning professionals partner with families of children with disabilities or suspected delays, the same basic principles apply as with all families. Educators and others on the individual plan team should:</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Respond to each family as unique. Families will vary in areas like values, passions, perspectives on child rearing, and goals for their children.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Encourage two-way, equal communication where families feel encouraged to share concerns, information, and ideas. Communication should be clear and open.</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Educators should also use strengths-based attitudes and relationship-based practices. </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b="1" dirty="0">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Grisham-Brown, J., &amp; </a:t>
            </a:r>
            <a:r>
              <a:rPr lang="en-US" sz="1600" dirty="0" err="1">
                <a:effectLst/>
                <a:latin typeface="+mn-lt"/>
                <a:ea typeface="Arial" panose="020B0604020202020204" pitchFamily="34" charset="0"/>
              </a:rPr>
              <a:t>Pretti-Frontczak</a:t>
            </a:r>
            <a:r>
              <a:rPr lang="en-US" sz="1600" dirty="0">
                <a:effectLst/>
                <a:latin typeface="+mn-lt"/>
                <a:ea typeface="Arial" panose="020B0604020202020204" pitchFamily="34" charset="0"/>
              </a:rPr>
              <a:t>, K. (2011). </a:t>
            </a:r>
            <a:r>
              <a:rPr lang="en-US" sz="1600" i="1" dirty="0">
                <a:effectLst/>
                <a:latin typeface="+mn-lt"/>
                <a:ea typeface="Arial" panose="020B0604020202020204" pitchFamily="34" charset="0"/>
              </a:rPr>
              <a:t>Assessing young children in inclusive settings. </a:t>
            </a:r>
            <a:r>
              <a:rPr lang="en-US" sz="1600" dirty="0">
                <a:effectLst/>
                <a:latin typeface="+mn-lt"/>
                <a:ea typeface="Arial" panose="020B0604020202020204" pitchFamily="34" charset="0"/>
              </a:rPr>
              <a:t>Baltimore, MD: Paul H. Brookes Publishing.</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U.S. Department of Health and Human Services, Administration for Children and Families, Office of Head Start, National Center on Parent, Family, and Community Engagement. (n.d.). </a:t>
            </a:r>
            <a:r>
              <a:rPr lang="en-US" sz="1600" i="1" dirty="0">
                <a:effectLst/>
                <a:latin typeface="+mn-lt"/>
                <a:ea typeface="Arial" panose="020B0604020202020204" pitchFamily="34" charset="0"/>
              </a:rPr>
              <a:t>Building partnerships: Guide to developing relationships with families</a:t>
            </a:r>
            <a:r>
              <a:rPr lang="en-US" sz="1600" dirty="0">
                <a:effectLst/>
                <a:latin typeface="+mn-lt"/>
                <a:ea typeface="Arial" panose="020B0604020202020204" pitchFamily="34" charset="0"/>
              </a:rPr>
              <a:t>.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https://eclkc.ohs.acf.hhs.gov/family-engagement/developing-relationships-families/building-partnerships-guide-developing</a:t>
            </a:r>
            <a:endParaRPr lang="en-US" sz="1600" dirty="0">
              <a:effectLst/>
              <a:latin typeface="+mn-lt"/>
              <a:ea typeface="Arial" panose="020B0604020202020204" pitchFamily="34" charset="0"/>
            </a:endParaRPr>
          </a:p>
        </p:txBody>
      </p:sp>
      <p:sp>
        <p:nvSpPr>
          <p:cNvPr id="595" name="Google Shape;595;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The role of families in the assessment of all young children is important, as identified by the 2003 position statement by the National Association for the Education of Young Children (NAEYC) and the National Association of Early Childhood Specialists in State Departments of Education (NAECS/SDE). </a:t>
            </a:r>
            <a:r>
              <a:rPr lang="en-US" sz="1600" b="1" dirty="0">
                <a:effectLst/>
                <a:latin typeface="Arial" panose="020B0604020202020204" pitchFamily="34" charset="0"/>
                <a:ea typeface="Arial" panose="020B0604020202020204" pitchFamily="34" charset="0"/>
              </a:rPr>
              <a:t>The family role is of even greater importance when educators are assessing the progress of children with disabilities.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In integrated assessment teams, families are equal partners in a family- and child-centered process. The team must design the assessment process to include families at each step and consider family preferences, values, needs, languages, and culture. The role of family members as children’s most significant teacher is firmly established in early childhood education, early intervention, and special education fields.</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b="1" dirty="0">
                <a:effectLst/>
                <a:latin typeface="Arial" panose="020B0604020202020204" pitchFamily="34" charset="0"/>
                <a:ea typeface="Arial" panose="020B0604020202020204" pitchFamily="34" charset="0"/>
              </a:rPr>
              <a:t>REFERENCES</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Division for Early Childhood (DEC) of the Council for Exceptional Children. (2007). </a:t>
            </a:r>
            <a:r>
              <a:rPr lang="en-US" sz="1600" i="1" dirty="0">
                <a:effectLst/>
                <a:latin typeface="Arial" panose="020B0604020202020204" pitchFamily="34" charset="0"/>
                <a:ea typeface="Arial" panose="020B0604020202020204" pitchFamily="34" charset="0"/>
              </a:rPr>
              <a:t>Promoting positive outcomes for children with disabilities: Recommendations for curriculum, assessment, and program evaluation</a:t>
            </a:r>
            <a:r>
              <a:rPr lang="en-US" sz="1600" dirty="0">
                <a:effectLst/>
                <a:latin typeface="Arial" panose="020B0604020202020204" pitchFamily="34" charset="0"/>
                <a:ea typeface="Arial" panose="020B0604020202020204" pitchFamily="34" charset="0"/>
              </a:rPr>
              <a:t>. Missoula, MT: DEC.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https://www.naeyc.org/files/naeyc/file/positions/PrmtgPositiveOutcomes.pdf</a:t>
            </a:r>
            <a:endParaRPr lang="en-US" sz="1600" dirty="0">
              <a:solidFill>
                <a:srgbClr val="09499C"/>
              </a:solidFill>
              <a:effectLst/>
              <a:latin typeface="Arial" panose="020B0604020202020204" pitchFamily="34" charset="0"/>
              <a:ea typeface="Arial" panose="020B0604020202020204" pitchFamily="34" charset="0"/>
            </a:endParaRP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Grisham-Brown, J., &amp; </a:t>
            </a:r>
            <a:r>
              <a:rPr lang="en-US" sz="1600" dirty="0" err="1">
                <a:effectLst/>
                <a:latin typeface="Arial" panose="020B0604020202020204" pitchFamily="34" charset="0"/>
                <a:ea typeface="Arial" panose="020B0604020202020204" pitchFamily="34" charset="0"/>
              </a:rPr>
              <a:t>Pretti-Frontczak</a:t>
            </a:r>
            <a:r>
              <a:rPr lang="en-US" sz="1600" dirty="0">
                <a:effectLst/>
                <a:latin typeface="Arial" panose="020B0604020202020204" pitchFamily="34" charset="0"/>
                <a:ea typeface="Arial" panose="020B0604020202020204" pitchFamily="34" charset="0"/>
              </a:rPr>
              <a:t>, K. (2011). </a:t>
            </a:r>
            <a:r>
              <a:rPr lang="en-US" sz="1600" i="1" dirty="0">
                <a:effectLst/>
                <a:latin typeface="Arial" panose="020B0604020202020204" pitchFamily="34" charset="0"/>
                <a:ea typeface="Arial" panose="020B0604020202020204" pitchFamily="34" charset="0"/>
              </a:rPr>
              <a:t>Assessing young children in inclusive settings. </a:t>
            </a:r>
            <a:r>
              <a:rPr lang="en-US" sz="1600" dirty="0">
                <a:effectLst/>
                <a:latin typeface="Arial" panose="020B0604020202020204" pitchFamily="34" charset="0"/>
                <a:ea typeface="Arial" panose="020B0604020202020204" pitchFamily="34" charset="0"/>
              </a:rPr>
              <a:t>Baltimore, MD: Paul H. Brookes Publishing.</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National Association for the Education of Young Children, National Association of Early Childhood Specialists in State Departments of Education. </a:t>
            </a:r>
            <a:r>
              <a:rPr lang="en-US" sz="1600" i="1" dirty="0">
                <a:effectLst/>
                <a:latin typeface="Arial" panose="020B0604020202020204" pitchFamily="34" charset="0"/>
                <a:ea typeface="Arial" panose="020B0604020202020204" pitchFamily="34" charset="0"/>
              </a:rPr>
              <a:t>Early childhood curriculum, assessment, and program evaluation: Building an effective, accountable system in programs for children birth through age 8. </a:t>
            </a:r>
            <a:r>
              <a:rPr lang="en-US" sz="1600" dirty="0">
                <a:solidFill>
                  <a:srgbClr val="09499C"/>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https://www.naeyc.org/files/naeyc/file/positions/pscape.pdf</a:t>
            </a:r>
            <a:endParaRPr lang="en-US" sz="1600" dirty="0">
              <a:effectLst/>
              <a:latin typeface="Arial" panose="020B0604020202020204" pitchFamily="34" charset="0"/>
              <a:ea typeface="Arial" panose="020B0604020202020204" pitchFamily="34" charset="0"/>
            </a:endParaRPr>
          </a:p>
          <a:p>
            <a:pPr marL="0" lvl="0" indent="0" algn="l" rtl="0">
              <a:spcBef>
                <a:spcPts val="1000"/>
              </a:spcBef>
              <a:spcAft>
                <a:spcPts val="0"/>
              </a:spcAft>
              <a:buNone/>
            </a:pPr>
            <a:endParaRPr dirty="0"/>
          </a:p>
        </p:txBody>
      </p:sp>
      <p:sp>
        <p:nvSpPr>
          <p:cNvPr id="602" name="Google Shape;602;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Pose the questions:</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Broadening our focus to families of all children we work with, what does family engagement mean?</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prevents educators from fully engaging as partners with families in the assessment process?</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Lead a short discussion.</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One description of family engagement comes from Head Start and Early Head Start (2018): Participants should describe family engagement as building relationships with families that support family well-being, the relationships between children and parents, and the growth of both children and parents. </a:t>
            </a:r>
          </a:p>
          <a:p>
            <a:pPr marL="0" marR="0">
              <a:spcBef>
                <a:spcPts val="0"/>
              </a:spcBef>
              <a:spcAft>
                <a:spcPts val="1000"/>
              </a:spcAft>
            </a:pPr>
            <a:r>
              <a:rPr lang="en-US" sz="1600" dirty="0">
                <a:effectLst/>
                <a:latin typeface="+mn-lt"/>
                <a:ea typeface="Arial" panose="020B0604020202020204" pitchFamily="34" charset="0"/>
              </a:rPr>
              <a:t> </a:t>
            </a:r>
          </a:p>
          <a:p>
            <a:pPr marL="0" marR="0">
              <a:spcBef>
                <a:spcPts val="0"/>
              </a:spcBef>
              <a:spcAft>
                <a:spcPts val="1000"/>
              </a:spcAft>
            </a:pPr>
            <a:r>
              <a:rPr lang="en-US" sz="1600" dirty="0">
                <a:effectLst/>
                <a:latin typeface="+mn-lt"/>
                <a:ea typeface="Arial" panose="020B0604020202020204" pitchFamily="34" charset="0"/>
              </a:rPr>
              <a:t>Responses to the second question will depend on participants’ experiences and views. Possible answers include:</a:t>
            </a: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Attitudes that convey that early childhood educators are professionals who are educated on caring for and teaching young children while parents are not.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Lack of attempts to understand the perspectives of families from cultures different than the educators’ or program staff.</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Not creating enough time to talk with families on a regular basis.</a:t>
            </a:r>
            <a:endParaRPr lang="en-US" sz="1600" dirty="0">
              <a:effectLst/>
              <a:latin typeface="+mn-lt"/>
              <a:ea typeface="Noto Sans Symbols"/>
              <a:cs typeface="Arial" panose="020B0604020202020204" pitchFamily="34" charset="0"/>
            </a:endParaRPr>
          </a:p>
          <a:p>
            <a:pPr marL="0" marR="0" lvl="0" indent="0" algn="l" rtl="0">
              <a:spcBef>
                <a:spcPts val="1600"/>
              </a:spcBef>
              <a:spcAft>
                <a:spcPts val="0"/>
              </a:spcAft>
              <a:buNone/>
            </a:pPr>
            <a:endParaRPr sz="1600" b="1" cap="none" dirty="0">
              <a:solidFill>
                <a:srgbClr val="000000"/>
              </a:solidFill>
              <a:latin typeface="+mn-lt"/>
              <a:ea typeface="Arial"/>
              <a:cs typeface="Arial"/>
              <a:sym typeface="Arial"/>
            </a:endParaRPr>
          </a:p>
          <a:p>
            <a:pPr marL="0" marR="0" lvl="0" indent="0" algn="l" rtl="0">
              <a:spcBef>
                <a:spcPts val="1200"/>
              </a:spcBef>
              <a:spcAft>
                <a:spcPts val="0"/>
              </a:spcAft>
              <a:buNone/>
            </a:pPr>
            <a:r>
              <a:rPr lang="en-US" sz="1600" b="1" cap="none" dirty="0">
                <a:solidFill>
                  <a:srgbClr val="000000"/>
                </a:solidFill>
                <a:latin typeface="+mn-lt"/>
                <a:ea typeface="Arial"/>
                <a:cs typeface="Arial"/>
                <a:sym typeface="Arial"/>
              </a:rPr>
              <a:t>REFERENCE</a:t>
            </a:r>
            <a:endParaRPr dirty="0">
              <a:latin typeface="+mn-lt"/>
            </a:endParaRPr>
          </a:p>
          <a:p>
            <a:pPr marL="0" marR="0" lvl="0" indent="0" algn="l" rtl="0">
              <a:spcBef>
                <a:spcPts val="600"/>
              </a:spcBef>
              <a:spcAft>
                <a:spcPts val="0"/>
              </a:spcAft>
              <a:buNone/>
            </a:pPr>
            <a:r>
              <a:rPr lang="en-US" sz="1600" dirty="0">
                <a:latin typeface="+mn-lt"/>
                <a:ea typeface="Arial"/>
                <a:cs typeface="Arial"/>
                <a:sym typeface="Arial"/>
              </a:rPr>
              <a:t>U.S. Department of Health and Human Services, Administration for Children and Families, Office of Head Start, the National Center for Parent, Family and Community Engagement. (2011). </a:t>
            </a:r>
            <a:r>
              <a:rPr lang="en-US" sz="1600" i="1" dirty="0">
                <a:latin typeface="+mn-lt"/>
                <a:ea typeface="Arial"/>
                <a:cs typeface="Arial"/>
                <a:sym typeface="Arial"/>
              </a:rPr>
              <a:t>The Head Start parent, family, and community engagement framework: Promoting family engagement and school readiness from prenatal to age 8. </a:t>
            </a:r>
            <a:r>
              <a:rPr lang="en-US" sz="1600" u="sng" dirty="0">
                <a:solidFill>
                  <a:srgbClr val="09499C"/>
                </a:solidFill>
                <a:latin typeface="+mn-lt"/>
                <a:ea typeface="Arial"/>
                <a:cs typeface="Arial"/>
                <a:sym typeface="Arial"/>
                <a:hlinkClick r:id="rId3"/>
              </a:rPr>
              <a:t>https://eclkc.ohs.acf.hhs.gov/hslc/tta-system/family/docs/ncpfce-assessment-101411.pdf</a:t>
            </a:r>
            <a:endParaRPr sz="1600" dirty="0">
              <a:latin typeface="+mn-lt"/>
              <a:ea typeface="Arial"/>
              <a:cs typeface="Arial"/>
              <a:sym typeface="Arial"/>
            </a:endParaRPr>
          </a:p>
          <a:p>
            <a:pPr marL="0" lvl="0" indent="0" algn="l" rtl="0">
              <a:spcBef>
                <a:spcPts val="1000"/>
              </a:spcBef>
              <a:spcAft>
                <a:spcPts val="0"/>
              </a:spcAft>
              <a:buNone/>
            </a:pPr>
            <a:endParaRPr dirty="0">
              <a:latin typeface="+mn-lt"/>
            </a:endParaRPr>
          </a:p>
        </p:txBody>
      </p:sp>
      <p:sp>
        <p:nvSpPr>
          <p:cNvPr id="611" name="Google Shape;611;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Ask participants to consider this question while watching the next video: What do early childhood educators share about how they communicate assessment information to families?</a:t>
            </a:r>
          </a:p>
        </p:txBody>
      </p:sp>
      <p:sp>
        <p:nvSpPr>
          <p:cNvPr id="618" name="Google Shape;61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200"/>
              </a:spcAft>
            </a:pPr>
            <a:r>
              <a:rPr lang="en-US" sz="1600" dirty="0">
                <a:effectLst/>
                <a:latin typeface="Arial" panose="020B0604020202020204" pitchFamily="34" charset="0"/>
                <a:ea typeface="Arial" panose="020B0604020202020204" pitchFamily="34" charset="0"/>
              </a:rPr>
              <a:t>This slide contains the video </a:t>
            </a:r>
            <a:r>
              <a:rPr lang="en-US" sz="1600" i="1" dirty="0">
                <a:effectLst/>
                <a:latin typeface="Arial" panose="020B0604020202020204" pitchFamily="34" charset="0"/>
                <a:ea typeface="Arial" panose="020B0604020202020204" pitchFamily="34" charset="0"/>
              </a:rPr>
              <a:t>Partnering with Families. </a:t>
            </a:r>
            <a:r>
              <a:rPr lang="en-US" sz="1600" dirty="0">
                <a:effectLst/>
                <a:latin typeface="Arial" panose="020B0604020202020204" pitchFamily="34" charset="0"/>
                <a:ea typeface="Arial" panose="020B0604020202020204" pitchFamily="34" charset="0"/>
              </a:rPr>
              <a:t>It is approximately 5 minutes long.</a:t>
            </a:r>
          </a:p>
          <a:p>
            <a:pPr marL="0" marR="0">
              <a:spcBef>
                <a:spcPts val="0"/>
              </a:spcBef>
              <a:spcAft>
                <a:spcPts val="12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In this 5-minute video, a narrator describes ways to partner with families around ongoing assessment. Brief teacher interviews and video clips show how teachers connect with families and share assessment data both formally and informally. At 2:10, </a:t>
            </a:r>
            <a:r>
              <a:rPr lang="en-US" sz="1600" i="1" dirty="0">
                <a:effectLst/>
                <a:latin typeface="Arial" panose="020B0604020202020204" pitchFamily="34" charset="0"/>
                <a:ea typeface="Arial" panose="020B0604020202020204" pitchFamily="34" charset="0"/>
              </a:rPr>
              <a:t>gathering information</a:t>
            </a:r>
            <a:r>
              <a:rPr lang="en-US" sz="1600" dirty="0">
                <a:effectLst/>
                <a:latin typeface="Arial" panose="020B0604020202020204" pitchFamily="34" charset="0"/>
                <a:ea typeface="Arial" panose="020B0604020202020204" pitchFamily="34" charset="0"/>
              </a:rPr>
              <a:t> is discussed. At 2:57, </a:t>
            </a:r>
            <a:r>
              <a:rPr lang="en-US" sz="1600" i="1" dirty="0">
                <a:effectLst/>
                <a:latin typeface="Arial" panose="020B0604020202020204" pitchFamily="34" charset="0"/>
                <a:ea typeface="Arial" panose="020B0604020202020204" pitchFamily="34" charset="0"/>
              </a:rPr>
              <a:t>ways of sharing observations with families</a:t>
            </a:r>
            <a:r>
              <a:rPr lang="en-US" sz="1600" dirty="0">
                <a:effectLst/>
                <a:latin typeface="Arial" panose="020B0604020202020204" pitchFamily="34" charset="0"/>
                <a:ea typeface="Arial" panose="020B0604020202020204" pitchFamily="34" charset="0"/>
              </a:rPr>
              <a:t> are discussed. At 3:44, </a:t>
            </a:r>
            <a:r>
              <a:rPr lang="en-US" sz="1600" i="1" dirty="0">
                <a:effectLst/>
                <a:latin typeface="Arial" panose="020B0604020202020204" pitchFamily="34" charset="0"/>
                <a:ea typeface="Arial" panose="020B0604020202020204" pitchFamily="34" charset="0"/>
              </a:rPr>
              <a:t>ways to truly partner with families </a:t>
            </a:r>
            <a:r>
              <a:rPr lang="en-US" sz="1600" dirty="0">
                <a:effectLst/>
                <a:latin typeface="Arial" panose="020B0604020202020204" pitchFamily="34" charset="0"/>
                <a:ea typeface="Arial" panose="020B0604020202020204" pitchFamily="34" charset="0"/>
              </a:rPr>
              <a:t>are covered, including listening, working together, organizing data, supporting the family, and being positive.</a:t>
            </a:r>
          </a:p>
          <a:p>
            <a:pPr marL="0" lvl="0" indent="0" algn="l" rtl="0">
              <a:spcBef>
                <a:spcPts val="0"/>
              </a:spcBef>
              <a:spcAft>
                <a:spcPts val="0"/>
              </a:spcAft>
              <a:buNone/>
            </a:pPr>
            <a:endParaRPr dirty="0"/>
          </a:p>
        </p:txBody>
      </p:sp>
      <p:sp>
        <p:nvSpPr>
          <p:cNvPr id="625" name="Google Shape;625;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Ask participants to share what they heard educators say about strategies they use in sharing ongoing assessment information with parents. </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Participants may respond that they heard early childhood educators and administrators say they:</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Share portfolios, observations, and children’s progress with families.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Ask parents questions about their observations of their children at home.</a:t>
            </a:r>
            <a:endParaRPr lang="en-US" sz="1600" dirty="0">
              <a:effectLst/>
              <a:latin typeface="+mn-lt"/>
              <a:ea typeface="Noto Sans Symbols"/>
              <a:cs typeface="Arial" panose="020B0604020202020204" pitchFamily="34" charset="0"/>
            </a:endParaRPr>
          </a:p>
          <a:p>
            <a:pPr marL="342900" lvl="0" indent="-342900">
              <a:lnSpc>
                <a:spcPct val="115000"/>
              </a:lnSpc>
              <a:buFont typeface="Arial" panose="020B0604020202020204" pitchFamily="34" charset="0"/>
              <a:buChar char="●"/>
            </a:pPr>
            <a:r>
              <a:rPr lang="en-US" dirty="0">
                <a:solidFill>
                  <a:srgbClr val="000000"/>
                </a:solidFill>
                <a:effectLst/>
                <a:latin typeface="+mn-lt"/>
                <a:ea typeface="Noto Sans Symbols"/>
                <a:cs typeface="Arial" panose="020B0604020202020204" pitchFamily="34" charset="0"/>
              </a:rPr>
              <a:t>Discuss with parents, ways that educators and parents can work together on children’s goals.</a:t>
            </a:r>
            <a:endParaRPr lang="en-US" dirty="0">
              <a:effectLst/>
              <a:latin typeface="+mn-lt"/>
              <a:ea typeface="Noto Sans Symbols"/>
              <a:cs typeface="Arial" panose="020B0604020202020204" pitchFamily="34" charset="0"/>
            </a:endParaRPr>
          </a:p>
          <a:p>
            <a:pPr marL="342900" lvl="0" indent="-342900">
              <a:lnSpc>
                <a:spcPct val="115000"/>
              </a:lnSpc>
              <a:buFont typeface="Arial" panose="020B0604020202020204" pitchFamily="34" charset="0"/>
              <a:buChar char="●"/>
            </a:pPr>
            <a:r>
              <a:rPr lang="en-US" dirty="0">
                <a:effectLst/>
                <a:latin typeface="+mn-lt"/>
                <a:ea typeface="Noto Sans Symbols"/>
                <a:cs typeface="Arial" panose="020B0604020202020204" pitchFamily="34" charset="0"/>
              </a:rPr>
              <a:t>Prioritize parent-educator partnerships and emphasize that parents are their children’s primary teachers. </a:t>
            </a:r>
          </a:p>
        </p:txBody>
      </p:sp>
      <p:sp>
        <p:nvSpPr>
          <p:cNvPr id="631" name="Google Shape;631;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b="1" dirty="0">
                <a:effectLst/>
                <a:latin typeface="Arial" panose="020B0604020202020204" pitchFamily="34" charset="0"/>
                <a:ea typeface="Arial" panose="020B0604020202020204" pitchFamily="34" charset="0"/>
              </a:rPr>
              <a:t>Materials: </a:t>
            </a:r>
            <a:r>
              <a:rPr lang="en-US" sz="1600" dirty="0">
                <a:effectLst/>
                <a:latin typeface="Arial" panose="020B0604020202020204" pitchFamily="34" charset="0"/>
                <a:ea typeface="Arial" panose="020B0604020202020204" pitchFamily="34" charset="0"/>
              </a:rPr>
              <a:t>Handout, </a:t>
            </a:r>
            <a:r>
              <a:rPr lang="en-US" sz="1600" i="1" dirty="0">
                <a:effectLst/>
                <a:latin typeface="Arial" panose="020B0604020202020204" pitchFamily="34" charset="0"/>
                <a:ea typeface="Arial" panose="020B0604020202020204" pitchFamily="34" charset="0"/>
              </a:rPr>
              <a:t>Gathering and Using Information Families Share</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This discussion topic is for participants to talk about ways they may already be gathering information about children from families.</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Typical times that early childhood educators may gather information include conversations during home visits, scheduled conferences, and informal conferences. Many programs also ask families to fill out questionnaires describing their children’s development, skills, preferences, and behavior. </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You may want to highlight some core ideas for treating parents as equal partners, such as starting with the family’s perspectives, listening and remaining open to their ideas, and supporting parent competence.</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1000"/>
              </a:spcAft>
            </a:pPr>
            <a:r>
              <a:rPr lang="en-US" sz="1600" dirty="0">
                <a:effectLst/>
                <a:latin typeface="Arial" panose="020B0604020202020204" pitchFamily="34" charset="0"/>
                <a:ea typeface="Arial" panose="020B0604020202020204" pitchFamily="34" charset="0"/>
              </a:rPr>
              <a:t>You can use the handout, </a:t>
            </a:r>
            <a:r>
              <a:rPr lang="en-US" sz="1600" i="1" dirty="0">
                <a:effectLst/>
                <a:latin typeface="Arial" panose="020B0604020202020204" pitchFamily="34" charset="0"/>
                <a:ea typeface="Arial" panose="020B0604020202020204" pitchFamily="34" charset="0"/>
              </a:rPr>
              <a:t>Gathering and Using Language Information Families Share</a:t>
            </a:r>
            <a:r>
              <a:rPr lang="en-US" sz="1600" dirty="0">
                <a:effectLst/>
                <a:latin typeface="Arial" panose="020B0604020202020204" pitchFamily="34" charset="0"/>
                <a:ea typeface="Arial" panose="020B0604020202020204" pitchFamily="34" charset="0"/>
              </a:rPr>
              <a:t> as a reference for this discussion.</a:t>
            </a:r>
          </a:p>
          <a:p>
            <a:pPr marL="0" marR="0">
              <a:lnSpc>
                <a:spcPct val="115000"/>
              </a:lnSpc>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Arial" panose="020B0604020202020204" pitchFamily="34" charset="0"/>
                <a:ea typeface="Arial" panose="020B0604020202020204" pitchFamily="34" charset="0"/>
              </a:rPr>
              <a:t>REFERENCE</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Arial" panose="020B0604020202020204" pitchFamily="34" charset="0"/>
              </a:rPr>
              <a:t>U.S. Department of Health and Human Services, Administration for Children and Families, Office of Head Start, National Center on Parent, Family, and Community Engagement. (2011). </a:t>
            </a:r>
            <a:r>
              <a:rPr lang="en-US" sz="1600" i="1" dirty="0">
                <a:effectLst/>
                <a:latin typeface="Arial" panose="020B0604020202020204" pitchFamily="34" charset="0"/>
                <a:ea typeface="Arial" panose="020B0604020202020204" pitchFamily="34" charset="0"/>
              </a:rPr>
              <a:t>Family engagement and ongoing child assessment. </a:t>
            </a:r>
            <a:r>
              <a:rPr lang="en-US" sz="1600" dirty="0">
                <a:solidFill>
                  <a:srgbClr val="09499C"/>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https://eclkc.ohs.acf.hhs.gov/sites/default/files/pdf/family-engagement-ongoing-child-assessment-eng.pdf</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u="none" strike="noStrike" dirty="0">
                <a:solidFill>
                  <a:srgbClr val="09499C"/>
                </a:solidFill>
                <a:effectLst/>
                <a:latin typeface="Arial" panose="020B0604020202020204" pitchFamily="34" charset="0"/>
                <a:ea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Arial" panose="020B0604020202020204" pitchFamily="34" charset="0"/>
              </a:rPr>
              <a:t>U.S. Department of Health and Human Services, Administration for Children and Families, Office of Head Start, the National Center on Cultural and Linguistic Responsiveness. (n.d.) </a:t>
            </a:r>
            <a:r>
              <a:rPr lang="en-US" sz="1600" i="1" dirty="0">
                <a:effectLst/>
                <a:latin typeface="Arial" panose="020B0604020202020204" pitchFamily="34" charset="0"/>
                <a:ea typeface="Arial" panose="020B0604020202020204" pitchFamily="34" charset="0"/>
              </a:rPr>
              <a:t>Gathering and using language information that families share. </a:t>
            </a:r>
            <a:r>
              <a:rPr lang="en-US" sz="1600" dirty="0">
                <a:solidFill>
                  <a:srgbClr val="09499C"/>
                </a:solidFill>
                <a:effectLst/>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https://eclkc.ohs.acf.hhs.gov/sites/default/files/pdf/gathering-using-language-info-families-share.pdf</a:t>
            </a:r>
            <a:endParaRPr lang="en-US" sz="1600" dirty="0">
              <a:effectLst/>
              <a:latin typeface="Arial" panose="020B0604020202020204" pitchFamily="34" charset="0"/>
              <a:ea typeface="Arial" panose="020B0604020202020204" pitchFamily="34" charset="0"/>
            </a:endParaRPr>
          </a:p>
          <a:p>
            <a:pPr marL="0" marR="0" lvl="0" indent="0" algn="l" rtl="0">
              <a:spcBef>
                <a:spcPts val="0"/>
              </a:spcBef>
              <a:spcAft>
                <a:spcPts val="0"/>
              </a:spcAft>
              <a:buNone/>
            </a:pPr>
            <a:endParaRPr dirty="0"/>
          </a:p>
        </p:txBody>
      </p:sp>
      <p:sp>
        <p:nvSpPr>
          <p:cNvPr id="638" name="Google Shape;638;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6" name="Google Shape;646;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Think about these questions while watching the next video:</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are some strategies that these educators share about planning to assess?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helps them succeed?</a:t>
            </a:r>
            <a:endParaRPr lang="en-US" sz="1600" dirty="0">
              <a:effectLst/>
              <a:latin typeface="+mn-lt"/>
              <a:ea typeface="Noto Sans Symbols"/>
              <a:cs typeface="Arial" panose="020B0604020202020204" pitchFamily="34" charset="0"/>
            </a:endParaRPr>
          </a:p>
        </p:txBody>
      </p:sp>
      <p:sp>
        <p:nvSpPr>
          <p:cNvPr id="647" name="Google Shape;647;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latin typeface="+mn-lt"/>
                <a:ea typeface="Arial"/>
                <a:cs typeface="Arial"/>
                <a:sym typeface="Arial"/>
              </a:rPr>
              <a:t>This slide contains the video </a:t>
            </a:r>
            <a:r>
              <a:rPr lang="en-US" sz="1600" i="1" dirty="0">
                <a:latin typeface="+mn-lt"/>
                <a:ea typeface="Arial"/>
                <a:cs typeface="Arial"/>
                <a:sym typeface="Arial"/>
              </a:rPr>
              <a:t>Assessment Planning.</a:t>
            </a:r>
            <a:r>
              <a:rPr lang="en-US" sz="1600" dirty="0">
                <a:latin typeface="+mn-lt"/>
                <a:ea typeface="Arial"/>
                <a:cs typeface="Arial"/>
                <a:sym typeface="Arial"/>
              </a:rPr>
              <a:t> This video is 6 minutes, 32 seconds long.</a:t>
            </a:r>
            <a:endParaRPr dirty="0">
              <a:latin typeface="+mn-lt"/>
            </a:endParaRPr>
          </a:p>
          <a:p>
            <a:pPr marL="0" lvl="0" indent="0" algn="l" rtl="0">
              <a:spcBef>
                <a:spcPts val="1000"/>
              </a:spcBef>
              <a:spcAft>
                <a:spcPts val="0"/>
              </a:spcAft>
              <a:buNone/>
            </a:pPr>
            <a:endParaRPr dirty="0">
              <a:latin typeface="+mn-lt"/>
            </a:endParaRPr>
          </a:p>
        </p:txBody>
      </p:sp>
      <p:sp>
        <p:nvSpPr>
          <p:cNvPr id="654" name="Google Shape;654;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To begin, encourage participants to reflect on their memories of being assessed at any level. Ask participants to write a brief response to the questions on the slide about their memories and feelings regarding their assessment and testing experiences. </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Invite participants to share their reflections with a partner. </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After participants have talked with a partner, bring the group back together and ask for volunteers to share highlights of their responses. </a:t>
            </a:r>
          </a:p>
          <a:p>
            <a:pPr marL="0" marR="0">
              <a:spcBef>
                <a:spcPts val="0"/>
              </a:spcBef>
              <a:spcAft>
                <a:spcPts val="1000"/>
              </a:spcAft>
            </a:pPr>
            <a:r>
              <a:rPr lang="en-US" sz="1600" dirty="0">
                <a:effectLst/>
                <a:latin typeface="+mn-lt"/>
                <a:ea typeface="Arial" panose="020B0604020202020204" pitchFamily="34" charset="0"/>
              </a:rPr>
              <a:t>This activity is adapted from an article in the National Association for the Education of Young Children’s special issue, </a:t>
            </a:r>
            <a:r>
              <a:rPr lang="en-US" sz="1600" i="1" dirty="0">
                <a:effectLst/>
                <a:latin typeface="+mn-lt"/>
                <a:ea typeface="Arial" panose="020B0604020202020204" pitchFamily="34" charset="0"/>
              </a:rPr>
              <a:t>Spotlight on Young Children and Assessment.</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0"/>
              </a:spcBef>
              <a:spcAft>
                <a:spcPts val="1000"/>
              </a:spcAft>
            </a:pPr>
            <a:r>
              <a:rPr lang="en-US" sz="1600" dirty="0" err="1">
                <a:effectLst/>
                <a:latin typeface="+mn-lt"/>
                <a:ea typeface="Arial" panose="020B0604020202020204" pitchFamily="34" charset="0"/>
              </a:rPr>
              <a:t>Biggar</a:t>
            </a:r>
            <a:r>
              <a:rPr lang="en-US" sz="1600" dirty="0">
                <a:effectLst/>
                <a:latin typeface="+mn-lt"/>
                <a:ea typeface="Arial" panose="020B0604020202020204" pitchFamily="34" charset="0"/>
              </a:rPr>
              <a:t>, H. (2010). Reflecting, discussing, exploring: Questions and follow-up activities. </a:t>
            </a:r>
            <a:r>
              <a:rPr lang="en-US" sz="1600" i="1" dirty="0">
                <a:effectLst/>
                <a:latin typeface="+mn-lt"/>
                <a:ea typeface="Arial" panose="020B0604020202020204" pitchFamily="34" charset="0"/>
              </a:rPr>
              <a:t>Spotlight on Young Children and Assessment. </a:t>
            </a:r>
            <a:r>
              <a:rPr lang="en-US" sz="1600" dirty="0">
                <a:effectLst/>
                <a:latin typeface="+mn-lt"/>
                <a:ea typeface="Arial" panose="020B0604020202020204" pitchFamily="34" charset="0"/>
              </a:rPr>
              <a:t>60-64.</a:t>
            </a:r>
          </a:p>
        </p:txBody>
      </p:sp>
      <p:sp>
        <p:nvSpPr>
          <p:cNvPr id="237" name="Google Shape;23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Ask participants to respond to these questions:</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are some strategies that these educators share about planning to assess?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helps them succeed?</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Educators say that they:</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Start assessment planning in the summer (or before the new program cycle starts). This will be a tentative plan that will change as educators learn children’s skills and interests.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Make time to reflect.</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Consider individual goals and group approaches.</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Other elements that speakers mention that help them plan for assessment are:</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Make assessment part of the program culture.</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Embed assessment goals into lesson plans.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Think about all the domains.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Make changes as teaching staff observes children’s skills and interests.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Plan a variety of activities for children to learn skills.</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Assess several areas at once, if possible.</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Participants may have other points that they heard educators express in the video.</a:t>
            </a:r>
          </a:p>
          <a:p>
            <a:pPr marL="0" lvl="0" indent="0" algn="l" rtl="0">
              <a:spcBef>
                <a:spcPts val="1000"/>
              </a:spcBef>
              <a:spcAft>
                <a:spcPts val="0"/>
              </a:spcAft>
              <a:buNone/>
            </a:pPr>
            <a:endParaRPr dirty="0">
              <a:latin typeface="+mn-lt"/>
            </a:endParaRPr>
          </a:p>
        </p:txBody>
      </p:sp>
      <p:sp>
        <p:nvSpPr>
          <p:cNvPr id="660" name="Google Shape;660;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b="1" dirty="0">
                <a:effectLst/>
                <a:latin typeface="+mn-lt"/>
                <a:ea typeface="Arial" panose="020B0604020202020204" pitchFamily="34" charset="0"/>
              </a:rPr>
              <a:t>Materials: </a:t>
            </a:r>
            <a:r>
              <a:rPr lang="en-US" sz="1600" i="1" dirty="0">
                <a:effectLst/>
                <a:latin typeface="+mn-lt"/>
                <a:ea typeface="Arial" panose="020B0604020202020204" pitchFamily="34" charset="0"/>
              </a:rPr>
              <a:t>Mind Map </a:t>
            </a:r>
            <a:r>
              <a:rPr lang="en-US" sz="1600" dirty="0">
                <a:effectLst/>
                <a:latin typeface="+mn-lt"/>
                <a:ea typeface="Arial" panose="020B0604020202020204" pitchFamily="34" charset="0"/>
              </a:rPr>
              <a:t>handout, poster-sized paper, pens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Ask participants to divide into small groups. Have them create a mind map on their poster-sized paper based on the one in the handout.</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Have each group answer the questions:</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When thinking about all the tasks involved in ongoing child assessment, what aspects do you feel you know and can do?</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are areas where you know you need more support, learning, or experience for growth?</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are your goals for growth?</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What would help you achieve your goals in this area?</a:t>
            </a:r>
            <a:endParaRPr lang="en-US" sz="1600" dirty="0">
              <a:effectLst/>
              <a:latin typeface="+mn-lt"/>
              <a:ea typeface="Noto Sans Symbols"/>
              <a:cs typeface="Arial" panose="020B0604020202020204" pitchFamily="34" charset="0"/>
            </a:endParaRPr>
          </a:p>
          <a:p>
            <a:pPr marL="0" marR="0">
              <a:spcBef>
                <a:spcPts val="0"/>
              </a:spcBef>
              <a:spcAft>
                <a:spcPts val="1000"/>
              </a:spcAft>
            </a:pPr>
            <a:br>
              <a:rPr lang="en-US" sz="1600" dirty="0">
                <a:effectLst/>
                <a:latin typeface="+mn-lt"/>
                <a:ea typeface="Arial" panose="020B0604020202020204" pitchFamily="34" charset="0"/>
              </a:rPr>
            </a:br>
            <a:r>
              <a:rPr lang="en-US" sz="1600" dirty="0">
                <a:effectLst/>
                <a:latin typeface="+mn-lt"/>
                <a:ea typeface="Arial" panose="020B0604020202020204" pitchFamily="34" charset="0"/>
              </a:rPr>
              <a:t>Give each group about 10-15 minutes to write their responses. Ask groups to share the highlights and note patterns among the groups.</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This activity can be a starting point for participants to think about what areas of assessment they already do well and which they would like to focus on improving. </a:t>
            </a:r>
          </a:p>
          <a:p>
            <a:pPr marL="0" lvl="0" indent="0" algn="l" rtl="0">
              <a:spcBef>
                <a:spcPts val="1000"/>
              </a:spcBef>
              <a:spcAft>
                <a:spcPts val="0"/>
              </a:spcAft>
              <a:buNone/>
            </a:pPr>
            <a:endParaRPr dirty="0">
              <a:latin typeface="+mn-lt"/>
            </a:endParaRPr>
          </a:p>
        </p:txBody>
      </p:sp>
      <p:sp>
        <p:nvSpPr>
          <p:cNvPr id="667" name="Google Shape;667;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This module has covered many topics around ongoing assessment, from effective observation and documentation practices to sharing information with families. Data from ongoing assessment shows educators and families a picture of a child’s development and can be used to celebrate it!</a:t>
            </a:r>
          </a:p>
          <a:p>
            <a:pPr marL="0" marR="0">
              <a:spcBef>
                <a:spcPts val="0"/>
              </a:spcBef>
              <a:spcAft>
                <a:spcPts val="1000"/>
              </a:spcAft>
            </a:pP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Arial" panose="020B0604020202020204" pitchFamily="34" charset="0"/>
              </a:rPr>
              <a:t>The next video will feature early childhood educators talking about how data from ongoing assessment helps them see children’s progress and support their learning and development.</a:t>
            </a:r>
          </a:p>
        </p:txBody>
      </p:sp>
      <p:sp>
        <p:nvSpPr>
          <p:cNvPr id="674" name="Google Shape;674;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latin typeface="Arial"/>
                <a:ea typeface="Arial"/>
                <a:cs typeface="Arial"/>
                <a:sym typeface="Arial"/>
              </a:rPr>
              <a:t>The video </a:t>
            </a:r>
            <a:r>
              <a:rPr lang="en-US" sz="1600" i="1" dirty="0">
                <a:latin typeface="Arial"/>
                <a:ea typeface="Arial"/>
                <a:cs typeface="Arial"/>
                <a:sym typeface="Arial"/>
              </a:rPr>
              <a:t>Using Data to Celebrate </a:t>
            </a:r>
            <a:r>
              <a:rPr lang="en-US" sz="1600" dirty="0">
                <a:latin typeface="Arial"/>
                <a:ea typeface="Arial"/>
                <a:cs typeface="Arial"/>
                <a:sym typeface="Arial"/>
              </a:rPr>
              <a:t>is 1 minute, 5 seconds long.</a:t>
            </a:r>
            <a:r>
              <a:rPr lang="en-US" sz="1600" b="1" dirty="0">
                <a:solidFill>
                  <a:srgbClr val="000000"/>
                </a:solidFill>
                <a:latin typeface="Arial"/>
                <a:ea typeface="Arial"/>
                <a:cs typeface="Arial"/>
                <a:sym typeface="Arial"/>
              </a:rPr>
              <a:t> </a:t>
            </a:r>
            <a:endParaRPr dirty="0"/>
          </a:p>
        </p:txBody>
      </p:sp>
      <p:sp>
        <p:nvSpPr>
          <p:cNvPr id="681" name="Google Shape;681;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rPr>
              <a:t>Ask participants to think about the question: What did you hear educators say about how observing and assessing children fuels their passion for their work with young children?</a:t>
            </a:r>
            <a:endParaRPr lang="en-US" sz="1600" dirty="0">
              <a:effectLst/>
              <a:latin typeface="Arial" panose="020B0604020202020204" pitchFamily="34" charset="0"/>
              <a:ea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rPr>
              <a:t> </a:t>
            </a:r>
            <a:endParaRPr lang="en-US" sz="1600" dirty="0">
              <a:effectLst/>
              <a:latin typeface="Arial" panose="020B0604020202020204" pitchFamily="34" charset="0"/>
              <a:ea typeface="Arial" panose="020B0604020202020204" pitchFamily="34" charset="0"/>
            </a:endParaRPr>
          </a:p>
          <a:p>
            <a:pPr marL="0" marR="0">
              <a:spcBef>
                <a:spcPts val="0"/>
              </a:spcBef>
              <a:spcAft>
                <a:spcPts val="1000"/>
              </a:spcAft>
            </a:pPr>
            <a:r>
              <a:rPr lang="en-US" sz="1600" dirty="0">
                <a:effectLst/>
                <a:latin typeface="Arial" panose="020B0604020202020204" pitchFamily="34" charset="0"/>
                <a:ea typeface="Calibri" panose="020F0502020204030204" pitchFamily="34" charset="0"/>
              </a:rPr>
              <a:t>Participants can think about this question independently. In a reflection activity on the next slide, they will have a chance to think about its application to their teaching practice.</a:t>
            </a:r>
            <a:endParaRPr lang="en-US" sz="1600" dirty="0">
              <a:effectLst/>
              <a:latin typeface="Arial" panose="020B0604020202020204" pitchFamily="34" charset="0"/>
              <a:ea typeface="Arial" panose="020B0604020202020204" pitchFamily="34" charset="0"/>
            </a:endParaRPr>
          </a:p>
        </p:txBody>
      </p:sp>
      <p:sp>
        <p:nvSpPr>
          <p:cNvPr id="687" name="Google Shape;687;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b="1" dirty="0">
                <a:effectLst/>
                <a:latin typeface="+mn-lt"/>
                <a:ea typeface="Arial" panose="020B0604020202020204" pitchFamily="34" charset="0"/>
              </a:rPr>
              <a:t>Materials: </a:t>
            </a:r>
            <a:r>
              <a:rPr lang="en-US" sz="1600" i="1" dirty="0">
                <a:effectLst/>
                <a:latin typeface="+mn-lt"/>
                <a:ea typeface="Arial" panose="020B0604020202020204" pitchFamily="34" charset="0"/>
              </a:rPr>
              <a:t>paper and pencils/pens OR chart paper and markers </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Ask participants to reflect on what led them to work with young children.</a:t>
            </a: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Pose the questions: </a:t>
            </a:r>
          </a:p>
          <a:p>
            <a:pPr marL="0" marR="0">
              <a:spcBef>
                <a:spcPts val="0"/>
              </a:spcBef>
              <a:spcAft>
                <a:spcPts val="1000"/>
              </a:spcAft>
            </a:pPr>
            <a:endParaRPr lang="en-US" sz="1600" dirty="0">
              <a:effectLst/>
              <a:latin typeface="+mn-lt"/>
              <a:ea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If you were teaching others about topics in this module, what would you tell them about how to retain their enthusiasm for their work with young children and balance assessment responsibilities? </a:t>
            </a:r>
            <a:endParaRPr lang="en-US" sz="1600" dirty="0">
              <a:effectLst/>
              <a:latin typeface="+mn-lt"/>
              <a:ea typeface="Noto Sans Symbols"/>
              <a:cs typeface="Arial" panose="020B0604020202020204" pitchFamily="34" charset="0"/>
            </a:endParaRPr>
          </a:p>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0000"/>
                </a:solidFill>
                <a:effectLst/>
                <a:latin typeface="+mn-lt"/>
                <a:ea typeface="Noto Sans Symbols"/>
                <a:cs typeface="Arial" panose="020B0604020202020204" pitchFamily="34" charset="0"/>
              </a:rPr>
              <a:t>How will you retain your passion for your work as an early childhood educator and include effective ongoing assessment practices?</a:t>
            </a:r>
            <a:endParaRPr lang="en-US" sz="1600" dirty="0">
              <a:effectLst/>
              <a:latin typeface="+mn-lt"/>
              <a:ea typeface="Noto Sans Symbols"/>
              <a:cs typeface="Arial" panose="020B0604020202020204" pitchFamily="34" charset="0"/>
            </a:endParaRPr>
          </a:p>
          <a:p>
            <a:pPr marL="0" marR="0">
              <a:spcBef>
                <a:spcPts val="0"/>
              </a:spcBef>
              <a:spcAft>
                <a:spcPts val="1000"/>
              </a:spcAft>
            </a:pPr>
            <a:endParaRPr lang="en-US" sz="1600" dirty="0">
              <a:effectLst/>
              <a:latin typeface="+mn-lt"/>
              <a:ea typeface="Arial" panose="020B0604020202020204" pitchFamily="34" charset="0"/>
            </a:endParaRPr>
          </a:p>
          <a:p>
            <a:pPr marL="0" marR="0">
              <a:spcBef>
                <a:spcPts val="0"/>
              </a:spcBef>
              <a:spcAft>
                <a:spcPts val="1000"/>
              </a:spcAft>
            </a:pPr>
            <a:r>
              <a:rPr lang="en-US" sz="1600" dirty="0">
                <a:effectLst/>
                <a:latin typeface="+mn-lt"/>
                <a:ea typeface="Arial" panose="020B0604020202020204" pitchFamily="34" charset="0"/>
              </a:rPr>
              <a:t>Ask participants to write a brief response. Encourage anyone who is comfortable doing so to share their reflection.</a:t>
            </a:r>
            <a:r>
              <a:rPr lang="en-US" sz="1600" b="1" dirty="0">
                <a:solidFill>
                  <a:srgbClr val="000000"/>
                </a:solidFill>
                <a:effectLst/>
                <a:latin typeface="+mn-lt"/>
                <a:ea typeface="Arial" panose="020B0604020202020204" pitchFamily="34" charset="0"/>
              </a:rPr>
              <a:t> </a:t>
            </a:r>
            <a:endParaRPr lang="en-US" sz="1600" dirty="0">
              <a:effectLst/>
              <a:latin typeface="+mn-lt"/>
              <a:ea typeface="Arial" panose="020B0604020202020204" pitchFamily="34" charset="0"/>
            </a:endParaRPr>
          </a:p>
        </p:txBody>
      </p:sp>
      <p:sp>
        <p:nvSpPr>
          <p:cNvPr id="694" name="Google Shape;694;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mn-lt"/>
                <a:ea typeface="Arial" panose="020B0604020202020204" pitchFamily="34" charset="0"/>
              </a:rPr>
              <a:t>This is the end of the module on Ongoing Child Assessment. For more in-depth information, check out the Child Observation and Assessment course from EarlyEdU Alliance. For a shorter resource, see the 15-minute in-service suite, </a:t>
            </a:r>
            <a:r>
              <a:rPr lang="en-US" sz="1600" i="1" dirty="0">
                <a:effectLst/>
                <a:latin typeface="+mn-lt"/>
                <a:ea typeface="Arial" panose="020B0604020202020204" pitchFamily="34" charset="0"/>
              </a:rPr>
              <a:t>Ongoing Child Assessment</a:t>
            </a:r>
            <a:r>
              <a:rPr lang="en-US" sz="1600" dirty="0">
                <a:effectLst/>
                <a:latin typeface="+mn-lt"/>
                <a:ea typeface="Arial" panose="020B0604020202020204" pitchFamily="34" charset="0"/>
              </a:rPr>
              <a:t>, on the Head Start Early Childhood Learning &amp; Knowledge Center (ECLKC) website.</a:t>
            </a:r>
          </a:p>
          <a:p>
            <a:pPr marL="0" lvl="0" indent="0" algn="l" rtl="0">
              <a:spcBef>
                <a:spcPts val="0"/>
              </a:spcBef>
              <a:spcAft>
                <a:spcPts val="0"/>
              </a:spcAft>
              <a:buNone/>
            </a:pPr>
            <a:endParaRPr b="1" dirty="0">
              <a:latin typeface="+mn-lt"/>
            </a:endParaRPr>
          </a:p>
          <a:p>
            <a:pPr marL="0" lvl="0" indent="0" algn="l" rtl="0">
              <a:spcBef>
                <a:spcPts val="0"/>
              </a:spcBef>
              <a:spcAft>
                <a:spcPts val="0"/>
              </a:spcAft>
              <a:buNone/>
            </a:pPr>
            <a:endParaRPr b="1" dirty="0">
              <a:latin typeface="+mn-lt"/>
            </a:endParaRPr>
          </a:p>
        </p:txBody>
      </p:sp>
      <p:sp>
        <p:nvSpPr>
          <p:cNvPr id="701" name="Google Shape;701;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600"/>
              </a:spcBef>
              <a:spcAft>
                <a:spcPts val="1000"/>
              </a:spcAft>
            </a:pPr>
            <a:r>
              <a:rPr lang="en-US" sz="1600" dirty="0">
                <a:effectLst/>
                <a:latin typeface="+mn-lt"/>
                <a:ea typeface="Arial" panose="020B0604020202020204" pitchFamily="34" charset="0"/>
              </a:rPr>
              <a:t>The word </a:t>
            </a:r>
            <a:r>
              <a:rPr lang="en-US" sz="1600" i="1" dirty="0">
                <a:effectLst/>
                <a:latin typeface="+mn-lt"/>
                <a:ea typeface="Arial" panose="020B0604020202020204" pitchFamily="34" charset="0"/>
              </a:rPr>
              <a:t>assessment </a:t>
            </a:r>
            <a:r>
              <a:rPr lang="en-US" sz="1600" dirty="0">
                <a:effectLst/>
                <a:latin typeface="+mn-lt"/>
                <a:ea typeface="Arial" panose="020B0604020202020204" pitchFamily="34" charset="0"/>
              </a:rPr>
              <a:t>has several meanings in early learning environments due to the wide variety of disciplines involved in the field. There is no official agreement regarding the terminology. This module will define the words describing different types of assessments as they arise so that participants can understand their meaning in this module.</a:t>
            </a:r>
          </a:p>
          <a:p>
            <a:pPr marL="0" marR="0">
              <a:spcBef>
                <a:spcPts val="600"/>
              </a:spcBef>
              <a:spcAft>
                <a:spcPts val="1000"/>
              </a:spcAft>
            </a:pPr>
            <a:endParaRPr lang="en-US" sz="1600" dirty="0">
              <a:effectLst/>
              <a:latin typeface="+mn-lt"/>
              <a:ea typeface="Arial" panose="020B0604020202020204" pitchFamily="34" charset="0"/>
            </a:endParaRPr>
          </a:p>
          <a:p>
            <a:pPr marL="0" marR="0">
              <a:spcBef>
                <a:spcPts val="600"/>
              </a:spcBef>
              <a:spcAft>
                <a:spcPts val="1000"/>
              </a:spcAft>
            </a:pPr>
            <a:r>
              <a:rPr lang="en-US" sz="1600" i="1" dirty="0">
                <a:effectLst/>
                <a:latin typeface="+mn-lt"/>
                <a:ea typeface="Arial" panose="020B0604020202020204" pitchFamily="34" charset="0"/>
              </a:rPr>
              <a:t>Assessment </a:t>
            </a:r>
            <a:r>
              <a:rPr lang="en-US" sz="1600" dirty="0">
                <a:effectLst/>
                <a:latin typeface="+mn-lt"/>
                <a:ea typeface="Arial" panose="020B0604020202020204" pitchFamily="34" charset="0"/>
              </a:rPr>
              <a:t>can refer to a variety of methods to measure and appraise children’s knowledge and abilities, from observation to tests. The term </a:t>
            </a:r>
            <a:r>
              <a:rPr lang="en-US" sz="1600" i="1" dirty="0">
                <a:effectLst/>
                <a:latin typeface="+mn-lt"/>
                <a:ea typeface="Arial" panose="020B0604020202020204" pitchFamily="34" charset="0"/>
              </a:rPr>
              <a:t>assessment </a:t>
            </a:r>
            <a:r>
              <a:rPr lang="en-US" sz="1600" dirty="0">
                <a:effectLst/>
                <a:latin typeface="+mn-lt"/>
                <a:ea typeface="Arial" panose="020B0604020202020204" pitchFamily="34" charset="0"/>
              </a:rPr>
              <a:t>can refer to a single evaluation or measure or an ongoing process where educators gather information about children’s learning at multiple points in time</a:t>
            </a:r>
            <a:r>
              <a:rPr lang="en-US" sz="1600" i="1" dirty="0">
                <a:effectLst/>
                <a:latin typeface="+mn-lt"/>
                <a:ea typeface="Arial" panose="020B0604020202020204" pitchFamily="34" charset="0"/>
              </a:rPr>
              <a:t>. </a:t>
            </a:r>
          </a:p>
          <a:p>
            <a:pPr marL="0" marR="0">
              <a:spcBef>
                <a:spcPts val="600"/>
              </a:spcBef>
              <a:spcAft>
                <a:spcPts val="1000"/>
              </a:spcAft>
            </a:pPr>
            <a:endParaRPr lang="en-US" sz="1600" dirty="0">
              <a:effectLst/>
              <a:latin typeface="+mn-lt"/>
              <a:ea typeface="Arial" panose="020B0604020202020204" pitchFamily="34" charset="0"/>
            </a:endParaRPr>
          </a:p>
          <a:p>
            <a:pPr marL="0" marR="0">
              <a:spcBef>
                <a:spcPts val="600"/>
              </a:spcBef>
              <a:spcAft>
                <a:spcPts val="1000"/>
              </a:spcAft>
            </a:pPr>
            <a:r>
              <a:rPr lang="en-US" sz="1600" dirty="0">
                <a:effectLst/>
                <a:latin typeface="+mn-lt"/>
                <a:ea typeface="Arial" panose="020B0604020202020204" pitchFamily="34" charset="0"/>
              </a:rPr>
              <a:t>Early childhood professionals often use specific assessment measures or tools for particular assessment purposes</a:t>
            </a:r>
            <a:r>
              <a:rPr lang="en-US" sz="1600" b="1" dirty="0">
                <a:effectLst/>
                <a:latin typeface="+mn-lt"/>
                <a:ea typeface="Arial" panose="020B0604020202020204" pitchFamily="34" charset="0"/>
              </a:rPr>
              <a:t>. </a:t>
            </a:r>
            <a:r>
              <a:rPr lang="en-US" sz="1600" dirty="0">
                <a:effectLst/>
                <a:latin typeface="+mn-lt"/>
                <a:ea typeface="Arial" panose="020B0604020202020204" pitchFamily="34" charset="0"/>
              </a:rPr>
              <a:t>For some types of single point in time assessments, educators need to use standardized assessment measures that require adherence to a detailed set of instructions for the tools to be useful. Generally, those conducting more formal assessments use them for higher stake decisions, such as assessing children for eligibility for services due to delays or disabilities</a:t>
            </a:r>
            <a:r>
              <a:rPr lang="en-US" sz="1600" i="1" dirty="0">
                <a:effectLst/>
                <a:latin typeface="+mn-lt"/>
                <a:ea typeface="Arial" panose="020B0604020202020204" pitchFamily="34" charset="0"/>
              </a:rPr>
              <a:t>. </a:t>
            </a:r>
          </a:p>
          <a:p>
            <a:pPr marL="0" marR="0">
              <a:spcBef>
                <a:spcPts val="600"/>
              </a:spcBef>
              <a:spcAft>
                <a:spcPts val="1000"/>
              </a:spcAft>
            </a:pPr>
            <a:endParaRPr lang="en-US" sz="1600" dirty="0">
              <a:effectLst/>
              <a:latin typeface="+mn-lt"/>
              <a:ea typeface="Arial" panose="020B0604020202020204" pitchFamily="34" charset="0"/>
            </a:endParaRPr>
          </a:p>
          <a:p>
            <a:pPr marL="0" marR="0">
              <a:spcBef>
                <a:spcPts val="600"/>
              </a:spcBef>
              <a:spcAft>
                <a:spcPts val="1000"/>
              </a:spcAft>
            </a:pPr>
            <a:r>
              <a:rPr lang="en-US" sz="1600" dirty="0">
                <a:effectLst/>
                <a:latin typeface="+mn-lt"/>
                <a:ea typeface="Arial" panose="020B0604020202020204" pitchFamily="34" charset="0"/>
              </a:rPr>
              <a:t>In this module, we will focus on </a:t>
            </a:r>
            <a:r>
              <a:rPr lang="en-US" sz="1600" i="1" dirty="0">
                <a:effectLst/>
                <a:latin typeface="+mn-lt"/>
                <a:ea typeface="Arial" panose="020B0604020202020204" pitchFamily="34" charset="0"/>
              </a:rPr>
              <a:t>ongoing assessment</a:t>
            </a:r>
            <a:r>
              <a:rPr lang="en-US" sz="1600" dirty="0">
                <a:effectLst/>
                <a:latin typeface="+mn-lt"/>
                <a:ea typeface="Arial" panose="020B0604020202020204" pitchFamily="34" charset="0"/>
              </a:rPr>
              <a:t> where educators gather multiple types of information on children in order to adjust their teaching.</a:t>
            </a:r>
          </a:p>
          <a:p>
            <a:pPr marL="0" marR="0">
              <a:spcBef>
                <a:spcPts val="600"/>
              </a:spcBef>
              <a:spcAft>
                <a:spcPts val="1000"/>
              </a:spcAft>
            </a:pPr>
            <a:endParaRPr lang="en-US" sz="1600" dirty="0">
              <a:effectLst/>
              <a:latin typeface="+mn-lt"/>
              <a:ea typeface="Arial" panose="020B0604020202020204" pitchFamily="34" charset="0"/>
            </a:endParaRPr>
          </a:p>
          <a:p>
            <a:pPr marL="0" marR="0">
              <a:spcBef>
                <a:spcPts val="600"/>
              </a:spcBef>
              <a:spcAft>
                <a:spcPts val="600"/>
              </a:spcAft>
            </a:pPr>
            <a:r>
              <a:rPr lang="en-US" sz="1600" b="1" cap="small" dirty="0">
                <a:solidFill>
                  <a:srgbClr val="000000"/>
                </a:solidFill>
                <a:effectLst/>
                <a:latin typeface="+mn-lt"/>
                <a:ea typeface="Arial" panose="020B0604020202020204" pitchFamily="34" charset="0"/>
              </a:rPr>
              <a:t>REFERENCES</a:t>
            </a:r>
            <a:endParaRPr lang="en-US" sz="1600" dirty="0">
              <a:effectLst/>
              <a:latin typeface="+mn-lt"/>
              <a:ea typeface="Arial" panose="020B0604020202020204" pitchFamily="34" charset="0"/>
            </a:endParaRPr>
          </a:p>
          <a:p>
            <a:pPr marL="0" marR="0">
              <a:spcBef>
                <a:spcPts val="600"/>
              </a:spcBef>
              <a:spcAft>
                <a:spcPts val="1000"/>
              </a:spcAft>
            </a:pPr>
            <a:r>
              <a:rPr lang="en-US" sz="1600" dirty="0">
                <a:effectLst/>
                <a:latin typeface="+mn-lt"/>
                <a:ea typeface="Arial" panose="020B0604020202020204" pitchFamily="34" charset="0"/>
              </a:rPr>
              <a:t>McAfee, O., Leong, D. J. (2011). </a:t>
            </a:r>
            <a:r>
              <a:rPr lang="en-US" sz="1600" i="1" dirty="0">
                <a:effectLst/>
                <a:latin typeface="+mn-lt"/>
                <a:ea typeface="Arial" panose="020B0604020202020204" pitchFamily="34" charset="0"/>
              </a:rPr>
              <a:t>Assessing and guiding young children’s development and learning</a:t>
            </a:r>
            <a:r>
              <a:rPr lang="en-US" sz="1600" dirty="0">
                <a:effectLst/>
                <a:latin typeface="+mn-lt"/>
                <a:ea typeface="Arial" panose="020B0604020202020204" pitchFamily="34" charset="0"/>
              </a:rPr>
              <a:t>. Upper Saddle River, NJ: Pearson Education</a:t>
            </a:r>
          </a:p>
          <a:p>
            <a:pPr marL="0" marR="0">
              <a:spcBef>
                <a:spcPts val="600"/>
              </a:spcBef>
              <a:spcAft>
                <a:spcPts val="1000"/>
              </a:spcAft>
            </a:pPr>
            <a:endParaRPr lang="en-US" sz="1600" dirty="0">
              <a:effectLst/>
              <a:latin typeface="+mn-lt"/>
              <a:ea typeface="Arial" panose="020B0604020202020204" pitchFamily="34" charset="0"/>
            </a:endParaRPr>
          </a:p>
          <a:p>
            <a:pPr marL="0" marR="0">
              <a:spcBef>
                <a:spcPts val="600"/>
              </a:spcBef>
              <a:spcAft>
                <a:spcPts val="1000"/>
              </a:spcAft>
            </a:pPr>
            <a:r>
              <a:rPr lang="en-US" sz="1600" dirty="0">
                <a:effectLst/>
                <a:latin typeface="+mn-lt"/>
                <a:ea typeface="Arial" panose="020B0604020202020204" pitchFamily="34" charset="0"/>
              </a:rPr>
              <a:t>National Research Council. (2008). </a:t>
            </a:r>
            <a:r>
              <a:rPr lang="en-US" sz="1600" i="1" dirty="0">
                <a:effectLst/>
                <a:latin typeface="+mn-lt"/>
                <a:ea typeface="Arial" panose="020B0604020202020204" pitchFamily="34" charset="0"/>
              </a:rPr>
              <a:t>Early childhood assessment: Why, what, and how. </a:t>
            </a:r>
            <a:r>
              <a:rPr lang="en-US" sz="1600" dirty="0">
                <a:effectLst/>
                <a:latin typeface="+mn-lt"/>
                <a:ea typeface="Arial" panose="020B0604020202020204" pitchFamily="34" charset="0"/>
              </a:rPr>
              <a:t>Committee on Developmental Outcomes and Assessments for Young Children, C.E. Snow &amp; S.B. Van </a:t>
            </a:r>
            <a:r>
              <a:rPr lang="en-US" sz="1600" dirty="0" err="1">
                <a:effectLst/>
                <a:latin typeface="+mn-lt"/>
                <a:ea typeface="Arial" panose="020B0604020202020204" pitchFamily="34" charset="0"/>
              </a:rPr>
              <a:t>Hemel</a:t>
            </a:r>
            <a:r>
              <a:rPr lang="en-US" sz="1600" dirty="0">
                <a:effectLst/>
                <a:latin typeface="+mn-lt"/>
                <a:ea typeface="Arial" panose="020B0604020202020204" pitchFamily="34" charset="0"/>
              </a:rPr>
              <a:t> (Eds.). Board on Children, Youth, and Families, Board on Testing and Assessment, Division of Behavioral and Social Sciences and Education. Washington, DC: The National Academies Press. </a:t>
            </a:r>
            <a:r>
              <a:rPr lang="en-US" sz="1600" dirty="0">
                <a:solidFill>
                  <a:srgbClr val="09499C"/>
                </a:solidFill>
                <a:effectLst/>
                <a:latin typeface="+mn-lt"/>
                <a:ea typeface="Arial" panose="020B0604020202020204" pitchFamily="34" charset="0"/>
                <a:hlinkClick r:id="rId3">
                  <a:extLst>
                    <a:ext uri="{A12FA001-AC4F-418D-AE19-62706E023703}">
                      <ahyp:hlinkClr xmlns:ahyp="http://schemas.microsoft.com/office/drawing/2018/hyperlinkcolor" val="tx"/>
                    </a:ext>
                  </a:extLst>
                </a:hlinkClick>
              </a:rPr>
              <a:t>https://www.nap.edu/catalog/12446/early-childhood-assessment-why-what-and-how</a:t>
            </a:r>
            <a:endParaRPr lang="en-US" sz="1600" dirty="0">
              <a:effectLst/>
              <a:latin typeface="+mn-lt"/>
              <a:ea typeface="Arial" panose="020B0604020202020204" pitchFamily="34" charset="0"/>
            </a:endParaRPr>
          </a:p>
        </p:txBody>
      </p:sp>
      <p:sp>
        <p:nvSpPr>
          <p:cNvPr id="244" name="Google Shape;24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1000"/>
              </a:spcAft>
            </a:pPr>
            <a:r>
              <a:rPr lang="en-US" sz="1600" dirty="0">
                <a:effectLst/>
                <a:latin typeface="+mn-lt"/>
                <a:ea typeface="Arial" panose="020B0604020202020204" pitchFamily="34" charset="0"/>
              </a:rPr>
              <a:t>Ask participants to think about this question while watching the video on the next slide: What does the speaker say is important when selecting and using assessment tools?</a:t>
            </a:r>
          </a:p>
          <a:p>
            <a:pPr marL="0" lvl="0" indent="0" algn="l" rtl="0">
              <a:spcBef>
                <a:spcPts val="0"/>
              </a:spcBef>
              <a:spcAft>
                <a:spcPts val="0"/>
              </a:spcAft>
              <a:buNone/>
            </a:pPr>
            <a:endParaRPr dirty="0">
              <a:latin typeface="+mn-lt"/>
            </a:endParaRPr>
          </a:p>
        </p:txBody>
      </p:sp>
      <p:sp>
        <p:nvSpPr>
          <p:cNvPr id="253" name="Google Shape;253;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spcBef>
                <a:spcPts val="0"/>
              </a:spcBef>
              <a:spcAft>
                <a:spcPts val="1000"/>
              </a:spcAft>
            </a:pPr>
            <a:r>
              <a:rPr lang="en-US" sz="1600" dirty="0">
                <a:effectLst/>
                <a:latin typeface="Arial" panose="020B0604020202020204" pitchFamily="34" charset="0"/>
                <a:ea typeface="Arial" panose="020B0604020202020204" pitchFamily="34" charset="0"/>
              </a:rPr>
              <a:t>This slide contains the video </a:t>
            </a:r>
            <a:r>
              <a:rPr lang="en-US" sz="1600" i="1" dirty="0">
                <a:effectLst/>
                <a:latin typeface="Arial" panose="020B0604020202020204" pitchFamily="34" charset="0"/>
                <a:ea typeface="Arial" panose="020B0604020202020204" pitchFamily="34" charset="0"/>
              </a:rPr>
              <a:t>Assessment Tool Considerations. </a:t>
            </a:r>
            <a:r>
              <a:rPr lang="en-US" sz="1600" dirty="0">
                <a:effectLst/>
                <a:latin typeface="Arial" panose="020B0604020202020204" pitchFamily="34" charset="0"/>
                <a:ea typeface="Arial" panose="020B0604020202020204" pitchFamily="34" charset="0"/>
              </a:rPr>
              <a:t>It features Dr. Gail Joseph, associate professor in educational psychology and director of Cultivate Learning and EarlyEdU Alliance at the University of Washington. This video is 2 minutes, 56 seconds long.</a:t>
            </a:r>
          </a:p>
        </p:txBody>
      </p:sp>
      <p:sp>
        <p:nvSpPr>
          <p:cNvPr id="260" name="Google Shape;26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68"/>
          <p:cNvSpPr txBox="1">
            <a:spLocks noGrp="1"/>
          </p:cNvSpPr>
          <p:nvPr>
            <p:ph type="title"/>
          </p:nvPr>
        </p:nvSpPr>
        <p:spPr>
          <a:xfrm>
            <a:off x="989926" y="1571629"/>
            <a:ext cx="102121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3200"/>
              <a:buFont typeface="Arial"/>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8"/>
          <p:cNvSpPr txBox="1">
            <a:spLocks noGrp="1"/>
          </p:cNvSpPr>
          <p:nvPr>
            <p:ph type="subTitle" idx="1"/>
          </p:nvPr>
        </p:nvSpPr>
        <p:spPr>
          <a:xfrm>
            <a:off x="1" y="2549315"/>
            <a:ext cx="12192000" cy="1675551"/>
          </a:xfrm>
          <a:prstGeom prst="rect">
            <a:avLst/>
          </a:prstGeom>
          <a:noFill/>
          <a:ln>
            <a:noFill/>
          </a:ln>
        </p:spPr>
        <p:txBody>
          <a:bodyPr spcFirstLastPara="1" wrap="square" lIns="91425" tIns="45700" rIns="91425" bIns="45700" anchor="t" anchorCtr="0">
            <a:noAutofit/>
          </a:bodyPr>
          <a:lstStyle>
            <a:lvl1pPr lvl="0" algn="ctr">
              <a:spcBef>
                <a:spcPts val="1000"/>
              </a:spcBef>
              <a:spcAft>
                <a:spcPts val="0"/>
              </a:spcAft>
              <a:buSzPts val="5002"/>
              <a:buNone/>
              <a:defRPr sz="5002" b="1">
                <a:solidFill>
                  <a:srgbClr val="FFFFFF"/>
                </a:solidFill>
                <a:latin typeface="Arial"/>
                <a:ea typeface="Arial"/>
                <a:cs typeface="Arial"/>
                <a:sym typeface="Arial"/>
              </a:defRPr>
            </a:lvl1pPr>
            <a:lvl2pPr lvl="1" algn="ctr">
              <a:spcBef>
                <a:spcPts val="560"/>
              </a:spcBef>
              <a:spcAft>
                <a:spcPts val="0"/>
              </a:spcAft>
              <a:buSzPts val="2801"/>
              <a:buNone/>
              <a:defRPr>
                <a:solidFill>
                  <a:srgbClr val="888888"/>
                </a:solidFill>
              </a:defRPr>
            </a:lvl2pPr>
            <a:lvl3pPr lvl="2" algn="ctr">
              <a:spcBef>
                <a:spcPts val="480"/>
              </a:spcBef>
              <a:spcAft>
                <a:spcPts val="0"/>
              </a:spcAft>
              <a:buClr>
                <a:srgbClr val="888888"/>
              </a:buClr>
              <a:buSzPts val="2401"/>
              <a:buNone/>
              <a:defRPr>
                <a:solidFill>
                  <a:srgbClr val="888888"/>
                </a:solidFill>
              </a:defRPr>
            </a:lvl3pPr>
            <a:lvl4pPr lvl="3" algn="ctr">
              <a:spcBef>
                <a:spcPts val="400"/>
              </a:spcBef>
              <a:spcAft>
                <a:spcPts val="0"/>
              </a:spcAft>
              <a:buClr>
                <a:srgbClr val="888888"/>
              </a:buClr>
              <a:buSzPts val="2001"/>
              <a:buNone/>
              <a:defRPr>
                <a:solidFill>
                  <a:srgbClr val="888888"/>
                </a:solidFill>
              </a:defRPr>
            </a:lvl4pPr>
            <a:lvl5pPr lvl="4" algn="ctr">
              <a:spcBef>
                <a:spcPts val="400"/>
              </a:spcBef>
              <a:spcAft>
                <a:spcPts val="0"/>
              </a:spcAft>
              <a:buClr>
                <a:srgbClr val="888888"/>
              </a:buClr>
              <a:buSzPts val="2001"/>
              <a:buNone/>
              <a:defRPr>
                <a:solidFill>
                  <a:srgbClr val="888888"/>
                </a:solidFill>
              </a:defRPr>
            </a:lvl5pPr>
            <a:lvl6pPr lvl="5" algn="ctr">
              <a:spcBef>
                <a:spcPts val="400"/>
              </a:spcBef>
              <a:spcAft>
                <a:spcPts val="0"/>
              </a:spcAft>
              <a:buClr>
                <a:srgbClr val="888888"/>
              </a:buClr>
              <a:buSzPts val="2001"/>
              <a:buNone/>
              <a:defRPr>
                <a:solidFill>
                  <a:srgbClr val="888888"/>
                </a:solidFill>
              </a:defRPr>
            </a:lvl6pPr>
            <a:lvl7pPr lvl="6" algn="ctr">
              <a:spcBef>
                <a:spcPts val="400"/>
              </a:spcBef>
              <a:spcAft>
                <a:spcPts val="0"/>
              </a:spcAft>
              <a:buClr>
                <a:srgbClr val="888888"/>
              </a:buClr>
              <a:buSzPts val="2001"/>
              <a:buNone/>
              <a:defRPr>
                <a:solidFill>
                  <a:srgbClr val="888888"/>
                </a:solidFill>
              </a:defRPr>
            </a:lvl7pPr>
            <a:lvl8pPr lvl="7" algn="ctr">
              <a:spcBef>
                <a:spcPts val="400"/>
              </a:spcBef>
              <a:spcAft>
                <a:spcPts val="0"/>
              </a:spcAft>
              <a:buClr>
                <a:srgbClr val="888888"/>
              </a:buClr>
              <a:buSzPts val="2001"/>
              <a:buNone/>
              <a:defRPr>
                <a:solidFill>
                  <a:srgbClr val="888888"/>
                </a:solidFill>
              </a:defRPr>
            </a:lvl8pPr>
            <a:lvl9pPr lvl="8" algn="ctr">
              <a:spcBef>
                <a:spcPts val="400"/>
              </a:spcBef>
              <a:spcAft>
                <a:spcPts val="0"/>
              </a:spcAft>
              <a:buClr>
                <a:srgbClr val="888888"/>
              </a:buClr>
              <a:buSzPts val="2001"/>
              <a:buNone/>
              <a:defRPr>
                <a:solidFill>
                  <a:srgbClr val="888888"/>
                </a:solidFill>
              </a:defRPr>
            </a:lvl9pPr>
          </a:lstStyle>
          <a:p>
            <a:endParaRPr/>
          </a:p>
        </p:txBody>
      </p:sp>
      <p:sp>
        <p:nvSpPr>
          <p:cNvPr id="18" name="Google Shape;18;p68"/>
          <p:cNvSpPr txBox="1">
            <a:spLocks noGrp="1"/>
          </p:cNvSpPr>
          <p:nvPr>
            <p:ph type="body" idx="2"/>
          </p:nvPr>
        </p:nvSpPr>
        <p:spPr>
          <a:xfrm>
            <a:off x="1" y="4687528"/>
            <a:ext cx="12192000" cy="694701"/>
          </a:xfrm>
          <a:prstGeom prst="rect">
            <a:avLst/>
          </a:prstGeom>
          <a:noFill/>
          <a:ln>
            <a:noFill/>
          </a:ln>
        </p:spPr>
        <p:txBody>
          <a:bodyPr spcFirstLastPara="1" wrap="square" lIns="91425" tIns="45700" rIns="91425" bIns="45700" anchor="t" anchorCtr="0">
            <a:noAutofit/>
          </a:bodyPr>
          <a:lstStyle>
            <a:lvl1pPr marL="457200" lvl="0" indent="-228600" algn="ctr">
              <a:spcBef>
                <a:spcPts val="560"/>
              </a:spcBef>
              <a:spcAft>
                <a:spcPts val="0"/>
              </a:spcAft>
              <a:buSzPts val="2801"/>
              <a:buFont typeface="Arial"/>
              <a:buNone/>
              <a:defRPr sz="2801">
                <a:solidFill>
                  <a:schemeClr val="lt1"/>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tivity">
  <p:cSld name="Activity">
    <p:spTree>
      <p:nvGrpSpPr>
        <p:cNvPr id="1" name="Shape 64"/>
        <p:cNvGrpSpPr/>
        <p:nvPr/>
      </p:nvGrpSpPr>
      <p:grpSpPr>
        <a:xfrm>
          <a:off x="0" y="0"/>
          <a:ext cx="0" cy="0"/>
          <a:chOff x="0" y="0"/>
          <a:chExt cx="0" cy="0"/>
        </a:xfrm>
      </p:grpSpPr>
      <p:sp>
        <p:nvSpPr>
          <p:cNvPr id="65" name="Google Shape;65;p77"/>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7"/>
          <p:cNvSpPr txBox="1">
            <a:spLocks noGrp="1"/>
          </p:cNvSpPr>
          <p:nvPr>
            <p:ph type="body" idx="1"/>
          </p:nvPr>
        </p:nvSpPr>
        <p:spPr>
          <a:xfrm>
            <a:off x="3596641" y="1837917"/>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77"/>
          <p:cNvSpPr txBox="1">
            <a:spLocks noGrp="1"/>
          </p:cNvSpPr>
          <p:nvPr>
            <p:ph type="body" idx="2"/>
          </p:nvPr>
        </p:nvSpPr>
        <p:spPr>
          <a:xfrm>
            <a:off x="3596641" y="1215090"/>
            <a:ext cx="5399314" cy="517308"/>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pic>
        <p:nvPicPr>
          <p:cNvPr id="68" name="Google Shape;68;p7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3520" y="644066"/>
            <a:ext cx="2095670" cy="2088940"/>
          </a:xfrm>
          <a:prstGeom prst="rect">
            <a:avLst/>
          </a:prstGeom>
          <a:noFill/>
          <a:ln>
            <a:noFill/>
          </a:ln>
        </p:spPr>
      </p:pic>
      <p:sp>
        <p:nvSpPr>
          <p:cNvPr id="69" name="Google Shape;69;p77"/>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 Slide" userDrawn="1">
  <p:cSld name="Closing Slide">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2" name="Google Shape;72;p79">
            <a:extLst>
              <a:ext uri="{FF2B5EF4-FFF2-40B4-BE49-F238E27FC236}">
                <a16:creationId xmlns:a16="http://schemas.microsoft.com/office/drawing/2014/main" id="{2D5EF2FF-E8E2-DB46-910A-48AD7F437800}"/>
              </a:ext>
            </a:extLst>
          </p:cNvPr>
          <p:cNvSpPr txBox="1">
            <a:spLocks noGrp="1"/>
          </p:cNvSpPr>
          <p:nvPr>
            <p:ph type="title"/>
          </p:nvPr>
        </p:nvSpPr>
        <p:spPr>
          <a:xfrm>
            <a:off x="1020165" y="2590340"/>
            <a:ext cx="10212148" cy="11430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Subtitle">
  <p:cSld name="Section Title and Subtitle">
    <p:bg>
      <p:bgPr>
        <a:solidFill>
          <a:srgbClr val="00995D"/>
        </a:solidFill>
        <a:effectLst/>
      </p:bgPr>
    </p:bg>
    <p:spTree>
      <p:nvGrpSpPr>
        <p:cNvPr id="1" name="Shape 71"/>
        <p:cNvGrpSpPr/>
        <p:nvPr/>
      </p:nvGrpSpPr>
      <p:grpSpPr>
        <a:xfrm>
          <a:off x="0" y="0"/>
          <a:ext cx="0" cy="0"/>
          <a:chOff x="0" y="0"/>
          <a:chExt cx="0" cy="0"/>
        </a:xfrm>
      </p:grpSpPr>
      <p:sp>
        <p:nvSpPr>
          <p:cNvPr id="72" name="Google Shape;72;p79"/>
          <p:cNvSpPr txBox="1">
            <a:spLocks noGrp="1"/>
          </p:cNvSpPr>
          <p:nvPr>
            <p:ph type="title"/>
          </p:nvPr>
        </p:nvSpPr>
        <p:spPr>
          <a:xfrm>
            <a:off x="1020165" y="2590340"/>
            <a:ext cx="10212148" cy="1143000"/>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79"/>
          <p:cNvSpPr txBox="1">
            <a:spLocks noGrp="1"/>
          </p:cNvSpPr>
          <p:nvPr>
            <p:ph type="body" idx="1"/>
          </p:nvPr>
        </p:nvSpPr>
        <p:spPr>
          <a:xfrm>
            <a:off x="1020163" y="3735985"/>
            <a:ext cx="10201630" cy="639763"/>
          </a:xfrm>
          <a:prstGeom prst="rect">
            <a:avLst/>
          </a:prstGeom>
          <a:noFill/>
          <a:ln>
            <a:noFill/>
          </a:ln>
        </p:spPr>
        <p:txBody>
          <a:bodyPr spcFirstLastPara="1" wrap="square" lIns="91425" tIns="45700" rIns="91425" bIns="45700" anchor="ctr" anchorCtr="0">
            <a:noAutofit/>
          </a:bodyPr>
          <a:lstStyle>
            <a:lvl1pPr marL="457200" lvl="0" indent="-228600" algn="ctr">
              <a:spcBef>
                <a:spcPts val="360"/>
              </a:spcBef>
              <a:spcAft>
                <a:spcPts val="0"/>
              </a:spcAft>
              <a:buSzPts val="1801"/>
              <a:buNone/>
              <a:defRPr sz="1801" b="0">
                <a:solidFill>
                  <a:srgbClr val="FFFFFF"/>
                </a:solidFill>
              </a:defRPr>
            </a:lvl1pPr>
            <a:lvl2pPr marL="914400" lvl="1" indent="-228600" algn="l">
              <a:spcBef>
                <a:spcPts val="400"/>
              </a:spcBef>
              <a:spcAft>
                <a:spcPts val="0"/>
              </a:spcAft>
              <a:buSzPts val="2001"/>
              <a:buNone/>
              <a:defRPr sz="2001" b="1"/>
            </a:lvl2pPr>
            <a:lvl3pPr marL="1371600" lvl="2" indent="-228600" algn="l">
              <a:spcBef>
                <a:spcPts val="360"/>
              </a:spcBef>
              <a:spcAft>
                <a:spcPts val="0"/>
              </a:spcAft>
              <a:buClr>
                <a:schemeClr val="dk1"/>
              </a:buClr>
              <a:buSzPts val="1801"/>
              <a:buNone/>
              <a:defRPr sz="1801"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4" name="Google Shape;74;p79"/>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chemeClr val="lt1"/>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with Subtitle">
  <p:cSld name="Title and Content with Subtitle">
    <p:spTree>
      <p:nvGrpSpPr>
        <p:cNvPr id="1" name="Shape 75"/>
        <p:cNvGrpSpPr/>
        <p:nvPr/>
      </p:nvGrpSpPr>
      <p:grpSpPr>
        <a:xfrm>
          <a:off x="0" y="0"/>
          <a:ext cx="0" cy="0"/>
          <a:chOff x="0" y="0"/>
          <a:chExt cx="0" cy="0"/>
        </a:xfrm>
      </p:grpSpPr>
      <p:sp>
        <p:nvSpPr>
          <p:cNvPr id="76" name="Google Shape;76;p80"/>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80"/>
          <p:cNvSpPr txBox="1">
            <a:spLocks noGrp="1"/>
          </p:cNvSpPr>
          <p:nvPr>
            <p:ph type="body" idx="1"/>
          </p:nvPr>
        </p:nvSpPr>
        <p:spPr>
          <a:xfrm>
            <a:off x="609600" y="1688973"/>
            <a:ext cx="10972801" cy="564330"/>
          </a:xfrm>
          <a:prstGeom prst="rect">
            <a:avLst/>
          </a:prstGeom>
          <a:noFill/>
          <a:ln>
            <a:noFill/>
          </a:ln>
        </p:spPr>
        <p:txBody>
          <a:bodyPr spcFirstLastPara="1" wrap="square" lIns="91425" tIns="45700" rIns="91425" bIns="45700" anchor="b" anchorCtr="0">
            <a:noAutofit/>
          </a:bodyPr>
          <a:lstStyle>
            <a:lvl1pPr marL="457200" lvl="0" indent="-228600" algn="l">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8" name="Google Shape;78;p80"/>
          <p:cNvSpPr txBox="1">
            <a:spLocks noGrp="1"/>
          </p:cNvSpPr>
          <p:nvPr>
            <p:ph type="body" idx="2"/>
          </p:nvPr>
        </p:nvSpPr>
        <p:spPr>
          <a:xfrm>
            <a:off x="609600" y="2438399"/>
            <a:ext cx="10972801" cy="3850964"/>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80"/>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ngle Photo Plus Content" userDrawn="1">
  <p:cSld name="Single Photo R Plus Content">
    <p:spTree>
      <p:nvGrpSpPr>
        <p:cNvPr id="1" name="Shape 80"/>
        <p:cNvGrpSpPr/>
        <p:nvPr/>
      </p:nvGrpSpPr>
      <p:grpSpPr>
        <a:xfrm>
          <a:off x="0" y="0"/>
          <a:ext cx="0" cy="0"/>
          <a:chOff x="0" y="0"/>
          <a:chExt cx="0" cy="0"/>
        </a:xfrm>
      </p:grpSpPr>
      <p:sp>
        <p:nvSpPr>
          <p:cNvPr id="81" name="Google Shape;81;p81"/>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81"/>
          <p:cNvSpPr txBox="1">
            <a:spLocks noGrp="1"/>
          </p:cNvSpPr>
          <p:nvPr>
            <p:ph type="body" idx="1"/>
          </p:nvPr>
        </p:nvSpPr>
        <p:spPr>
          <a:xfrm>
            <a:off x="260784" y="1635895"/>
            <a:ext cx="6019799" cy="530241"/>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b="1" i="0">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83" name="Google Shape;83;p81"/>
          <p:cNvSpPr txBox="1">
            <a:spLocks noGrp="1"/>
          </p:cNvSpPr>
          <p:nvPr>
            <p:ph type="body" idx="2"/>
          </p:nvPr>
        </p:nvSpPr>
        <p:spPr>
          <a:xfrm>
            <a:off x="260785" y="2250844"/>
            <a:ext cx="6019798" cy="410550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spcBef>
                <a:spcPts val="480"/>
              </a:spcBef>
              <a:spcAft>
                <a:spcPts val="0"/>
              </a:spcAft>
              <a:buSzPts val="2401"/>
              <a:buChar char="–"/>
              <a:defRPr sz="2401"/>
            </a:lvl2pPr>
            <a:lvl3pPr marL="1371600" lvl="2" indent="-355663" algn="l">
              <a:spcBef>
                <a:spcPts val="400"/>
              </a:spcBef>
              <a:spcAft>
                <a:spcPts val="0"/>
              </a:spcAft>
              <a:buClr>
                <a:schemeClr val="dk1"/>
              </a:buClr>
              <a:buSzPts val="2001"/>
              <a:buChar char="•"/>
              <a:defRPr sz="2001"/>
            </a:lvl3pPr>
            <a:lvl4pPr marL="1828800" lvl="3" indent="-342963" algn="l">
              <a:spcBef>
                <a:spcPts val="360"/>
              </a:spcBef>
              <a:spcAft>
                <a:spcPts val="0"/>
              </a:spcAft>
              <a:buClr>
                <a:schemeClr val="dk1"/>
              </a:buClr>
              <a:buSzPts val="1801"/>
              <a:buChar char="–"/>
              <a:defRPr sz="1801"/>
            </a:lvl4pPr>
            <a:lvl5pPr marL="2286000" lvl="4" indent="-342963" algn="l">
              <a:spcBef>
                <a:spcPts val="360"/>
              </a:spcBef>
              <a:spcAft>
                <a:spcPts val="0"/>
              </a:spcAft>
              <a:buClr>
                <a:schemeClr val="dk1"/>
              </a:buClr>
              <a:buSzPts val="1801"/>
              <a:buChar char="»"/>
              <a:defRPr sz="1801"/>
            </a:lvl5pPr>
            <a:lvl6pPr marL="2743200" lvl="5" indent="-342963" algn="l">
              <a:spcBef>
                <a:spcPts val="360"/>
              </a:spcBef>
              <a:spcAft>
                <a:spcPts val="0"/>
              </a:spcAft>
              <a:buClr>
                <a:schemeClr val="dk1"/>
              </a:buClr>
              <a:buSzPts val="1801"/>
              <a:buChar char="•"/>
              <a:defRPr sz="1801"/>
            </a:lvl6pPr>
            <a:lvl7pPr marL="3200400" lvl="6" indent="-342963" algn="l">
              <a:spcBef>
                <a:spcPts val="360"/>
              </a:spcBef>
              <a:spcAft>
                <a:spcPts val="0"/>
              </a:spcAft>
              <a:buClr>
                <a:schemeClr val="dk1"/>
              </a:buClr>
              <a:buSzPts val="1801"/>
              <a:buChar char="•"/>
              <a:defRPr sz="1801"/>
            </a:lvl7pPr>
            <a:lvl8pPr marL="3657600" lvl="7" indent="-342963" algn="l">
              <a:spcBef>
                <a:spcPts val="360"/>
              </a:spcBef>
              <a:spcAft>
                <a:spcPts val="0"/>
              </a:spcAft>
              <a:buClr>
                <a:schemeClr val="dk1"/>
              </a:buClr>
              <a:buSzPts val="1801"/>
              <a:buChar char="•"/>
              <a:defRPr sz="1801"/>
            </a:lvl8pPr>
            <a:lvl9pPr marL="4114800" lvl="8" indent="-342963" algn="l">
              <a:spcBef>
                <a:spcPts val="360"/>
              </a:spcBef>
              <a:spcAft>
                <a:spcPts val="0"/>
              </a:spcAft>
              <a:buClr>
                <a:schemeClr val="dk1"/>
              </a:buClr>
              <a:buSzPts val="1801"/>
              <a:buChar char="•"/>
              <a:defRPr sz="1801"/>
            </a:lvl9pPr>
          </a:lstStyle>
          <a:p>
            <a:endParaRPr dirty="0"/>
          </a:p>
        </p:txBody>
      </p:sp>
      <p:sp>
        <p:nvSpPr>
          <p:cNvPr id="85" name="Google Shape;85;p81"/>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
        <p:nvSpPr>
          <p:cNvPr id="8" name="Google Shape;84;p81">
            <a:extLst>
              <a:ext uri="{FF2B5EF4-FFF2-40B4-BE49-F238E27FC236}">
                <a16:creationId xmlns:a16="http://schemas.microsoft.com/office/drawing/2014/main" id="{02A3DF01-1EF4-ED45-B1A3-D855102E8AB5}"/>
              </a:ext>
            </a:extLst>
          </p:cNvPr>
          <p:cNvSpPr>
            <a:spLocks noGrp="1"/>
          </p:cNvSpPr>
          <p:nvPr>
            <p:ph type="pic" idx="3"/>
          </p:nvPr>
        </p:nvSpPr>
        <p:spPr>
          <a:xfrm>
            <a:off x="6683829" y="1736035"/>
            <a:ext cx="5508171" cy="4982818"/>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9" name="Google Shape;86;p81">
            <a:extLst>
              <a:ext uri="{FF2B5EF4-FFF2-40B4-BE49-F238E27FC236}">
                <a16:creationId xmlns:a16="http://schemas.microsoft.com/office/drawing/2014/main" id="{1C74855E-8C2E-7E43-BE00-742CFD970512}"/>
              </a:ext>
            </a:extLst>
          </p:cNvPr>
          <p:cNvSpPr/>
          <p:nvPr userDrawn="1"/>
        </p:nvSpPr>
        <p:spPr>
          <a:xfrm>
            <a:off x="6683828" y="1639229"/>
            <a:ext cx="550817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ngle Photo Plus Content" preserve="1">
  <p:cSld name="Single Photo L Plus Content">
    <p:spTree>
      <p:nvGrpSpPr>
        <p:cNvPr id="1" name="Shape 80"/>
        <p:cNvGrpSpPr/>
        <p:nvPr/>
      </p:nvGrpSpPr>
      <p:grpSpPr>
        <a:xfrm>
          <a:off x="0" y="0"/>
          <a:ext cx="0" cy="0"/>
          <a:chOff x="0" y="0"/>
          <a:chExt cx="0" cy="0"/>
        </a:xfrm>
      </p:grpSpPr>
      <p:sp>
        <p:nvSpPr>
          <p:cNvPr id="81" name="Google Shape;81;p81"/>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81"/>
          <p:cNvSpPr txBox="1">
            <a:spLocks noGrp="1"/>
          </p:cNvSpPr>
          <p:nvPr>
            <p:ph type="body" idx="1"/>
          </p:nvPr>
        </p:nvSpPr>
        <p:spPr>
          <a:xfrm>
            <a:off x="5627914" y="1635895"/>
            <a:ext cx="6019799" cy="530241"/>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b="1" i="0">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3" name="Google Shape;83;p81"/>
          <p:cNvSpPr txBox="1">
            <a:spLocks noGrp="1"/>
          </p:cNvSpPr>
          <p:nvPr>
            <p:ph type="body" idx="2"/>
          </p:nvPr>
        </p:nvSpPr>
        <p:spPr>
          <a:xfrm>
            <a:off x="5627915" y="2250844"/>
            <a:ext cx="6019798" cy="410550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spcBef>
                <a:spcPts val="480"/>
              </a:spcBef>
              <a:spcAft>
                <a:spcPts val="0"/>
              </a:spcAft>
              <a:buSzPts val="2401"/>
              <a:buChar char="–"/>
              <a:defRPr sz="2401"/>
            </a:lvl2pPr>
            <a:lvl3pPr marL="1371600" lvl="2" indent="-355663" algn="l">
              <a:spcBef>
                <a:spcPts val="400"/>
              </a:spcBef>
              <a:spcAft>
                <a:spcPts val="0"/>
              </a:spcAft>
              <a:buClr>
                <a:schemeClr val="dk1"/>
              </a:buClr>
              <a:buSzPts val="2001"/>
              <a:buChar char="•"/>
              <a:defRPr sz="2001"/>
            </a:lvl3pPr>
            <a:lvl4pPr marL="1828800" lvl="3" indent="-342963" algn="l">
              <a:spcBef>
                <a:spcPts val="360"/>
              </a:spcBef>
              <a:spcAft>
                <a:spcPts val="0"/>
              </a:spcAft>
              <a:buClr>
                <a:schemeClr val="dk1"/>
              </a:buClr>
              <a:buSzPts val="1801"/>
              <a:buChar char="–"/>
              <a:defRPr sz="1801"/>
            </a:lvl4pPr>
            <a:lvl5pPr marL="2286000" lvl="4" indent="-342963" algn="l">
              <a:spcBef>
                <a:spcPts val="360"/>
              </a:spcBef>
              <a:spcAft>
                <a:spcPts val="0"/>
              </a:spcAft>
              <a:buClr>
                <a:schemeClr val="dk1"/>
              </a:buClr>
              <a:buSzPts val="1801"/>
              <a:buChar char="»"/>
              <a:defRPr sz="1801"/>
            </a:lvl5pPr>
            <a:lvl6pPr marL="2743200" lvl="5" indent="-342963" algn="l">
              <a:spcBef>
                <a:spcPts val="360"/>
              </a:spcBef>
              <a:spcAft>
                <a:spcPts val="0"/>
              </a:spcAft>
              <a:buClr>
                <a:schemeClr val="dk1"/>
              </a:buClr>
              <a:buSzPts val="1801"/>
              <a:buChar char="•"/>
              <a:defRPr sz="1801"/>
            </a:lvl6pPr>
            <a:lvl7pPr marL="3200400" lvl="6" indent="-342963" algn="l">
              <a:spcBef>
                <a:spcPts val="360"/>
              </a:spcBef>
              <a:spcAft>
                <a:spcPts val="0"/>
              </a:spcAft>
              <a:buClr>
                <a:schemeClr val="dk1"/>
              </a:buClr>
              <a:buSzPts val="1801"/>
              <a:buChar char="•"/>
              <a:defRPr sz="1801"/>
            </a:lvl7pPr>
            <a:lvl8pPr marL="3657600" lvl="7" indent="-342963" algn="l">
              <a:spcBef>
                <a:spcPts val="360"/>
              </a:spcBef>
              <a:spcAft>
                <a:spcPts val="0"/>
              </a:spcAft>
              <a:buClr>
                <a:schemeClr val="dk1"/>
              </a:buClr>
              <a:buSzPts val="1801"/>
              <a:buChar char="•"/>
              <a:defRPr sz="1801"/>
            </a:lvl8pPr>
            <a:lvl9pPr marL="4114800" lvl="8" indent="-342963" algn="l">
              <a:spcBef>
                <a:spcPts val="360"/>
              </a:spcBef>
              <a:spcAft>
                <a:spcPts val="0"/>
              </a:spcAft>
              <a:buClr>
                <a:schemeClr val="dk1"/>
              </a:buClr>
              <a:buSzPts val="1801"/>
              <a:buChar char="•"/>
              <a:defRPr sz="1801"/>
            </a:lvl9pPr>
          </a:lstStyle>
          <a:p>
            <a:endParaRPr/>
          </a:p>
        </p:txBody>
      </p:sp>
      <p:sp>
        <p:nvSpPr>
          <p:cNvPr id="84" name="Google Shape;84;p81"/>
          <p:cNvSpPr>
            <a:spLocks noGrp="1"/>
          </p:cNvSpPr>
          <p:nvPr>
            <p:ph type="pic" idx="3"/>
          </p:nvPr>
        </p:nvSpPr>
        <p:spPr>
          <a:xfrm>
            <a:off x="0" y="1736035"/>
            <a:ext cx="5508171" cy="4982818"/>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85" name="Google Shape;85;p81"/>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
        <p:nvSpPr>
          <p:cNvPr id="86" name="Google Shape;86;p81"/>
          <p:cNvSpPr/>
          <p:nvPr/>
        </p:nvSpPr>
        <p:spPr>
          <a:xfrm>
            <a:off x="-1" y="1639229"/>
            <a:ext cx="550817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1479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ngle Tall Photo Plus Content">
  <p:cSld name="Single Tall Photo Plus Content">
    <p:spTree>
      <p:nvGrpSpPr>
        <p:cNvPr id="1" name="Shape 87"/>
        <p:cNvGrpSpPr/>
        <p:nvPr/>
      </p:nvGrpSpPr>
      <p:grpSpPr>
        <a:xfrm>
          <a:off x="0" y="0"/>
          <a:ext cx="0" cy="0"/>
          <a:chOff x="0" y="0"/>
          <a:chExt cx="0" cy="0"/>
        </a:xfrm>
      </p:grpSpPr>
      <p:sp>
        <p:nvSpPr>
          <p:cNvPr id="88" name="Google Shape;88;p82"/>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82"/>
          <p:cNvSpPr txBox="1">
            <a:spLocks noGrp="1"/>
          </p:cNvSpPr>
          <p:nvPr>
            <p:ph type="body" idx="1"/>
          </p:nvPr>
        </p:nvSpPr>
        <p:spPr>
          <a:xfrm>
            <a:off x="3808258" y="1635895"/>
            <a:ext cx="7868735" cy="530241"/>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b="1" i="0">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0" name="Google Shape;90;p82"/>
          <p:cNvSpPr txBox="1">
            <a:spLocks noGrp="1"/>
          </p:cNvSpPr>
          <p:nvPr>
            <p:ph type="body" idx="2"/>
          </p:nvPr>
        </p:nvSpPr>
        <p:spPr>
          <a:xfrm>
            <a:off x="3808259" y="2250844"/>
            <a:ext cx="7868734" cy="4105507"/>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spcBef>
                <a:spcPts val="480"/>
              </a:spcBef>
              <a:spcAft>
                <a:spcPts val="0"/>
              </a:spcAft>
              <a:buSzPts val="2401"/>
              <a:buChar char="–"/>
              <a:defRPr sz="2401"/>
            </a:lvl2pPr>
            <a:lvl3pPr marL="1371600" lvl="2" indent="-355663" algn="l">
              <a:spcBef>
                <a:spcPts val="400"/>
              </a:spcBef>
              <a:spcAft>
                <a:spcPts val="0"/>
              </a:spcAft>
              <a:buClr>
                <a:schemeClr val="dk1"/>
              </a:buClr>
              <a:buSzPts val="2001"/>
              <a:buChar char="•"/>
              <a:defRPr sz="2001"/>
            </a:lvl3pPr>
            <a:lvl4pPr marL="1828800" lvl="3" indent="-342963" algn="l">
              <a:spcBef>
                <a:spcPts val="360"/>
              </a:spcBef>
              <a:spcAft>
                <a:spcPts val="0"/>
              </a:spcAft>
              <a:buClr>
                <a:schemeClr val="dk1"/>
              </a:buClr>
              <a:buSzPts val="1801"/>
              <a:buChar char="–"/>
              <a:defRPr sz="1801"/>
            </a:lvl4pPr>
            <a:lvl5pPr marL="2286000" lvl="4" indent="-342963" algn="l">
              <a:spcBef>
                <a:spcPts val="360"/>
              </a:spcBef>
              <a:spcAft>
                <a:spcPts val="0"/>
              </a:spcAft>
              <a:buClr>
                <a:schemeClr val="dk1"/>
              </a:buClr>
              <a:buSzPts val="1801"/>
              <a:buChar char="»"/>
              <a:defRPr sz="1801"/>
            </a:lvl5pPr>
            <a:lvl6pPr marL="2743200" lvl="5" indent="-342963" algn="l">
              <a:spcBef>
                <a:spcPts val="360"/>
              </a:spcBef>
              <a:spcAft>
                <a:spcPts val="0"/>
              </a:spcAft>
              <a:buClr>
                <a:schemeClr val="dk1"/>
              </a:buClr>
              <a:buSzPts val="1801"/>
              <a:buChar char="•"/>
              <a:defRPr sz="1801"/>
            </a:lvl6pPr>
            <a:lvl7pPr marL="3200400" lvl="6" indent="-342963" algn="l">
              <a:spcBef>
                <a:spcPts val="360"/>
              </a:spcBef>
              <a:spcAft>
                <a:spcPts val="0"/>
              </a:spcAft>
              <a:buClr>
                <a:schemeClr val="dk1"/>
              </a:buClr>
              <a:buSzPts val="1801"/>
              <a:buChar char="•"/>
              <a:defRPr sz="1801"/>
            </a:lvl7pPr>
            <a:lvl8pPr marL="3657600" lvl="7" indent="-342963" algn="l">
              <a:spcBef>
                <a:spcPts val="360"/>
              </a:spcBef>
              <a:spcAft>
                <a:spcPts val="0"/>
              </a:spcAft>
              <a:buClr>
                <a:schemeClr val="dk1"/>
              </a:buClr>
              <a:buSzPts val="1801"/>
              <a:buChar char="•"/>
              <a:defRPr sz="1801"/>
            </a:lvl8pPr>
            <a:lvl9pPr marL="4114800" lvl="8" indent="-342963" algn="l">
              <a:spcBef>
                <a:spcPts val="360"/>
              </a:spcBef>
              <a:spcAft>
                <a:spcPts val="0"/>
              </a:spcAft>
              <a:buClr>
                <a:schemeClr val="dk1"/>
              </a:buClr>
              <a:buSzPts val="1801"/>
              <a:buChar char="•"/>
              <a:defRPr sz="1801"/>
            </a:lvl9pPr>
          </a:lstStyle>
          <a:p>
            <a:endParaRPr/>
          </a:p>
        </p:txBody>
      </p:sp>
      <p:sp>
        <p:nvSpPr>
          <p:cNvPr id="91" name="Google Shape;91;p82"/>
          <p:cNvSpPr>
            <a:spLocks noGrp="1"/>
          </p:cNvSpPr>
          <p:nvPr>
            <p:ph type="pic" idx="3"/>
          </p:nvPr>
        </p:nvSpPr>
        <p:spPr>
          <a:xfrm>
            <a:off x="1" y="1736035"/>
            <a:ext cx="3557016" cy="4982818"/>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92" name="Google Shape;92;p82"/>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
        <p:nvSpPr>
          <p:cNvPr id="93" name="Google Shape;93;p82"/>
          <p:cNvSpPr/>
          <p:nvPr/>
        </p:nvSpPr>
        <p:spPr>
          <a:xfrm>
            <a:off x="-1" y="1639229"/>
            <a:ext cx="3557017"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Photos">
  <p:cSld name="Three Photos">
    <p:spTree>
      <p:nvGrpSpPr>
        <p:cNvPr id="1" name="Shape 94"/>
        <p:cNvGrpSpPr/>
        <p:nvPr/>
      </p:nvGrpSpPr>
      <p:grpSpPr>
        <a:xfrm>
          <a:off x="0" y="0"/>
          <a:ext cx="0" cy="0"/>
          <a:chOff x="0" y="0"/>
          <a:chExt cx="0" cy="0"/>
        </a:xfrm>
      </p:grpSpPr>
      <p:sp>
        <p:nvSpPr>
          <p:cNvPr id="95" name="Google Shape;95;p83"/>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83"/>
          <p:cNvSpPr txBox="1">
            <a:spLocks noGrp="1"/>
          </p:cNvSpPr>
          <p:nvPr>
            <p:ph type="body" idx="1"/>
          </p:nvPr>
        </p:nvSpPr>
        <p:spPr>
          <a:xfrm>
            <a:off x="413658" y="1497689"/>
            <a:ext cx="11517085" cy="564330"/>
          </a:xfrm>
          <a:prstGeom prst="rect">
            <a:avLst/>
          </a:prstGeom>
          <a:noFill/>
          <a:ln>
            <a:noFill/>
          </a:ln>
        </p:spPr>
        <p:txBody>
          <a:bodyPr spcFirstLastPara="1" wrap="square" lIns="91425" tIns="45700" rIns="91425" bIns="45700" anchor="b" anchorCtr="0">
            <a:noAutofit/>
          </a:bodyPr>
          <a:lstStyle>
            <a:lvl1pPr marL="457200" lvl="0" indent="-228600" algn="ctr">
              <a:spcBef>
                <a:spcPts val="640"/>
              </a:spcBef>
              <a:spcAft>
                <a:spcPts val="0"/>
              </a:spcAft>
              <a:buSzPts val="3200"/>
              <a:buNone/>
              <a:defRPr sz="3200" b="0" i="0">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97" name="Google Shape;97;p83"/>
          <p:cNvSpPr>
            <a:spLocks noGrp="1"/>
          </p:cNvSpPr>
          <p:nvPr>
            <p:ph type="pic" idx="2"/>
          </p:nvPr>
        </p:nvSpPr>
        <p:spPr>
          <a:xfrm>
            <a:off x="322873" y="2286000"/>
            <a:ext cx="3708919" cy="393150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98" name="Google Shape;98;p83"/>
          <p:cNvSpPr/>
          <p:nvPr/>
        </p:nvSpPr>
        <p:spPr>
          <a:xfrm>
            <a:off x="316693" y="2218457"/>
            <a:ext cx="3721608" cy="8620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99" name="Google Shape;99;p83"/>
          <p:cNvSpPr>
            <a:spLocks noGrp="1"/>
          </p:cNvSpPr>
          <p:nvPr>
            <p:ph type="pic" idx="3"/>
          </p:nvPr>
        </p:nvSpPr>
        <p:spPr>
          <a:xfrm>
            <a:off x="4241541" y="2286000"/>
            <a:ext cx="3708919" cy="393150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00" name="Google Shape;100;p83"/>
          <p:cNvSpPr/>
          <p:nvPr/>
        </p:nvSpPr>
        <p:spPr>
          <a:xfrm>
            <a:off x="4235361" y="2218457"/>
            <a:ext cx="3721608" cy="8620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1" name="Google Shape;101;p83"/>
          <p:cNvSpPr>
            <a:spLocks noGrp="1"/>
          </p:cNvSpPr>
          <p:nvPr>
            <p:ph type="pic" idx="4"/>
          </p:nvPr>
        </p:nvSpPr>
        <p:spPr>
          <a:xfrm>
            <a:off x="8145151" y="2286000"/>
            <a:ext cx="3708919" cy="393150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02" name="Google Shape;102;p83"/>
          <p:cNvSpPr/>
          <p:nvPr/>
        </p:nvSpPr>
        <p:spPr>
          <a:xfrm>
            <a:off x="8134079" y="2218457"/>
            <a:ext cx="3721608" cy="8620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3" name="Google Shape;103;p83"/>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ur Photos">
  <p:cSld name="Four Photos">
    <p:spTree>
      <p:nvGrpSpPr>
        <p:cNvPr id="1" name="Shape 104"/>
        <p:cNvGrpSpPr/>
        <p:nvPr/>
      </p:nvGrpSpPr>
      <p:grpSpPr>
        <a:xfrm>
          <a:off x="0" y="0"/>
          <a:ext cx="0" cy="0"/>
          <a:chOff x="0" y="0"/>
          <a:chExt cx="0" cy="0"/>
        </a:xfrm>
      </p:grpSpPr>
      <p:sp>
        <p:nvSpPr>
          <p:cNvPr id="105" name="Google Shape;105;p84"/>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84"/>
          <p:cNvSpPr>
            <a:spLocks noGrp="1"/>
          </p:cNvSpPr>
          <p:nvPr>
            <p:ph type="pic" idx="2"/>
          </p:nvPr>
        </p:nvSpPr>
        <p:spPr>
          <a:xfrm>
            <a:off x="265786" y="1736035"/>
            <a:ext cx="2715768" cy="448147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07" name="Google Shape;107;p84"/>
          <p:cNvSpPr/>
          <p:nvPr/>
        </p:nvSpPr>
        <p:spPr>
          <a:xfrm>
            <a:off x="260110" y="1655158"/>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08" name="Google Shape;108;p84"/>
          <p:cNvSpPr>
            <a:spLocks noGrp="1"/>
          </p:cNvSpPr>
          <p:nvPr>
            <p:ph type="pic" idx="3"/>
          </p:nvPr>
        </p:nvSpPr>
        <p:spPr>
          <a:xfrm>
            <a:off x="3247340" y="1736035"/>
            <a:ext cx="2715768" cy="448147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09" name="Google Shape;109;p84"/>
          <p:cNvSpPr/>
          <p:nvPr/>
        </p:nvSpPr>
        <p:spPr>
          <a:xfrm>
            <a:off x="3243175" y="1655158"/>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0" name="Google Shape;110;p84"/>
          <p:cNvSpPr>
            <a:spLocks noGrp="1"/>
          </p:cNvSpPr>
          <p:nvPr>
            <p:ph type="pic" idx="4"/>
          </p:nvPr>
        </p:nvSpPr>
        <p:spPr>
          <a:xfrm>
            <a:off x="6228894" y="1736035"/>
            <a:ext cx="2715768" cy="448147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11" name="Google Shape;111;p84"/>
          <p:cNvSpPr/>
          <p:nvPr/>
        </p:nvSpPr>
        <p:spPr>
          <a:xfrm>
            <a:off x="6224345" y="1663109"/>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2" name="Google Shape;112;p84"/>
          <p:cNvSpPr>
            <a:spLocks noGrp="1"/>
          </p:cNvSpPr>
          <p:nvPr>
            <p:ph type="pic" idx="5"/>
          </p:nvPr>
        </p:nvSpPr>
        <p:spPr>
          <a:xfrm>
            <a:off x="9210448" y="1736035"/>
            <a:ext cx="2715768" cy="448147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13" name="Google Shape;113;p84"/>
          <p:cNvSpPr/>
          <p:nvPr/>
        </p:nvSpPr>
        <p:spPr>
          <a:xfrm>
            <a:off x="9203895" y="1663109"/>
            <a:ext cx="2731622" cy="78999"/>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14" name="Google Shape;114;p84"/>
          <p:cNvSpPr txBox="1"/>
          <p:nvPr/>
        </p:nvSpPr>
        <p:spPr>
          <a:xfrm>
            <a:off x="7064973" y="6366985"/>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ingle Photo Plus Single Line">
  <p:cSld name="Single Photo Plus Single Line">
    <p:spTree>
      <p:nvGrpSpPr>
        <p:cNvPr id="1" name="Shape 115"/>
        <p:cNvGrpSpPr/>
        <p:nvPr/>
      </p:nvGrpSpPr>
      <p:grpSpPr>
        <a:xfrm>
          <a:off x="0" y="0"/>
          <a:ext cx="0" cy="0"/>
          <a:chOff x="0" y="0"/>
          <a:chExt cx="0" cy="0"/>
        </a:xfrm>
      </p:grpSpPr>
      <p:sp>
        <p:nvSpPr>
          <p:cNvPr id="116" name="Google Shape;116;p85"/>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85"/>
          <p:cNvSpPr txBox="1">
            <a:spLocks noGrp="1"/>
          </p:cNvSpPr>
          <p:nvPr>
            <p:ph type="body" idx="1"/>
          </p:nvPr>
        </p:nvSpPr>
        <p:spPr>
          <a:xfrm>
            <a:off x="413658" y="1590999"/>
            <a:ext cx="11517085" cy="564330"/>
          </a:xfrm>
          <a:prstGeom prst="rect">
            <a:avLst/>
          </a:prstGeom>
          <a:noFill/>
          <a:ln>
            <a:noFill/>
          </a:ln>
        </p:spPr>
        <p:txBody>
          <a:bodyPr spcFirstLastPara="1" wrap="square" lIns="91425" tIns="45700" rIns="91425" bIns="45700" anchor="b" anchorCtr="0">
            <a:noAutofit/>
          </a:bodyPr>
          <a:lstStyle>
            <a:lvl1pPr marL="457200" lvl="0" indent="-228600" algn="ctr">
              <a:spcBef>
                <a:spcPts val="640"/>
              </a:spcBef>
              <a:spcAft>
                <a:spcPts val="0"/>
              </a:spcAft>
              <a:buSzPts val="3200"/>
              <a:buNone/>
              <a:defRPr sz="3200" b="0" i="0">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85"/>
          <p:cNvSpPr>
            <a:spLocks noGrp="1"/>
          </p:cNvSpPr>
          <p:nvPr>
            <p:ph type="pic" idx="2"/>
          </p:nvPr>
        </p:nvSpPr>
        <p:spPr>
          <a:xfrm>
            <a:off x="0" y="2310871"/>
            <a:ext cx="12192000" cy="4402723"/>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19" name="Google Shape;119;p85"/>
          <p:cNvSpPr/>
          <p:nvPr/>
        </p:nvSpPr>
        <p:spPr>
          <a:xfrm>
            <a:off x="-1" y="2221948"/>
            <a:ext cx="12192000"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20" name="Google Shape;120;p85"/>
          <p:cNvSpPr txBox="1"/>
          <p:nvPr/>
        </p:nvSpPr>
        <p:spPr>
          <a:xfrm>
            <a:off x="95504" y="6217505"/>
            <a:ext cx="2755392" cy="42755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0">
                <a:solidFill>
                  <a:schemeClr val="lt1"/>
                </a:solidFill>
                <a:latin typeface="Arial"/>
                <a:ea typeface="Arial"/>
                <a:cs typeface="Arial"/>
                <a:sym typeface="Arial"/>
              </a:rPr>
              <a:t>Image credit: EarlyEdU</a:t>
            </a:r>
            <a:endParaRPr sz="1600" b="0">
              <a:solidFill>
                <a:schemeClr val="lt1"/>
              </a:solidFill>
              <a:latin typeface="Arial"/>
              <a:ea typeface="Arial"/>
              <a:cs typeface="Arial"/>
              <a:sym typeface="Arial"/>
            </a:endParaRPr>
          </a:p>
        </p:txBody>
      </p:sp>
      <p:sp>
        <p:nvSpPr>
          <p:cNvPr id="121" name="Google Shape;121;p85"/>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69"/>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9"/>
          <p:cNvSpPr txBox="1">
            <a:spLocks noGrp="1"/>
          </p:cNvSpPr>
          <p:nvPr>
            <p:ph type="body" idx="1"/>
          </p:nvPr>
        </p:nvSpPr>
        <p:spPr>
          <a:xfrm>
            <a:off x="609600" y="1817830"/>
            <a:ext cx="10972801"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69"/>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b="0" i="0" u="none" strike="noStrike" cap="none"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e/Contrast">
  <p:cSld name="Compare/Contrast">
    <p:spTree>
      <p:nvGrpSpPr>
        <p:cNvPr id="1" name="Shape 122"/>
        <p:cNvGrpSpPr/>
        <p:nvPr/>
      </p:nvGrpSpPr>
      <p:grpSpPr>
        <a:xfrm>
          <a:off x="0" y="0"/>
          <a:ext cx="0" cy="0"/>
          <a:chOff x="0" y="0"/>
          <a:chExt cx="0" cy="0"/>
        </a:xfrm>
      </p:grpSpPr>
      <p:sp>
        <p:nvSpPr>
          <p:cNvPr id="123" name="Google Shape;123;p86"/>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86"/>
          <p:cNvSpPr txBox="1">
            <a:spLocks noGrp="1"/>
          </p:cNvSpPr>
          <p:nvPr>
            <p:ph type="body" idx="1"/>
          </p:nvPr>
        </p:nvSpPr>
        <p:spPr>
          <a:xfrm>
            <a:off x="501383" y="1753964"/>
            <a:ext cx="5399314" cy="517308"/>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86"/>
          <p:cNvSpPr txBox="1">
            <a:spLocks noGrp="1"/>
          </p:cNvSpPr>
          <p:nvPr>
            <p:ph type="body" idx="2"/>
          </p:nvPr>
        </p:nvSpPr>
        <p:spPr>
          <a:xfrm>
            <a:off x="501383" y="2368913"/>
            <a:ext cx="5399314" cy="400536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spcBef>
                <a:spcPts val="480"/>
              </a:spcBef>
              <a:spcAft>
                <a:spcPts val="0"/>
              </a:spcAft>
              <a:buSzPts val="2401"/>
              <a:buChar char="–"/>
              <a:defRPr sz="2401"/>
            </a:lvl2pPr>
            <a:lvl3pPr marL="1371600" lvl="2" indent="-355663" algn="l">
              <a:spcBef>
                <a:spcPts val="400"/>
              </a:spcBef>
              <a:spcAft>
                <a:spcPts val="0"/>
              </a:spcAft>
              <a:buClr>
                <a:schemeClr val="dk1"/>
              </a:buClr>
              <a:buSzPts val="2001"/>
              <a:buChar char="•"/>
              <a:defRPr sz="2001"/>
            </a:lvl3pPr>
            <a:lvl4pPr marL="1828800" lvl="3" indent="-342963" algn="l">
              <a:spcBef>
                <a:spcPts val="360"/>
              </a:spcBef>
              <a:spcAft>
                <a:spcPts val="0"/>
              </a:spcAft>
              <a:buClr>
                <a:schemeClr val="dk1"/>
              </a:buClr>
              <a:buSzPts val="1801"/>
              <a:buChar char="–"/>
              <a:defRPr sz="1801"/>
            </a:lvl4pPr>
            <a:lvl5pPr marL="2286000" lvl="4" indent="-342963" algn="l">
              <a:spcBef>
                <a:spcPts val="360"/>
              </a:spcBef>
              <a:spcAft>
                <a:spcPts val="0"/>
              </a:spcAft>
              <a:buClr>
                <a:schemeClr val="dk1"/>
              </a:buClr>
              <a:buSzPts val="1801"/>
              <a:buChar char="»"/>
              <a:defRPr sz="1801"/>
            </a:lvl5pPr>
            <a:lvl6pPr marL="2743200" lvl="5" indent="-342963" algn="l">
              <a:spcBef>
                <a:spcPts val="360"/>
              </a:spcBef>
              <a:spcAft>
                <a:spcPts val="0"/>
              </a:spcAft>
              <a:buClr>
                <a:schemeClr val="dk1"/>
              </a:buClr>
              <a:buSzPts val="1801"/>
              <a:buChar char="•"/>
              <a:defRPr sz="1801"/>
            </a:lvl6pPr>
            <a:lvl7pPr marL="3200400" lvl="6" indent="-342963" algn="l">
              <a:spcBef>
                <a:spcPts val="360"/>
              </a:spcBef>
              <a:spcAft>
                <a:spcPts val="0"/>
              </a:spcAft>
              <a:buClr>
                <a:schemeClr val="dk1"/>
              </a:buClr>
              <a:buSzPts val="1801"/>
              <a:buChar char="•"/>
              <a:defRPr sz="1801"/>
            </a:lvl7pPr>
            <a:lvl8pPr marL="3657600" lvl="7" indent="-342963" algn="l">
              <a:spcBef>
                <a:spcPts val="360"/>
              </a:spcBef>
              <a:spcAft>
                <a:spcPts val="0"/>
              </a:spcAft>
              <a:buClr>
                <a:schemeClr val="dk1"/>
              </a:buClr>
              <a:buSzPts val="1801"/>
              <a:buChar char="•"/>
              <a:defRPr sz="1801"/>
            </a:lvl8pPr>
            <a:lvl9pPr marL="4114800" lvl="8" indent="-342963" algn="l">
              <a:spcBef>
                <a:spcPts val="360"/>
              </a:spcBef>
              <a:spcAft>
                <a:spcPts val="0"/>
              </a:spcAft>
              <a:buClr>
                <a:schemeClr val="dk1"/>
              </a:buClr>
              <a:buSzPts val="1801"/>
              <a:buChar char="•"/>
              <a:defRPr sz="1801"/>
            </a:lvl9pPr>
          </a:lstStyle>
          <a:p>
            <a:endParaRPr/>
          </a:p>
        </p:txBody>
      </p:sp>
      <p:sp>
        <p:nvSpPr>
          <p:cNvPr id="126" name="Google Shape;126;p86"/>
          <p:cNvSpPr txBox="1">
            <a:spLocks noGrp="1"/>
          </p:cNvSpPr>
          <p:nvPr>
            <p:ph type="body" idx="3"/>
          </p:nvPr>
        </p:nvSpPr>
        <p:spPr>
          <a:xfrm>
            <a:off x="6327162" y="1736035"/>
            <a:ext cx="5399314" cy="517308"/>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7" name="Google Shape;127;p86"/>
          <p:cNvSpPr txBox="1">
            <a:spLocks noGrp="1"/>
          </p:cNvSpPr>
          <p:nvPr>
            <p:ph type="body" idx="4"/>
          </p:nvPr>
        </p:nvSpPr>
        <p:spPr>
          <a:xfrm>
            <a:off x="6327162" y="2350984"/>
            <a:ext cx="5399314" cy="4005368"/>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dk1"/>
              </a:buClr>
              <a:buSzPts val="3200"/>
              <a:buFont typeface="Arial"/>
              <a:buNone/>
              <a:defRPr sz="3200"/>
            </a:lvl1pPr>
            <a:lvl2pPr marL="914400" lvl="1" indent="-381063" algn="l">
              <a:spcBef>
                <a:spcPts val="480"/>
              </a:spcBef>
              <a:spcAft>
                <a:spcPts val="0"/>
              </a:spcAft>
              <a:buSzPts val="2401"/>
              <a:buChar char="–"/>
              <a:defRPr sz="2401"/>
            </a:lvl2pPr>
            <a:lvl3pPr marL="1371600" lvl="2" indent="-355663" algn="l">
              <a:spcBef>
                <a:spcPts val="400"/>
              </a:spcBef>
              <a:spcAft>
                <a:spcPts val="0"/>
              </a:spcAft>
              <a:buClr>
                <a:schemeClr val="dk1"/>
              </a:buClr>
              <a:buSzPts val="2001"/>
              <a:buChar char="•"/>
              <a:defRPr sz="2001"/>
            </a:lvl3pPr>
            <a:lvl4pPr marL="1828800" lvl="3" indent="-342963" algn="l">
              <a:spcBef>
                <a:spcPts val="360"/>
              </a:spcBef>
              <a:spcAft>
                <a:spcPts val="0"/>
              </a:spcAft>
              <a:buClr>
                <a:schemeClr val="dk1"/>
              </a:buClr>
              <a:buSzPts val="1801"/>
              <a:buChar char="–"/>
              <a:defRPr sz="1801"/>
            </a:lvl4pPr>
            <a:lvl5pPr marL="2286000" lvl="4" indent="-342963" algn="l">
              <a:spcBef>
                <a:spcPts val="360"/>
              </a:spcBef>
              <a:spcAft>
                <a:spcPts val="0"/>
              </a:spcAft>
              <a:buClr>
                <a:schemeClr val="dk1"/>
              </a:buClr>
              <a:buSzPts val="1801"/>
              <a:buChar char="»"/>
              <a:defRPr sz="1801"/>
            </a:lvl5pPr>
            <a:lvl6pPr marL="2743200" lvl="5" indent="-342963" algn="l">
              <a:spcBef>
                <a:spcPts val="360"/>
              </a:spcBef>
              <a:spcAft>
                <a:spcPts val="0"/>
              </a:spcAft>
              <a:buClr>
                <a:schemeClr val="dk1"/>
              </a:buClr>
              <a:buSzPts val="1801"/>
              <a:buChar char="•"/>
              <a:defRPr sz="1801"/>
            </a:lvl6pPr>
            <a:lvl7pPr marL="3200400" lvl="6" indent="-342963" algn="l">
              <a:spcBef>
                <a:spcPts val="360"/>
              </a:spcBef>
              <a:spcAft>
                <a:spcPts val="0"/>
              </a:spcAft>
              <a:buClr>
                <a:schemeClr val="dk1"/>
              </a:buClr>
              <a:buSzPts val="1801"/>
              <a:buChar char="•"/>
              <a:defRPr sz="1801"/>
            </a:lvl7pPr>
            <a:lvl8pPr marL="3657600" lvl="7" indent="-342963" algn="l">
              <a:spcBef>
                <a:spcPts val="360"/>
              </a:spcBef>
              <a:spcAft>
                <a:spcPts val="0"/>
              </a:spcAft>
              <a:buClr>
                <a:schemeClr val="dk1"/>
              </a:buClr>
              <a:buSzPts val="1801"/>
              <a:buChar char="•"/>
              <a:defRPr sz="1801"/>
            </a:lvl8pPr>
            <a:lvl9pPr marL="4114800" lvl="8" indent="-342963" algn="l">
              <a:spcBef>
                <a:spcPts val="360"/>
              </a:spcBef>
              <a:spcAft>
                <a:spcPts val="0"/>
              </a:spcAft>
              <a:buClr>
                <a:schemeClr val="dk1"/>
              </a:buClr>
              <a:buSzPts val="1801"/>
              <a:buChar char="•"/>
              <a:defRPr sz="1801"/>
            </a:lvl9pPr>
          </a:lstStyle>
          <a:p>
            <a:endParaRPr/>
          </a:p>
        </p:txBody>
      </p:sp>
      <p:sp>
        <p:nvSpPr>
          <p:cNvPr id="128" name="Google Shape;128;p86"/>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Bullets with Images">
  <p:cSld name="Three Bullets with Images">
    <p:spTree>
      <p:nvGrpSpPr>
        <p:cNvPr id="1" name="Shape 129"/>
        <p:cNvGrpSpPr/>
        <p:nvPr/>
      </p:nvGrpSpPr>
      <p:grpSpPr>
        <a:xfrm>
          <a:off x="0" y="0"/>
          <a:ext cx="0" cy="0"/>
          <a:chOff x="0" y="0"/>
          <a:chExt cx="0" cy="0"/>
        </a:xfrm>
      </p:grpSpPr>
      <p:sp>
        <p:nvSpPr>
          <p:cNvPr id="130" name="Google Shape;130;p87"/>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87"/>
          <p:cNvSpPr txBox="1">
            <a:spLocks noGrp="1"/>
          </p:cNvSpPr>
          <p:nvPr>
            <p:ph type="body" idx="1"/>
          </p:nvPr>
        </p:nvSpPr>
        <p:spPr>
          <a:xfrm>
            <a:off x="658808" y="3832721"/>
            <a:ext cx="3200400" cy="22064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2" name="Google Shape;132;p87"/>
          <p:cNvSpPr>
            <a:spLocks noGrp="1"/>
          </p:cNvSpPr>
          <p:nvPr>
            <p:ph type="pic" idx="2"/>
          </p:nvPr>
        </p:nvSpPr>
        <p:spPr>
          <a:xfrm>
            <a:off x="658808" y="1969815"/>
            <a:ext cx="3200400" cy="16859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33" name="Google Shape;133;p87"/>
          <p:cNvSpPr/>
          <p:nvPr/>
        </p:nvSpPr>
        <p:spPr>
          <a:xfrm>
            <a:off x="658225" y="1873009"/>
            <a:ext cx="3209544"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4" name="Google Shape;134;p87"/>
          <p:cNvSpPr txBox="1">
            <a:spLocks noGrp="1"/>
          </p:cNvSpPr>
          <p:nvPr>
            <p:ph type="body" idx="3"/>
          </p:nvPr>
        </p:nvSpPr>
        <p:spPr>
          <a:xfrm>
            <a:off x="4421512" y="3841942"/>
            <a:ext cx="3200400" cy="22064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87"/>
          <p:cNvSpPr>
            <a:spLocks noGrp="1"/>
          </p:cNvSpPr>
          <p:nvPr>
            <p:ph type="pic" idx="4"/>
          </p:nvPr>
        </p:nvSpPr>
        <p:spPr>
          <a:xfrm>
            <a:off x="4420345" y="1979036"/>
            <a:ext cx="3200400" cy="16859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36" name="Google Shape;136;p87"/>
          <p:cNvSpPr/>
          <p:nvPr/>
        </p:nvSpPr>
        <p:spPr>
          <a:xfrm>
            <a:off x="4415428" y="1882230"/>
            <a:ext cx="3209544"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37" name="Google Shape;137;p87"/>
          <p:cNvSpPr txBox="1">
            <a:spLocks noGrp="1"/>
          </p:cNvSpPr>
          <p:nvPr>
            <p:ph type="body" idx="5"/>
          </p:nvPr>
        </p:nvSpPr>
        <p:spPr>
          <a:xfrm>
            <a:off x="8184215" y="3844618"/>
            <a:ext cx="3200400" cy="22064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8" name="Google Shape;138;p87"/>
          <p:cNvSpPr>
            <a:spLocks noGrp="1"/>
          </p:cNvSpPr>
          <p:nvPr>
            <p:ph type="pic" idx="6"/>
          </p:nvPr>
        </p:nvSpPr>
        <p:spPr>
          <a:xfrm>
            <a:off x="8184215" y="1981712"/>
            <a:ext cx="3200400" cy="16859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39" name="Google Shape;139;p87"/>
          <p:cNvSpPr/>
          <p:nvPr/>
        </p:nvSpPr>
        <p:spPr>
          <a:xfrm>
            <a:off x="8183632" y="1884906"/>
            <a:ext cx="3209544"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40" name="Google Shape;140;p87"/>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hotos, two text blocks">
  <p:cSld name="Two photos, two text blocks">
    <p:spTree>
      <p:nvGrpSpPr>
        <p:cNvPr id="1" name="Shape 141"/>
        <p:cNvGrpSpPr/>
        <p:nvPr/>
      </p:nvGrpSpPr>
      <p:grpSpPr>
        <a:xfrm>
          <a:off x="0" y="0"/>
          <a:ext cx="0" cy="0"/>
          <a:chOff x="0" y="0"/>
          <a:chExt cx="0" cy="0"/>
        </a:xfrm>
      </p:grpSpPr>
      <p:sp>
        <p:nvSpPr>
          <p:cNvPr id="142" name="Google Shape;142;p88"/>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88"/>
          <p:cNvSpPr txBox="1">
            <a:spLocks noGrp="1"/>
          </p:cNvSpPr>
          <p:nvPr>
            <p:ph type="body" idx="1"/>
          </p:nvPr>
        </p:nvSpPr>
        <p:spPr>
          <a:xfrm>
            <a:off x="4787937" y="1670994"/>
            <a:ext cx="6202994" cy="22064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4" name="Google Shape;144;p88"/>
          <p:cNvSpPr>
            <a:spLocks noGrp="1"/>
          </p:cNvSpPr>
          <p:nvPr>
            <p:ph type="pic" idx="2"/>
          </p:nvPr>
        </p:nvSpPr>
        <p:spPr>
          <a:xfrm>
            <a:off x="658808" y="1767800"/>
            <a:ext cx="3913192" cy="2206487"/>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45" name="Google Shape;145;p88"/>
          <p:cNvSpPr/>
          <p:nvPr/>
        </p:nvSpPr>
        <p:spPr>
          <a:xfrm>
            <a:off x="658225" y="1670994"/>
            <a:ext cx="3913192"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46" name="Google Shape;146;p88"/>
          <p:cNvSpPr txBox="1">
            <a:spLocks noGrp="1"/>
          </p:cNvSpPr>
          <p:nvPr>
            <p:ph type="body" idx="3"/>
          </p:nvPr>
        </p:nvSpPr>
        <p:spPr>
          <a:xfrm>
            <a:off x="4787937" y="4119941"/>
            <a:ext cx="6202994" cy="22064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88"/>
          <p:cNvSpPr>
            <a:spLocks noGrp="1"/>
          </p:cNvSpPr>
          <p:nvPr>
            <p:ph type="pic" idx="4"/>
          </p:nvPr>
        </p:nvSpPr>
        <p:spPr>
          <a:xfrm>
            <a:off x="658808" y="4210814"/>
            <a:ext cx="3913192" cy="2206487"/>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48" name="Google Shape;148;p88"/>
          <p:cNvSpPr/>
          <p:nvPr/>
        </p:nvSpPr>
        <p:spPr>
          <a:xfrm>
            <a:off x="658225" y="4114008"/>
            <a:ext cx="3913192"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49" name="Google Shape;149;p88"/>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Photo">
  <p:cSld name="Quote with Photo">
    <p:spTree>
      <p:nvGrpSpPr>
        <p:cNvPr id="1" name="Shape 150"/>
        <p:cNvGrpSpPr/>
        <p:nvPr/>
      </p:nvGrpSpPr>
      <p:grpSpPr>
        <a:xfrm>
          <a:off x="0" y="0"/>
          <a:ext cx="0" cy="0"/>
          <a:chOff x="0" y="0"/>
          <a:chExt cx="0" cy="0"/>
        </a:xfrm>
      </p:grpSpPr>
      <p:sp>
        <p:nvSpPr>
          <p:cNvPr id="151" name="Google Shape;151;p89"/>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89"/>
          <p:cNvSpPr/>
          <p:nvPr/>
        </p:nvSpPr>
        <p:spPr>
          <a:xfrm>
            <a:off x="5860111" y="2210623"/>
            <a:ext cx="5934323" cy="3482020"/>
          </a:xfrm>
          <a:prstGeom prst="rect">
            <a:avLst/>
          </a:prstGeom>
          <a:solidFill>
            <a:srgbClr val="BABABA">
              <a:alpha val="2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53" name="Google Shape;153;p89"/>
          <p:cNvSpPr txBox="1">
            <a:spLocks noGrp="1"/>
          </p:cNvSpPr>
          <p:nvPr>
            <p:ph type="body" idx="1"/>
          </p:nvPr>
        </p:nvSpPr>
        <p:spPr>
          <a:xfrm>
            <a:off x="6082197" y="2406363"/>
            <a:ext cx="5198242" cy="2206678"/>
          </a:xfrm>
          <a:prstGeom prst="rect">
            <a:avLst/>
          </a:prstGeom>
          <a:noFill/>
          <a:ln>
            <a:noFill/>
          </a:ln>
        </p:spPr>
        <p:txBody>
          <a:bodyPr spcFirstLastPara="1" wrap="square" lIns="91425" tIns="18275" rIns="91425" bIns="18275" anchor="t" anchorCtr="0">
            <a:noAutofit/>
          </a:bodyPr>
          <a:lstStyle>
            <a:lvl1pPr marL="457200" lvl="0" indent="-228600" algn="l">
              <a:spcBef>
                <a:spcPts val="560"/>
              </a:spcBef>
              <a:spcAft>
                <a:spcPts val="0"/>
              </a:spcAft>
              <a:buSzPts val="2800"/>
              <a:buNone/>
              <a:defRPr sz="2800" b="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89"/>
          <p:cNvSpPr txBox="1">
            <a:spLocks noGrp="1"/>
          </p:cNvSpPr>
          <p:nvPr>
            <p:ph type="body" idx="2"/>
          </p:nvPr>
        </p:nvSpPr>
        <p:spPr>
          <a:xfrm>
            <a:off x="6082197" y="4821964"/>
            <a:ext cx="5198242" cy="582770"/>
          </a:xfrm>
          <a:prstGeom prst="rect">
            <a:avLst/>
          </a:prstGeom>
          <a:noFill/>
          <a:ln>
            <a:noFill/>
          </a:ln>
        </p:spPr>
        <p:txBody>
          <a:bodyPr spcFirstLastPara="1" wrap="square" lIns="91425" tIns="18275" rIns="91425" bIns="18275" anchor="t" anchorCtr="0">
            <a:noAutofit/>
          </a:bodyPr>
          <a:lstStyle>
            <a:lvl1pPr marL="457200" lvl="0" indent="-228600" algn="l">
              <a:spcBef>
                <a:spcPts val="480"/>
              </a:spcBef>
              <a:spcAft>
                <a:spcPts val="0"/>
              </a:spcAft>
              <a:buSzPts val="2400"/>
              <a:buNone/>
              <a:defRPr sz="2400" b="0" i="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89"/>
          <p:cNvSpPr/>
          <p:nvPr/>
        </p:nvSpPr>
        <p:spPr>
          <a:xfrm>
            <a:off x="5860111" y="2115067"/>
            <a:ext cx="5934323" cy="10058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56" name="Google Shape;156;p89"/>
          <p:cNvSpPr>
            <a:spLocks noGrp="1"/>
          </p:cNvSpPr>
          <p:nvPr>
            <p:ph type="pic" idx="3"/>
          </p:nvPr>
        </p:nvSpPr>
        <p:spPr>
          <a:xfrm>
            <a:off x="0" y="1736035"/>
            <a:ext cx="5508171" cy="4982818"/>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57" name="Google Shape;157;p89"/>
          <p:cNvSpPr/>
          <p:nvPr/>
        </p:nvSpPr>
        <p:spPr>
          <a:xfrm>
            <a:off x="-2" y="1639229"/>
            <a:ext cx="5522976"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158" name="Google Shape;158;p89"/>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ideo Embedded">
  <p:cSld name="Video Embedded">
    <p:bg>
      <p:bgPr>
        <a:solidFill>
          <a:schemeClr val="dk1"/>
        </a:solidFill>
        <a:effectLst/>
      </p:bgPr>
    </p:bg>
    <p:spTree>
      <p:nvGrpSpPr>
        <p:cNvPr id="1" name="Shape 159"/>
        <p:cNvGrpSpPr/>
        <p:nvPr/>
      </p:nvGrpSpPr>
      <p:grpSpPr>
        <a:xfrm>
          <a:off x="0" y="0"/>
          <a:ext cx="0" cy="0"/>
          <a:chOff x="0" y="0"/>
          <a:chExt cx="0" cy="0"/>
        </a:xfrm>
      </p:grpSpPr>
      <p:sp>
        <p:nvSpPr>
          <p:cNvPr id="160" name="Google Shape;160;p90"/>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chemeClr val="lt1"/>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nowledge Check">
  <p:cSld name="Knowledge Check">
    <p:spTree>
      <p:nvGrpSpPr>
        <p:cNvPr id="1" name="Shape 161"/>
        <p:cNvGrpSpPr/>
        <p:nvPr/>
      </p:nvGrpSpPr>
      <p:grpSpPr>
        <a:xfrm>
          <a:off x="0" y="0"/>
          <a:ext cx="0" cy="0"/>
          <a:chOff x="0" y="0"/>
          <a:chExt cx="0" cy="0"/>
        </a:xfrm>
      </p:grpSpPr>
      <p:sp>
        <p:nvSpPr>
          <p:cNvPr id="162" name="Google Shape;162;p91"/>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91"/>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4" name="Google Shape;164;p91" descr="Knowledge-Chec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26778" y="632343"/>
            <a:ext cx="2133092" cy="2115445"/>
          </a:xfrm>
          <a:prstGeom prst="rect">
            <a:avLst/>
          </a:prstGeom>
          <a:noFill/>
          <a:ln>
            <a:noFill/>
          </a:ln>
        </p:spPr>
      </p:pic>
      <p:sp>
        <p:nvSpPr>
          <p:cNvPr id="165" name="Google Shape;165;p91"/>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a:solidFill>
                  <a:srgbClr val="A5A5A5"/>
                </a:solidFill>
                <a:latin typeface="Arial"/>
                <a:ea typeface="Arial"/>
                <a:cs typeface="Arial"/>
                <a:sym typeface="Arial"/>
              </a:rPr>
              <a:t>© 2019 University of Washington. All rights reserved.</a:t>
            </a:r>
            <a:endParaRPr/>
          </a:p>
        </p:txBody>
      </p:sp>
    </p:spTree>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Review">
  <p:cSld name="Review">
    <p:spTree>
      <p:nvGrpSpPr>
        <p:cNvPr id="1" name="Shape 166"/>
        <p:cNvGrpSpPr/>
        <p:nvPr/>
      </p:nvGrpSpPr>
      <p:grpSpPr>
        <a:xfrm>
          <a:off x="0" y="0"/>
          <a:ext cx="0" cy="0"/>
          <a:chOff x="0" y="0"/>
          <a:chExt cx="0" cy="0"/>
        </a:xfrm>
      </p:grpSpPr>
      <p:sp>
        <p:nvSpPr>
          <p:cNvPr id="167" name="Google Shape;167;p92"/>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92"/>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9" name="Google Shape;169;p92" descr="Review.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1567" y="632343"/>
            <a:ext cx="2065528" cy="2088940"/>
          </a:xfrm>
          <a:prstGeom prst="rect">
            <a:avLst/>
          </a:prstGeom>
          <a:noFill/>
          <a:ln>
            <a:noFill/>
          </a:ln>
        </p:spPr>
      </p:pic>
      <p:sp>
        <p:nvSpPr>
          <p:cNvPr id="170" name="Google Shape;170;p92"/>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a:solidFill>
                  <a:srgbClr val="A5A5A5"/>
                </a:solidFill>
                <a:latin typeface="Arial"/>
                <a:ea typeface="Arial"/>
                <a:cs typeface="Arial"/>
                <a:sym typeface="Arial"/>
              </a:rPr>
              <a:t>© 2019 University of Washington. All rights reserved.</a:t>
            </a:r>
            <a:endParaRPr/>
          </a:p>
        </p:txBody>
      </p:sp>
    </p:spTree>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view Activity">
  <p:cSld name="Review Activity">
    <p:spTree>
      <p:nvGrpSpPr>
        <p:cNvPr id="1" name="Shape 171"/>
        <p:cNvGrpSpPr/>
        <p:nvPr/>
      </p:nvGrpSpPr>
      <p:grpSpPr>
        <a:xfrm>
          <a:off x="0" y="0"/>
          <a:ext cx="0" cy="0"/>
          <a:chOff x="0" y="0"/>
          <a:chExt cx="0" cy="0"/>
        </a:xfrm>
      </p:grpSpPr>
      <p:sp>
        <p:nvSpPr>
          <p:cNvPr id="172" name="Google Shape;172;p93"/>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93"/>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4" name="Google Shape;174;p93" descr="Review-Activity.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7305" y="657319"/>
            <a:ext cx="2029290" cy="2088939"/>
          </a:xfrm>
          <a:prstGeom prst="rect">
            <a:avLst/>
          </a:prstGeom>
          <a:noFill/>
          <a:ln>
            <a:noFill/>
          </a:ln>
        </p:spPr>
      </p:pic>
      <p:sp>
        <p:nvSpPr>
          <p:cNvPr id="175" name="Google Shape;175;p93"/>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a:solidFill>
                  <a:srgbClr val="A5A5A5"/>
                </a:solidFill>
                <a:latin typeface="Arial"/>
                <a:ea typeface="Arial"/>
                <a:cs typeface="Arial"/>
                <a:sym typeface="Arial"/>
              </a:rPr>
              <a:t>© 2019 University of Washington. All rights reserved.</a:t>
            </a:r>
            <a:endParaRPr/>
          </a:p>
        </p:txBody>
      </p:sp>
    </p:spTree>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76"/>
        <p:cNvGrpSpPr/>
        <p:nvPr/>
      </p:nvGrpSpPr>
      <p:grpSpPr>
        <a:xfrm>
          <a:off x="0" y="0"/>
          <a:ext cx="0" cy="0"/>
          <a:chOff x="0" y="0"/>
          <a:chExt cx="0" cy="0"/>
        </a:xfrm>
      </p:grpSpPr>
      <p:sp>
        <p:nvSpPr>
          <p:cNvPr id="177" name="Google Shape;177;p94"/>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94"/>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79" name="Google Shape;179;p94"/>
          <p:cNvPicPr preferRelativeResize="0"/>
          <p:nvPr/>
        </p:nvPicPr>
        <p:blipFill rotWithShape="1">
          <a:blip r:embed="rId2" cstate="screen">
            <a:alphaModFix/>
            <a:extLst>
              <a:ext uri="{28A0092B-C50C-407E-A947-70E740481C1C}">
                <a14:useLocalDpi xmlns:a14="http://schemas.microsoft.com/office/drawing/2010/main"/>
              </a:ext>
            </a:extLst>
          </a:blip>
          <a:srcRect b="13784"/>
          <a:stretch/>
        </p:blipFill>
        <p:spPr>
          <a:xfrm>
            <a:off x="921800" y="657320"/>
            <a:ext cx="2038350" cy="2085880"/>
          </a:xfrm>
          <a:prstGeom prst="rect">
            <a:avLst/>
          </a:prstGeom>
          <a:noFill/>
          <a:ln>
            <a:noFill/>
          </a:ln>
        </p:spPr>
      </p:pic>
      <p:sp>
        <p:nvSpPr>
          <p:cNvPr id="180" name="Google Shape;180;p94"/>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pos="576">
          <p15:clr>
            <a:srgbClr val="FBAE40"/>
          </p15:clr>
        </p15:guide>
        <p15:guide id="2" pos="3840">
          <p15:clr>
            <a:srgbClr val="FBAE40"/>
          </p15:clr>
        </p15:guide>
        <p15:guide id="3" orient="horz" pos="40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ssion Summary">
  <p:cSld name="Session Summary">
    <p:spTree>
      <p:nvGrpSpPr>
        <p:cNvPr id="1" name="Shape 181"/>
        <p:cNvGrpSpPr/>
        <p:nvPr/>
      </p:nvGrpSpPr>
      <p:grpSpPr>
        <a:xfrm>
          <a:off x="0" y="0"/>
          <a:ext cx="0" cy="0"/>
          <a:chOff x="0" y="0"/>
          <a:chExt cx="0" cy="0"/>
        </a:xfrm>
      </p:grpSpPr>
      <p:sp>
        <p:nvSpPr>
          <p:cNvPr id="182" name="Google Shape;182;p95"/>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95"/>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4" name="Google Shape;184;p95" descr="Session-Summary.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22217" y="644066"/>
            <a:ext cx="2065528" cy="2128697"/>
          </a:xfrm>
          <a:prstGeom prst="rect">
            <a:avLst/>
          </a:prstGeom>
          <a:noFill/>
          <a:ln>
            <a:noFill/>
          </a:ln>
        </p:spPr>
      </p:pic>
      <p:sp>
        <p:nvSpPr>
          <p:cNvPr id="185" name="Google Shape;185;p95"/>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23"/>
        <p:cNvGrpSpPr/>
        <p:nvPr/>
      </p:nvGrpSpPr>
      <p:grpSpPr>
        <a:xfrm>
          <a:off x="0" y="0"/>
          <a:ext cx="0" cy="0"/>
          <a:chOff x="0" y="0"/>
          <a:chExt cx="0" cy="0"/>
        </a:xfrm>
      </p:grpSpPr>
      <p:sp>
        <p:nvSpPr>
          <p:cNvPr id="24" name="Google Shape;24;p70"/>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0"/>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6" name="Google Shape;26;p70" descr="Objectives.png"/>
          <p:cNvPicPr preferRelativeResize="0"/>
          <p:nvPr/>
        </p:nvPicPr>
        <p:blipFill rotWithShape="1">
          <a:blip r:embed="rId2" cstate="screen">
            <a:alphaModFix/>
            <a:extLst>
              <a:ext uri="{28A0092B-C50C-407E-A947-70E740481C1C}">
                <a14:useLocalDpi xmlns:a14="http://schemas.microsoft.com/office/drawing/2010/main"/>
              </a:ext>
            </a:extLst>
          </a:blip>
          <a:srcRect l="-637" t="-24816"/>
          <a:stretch/>
        </p:blipFill>
        <p:spPr>
          <a:xfrm>
            <a:off x="862525" y="113191"/>
            <a:ext cx="2094484" cy="2666287"/>
          </a:xfrm>
          <a:prstGeom prst="rect">
            <a:avLst/>
          </a:prstGeom>
          <a:noFill/>
          <a:ln>
            <a:noFill/>
          </a:ln>
        </p:spPr>
      </p:pic>
      <p:sp>
        <p:nvSpPr>
          <p:cNvPr id="27" name="Google Shape;27;p70"/>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orient="horz" pos="408">
          <p15:clr>
            <a:srgbClr val="FBAE40"/>
          </p15:clr>
        </p15:guide>
        <p15:guide id="2" pos="3840">
          <p15:clr>
            <a:srgbClr val="FBAE40"/>
          </p15:clr>
        </p15:guide>
        <p15:guide id="3" pos="576">
          <p15:clr>
            <a:srgbClr val="FBAE40"/>
          </p15:clr>
        </p15:guide>
        <p15:guide id="4" pos="39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ssignment">
  <p:cSld name="Assignment">
    <p:spTree>
      <p:nvGrpSpPr>
        <p:cNvPr id="1" name="Shape 186"/>
        <p:cNvGrpSpPr/>
        <p:nvPr/>
      </p:nvGrpSpPr>
      <p:grpSpPr>
        <a:xfrm>
          <a:off x="0" y="0"/>
          <a:ext cx="0" cy="0"/>
          <a:chOff x="0" y="0"/>
          <a:chExt cx="0" cy="0"/>
        </a:xfrm>
      </p:grpSpPr>
      <p:sp>
        <p:nvSpPr>
          <p:cNvPr id="187" name="Google Shape;187;p96"/>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96"/>
          <p:cNvSpPr txBox="1">
            <a:spLocks noGrp="1"/>
          </p:cNvSpPr>
          <p:nvPr>
            <p:ph type="body" idx="1"/>
          </p:nvPr>
        </p:nvSpPr>
        <p:spPr>
          <a:xfrm>
            <a:off x="3596641" y="1331186"/>
            <a:ext cx="8412480" cy="4999213"/>
          </a:xfrm>
          <a:prstGeom prst="rect">
            <a:avLst/>
          </a:prstGeom>
          <a:noFill/>
          <a:ln>
            <a:noFill/>
          </a:ln>
        </p:spPr>
        <p:txBody>
          <a:bodyPr spcFirstLastPara="1" wrap="square" lIns="91425" tIns="45700" rIns="91425" bIns="45700" anchor="t" anchorCtr="0">
            <a:noAutofit/>
          </a:bodyPr>
          <a:lstStyle>
            <a:lvl1pPr marL="457200" lvl="0" indent="-431863" algn="l">
              <a:spcBef>
                <a:spcPts val="640"/>
              </a:spcBef>
              <a:spcAft>
                <a:spcPts val="0"/>
              </a:spcAft>
              <a:buSzPts val="3201"/>
              <a:buFont typeface="Calibri"/>
              <a:buAutoNum type="arabicPeriod"/>
              <a:defRPr/>
            </a:lvl1pPr>
            <a:lvl2pPr marL="914400" lvl="1" indent="-406463" algn="l">
              <a:spcBef>
                <a:spcPts val="560"/>
              </a:spcBef>
              <a:spcAft>
                <a:spcPts val="0"/>
              </a:spcAft>
              <a:buSzPts val="2801"/>
              <a:buFont typeface="Calibri"/>
              <a:buAutoNum type="arabicPeriod"/>
              <a:defRPr/>
            </a:lvl2pPr>
            <a:lvl3pPr marL="1371600" lvl="2" indent="-406400" algn="l">
              <a:spcBef>
                <a:spcPts val="560"/>
              </a:spcBef>
              <a:spcAft>
                <a:spcPts val="0"/>
              </a:spcAft>
              <a:buClr>
                <a:schemeClr val="dk1"/>
              </a:buClr>
              <a:buSzPts val="2800"/>
              <a:buChar char="•"/>
              <a:defRPr sz="2800"/>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9" name="Google Shape;189;p96" descr="Assignme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04617" y="655789"/>
            <a:ext cx="2075688" cy="2102707"/>
          </a:xfrm>
          <a:prstGeom prst="rect">
            <a:avLst/>
          </a:prstGeom>
          <a:noFill/>
          <a:ln>
            <a:noFill/>
          </a:ln>
        </p:spPr>
      </p:pic>
      <p:sp>
        <p:nvSpPr>
          <p:cNvPr id="190" name="Google Shape;190;p96"/>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ideo Assignment">
  <p:cSld name="Video Assignment">
    <p:spTree>
      <p:nvGrpSpPr>
        <p:cNvPr id="1" name="Shape 191"/>
        <p:cNvGrpSpPr/>
        <p:nvPr/>
      </p:nvGrpSpPr>
      <p:grpSpPr>
        <a:xfrm>
          <a:off x="0" y="0"/>
          <a:ext cx="0" cy="0"/>
          <a:chOff x="0" y="0"/>
          <a:chExt cx="0" cy="0"/>
        </a:xfrm>
      </p:grpSpPr>
      <p:sp>
        <p:nvSpPr>
          <p:cNvPr id="192" name="Google Shape;192;p97"/>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97"/>
          <p:cNvSpPr txBox="1">
            <a:spLocks noGrp="1"/>
          </p:cNvSpPr>
          <p:nvPr>
            <p:ph type="body" idx="1"/>
          </p:nvPr>
        </p:nvSpPr>
        <p:spPr>
          <a:xfrm>
            <a:off x="3596641" y="1331186"/>
            <a:ext cx="8412480" cy="4999213"/>
          </a:xfrm>
          <a:prstGeom prst="rect">
            <a:avLst/>
          </a:prstGeom>
          <a:noFill/>
          <a:ln>
            <a:noFill/>
          </a:ln>
        </p:spPr>
        <p:txBody>
          <a:bodyPr spcFirstLastPara="1" wrap="square" lIns="91425" tIns="45700" rIns="91425" bIns="45700" anchor="t" anchorCtr="0">
            <a:noAutofit/>
          </a:bodyPr>
          <a:lstStyle>
            <a:lvl1pPr marL="457200" lvl="0" indent="-431863" algn="l">
              <a:spcBef>
                <a:spcPts val="640"/>
              </a:spcBef>
              <a:spcAft>
                <a:spcPts val="0"/>
              </a:spcAft>
              <a:buSzPts val="3201"/>
              <a:buFont typeface="Calibri"/>
              <a:buAutoNum type="arabicPeriod"/>
              <a:defRPr/>
            </a:lvl1pPr>
            <a:lvl2pPr marL="914400" lvl="1" indent="-406463" algn="l">
              <a:spcBef>
                <a:spcPts val="560"/>
              </a:spcBef>
              <a:spcAft>
                <a:spcPts val="0"/>
              </a:spcAft>
              <a:buSzPts val="2801"/>
              <a:buFont typeface="Calibri"/>
              <a:buAutoNum type="arabicPeriod"/>
              <a:defRPr/>
            </a:lvl2pPr>
            <a:lvl3pPr marL="1371600" lvl="2" indent="-406400" algn="l">
              <a:spcBef>
                <a:spcPts val="560"/>
              </a:spcBef>
              <a:spcAft>
                <a:spcPts val="0"/>
              </a:spcAft>
              <a:buClr>
                <a:schemeClr val="dk1"/>
              </a:buClr>
              <a:buSzPts val="2800"/>
              <a:buChar char="•"/>
              <a:defRPr sz="2800"/>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94" name="Google Shape;194;p97" descr="Video-Assigment.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19781" y="655790"/>
            <a:ext cx="2065528" cy="2128697"/>
          </a:xfrm>
          <a:prstGeom prst="rect">
            <a:avLst/>
          </a:prstGeom>
          <a:noFill/>
          <a:ln>
            <a:noFill/>
          </a:ln>
        </p:spPr>
      </p:pic>
      <p:sp>
        <p:nvSpPr>
          <p:cNvPr id="195" name="Google Shape;195;p97"/>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cussion">
  <p:cSld name="Discussion">
    <p:spTree>
      <p:nvGrpSpPr>
        <p:cNvPr id="1" name="Shape 28"/>
        <p:cNvGrpSpPr/>
        <p:nvPr/>
      </p:nvGrpSpPr>
      <p:grpSpPr>
        <a:xfrm>
          <a:off x="0" y="0"/>
          <a:ext cx="0" cy="0"/>
          <a:chOff x="0" y="0"/>
          <a:chExt cx="0" cy="0"/>
        </a:xfrm>
      </p:grpSpPr>
      <p:sp>
        <p:nvSpPr>
          <p:cNvPr id="29" name="Google Shape;29;p71"/>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71"/>
          <p:cNvSpPr txBox="1">
            <a:spLocks noGrp="1"/>
          </p:cNvSpPr>
          <p:nvPr>
            <p:ph type="body" idx="1"/>
          </p:nvPr>
        </p:nvSpPr>
        <p:spPr>
          <a:xfrm>
            <a:off x="3596641" y="1339279"/>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1" name="Google Shape;31;p71" descr="Discussion.png"/>
          <p:cNvPicPr preferRelativeResize="0"/>
          <p:nvPr/>
        </p:nvPicPr>
        <p:blipFill rotWithShape="1">
          <a:blip r:embed="rId2" cstate="screen">
            <a:alphaModFix/>
            <a:extLst>
              <a:ext uri="{28A0092B-C50C-407E-A947-70E740481C1C}">
                <a14:useLocalDpi xmlns:a14="http://schemas.microsoft.com/office/drawing/2010/main"/>
              </a:ext>
            </a:extLst>
          </a:blip>
          <a:srcRect b="13116"/>
          <a:stretch/>
        </p:blipFill>
        <p:spPr>
          <a:xfrm>
            <a:off x="920361" y="644066"/>
            <a:ext cx="2075180" cy="2155201"/>
          </a:xfrm>
          <a:prstGeom prst="rect">
            <a:avLst/>
          </a:prstGeom>
          <a:noFill/>
          <a:ln>
            <a:noFill/>
          </a:ln>
        </p:spPr>
      </p:pic>
      <p:sp>
        <p:nvSpPr>
          <p:cNvPr id="32" name="Google Shape;32;p71"/>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8">
          <p15:clr>
            <a:srgbClr val="FBAE40"/>
          </p15:clr>
        </p15:guide>
        <p15:guide id="4"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o Intro">
  <p:cSld name="Video Intro">
    <p:spTree>
      <p:nvGrpSpPr>
        <p:cNvPr id="1" name="Shape 33"/>
        <p:cNvGrpSpPr/>
        <p:nvPr/>
      </p:nvGrpSpPr>
      <p:grpSpPr>
        <a:xfrm>
          <a:off x="0" y="0"/>
          <a:ext cx="0" cy="0"/>
          <a:chOff x="0" y="0"/>
          <a:chExt cx="0" cy="0"/>
        </a:xfrm>
      </p:grpSpPr>
      <p:sp>
        <p:nvSpPr>
          <p:cNvPr id="34" name="Google Shape;34;p72"/>
          <p:cNvSpPr txBox="1">
            <a:spLocks noGrp="1"/>
          </p:cNvSpPr>
          <p:nvPr>
            <p:ph type="title"/>
          </p:nvPr>
        </p:nvSpPr>
        <p:spPr>
          <a:xfrm>
            <a:off x="3596641" y="485859"/>
            <a:ext cx="8595360" cy="84532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D4273"/>
              </a:buClr>
              <a:buSzPts val="4001"/>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72"/>
          <p:cNvSpPr txBox="1">
            <a:spLocks noGrp="1"/>
          </p:cNvSpPr>
          <p:nvPr>
            <p:ph type="body" idx="1"/>
          </p:nvPr>
        </p:nvSpPr>
        <p:spPr>
          <a:xfrm>
            <a:off x="3596641" y="1837917"/>
            <a:ext cx="8412480" cy="435594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72"/>
          <p:cNvSpPr txBox="1">
            <a:spLocks noGrp="1"/>
          </p:cNvSpPr>
          <p:nvPr>
            <p:ph type="body" idx="2"/>
          </p:nvPr>
        </p:nvSpPr>
        <p:spPr>
          <a:xfrm>
            <a:off x="3596641" y="1215090"/>
            <a:ext cx="5399314" cy="517308"/>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b="1" i="0">
                <a:solidFill>
                  <a:srgbClr val="17933A"/>
                </a:solidFill>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pic>
        <p:nvPicPr>
          <p:cNvPr id="37" name="Google Shape;37;p72" descr="Video.png"/>
          <p:cNvPicPr preferRelativeResize="0"/>
          <p:nvPr/>
        </p:nvPicPr>
        <p:blipFill rotWithShape="1">
          <a:blip r:embed="rId2" cstate="screen">
            <a:alphaModFix/>
            <a:extLst>
              <a:ext uri="{28A0092B-C50C-407E-A947-70E740481C1C}">
                <a14:useLocalDpi xmlns:a14="http://schemas.microsoft.com/office/drawing/2010/main"/>
              </a:ext>
            </a:extLst>
          </a:blip>
          <a:srcRect b="15377"/>
          <a:stretch/>
        </p:blipFill>
        <p:spPr>
          <a:xfrm>
            <a:off x="930990" y="655789"/>
            <a:ext cx="2065528" cy="2115445"/>
          </a:xfrm>
          <a:prstGeom prst="rect">
            <a:avLst/>
          </a:prstGeom>
          <a:noFill/>
          <a:ln>
            <a:noFill/>
          </a:ln>
        </p:spPr>
      </p:pic>
      <p:sp>
        <p:nvSpPr>
          <p:cNvPr id="38" name="Google Shape;38;p72"/>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extLst>
    <p:ext uri="{DCECCB84-F9BA-43D5-87BE-67443E8EF086}">
      <p15:sldGuideLst xmlns:p15="http://schemas.microsoft.com/office/powerpoint/2012/main">
        <p15:guide id="1" pos="576">
          <p15:clr>
            <a:srgbClr val="FBAE40"/>
          </p15:clr>
        </p15:guide>
        <p15:guide id="2" orient="horz" pos="4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o Linked">
  <p:cSld name="Video Linked">
    <p:bg>
      <p:bgPr>
        <a:solidFill>
          <a:schemeClr val="dk1"/>
        </a:solidFill>
        <a:effectLst/>
      </p:bgPr>
    </p:bg>
    <p:spTree>
      <p:nvGrpSpPr>
        <p:cNvPr id="1" name="Shape 39"/>
        <p:cNvGrpSpPr/>
        <p:nvPr/>
      </p:nvGrpSpPr>
      <p:grpSpPr>
        <a:xfrm>
          <a:off x="0" y="0"/>
          <a:ext cx="0" cy="0"/>
          <a:chOff x="0" y="0"/>
          <a:chExt cx="0" cy="0"/>
        </a:xfrm>
      </p:grpSpPr>
      <p:sp>
        <p:nvSpPr>
          <p:cNvPr id="40" name="Google Shape;40;p73"/>
          <p:cNvSpPr txBox="1">
            <a:spLocks noGrp="1"/>
          </p:cNvSpPr>
          <p:nvPr>
            <p:ph type="title"/>
          </p:nvPr>
        </p:nvSpPr>
        <p:spPr>
          <a:xfrm>
            <a:off x="989926" y="258218"/>
            <a:ext cx="10212148"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73" descr="Video screen icon"/>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73"/>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chemeClr val="lt1"/>
                </a:solidFill>
                <a:latin typeface="Arial"/>
                <a:ea typeface="Arial"/>
                <a:cs typeface="Arial"/>
                <a:sym typeface="Arial"/>
              </a:rPr>
              <a:t>© 2020 University of Washington. All rights reserved.</a:t>
            </a:r>
            <a:endParaRPr dirty="0"/>
          </a:p>
        </p:txBody>
      </p:sp>
      <p:sp>
        <p:nvSpPr>
          <p:cNvPr id="43" name="Google Shape;43;p73"/>
          <p:cNvSpPr txBox="1">
            <a:spLocks noGrp="1"/>
          </p:cNvSpPr>
          <p:nvPr>
            <p:ph type="body" idx="1"/>
          </p:nvPr>
        </p:nvSpPr>
        <p:spPr>
          <a:xfrm>
            <a:off x="2821843" y="4343400"/>
            <a:ext cx="6548314" cy="670786"/>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1"/>
              <a:buFont typeface="Arial"/>
              <a:buNone/>
              <a:defRPr>
                <a:solidFill>
                  <a:schemeClr val="lt1"/>
                </a:solidFill>
              </a:defRPr>
            </a:lvl1pPr>
            <a:lvl2pPr marL="914400" lvl="1" indent="-406463" algn="l">
              <a:spcBef>
                <a:spcPts val="560"/>
              </a:spcBef>
              <a:spcAft>
                <a:spcPts val="0"/>
              </a:spcAft>
              <a:buSzPts val="2801"/>
              <a:buChar char="–"/>
              <a:defRPr>
                <a:solidFill>
                  <a:schemeClr val="lt1"/>
                </a:solidFill>
              </a:defRPr>
            </a:lvl2pPr>
            <a:lvl3pPr marL="1371600" lvl="2" indent="-381063" algn="l">
              <a:spcBef>
                <a:spcPts val="480"/>
              </a:spcBef>
              <a:spcAft>
                <a:spcPts val="0"/>
              </a:spcAft>
              <a:buClr>
                <a:schemeClr val="lt1"/>
              </a:buClr>
              <a:buSzPts val="2401"/>
              <a:buChar char="•"/>
              <a:defRPr>
                <a:solidFill>
                  <a:schemeClr val="lt1"/>
                </a:solidFill>
              </a:defRPr>
            </a:lvl3pPr>
            <a:lvl4pPr marL="1828800" lvl="3" indent="-355663" algn="l">
              <a:spcBef>
                <a:spcPts val="400"/>
              </a:spcBef>
              <a:spcAft>
                <a:spcPts val="0"/>
              </a:spcAft>
              <a:buClr>
                <a:schemeClr val="lt1"/>
              </a:buClr>
              <a:buSzPts val="2001"/>
              <a:buChar char="–"/>
              <a:defRPr>
                <a:solidFill>
                  <a:schemeClr val="lt1"/>
                </a:solidFill>
              </a:defRPr>
            </a:lvl4pPr>
            <a:lvl5pPr marL="2286000" lvl="4" indent="-355663" algn="l">
              <a:spcBef>
                <a:spcPts val="400"/>
              </a:spcBef>
              <a:spcAft>
                <a:spcPts val="0"/>
              </a:spcAft>
              <a:buClr>
                <a:schemeClr val="lt1"/>
              </a:buClr>
              <a:buSzPts val="2001"/>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 Photo No Content">
  <p:cSld name="Single Photo No Content">
    <p:spTree>
      <p:nvGrpSpPr>
        <p:cNvPr id="1" name="Shape 44"/>
        <p:cNvGrpSpPr/>
        <p:nvPr/>
      </p:nvGrpSpPr>
      <p:grpSpPr>
        <a:xfrm>
          <a:off x="0" y="0"/>
          <a:ext cx="0" cy="0"/>
          <a:chOff x="0" y="0"/>
          <a:chExt cx="0" cy="0"/>
        </a:xfrm>
      </p:grpSpPr>
      <p:sp>
        <p:nvSpPr>
          <p:cNvPr id="45" name="Google Shape;45;p74"/>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4"/>
          <p:cNvSpPr>
            <a:spLocks noGrp="1"/>
          </p:cNvSpPr>
          <p:nvPr>
            <p:ph type="pic" idx="2"/>
          </p:nvPr>
        </p:nvSpPr>
        <p:spPr>
          <a:xfrm>
            <a:off x="0" y="1643271"/>
            <a:ext cx="12192000" cy="5070324"/>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47" name="Google Shape;47;p74"/>
          <p:cNvSpPr/>
          <p:nvPr/>
        </p:nvSpPr>
        <p:spPr>
          <a:xfrm>
            <a:off x="-1" y="1546465"/>
            <a:ext cx="12192000"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48" name="Google Shape;48;p74"/>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9"/>
        <p:cNvGrpSpPr/>
        <p:nvPr/>
      </p:nvGrpSpPr>
      <p:grpSpPr>
        <a:xfrm>
          <a:off x="0" y="0"/>
          <a:ext cx="0" cy="0"/>
          <a:chOff x="0" y="0"/>
          <a:chExt cx="0" cy="0"/>
        </a:xfrm>
      </p:grpSpPr>
      <p:sp>
        <p:nvSpPr>
          <p:cNvPr id="50" name="Google Shape;50;p75"/>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5"/>
          <p:cNvSpPr txBox="1">
            <a:spLocks noGrp="1"/>
          </p:cNvSpPr>
          <p:nvPr>
            <p:ph type="body" idx="1"/>
          </p:nvPr>
        </p:nvSpPr>
        <p:spPr>
          <a:xfrm>
            <a:off x="2540536" y="2406363"/>
            <a:ext cx="7626721" cy="2206678"/>
          </a:xfrm>
          <a:prstGeom prst="rect">
            <a:avLst/>
          </a:prstGeom>
          <a:noFill/>
          <a:ln>
            <a:noFill/>
          </a:ln>
        </p:spPr>
        <p:txBody>
          <a:bodyPr spcFirstLastPara="1" wrap="square" lIns="91425" tIns="18275" rIns="91425" bIns="18275" anchor="t" anchorCtr="0">
            <a:noAutofit/>
          </a:bodyPr>
          <a:lstStyle>
            <a:lvl1pPr marL="457200" lvl="0" indent="-228600" algn="l">
              <a:spcBef>
                <a:spcPts val="560"/>
              </a:spcBef>
              <a:spcAft>
                <a:spcPts val="0"/>
              </a:spcAft>
              <a:buSzPts val="2800"/>
              <a:buNone/>
              <a:defRPr sz="2800" b="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75"/>
          <p:cNvSpPr txBox="1">
            <a:spLocks noGrp="1"/>
          </p:cNvSpPr>
          <p:nvPr>
            <p:ph type="body" idx="2"/>
          </p:nvPr>
        </p:nvSpPr>
        <p:spPr>
          <a:xfrm>
            <a:off x="2540536" y="4821964"/>
            <a:ext cx="7626721" cy="582770"/>
          </a:xfrm>
          <a:prstGeom prst="rect">
            <a:avLst/>
          </a:prstGeom>
          <a:noFill/>
          <a:ln>
            <a:noFill/>
          </a:ln>
        </p:spPr>
        <p:txBody>
          <a:bodyPr spcFirstLastPara="1" wrap="square" lIns="91425" tIns="18275" rIns="91425" bIns="18275" anchor="t" anchorCtr="0">
            <a:noAutofit/>
          </a:bodyPr>
          <a:lstStyle>
            <a:lvl1pPr marL="457200" lvl="0" indent="-228600" algn="l">
              <a:spcBef>
                <a:spcPts val="480"/>
              </a:spcBef>
              <a:spcAft>
                <a:spcPts val="0"/>
              </a:spcAft>
              <a:buSzPts val="2400"/>
              <a:buNone/>
              <a:defRPr sz="2400" b="0" i="0">
                <a:solidFill>
                  <a:schemeClr val="dk1"/>
                </a:solidFill>
              </a:defRPr>
            </a:lvl1pPr>
            <a:lvl2pPr marL="914400" lvl="1" indent="-355600" algn="l">
              <a:spcBef>
                <a:spcPts val="400"/>
              </a:spcBef>
              <a:spcAft>
                <a:spcPts val="0"/>
              </a:spcAft>
              <a:buSzPts val="2000"/>
              <a:buChar char="–"/>
              <a:defRPr sz="2000"/>
            </a:lvl2pPr>
            <a:lvl3pPr marL="1371600" lvl="2" indent="-355600" algn="l">
              <a:spcBef>
                <a:spcPts val="400"/>
              </a:spcBef>
              <a:spcAft>
                <a:spcPts val="0"/>
              </a:spcAft>
              <a:buClr>
                <a:schemeClr val="dk1"/>
              </a:buClr>
              <a:buSzPts val="2000"/>
              <a:buChar char="•"/>
              <a:defRPr sz="20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75"/>
          <p:cNvSpPr/>
          <p:nvPr/>
        </p:nvSpPr>
        <p:spPr>
          <a:xfrm>
            <a:off x="1974574" y="2115067"/>
            <a:ext cx="8706678" cy="100584"/>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4" name="Google Shape;54;p75"/>
          <p:cNvSpPr/>
          <p:nvPr/>
        </p:nvSpPr>
        <p:spPr>
          <a:xfrm>
            <a:off x="1974574" y="2210623"/>
            <a:ext cx="8706678" cy="3482020"/>
          </a:xfrm>
          <a:prstGeom prst="rect">
            <a:avLst/>
          </a:prstGeom>
          <a:solidFill>
            <a:srgbClr val="BABABA">
              <a:alpha val="2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55" name="Google Shape;55;p75"/>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Photos">
  <p:cSld name="Two Photos">
    <p:spTree>
      <p:nvGrpSpPr>
        <p:cNvPr id="1" name="Shape 56"/>
        <p:cNvGrpSpPr/>
        <p:nvPr/>
      </p:nvGrpSpPr>
      <p:grpSpPr>
        <a:xfrm>
          <a:off x="0" y="0"/>
          <a:ext cx="0" cy="0"/>
          <a:chOff x="0" y="0"/>
          <a:chExt cx="0" cy="0"/>
        </a:xfrm>
      </p:grpSpPr>
      <p:sp>
        <p:nvSpPr>
          <p:cNvPr id="57" name="Google Shape;57;p76"/>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D4273"/>
              </a:buClr>
              <a:buSzPts val="4001"/>
              <a:buFont typeface="Arial"/>
              <a:buNone/>
              <a:defRPr>
                <a:solidFill>
                  <a:srgbClr val="0D427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6"/>
          <p:cNvSpPr txBox="1">
            <a:spLocks noGrp="1"/>
          </p:cNvSpPr>
          <p:nvPr>
            <p:ph type="body" idx="1"/>
          </p:nvPr>
        </p:nvSpPr>
        <p:spPr>
          <a:xfrm>
            <a:off x="413658" y="1497689"/>
            <a:ext cx="11517085" cy="564330"/>
          </a:xfrm>
          <a:prstGeom prst="rect">
            <a:avLst/>
          </a:prstGeom>
          <a:noFill/>
          <a:ln>
            <a:noFill/>
          </a:ln>
        </p:spPr>
        <p:txBody>
          <a:bodyPr spcFirstLastPara="1" wrap="square" lIns="91425" tIns="45700" rIns="91425" bIns="45700" anchor="b" anchorCtr="0">
            <a:noAutofit/>
          </a:bodyPr>
          <a:lstStyle>
            <a:lvl1pPr marL="457200" lvl="0" indent="-228600" algn="ctr">
              <a:spcBef>
                <a:spcPts val="640"/>
              </a:spcBef>
              <a:spcAft>
                <a:spcPts val="0"/>
              </a:spcAft>
              <a:buSzPts val="3200"/>
              <a:buNone/>
              <a:defRPr sz="3200" b="0" i="0">
                <a:latin typeface="Arial"/>
                <a:ea typeface="Arial"/>
                <a:cs typeface="Arial"/>
                <a:sym typeface="Arial"/>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p76"/>
          <p:cNvSpPr>
            <a:spLocks noGrp="1"/>
          </p:cNvSpPr>
          <p:nvPr>
            <p:ph type="pic" idx="2"/>
          </p:nvPr>
        </p:nvSpPr>
        <p:spPr>
          <a:xfrm>
            <a:off x="477951" y="2304661"/>
            <a:ext cx="5508171" cy="3912844"/>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60" name="Google Shape;60;p76"/>
          <p:cNvSpPr>
            <a:spLocks noGrp="1"/>
          </p:cNvSpPr>
          <p:nvPr>
            <p:ph type="pic" idx="3"/>
          </p:nvPr>
        </p:nvSpPr>
        <p:spPr>
          <a:xfrm>
            <a:off x="6271941" y="2304661"/>
            <a:ext cx="5508171" cy="3912844"/>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61" name="Google Shape;61;p76"/>
          <p:cNvSpPr txBox="1"/>
          <p:nvPr/>
        </p:nvSpPr>
        <p:spPr>
          <a:xfrm>
            <a:off x="7064973" y="6356352"/>
            <a:ext cx="4988796" cy="365125"/>
          </a:xfrm>
          <a:prstGeom prst="rect">
            <a:avLst/>
          </a:prstGeom>
          <a:noFill/>
          <a:ln>
            <a:noFill/>
          </a:ln>
        </p:spPr>
        <p:txBody>
          <a:bodyPr spcFirstLastPara="1" wrap="square" lIns="91450" tIns="45725" rIns="91450" bIns="45725" anchor="ctr" anchorCtr="0">
            <a:noAutofit/>
          </a:bodyPr>
          <a:lstStyle/>
          <a:p>
            <a:pPr marL="0" marR="0" lvl="0" indent="0" algn="r" rtl="0">
              <a:spcBef>
                <a:spcPts val="0"/>
              </a:spcBef>
              <a:spcAft>
                <a:spcPts val="0"/>
              </a:spcAft>
              <a:buNone/>
            </a:pPr>
            <a:r>
              <a:rPr lang="en-US" sz="900" dirty="0">
                <a:solidFill>
                  <a:srgbClr val="A5A5A5"/>
                </a:solidFill>
                <a:latin typeface="Arial"/>
                <a:ea typeface="Arial"/>
                <a:cs typeface="Arial"/>
                <a:sym typeface="Arial"/>
              </a:rPr>
              <a:t>© 2020 University of Washington. All rights reserved.</a:t>
            </a:r>
            <a:endParaRPr dirty="0"/>
          </a:p>
        </p:txBody>
      </p:sp>
      <p:sp>
        <p:nvSpPr>
          <p:cNvPr id="62" name="Google Shape;62;p76"/>
          <p:cNvSpPr/>
          <p:nvPr/>
        </p:nvSpPr>
        <p:spPr>
          <a:xfrm>
            <a:off x="477950" y="2207855"/>
            <a:ext cx="550817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63" name="Google Shape;63;p76"/>
          <p:cNvSpPr/>
          <p:nvPr/>
        </p:nvSpPr>
        <p:spPr>
          <a:xfrm>
            <a:off x="6271940" y="2207855"/>
            <a:ext cx="5508171" cy="96806"/>
          </a:xfrm>
          <a:prstGeom prst="rect">
            <a:avLst/>
          </a:prstGeom>
          <a:solidFill>
            <a:srgbClr val="FEB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3">
            <a:alphaModFix/>
          </a:blip>
          <a:stretch>
            <a:fillRect/>
          </a:stretch>
        </a:blip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1" y="350027"/>
            <a:ext cx="12192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D4273"/>
              </a:buClr>
              <a:buSzPts val="4001"/>
              <a:buFont typeface="Arial"/>
              <a:buNone/>
              <a:defRPr sz="4000" b="1" i="0" u="none" strike="noStrike" cap="none">
                <a:solidFill>
                  <a:srgbClr val="0D4273"/>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
          <p:cNvSpPr txBox="1">
            <a:spLocks noGrp="1"/>
          </p:cNvSpPr>
          <p:nvPr>
            <p:ph type="body" idx="1"/>
          </p:nvPr>
        </p:nvSpPr>
        <p:spPr>
          <a:xfrm>
            <a:off x="609600" y="1817830"/>
            <a:ext cx="10972801" cy="4525963"/>
          </a:xfrm>
          <a:prstGeom prst="rect">
            <a:avLst/>
          </a:prstGeom>
          <a:noFill/>
          <a:ln>
            <a:noFill/>
          </a:ln>
        </p:spPr>
        <p:txBody>
          <a:bodyPr spcFirstLastPara="1" wrap="square" lIns="91425" tIns="45700" rIns="91425" bIns="45700" anchor="t" anchorCtr="0">
            <a:noAutofit/>
          </a:bodyPr>
          <a:lstStyle>
            <a:lvl1pPr marL="457200" marR="0" lvl="0" indent="-431863" algn="l" rtl="0">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L="914400" marR="0" lvl="1" indent="-406463" algn="l" rtl="0">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L="1371600" marR="0" lvl="2" indent="-381063" algn="l" rtl="0">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L="1828800" marR="0" lvl="3" indent="-35566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L="2286000" marR="0" lvl="4" indent="-355663" algn="l" rtl="0">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L="2743200" marR="0" lvl="5" indent="-355663"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L="3200400" marR="0" lvl="6" indent="-355663"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L="3657600" marR="0" lvl="7" indent="-355663"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L="4114800" marR="0" lvl="8" indent="-355663" algn="l" rtl="0">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endParaRPr/>
          </a:p>
        </p:txBody>
      </p:sp>
      <p:sp>
        <p:nvSpPr>
          <p:cNvPr id="12" name="Google Shape;12;p67"/>
          <p:cNvSpPr txBox="1">
            <a:spLocks noGrp="1"/>
          </p:cNvSpPr>
          <p:nvPr>
            <p:ph type="dt" idx="10"/>
          </p:nvPr>
        </p:nvSpPr>
        <p:spPr>
          <a:xfrm>
            <a:off x="609600" y="6356352"/>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67"/>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67"/>
          <p:cNvSpPr txBox="1">
            <a:spLocks noGrp="1"/>
          </p:cNvSpPr>
          <p:nvPr>
            <p:ph type="sldNum" idx="12"/>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79"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eclkc.ohs.acf.hhs.gov/video/observation"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eclkc.ohs.acf.hhs.gov/video/container-play"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eclkc.ohs.acf.hhs.gov/video/responsive-observation"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eclkc.ohs.acf.hhs.gov/video/look-me-using-focused-child-observation-infants-toddlers"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vimeo.com/222887856" TargetMode="Externa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eclkc.ohs.acf.hhs.gov/video/assessing-children-disabilities"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s://eclkc.ohs.acf.hhs.gov/video/partnering-families-0"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s://eclkc.ohs.acf.hhs.gov/video/assessment-planning"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s://eclkc.ohs.acf.hhs.gov/video/using-data-celebrate"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eclkc.ohs.acf.hhs.gov/video/assessment-tool-consideration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 name="Title 1" hidden="1">
            <a:extLst>
              <a:ext uri="{FF2B5EF4-FFF2-40B4-BE49-F238E27FC236}">
                <a16:creationId xmlns:a16="http://schemas.microsoft.com/office/drawing/2014/main" id="{640FDD5D-AFC6-8E42-A11C-CFC8AF37722E}"/>
              </a:ext>
            </a:extLst>
          </p:cNvPr>
          <p:cNvSpPr>
            <a:spLocks noGrp="1"/>
          </p:cNvSpPr>
          <p:nvPr>
            <p:ph type="title"/>
          </p:nvPr>
        </p:nvSpPr>
        <p:spPr/>
        <p:txBody>
          <a:bodyPr/>
          <a:lstStyle/>
          <a:p>
            <a:r>
              <a:rPr lang="en-US" dirty="0"/>
              <a:t>Ongoing Child Assessment to Support Learning</a:t>
            </a:r>
            <a:br>
              <a:rPr lang="en-US" dirty="0"/>
            </a:br>
            <a:endParaRPr lang="en-US" dirty="0"/>
          </a:p>
        </p:txBody>
      </p:sp>
      <p:sp>
        <p:nvSpPr>
          <p:cNvPr id="9" name="Subtitle 2">
            <a:extLst>
              <a:ext uri="{FF2B5EF4-FFF2-40B4-BE49-F238E27FC236}">
                <a16:creationId xmlns:a16="http://schemas.microsoft.com/office/drawing/2014/main" id="{A3A14A5B-E1A0-224E-AD4B-B69B8CC46319}"/>
              </a:ext>
            </a:extLst>
          </p:cNvPr>
          <p:cNvSpPr>
            <a:spLocks noGrp="1"/>
          </p:cNvSpPr>
          <p:nvPr>
            <p:ph type="subTitle" idx="1"/>
          </p:nvPr>
        </p:nvSpPr>
        <p:spPr/>
        <p:txBody>
          <a:bodyPr/>
          <a:lstStyle/>
          <a:p>
            <a:r>
              <a:rPr lang="en-US" dirty="0"/>
              <a:t>Ongoing Child Assessment</a:t>
            </a:r>
            <a:br>
              <a:rPr lang="en-US" dirty="0"/>
            </a:br>
            <a:r>
              <a:rPr lang="en-US" dirty="0"/>
              <a:t>to Support Learning</a:t>
            </a:r>
          </a:p>
        </p:txBody>
      </p:sp>
      <p:sp>
        <p:nvSpPr>
          <p:cNvPr id="11" name="TextBox 10">
            <a:extLst>
              <a:ext uri="{FF2B5EF4-FFF2-40B4-BE49-F238E27FC236}">
                <a16:creationId xmlns:a16="http://schemas.microsoft.com/office/drawing/2014/main" id="{8C60F6D1-A1BB-414F-BF5F-6CAA8824A67E}"/>
              </a:ext>
              <a:ext uri="{C183D7F6-B498-43B3-948B-1728B52AA6E4}">
                <adec:decorative xmlns:adec="http://schemas.microsoft.com/office/drawing/2017/decorative" val="1"/>
              </a:ext>
            </a:extLst>
          </p:cNvPr>
          <p:cNvSpPr txBox="1"/>
          <p:nvPr/>
        </p:nvSpPr>
        <p:spPr>
          <a:xfrm>
            <a:off x="6135077" y="5920154"/>
            <a:ext cx="5718259" cy="859692"/>
          </a:xfrm>
          <a:prstGeom prst="rect">
            <a:avLst/>
          </a:prstGeom>
        </p:spPr>
        <p:txBody>
          <a:bodyPr vert="horz" wrap="square" lIns="91464" tIns="45732" rIns="91464" bIns="45732" rtlCol="0" anchor="ctr">
            <a:noAutofit/>
          </a:bodyPr>
          <a:lstStyle/>
          <a:p>
            <a:pPr marL="0" marR="0" lvl="0" indent="0" algn="r" defTabSz="457337" rtl="0" eaLnBrk="1" fontAlgn="auto" latinLnBrk="0" hangingPunct="1">
              <a:lnSpc>
                <a:spcPct val="110000"/>
              </a:lnSpc>
              <a:spcBef>
                <a:spcPts val="0"/>
              </a:spcBef>
              <a:spcAft>
                <a:spcPts val="0"/>
              </a:spcAft>
              <a:buClrTx/>
              <a:buSzTx/>
              <a:buFontTx/>
              <a:buNone/>
              <a:tabLst/>
              <a:defRPr/>
            </a:pPr>
            <a:r>
              <a:rPr lang="en-US" sz="1600" b="1" dirty="0" err="1">
                <a:solidFill>
                  <a:srgbClr val="0D4273"/>
                </a:solidFill>
                <a:latin typeface="Arial"/>
                <a:cs typeface="Arial"/>
              </a:rPr>
              <a:t>EarlyEdU</a:t>
            </a:r>
            <a:r>
              <a:rPr lang="en-US" sz="1600" b="1" dirty="0">
                <a:solidFill>
                  <a:srgbClr val="0D4273"/>
                </a:solidFill>
                <a:latin typeface="Arial"/>
                <a:cs typeface="Arial"/>
              </a:rPr>
              <a:t> Alliance</a:t>
            </a:r>
            <a:r>
              <a:rPr lang="en-US" sz="1801" b="0" i="0" kern="1200" dirty="0">
                <a:solidFill>
                  <a:srgbClr val="0D4273"/>
                </a:solidFill>
                <a:effectLst/>
                <a:latin typeface="+mn-lt"/>
                <a:ea typeface="+mn-ea"/>
                <a:cs typeface="+mn-cs"/>
              </a:rPr>
              <a:t>®</a:t>
            </a:r>
            <a:endParaRPr lang="en-US" sz="1600" b="1" dirty="0">
              <a:solidFill>
                <a:srgbClr val="0D4273"/>
              </a:solidFill>
              <a:latin typeface="Arial"/>
              <a:cs typeface="Arial"/>
            </a:endParaRPr>
          </a:p>
          <a:p>
            <a:pPr algn="r">
              <a:lnSpc>
                <a:spcPct val="110000"/>
              </a:lnSpc>
            </a:pPr>
            <a:r>
              <a:rPr lang="de-DE" sz="1200" b="0" dirty="0">
                <a:solidFill>
                  <a:srgbClr val="0D4273"/>
                </a:solidFill>
                <a:latin typeface="Arial"/>
                <a:cs typeface="Arial"/>
              </a:rPr>
              <a:t>©</a:t>
            </a:r>
            <a:r>
              <a:rPr lang="de-DE" sz="1200" b="0" baseline="0" dirty="0">
                <a:solidFill>
                  <a:srgbClr val="0D4273"/>
                </a:solidFill>
                <a:latin typeface="Arial"/>
                <a:cs typeface="Arial"/>
              </a:rPr>
              <a:t> </a:t>
            </a:r>
            <a:r>
              <a:rPr lang="de-DE" sz="1200" b="0" dirty="0">
                <a:solidFill>
                  <a:srgbClr val="0D4273"/>
                </a:solidFill>
                <a:latin typeface="Arial"/>
                <a:cs typeface="Arial"/>
              </a:rPr>
              <a:t>2020 University of Washington. All </a:t>
            </a:r>
            <a:r>
              <a:rPr lang="de-DE" sz="1200" b="0" dirty="0" err="1">
                <a:solidFill>
                  <a:srgbClr val="0D4273"/>
                </a:solidFill>
                <a:latin typeface="Arial"/>
                <a:cs typeface="Arial"/>
              </a:rPr>
              <a:t>rights</a:t>
            </a:r>
            <a:r>
              <a:rPr lang="de-DE" sz="1200" b="0" dirty="0">
                <a:solidFill>
                  <a:srgbClr val="0D4273"/>
                </a:solidFill>
                <a:latin typeface="Arial"/>
                <a:cs typeface="Arial"/>
              </a:rPr>
              <a:t> </a:t>
            </a:r>
            <a:r>
              <a:rPr lang="de-DE" sz="1200" b="0" dirty="0" err="1">
                <a:solidFill>
                  <a:srgbClr val="0D4273"/>
                </a:solidFill>
                <a:latin typeface="Arial"/>
                <a:cs typeface="Arial"/>
              </a:rPr>
              <a:t>reserved</a:t>
            </a:r>
            <a:r>
              <a:rPr lang="de-DE" sz="1200" b="0" dirty="0">
                <a:solidFill>
                  <a:srgbClr val="0D4273"/>
                </a:solidFill>
                <a:latin typeface="Arial"/>
                <a:cs typeface="Arial"/>
              </a:rPr>
              <a:t>.</a:t>
            </a:r>
            <a:endParaRPr lang="en-US" sz="1200" b="0" dirty="0">
              <a:solidFill>
                <a:srgbClr val="0D4273"/>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a:extLst>
              <a:ext uri="{FF2B5EF4-FFF2-40B4-BE49-F238E27FC236}">
                <a16:creationId xmlns:a16="http://schemas.microsoft.com/office/drawing/2014/main" id="{B6F70141-646F-504F-AB4F-6EE8CC07B1CE}"/>
              </a:ext>
            </a:extLst>
          </p:cNvPr>
          <p:cNvSpPr>
            <a:spLocks noGrp="1"/>
          </p:cNvSpPr>
          <p:nvPr>
            <p:ph type="title"/>
          </p:nvPr>
        </p:nvSpPr>
        <p:spPr>
          <a:xfrm>
            <a:off x="3596641" y="466344"/>
            <a:ext cx="8595360" cy="1395493"/>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Assessment</a:t>
            </a:r>
            <a:br>
              <a:rPr lang="en-US" i="0" dirty="0">
                <a:effectLst/>
                <a:latin typeface="Arial" panose="020B0604020202020204" pitchFamily="34" charset="0"/>
                <a:ea typeface="Arial" panose="020B0604020202020204" pitchFamily="34" charset="0"/>
                <a:cs typeface="Arial" panose="020B0604020202020204" pitchFamily="34" charset="0"/>
              </a:rPr>
            </a:br>
            <a:r>
              <a:rPr lang="en-US" i="0" dirty="0">
                <a:effectLst/>
                <a:latin typeface="Arial" panose="020B0604020202020204" pitchFamily="34" charset="0"/>
                <a:ea typeface="Arial" panose="020B0604020202020204" pitchFamily="34" charset="0"/>
                <a:cs typeface="Arial" panose="020B0604020202020204" pitchFamily="34" charset="0"/>
              </a:rPr>
              <a:t>Tool Considerations</a:t>
            </a:r>
            <a:endParaRPr lang="en-US" dirty="0">
              <a:effectLst/>
            </a:endParaRPr>
          </a:p>
          <a:p>
            <a:endParaRPr lang="en-US" dirty="0"/>
          </a:p>
        </p:txBody>
      </p:sp>
      <p:sp>
        <p:nvSpPr>
          <p:cNvPr id="5" name="Content Placeholder 1">
            <a:extLst>
              <a:ext uri="{FF2B5EF4-FFF2-40B4-BE49-F238E27FC236}">
                <a16:creationId xmlns:a16="http://schemas.microsoft.com/office/drawing/2014/main" id="{BC500043-0F87-AE4E-A1D6-584BCE523CF7}"/>
              </a:ext>
            </a:extLst>
          </p:cNvPr>
          <p:cNvSpPr txBox="1">
            <a:spLocks/>
          </p:cNvSpPr>
          <p:nvPr/>
        </p:nvSpPr>
        <p:spPr>
          <a:xfrm>
            <a:off x="3596641" y="1905161"/>
            <a:ext cx="7475311" cy="1686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63"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L="914400" marR="0" lvl="1" indent="-406463"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L="1371600" marR="0" lvl="2" indent="-381063"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L="1828800" marR="0" lvl="3"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L="2286000" marR="0" lvl="4"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L="2743200" marR="0" lvl="5"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L="3200400" marR="0" lvl="6"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L="3657600" marR="0" lvl="7"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L="4114800" marR="0" lvl="8"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What did you hear the speaker say about considerations for assessment tools?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13" name="Title 12">
            <a:extLst>
              <a:ext uri="{FF2B5EF4-FFF2-40B4-BE49-F238E27FC236}">
                <a16:creationId xmlns:a16="http://schemas.microsoft.com/office/drawing/2014/main" id="{37077B85-F805-BD41-881D-B7629E740888}"/>
              </a:ext>
            </a:extLst>
          </p:cNvPr>
          <p:cNvSpPr>
            <a:spLocks noGrp="1"/>
          </p:cNvSpPr>
          <p:nvPr>
            <p:ph type="title"/>
          </p:nvPr>
        </p:nvSpPr>
        <p:spPr/>
        <p:txBody>
          <a:bodyPr/>
          <a:lstStyle/>
          <a:p>
            <a:r>
              <a:rPr lang="en-US" dirty="0"/>
              <a:t>Key Parts of Ongoing Assessment</a:t>
            </a:r>
          </a:p>
        </p:txBody>
      </p:sp>
      <p:sp>
        <p:nvSpPr>
          <p:cNvPr id="14" name="Text Placeholder 13">
            <a:extLst>
              <a:ext uri="{FF2B5EF4-FFF2-40B4-BE49-F238E27FC236}">
                <a16:creationId xmlns:a16="http://schemas.microsoft.com/office/drawing/2014/main" id="{D43DA92E-F957-A34D-A9A4-A4AC11BF9F63}"/>
              </a:ext>
            </a:extLst>
          </p:cNvPr>
          <p:cNvSpPr>
            <a:spLocks noGrp="1"/>
          </p:cNvSpPr>
          <p:nvPr>
            <p:ph type="body" idx="1"/>
          </p:nvPr>
        </p:nvSpPr>
        <p:spPr/>
        <p:txBody>
          <a:bodyPr/>
          <a:lstStyle/>
          <a:p>
            <a:pPr marL="274402" lvl="0" indent="-274402">
              <a:spcBef>
                <a:spcPts val="0"/>
              </a:spcBef>
              <a:buSzPts val="3200"/>
            </a:pPr>
            <a:r>
              <a:rPr lang="en-US" b="1" dirty="0"/>
              <a:t>Observing </a:t>
            </a:r>
            <a:r>
              <a:rPr lang="en-US" dirty="0"/>
              <a:t>children’s strengths, progress, and development</a:t>
            </a:r>
            <a:r>
              <a:rPr lang="en-US" b="1" dirty="0">
                <a:solidFill>
                  <a:srgbClr val="366092"/>
                </a:solidFill>
              </a:rPr>
              <a:t> </a:t>
            </a:r>
            <a:r>
              <a:rPr lang="en-US" dirty="0"/>
              <a:t>by </a:t>
            </a:r>
            <a:r>
              <a:rPr lang="en-US" b="1" dirty="0"/>
              <a:t>collecting evidence </a:t>
            </a:r>
            <a:r>
              <a:rPr lang="en-US" dirty="0"/>
              <a:t>over time during </a:t>
            </a:r>
            <a:r>
              <a:rPr lang="en-US" b="1" dirty="0"/>
              <a:t>children’s regular routines and environments</a:t>
            </a:r>
            <a:r>
              <a:rPr lang="en-US" dirty="0"/>
              <a:t>.</a:t>
            </a:r>
          </a:p>
          <a:p>
            <a:pPr marL="274402" lvl="0" indent="-274402">
              <a:spcBef>
                <a:spcPts val="640"/>
              </a:spcBef>
              <a:buSzPts val="3200"/>
            </a:pPr>
            <a:r>
              <a:rPr lang="en-US" b="1" dirty="0"/>
              <a:t>Interpreting</a:t>
            </a:r>
            <a:r>
              <a:rPr lang="en-US" dirty="0"/>
              <a:t> information to make informed </a:t>
            </a:r>
            <a:r>
              <a:rPr lang="en-US" b="1" dirty="0"/>
              <a:t>decisions about teaching </a:t>
            </a:r>
            <a:r>
              <a:rPr lang="en-US" dirty="0"/>
              <a:t>and responding.</a:t>
            </a:r>
          </a:p>
          <a:p>
            <a:pPr marL="274402" lvl="0" indent="-274402">
              <a:spcBef>
                <a:spcPts val="640"/>
              </a:spcBef>
              <a:buSzPts val="3200"/>
            </a:pPr>
            <a:r>
              <a:rPr lang="en-US" b="1" dirty="0"/>
              <a:t>Partnering with families </a:t>
            </a:r>
            <a:r>
              <a:rPr lang="en-US" dirty="0"/>
              <a:t>to gather information and plan ways to support children’s learning.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 name="Title 1">
            <a:extLst>
              <a:ext uri="{FF2B5EF4-FFF2-40B4-BE49-F238E27FC236}">
                <a16:creationId xmlns:a16="http://schemas.microsoft.com/office/drawing/2014/main" id="{132BE0BC-69F0-E84A-A9A2-105F6CB5022F}"/>
              </a:ext>
            </a:extLst>
          </p:cNvPr>
          <p:cNvSpPr>
            <a:spLocks noGrp="1"/>
          </p:cNvSpPr>
          <p:nvPr>
            <p:ph type="title"/>
          </p:nvPr>
        </p:nvSpPr>
        <p:spPr/>
        <p:txBody>
          <a:bodyPr/>
          <a:lstStyle/>
          <a:p>
            <a:r>
              <a:rPr lang="en-US" dirty="0"/>
              <a:t>The Ongoing Assessment Cycle</a:t>
            </a:r>
          </a:p>
        </p:txBody>
      </p:sp>
      <p:grpSp>
        <p:nvGrpSpPr>
          <p:cNvPr id="4" name="Group 3" descr="Simplified version of the assessment-instruction cycle. An educator watches as two preschoolers show her something from a manipulatives tray.  The children and educator are smiling.">
            <a:extLst>
              <a:ext uri="{FF2B5EF4-FFF2-40B4-BE49-F238E27FC236}">
                <a16:creationId xmlns:a16="http://schemas.microsoft.com/office/drawing/2014/main" id="{7072EE07-9A84-C642-85B9-9A60DDFCDABE}"/>
              </a:ext>
            </a:extLst>
          </p:cNvPr>
          <p:cNvGrpSpPr/>
          <p:nvPr/>
        </p:nvGrpSpPr>
        <p:grpSpPr>
          <a:xfrm>
            <a:off x="1911350" y="1833904"/>
            <a:ext cx="8337550" cy="4257461"/>
            <a:chOff x="1911350" y="1833904"/>
            <a:chExt cx="8337550" cy="4257461"/>
          </a:xfrm>
        </p:grpSpPr>
        <p:sp>
          <p:nvSpPr>
            <p:cNvPr id="284" name="Google Shape;284;p12">
              <a:extLst>
                <a:ext uri="{C183D7F6-B498-43B3-948B-1728B52AA6E4}">
                  <adec:decorative xmlns:adec="http://schemas.microsoft.com/office/drawing/2017/decorative" val="1"/>
                </a:ext>
              </a:extLst>
            </p:cNvPr>
            <p:cNvSpPr/>
            <p:nvPr/>
          </p:nvSpPr>
          <p:spPr>
            <a:xfrm>
              <a:off x="3543300" y="2006047"/>
              <a:ext cx="5105400" cy="3967162"/>
            </a:xfrm>
            <a:prstGeom prst="ellipse">
              <a:avLst/>
            </a:prstGeom>
            <a:noFill/>
            <a:ln w="38100" cap="flat" cmpd="sng">
              <a:solidFill>
                <a:srgbClr val="11489C"/>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85" name="Google Shape;285;p12">
              <a:extLst>
                <a:ext uri="{C183D7F6-B498-43B3-948B-1728B52AA6E4}">
                  <adec:decorative xmlns:adec="http://schemas.microsoft.com/office/drawing/2017/decorative" val="1"/>
                </a:ext>
              </a:extLst>
            </p:cNvPr>
            <p:cNvSpPr/>
            <p:nvPr/>
          </p:nvSpPr>
          <p:spPr>
            <a:xfrm>
              <a:off x="4773613" y="1833904"/>
              <a:ext cx="2738437" cy="1001712"/>
            </a:xfrm>
            <a:prstGeom prst="rect">
              <a:avLst/>
            </a:prstGeom>
            <a:solidFill>
              <a:srgbClr val="11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Observe</a:t>
              </a:r>
              <a:endParaRPr/>
            </a:p>
          </p:txBody>
        </p:sp>
        <p:sp>
          <p:nvSpPr>
            <p:cNvPr id="286" name="Google Shape;286;p12">
              <a:extLst>
                <a:ext uri="{C183D7F6-B498-43B3-948B-1728B52AA6E4}">
                  <adec:decorative xmlns:adec="http://schemas.microsoft.com/office/drawing/2017/decorative" val="1"/>
                </a:ext>
              </a:extLst>
            </p:cNvPr>
            <p:cNvSpPr/>
            <p:nvPr/>
          </p:nvSpPr>
          <p:spPr>
            <a:xfrm>
              <a:off x="4773613" y="5089653"/>
              <a:ext cx="2738437" cy="1001712"/>
            </a:xfrm>
            <a:prstGeom prst="rect">
              <a:avLst/>
            </a:prstGeom>
            <a:solidFill>
              <a:srgbClr val="11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Interpret—Create hypotheses</a:t>
              </a:r>
              <a:endParaRPr/>
            </a:p>
          </p:txBody>
        </p:sp>
        <p:sp>
          <p:nvSpPr>
            <p:cNvPr id="287" name="Google Shape;287;p12">
              <a:extLst>
                <a:ext uri="{C183D7F6-B498-43B3-948B-1728B52AA6E4}">
                  <adec:decorative xmlns:adec="http://schemas.microsoft.com/office/drawing/2017/decorative" val="1"/>
                </a:ext>
              </a:extLst>
            </p:cNvPr>
            <p:cNvSpPr/>
            <p:nvPr/>
          </p:nvSpPr>
          <p:spPr>
            <a:xfrm>
              <a:off x="7737896" y="3520522"/>
              <a:ext cx="2511004" cy="1001712"/>
            </a:xfrm>
            <a:prstGeom prst="rect">
              <a:avLst/>
            </a:prstGeom>
            <a:solidFill>
              <a:srgbClr val="11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Document</a:t>
              </a:r>
              <a:endParaRPr/>
            </a:p>
          </p:txBody>
        </p:sp>
        <p:sp>
          <p:nvSpPr>
            <p:cNvPr id="288" name="Google Shape;288;p12">
              <a:extLst>
                <a:ext uri="{C183D7F6-B498-43B3-948B-1728B52AA6E4}">
                  <adec:decorative xmlns:adec="http://schemas.microsoft.com/office/drawing/2017/decorative" val="1"/>
                </a:ext>
              </a:extLst>
            </p:cNvPr>
            <p:cNvSpPr/>
            <p:nvPr/>
          </p:nvSpPr>
          <p:spPr>
            <a:xfrm>
              <a:off x="1911350" y="3520522"/>
              <a:ext cx="2671403" cy="1001712"/>
            </a:xfrm>
            <a:prstGeom prst="rect">
              <a:avLst/>
            </a:prstGeom>
            <a:solidFill>
              <a:srgbClr val="1148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 Instruct</a:t>
              </a:r>
              <a:endParaRPr/>
            </a:p>
          </p:txBody>
        </p:sp>
        <p:pic>
          <p:nvPicPr>
            <p:cNvPr id="289" name="Google Shape;289;p1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79949" y="3063440"/>
              <a:ext cx="2733339" cy="1822226"/>
            </a:xfrm>
            <a:prstGeom prst="rect">
              <a:avLst/>
            </a:prstGeom>
            <a:noFill/>
            <a:ln>
              <a:noFill/>
            </a:ln>
          </p:spPr>
        </p:pic>
      </p:grpSp>
      <p:sp>
        <p:nvSpPr>
          <p:cNvPr id="13" name="TextBox 12">
            <a:extLst>
              <a:ext uri="{FF2B5EF4-FFF2-40B4-BE49-F238E27FC236}">
                <a16:creationId xmlns:a16="http://schemas.microsoft.com/office/drawing/2014/main" id="{03123D19-3100-6740-AD06-C25BD9E0D51F}"/>
              </a:ext>
              <a:ext uri="{C183D7F6-B498-43B3-948B-1728B52AA6E4}">
                <adec:decorative xmlns:adec="http://schemas.microsoft.com/office/drawing/2017/decorative" val="1"/>
              </a:ext>
            </a:extLst>
          </p:cNvPr>
          <p:cNvSpPr txBox="1"/>
          <p:nvPr/>
        </p:nvSpPr>
        <p:spPr>
          <a:xfrm>
            <a:off x="95504" y="6206623"/>
            <a:ext cx="2755392" cy="427552"/>
          </a:xfrm>
          <a:prstGeom prst="rect">
            <a:avLst/>
          </a:prstGeom>
        </p:spPr>
        <p:txBody>
          <a:bodyPr vert="horz" wrap="none" lIns="91440" tIns="45720" rIns="91440" bIns="45720" rtlCol="0" anchor="ctr">
            <a:noAutofit/>
          </a:bodyPr>
          <a:lstStyle/>
          <a:p>
            <a:r>
              <a:rPr lang="en-US" sz="1200" b="0" dirty="0">
                <a:solidFill>
                  <a:schemeClr val="tx1"/>
                </a:solidFill>
                <a:latin typeface="Arial" panose="020B0604020202020204" pitchFamily="34" charset="0"/>
                <a:cs typeface="Arial" panose="020B0604020202020204" pitchFamily="34" charset="0"/>
              </a:rPr>
              <a:t>Image credit: </a:t>
            </a:r>
            <a:r>
              <a:rPr lang="en-US" sz="1200" b="0" dirty="0" err="1">
                <a:solidFill>
                  <a:schemeClr val="tx1"/>
                </a:solidFill>
                <a:latin typeface="Arial" panose="020B0604020202020204" pitchFamily="34" charset="0"/>
                <a:cs typeface="Arial" panose="020B0604020202020204" pitchFamily="34" charset="0"/>
              </a:rPr>
              <a:t>EarlyEdU</a:t>
            </a:r>
            <a:endParaRPr lang="en-US" sz="12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 name="Title 1">
            <a:extLst>
              <a:ext uri="{FF2B5EF4-FFF2-40B4-BE49-F238E27FC236}">
                <a16:creationId xmlns:a16="http://schemas.microsoft.com/office/drawing/2014/main" id="{C9B5A167-2258-0E46-8209-3CB55CC58BB9}"/>
              </a:ext>
            </a:extLst>
          </p:cNvPr>
          <p:cNvSpPr>
            <a:spLocks noGrp="1"/>
          </p:cNvSpPr>
          <p:nvPr>
            <p:ph type="title"/>
          </p:nvPr>
        </p:nvSpPr>
        <p:spPr/>
        <p:txBody>
          <a:bodyPr/>
          <a:lstStyle/>
          <a:p>
            <a:r>
              <a:rPr lang="en-US" dirty="0"/>
              <a:t>Ongoing Assessment Purposes</a:t>
            </a:r>
          </a:p>
        </p:txBody>
      </p:sp>
      <p:sp>
        <p:nvSpPr>
          <p:cNvPr id="3" name="Text Placeholder 2">
            <a:extLst>
              <a:ext uri="{FF2B5EF4-FFF2-40B4-BE49-F238E27FC236}">
                <a16:creationId xmlns:a16="http://schemas.microsoft.com/office/drawing/2014/main" id="{27C2D0DF-C7D0-FB45-9B82-C13C7FEA0AC9}"/>
              </a:ext>
            </a:extLst>
          </p:cNvPr>
          <p:cNvSpPr>
            <a:spLocks noGrp="1"/>
          </p:cNvSpPr>
          <p:nvPr>
            <p:ph type="body" idx="1"/>
          </p:nvPr>
        </p:nvSpPr>
        <p:spPr>
          <a:xfrm>
            <a:off x="609600" y="1817830"/>
            <a:ext cx="10972801" cy="2842305"/>
          </a:xfrm>
        </p:spPr>
        <p:txBody>
          <a:bodyPr/>
          <a:lstStyle/>
          <a:p>
            <a:pPr marL="274402" lvl="0" indent="-274402">
              <a:spcBef>
                <a:spcPts val="0"/>
              </a:spcBef>
              <a:buSzPts val="3200"/>
            </a:pPr>
            <a:r>
              <a:rPr lang="en-US" dirty="0"/>
              <a:t>Track children’s progress and development</a:t>
            </a:r>
          </a:p>
          <a:p>
            <a:pPr marL="274402" lvl="0" indent="-274402">
              <a:spcBef>
                <a:spcPts val="640"/>
              </a:spcBef>
              <a:buSzPts val="3200"/>
            </a:pPr>
            <a:r>
              <a:rPr lang="en-US" dirty="0"/>
              <a:t>Guide early learning professionals’ planning and teaching</a:t>
            </a:r>
          </a:p>
          <a:p>
            <a:pPr marL="274402" lvl="0" indent="-274402">
              <a:spcBef>
                <a:spcPts val="640"/>
              </a:spcBef>
              <a:buSzPts val="3200"/>
            </a:pPr>
            <a:r>
              <a:rPr lang="en-US" dirty="0"/>
              <a:t>Identify children who may need special services</a:t>
            </a:r>
          </a:p>
          <a:p>
            <a:pPr marL="274402" lvl="0" indent="-274402">
              <a:spcBef>
                <a:spcPts val="640"/>
              </a:spcBef>
              <a:buSzPts val="3200"/>
            </a:pPr>
            <a:r>
              <a:rPr lang="en-US" dirty="0"/>
              <a:t>Report and communicate with others</a:t>
            </a:r>
          </a:p>
          <a:p>
            <a:pPr marL="274402" lvl="0" indent="-274402">
              <a:spcBef>
                <a:spcPts val="640"/>
              </a:spcBef>
              <a:buSzPts val="3200"/>
            </a:pPr>
            <a:r>
              <a:rPr lang="en-US" dirty="0"/>
              <a:t>Evaluate programs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B0BACD11-B0EA-D64D-B8A9-9D73A81CBD87}"/>
              </a:ext>
            </a:extLst>
          </p:cNvPr>
          <p:cNvSpPr>
            <a:spLocks noGrp="1"/>
          </p:cNvSpPr>
          <p:nvPr>
            <p:ph type="title"/>
          </p:nvPr>
        </p:nvSpPr>
        <p:spPr/>
        <p:txBody>
          <a:bodyPr/>
          <a:lstStyle/>
          <a:p>
            <a:r>
              <a:rPr lang="en-US" dirty="0"/>
              <a:t>Creating a Culture of Inquiry</a:t>
            </a:r>
          </a:p>
        </p:txBody>
      </p:sp>
      <p:grpSp>
        <p:nvGrpSpPr>
          <p:cNvPr id="3" name="Group 2" descr="Three children kneel on the floor building an elaborate structure with wooden blocks and plastic animals. The words curiosity, reflection, embrace change, tolerance of failure and vulnerability, using feedback, and systems thinking are floating around the children.">
            <a:extLst>
              <a:ext uri="{FF2B5EF4-FFF2-40B4-BE49-F238E27FC236}">
                <a16:creationId xmlns:a16="http://schemas.microsoft.com/office/drawing/2014/main" id="{57DD462F-1172-9A49-8F4A-B67519BE775C}"/>
              </a:ext>
            </a:extLst>
          </p:cNvPr>
          <p:cNvGrpSpPr/>
          <p:nvPr/>
        </p:nvGrpSpPr>
        <p:grpSpPr>
          <a:xfrm>
            <a:off x="1992993" y="1475811"/>
            <a:ext cx="8930380" cy="5032162"/>
            <a:chOff x="1992993" y="1475811"/>
            <a:chExt cx="8930380" cy="5032162"/>
          </a:xfrm>
        </p:grpSpPr>
        <p:pic>
          <p:nvPicPr>
            <p:cNvPr id="304" name="Picture" descr="Three children kneel on the floor building an elaborate structure with wooden blocks and plastic animals."/>
            <p:cNvPicPr preferRelativeResize="0"/>
            <p:nvPr/>
          </p:nvPicPr>
          <p:blipFill rotWithShape="1">
            <a:blip r:embed="rId3">
              <a:alphaModFix/>
            </a:blip>
            <a:srcRect/>
            <a:stretch/>
          </p:blipFill>
          <p:spPr>
            <a:xfrm>
              <a:off x="3397463" y="1475811"/>
              <a:ext cx="5879083" cy="5032162"/>
            </a:xfrm>
            <a:prstGeom prst="rect">
              <a:avLst/>
            </a:prstGeom>
            <a:noFill/>
            <a:ln>
              <a:noFill/>
            </a:ln>
          </p:spPr>
        </p:pic>
        <p:sp>
          <p:nvSpPr>
            <p:cNvPr id="305" name="Google Shape;305;p14">
              <a:extLst>
                <a:ext uri="{C183D7F6-B498-43B3-948B-1728B52AA6E4}">
                  <adec:decorative xmlns:adec="http://schemas.microsoft.com/office/drawing/2017/decorative" val="1"/>
                </a:ext>
              </a:extLst>
            </p:cNvPr>
            <p:cNvSpPr txBox="1"/>
            <p:nvPr/>
          </p:nvSpPr>
          <p:spPr>
            <a:xfrm>
              <a:off x="2280283" y="2015076"/>
              <a:ext cx="1772733" cy="523180"/>
            </a:xfrm>
            <a:prstGeom prst="rect">
              <a:avLst/>
            </a:prstGeom>
            <a:solidFill>
              <a:srgbClr val="F066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mn-lt"/>
                  <a:ea typeface="Century Gothic"/>
                  <a:cs typeface="Century Gothic"/>
                  <a:sym typeface="Century Gothic"/>
                </a:rPr>
                <a:t>Curiosity </a:t>
              </a:r>
              <a:endParaRPr dirty="0">
                <a:latin typeface="+mn-lt"/>
              </a:endParaRPr>
            </a:p>
          </p:txBody>
        </p:sp>
        <p:sp>
          <p:nvSpPr>
            <p:cNvPr id="306" name="Google Shape;306;p14">
              <a:extLst>
                <a:ext uri="{C183D7F6-B498-43B3-948B-1728B52AA6E4}">
                  <adec:decorative xmlns:adec="http://schemas.microsoft.com/office/drawing/2017/decorative" val="1"/>
                </a:ext>
              </a:extLst>
            </p:cNvPr>
            <p:cNvSpPr/>
            <p:nvPr/>
          </p:nvSpPr>
          <p:spPr>
            <a:xfrm>
              <a:off x="8256870" y="1607078"/>
              <a:ext cx="1925098" cy="523220"/>
            </a:xfrm>
            <a:prstGeom prst="rect">
              <a:avLst/>
            </a:prstGeom>
            <a:solidFill>
              <a:srgbClr val="0B578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mn-lt"/>
                  <a:ea typeface="Century Gothic"/>
                  <a:cs typeface="Century Gothic"/>
                  <a:sym typeface="Century Gothic"/>
                </a:rPr>
                <a:t>Reflection</a:t>
              </a:r>
              <a:endParaRPr dirty="0">
                <a:latin typeface="+mn-lt"/>
              </a:endParaRPr>
            </a:p>
          </p:txBody>
        </p:sp>
        <p:sp>
          <p:nvSpPr>
            <p:cNvPr id="307" name="Google Shape;307;p14">
              <a:extLst>
                <a:ext uri="{C183D7F6-B498-43B3-948B-1728B52AA6E4}">
                  <adec:decorative xmlns:adec="http://schemas.microsoft.com/office/drawing/2017/decorative" val="1"/>
                </a:ext>
              </a:extLst>
            </p:cNvPr>
            <p:cNvSpPr/>
            <p:nvPr/>
          </p:nvSpPr>
          <p:spPr>
            <a:xfrm>
              <a:off x="1992993" y="5700549"/>
              <a:ext cx="6434315" cy="523220"/>
            </a:xfrm>
            <a:prstGeom prst="rect">
              <a:avLst/>
            </a:prstGeom>
            <a:solidFill>
              <a:srgbClr val="13915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mn-lt"/>
                  <a:ea typeface="Century Gothic"/>
                  <a:cs typeface="Century Gothic"/>
                  <a:sym typeface="Century Gothic"/>
                </a:rPr>
                <a:t>Tolerance of failure and vulnerability </a:t>
              </a:r>
              <a:endParaRPr>
                <a:latin typeface="+mn-lt"/>
              </a:endParaRPr>
            </a:p>
          </p:txBody>
        </p:sp>
        <p:sp>
          <p:nvSpPr>
            <p:cNvPr id="308" name="Google Shape;308;p14">
              <a:extLst>
                <a:ext uri="{C183D7F6-B498-43B3-948B-1728B52AA6E4}">
                  <adec:decorative xmlns:adec="http://schemas.microsoft.com/office/drawing/2017/decorative" val="1"/>
                </a:ext>
              </a:extLst>
            </p:cNvPr>
            <p:cNvSpPr/>
            <p:nvPr/>
          </p:nvSpPr>
          <p:spPr>
            <a:xfrm>
              <a:off x="6902885" y="4891628"/>
              <a:ext cx="2834240" cy="523220"/>
            </a:xfrm>
            <a:prstGeom prst="rect">
              <a:avLst/>
            </a:prstGeom>
            <a:solidFill>
              <a:srgbClr val="F066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FFFF"/>
                  </a:solidFill>
                  <a:latin typeface="+mn-lt"/>
                  <a:ea typeface="Century Gothic"/>
                  <a:cs typeface="Century Gothic"/>
                  <a:sym typeface="Century Gothic"/>
                </a:rPr>
                <a:t>Using feedback </a:t>
              </a:r>
              <a:endParaRPr>
                <a:latin typeface="+mn-lt"/>
              </a:endParaRPr>
            </a:p>
          </p:txBody>
        </p:sp>
        <p:sp>
          <p:nvSpPr>
            <p:cNvPr id="309" name="Google Shape;309;p14">
              <a:extLst>
                <a:ext uri="{C183D7F6-B498-43B3-948B-1728B52AA6E4}">
                  <adec:decorative xmlns:adec="http://schemas.microsoft.com/office/drawing/2017/decorative" val="1"/>
                </a:ext>
              </a:extLst>
            </p:cNvPr>
            <p:cNvSpPr/>
            <p:nvPr/>
          </p:nvSpPr>
          <p:spPr>
            <a:xfrm>
              <a:off x="7779912" y="4150724"/>
              <a:ext cx="3143461" cy="523180"/>
            </a:xfrm>
            <a:prstGeom prst="rect">
              <a:avLst/>
            </a:prstGeom>
            <a:solidFill>
              <a:srgbClr val="0B578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lt1"/>
                  </a:solidFill>
                  <a:latin typeface="+mn-lt"/>
                  <a:ea typeface="Century Gothic"/>
                  <a:cs typeface="Century Gothic"/>
                  <a:sym typeface="Century Gothic"/>
                </a:rPr>
                <a:t>Systems thinking </a:t>
              </a:r>
              <a:endParaRPr dirty="0">
                <a:latin typeface="+mn-lt"/>
              </a:endParaRPr>
            </a:p>
          </p:txBody>
        </p:sp>
        <p:sp>
          <p:nvSpPr>
            <p:cNvPr id="310" name="Google Shape;310;p14">
              <a:extLst>
                <a:ext uri="{C183D7F6-B498-43B3-948B-1728B52AA6E4}">
                  <adec:decorative xmlns:adec="http://schemas.microsoft.com/office/drawing/2017/decorative" val="1"/>
                </a:ext>
              </a:extLst>
            </p:cNvPr>
            <p:cNvSpPr/>
            <p:nvPr/>
          </p:nvSpPr>
          <p:spPr>
            <a:xfrm>
              <a:off x="2400737" y="4921209"/>
              <a:ext cx="3415178" cy="523220"/>
            </a:xfrm>
            <a:prstGeom prst="rect">
              <a:avLst/>
            </a:prstGeom>
            <a:solidFill>
              <a:srgbClr val="0B578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lt1"/>
                  </a:solidFill>
                  <a:latin typeface="+mn-lt"/>
                  <a:ea typeface="Century Gothic"/>
                  <a:cs typeface="Century Gothic"/>
                  <a:sym typeface="Century Gothic"/>
                </a:rPr>
                <a:t>Embracing change</a:t>
              </a:r>
              <a:endParaRPr>
                <a:latin typeface="+mn-lt"/>
              </a:endParaRPr>
            </a:p>
          </p:txBody>
        </p:sp>
      </p:grpSp>
      <p:sp>
        <p:nvSpPr>
          <p:cNvPr id="12" name="TextBox 11">
            <a:extLst>
              <a:ext uri="{FF2B5EF4-FFF2-40B4-BE49-F238E27FC236}">
                <a16:creationId xmlns:a16="http://schemas.microsoft.com/office/drawing/2014/main" id="{9AE553D1-676B-644C-B922-C58F9D509925}"/>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tx1"/>
                </a:solidFill>
                <a:latin typeface="Arial" panose="020B0604020202020204" pitchFamily="34" charset="0"/>
                <a:cs typeface="Arial" panose="020B0604020202020204" pitchFamily="34" charset="0"/>
              </a:rPr>
              <a:t>Image credit: </a:t>
            </a:r>
            <a:r>
              <a:rPr lang="en-US" sz="1200" b="0" dirty="0" err="1">
                <a:solidFill>
                  <a:schemeClr val="tx1"/>
                </a:solidFill>
                <a:latin typeface="Arial" panose="020B0604020202020204" pitchFamily="34" charset="0"/>
                <a:cs typeface="Arial" panose="020B0604020202020204" pitchFamily="34" charset="0"/>
              </a:rPr>
              <a:t>EarlyEdU</a:t>
            </a:r>
            <a:endParaRPr lang="en-US" sz="12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Title 1">
            <a:extLst>
              <a:ext uri="{FF2B5EF4-FFF2-40B4-BE49-F238E27FC236}">
                <a16:creationId xmlns:a16="http://schemas.microsoft.com/office/drawing/2014/main" id="{33BC5CA8-C134-254C-BCD8-D66C4BBA545E}"/>
              </a:ext>
            </a:extLst>
          </p:cNvPr>
          <p:cNvSpPr>
            <a:spLocks noGrp="1"/>
          </p:cNvSpPr>
          <p:nvPr>
            <p:ph type="title"/>
          </p:nvPr>
        </p:nvSpPr>
        <p:spPr/>
        <p:txBody>
          <a:bodyPr/>
          <a:lstStyle/>
          <a:p>
            <a:r>
              <a:rPr lang="en-US" dirty="0"/>
              <a:t>Young children’s development is often uneven</a:t>
            </a:r>
          </a:p>
        </p:txBody>
      </p:sp>
      <p:pic>
        <p:nvPicPr>
          <p:cNvPr id="317" name="Picture" descr="A preschool child sits at a table, cutting around painted footprints on a piece of pape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641513"/>
            <a:ext cx="12192000" cy="4737253"/>
          </a:xfrm>
          <a:prstGeom prst="rect">
            <a:avLst/>
          </a:prstGeom>
          <a:noFill/>
          <a:ln>
            <a:noFill/>
          </a:ln>
        </p:spPr>
      </p:pic>
      <p:sp>
        <p:nvSpPr>
          <p:cNvPr id="7" name="TextBox 6">
            <a:extLst>
              <a:ext uri="{FF2B5EF4-FFF2-40B4-BE49-F238E27FC236}">
                <a16:creationId xmlns:a16="http://schemas.microsoft.com/office/drawing/2014/main" id="{2382EB3B-60AA-1944-A524-326A4C2E64C7}"/>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tx1"/>
                </a:solidFill>
                <a:latin typeface="Arial" panose="020B0604020202020204" pitchFamily="34" charset="0"/>
                <a:cs typeface="Arial" panose="020B0604020202020204" pitchFamily="34" charset="0"/>
              </a:rPr>
              <a:t>Image credit: </a:t>
            </a:r>
            <a:r>
              <a:rPr lang="en-US" sz="1200" b="0" dirty="0" err="1">
                <a:solidFill>
                  <a:schemeClr val="tx1"/>
                </a:solidFill>
                <a:latin typeface="Arial" panose="020B0604020202020204" pitchFamily="34" charset="0"/>
                <a:cs typeface="Arial" panose="020B0604020202020204" pitchFamily="34" charset="0"/>
              </a:rPr>
              <a:t>EarlyEdU</a:t>
            </a:r>
            <a:endParaRPr lang="en-US" sz="12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Title 2">
            <a:extLst>
              <a:ext uri="{FF2B5EF4-FFF2-40B4-BE49-F238E27FC236}">
                <a16:creationId xmlns:a16="http://schemas.microsoft.com/office/drawing/2014/main" id="{4D27DF1A-9CF5-024C-B559-3DED5891D59D}"/>
              </a:ext>
            </a:extLst>
          </p:cNvPr>
          <p:cNvSpPr>
            <a:spLocks noGrp="1"/>
          </p:cNvSpPr>
          <p:nvPr>
            <p:ph type="title"/>
          </p:nvPr>
        </p:nvSpPr>
        <p:spPr/>
        <p:txBody>
          <a:bodyPr/>
          <a:lstStyle/>
          <a:p>
            <a:r>
              <a:rPr lang="en-US" dirty="0"/>
              <a:t>Definition of </a:t>
            </a:r>
            <a:r>
              <a:rPr lang="en-US" i="1" dirty="0"/>
              <a:t>Observation</a:t>
            </a:r>
            <a:endParaRPr lang="en-US" dirty="0"/>
          </a:p>
        </p:txBody>
      </p:sp>
      <p:sp>
        <p:nvSpPr>
          <p:cNvPr id="4" name="Text Placeholder 3">
            <a:extLst>
              <a:ext uri="{FF2B5EF4-FFF2-40B4-BE49-F238E27FC236}">
                <a16:creationId xmlns:a16="http://schemas.microsoft.com/office/drawing/2014/main" id="{8AA58377-FDAD-854E-8ABC-8F640F71D04A}"/>
              </a:ext>
            </a:extLst>
          </p:cNvPr>
          <p:cNvSpPr>
            <a:spLocks noGrp="1"/>
          </p:cNvSpPr>
          <p:nvPr>
            <p:ph type="body" idx="2"/>
          </p:nvPr>
        </p:nvSpPr>
        <p:spPr>
          <a:xfrm>
            <a:off x="2156488" y="2357611"/>
            <a:ext cx="8340824" cy="1693182"/>
          </a:xfrm>
        </p:spPr>
        <p:txBody>
          <a:bodyPr/>
          <a:lstStyle/>
          <a:p>
            <a:pPr marL="0" lvl="0" indent="0">
              <a:spcBef>
                <a:spcPts val="0"/>
              </a:spcBef>
              <a:buSzPts val="3600"/>
            </a:pPr>
            <a:r>
              <a:rPr lang="en-US" sz="3600" dirty="0"/>
              <a:t>“</a:t>
            </a:r>
            <a:r>
              <a:rPr lang="en-US" sz="3600" i="1" dirty="0"/>
              <a:t>Observation </a:t>
            </a:r>
            <a:r>
              <a:rPr lang="en-US" sz="3600" dirty="0"/>
              <a:t>means intentionally watching and listening to learn about children.”</a:t>
            </a:r>
          </a:p>
        </p:txBody>
      </p:sp>
      <p:sp>
        <p:nvSpPr>
          <p:cNvPr id="5" name="TextBox 4">
            <a:extLst>
              <a:ext uri="{FF2B5EF4-FFF2-40B4-BE49-F238E27FC236}">
                <a16:creationId xmlns:a16="http://schemas.microsoft.com/office/drawing/2014/main" id="{777217FE-760C-7048-8D87-5A406565F531}"/>
              </a:ext>
            </a:extLst>
          </p:cNvPr>
          <p:cNvSpPr txBox="1"/>
          <p:nvPr/>
        </p:nvSpPr>
        <p:spPr>
          <a:xfrm>
            <a:off x="2258568" y="4800600"/>
            <a:ext cx="3175869" cy="400110"/>
          </a:xfrm>
          <a:prstGeom prst="rect">
            <a:avLst/>
          </a:prstGeom>
          <a:noFill/>
        </p:spPr>
        <p:txBody>
          <a:bodyPr wrap="none" rtlCol="0">
            <a:spAutoFit/>
          </a:bodyPr>
          <a:lstStyle/>
          <a:p>
            <a:r>
              <a:rPr lang="en-US" sz="2000" dirty="0"/>
              <a:t>(</a:t>
            </a:r>
            <a:r>
              <a:rPr lang="en-US" sz="2000" dirty="0" err="1"/>
              <a:t>Dichtelmiller</a:t>
            </a:r>
            <a:r>
              <a:rPr lang="en-US" sz="2000" dirty="0"/>
              <a:t>, 2011, p. 55)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2" name="Title 1">
            <a:extLst>
              <a:ext uri="{FF2B5EF4-FFF2-40B4-BE49-F238E27FC236}">
                <a16:creationId xmlns:a16="http://schemas.microsoft.com/office/drawing/2014/main" id="{C28AF065-3208-AF47-B3A9-EEA2ED268021}"/>
              </a:ext>
            </a:extLst>
          </p:cNvPr>
          <p:cNvSpPr>
            <a:spLocks noGrp="1"/>
          </p:cNvSpPr>
          <p:nvPr>
            <p:ph type="title"/>
          </p:nvPr>
        </p:nvSpPr>
        <p:spPr/>
        <p:txBody>
          <a:bodyPr/>
          <a:lstStyle/>
          <a:p>
            <a:r>
              <a:rPr lang="en-US" dirty="0"/>
              <a:t>Observation</a:t>
            </a:r>
          </a:p>
        </p:txBody>
      </p:sp>
      <p:grpSp>
        <p:nvGrpSpPr>
          <p:cNvPr id="4" name="Group 3" descr="A graphic showing the assessment-instructional cycle">
            <a:extLst>
              <a:ext uri="{FF2B5EF4-FFF2-40B4-BE49-F238E27FC236}">
                <a16:creationId xmlns:a16="http://schemas.microsoft.com/office/drawing/2014/main" id="{0062398F-10E8-924A-A60A-309B740F8637}"/>
              </a:ext>
            </a:extLst>
          </p:cNvPr>
          <p:cNvGrpSpPr/>
          <p:nvPr/>
        </p:nvGrpSpPr>
        <p:grpSpPr>
          <a:xfrm>
            <a:off x="3067050" y="1318437"/>
            <a:ext cx="6057900" cy="5114890"/>
            <a:chOff x="3067050" y="1318437"/>
            <a:chExt cx="6057900" cy="5114890"/>
          </a:xfrm>
        </p:grpSpPr>
        <p:pic>
          <p:nvPicPr>
            <p:cNvPr id="333" name="Google Shape;333;p17" descr="A graphic showing the assessment-instructional cycle"/>
            <p:cNvPicPr preferRelativeResize="0"/>
            <p:nvPr/>
          </p:nvPicPr>
          <p:blipFill rotWithShape="1">
            <a:blip r:embed="rId3">
              <a:alphaModFix/>
            </a:blip>
            <a:srcRect/>
            <a:stretch/>
          </p:blipFill>
          <p:spPr>
            <a:xfrm>
              <a:off x="3067050" y="1493027"/>
              <a:ext cx="6057900" cy="4940300"/>
            </a:xfrm>
            <a:prstGeom prst="rect">
              <a:avLst/>
            </a:prstGeom>
            <a:noFill/>
            <a:ln>
              <a:noFill/>
            </a:ln>
          </p:spPr>
        </p:pic>
        <p:sp>
          <p:nvSpPr>
            <p:cNvPr id="334" name="Google Shape;334;p17">
              <a:extLst>
                <a:ext uri="{C183D7F6-B498-43B3-948B-1728B52AA6E4}">
                  <adec:decorative xmlns:adec="http://schemas.microsoft.com/office/drawing/2017/decorative" val="1"/>
                </a:ext>
              </a:extLst>
            </p:cNvPr>
            <p:cNvSpPr/>
            <p:nvPr/>
          </p:nvSpPr>
          <p:spPr>
            <a:xfrm>
              <a:off x="4628707" y="1318437"/>
              <a:ext cx="2807679" cy="1616149"/>
            </a:xfrm>
            <a:prstGeom prst="frame">
              <a:avLst>
                <a:gd name="adj1" fmla="val 3289"/>
              </a:avLst>
            </a:pr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2" name="Title 1">
            <a:extLst>
              <a:ext uri="{FF2B5EF4-FFF2-40B4-BE49-F238E27FC236}">
                <a16:creationId xmlns:a16="http://schemas.microsoft.com/office/drawing/2014/main" id="{D0CEE131-7ADD-0B47-9D7C-C0CC847394CE}"/>
              </a:ext>
            </a:extLst>
          </p:cNvPr>
          <p:cNvSpPr>
            <a:spLocks noGrp="1"/>
          </p:cNvSpPr>
          <p:nvPr>
            <p:ph type="title"/>
          </p:nvPr>
        </p:nvSpPr>
        <p:spPr>
          <a:xfrm>
            <a:off x="3596641" y="484632"/>
            <a:ext cx="8595360" cy="84532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Observation</a:t>
            </a:r>
            <a:endParaRPr lang="en-US" dirty="0">
              <a:effectLst/>
            </a:endParaRPr>
          </a:p>
          <a:p>
            <a:endParaRPr lang="en-US" dirty="0"/>
          </a:p>
        </p:txBody>
      </p:sp>
      <p:sp>
        <p:nvSpPr>
          <p:cNvPr id="12" name="Text Placeholder 2">
            <a:extLst>
              <a:ext uri="{FF2B5EF4-FFF2-40B4-BE49-F238E27FC236}">
                <a16:creationId xmlns:a16="http://schemas.microsoft.com/office/drawing/2014/main" id="{44C4001A-51C3-3848-830F-F8A4B8890EF1}"/>
              </a:ext>
            </a:extLst>
          </p:cNvPr>
          <p:cNvSpPr txBox="1">
            <a:spLocks/>
          </p:cNvSpPr>
          <p:nvPr/>
        </p:nvSpPr>
        <p:spPr>
          <a:xfrm>
            <a:off x="3652607" y="1332930"/>
            <a:ext cx="7856221" cy="1691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As you watch the next video, listen for concepts that are important to observing effectively.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2" name="Title 1" hidden="1">
            <a:extLst>
              <a:ext uri="{FF2B5EF4-FFF2-40B4-BE49-F238E27FC236}">
                <a16:creationId xmlns:a16="http://schemas.microsoft.com/office/drawing/2014/main" id="{BDAD962C-C1DE-9E4B-8189-4EEB59A418B5}"/>
              </a:ext>
            </a:extLst>
          </p:cNvPr>
          <p:cNvSpPr>
            <a:spLocks noGrp="1"/>
          </p:cNvSpPr>
          <p:nvPr>
            <p:ph type="title"/>
          </p:nvPr>
        </p:nvSpPr>
        <p:spPr/>
        <p:txBody>
          <a:bodyPr/>
          <a:lstStyle/>
          <a:p>
            <a:r>
              <a:rPr lang="en-US" dirty="0"/>
              <a:t>Video: Observation</a:t>
            </a:r>
          </a:p>
        </p:txBody>
      </p:sp>
      <p:sp>
        <p:nvSpPr>
          <p:cNvPr id="4" name="Text Placeholder 2">
            <a:extLst>
              <a:ext uri="{FF2B5EF4-FFF2-40B4-BE49-F238E27FC236}">
                <a16:creationId xmlns:a16="http://schemas.microsoft.com/office/drawing/2014/main" id="{209A8CE4-F738-5F4A-9B91-C3C8183E9BF3}"/>
              </a:ext>
            </a:extLst>
          </p:cNvPr>
          <p:cNvSpPr txBox="1">
            <a:spLocks/>
          </p:cNvSpPr>
          <p:nvPr/>
        </p:nvSpPr>
        <p:spPr>
          <a:xfrm>
            <a:off x="2317215" y="4352544"/>
            <a:ext cx="7557570" cy="7133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3200"/>
            </a:pPr>
            <a:r>
              <a:rPr lang="en-US" sz="3200" u="sng" dirty="0">
                <a:solidFill>
                  <a:schemeClr val="hlink"/>
                </a:solidFill>
                <a:hlinkClick r:id="rId3"/>
              </a:rPr>
              <a:t>Video: </a:t>
            </a:r>
            <a:r>
              <a:rPr lang="en-US" sz="3200" i="1" u="sng" dirty="0">
                <a:solidFill>
                  <a:schemeClr val="hlink"/>
                </a:solidFill>
                <a:hlinkClick r:id="rId3"/>
              </a:rPr>
              <a:t>Observation</a:t>
            </a:r>
            <a:endParaRPr lang="en-US" sz="320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13" name="Title 1">
            <a:extLst>
              <a:ext uri="{FF2B5EF4-FFF2-40B4-BE49-F238E27FC236}">
                <a16:creationId xmlns:a16="http://schemas.microsoft.com/office/drawing/2014/main" id="{41DB4272-06F9-FB40-AB2A-14D77ED5D256}"/>
              </a:ext>
            </a:extLst>
          </p:cNvPr>
          <p:cNvSpPr>
            <a:spLocks noGrp="1"/>
          </p:cNvSpPr>
          <p:nvPr>
            <p:ph type="title"/>
          </p:nvPr>
        </p:nvSpPr>
        <p:spPr>
          <a:xfrm>
            <a:off x="1" y="350027"/>
            <a:ext cx="12192000" cy="1143000"/>
          </a:xfrm>
        </p:spPr>
        <p:txBody>
          <a:bodyPr/>
          <a:lstStyle/>
          <a:p>
            <a:r>
              <a:rPr lang="en-US" dirty="0"/>
              <a:t>Intentional Teaching Framework</a:t>
            </a:r>
          </a:p>
        </p:txBody>
      </p:sp>
      <p:pic>
        <p:nvPicPr>
          <p:cNvPr id="14" name="Picture 13" descr="Intentional Teaching Framework: Know, See, Do, Improve, Reflect">
            <a:extLst>
              <a:ext uri="{FF2B5EF4-FFF2-40B4-BE49-F238E27FC236}">
                <a16:creationId xmlns:a16="http://schemas.microsoft.com/office/drawing/2014/main" id="{D6354B95-E3AC-C54B-9020-5090F3DC93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6270" y="1454132"/>
            <a:ext cx="4959463" cy="49348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itle 1">
            <a:extLst>
              <a:ext uri="{FF2B5EF4-FFF2-40B4-BE49-F238E27FC236}">
                <a16:creationId xmlns:a16="http://schemas.microsoft.com/office/drawing/2014/main" id="{95ECF312-1C38-3246-B4C2-1211C5B831A9}"/>
              </a:ext>
            </a:extLst>
          </p:cNvPr>
          <p:cNvSpPr>
            <a:spLocks noGrp="1"/>
          </p:cNvSpPr>
          <p:nvPr>
            <p:ph type="title"/>
          </p:nvPr>
        </p:nvSpPr>
        <p:spPr>
          <a:xfrm>
            <a:off x="3596641" y="492870"/>
            <a:ext cx="8595360" cy="84532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Observation</a:t>
            </a:r>
            <a:endParaRPr lang="en-US" dirty="0">
              <a:effectLst/>
            </a:endParaRPr>
          </a:p>
          <a:p>
            <a:endParaRPr lang="en-US" dirty="0"/>
          </a:p>
        </p:txBody>
      </p:sp>
      <p:sp>
        <p:nvSpPr>
          <p:cNvPr id="5" name="Text Placeholder 2">
            <a:extLst>
              <a:ext uri="{FF2B5EF4-FFF2-40B4-BE49-F238E27FC236}">
                <a16:creationId xmlns:a16="http://schemas.microsoft.com/office/drawing/2014/main" id="{1B44CF4D-BC7D-6042-93AF-6A0DA96F60DD}"/>
              </a:ext>
            </a:extLst>
          </p:cNvPr>
          <p:cNvSpPr txBox="1">
            <a:spLocks/>
          </p:cNvSpPr>
          <p:nvPr/>
        </p:nvSpPr>
        <p:spPr>
          <a:xfrm>
            <a:off x="3726180" y="1455366"/>
            <a:ext cx="7856221" cy="1691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What did you hear about important concepts for effectively observing young children?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11" name="Title 2">
            <a:extLst>
              <a:ext uri="{FF2B5EF4-FFF2-40B4-BE49-F238E27FC236}">
                <a16:creationId xmlns:a16="http://schemas.microsoft.com/office/drawing/2014/main" id="{1BB99757-18E4-9B4D-9FE6-E9BB8BE02130}"/>
              </a:ext>
            </a:extLst>
          </p:cNvPr>
          <p:cNvSpPr>
            <a:spLocks noGrp="1"/>
          </p:cNvSpPr>
          <p:nvPr>
            <p:ph type="title"/>
          </p:nvPr>
        </p:nvSpPr>
        <p:spPr/>
        <p:txBody>
          <a:bodyPr anchor="ctr" anchorCtr="0"/>
          <a:lstStyle/>
          <a:p>
            <a:r>
              <a:rPr lang="en-US" dirty="0"/>
              <a:t>Objective Documentation</a:t>
            </a:r>
          </a:p>
        </p:txBody>
      </p:sp>
      <p:sp>
        <p:nvSpPr>
          <p:cNvPr id="18" name="Text Placeholder 17">
            <a:extLst>
              <a:ext uri="{FF2B5EF4-FFF2-40B4-BE49-F238E27FC236}">
                <a16:creationId xmlns:a16="http://schemas.microsoft.com/office/drawing/2014/main" id="{B13D9A9A-043A-3648-8A64-F77289A5B572}"/>
              </a:ext>
            </a:extLst>
          </p:cNvPr>
          <p:cNvSpPr>
            <a:spLocks noGrp="1"/>
          </p:cNvSpPr>
          <p:nvPr>
            <p:ph type="body" idx="1"/>
          </p:nvPr>
        </p:nvSpPr>
        <p:spPr/>
        <p:txBody>
          <a:bodyPr/>
          <a:lstStyle/>
          <a:p>
            <a:r>
              <a:rPr lang="en-US" dirty="0"/>
              <a:t>DO</a:t>
            </a:r>
          </a:p>
        </p:txBody>
      </p:sp>
      <p:sp>
        <p:nvSpPr>
          <p:cNvPr id="19" name="Text Placeholder 18">
            <a:extLst>
              <a:ext uri="{FF2B5EF4-FFF2-40B4-BE49-F238E27FC236}">
                <a16:creationId xmlns:a16="http://schemas.microsoft.com/office/drawing/2014/main" id="{E4F118AC-A7DF-B444-BC7B-739D1637EBEB}"/>
              </a:ext>
            </a:extLst>
          </p:cNvPr>
          <p:cNvSpPr>
            <a:spLocks noGrp="1"/>
          </p:cNvSpPr>
          <p:nvPr>
            <p:ph type="body" idx="2"/>
          </p:nvPr>
        </p:nvSpPr>
        <p:spPr/>
        <p:txBody>
          <a:bodyPr/>
          <a:lstStyle/>
          <a:p>
            <a:pPr marL="342900" lvl="0" indent="-342900">
              <a:spcBef>
                <a:spcPts val="0"/>
              </a:spcBef>
              <a:buFont typeface="Arial"/>
              <a:buChar char="•"/>
            </a:pPr>
            <a:r>
              <a:rPr lang="en-US" dirty="0">
                <a:latin typeface="Arial" panose="020B0604020202020204" pitchFamily="34" charset="0"/>
                <a:ea typeface="Calibri"/>
                <a:cs typeface="Arial" panose="020B0604020202020204" pitchFamily="34" charset="0"/>
                <a:sym typeface="Calibri"/>
              </a:rPr>
              <a:t>Describe interactions with concrete words.</a:t>
            </a:r>
            <a:endParaRPr lang="en-US" dirty="0">
              <a:latin typeface="Arial" panose="020B0604020202020204" pitchFamily="34" charset="0"/>
              <a:cs typeface="Arial" panose="020B0604020202020204" pitchFamily="34" charset="0"/>
            </a:endParaRPr>
          </a:p>
          <a:p>
            <a:pPr marL="342900" lvl="0" indent="-342900">
              <a:spcBef>
                <a:spcPts val="0"/>
              </a:spcBef>
              <a:buFont typeface="Arial"/>
              <a:buChar char="•"/>
            </a:pPr>
            <a:r>
              <a:rPr lang="en-US" dirty="0">
                <a:latin typeface="Arial" panose="020B0604020202020204" pitchFamily="34" charset="0"/>
                <a:ea typeface="Calibri"/>
                <a:cs typeface="Arial" panose="020B0604020202020204" pitchFamily="34" charset="0"/>
                <a:sym typeface="Calibri"/>
              </a:rPr>
              <a:t>Add details.</a:t>
            </a:r>
            <a:endParaRPr lang="en-US" dirty="0">
              <a:latin typeface="Arial" panose="020B0604020202020204" pitchFamily="34" charset="0"/>
              <a:cs typeface="Arial" panose="020B0604020202020204" pitchFamily="34" charset="0"/>
            </a:endParaRPr>
          </a:p>
          <a:p>
            <a:endParaRPr lang="en-US" dirty="0"/>
          </a:p>
        </p:txBody>
      </p:sp>
      <p:sp>
        <p:nvSpPr>
          <p:cNvPr id="20" name="Text Placeholder 19">
            <a:extLst>
              <a:ext uri="{FF2B5EF4-FFF2-40B4-BE49-F238E27FC236}">
                <a16:creationId xmlns:a16="http://schemas.microsoft.com/office/drawing/2014/main" id="{7C0C7D20-FE70-5A43-B9F1-2FE61DA1A754}"/>
              </a:ext>
            </a:extLst>
          </p:cNvPr>
          <p:cNvSpPr>
            <a:spLocks noGrp="1"/>
          </p:cNvSpPr>
          <p:nvPr>
            <p:ph type="body" idx="3"/>
          </p:nvPr>
        </p:nvSpPr>
        <p:spPr/>
        <p:txBody>
          <a:bodyPr/>
          <a:lstStyle/>
          <a:p>
            <a:r>
              <a:rPr lang="en-US" dirty="0"/>
              <a:t>DON’T</a:t>
            </a:r>
          </a:p>
        </p:txBody>
      </p:sp>
      <p:sp>
        <p:nvSpPr>
          <p:cNvPr id="21" name="Text Placeholder 20">
            <a:extLst>
              <a:ext uri="{FF2B5EF4-FFF2-40B4-BE49-F238E27FC236}">
                <a16:creationId xmlns:a16="http://schemas.microsoft.com/office/drawing/2014/main" id="{296E2833-A556-A246-9B97-406F5BA29E72}"/>
              </a:ext>
            </a:extLst>
          </p:cNvPr>
          <p:cNvSpPr>
            <a:spLocks noGrp="1"/>
          </p:cNvSpPr>
          <p:nvPr>
            <p:ph type="body" idx="4"/>
          </p:nvPr>
        </p:nvSpPr>
        <p:spPr/>
        <p:txBody>
          <a:bodyPr/>
          <a:lstStyle/>
          <a:p>
            <a:pPr marL="342900" lvl="0" indent="-342900">
              <a:spcBef>
                <a:spcPts val="0"/>
              </a:spcBef>
              <a:buFont typeface="Arial"/>
              <a:buChar char="•"/>
            </a:pPr>
            <a:r>
              <a:rPr lang="en-US" dirty="0">
                <a:latin typeface="Arial" panose="020B0604020202020204" pitchFamily="34" charset="0"/>
                <a:ea typeface="Calibri"/>
                <a:cs typeface="Arial" panose="020B0604020202020204" pitchFamily="34" charset="0"/>
                <a:sym typeface="Calibri"/>
              </a:rPr>
              <a:t>Use adjectives like </a:t>
            </a:r>
            <a:r>
              <a:rPr lang="en-US" i="1" dirty="0">
                <a:latin typeface="Arial" panose="020B0604020202020204" pitchFamily="34" charset="0"/>
                <a:ea typeface="Calibri"/>
                <a:cs typeface="Arial" panose="020B0604020202020204" pitchFamily="34" charset="0"/>
                <a:sym typeface="Calibri"/>
              </a:rPr>
              <a:t>kind </a:t>
            </a:r>
            <a:r>
              <a:rPr lang="en-US" dirty="0">
                <a:latin typeface="Arial" panose="020B0604020202020204" pitchFamily="34" charset="0"/>
                <a:ea typeface="Calibri"/>
                <a:cs typeface="Arial" panose="020B0604020202020204" pitchFamily="34" charset="0"/>
                <a:sym typeface="Calibri"/>
              </a:rPr>
              <a:t>or </a:t>
            </a:r>
            <a:r>
              <a:rPr lang="en-US" i="1" dirty="0">
                <a:latin typeface="Arial" panose="020B0604020202020204" pitchFamily="34" charset="0"/>
                <a:ea typeface="Calibri"/>
                <a:cs typeface="Arial" panose="020B0604020202020204" pitchFamily="34" charset="0"/>
                <a:sym typeface="Calibri"/>
              </a:rPr>
              <a:t>bad</a:t>
            </a:r>
            <a:r>
              <a:rPr lang="en-US" dirty="0">
                <a:latin typeface="Arial" panose="020B0604020202020204" pitchFamily="34" charset="0"/>
                <a:ea typeface="Calibri"/>
                <a:cs typeface="Arial" panose="020B0604020202020204" pitchFamily="34" charset="0"/>
                <a:sym typeface="Calibri"/>
              </a:rPr>
              <a:t>.</a:t>
            </a:r>
            <a:endParaRPr lang="en-US" dirty="0">
              <a:latin typeface="Arial" panose="020B0604020202020204" pitchFamily="34" charset="0"/>
              <a:cs typeface="Arial" panose="020B0604020202020204" pitchFamily="34" charset="0"/>
            </a:endParaRPr>
          </a:p>
          <a:p>
            <a:pPr marL="342900" lvl="0" indent="-342900">
              <a:spcBef>
                <a:spcPts val="0"/>
              </a:spcBef>
              <a:buFont typeface="Arial"/>
              <a:buChar char="•"/>
            </a:pPr>
            <a:r>
              <a:rPr lang="en-US" dirty="0">
                <a:latin typeface="Arial" panose="020B0604020202020204" pitchFamily="34" charset="0"/>
                <a:ea typeface="Calibri"/>
                <a:cs typeface="Arial" panose="020B0604020202020204" pitchFamily="34" charset="0"/>
                <a:sym typeface="Calibri"/>
              </a:rPr>
              <a:t>Add your opinion or interpretation.</a:t>
            </a:r>
            <a:endParaRPr lang="en-US" sz="2400" dirty="0">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5" name="Title 4">
            <a:extLst>
              <a:ext uri="{FF2B5EF4-FFF2-40B4-BE49-F238E27FC236}">
                <a16:creationId xmlns:a16="http://schemas.microsoft.com/office/drawing/2014/main" id="{8C794437-2D20-C547-A5E9-C3B3532AFA97}"/>
              </a:ext>
            </a:extLst>
          </p:cNvPr>
          <p:cNvSpPr>
            <a:spLocks noGrp="1"/>
          </p:cNvSpPr>
          <p:nvPr>
            <p:ph type="title"/>
          </p:nvPr>
        </p:nvSpPr>
        <p:spPr>
          <a:xfrm>
            <a:off x="164757" y="347472"/>
            <a:ext cx="12192000" cy="624593"/>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How to Document Observations</a:t>
            </a:r>
            <a:endParaRPr lang="en-US" dirty="0">
              <a:effectLst/>
            </a:endParaRPr>
          </a:p>
        </p:txBody>
      </p:sp>
      <p:sp>
        <p:nvSpPr>
          <p:cNvPr id="3" name="Text Placeholder 2">
            <a:extLst>
              <a:ext uri="{FF2B5EF4-FFF2-40B4-BE49-F238E27FC236}">
                <a16:creationId xmlns:a16="http://schemas.microsoft.com/office/drawing/2014/main" id="{599BE053-15CE-2F43-9973-C5CBCE574996}"/>
              </a:ext>
            </a:extLst>
          </p:cNvPr>
          <p:cNvSpPr>
            <a:spLocks noGrp="1"/>
          </p:cNvSpPr>
          <p:nvPr>
            <p:ph type="body" idx="2"/>
          </p:nvPr>
        </p:nvSpPr>
        <p:spPr>
          <a:xfrm>
            <a:off x="5627915" y="1641244"/>
            <a:ext cx="6019798" cy="4105507"/>
          </a:xfrm>
        </p:spPr>
        <p:txBody>
          <a:bodyPr/>
          <a:lstStyle/>
          <a:p>
            <a:pPr marL="274402" lvl="0" indent="-274402">
              <a:spcBef>
                <a:spcPts val="0"/>
              </a:spcBef>
              <a:buChar char="•"/>
            </a:pPr>
            <a:r>
              <a:rPr lang="en-US" dirty="0"/>
              <a:t>Watch and listen</a:t>
            </a:r>
          </a:p>
          <a:p>
            <a:pPr marL="274402" lvl="0" indent="-274402">
              <a:buChar char="•"/>
            </a:pPr>
            <a:r>
              <a:rPr lang="en-US" dirty="0"/>
              <a:t>Observe details about the child’s body position, facial expression, words or vocalizations, actions, interactions, and creations</a:t>
            </a:r>
          </a:p>
          <a:p>
            <a:pPr marL="274402" lvl="0" indent="-274402">
              <a:buChar char="•"/>
            </a:pPr>
            <a:r>
              <a:rPr lang="en-US" dirty="0"/>
              <a:t>Be objective</a:t>
            </a:r>
          </a:p>
        </p:txBody>
      </p:sp>
      <p:pic>
        <p:nvPicPr>
          <p:cNvPr id="10" name="Picture" descr="A preschooler digs in the dirt with a shovel and plastic bucket.">
            <a:extLst>
              <a:ext uri="{FF2B5EF4-FFF2-40B4-BE49-F238E27FC236}">
                <a16:creationId xmlns:a16="http://schemas.microsoft.com/office/drawing/2014/main" id="{70DACDFA-7E8A-3D4D-87CD-0FE1E3452F6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748791"/>
            <a:ext cx="5509260" cy="4949189"/>
          </a:xfrm>
          <a:prstGeom prst="rect">
            <a:avLst/>
          </a:prstGeom>
          <a:noFill/>
          <a:ln>
            <a:noFill/>
          </a:ln>
        </p:spPr>
      </p:pic>
      <p:sp>
        <p:nvSpPr>
          <p:cNvPr id="15" name="TextBox 14">
            <a:extLst>
              <a:ext uri="{FF2B5EF4-FFF2-40B4-BE49-F238E27FC236}">
                <a16:creationId xmlns:a16="http://schemas.microsoft.com/office/drawing/2014/main" id="{B497A4AB-C057-734D-95BD-802C8C0C49F7}"/>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tx1"/>
                </a:solidFill>
                <a:latin typeface="Arial" panose="020B0604020202020204" pitchFamily="34" charset="0"/>
                <a:cs typeface="Arial" panose="020B0604020202020204" pitchFamily="34" charset="0"/>
              </a:rPr>
              <a:t>Image credit: </a:t>
            </a:r>
            <a:r>
              <a:rPr lang="en-US" sz="1200" b="0" dirty="0" err="1">
                <a:solidFill>
                  <a:schemeClr val="tx1"/>
                </a:solidFill>
                <a:latin typeface="Arial" panose="020B0604020202020204" pitchFamily="34" charset="0"/>
                <a:cs typeface="Arial" panose="020B0604020202020204" pitchFamily="34" charset="0"/>
              </a:rPr>
              <a:t>EarlyEdU</a:t>
            </a:r>
            <a:endParaRPr lang="en-US" sz="12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 name="Title 2">
            <a:extLst>
              <a:ext uri="{FF2B5EF4-FFF2-40B4-BE49-F238E27FC236}">
                <a16:creationId xmlns:a16="http://schemas.microsoft.com/office/drawing/2014/main" id="{669CB818-1B43-F442-8C51-977DB5D17DF7}"/>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Activity: Fact or Opinion</a:t>
            </a:r>
            <a:endParaRPr lang="en-US" dirty="0">
              <a:effectLst/>
            </a:endParaRPr>
          </a:p>
          <a:p>
            <a:endParaRPr lang="en-US" dirty="0"/>
          </a:p>
        </p:txBody>
      </p:sp>
      <p:sp>
        <p:nvSpPr>
          <p:cNvPr id="2" name="Text Placeholder 1">
            <a:extLst>
              <a:ext uri="{FF2B5EF4-FFF2-40B4-BE49-F238E27FC236}">
                <a16:creationId xmlns:a16="http://schemas.microsoft.com/office/drawing/2014/main" id="{2DBEC313-4B47-9348-950A-68FE6E96447C}"/>
              </a:ext>
            </a:extLst>
          </p:cNvPr>
          <p:cNvSpPr>
            <a:spLocks noGrp="1"/>
          </p:cNvSpPr>
          <p:nvPr>
            <p:ph type="body" idx="1"/>
          </p:nvPr>
        </p:nvSpPr>
        <p:spPr>
          <a:xfrm>
            <a:off x="3596641" y="1783081"/>
            <a:ext cx="8412480" cy="2571750"/>
          </a:xfrm>
        </p:spPr>
        <p:txBody>
          <a:bodyPr/>
          <a:lstStyle/>
          <a:p>
            <a:pPr marL="274402" lvl="0" indent="-274402">
              <a:spcBef>
                <a:spcPts val="0"/>
              </a:spcBef>
              <a:buSzPts val="3200"/>
            </a:pPr>
            <a:r>
              <a:rPr lang="en-US" dirty="0"/>
              <a:t>Find a partner.</a:t>
            </a:r>
          </a:p>
          <a:p>
            <a:pPr marL="274402" lvl="0" indent="-274402">
              <a:spcBef>
                <a:spcPts val="640"/>
              </a:spcBef>
              <a:buSzPts val="3200"/>
            </a:pPr>
            <a:r>
              <a:rPr lang="en-US" dirty="0"/>
              <a:t>Read the examples together. </a:t>
            </a:r>
          </a:p>
          <a:p>
            <a:pPr marL="274402" lvl="0" indent="-274402">
              <a:spcBef>
                <a:spcPts val="640"/>
              </a:spcBef>
              <a:buSzPts val="3200"/>
            </a:pPr>
            <a:r>
              <a:rPr lang="en-US" dirty="0"/>
              <a:t>Which observations are stated objectively?</a:t>
            </a:r>
          </a:p>
          <a:p>
            <a:pPr marL="274402" lvl="0" indent="-274402">
              <a:spcBef>
                <a:spcPts val="640"/>
              </a:spcBef>
              <a:buSzPts val="3200"/>
            </a:pPr>
            <a:r>
              <a:rPr lang="en-US" dirty="0"/>
              <a:t>Which ones share opinions?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2" name="Title 1">
            <a:extLst>
              <a:ext uri="{FF2B5EF4-FFF2-40B4-BE49-F238E27FC236}">
                <a16:creationId xmlns:a16="http://schemas.microsoft.com/office/drawing/2014/main" id="{F85F2069-75B4-2E4E-B0BB-090D459D4E55}"/>
              </a:ext>
            </a:extLst>
          </p:cNvPr>
          <p:cNvSpPr>
            <a:spLocks noGrp="1"/>
          </p:cNvSpPr>
          <p:nvPr>
            <p:ph type="title"/>
          </p:nvPr>
        </p:nvSpPr>
        <p:spPr>
          <a:xfrm>
            <a:off x="3596641" y="484632"/>
            <a:ext cx="8595360" cy="84532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Container Play</a:t>
            </a:r>
            <a:endParaRPr lang="en-US" dirty="0">
              <a:effectLst/>
            </a:endParaRPr>
          </a:p>
          <a:p>
            <a:endParaRPr lang="en-US" dirty="0"/>
          </a:p>
        </p:txBody>
      </p:sp>
      <p:sp>
        <p:nvSpPr>
          <p:cNvPr id="7" name="Text Placeholder 1">
            <a:extLst>
              <a:ext uri="{FF2B5EF4-FFF2-40B4-BE49-F238E27FC236}">
                <a16:creationId xmlns:a16="http://schemas.microsoft.com/office/drawing/2014/main" id="{2D0AA5A3-7C0A-BC4D-A9F6-C84D72F693E3}"/>
              </a:ext>
            </a:extLst>
          </p:cNvPr>
          <p:cNvSpPr txBox="1">
            <a:spLocks/>
          </p:cNvSpPr>
          <p:nvPr/>
        </p:nvSpPr>
        <p:spPr>
          <a:xfrm>
            <a:off x="3596641" y="1783081"/>
            <a:ext cx="6724649" cy="25717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t>Watch the next video and write down your observations about what you observe.</a:t>
            </a:r>
          </a:p>
          <a:p>
            <a:pPr marL="274402" lvl="0" indent="-274402">
              <a:spcBef>
                <a:spcPts val="640"/>
              </a:spcBef>
              <a:buSzPts val="3200"/>
            </a:pPr>
            <a:r>
              <a:rPr lang="en-US" dirty="0"/>
              <a:t>Use objective language and include details.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2" name="Title 1" hidden="1">
            <a:extLst>
              <a:ext uri="{FF2B5EF4-FFF2-40B4-BE49-F238E27FC236}">
                <a16:creationId xmlns:a16="http://schemas.microsoft.com/office/drawing/2014/main" id="{D88E0288-EB5E-4D4C-A127-C658A8118F43}"/>
              </a:ext>
            </a:extLst>
          </p:cNvPr>
          <p:cNvSpPr>
            <a:spLocks noGrp="1"/>
          </p:cNvSpPr>
          <p:nvPr>
            <p:ph type="title"/>
          </p:nvPr>
        </p:nvSpPr>
        <p:spPr/>
        <p:txBody>
          <a:bodyPr/>
          <a:lstStyle/>
          <a:p>
            <a:r>
              <a:rPr lang="en-US" dirty="0"/>
              <a:t>Video: Container Play</a:t>
            </a:r>
          </a:p>
        </p:txBody>
      </p:sp>
      <p:sp>
        <p:nvSpPr>
          <p:cNvPr id="4" name="Text Placeholder 2">
            <a:extLst>
              <a:ext uri="{FF2B5EF4-FFF2-40B4-BE49-F238E27FC236}">
                <a16:creationId xmlns:a16="http://schemas.microsoft.com/office/drawing/2014/main" id="{15ECA318-2BC7-5848-880D-9010919625B4}"/>
              </a:ext>
            </a:extLst>
          </p:cNvPr>
          <p:cNvSpPr txBox="1">
            <a:spLocks/>
          </p:cNvSpPr>
          <p:nvPr/>
        </p:nvSpPr>
        <p:spPr>
          <a:xfrm>
            <a:off x="2317215" y="4352544"/>
            <a:ext cx="7557570" cy="7133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3200"/>
            </a:pPr>
            <a:r>
              <a:rPr lang="en-US" sz="3200" u="sng" dirty="0">
                <a:solidFill>
                  <a:schemeClr val="hlink"/>
                </a:solidFill>
                <a:hlinkClick r:id="rId3"/>
              </a:rPr>
              <a:t>Video: </a:t>
            </a:r>
            <a:r>
              <a:rPr lang="en-US" sz="3200" i="1" u="sng" dirty="0">
                <a:solidFill>
                  <a:schemeClr val="hlink"/>
                </a:solidFill>
                <a:hlinkClick r:id="rId3"/>
              </a:rPr>
              <a:t>Container Play</a:t>
            </a:r>
            <a:endParaRPr lang="en-US" sz="3200" dirty="0"/>
          </a:p>
          <a:p>
            <a:pPr lvl="0" algn="ctr">
              <a:buSzPts val="3200"/>
            </a:pPr>
            <a:endParaRPr lang="en-US" sz="3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2" name="Title 1">
            <a:extLst>
              <a:ext uri="{FF2B5EF4-FFF2-40B4-BE49-F238E27FC236}">
                <a16:creationId xmlns:a16="http://schemas.microsoft.com/office/drawing/2014/main" id="{57D5F6EF-C9D1-2D44-9A0A-61643F489CB3}"/>
              </a:ext>
            </a:extLst>
          </p:cNvPr>
          <p:cNvSpPr>
            <a:spLocks noGrp="1"/>
          </p:cNvSpPr>
          <p:nvPr>
            <p:ph type="title"/>
          </p:nvPr>
        </p:nvSpPr>
        <p:spPr>
          <a:xfrm>
            <a:off x="3596641" y="492870"/>
            <a:ext cx="8595360" cy="84532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Container Play</a:t>
            </a:r>
            <a:endParaRPr lang="en-US" dirty="0">
              <a:effectLst/>
            </a:endParaRPr>
          </a:p>
          <a:p>
            <a:endParaRPr lang="en-US" dirty="0"/>
          </a:p>
        </p:txBody>
      </p:sp>
      <p:sp>
        <p:nvSpPr>
          <p:cNvPr id="7" name="Text Placeholder 2">
            <a:extLst>
              <a:ext uri="{FF2B5EF4-FFF2-40B4-BE49-F238E27FC236}">
                <a16:creationId xmlns:a16="http://schemas.microsoft.com/office/drawing/2014/main" id="{6388D784-726C-AF40-B0A1-3902815952C2}"/>
              </a:ext>
            </a:extLst>
          </p:cNvPr>
          <p:cNvSpPr txBox="1">
            <a:spLocks/>
          </p:cNvSpPr>
          <p:nvPr/>
        </p:nvSpPr>
        <p:spPr>
          <a:xfrm>
            <a:off x="3726180" y="1817831"/>
            <a:ext cx="7856221" cy="1691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What did you observe when you watched the video?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2" name="Title 1">
            <a:extLst>
              <a:ext uri="{FF2B5EF4-FFF2-40B4-BE49-F238E27FC236}">
                <a16:creationId xmlns:a16="http://schemas.microsoft.com/office/drawing/2014/main" id="{A4F8EC2D-FAB2-184F-8F13-0C55046CB419}"/>
              </a:ext>
            </a:extLst>
          </p:cNvPr>
          <p:cNvSpPr>
            <a:spLocks noGrp="1"/>
          </p:cNvSpPr>
          <p:nvPr>
            <p:ph type="title"/>
          </p:nvPr>
        </p:nvSpPr>
        <p:spPr>
          <a:xfrm>
            <a:off x="3596641" y="484632"/>
            <a:ext cx="8595360" cy="1416514"/>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Responsive Observation</a:t>
            </a:r>
            <a:endParaRPr lang="en-US" dirty="0">
              <a:effectLst/>
            </a:endParaRPr>
          </a:p>
          <a:p>
            <a:endParaRPr lang="en-US" dirty="0"/>
          </a:p>
        </p:txBody>
      </p:sp>
      <p:sp>
        <p:nvSpPr>
          <p:cNvPr id="10" name="Text Placeholder 2">
            <a:extLst>
              <a:ext uri="{FF2B5EF4-FFF2-40B4-BE49-F238E27FC236}">
                <a16:creationId xmlns:a16="http://schemas.microsoft.com/office/drawing/2014/main" id="{5F42F6D0-2C45-A049-B288-F7DBF09C6622}"/>
              </a:ext>
            </a:extLst>
          </p:cNvPr>
          <p:cNvSpPr txBox="1">
            <a:spLocks/>
          </p:cNvSpPr>
          <p:nvPr/>
        </p:nvSpPr>
        <p:spPr>
          <a:xfrm>
            <a:off x="3726180" y="2430479"/>
            <a:ext cx="7856221" cy="1691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When you watch the next video, listen for key parts of responsive observation.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Title 1" hidden="1">
            <a:extLst>
              <a:ext uri="{FF2B5EF4-FFF2-40B4-BE49-F238E27FC236}">
                <a16:creationId xmlns:a16="http://schemas.microsoft.com/office/drawing/2014/main" id="{710E8F1A-AEE5-8340-9858-9D70CF315A34}"/>
              </a:ext>
            </a:extLst>
          </p:cNvPr>
          <p:cNvSpPr>
            <a:spLocks noGrp="1"/>
          </p:cNvSpPr>
          <p:nvPr>
            <p:ph type="title"/>
          </p:nvPr>
        </p:nvSpPr>
        <p:spPr/>
        <p:txBody>
          <a:bodyPr/>
          <a:lstStyle/>
          <a:p>
            <a:r>
              <a:rPr lang="en-US" dirty="0"/>
              <a:t>Video: Responsive Observation</a:t>
            </a:r>
          </a:p>
        </p:txBody>
      </p:sp>
      <p:sp>
        <p:nvSpPr>
          <p:cNvPr id="4" name="Text Placeholder 2">
            <a:extLst>
              <a:ext uri="{FF2B5EF4-FFF2-40B4-BE49-F238E27FC236}">
                <a16:creationId xmlns:a16="http://schemas.microsoft.com/office/drawing/2014/main" id="{C338A61D-FD85-5D4F-A7A7-D4053A1BADD0}"/>
              </a:ext>
            </a:extLst>
          </p:cNvPr>
          <p:cNvSpPr txBox="1">
            <a:spLocks/>
          </p:cNvSpPr>
          <p:nvPr/>
        </p:nvSpPr>
        <p:spPr>
          <a:xfrm>
            <a:off x="2317215" y="4352544"/>
            <a:ext cx="7557570" cy="7133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3200"/>
            </a:pPr>
            <a:r>
              <a:rPr lang="en-US" sz="3200" u="sng" dirty="0">
                <a:solidFill>
                  <a:schemeClr val="hlink"/>
                </a:solidFill>
                <a:hlinkClick r:id="rId3"/>
              </a:rPr>
              <a:t>Video: </a:t>
            </a:r>
            <a:r>
              <a:rPr lang="en-US" sz="3200" i="1" u="sng" dirty="0">
                <a:solidFill>
                  <a:schemeClr val="hlink"/>
                </a:solidFill>
                <a:hlinkClick r:id="rId3"/>
              </a:rPr>
              <a:t>Responsive Observation</a:t>
            </a:r>
            <a:endParaRPr lang="en-US" sz="3200" dirty="0"/>
          </a:p>
          <a:p>
            <a:pPr lvl="0" algn="ctr">
              <a:buSzPts val="3200"/>
            </a:pPr>
            <a:endParaRPr lang="en-US" sz="3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a:extLst>
              <a:ext uri="{FF2B5EF4-FFF2-40B4-BE49-F238E27FC236}">
                <a16:creationId xmlns:a16="http://schemas.microsoft.com/office/drawing/2014/main" id="{968F8F23-FB3C-8B4C-A69C-0CD9C79FEC67}"/>
              </a:ext>
            </a:extLst>
          </p:cNvPr>
          <p:cNvSpPr>
            <a:spLocks noGrp="1"/>
          </p:cNvSpPr>
          <p:nvPr>
            <p:ph type="title"/>
          </p:nvPr>
        </p:nvSpPr>
        <p:spPr>
          <a:xfrm>
            <a:off x="3596641" y="484632"/>
            <a:ext cx="8595360" cy="84532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Responsive Observation</a:t>
            </a:r>
            <a:endParaRPr lang="en-US" dirty="0">
              <a:effectLst/>
            </a:endParaRPr>
          </a:p>
          <a:p>
            <a:endParaRPr lang="en-US" dirty="0"/>
          </a:p>
        </p:txBody>
      </p:sp>
      <p:sp>
        <p:nvSpPr>
          <p:cNvPr id="5" name="Text Placeholder 2">
            <a:extLst>
              <a:ext uri="{FF2B5EF4-FFF2-40B4-BE49-F238E27FC236}">
                <a16:creationId xmlns:a16="http://schemas.microsoft.com/office/drawing/2014/main" id="{DC557016-9023-AB4C-8B78-2AA86CD7A1DF}"/>
              </a:ext>
            </a:extLst>
          </p:cNvPr>
          <p:cNvSpPr txBox="1">
            <a:spLocks/>
          </p:cNvSpPr>
          <p:nvPr/>
        </p:nvSpPr>
        <p:spPr>
          <a:xfrm>
            <a:off x="3726181" y="2320751"/>
            <a:ext cx="7127748" cy="169118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What did you hear about key elements of responsive observation?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7" name="Title 1">
            <a:extLst>
              <a:ext uri="{FF2B5EF4-FFF2-40B4-BE49-F238E27FC236}">
                <a16:creationId xmlns:a16="http://schemas.microsoft.com/office/drawing/2014/main" id="{76D488EC-D10E-6A4E-815E-36D7C6EEFA73}"/>
              </a:ext>
            </a:extLst>
          </p:cNvPr>
          <p:cNvSpPr>
            <a:spLocks noGrp="1"/>
          </p:cNvSpPr>
          <p:nvPr>
            <p:ph type="title"/>
          </p:nvPr>
        </p:nvSpPr>
        <p:spPr>
          <a:xfrm>
            <a:off x="1" y="350027"/>
            <a:ext cx="12192000" cy="1143000"/>
          </a:xfrm>
        </p:spPr>
        <p:txBody>
          <a:bodyPr/>
          <a:lstStyle/>
          <a:p>
            <a:r>
              <a:rPr lang="en-US" dirty="0"/>
              <a:t>House Framework</a:t>
            </a:r>
          </a:p>
        </p:txBody>
      </p:sp>
      <p:pic>
        <p:nvPicPr>
          <p:cNvPr id="2" name="Picture 1" descr="A graphic showing the framework for effective practice">
            <a:extLst>
              <a:ext uri="{FF2B5EF4-FFF2-40B4-BE49-F238E27FC236}">
                <a16:creationId xmlns:a16="http://schemas.microsoft.com/office/drawing/2014/main" id="{E7F74227-74CB-9E4B-B0ED-A4EC3F9C748B}"/>
              </a:ext>
            </a:extLst>
          </p:cNvPr>
          <p:cNvPicPr>
            <a:picLocks noChangeAspect="1"/>
          </p:cNvPicPr>
          <p:nvPr/>
        </p:nvPicPr>
        <p:blipFill>
          <a:blip r:embed="rId3"/>
          <a:stretch>
            <a:fillRect/>
          </a:stretch>
        </p:blipFill>
        <p:spPr>
          <a:xfrm>
            <a:off x="3416807" y="1493027"/>
            <a:ext cx="5201790" cy="4594914"/>
          </a:xfrm>
          <a:prstGeom prst="rect">
            <a:avLst/>
          </a:prstGeom>
        </p:spPr>
      </p:pic>
      <p:sp>
        <p:nvSpPr>
          <p:cNvPr id="8" name="TextBox 7">
            <a:extLst>
              <a:ext uri="{FF2B5EF4-FFF2-40B4-BE49-F238E27FC236}">
                <a16:creationId xmlns:a16="http://schemas.microsoft.com/office/drawing/2014/main" id="{899F964A-46D6-C749-9B7A-F45B8E2A116A}"/>
              </a:ext>
            </a:extLst>
          </p:cNvPr>
          <p:cNvSpPr txBox="1"/>
          <p:nvPr/>
        </p:nvSpPr>
        <p:spPr>
          <a:xfrm>
            <a:off x="100665" y="6402769"/>
            <a:ext cx="5917037" cy="276837"/>
          </a:xfrm>
          <a:prstGeom prst="rect">
            <a:avLst/>
          </a:prstGeom>
        </p:spPr>
        <p:txBody>
          <a:bodyPr vert="horz" wrap="square" lIns="91464" tIns="45732" rIns="91464" bIns="45732" rtlCol="0" anchor="ctr">
            <a:noAutofit/>
          </a:bodyPr>
          <a:lstStyle/>
          <a:p>
            <a:r>
              <a:rPr lang="en-US" sz="1200" dirty="0">
                <a:latin typeface="Arial" charset="0"/>
                <a:ea typeface="Arial" charset="0"/>
                <a:cs typeface="Arial" charset="0"/>
              </a:rPr>
              <a:t>Image credit: National Center on Quality Teaching and Learning</a:t>
            </a:r>
            <a:endParaRPr lang="en-US" sz="1200" b="0" dirty="0">
              <a:latin typeface="Arial" charset="0"/>
              <a:ea typeface="Arial" charset="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2" name="Title 1">
            <a:extLst>
              <a:ext uri="{FF2B5EF4-FFF2-40B4-BE49-F238E27FC236}">
                <a16:creationId xmlns:a16="http://schemas.microsoft.com/office/drawing/2014/main" id="{BAFCB36D-2258-E143-8A9F-77C19774BB62}"/>
              </a:ext>
            </a:extLst>
          </p:cNvPr>
          <p:cNvSpPr>
            <a:spLocks noGrp="1"/>
          </p:cNvSpPr>
          <p:nvPr>
            <p:ph type="title"/>
          </p:nvPr>
        </p:nvSpPr>
        <p:spPr>
          <a:xfrm>
            <a:off x="1" y="350027"/>
            <a:ext cx="12192000" cy="764899"/>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Responsive Observation Cycle</a:t>
            </a:r>
            <a:endParaRPr lang="en-US" dirty="0">
              <a:effectLst/>
            </a:endParaRPr>
          </a:p>
        </p:txBody>
      </p:sp>
      <p:grpSp>
        <p:nvGrpSpPr>
          <p:cNvPr id="425" name="Group" descr="A graphic showing the responsive observation cycle: watch, ask, adapt"/>
          <p:cNvGrpSpPr/>
          <p:nvPr/>
        </p:nvGrpSpPr>
        <p:grpSpPr>
          <a:xfrm>
            <a:off x="3886879" y="1852001"/>
            <a:ext cx="4704228" cy="3967372"/>
            <a:chOff x="838879" y="96021"/>
            <a:chExt cx="4418240" cy="3967372"/>
          </a:xfrm>
        </p:grpSpPr>
        <p:sp>
          <p:nvSpPr>
            <p:cNvPr id="426" name="Google Shape;426;p30">
              <a:extLst>
                <a:ext uri="{C183D7F6-B498-43B3-948B-1728B52AA6E4}">
                  <adec:decorative xmlns:adec="http://schemas.microsoft.com/office/drawing/2017/decorative" val="1"/>
                </a:ext>
              </a:extLst>
            </p:cNvPr>
            <p:cNvSpPr/>
            <p:nvPr/>
          </p:nvSpPr>
          <p:spPr>
            <a:xfrm>
              <a:off x="2165449" y="96021"/>
              <a:ext cx="1765101" cy="1765101"/>
            </a:xfrm>
            <a:prstGeom prst="ellipse">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a:extLst>
                <a:ext uri="{C183D7F6-B498-43B3-948B-1728B52AA6E4}">
                  <adec:decorative xmlns:adec="http://schemas.microsoft.com/office/drawing/2017/decorative" val="1"/>
                </a:ext>
              </a:extLst>
            </p:cNvPr>
            <p:cNvSpPr txBox="1"/>
            <p:nvPr/>
          </p:nvSpPr>
          <p:spPr>
            <a:xfrm>
              <a:off x="2423942" y="354514"/>
              <a:ext cx="1248115" cy="1248115"/>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dirty="0">
                  <a:solidFill>
                    <a:schemeClr val="lt1"/>
                  </a:solidFill>
                  <a:latin typeface="Calibri"/>
                  <a:ea typeface="Calibri"/>
                  <a:cs typeface="Calibri"/>
                  <a:sym typeface="Calibri"/>
                </a:rPr>
                <a:t>Watch</a:t>
              </a:r>
              <a:endParaRPr dirty="0"/>
            </a:p>
          </p:txBody>
        </p:sp>
        <p:sp>
          <p:nvSpPr>
            <p:cNvPr id="428" name="Google Shape;428;p30">
              <a:extLst>
                <a:ext uri="{C183D7F6-B498-43B3-948B-1728B52AA6E4}">
                  <adec:decorative xmlns:adec="http://schemas.microsoft.com/office/drawing/2017/decorative" val="1"/>
                </a:ext>
              </a:extLst>
            </p:cNvPr>
            <p:cNvSpPr/>
            <p:nvPr/>
          </p:nvSpPr>
          <p:spPr>
            <a:xfrm rot="3536204">
              <a:off x="3491497" y="1771492"/>
              <a:ext cx="427099" cy="595721"/>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a:extLst>
                <a:ext uri="{C183D7F6-B498-43B3-948B-1728B52AA6E4}">
                  <adec:decorative xmlns:adec="http://schemas.microsoft.com/office/drawing/2017/decorative" val="1"/>
                </a:ext>
              </a:extLst>
            </p:cNvPr>
            <p:cNvSpPr txBox="1"/>
            <p:nvPr/>
          </p:nvSpPr>
          <p:spPr>
            <a:xfrm rot="3536204">
              <a:off x="3522505" y="1835758"/>
              <a:ext cx="298969" cy="3574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a:solidFill>
                  <a:schemeClr val="lt1"/>
                </a:solidFill>
                <a:latin typeface="Calibri"/>
                <a:ea typeface="Calibri"/>
                <a:cs typeface="Calibri"/>
                <a:sym typeface="Calibri"/>
              </a:endParaRPr>
            </a:p>
          </p:txBody>
        </p:sp>
        <p:sp>
          <p:nvSpPr>
            <p:cNvPr id="430" name="Google Shape;430;p30">
              <a:extLst>
                <a:ext uri="{C183D7F6-B498-43B3-948B-1728B52AA6E4}">
                  <adec:decorative xmlns:adec="http://schemas.microsoft.com/office/drawing/2017/decorative" val="1"/>
                </a:ext>
              </a:extLst>
            </p:cNvPr>
            <p:cNvSpPr/>
            <p:nvPr/>
          </p:nvSpPr>
          <p:spPr>
            <a:xfrm>
              <a:off x="3492018" y="2298292"/>
              <a:ext cx="1765101" cy="1765101"/>
            </a:xfrm>
            <a:prstGeom prst="ellipse">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a:extLst>
                <a:ext uri="{C183D7F6-B498-43B3-948B-1728B52AA6E4}">
                  <adec:decorative xmlns:adec="http://schemas.microsoft.com/office/drawing/2017/decorative" val="1"/>
                </a:ext>
              </a:extLst>
            </p:cNvPr>
            <p:cNvSpPr txBox="1"/>
            <p:nvPr/>
          </p:nvSpPr>
          <p:spPr>
            <a:xfrm>
              <a:off x="3750511" y="2556785"/>
              <a:ext cx="1248115" cy="1248115"/>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Ask</a:t>
              </a:r>
              <a:endParaRPr/>
            </a:p>
          </p:txBody>
        </p:sp>
        <p:sp>
          <p:nvSpPr>
            <p:cNvPr id="432" name="Google Shape;432;p30">
              <a:extLst>
                <a:ext uri="{C183D7F6-B498-43B3-948B-1728B52AA6E4}">
                  <adec:decorative xmlns:adec="http://schemas.microsoft.com/office/drawing/2017/decorative" val="1"/>
                </a:ext>
              </a:extLst>
            </p:cNvPr>
            <p:cNvSpPr/>
            <p:nvPr/>
          </p:nvSpPr>
          <p:spPr>
            <a:xfrm rot="10800000">
              <a:off x="2825990" y="2882982"/>
              <a:ext cx="470660" cy="595721"/>
            </a:xfrm>
            <a:prstGeom prst="rightArrow">
              <a:avLst>
                <a:gd name="adj1" fmla="val 60000"/>
                <a:gd name="adj2" fmla="val 50000"/>
              </a:avLst>
            </a:prstGeom>
            <a:solidFill>
              <a:srgbClr val="BB9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a:extLst>
                <a:ext uri="{C183D7F6-B498-43B3-948B-1728B52AA6E4}">
                  <adec:decorative xmlns:adec="http://schemas.microsoft.com/office/drawing/2017/decorative" val="1"/>
                </a:ext>
              </a:extLst>
            </p:cNvPr>
            <p:cNvSpPr txBox="1"/>
            <p:nvPr/>
          </p:nvSpPr>
          <p:spPr>
            <a:xfrm>
              <a:off x="2967188" y="3002126"/>
              <a:ext cx="329462" cy="3574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a:solidFill>
                  <a:schemeClr val="lt1"/>
                </a:solidFill>
                <a:latin typeface="Calibri"/>
                <a:ea typeface="Calibri"/>
                <a:cs typeface="Calibri"/>
                <a:sym typeface="Calibri"/>
              </a:endParaRPr>
            </a:p>
          </p:txBody>
        </p:sp>
        <p:sp>
          <p:nvSpPr>
            <p:cNvPr id="434" name="Google Shape;434;p30">
              <a:extLst>
                <a:ext uri="{C183D7F6-B498-43B3-948B-1728B52AA6E4}">
                  <adec:decorative xmlns:adec="http://schemas.microsoft.com/office/drawing/2017/decorative" val="1"/>
                </a:ext>
              </a:extLst>
            </p:cNvPr>
            <p:cNvSpPr/>
            <p:nvPr/>
          </p:nvSpPr>
          <p:spPr>
            <a:xfrm>
              <a:off x="838879" y="2298292"/>
              <a:ext cx="1765101" cy="1765101"/>
            </a:xfrm>
            <a:prstGeom prst="ellipse">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a:extLst>
                <a:ext uri="{C183D7F6-B498-43B3-948B-1728B52AA6E4}">
                  <adec:decorative xmlns:adec="http://schemas.microsoft.com/office/drawing/2017/decorative" val="1"/>
                </a:ext>
              </a:extLst>
            </p:cNvPr>
            <p:cNvSpPr txBox="1"/>
            <p:nvPr/>
          </p:nvSpPr>
          <p:spPr>
            <a:xfrm>
              <a:off x="1097372" y="2556785"/>
              <a:ext cx="1248115" cy="1248115"/>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Adapt</a:t>
              </a:r>
              <a:endParaRPr/>
            </a:p>
          </p:txBody>
        </p:sp>
        <p:sp>
          <p:nvSpPr>
            <p:cNvPr id="436" name="Google Shape;436;p30">
              <a:extLst>
                <a:ext uri="{C183D7F6-B498-43B3-948B-1728B52AA6E4}">
                  <adec:decorative xmlns:adec="http://schemas.microsoft.com/office/drawing/2017/decorative" val="1"/>
                </a:ext>
              </a:extLst>
            </p:cNvPr>
            <p:cNvSpPr/>
            <p:nvPr/>
          </p:nvSpPr>
          <p:spPr>
            <a:xfrm rot="-3536204">
              <a:off x="2164928" y="1792201"/>
              <a:ext cx="427099" cy="595721"/>
            </a:xfrm>
            <a:prstGeom prst="rightArrow">
              <a:avLst>
                <a:gd name="adj1" fmla="val 60000"/>
                <a:gd name="adj2" fmla="val 50000"/>
              </a:avLst>
            </a:prstGeom>
            <a:solidFill>
              <a:srgbClr val="99B9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a:extLst>
                <a:ext uri="{C183D7F6-B498-43B3-948B-1728B52AA6E4}">
                  <adec:decorative xmlns:adec="http://schemas.microsoft.com/office/drawing/2017/decorative" val="1"/>
                </a:ext>
              </a:extLst>
            </p:cNvPr>
            <p:cNvSpPr txBox="1"/>
            <p:nvPr/>
          </p:nvSpPr>
          <p:spPr>
            <a:xfrm rot="-3536204">
              <a:off x="2195936" y="1966223"/>
              <a:ext cx="298969" cy="35743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500"/>
                <a:buFont typeface="Calibri"/>
                <a:buNone/>
              </a:pPr>
              <a:endParaRPr sz="2500">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2" name="Title 1">
            <a:extLst>
              <a:ext uri="{FF2B5EF4-FFF2-40B4-BE49-F238E27FC236}">
                <a16:creationId xmlns:a16="http://schemas.microsoft.com/office/drawing/2014/main" id="{E810BE97-73A7-134B-B441-B1B45B2A43A8}"/>
              </a:ext>
            </a:extLst>
          </p:cNvPr>
          <p:cNvSpPr>
            <a:spLocks noGrp="1"/>
          </p:cNvSpPr>
          <p:nvPr>
            <p:ph type="title"/>
          </p:nvPr>
        </p:nvSpPr>
        <p:spPr>
          <a:xfrm>
            <a:off x="3596641" y="484632"/>
            <a:ext cx="8595360" cy="845327"/>
          </a:xfrm>
        </p:spPr>
        <p:txBody>
          <a:bodyPr anchor="t" anchorCtr="0"/>
          <a:lstStyle/>
          <a:p>
            <a:pPr rtl="0"/>
            <a:r>
              <a:rPr lang="en-US" i="1" dirty="0">
                <a:effectLst/>
                <a:latin typeface="Arial" panose="020B0604020202020204" pitchFamily="34" charset="0"/>
                <a:ea typeface="Arial" panose="020B0604020202020204" pitchFamily="34" charset="0"/>
                <a:cs typeface="Arial" panose="020B0604020202020204" pitchFamily="34" charset="0"/>
              </a:rPr>
              <a:t>I Wonder</a:t>
            </a:r>
            <a:r>
              <a:rPr lang="en-US" i="0" dirty="0">
                <a:effectLst/>
                <a:latin typeface="Arial" panose="020B0604020202020204" pitchFamily="34" charset="0"/>
                <a:ea typeface="Arial" panose="020B0604020202020204" pitchFamily="34" charset="0"/>
                <a:cs typeface="Arial" panose="020B0604020202020204" pitchFamily="34" charset="0"/>
              </a:rPr>
              <a:t> Questions</a:t>
            </a:r>
            <a:endParaRPr lang="en-US" dirty="0">
              <a:effectLst/>
            </a:endParaRPr>
          </a:p>
          <a:p>
            <a:endParaRPr lang="en-US" dirty="0"/>
          </a:p>
        </p:txBody>
      </p:sp>
      <p:sp>
        <p:nvSpPr>
          <p:cNvPr id="7" name="Text Placeholder 1">
            <a:extLst>
              <a:ext uri="{FF2B5EF4-FFF2-40B4-BE49-F238E27FC236}">
                <a16:creationId xmlns:a16="http://schemas.microsoft.com/office/drawing/2014/main" id="{E8CCD07D-3C83-3D4A-8BB4-C0CFB206C08B}"/>
              </a:ext>
            </a:extLst>
          </p:cNvPr>
          <p:cNvSpPr txBox="1">
            <a:spLocks/>
          </p:cNvSpPr>
          <p:nvPr/>
        </p:nvSpPr>
        <p:spPr>
          <a:xfrm>
            <a:off x="3596641" y="1379426"/>
            <a:ext cx="6781799" cy="32186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t>What are the areas where you could ask </a:t>
            </a:r>
            <a:r>
              <a:rPr lang="en-US" i="1" dirty="0"/>
              <a:t>I wonder</a:t>
            </a:r>
            <a:r>
              <a:rPr lang="en-US" dirty="0"/>
              <a:t> questions about children as you observe?</a:t>
            </a:r>
          </a:p>
          <a:p>
            <a:pPr marL="274402" lvl="0" indent="-274402">
              <a:spcBef>
                <a:spcPts val="640"/>
              </a:spcBef>
              <a:buSzPts val="3200"/>
            </a:pPr>
            <a:r>
              <a:rPr lang="en-US" dirty="0"/>
              <a:t>What are your ideas about what questions you could ask when observing children?</a:t>
            </a:r>
          </a:p>
          <a:p>
            <a:pPr marL="0" lvl="0" indent="0">
              <a:spcBef>
                <a:spcPts val="640"/>
              </a:spcBef>
              <a:buSzPts val="3201"/>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2" name="Title 1">
            <a:extLst>
              <a:ext uri="{FF2B5EF4-FFF2-40B4-BE49-F238E27FC236}">
                <a16:creationId xmlns:a16="http://schemas.microsoft.com/office/drawing/2014/main" id="{98C94673-F280-7A4A-B5E9-8E4E7845415E}"/>
              </a:ext>
            </a:extLst>
          </p:cNvPr>
          <p:cNvSpPr>
            <a:spLocks noGrp="1"/>
          </p:cNvSpPr>
          <p:nvPr>
            <p:ph type="title"/>
          </p:nvPr>
        </p:nvSpPr>
        <p:spPr>
          <a:xfrm>
            <a:off x="5781227" y="484632"/>
            <a:ext cx="5512850" cy="821047"/>
          </a:xfrm>
        </p:spPr>
        <p:txBody>
          <a:bodyPr anchor="t" anchorCtr="0"/>
          <a:lstStyle/>
          <a:p>
            <a:pPr algn="l" rtl="0"/>
            <a:r>
              <a:rPr lang="en-US" i="0" dirty="0">
                <a:effectLst/>
                <a:latin typeface="Arial" panose="020B0604020202020204" pitchFamily="34" charset="0"/>
                <a:ea typeface="Arial" panose="020B0604020202020204" pitchFamily="34" charset="0"/>
                <a:cs typeface="Arial" panose="020B0604020202020204" pitchFamily="34" charset="0"/>
              </a:rPr>
              <a:t>Focused Observation</a:t>
            </a:r>
            <a:endParaRPr lang="en-US" dirty="0">
              <a:effectLst/>
            </a:endParaRPr>
          </a:p>
          <a:p>
            <a:pPr algn="l"/>
            <a:endParaRPr lang="en-US" dirty="0"/>
          </a:p>
        </p:txBody>
      </p:sp>
      <p:sp>
        <p:nvSpPr>
          <p:cNvPr id="7" name="Text Placeholder 1">
            <a:extLst>
              <a:ext uri="{FF2B5EF4-FFF2-40B4-BE49-F238E27FC236}">
                <a16:creationId xmlns:a16="http://schemas.microsoft.com/office/drawing/2014/main" id="{4A91EC49-03D7-8B46-AA51-F125E1C917F0}"/>
              </a:ext>
            </a:extLst>
          </p:cNvPr>
          <p:cNvSpPr txBox="1">
            <a:spLocks/>
          </p:cNvSpPr>
          <p:nvPr/>
        </p:nvSpPr>
        <p:spPr>
          <a:xfrm>
            <a:off x="5795565" y="1346640"/>
            <a:ext cx="4800600" cy="22128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b="1" i="1" dirty="0"/>
              <a:t>Focused observation </a:t>
            </a:r>
            <a:r>
              <a:rPr lang="en-US" dirty="0"/>
              <a:t>is intentional and directed at a particular behavior or skill.</a:t>
            </a:r>
          </a:p>
          <a:p>
            <a:pPr marL="0" lvl="0" indent="0">
              <a:spcBef>
                <a:spcPts val="640"/>
              </a:spcBef>
              <a:buSzPts val="3201"/>
              <a:buNone/>
            </a:pPr>
            <a:endParaRPr lang="en-US" dirty="0"/>
          </a:p>
          <a:p>
            <a:pPr marL="0" lvl="0" indent="0">
              <a:spcBef>
                <a:spcPts val="640"/>
              </a:spcBef>
              <a:buSzPts val="3201"/>
              <a:buNone/>
            </a:pPr>
            <a:endParaRPr lang="en-US" dirty="0"/>
          </a:p>
        </p:txBody>
      </p:sp>
      <p:pic>
        <p:nvPicPr>
          <p:cNvPr id="452" name="Picture" descr="An educator leans in close to watch as a child paints at an easel."/>
          <p:cNvPicPr preferRelativeResize="0"/>
          <p:nvPr/>
        </p:nvPicPr>
        <p:blipFill rotWithShape="1">
          <a:blip r:embed="rId3">
            <a:alphaModFix/>
          </a:blip>
          <a:srcRect/>
          <a:stretch/>
        </p:blipFill>
        <p:spPr>
          <a:xfrm>
            <a:off x="0" y="334208"/>
            <a:ext cx="5356484" cy="6450560"/>
          </a:xfrm>
          <a:prstGeom prst="rect">
            <a:avLst/>
          </a:prstGeom>
          <a:noFill/>
          <a:ln>
            <a:noFill/>
          </a:ln>
        </p:spPr>
      </p:pic>
      <p:sp>
        <p:nvSpPr>
          <p:cNvPr id="8" name="TextBox 7">
            <a:extLst>
              <a:ext uri="{FF2B5EF4-FFF2-40B4-BE49-F238E27FC236}">
                <a16:creationId xmlns:a16="http://schemas.microsoft.com/office/drawing/2014/main" id="{2760F5A9-C10A-C14B-80DE-6531C408FEA5}"/>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tx1"/>
                </a:solidFill>
                <a:latin typeface="Arial" panose="020B0604020202020204" pitchFamily="34" charset="0"/>
                <a:cs typeface="Arial" panose="020B0604020202020204" pitchFamily="34" charset="0"/>
              </a:rPr>
              <a:t>Image credit: </a:t>
            </a:r>
            <a:r>
              <a:rPr lang="en-US" sz="1200" b="0" dirty="0" err="1">
                <a:solidFill>
                  <a:schemeClr val="tx1"/>
                </a:solidFill>
                <a:latin typeface="Arial" panose="020B0604020202020204" pitchFamily="34" charset="0"/>
                <a:cs typeface="Arial" panose="020B0604020202020204" pitchFamily="34" charset="0"/>
              </a:rPr>
              <a:t>EarlyEdU</a:t>
            </a:r>
            <a:endParaRPr lang="en-US" sz="12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2" name="Title 1">
            <a:extLst>
              <a:ext uri="{FF2B5EF4-FFF2-40B4-BE49-F238E27FC236}">
                <a16:creationId xmlns:a16="http://schemas.microsoft.com/office/drawing/2014/main" id="{B4442A84-C57A-504A-A3C9-60F7364C74E6}"/>
              </a:ext>
            </a:extLst>
          </p:cNvPr>
          <p:cNvSpPr>
            <a:spLocks noGrp="1"/>
          </p:cNvSpPr>
          <p:nvPr>
            <p:ph type="title"/>
          </p:nvPr>
        </p:nvSpPr>
        <p:spPr>
          <a:xfrm>
            <a:off x="3596641" y="485859"/>
            <a:ext cx="8595360" cy="1904415"/>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Look at Me! Using Focused Child Observation with Infants and Toddlers</a:t>
            </a:r>
            <a:endParaRPr lang="en-US" dirty="0">
              <a:effectLst/>
            </a:endParaRPr>
          </a:p>
          <a:p>
            <a:endParaRPr lang="en-US" dirty="0"/>
          </a:p>
        </p:txBody>
      </p:sp>
      <p:sp>
        <p:nvSpPr>
          <p:cNvPr id="5" name="Text Placeholder 2">
            <a:extLst>
              <a:ext uri="{FF2B5EF4-FFF2-40B4-BE49-F238E27FC236}">
                <a16:creationId xmlns:a16="http://schemas.microsoft.com/office/drawing/2014/main" id="{D0ECC41B-1338-7140-9D43-71BBF5CF24CA}"/>
              </a:ext>
            </a:extLst>
          </p:cNvPr>
          <p:cNvSpPr txBox="1">
            <a:spLocks/>
          </p:cNvSpPr>
          <p:nvPr/>
        </p:nvSpPr>
        <p:spPr>
          <a:xfrm>
            <a:off x="3596641" y="2896823"/>
            <a:ext cx="7856221" cy="32570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solidFill>
                  <a:srgbClr val="000000"/>
                </a:solidFill>
              </a:rPr>
              <a:t>Think about this question as you watch the next video: </a:t>
            </a:r>
            <a:r>
              <a:rPr lang="en-US" dirty="0"/>
              <a:t>What can you learn from focused observation?</a:t>
            </a:r>
          </a:p>
          <a:p>
            <a:pPr marL="0" lvl="0" indent="0">
              <a:spcBef>
                <a:spcPts val="1200"/>
              </a:spcBef>
              <a:buSzPts val="3200"/>
              <a:buNone/>
            </a:pPr>
            <a:r>
              <a:rPr lang="en-US" dirty="0">
                <a:solidFill>
                  <a:srgbClr val="000000"/>
                </a:solidFill>
              </a:rPr>
              <a:t>During the video, you will also observe a few children and discuss what you learned.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2" name="Title 1">
            <a:extLst>
              <a:ext uri="{FF2B5EF4-FFF2-40B4-BE49-F238E27FC236}">
                <a16:creationId xmlns:a16="http://schemas.microsoft.com/office/drawing/2014/main" id="{D87E6A98-8608-D144-9E99-D1C77F200B6F}"/>
              </a:ext>
            </a:extLst>
          </p:cNvPr>
          <p:cNvSpPr>
            <a:spLocks noGrp="1"/>
          </p:cNvSpPr>
          <p:nvPr>
            <p:ph type="title"/>
          </p:nvPr>
        </p:nvSpPr>
        <p:spPr>
          <a:xfrm>
            <a:off x="3596641" y="485859"/>
            <a:ext cx="8595360" cy="200066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a:t>
            </a:r>
            <a:r>
              <a:rPr lang="en-US" i="1" dirty="0">
                <a:effectLst/>
                <a:latin typeface="Arial" panose="020B0604020202020204" pitchFamily="34" charset="0"/>
                <a:ea typeface="Arial" panose="020B0604020202020204" pitchFamily="34" charset="0"/>
                <a:cs typeface="Arial" panose="020B0604020202020204" pitchFamily="34" charset="0"/>
              </a:rPr>
              <a:t>Look at Me! Using Focused Child Observation with Infants and Toddlers</a:t>
            </a:r>
            <a:endParaRPr lang="en-US" dirty="0">
              <a:effectLst/>
            </a:endParaRPr>
          </a:p>
          <a:p>
            <a:endParaRPr lang="en-US" dirty="0"/>
          </a:p>
        </p:txBody>
      </p:sp>
      <p:sp>
        <p:nvSpPr>
          <p:cNvPr id="11" name="Text Placeholder 2">
            <a:extLst>
              <a:ext uri="{FF2B5EF4-FFF2-40B4-BE49-F238E27FC236}">
                <a16:creationId xmlns:a16="http://schemas.microsoft.com/office/drawing/2014/main" id="{D2F8CED9-8A5C-674A-97ED-A20488558565}"/>
              </a:ext>
            </a:extLst>
          </p:cNvPr>
          <p:cNvSpPr txBox="1">
            <a:spLocks/>
          </p:cNvSpPr>
          <p:nvPr/>
        </p:nvSpPr>
        <p:spPr>
          <a:xfrm>
            <a:off x="3596641" y="2896823"/>
            <a:ext cx="7856221" cy="32570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63"/>
                  </a:ext>
                </a:extLst>
              </a:rPr>
              <a:t>Watch this Early Head Start video: </a:t>
            </a:r>
          </a:p>
          <a:p>
            <a:pPr marL="0" lvl="0" indent="0">
              <a:spcBef>
                <a:spcPts val="0"/>
              </a:spcBef>
              <a:buSzPts val="3200"/>
              <a:buNone/>
            </a:pPr>
            <a:endParaRPr lang="en-US" u="sng" dirty="0">
              <a:solidFill>
                <a:schemeClr val="tx1"/>
              </a:solidFil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63"/>
                </a:ext>
              </a:extLst>
            </a:endParaRPr>
          </a:p>
          <a:p>
            <a:pPr marL="0" lvl="0" indent="0">
              <a:spcBef>
                <a:spcPts val="0"/>
              </a:spcBef>
              <a:buSzPts val="3200"/>
              <a:buNone/>
            </a:pPr>
            <a:r>
              <a:rPr lang="en-US" u="sng" dirty="0">
                <a:solidFill>
                  <a:schemeClr val="tx1"/>
                </a:solidFill>
                <a:hlinkClick r:id="rId3">
                  <a:extLst>
                    <a:ext uri="{A12FA001-AC4F-418D-AE19-62706E023703}">
                      <ahyp:hlinkClr xmlns:ahyp="http://schemas.microsoft.com/office/drawing/2018/hyperlinkcolor" val="tx"/>
                    </a:ext>
                  </a:extLst>
                </a:hlinkClick>
              </a:rPr>
              <a:t>https://eclkc.ohs.acf.hhs.gov/video/look-me-using-focused-child-observation-infants-toddlers</a:t>
            </a:r>
            <a:endParaRPr lang="en-US"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2" name="Title 1">
            <a:extLst>
              <a:ext uri="{FF2B5EF4-FFF2-40B4-BE49-F238E27FC236}">
                <a16:creationId xmlns:a16="http://schemas.microsoft.com/office/drawing/2014/main" id="{C79E2205-7448-534A-84B6-03A8236AA30D}"/>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Look at Me! Using Focused Child Observation with Infants and Toddlers</a:t>
            </a:r>
            <a:endParaRPr lang="en-US" dirty="0">
              <a:effectLst/>
            </a:endParaRPr>
          </a:p>
          <a:p>
            <a:endParaRPr lang="en-US" dirty="0"/>
          </a:p>
        </p:txBody>
      </p:sp>
      <p:sp>
        <p:nvSpPr>
          <p:cNvPr id="5" name="Text Placeholder 2">
            <a:extLst>
              <a:ext uri="{FF2B5EF4-FFF2-40B4-BE49-F238E27FC236}">
                <a16:creationId xmlns:a16="http://schemas.microsoft.com/office/drawing/2014/main" id="{6ABE7064-F223-B14A-B1EF-708C67E6258D}"/>
              </a:ext>
            </a:extLst>
          </p:cNvPr>
          <p:cNvSpPr txBox="1">
            <a:spLocks/>
          </p:cNvSpPr>
          <p:nvPr/>
        </p:nvSpPr>
        <p:spPr>
          <a:xfrm>
            <a:off x="3596641" y="2896823"/>
            <a:ext cx="7856221" cy="22512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Based on the video, what are your responses to the question: </a:t>
            </a:r>
          </a:p>
          <a:p>
            <a:pPr marL="0" lvl="0" indent="0">
              <a:spcBef>
                <a:spcPts val="1200"/>
              </a:spcBef>
              <a:buSzPts val="3200"/>
              <a:buNone/>
            </a:pPr>
            <a:r>
              <a:rPr lang="en-US" dirty="0"/>
              <a:t>What can you learn from focused observation?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2" name="Title 1">
            <a:extLst>
              <a:ext uri="{FF2B5EF4-FFF2-40B4-BE49-F238E27FC236}">
                <a16:creationId xmlns:a16="http://schemas.microsoft.com/office/drawing/2014/main" id="{39AC77FB-D8C0-0E4A-9607-0FA371AA8635}"/>
              </a:ext>
            </a:extLst>
          </p:cNvPr>
          <p:cNvSpPr>
            <a:spLocks noGrp="1"/>
          </p:cNvSpPr>
          <p:nvPr>
            <p:ph type="title"/>
          </p:nvPr>
        </p:nvSpPr>
        <p:spPr>
          <a:xfrm>
            <a:off x="1" y="350027"/>
            <a:ext cx="12192000" cy="837089"/>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Noticing Bias</a:t>
            </a:r>
            <a:endParaRPr lang="en-US" dirty="0">
              <a:effectLst/>
            </a:endParaRPr>
          </a:p>
        </p:txBody>
      </p:sp>
      <p:sp>
        <p:nvSpPr>
          <p:cNvPr id="9" name="Text Placeholder 3">
            <a:extLst>
              <a:ext uri="{FF2B5EF4-FFF2-40B4-BE49-F238E27FC236}">
                <a16:creationId xmlns:a16="http://schemas.microsoft.com/office/drawing/2014/main" id="{2052030E-2B25-3148-9F85-AB0BE017487B}"/>
              </a:ext>
            </a:extLst>
          </p:cNvPr>
          <p:cNvSpPr>
            <a:spLocks noGrp="1"/>
          </p:cNvSpPr>
          <p:nvPr>
            <p:ph type="body" idx="2"/>
          </p:nvPr>
        </p:nvSpPr>
        <p:spPr>
          <a:xfrm>
            <a:off x="2156488" y="2357610"/>
            <a:ext cx="8340824" cy="2369837"/>
          </a:xfrm>
        </p:spPr>
        <p:txBody>
          <a:bodyPr/>
          <a:lstStyle/>
          <a:p>
            <a:pPr marL="0" lvl="0" indent="0">
              <a:spcBef>
                <a:spcPts val="0"/>
              </a:spcBef>
              <a:buSzPts val="2800"/>
            </a:pPr>
            <a:r>
              <a:rPr lang="en-US" sz="2800" dirty="0"/>
              <a:t>“An observation is like a photograph—it captures a moment in time. As an observer, you are like a photographer, focusing on some things, ignoring others. Like the photographer, you bring your own ideas, preferences, and perceptions to the act of observing.”</a:t>
            </a:r>
          </a:p>
          <a:p>
            <a:pPr marL="0" lvl="0" indent="0">
              <a:spcBef>
                <a:spcPts val="560"/>
              </a:spcBef>
              <a:buSzPts val="2800"/>
            </a:pPr>
            <a:endParaRPr lang="en-US" sz="2600" dirty="0"/>
          </a:p>
        </p:txBody>
      </p:sp>
      <p:sp>
        <p:nvSpPr>
          <p:cNvPr id="10" name="TextBox 9">
            <a:extLst>
              <a:ext uri="{FF2B5EF4-FFF2-40B4-BE49-F238E27FC236}">
                <a16:creationId xmlns:a16="http://schemas.microsoft.com/office/drawing/2014/main" id="{7B6E0A63-F6B3-8D45-98DE-0C9A49327669}"/>
              </a:ext>
            </a:extLst>
          </p:cNvPr>
          <p:cNvSpPr txBox="1"/>
          <p:nvPr/>
        </p:nvSpPr>
        <p:spPr>
          <a:xfrm>
            <a:off x="2258568" y="5111496"/>
            <a:ext cx="5455340" cy="400110"/>
          </a:xfrm>
          <a:prstGeom prst="rect">
            <a:avLst/>
          </a:prstGeom>
          <a:noFill/>
        </p:spPr>
        <p:txBody>
          <a:bodyPr wrap="none" rtlCol="0">
            <a:spAutoFit/>
          </a:bodyPr>
          <a:lstStyle/>
          <a:p>
            <a:r>
              <a:rPr lang="en-US" sz="2000" dirty="0" err="1">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0"/>
                  </a:ext>
                </a:extLst>
              </a:rPr>
              <a:t>Jablon</a:t>
            </a:r>
            <a:r>
              <a:rPr lang="en-US" sz="2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0"/>
                  </a:ext>
                </a:extLst>
              </a:rPr>
              <a:t>, </a:t>
            </a:r>
            <a:r>
              <a:rPr lang="en-US" sz="2000" dirty="0" err="1">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0"/>
                  </a:ext>
                </a:extLst>
              </a:rPr>
              <a:t>Dombro</a:t>
            </a:r>
            <a:r>
              <a:rPr lang="en-US" sz="2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0"/>
                  </a:ext>
                </a:extLst>
              </a:rPr>
              <a:t>, and </a:t>
            </a:r>
            <a:r>
              <a:rPr lang="en-US" sz="2000" dirty="0" err="1">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0"/>
                  </a:ext>
                </a:extLst>
              </a:rPr>
              <a:t>Dichtelmiller</a:t>
            </a:r>
            <a:r>
              <a:rPr lang="en-US" sz="20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70"/>
                  </a:ext>
                </a:extLst>
              </a:rPr>
              <a:t>, 2007, p. 31</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2" name="Title 1">
            <a:extLst>
              <a:ext uri="{FF2B5EF4-FFF2-40B4-BE49-F238E27FC236}">
                <a16:creationId xmlns:a16="http://schemas.microsoft.com/office/drawing/2014/main" id="{F498887C-11CD-8B4B-B76D-9DF4CE81ADF1}"/>
              </a:ext>
            </a:extLst>
          </p:cNvPr>
          <p:cNvSpPr>
            <a:spLocks noGrp="1"/>
          </p:cNvSpPr>
          <p:nvPr>
            <p:ph type="title"/>
          </p:nvPr>
        </p:nvSpPr>
        <p:spPr>
          <a:xfrm>
            <a:off x="1" y="350027"/>
            <a:ext cx="12192000" cy="805005"/>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Reflecting on Bias</a:t>
            </a:r>
            <a:endParaRPr lang="en-US" dirty="0">
              <a:effectLst/>
            </a:endParaRPr>
          </a:p>
        </p:txBody>
      </p:sp>
      <p:grpSp>
        <p:nvGrpSpPr>
          <p:cNvPr id="489" name="Group" descr="Close up photographs of 8 children with different skin tones and abilities."/>
          <p:cNvGrpSpPr/>
          <p:nvPr/>
        </p:nvGrpSpPr>
        <p:grpSpPr>
          <a:xfrm>
            <a:off x="2217682" y="1417320"/>
            <a:ext cx="7429729" cy="4752116"/>
            <a:chOff x="1998226" y="1164425"/>
            <a:chExt cx="7996674" cy="5114739"/>
          </a:xfrm>
        </p:grpSpPr>
        <p:pic>
          <p:nvPicPr>
            <p:cNvPr id="490" name="Google Shape;490;p37">
              <a:extLs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69700" y="1180372"/>
              <a:ext cx="1910594" cy="2397797"/>
            </a:xfrm>
            <a:prstGeom prst="rect">
              <a:avLst/>
            </a:prstGeom>
            <a:noFill/>
            <a:ln>
              <a:noFill/>
            </a:ln>
          </p:spPr>
        </p:pic>
        <p:pic>
          <p:nvPicPr>
            <p:cNvPr id="491" name="Google Shape;491;p37">
              <a:extLst>
                <a:ext uri="{C183D7F6-B498-43B3-948B-1728B52AA6E4}">
                  <adec:decorative xmlns:adec="http://schemas.microsoft.com/office/drawing/2017/decorative" val="1"/>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089402" y="1170815"/>
              <a:ext cx="1432701" cy="2462119"/>
            </a:xfrm>
            <a:prstGeom prst="rect">
              <a:avLst/>
            </a:prstGeom>
            <a:noFill/>
            <a:ln>
              <a:noFill/>
            </a:ln>
          </p:spPr>
        </p:pic>
        <p:pic>
          <p:nvPicPr>
            <p:cNvPr id="492" name="Google Shape;492;p37">
              <a:extLst>
                <a:ext uri="{C183D7F6-B498-43B3-948B-1728B52AA6E4}">
                  <adec:decorative xmlns:adec="http://schemas.microsoft.com/office/drawing/2017/decorative" val="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998226" y="1169097"/>
              <a:ext cx="1622140" cy="2449115"/>
            </a:xfrm>
            <a:prstGeom prst="rect">
              <a:avLst/>
            </a:prstGeom>
            <a:noFill/>
            <a:ln>
              <a:noFill/>
            </a:ln>
          </p:spPr>
        </p:pic>
        <p:pic>
          <p:nvPicPr>
            <p:cNvPr id="493" name="Google Shape;493;p37">
              <a:extLst>
                <a:ext uri="{C183D7F6-B498-43B3-948B-1728B52AA6E4}">
                  <adec:decorative xmlns:adec="http://schemas.microsoft.com/office/drawing/2017/decorative" val="1"/>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053185" y="1164425"/>
              <a:ext cx="1609163" cy="2413745"/>
            </a:xfrm>
            <a:prstGeom prst="rect">
              <a:avLst/>
            </a:prstGeom>
            <a:noFill/>
            <a:ln>
              <a:noFill/>
            </a:ln>
          </p:spPr>
        </p:pic>
        <p:pic>
          <p:nvPicPr>
            <p:cNvPr id="494" name="Google Shape;494;p37">
              <a:extLst>
                <a:ext uri="{C183D7F6-B498-43B3-948B-1728B52AA6E4}">
                  <adec:decorative xmlns:adec="http://schemas.microsoft.com/office/drawing/2017/decorative" val="1"/>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998226" y="3792580"/>
              <a:ext cx="1677352" cy="2486583"/>
            </a:xfrm>
            <a:prstGeom prst="rect">
              <a:avLst/>
            </a:prstGeom>
            <a:noFill/>
            <a:ln>
              <a:noFill/>
            </a:ln>
          </p:spPr>
        </p:pic>
        <p:pic>
          <p:nvPicPr>
            <p:cNvPr id="495" name="Google Shape;495;p37">
              <a:extLst>
                <a:ext uri="{C183D7F6-B498-43B3-948B-1728B52AA6E4}">
                  <adec:decorative xmlns:adec="http://schemas.microsoft.com/office/drawing/2017/decorative" val="1"/>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007948" y="3792580"/>
              <a:ext cx="1576601" cy="2486584"/>
            </a:xfrm>
            <a:prstGeom prst="rect">
              <a:avLst/>
            </a:prstGeom>
            <a:noFill/>
            <a:ln>
              <a:noFill/>
            </a:ln>
          </p:spPr>
        </p:pic>
        <p:pic>
          <p:nvPicPr>
            <p:cNvPr id="496" name="Google Shape;496;p37">
              <a:extLst>
                <a:ext uri="{C183D7F6-B498-43B3-948B-1728B52AA6E4}">
                  <adec:decorative xmlns:adec="http://schemas.microsoft.com/office/drawing/2017/decorative" val="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194878" y="3792580"/>
              <a:ext cx="1800022" cy="2486584"/>
            </a:xfrm>
            <a:prstGeom prst="rect">
              <a:avLst/>
            </a:prstGeom>
            <a:noFill/>
            <a:ln>
              <a:noFill/>
            </a:ln>
          </p:spPr>
        </p:pic>
        <p:pic>
          <p:nvPicPr>
            <p:cNvPr id="497" name="Google Shape;497;p37">
              <a:extLst>
                <a:ext uri="{C183D7F6-B498-43B3-948B-1728B52AA6E4}">
                  <adec:decorative xmlns:adec="http://schemas.microsoft.com/office/drawing/2017/decorative" val="1"/>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903610" y="3792580"/>
              <a:ext cx="1926045" cy="2486584"/>
            </a:xfrm>
            <a:prstGeom prst="rect">
              <a:avLst/>
            </a:prstGeom>
            <a:noFill/>
            <a:ln>
              <a:noFill/>
            </a:ln>
          </p:spPr>
        </p:pic>
      </p:grpSp>
      <p:sp>
        <p:nvSpPr>
          <p:cNvPr id="21" name="TextBox 20">
            <a:extLst>
              <a:ext uri="{FF2B5EF4-FFF2-40B4-BE49-F238E27FC236}">
                <a16:creationId xmlns:a16="http://schemas.microsoft.com/office/drawing/2014/main" id="{3832498F-E7AB-954E-89F6-FB9C1D0D56F7}"/>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tx1"/>
                </a:solidFill>
                <a:latin typeface="Arial" panose="020B0604020202020204" pitchFamily="34" charset="0"/>
                <a:cs typeface="Arial" panose="020B0604020202020204" pitchFamily="34" charset="0"/>
              </a:rPr>
              <a:t>Image credit: </a:t>
            </a:r>
            <a:r>
              <a:rPr lang="en-US" sz="1200" b="0" dirty="0" err="1">
                <a:solidFill>
                  <a:schemeClr val="tx1"/>
                </a:solidFill>
                <a:latin typeface="Arial" panose="020B0604020202020204" pitchFamily="34" charset="0"/>
                <a:cs typeface="Arial" panose="020B0604020202020204" pitchFamily="34" charset="0"/>
              </a:rPr>
              <a:t>EarlyEdU</a:t>
            </a:r>
            <a:endParaRPr lang="en-US" sz="12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2" name="Title 1">
            <a:extLst>
              <a:ext uri="{FF2B5EF4-FFF2-40B4-BE49-F238E27FC236}">
                <a16:creationId xmlns:a16="http://schemas.microsoft.com/office/drawing/2014/main" id="{4394A959-7684-EA46-92CE-5F32CAA77DB3}"/>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Discussion: Influence of Bias</a:t>
            </a:r>
            <a:endParaRPr lang="en-US" dirty="0">
              <a:effectLst/>
            </a:endParaRPr>
          </a:p>
          <a:p>
            <a:endParaRPr lang="en-US" dirty="0"/>
          </a:p>
        </p:txBody>
      </p:sp>
      <p:sp>
        <p:nvSpPr>
          <p:cNvPr id="5" name="Text Placeholder 1">
            <a:extLst>
              <a:ext uri="{FF2B5EF4-FFF2-40B4-BE49-F238E27FC236}">
                <a16:creationId xmlns:a16="http://schemas.microsoft.com/office/drawing/2014/main" id="{812094B8-3EED-394D-8CC2-235025C3E904}"/>
              </a:ext>
            </a:extLst>
          </p:cNvPr>
          <p:cNvSpPr txBox="1">
            <a:spLocks/>
          </p:cNvSpPr>
          <p:nvPr/>
        </p:nvSpPr>
        <p:spPr>
          <a:xfrm>
            <a:off x="3596641" y="1783080"/>
            <a:ext cx="7988807" cy="32186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t>How do you think educators’ initial impressions of young children influence their interactions and teaching?</a:t>
            </a:r>
          </a:p>
          <a:p>
            <a:pPr marL="274402" lvl="0" indent="-274402">
              <a:spcBef>
                <a:spcPts val="640"/>
              </a:spcBef>
              <a:buSzPts val="3200"/>
            </a:pPr>
            <a:r>
              <a:rPr lang="en-US" dirty="0"/>
              <a:t>What can educators do to see individual children more accurately?</a:t>
            </a:r>
          </a:p>
          <a:p>
            <a:pPr marL="274402" lvl="0" indent="-274402">
              <a:spcBef>
                <a:spcPts val="640"/>
              </a:spcBef>
              <a:buSzPts val="3200"/>
            </a:pPr>
            <a:r>
              <a:rPr lang="en-US" dirty="0"/>
              <a:t>Describe a time when you revised your thoughts about a child.</a:t>
            </a:r>
          </a:p>
          <a:p>
            <a:pPr marL="0" lvl="0" indent="0">
              <a:spcBef>
                <a:spcPts val="640"/>
              </a:spcBef>
              <a:buSzPts val="3201"/>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2" name="Title 1">
            <a:extLst>
              <a:ext uri="{FF2B5EF4-FFF2-40B4-BE49-F238E27FC236}">
                <a16:creationId xmlns:a16="http://schemas.microsoft.com/office/drawing/2014/main" id="{84F3B85A-9CC4-7740-987D-7D034A12F652}"/>
              </a:ext>
            </a:extLst>
          </p:cNvPr>
          <p:cNvSpPr>
            <a:spLocks noGrp="1"/>
          </p:cNvSpPr>
          <p:nvPr>
            <p:ph type="title"/>
          </p:nvPr>
        </p:nvSpPr>
        <p:spPr>
          <a:xfrm>
            <a:off x="3596641" y="484632"/>
            <a:ext cx="8595360" cy="1503362"/>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Activity: Writing Reflection</a:t>
            </a:r>
            <a:br>
              <a:rPr lang="en-US" i="0" dirty="0">
                <a:effectLst/>
                <a:latin typeface="Arial" panose="020B0604020202020204" pitchFamily="34" charset="0"/>
                <a:ea typeface="Arial" panose="020B0604020202020204" pitchFamily="34" charset="0"/>
                <a:cs typeface="Arial" panose="020B0604020202020204" pitchFamily="34" charset="0"/>
              </a:rPr>
            </a:br>
            <a:r>
              <a:rPr lang="en-US" i="0" dirty="0">
                <a:effectLst/>
                <a:latin typeface="Arial" panose="020B0604020202020204" pitchFamily="34" charset="0"/>
                <a:ea typeface="Arial" panose="020B0604020202020204" pitchFamily="34" charset="0"/>
                <a:cs typeface="Arial" panose="020B0604020202020204" pitchFamily="34" charset="0"/>
              </a:rPr>
              <a:t>on Bias</a:t>
            </a:r>
            <a:endParaRPr lang="en-US" dirty="0">
              <a:effectLst/>
            </a:endParaRPr>
          </a:p>
        </p:txBody>
      </p:sp>
      <p:sp>
        <p:nvSpPr>
          <p:cNvPr id="5" name="Text Placeholder 1">
            <a:extLst>
              <a:ext uri="{FF2B5EF4-FFF2-40B4-BE49-F238E27FC236}">
                <a16:creationId xmlns:a16="http://schemas.microsoft.com/office/drawing/2014/main" id="{532281FC-F59B-EF43-A9EB-9F82F230D8FD}"/>
              </a:ext>
            </a:extLst>
          </p:cNvPr>
          <p:cNvSpPr txBox="1">
            <a:spLocks/>
          </p:cNvSpPr>
          <p:nvPr/>
        </p:nvSpPr>
        <p:spPr>
          <a:xfrm>
            <a:off x="3596641" y="2240280"/>
            <a:ext cx="8412480" cy="38587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Take a moment to think about the children in your setting or children you have worked with in the past.</a:t>
            </a:r>
          </a:p>
          <a:p>
            <a:pPr marL="0" lvl="0" indent="0">
              <a:spcBef>
                <a:spcPts val="640"/>
              </a:spcBef>
              <a:buSzPts val="3201"/>
              <a:buNone/>
            </a:pPr>
            <a:endParaRPr lang="en-US" dirty="0"/>
          </a:p>
          <a:p>
            <a:pPr marL="274402" lvl="0" indent="-274402">
              <a:spcBef>
                <a:spcPts val="640"/>
              </a:spcBef>
              <a:buSzPts val="3200"/>
            </a:pPr>
            <a:r>
              <a:rPr lang="en-US" dirty="0"/>
              <a:t>What kinds of assumptions do you make about certain groups of children? </a:t>
            </a:r>
          </a:p>
          <a:p>
            <a:pPr marL="274402" lvl="0" indent="-274402">
              <a:spcBef>
                <a:spcPts val="640"/>
              </a:spcBef>
              <a:buSzPts val="3200"/>
            </a:pPr>
            <a:r>
              <a:rPr lang="en-US" dirty="0"/>
              <a:t>What steps could you take to mitigate that?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10" name="Title 1">
            <a:extLst>
              <a:ext uri="{FF2B5EF4-FFF2-40B4-BE49-F238E27FC236}">
                <a16:creationId xmlns:a16="http://schemas.microsoft.com/office/drawing/2014/main" id="{FD4BA9CE-B59A-1E41-8CC8-1E5BAFA46613}"/>
              </a:ext>
            </a:extLst>
          </p:cNvPr>
          <p:cNvSpPr>
            <a:spLocks noGrp="1"/>
          </p:cNvSpPr>
          <p:nvPr>
            <p:ph type="title"/>
          </p:nvPr>
        </p:nvSpPr>
        <p:spPr>
          <a:xfrm>
            <a:off x="1" y="350027"/>
            <a:ext cx="12192000" cy="1143000"/>
          </a:xfrm>
        </p:spPr>
        <p:txBody>
          <a:bodyPr/>
          <a:lstStyle/>
          <a:p>
            <a:r>
              <a:rPr lang="en-US" dirty="0"/>
              <a:t>Head Start Early Learning Outcomes Framework</a:t>
            </a:r>
          </a:p>
        </p:txBody>
      </p:sp>
      <p:pic>
        <p:nvPicPr>
          <p:cNvPr id="11" name="Picture 10" descr="The Head Start Early Learning Outcomes Framework">
            <a:extLst>
              <a:ext uri="{FF2B5EF4-FFF2-40B4-BE49-F238E27FC236}">
                <a16:creationId xmlns:a16="http://schemas.microsoft.com/office/drawing/2014/main" id="{860E4E63-146E-6E4A-822F-D9E844E93BD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3145" y="1520327"/>
            <a:ext cx="9440973" cy="3721851"/>
          </a:xfrm>
          <a:prstGeom prst="rect">
            <a:avLst/>
          </a:prstGeom>
        </p:spPr>
      </p:pic>
      <p:sp>
        <p:nvSpPr>
          <p:cNvPr id="4" name="TextBox 3">
            <a:extLst>
              <a:ext uri="{FF2B5EF4-FFF2-40B4-BE49-F238E27FC236}">
                <a16:creationId xmlns:a16="http://schemas.microsoft.com/office/drawing/2014/main" id="{4726400B-538F-6F46-AAA4-1779A0B4D384}"/>
              </a:ext>
            </a:extLst>
          </p:cNvPr>
          <p:cNvSpPr txBox="1"/>
          <p:nvPr/>
        </p:nvSpPr>
        <p:spPr>
          <a:xfrm>
            <a:off x="1244907" y="5199960"/>
            <a:ext cx="8813494" cy="1138773"/>
          </a:xfrm>
          <a:prstGeom prst="rect">
            <a:avLst/>
          </a:prstGeom>
          <a:noFill/>
        </p:spPr>
        <p:txBody>
          <a:bodyPr wrap="square" rtlCol="0">
            <a:spAutoFit/>
          </a:bodyPr>
          <a:lstStyle/>
          <a:p>
            <a:r>
              <a:rPr lang="en-US" sz="2400" dirty="0">
                <a:solidFill>
                  <a:schemeClr val="dk1"/>
                </a:solidFill>
              </a:rPr>
              <a:t>Head Start programs choose curriculum and assessments that align with the Head Start Early Learning Outcomes Framework.</a:t>
            </a:r>
            <a:endParaRPr lang="en-US" sz="2400" dirty="0"/>
          </a:p>
          <a:p>
            <a:endParaRPr lang="en-US" sz="2000" dirty="0"/>
          </a:p>
        </p:txBody>
      </p:sp>
      <p:sp>
        <p:nvSpPr>
          <p:cNvPr id="16" name="TextBox 15">
            <a:extLst>
              <a:ext uri="{FF2B5EF4-FFF2-40B4-BE49-F238E27FC236}">
                <a16:creationId xmlns:a16="http://schemas.microsoft.com/office/drawing/2014/main" id="{6DB3A496-9981-8F41-9683-212AA7A64EDC}"/>
              </a:ext>
            </a:extLst>
          </p:cNvPr>
          <p:cNvSpPr txBox="1"/>
          <p:nvPr/>
        </p:nvSpPr>
        <p:spPr>
          <a:xfrm>
            <a:off x="178963" y="6448614"/>
            <a:ext cx="5917037" cy="276837"/>
          </a:xfrm>
          <a:prstGeom prst="rect">
            <a:avLst/>
          </a:prstGeom>
        </p:spPr>
        <p:txBody>
          <a:bodyPr vert="horz" wrap="square" lIns="91464" tIns="45732" rIns="91464" bIns="45732" rtlCol="0" anchor="ctr">
            <a:noAutofit/>
          </a:bodyPr>
          <a:lstStyle/>
          <a:p>
            <a:r>
              <a:rPr lang="en-US" sz="1200" dirty="0">
                <a:latin typeface="Arial" charset="0"/>
                <a:ea typeface="Arial" charset="0"/>
                <a:cs typeface="Arial" charset="0"/>
              </a:rPr>
              <a:t>Image credit: Office of Head</a:t>
            </a:r>
            <a:r>
              <a:rPr lang="en-US" sz="1200" baseline="0" dirty="0">
                <a:latin typeface="Arial" charset="0"/>
                <a:ea typeface="Arial" charset="0"/>
                <a:cs typeface="Arial" charset="0"/>
              </a:rPr>
              <a:t> Start</a:t>
            </a:r>
            <a:endParaRPr lang="en-US" sz="1200" b="0" dirty="0">
              <a:latin typeface="Arial" charset="0"/>
              <a:ea typeface="Arial" charset="0"/>
              <a:cs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2" name="Title 1">
            <a:extLst>
              <a:ext uri="{FF2B5EF4-FFF2-40B4-BE49-F238E27FC236}">
                <a16:creationId xmlns:a16="http://schemas.microsoft.com/office/drawing/2014/main" id="{FF908B05-2467-9546-9DE5-F7EE5E934DBD}"/>
              </a:ext>
            </a:extLst>
          </p:cNvPr>
          <p:cNvSpPr>
            <a:spLocks noGrp="1"/>
          </p:cNvSpPr>
          <p:nvPr>
            <p:ph type="title"/>
          </p:nvPr>
        </p:nvSpPr>
        <p:spPr>
          <a:xfrm>
            <a:off x="1" y="347472"/>
            <a:ext cx="12192000" cy="1143000"/>
          </a:xfrm>
        </p:spPr>
        <p:txBody>
          <a:bodyPr anchor="ctr" anchorCtr="0"/>
          <a:lstStyle/>
          <a:p>
            <a:pPr rtl="0">
              <a:lnSpc>
                <a:spcPts val="3600"/>
              </a:lnSpc>
            </a:pPr>
            <a:r>
              <a:rPr lang="en-US" i="0" dirty="0">
                <a:effectLst/>
                <a:latin typeface="Arial" panose="020B0604020202020204" pitchFamily="34" charset="0"/>
                <a:ea typeface="Arial" panose="020B0604020202020204" pitchFamily="34" charset="0"/>
                <a:cs typeface="Arial" panose="020B0604020202020204" pitchFamily="34" charset="0"/>
              </a:rPr>
              <a:t>What Do We Know About Children</a:t>
            </a:r>
            <a:r>
              <a:rPr lang="en-US" i="0" baseline="0" dirty="0">
                <a:effectLst/>
                <a:latin typeface="Arial" panose="020B0604020202020204" pitchFamily="34" charset="0"/>
                <a:ea typeface="Arial" panose="020B0604020202020204" pitchFamily="34" charset="0"/>
                <a:cs typeface="Arial" panose="020B0604020202020204" pitchFamily="34" charset="0"/>
              </a:rPr>
              <a:t> </a:t>
            </a:r>
            <a:r>
              <a:rPr lang="en-US" i="0" dirty="0">
                <a:effectLst/>
                <a:latin typeface="Arial" panose="020B0604020202020204" pitchFamily="34" charset="0"/>
                <a:ea typeface="Arial" panose="020B0604020202020204" pitchFamily="34" charset="0"/>
                <a:cs typeface="Arial" panose="020B0604020202020204" pitchFamily="34" charset="0"/>
              </a:rPr>
              <a:t>Who Are Dual Language Learners?</a:t>
            </a:r>
            <a:endParaRPr lang="en-US" dirty="0">
              <a:effectLst/>
            </a:endParaRPr>
          </a:p>
        </p:txBody>
      </p:sp>
      <p:pic>
        <p:nvPicPr>
          <p:cNvPr id="518" name="Picture" descr="Four children smile as they are gathered around a computer, looking at the scree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645920"/>
            <a:ext cx="12192000" cy="4617720"/>
          </a:xfrm>
          <a:prstGeom prst="rect">
            <a:avLst/>
          </a:prstGeom>
          <a:noFill/>
          <a:ln>
            <a:noFill/>
          </a:ln>
        </p:spPr>
      </p:pic>
      <p:sp>
        <p:nvSpPr>
          <p:cNvPr id="8" name="TextBox 7">
            <a:extLst>
              <a:ext uri="{FF2B5EF4-FFF2-40B4-BE49-F238E27FC236}">
                <a16:creationId xmlns:a16="http://schemas.microsoft.com/office/drawing/2014/main" id="{AA34D673-D8F4-0544-A90A-B494594E4127}"/>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tx1"/>
                </a:solidFill>
                <a:latin typeface="Arial" panose="020B0604020202020204" pitchFamily="34" charset="0"/>
                <a:cs typeface="Arial" panose="020B0604020202020204" pitchFamily="34" charset="0"/>
              </a:rPr>
              <a:t>Image credit: </a:t>
            </a:r>
            <a:r>
              <a:rPr lang="en-US" sz="1200" b="0" dirty="0" err="1">
                <a:solidFill>
                  <a:schemeClr val="tx1"/>
                </a:solidFill>
                <a:latin typeface="Arial" panose="020B0604020202020204" pitchFamily="34" charset="0"/>
                <a:cs typeface="Arial" panose="020B0604020202020204" pitchFamily="34" charset="0"/>
              </a:rPr>
              <a:t>EarlyEdU</a:t>
            </a:r>
            <a:endParaRPr lang="en-US" sz="1200" b="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2" name="Title 1">
            <a:extLst>
              <a:ext uri="{FF2B5EF4-FFF2-40B4-BE49-F238E27FC236}">
                <a16:creationId xmlns:a16="http://schemas.microsoft.com/office/drawing/2014/main" id="{083E6160-A0B8-E243-AF4C-59AF0E3D0B5F}"/>
              </a:ext>
            </a:extLst>
          </p:cNvPr>
          <p:cNvSpPr>
            <a:spLocks noGrp="1"/>
          </p:cNvSpPr>
          <p:nvPr>
            <p:ph type="title"/>
          </p:nvPr>
        </p:nvSpPr>
        <p:spPr>
          <a:xfrm>
            <a:off x="3596641" y="485859"/>
            <a:ext cx="8595360" cy="2024730"/>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Assessing Dual Language Learners and English Learners</a:t>
            </a:r>
            <a:endParaRPr lang="en-US" dirty="0">
              <a:effectLst/>
            </a:endParaRPr>
          </a:p>
          <a:p>
            <a:endParaRPr lang="en-US" dirty="0"/>
          </a:p>
        </p:txBody>
      </p:sp>
      <p:sp>
        <p:nvSpPr>
          <p:cNvPr id="5" name="Text Placeholder 2">
            <a:extLst>
              <a:ext uri="{FF2B5EF4-FFF2-40B4-BE49-F238E27FC236}">
                <a16:creationId xmlns:a16="http://schemas.microsoft.com/office/drawing/2014/main" id="{937E92C6-4905-BC46-AB1E-54ED95496285}"/>
              </a:ext>
            </a:extLst>
          </p:cNvPr>
          <p:cNvSpPr txBox="1">
            <a:spLocks/>
          </p:cNvSpPr>
          <p:nvPr/>
        </p:nvSpPr>
        <p:spPr>
          <a:xfrm>
            <a:off x="3596641" y="2896823"/>
            <a:ext cx="7856221" cy="17391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While you watch the next video, listen for effective practices in assessing children learning more than one language.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Title 1">
            <a:extLst>
              <a:ext uri="{FF2B5EF4-FFF2-40B4-BE49-F238E27FC236}">
                <a16:creationId xmlns:a16="http://schemas.microsoft.com/office/drawing/2014/main" id="{73BAA8B9-C64A-A741-9AD3-03005ED4A066}"/>
              </a:ext>
            </a:extLst>
          </p:cNvPr>
          <p:cNvSpPr>
            <a:spLocks noGrp="1"/>
          </p:cNvSpPr>
          <p:nvPr>
            <p:ph type="title"/>
          </p:nvPr>
        </p:nvSpPr>
        <p:spPr>
          <a:xfrm>
            <a:off x="3596641" y="484632"/>
            <a:ext cx="8595360" cy="1631699"/>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a:t>
            </a:r>
            <a:r>
              <a:rPr lang="en-US" i="1" dirty="0">
                <a:effectLst/>
                <a:latin typeface="Arial" panose="020B0604020202020204" pitchFamily="34" charset="0"/>
                <a:ea typeface="Arial" panose="020B0604020202020204" pitchFamily="34" charset="0"/>
                <a:cs typeface="Arial" panose="020B0604020202020204" pitchFamily="34" charset="0"/>
              </a:rPr>
              <a:t>Assessing Dual Language Learners and English Learners</a:t>
            </a:r>
            <a:endParaRPr lang="en-US" dirty="0">
              <a:effectLst/>
            </a:endParaRPr>
          </a:p>
          <a:p>
            <a:endParaRPr lang="en-US" dirty="0"/>
          </a:p>
        </p:txBody>
      </p:sp>
      <p:sp>
        <p:nvSpPr>
          <p:cNvPr id="5" name="Text Placeholder 2">
            <a:extLst>
              <a:ext uri="{FF2B5EF4-FFF2-40B4-BE49-F238E27FC236}">
                <a16:creationId xmlns:a16="http://schemas.microsoft.com/office/drawing/2014/main" id="{8D9D21E9-F0A1-B547-B1B3-14F906FD6247}"/>
              </a:ext>
            </a:extLst>
          </p:cNvPr>
          <p:cNvSpPr txBox="1">
            <a:spLocks/>
          </p:cNvSpPr>
          <p:nvPr/>
        </p:nvSpPr>
        <p:spPr>
          <a:xfrm>
            <a:off x="3596641" y="2896823"/>
            <a:ext cx="7856221" cy="28821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We’ll watch this video featuring Dr. Linda Espinosa, professor emeritus at the Un</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lc="http://schemas.openxmlformats.org/drawingml/2006/lockedCanvas" textRoundtripDataId="82"/>
                  </a:ext>
                </a:extLst>
              </a:rPr>
              <a:t>iversity of Missouri, Columbia:</a:t>
            </a:r>
            <a:endParaRPr lang="en-US" b="1" u="sng" dirty="0">
              <a:solidFill>
                <a:schemeClr val="tx1"/>
              </a:solidFill>
              <a:hlinkClick r:id="rId3">
                <a:extLst>
                  <a:ext uri="{A12FA001-AC4F-418D-AE19-62706E023703}">
                    <ahyp:hlinkClr xmlns:ahyp="http://schemas.microsoft.com/office/drawing/2018/hyperlinkcolor" val="tx"/>
                  </a:ext>
                </a:extLst>
              </a:hlinkClick>
            </a:endParaRPr>
          </a:p>
          <a:p>
            <a:pPr marL="0" lvl="0" indent="0">
              <a:spcBef>
                <a:spcPts val="640"/>
              </a:spcBef>
              <a:buSzPts val="3200"/>
              <a:buNone/>
            </a:pPr>
            <a:endParaRPr lang="en-US" u="sng" dirty="0">
              <a:solidFill>
                <a:schemeClr val="tx1"/>
              </a:solidFill>
              <a:hlinkClick r:id="rId3">
                <a:extLst>
                  <a:ext uri="{A12FA001-AC4F-418D-AE19-62706E023703}">
                    <ahyp:hlinkClr xmlns:ahyp="http://schemas.microsoft.com/office/drawing/2018/hyperlinkcolor" val="tx"/>
                  </a:ext>
                </a:extLst>
              </a:hlinkClick>
            </a:endParaRPr>
          </a:p>
          <a:p>
            <a:pPr marL="0" lvl="0" indent="0">
              <a:spcBef>
                <a:spcPts val="640"/>
              </a:spcBef>
              <a:buSzPts val="3200"/>
              <a:buNone/>
            </a:pPr>
            <a:r>
              <a:rPr lang="en-US" u="sng" dirty="0">
                <a:solidFill>
                  <a:schemeClr val="tx1"/>
                </a:solidFill>
                <a:hlinkClick r:id="rId3">
                  <a:extLst>
                    <a:ext uri="{A12FA001-AC4F-418D-AE19-62706E023703}">
                      <ahyp:hlinkClr xmlns:ahyp="http://schemas.microsoft.com/office/drawing/2018/hyperlinkcolor" val="tx"/>
                    </a:ext>
                  </a:extLst>
                </a:hlinkClick>
              </a:rPr>
              <a:t>https://vimeo.com/222887856</a:t>
            </a:r>
            <a:endParaRPr lang="en-US"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2" name="Title 1">
            <a:extLst>
              <a:ext uri="{FF2B5EF4-FFF2-40B4-BE49-F238E27FC236}">
                <a16:creationId xmlns:a16="http://schemas.microsoft.com/office/drawing/2014/main" id="{2323A6B5-6D05-F547-91DB-E0943331AC4D}"/>
              </a:ext>
            </a:extLst>
          </p:cNvPr>
          <p:cNvSpPr>
            <a:spLocks noGrp="1"/>
          </p:cNvSpPr>
          <p:nvPr>
            <p:ph type="title"/>
          </p:nvPr>
        </p:nvSpPr>
        <p:spPr>
          <a:xfrm>
            <a:off x="3596641" y="485859"/>
            <a:ext cx="8595360" cy="207285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Assessing Dual Language Learners and English Learners</a:t>
            </a:r>
            <a:endParaRPr lang="en-US" dirty="0">
              <a:effectLst/>
            </a:endParaRPr>
          </a:p>
          <a:p>
            <a:endParaRPr lang="en-US" dirty="0"/>
          </a:p>
        </p:txBody>
      </p:sp>
      <p:sp>
        <p:nvSpPr>
          <p:cNvPr id="5" name="Text Placeholder 2">
            <a:extLst>
              <a:ext uri="{FF2B5EF4-FFF2-40B4-BE49-F238E27FC236}">
                <a16:creationId xmlns:a16="http://schemas.microsoft.com/office/drawing/2014/main" id="{7719E5D9-DA69-CE40-A551-8A02D8A59EBB}"/>
              </a:ext>
            </a:extLst>
          </p:cNvPr>
          <p:cNvSpPr txBox="1">
            <a:spLocks/>
          </p:cNvSpPr>
          <p:nvPr/>
        </p:nvSpPr>
        <p:spPr>
          <a:xfrm>
            <a:off x="3596641" y="2896823"/>
            <a:ext cx="7856221" cy="28821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What practices did you hear described that are important in assessing children who are learning more than one language?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2" name="Title 1">
            <a:extLst>
              <a:ext uri="{FF2B5EF4-FFF2-40B4-BE49-F238E27FC236}">
                <a16:creationId xmlns:a16="http://schemas.microsoft.com/office/drawing/2014/main" id="{47D56C9A-E2C3-CC44-AA73-391AA1F19C9A}"/>
              </a:ext>
            </a:extLst>
          </p:cNvPr>
          <p:cNvSpPr>
            <a:spLocks noGrp="1"/>
          </p:cNvSpPr>
          <p:nvPr>
            <p:ph type="title"/>
          </p:nvPr>
        </p:nvSpPr>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Recommended Assessment Steps for Children Who Are Dual Language Learners</a:t>
            </a:r>
            <a:endParaRPr lang="en-US" dirty="0">
              <a:effectLst/>
            </a:endParaRPr>
          </a:p>
        </p:txBody>
      </p:sp>
      <p:sp>
        <p:nvSpPr>
          <p:cNvPr id="5" name="Text Placeholder 2">
            <a:extLst>
              <a:ext uri="{FF2B5EF4-FFF2-40B4-BE49-F238E27FC236}">
                <a16:creationId xmlns:a16="http://schemas.microsoft.com/office/drawing/2014/main" id="{CBC3A6B0-8A06-7D41-931D-FF00EFE23B04}"/>
              </a:ext>
            </a:extLst>
          </p:cNvPr>
          <p:cNvSpPr txBox="1">
            <a:spLocks/>
          </p:cNvSpPr>
          <p:nvPr/>
        </p:nvSpPr>
        <p:spPr>
          <a:xfrm>
            <a:off x="609600" y="2119582"/>
            <a:ext cx="10972801" cy="2842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514350" lvl="0" indent="-514350">
              <a:spcBef>
                <a:spcPts val="0"/>
              </a:spcBef>
              <a:buSzPts val="3200"/>
              <a:buFont typeface="Calibri"/>
              <a:buAutoNum type="arabicPeriod"/>
            </a:pPr>
            <a:r>
              <a:rPr lang="en-US" dirty="0"/>
              <a:t>Assess receptive and expressive language</a:t>
            </a:r>
          </a:p>
          <a:p>
            <a:pPr marL="514350" lvl="0" indent="-514350">
              <a:spcBef>
                <a:spcPts val="640"/>
              </a:spcBef>
              <a:buSzPts val="3200"/>
              <a:buFont typeface="Calibri"/>
              <a:buAutoNum type="arabicPeriod"/>
            </a:pPr>
            <a:r>
              <a:rPr lang="en-US" dirty="0"/>
              <a:t>Gather information in English and home language</a:t>
            </a:r>
          </a:p>
          <a:p>
            <a:pPr marL="514350" lvl="0" indent="-514350">
              <a:spcBef>
                <a:spcPts val="640"/>
              </a:spcBef>
              <a:buSzPts val="3200"/>
              <a:buFont typeface="Calibri"/>
              <a:buAutoNum type="arabicPeriod"/>
            </a:pPr>
            <a:r>
              <a:rPr lang="en-US" dirty="0"/>
              <a:t>Documentation</a:t>
            </a:r>
          </a:p>
          <a:p>
            <a:pPr marL="514350" lvl="0" indent="-514350">
              <a:spcBef>
                <a:spcPts val="640"/>
              </a:spcBef>
              <a:buSzPts val="3200"/>
              <a:buFont typeface="Calibri"/>
              <a:buAutoNum type="arabicPeriod"/>
            </a:pPr>
            <a:r>
              <a:rPr lang="en-US" dirty="0"/>
              <a:t>Assess in home language</a:t>
            </a:r>
          </a:p>
          <a:p>
            <a:pPr marL="514350" lvl="0" indent="-514350">
              <a:spcBef>
                <a:spcPts val="640"/>
              </a:spcBef>
              <a:buSzPts val="3200"/>
              <a:buFont typeface="Calibri"/>
              <a:buAutoNum type="arabicPeriod"/>
            </a:pPr>
            <a:r>
              <a:rPr lang="en-US" dirty="0"/>
              <a:t>Screening tools in home language and language dialect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2" name="Title 1">
            <a:extLst>
              <a:ext uri="{FF2B5EF4-FFF2-40B4-BE49-F238E27FC236}">
                <a16:creationId xmlns:a16="http://schemas.microsoft.com/office/drawing/2014/main" id="{891D9FDC-70A2-5E4F-8B1A-10E6CEA33233}"/>
              </a:ext>
            </a:extLst>
          </p:cNvPr>
          <p:cNvSpPr>
            <a:spLocks noGrp="1"/>
          </p:cNvSpPr>
          <p:nvPr>
            <p:ph type="title"/>
          </p:nvPr>
        </p:nvSpPr>
        <p:spPr>
          <a:xfrm>
            <a:off x="1" y="350027"/>
            <a:ext cx="12192000" cy="748857"/>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Alternative Approaches</a:t>
            </a:r>
            <a:endParaRPr lang="en-US" dirty="0">
              <a:effectLst/>
            </a:endParaRPr>
          </a:p>
        </p:txBody>
      </p:sp>
      <p:sp>
        <p:nvSpPr>
          <p:cNvPr id="7" name="Text Placeholder 6">
            <a:extLst>
              <a:ext uri="{FF2B5EF4-FFF2-40B4-BE49-F238E27FC236}">
                <a16:creationId xmlns:a16="http://schemas.microsoft.com/office/drawing/2014/main" id="{958BF41A-DA0C-4846-ACA7-B0A114A14ACD}"/>
              </a:ext>
            </a:extLst>
          </p:cNvPr>
          <p:cNvSpPr>
            <a:spLocks noGrp="1"/>
          </p:cNvSpPr>
          <p:nvPr>
            <p:ph type="body" idx="2"/>
          </p:nvPr>
        </p:nvSpPr>
        <p:spPr>
          <a:xfrm>
            <a:off x="260785" y="1656484"/>
            <a:ext cx="6019798" cy="4945484"/>
          </a:xfrm>
        </p:spPr>
        <p:txBody>
          <a:bodyPr/>
          <a:lstStyle/>
          <a:p>
            <a:pPr marL="0" lvl="0" indent="0">
              <a:spcBef>
                <a:spcPts val="0"/>
              </a:spcBef>
            </a:pPr>
            <a:r>
              <a:rPr lang="en-US" sz="2800" dirty="0"/>
              <a:t>If no appropriate instruments are available in a child’s home language, early learning professionals may want to:</a:t>
            </a:r>
          </a:p>
          <a:p>
            <a:pPr marL="274402" lvl="0" indent="-274402">
              <a:buChar char="•"/>
            </a:pPr>
            <a:r>
              <a:rPr lang="en-US" sz="2800" b="1" dirty="0"/>
              <a:t>Observe</a:t>
            </a:r>
            <a:r>
              <a:rPr lang="en-US" sz="2800" dirty="0"/>
              <a:t> the child using a general developmental checklist.</a:t>
            </a:r>
          </a:p>
          <a:p>
            <a:pPr marL="274402" lvl="0" indent="-274402">
              <a:buChar char="•"/>
            </a:pPr>
            <a:r>
              <a:rPr lang="en-US" sz="2800" b="1" dirty="0"/>
              <a:t>Find an interpreter </a:t>
            </a:r>
            <a:r>
              <a:rPr lang="en-US" sz="2800" dirty="0"/>
              <a:t>who understands early language development in the child’s home language.</a:t>
            </a:r>
          </a:p>
        </p:txBody>
      </p:sp>
      <p:pic>
        <p:nvPicPr>
          <p:cNvPr id="556" name="Picture" descr="A still photo of a screening tool on a clipboard."/>
          <p:cNvPicPr preferRelativeResize="0"/>
          <p:nvPr/>
        </p:nvPicPr>
        <p:blipFill rotWithShape="1">
          <a:blip r:embed="rId3" cstate="screen">
            <a:alphaModFix/>
            <a:extLst>
              <a:ext uri="{28A0092B-C50C-407E-A947-70E740481C1C}">
                <a14:useLocalDpi xmlns:a14="http://schemas.microsoft.com/office/drawing/2010/main"/>
              </a:ext>
            </a:extLst>
          </a:blip>
          <a:srcRect b="-8420"/>
          <a:stretch/>
        </p:blipFill>
        <p:spPr>
          <a:xfrm>
            <a:off x="6688305" y="1734596"/>
            <a:ext cx="5503695" cy="537632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Title 1">
            <a:extLst>
              <a:ext uri="{FF2B5EF4-FFF2-40B4-BE49-F238E27FC236}">
                <a16:creationId xmlns:a16="http://schemas.microsoft.com/office/drawing/2014/main" id="{CF2B9194-599C-9C43-9E78-869B7D980C9B}"/>
              </a:ext>
            </a:extLst>
          </p:cNvPr>
          <p:cNvSpPr>
            <a:spLocks noGrp="1"/>
          </p:cNvSpPr>
          <p:nvPr>
            <p:ph type="title"/>
          </p:nvPr>
        </p:nvSpPr>
        <p:spPr>
          <a:xfrm>
            <a:off x="1" y="350027"/>
            <a:ext cx="12192000" cy="829068"/>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Inviting Families to Share</a:t>
            </a:r>
            <a:endParaRPr lang="en-US" dirty="0">
              <a:effectLst/>
            </a:endParaRPr>
          </a:p>
        </p:txBody>
      </p:sp>
      <p:sp>
        <p:nvSpPr>
          <p:cNvPr id="5" name="Text Placeholder 6">
            <a:extLst>
              <a:ext uri="{FF2B5EF4-FFF2-40B4-BE49-F238E27FC236}">
                <a16:creationId xmlns:a16="http://schemas.microsoft.com/office/drawing/2014/main" id="{0BE71F08-935E-5441-83C0-B2C6E3634044}"/>
              </a:ext>
            </a:extLst>
          </p:cNvPr>
          <p:cNvSpPr txBox="1">
            <a:spLocks/>
          </p:cNvSpPr>
          <p:nvPr/>
        </p:nvSpPr>
        <p:spPr>
          <a:xfrm>
            <a:off x="1403785" y="1656484"/>
            <a:ext cx="9468431" cy="335442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200"/>
            </a:pPr>
            <a:r>
              <a:rPr lang="en-US" sz="2800" dirty="0"/>
              <a:t>Ask families of children who are dual language learners about their children’s:</a:t>
            </a:r>
          </a:p>
          <a:p>
            <a:pPr marL="274402" lvl="0" indent="-274402">
              <a:spcBef>
                <a:spcPts val="640"/>
              </a:spcBef>
              <a:buSzPts val="3200"/>
              <a:buChar char="•"/>
            </a:pPr>
            <a:r>
              <a:rPr lang="en-US" sz="2800" dirty="0"/>
              <a:t>Language background in all languages</a:t>
            </a:r>
          </a:p>
          <a:p>
            <a:pPr marL="274402" lvl="0" indent="-274402">
              <a:spcBef>
                <a:spcPts val="640"/>
              </a:spcBef>
              <a:buSzPts val="3200"/>
              <a:buChar char="•"/>
            </a:pPr>
            <a:r>
              <a:rPr lang="en-US" sz="2800" dirty="0"/>
              <a:t>Dual language development</a:t>
            </a:r>
          </a:p>
          <a:p>
            <a:pPr marL="274402" lvl="0" indent="-274402">
              <a:spcBef>
                <a:spcPts val="640"/>
              </a:spcBef>
              <a:buSzPts val="3200"/>
              <a:buChar char="•"/>
            </a:pPr>
            <a:r>
              <a:rPr lang="en-US" sz="2800" dirty="0"/>
              <a:t>Language dominance</a:t>
            </a:r>
          </a:p>
          <a:p>
            <a:pPr marL="274402" lvl="0" indent="-274402">
              <a:spcBef>
                <a:spcPts val="640"/>
              </a:spcBef>
              <a:buSzPts val="3200"/>
              <a:buChar char="•"/>
            </a:pPr>
            <a:r>
              <a:rPr lang="en-US" sz="2800" dirty="0"/>
              <a:t>Home language experiences</a:t>
            </a:r>
          </a:p>
          <a:p>
            <a:endParaRPr 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3" name="Title 2">
            <a:extLst>
              <a:ext uri="{FF2B5EF4-FFF2-40B4-BE49-F238E27FC236}">
                <a16:creationId xmlns:a16="http://schemas.microsoft.com/office/drawing/2014/main" id="{4E63196F-732B-B84C-A500-F42F51708278}"/>
              </a:ext>
            </a:extLst>
          </p:cNvPr>
          <p:cNvSpPr>
            <a:spLocks noGrp="1"/>
          </p:cNvSpPr>
          <p:nvPr>
            <p:ph type="title"/>
          </p:nvPr>
        </p:nvSpPr>
        <p:spPr>
          <a:xfrm>
            <a:off x="1" y="347472"/>
            <a:ext cx="12192000" cy="1143000"/>
          </a:xfrm>
        </p:spPr>
        <p:txBody>
          <a:bodyPr anchor="ctr" anchorCtr="0"/>
          <a:lstStyle/>
          <a:p>
            <a:pPr rtl="0">
              <a:lnSpc>
                <a:spcPts val="3600"/>
              </a:lnSpc>
            </a:pPr>
            <a:r>
              <a:rPr lang="en-US" i="0" dirty="0">
                <a:effectLst/>
                <a:latin typeface="Arial" panose="020B0604020202020204" pitchFamily="34" charset="0"/>
                <a:ea typeface="Arial" panose="020B0604020202020204" pitchFamily="34" charset="0"/>
                <a:cs typeface="Arial" panose="020B0604020202020204" pitchFamily="34" charset="0"/>
              </a:rPr>
              <a:t>Assessing Children With Disabilities</a:t>
            </a:r>
            <a:br>
              <a:rPr lang="en-US" i="0" dirty="0">
                <a:effectLst/>
                <a:latin typeface="Arial" panose="020B0604020202020204" pitchFamily="34" charset="0"/>
                <a:ea typeface="Arial" panose="020B0604020202020204" pitchFamily="34" charset="0"/>
                <a:cs typeface="Arial" panose="020B0604020202020204" pitchFamily="34" charset="0"/>
              </a:rPr>
            </a:br>
            <a:r>
              <a:rPr lang="en-US" i="0" dirty="0">
                <a:effectLst/>
                <a:latin typeface="Arial" panose="020B0604020202020204" pitchFamily="34" charset="0"/>
                <a:ea typeface="Arial" panose="020B0604020202020204" pitchFamily="34" charset="0"/>
                <a:cs typeface="Arial" panose="020B0604020202020204" pitchFamily="34" charset="0"/>
              </a:rPr>
              <a:t>or Suspected Delays</a:t>
            </a:r>
            <a:endParaRPr lang="en-US" dirty="0">
              <a:effectLst/>
            </a:endParaRPr>
          </a:p>
        </p:txBody>
      </p:sp>
      <p:sp>
        <p:nvSpPr>
          <p:cNvPr id="2" name="Text Placeholder 1">
            <a:extLst>
              <a:ext uri="{FF2B5EF4-FFF2-40B4-BE49-F238E27FC236}">
                <a16:creationId xmlns:a16="http://schemas.microsoft.com/office/drawing/2014/main" id="{8AD745B2-CD71-8D46-99F2-FD893DAD90AC}"/>
              </a:ext>
            </a:extLst>
          </p:cNvPr>
          <p:cNvSpPr>
            <a:spLocks noGrp="1"/>
          </p:cNvSpPr>
          <p:nvPr>
            <p:ph type="body" idx="2"/>
          </p:nvPr>
        </p:nvSpPr>
        <p:spPr>
          <a:xfrm>
            <a:off x="5627915" y="1894228"/>
            <a:ext cx="6019798" cy="4105507"/>
          </a:xfrm>
        </p:spPr>
        <p:txBody>
          <a:bodyPr/>
          <a:lstStyle/>
          <a:p>
            <a:pPr marL="274402" lvl="0" indent="-274402">
              <a:spcBef>
                <a:spcPts val="0"/>
              </a:spcBef>
              <a:buFont typeface="Arial"/>
              <a:buChar char="•"/>
            </a:pPr>
            <a:r>
              <a:rPr lang="en-US" dirty="0"/>
              <a:t>IEPs and IFSPs</a:t>
            </a:r>
          </a:p>
          <a:p>
            <a:pPr marL="274402" lvl="0" indent="-274402">
              <a:buFont typeface="Arial"/>
              <a:buChar char="•"/>
            </a:pPr>
            <a:r>
              <a:rPr lang="en-US" dirty="0"/>
              <a:t>Ongoing assessment and typical routines</a:t>
            </a:r>
          </a:p>
          <a:p>
            <a:pPr marL="274402" lvl="0" indent="-274402">
              <a:buFont typeface="Arial"/>
              <a:buChar char="•"/>
            </a:pPr>
            <a:r>
              <a:rPr lang="en-US" dirty="0"/>
              <a:t>Teamwork with families and specialists</a:t>
            </a:r>
          </a:p>
          <a:p>
            <a:pPr marL="274402" lvl="0" indent="-274402">
              <a:buFont typeface="Arial"/>
              <a:buChar char="•"/>
            </a:pPr>
            <a:r>
              <a:rPr lang="en-US" dirty="0"/>
              <a:t>Evaluation</a:t>
            </a:r>
          </a:p>
        </p:txBody>
      </p:sp>
      <p:pic>
        <p:nvPicPr>
          <p:cNvPr id="570" name="Picture" descr="Child and Educator are sitting on the floor together. Educator is holding a doll figurine and child is reaching up to touch doll. Child appears to have a disability. Both educator and child appear to be smiling."/>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0" y="1735709"/>
            <a:ext cx="5495544" cy="4975987"/>
          </a:xfrm>
          <a:prstGeom prst="rect">
            <a:avLst/>
          </a:prstGeom>
          <a:noFill/>
          <a:ln>
            <a:noFill/>
          </a:ln>
        </p:spPr>
      </p:pic>
      <p:sp>
        <p:nvSpPr>
          <p:cNvPr id="9" name="TextBox 8">
            <a:extLst>
              <a:ext uri="{FF2B5EF4-FFF2-40B4-BE49-F238E27FC236}">
                <a16:creationId xmlns:a16="http://schemas.microsoft.com/office/drawing/2014/main" id="{0F3EB087-3C85-0F4B-9A84-F0439070738F}"/>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bg1"/>
                </a:solidFill>
                <a:latin typeface="Arial" panose="020B0604020202020204" pitchFamily="34" charset="0"/>
                <a:cs typeface="Arial" panose="020B0604020202020204" pitchFamily="34" charset="0"/>
              </a:rPr>
              <a:t>Image credit: </a:t>
            </a:r>
            <a:r>
              <a:rPr lang="en-US" sz="1200" b="0" dirty="0" err="1">
                <a:solidFill>
                  <a:schemeClr val="bg1"/>
                </a:solidFill>
                <a:latin typeface="Arial" panose="020B0604020202020204" pitchFamily="34" charset="0"/>
                <a:cs typeface="Arial" panose="020B0604020202020204" pitchFamily="34" charset="0"/>
              </a:rPr>
              <a:t>EarlyEdU</a:t>
            </a:r>
            <a:endParaRPr lang="en-US" sz="1200" b="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Title 1">
            <a:extLst>
              <a:ext uri="{FF2B5EF4-FFF2-40B4-BE49-F238E27FC236}">
                <a16:creationId xmlns:a16="http://schemas.microsoft.com/office/drawing/2014/main" id="{D0ECC25B-754A-3240-9183-AD8838636932}"/>
              </a:ext>
            </a:extLst>
          </p:cNvPr>
          <p:cNvSpPr>
            <a:spLocks noGrp="1"/>
          </p:cNvSpPr>
          <p:nvPr>
            <p:ph type="title"/>
          </p:nvPr>
        </p:nvSpPr>
        <p:spPr>
          <a:xfrm>
            <a:off x="3596641" y="485859"/>
            <a:ext cx="8595360" cy="1447215"/>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Assessing Children with Disabilities</a:t>
            </a:r>
            <a:endParaRPr lang="en-US" dirty="0">
              <a:effectLst/>
            </a:endParaRPr>
          </a:p>
          <a:p>
            <a:endParaRPr lang="en-US" dirty="0"/>
          </a:p>
        </p:txBody>
      </p:sp>
      <p:sp>
        <p:nvSpPr>
          <p:cNvPr id="5" name="Text Placeholder 2">
            <a:extLst>
              <a:ext uri="{FF2B5EF4-FFF2-40B4-BE49-F238E27FC236}">
                <a16:creationId xmlns:a16="http://schemas.microsoft.com/office/drawing/2014/main" id="{5858C9C6-677B-424D-A7D9-4B74FB8A13BD}"/>
              </a:ext>
            </a:extLst>
          </p:cNvPr>
          <p:cNvSpPr txBox="1">
            <a:spLocks/>
          </p:cNvSpPr>
          <p:nvPr/>
        </p:nvSpPr>
        <p:spPr>
          <a:xfrm>
            <a:off x="3596641" y="2128727"/>
            <a:ext cx="7394447" cy="34948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solidFill>
                  <a:srgbClr val="000000"/>
                </a:solidFill>
              </a:rPr>
              <a:t>Think about these questions while watching the video:</a:t>
            </a:r>
            <a:endParaRPr lang="en-US" dirty="0"/>
          </a:p>
          <a:p>
            <a:pPr marL="274402" lvl="0" indent="-274402">
              <a:spcBef>
                <a:spcPts val="1200"/>
              </a:spcBef>
              <a:buSzPts val="3200"/>
            </a:pPr>
            <a:r>
              <a:rPr lang="en-US" dirty="0">
                <a:solidFill>
                  <a:srgbClr val="000000"/>
                </a:solidFill>
              </a:rPr>
              <a:t>What is the same when assessing children with disabilities and those who are typically developing?</a:t>
            </a:r>
            <a:endParaRPr lang="en-US" dirty="0"/>
          </a:p>
          <a:p>
            <a:pPr marL="274402" lvl="0" indent="-274402">
              <a:spcBef>
                <a:spcPts val="1200"/>
              </a:spcBef>
              <a:buSzPts val="3200"/>
            </a:pPr>
            <a:r>
              <a:rPr lang="en-US" dirty="0">
                <a:solidFill>
                  <a:srgbClr val="000000"/>
                </a:solidFill>
              </a:rPr>
              <a:t>What can be different?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2" name="Title 1" hidden="1">
            <a:extLst>
              <a:ext uri="{FF2B5EF4-FFF2-40B4-BE49-F238E27FC236}">
                <a16:creationId xmlns:a16="http://schemas.microsoft.com/office/drawing/2014/main" id="{9E733689-80C9-5C41-A642-B6E5FD7994D0}"/>
              </a:ext>
            </a:extLst>
          </p:cNvPr>
          <p:cNvSpPr>
            <a:spLocks noGrp="1"/>
          </p:cNvSpPr>
          <p:nvPr>
            <p:ph type="title"/>
          </p:nvPr>
        </p:nvSpPr>
        <p:spPr/>
        <p:txBody>
          <a:bodyPr/>
          <a:lstStyle/>
          <a:p>
            <a:r>
              <a:rPr lang="en-US" dirty="0"/>
              <a:t>Video: Assessing Children with Disabilities</a:t>
            </a:r>
          </a:p>
        </p:txBody>
      </p:sp>
      <p:sp>
        <p:nvSpPr>
          <p:cNvPr id="4" name="Text Placeholder 2">
            <a:extLst>
              <a:ext uri="{FF2B5EF4-FFF2-40B4-BE49-F238E27FC236}">
                <a16:creationId xmlns:a16="http://schemas.microsoft.com/office/drawing/2014/main" id="{B2F440AB-9824-A248-9899-23BFCC894AA1}"/>
              </a:ext>
            </a:extLst>
          </p:cNvPr>
          <p:cNvSpPr txBox="1">
            <a:spLocks/>
          </p:cNvSpPr>
          <p:nvPr/>
        </p:nvSpPr>
        <p:spPr>
          <a:xfrm>
            <a:off x="3215139" y="4352544"/>
            <a:ext cx="5673488" cy="11887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3200"/>
            </a:pPr>
            <a:r>
              <a:rPr lang="en-US" sz="3200" u="sng" dirty="0">
                <a:solidFill>
                  <a:schemeClr val="hlink"/>
                </a:solidFill>
                <a:hlinkClick r:id="rId3"/>
              </a:rPr>
              <a:t>Video: </a:t>
            </a:r>
            <a:r>
              <a:rPr lang="en-US" sz="3200" i="1" u="sng" dirty="0">
                <a:solidFill>
                  <a:schemeClr val="hlink"/>
                </a:solidFill>
                <a:hlinkClick r:id="rId3"/>
              </a:rPr>
              <a:t>Assessing Children with Disabilities</a:t>
            </a:r>
            <a:endParaRPr lang="en-US" sz="3200" i="1" dirty="0"/>
          </a:p>
          <a:p>
            <a:pPr lvl="0" algn="ctr">
              <a:buSzPts val="3200"/>
            </a:pPr>
            <a:endParaRPr lang="en-US" sz="32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47E2-8170-0C42-B596-FBB73728334D}"/>
              </a:ext>
            </a:extLst>
          </p:cNvPr>
          <p:cNvSpPr>
            <a:spLocks noGrp="1"/>
          </p:cNvSpPr>
          <p:nvPr>
            <p:ph type="title"/>
          </p:nvPr>
        </p:nvSpPr>
        <p:spPr>
          <a:xfrm>
            <a:off x="3596641" y="484632"/>
            <a:ext cx="8595360" cy="845327"/>
          </a:xfrm>
        </p:spPr>
        <p:txBody>
          <a:bodyPr/>
          <a:lstStyle/>
          <a:p>
            <a:r>
              <a:rPr lang="en-US" dirty="0"/>
              <a:t>Objectives</a:t>
            </a:r>
          </a:p>
        </p:txBody>
      </p:sp>
      <p:sp>
        <p:nvSpPr>
          <p:cNvPr id="3" name="Text Placeholder 2">
            <a:extLst>
              <a:ext uri="{FF2B5EF4-FFF2-40B4-BE49-F238E27FC236}">
                <a16:creationId xmlns:a16="http://schemas.microsoft.com/office/drawing/2014/main" id="{2EF49B64-4054-424A-8682-0827808B9CCB}"/>
              </a:ext>
            </a:extLst>
          </p:cNvPr>
          <p:cNvSpPr>
            <a:spLocks noGrp="1"/>
          </p:cNvSpPr>
          <p:nvPr>
            <p:ph type="body" idx="1"/>
          </p:nvPr>
        </p:nvSpPr>
        <p:spPr/>
        <p:txBody>
          <a:bodyPr/>
          <a:lstStyle/>
          <a:p>
            <a:pPr marL="342900">
              <a:spcBef>
                <a:spcPts val="0"/>
              </a:spcBef>
              <a:buSzPct val="101000"/>
            </a:pPr>
            <a:r>
              <a:rPr lang="en-US" sz="2400" dirty="0"/>
              <a:t>Observe children objectively and responsively.</a:t>
            </a:r>
          </a:p>
          <a:p>
            <a:pPr marL="342900">
              <a:spcBef>
                <a:spcPts val="1200"/>
              </a:spcBef>
              <a:buSzPct val="101000"/>
            </a:pPr>
            <a:r>
              <a:rPr lang="en-US" sz="2400" dirty="0">
                <a:solidFill>
                  <a:srgbClr val="000000"/>
                </a:solidFill>
              </a:rPr>
              <a:t>Describe bias and what steps you could take to mitigate it.</a:t>
            </a:r>
            <a:endParaRPr lang="en-US" sz="2400" dirty="0"/>
          </a:p>
          <a:p>
            <a:pPr marL="342900">
              <a:spcBef>
                <a:spcPts val="1200"/>
              </a:spcBef>
              <a:buSzPct val="101000"/>
            </a:pPr>
            <a:r>
              <a:rPr lang="en-US" sz="2400" dirty="0">
                <a:solidFill>
                  <a:srgbClr val="000000"/>
                </a:solidFill>
              </a:rPr>
              <a:t>Make plans for ongoing child assessment.</a:t>
            </a:r>
            <a:endParaRPr lang="en-US" sz="2400" dirty="0"/>
          </a:p>
          <a:p>
            <a:pPr marL="342900">
              <a:spcBef>
                <a:spcPts val="1200"/>
              </a:spcBef>
              <a:buSzPct val="101000"/>
            </a:pPr>
            <a:r>
              <a:rPr lang="en-US" sz="2400" dirty="0">
                <a:solidFill>
                  <a:srgbClr val="000000"/>
                </a:solidFill>
              </a:rPr>
              <a:t>Share clear and engaging assessment information with families as partners.</a:t>
            </a:r>
            <a:endParaRPr lang="en-US" sz="2400" dirty="0"/>
          </a:p>
          <a:p>
            <a:pPr marL="342900">
              <a:spcBef>
                <a:spcPts val="500"/>
              </a:spcBef>
              <a:buSzPct val="101000"/>
            </a:pPr>
            <a:r>
              <a:rPr lang="en-US" sz="2400" dirty="0"/>
              <a:t>Explain effective strategies to assess children, who are dual language learners, in language development and other areas.</a:t>
            </a:r>
          </a:p>
          <a:p>
            <a:pPr marL="342900">
              <a:spcBef>
                <a:spcPts val="500"/>
              </a:spcBef>
              <a:buSzPct val="101000"/>
            </a:pPr>
            <a:r>
              <a:rPr lang="en-US" sz="2400" dirty="0"/>
              <a:t>Share information with families of children who are learning more than one language. </a:t>
            </a:r>
          </a:p>
          <a:p>
            <a:pPr marL="342900">
              <a:spcBef>
                <a:spcPts val="500"/>
              </a:spcBef>
              <a:buSzPct val="101000"/>
            </a:pPr>
            <a:r>
              <a:rPr lang="en-US" sz="2400" dirty="0"/>
              <a:t>Share information with families of children who have disabilities.</a:t>
            </a:r>
          </a:p>
          <a:p>
            <a:endParaRPr lang="en-US" sz="2400" dirty="0"/>
          </a:p>
        </p:txBody>
      </p:sp>
    </p:spTree>
    <p:extLst>
      <p:ext uri="{BB962C8B-B14F-4D97-AF65-F5344CB8AC3E}">
        <p14:creationId xmlns:p14="http://schemas.microsoft.com/office/powerpoint/2010/main" val="430248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2" name="Title 1">
            <a:extLst>
              <a:ext uri="{FF2B5EF4-FFF2-40B4-BE49-F238E27FC236}">
                <a16:creationId xmlns:a16="http://schemas.microsoft.com/office/drawing/2014/main" id="{26564D73-EE80-1D48-A296-E3ECA351E62B}"/>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Assessing Children with Disabilities</a:t>
            </a:r>
            <a:endParaRPr lang="en-US" dirty="0">
              <a:effectLst/>
            </a:endParaRPr>
          </a:p>
          <a:p>
            <a:endParaRPr lang="en-US" dirty="0"/>
          </a:p>
        </p:txBody>
      </p:sp>
      <p:sp>
        <p:nvSpPr>
          <p:cNvPr id="5" name="Text Placeholder 2">
            <a:extLst>
              <a:ext uri="{FF2B5EF4-FFF2-40B4-BE49-F238E27FC236}">
                <a16:creationId xmlns:a16="http://schemas.microsoft.com/office/drawing/2014/main" id="{1639B200-944C-C24C-B85D-9AC1A596A910}"/>
              </a:ext>
            </a:extLst>
          </p:cNvPr>
          <p:cNvSpPr txBox="1">
            <a:spLocks/>
          </p:cNvSpPr>
          <p:nvPr/>
        </p:nvSpPr>
        <p:spPr>
          <a:xfrm>
            <a:off x="3596641" y="2128727"/>
            <a:ext cx="7394447" cy="34948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solidFill>
                  <a:srgbClr val="000000"/>
                </a:solidFill>
              </a:rPr>
              <a:t>Share your responses to the questions:</a:t>
            </a:r>
            <a:endParaRPr lang="en-US" dirty="0"/>
          </a:p>
          <a:p>
            <a:pPr marL="274402" lvl="0" indent="-274402">
              <a:spcBef>
                <a:spcPts val="1200"/>
              </a:spcBef>
              <a:buSzPts val="3200"/>
            </a:pPr>
            <a:r>
              <a:rPr lang="en-US" dirty="0">
                <a:solidFill>
                  <a:srgbClr val="000000"/>
                </a:solidFill>
              </a:rPr>
              <a:t>What is the same when assessing children with disabilities and those who are typically developing?</a:t>
            </a:r>
            <a:endParaRPr lang="en-US" dirty="0"/>
          </a:p>
          <a:p>
            <a:pPr marL="274402" lvl="0" indent="-274402">
              <a:spcBef>
                <a:spcPts val="1200"/>
              </a:spcBef>
              <a:buSzPts val="3200"/>
            </a:pPr>
            <a:r>
              <a:rPr lang="en-US" dirty="0">
                <a:solidFill>
                  <a:srgbClr val="000000"/>
                </a:solidFill>
              </a:rPr>
              <a:t>What can be different?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2" name="Title 1">
            <a:extLst>
              <a:ext uri="{FF2B5EF4-FFF2-40B4-BE49-F238E27FC236}">
                <a16:creationId xmlns:a16="http://schemas.microsoft.com/office/drawing/2014/main" id="{785855A5-2B1A-6440-A3B0-84831E7152C9}"/>
              </a:ext>
            </a:extLst>
          </p:cNvPr>
          <p:cNvSpPr>
            <a:spLocks noGrp="1"/>
          </p:cNvSpPr>
          <p:nvPr>
            <p:ph type="title"/>
          </p:nvPr>
        </p:nvSpPr>
        <p:spPr>
          <a:xfrm>
            <a:off x="1" y="350027"/>
            <a:ext cx="12192000" cy="861152"/>
          </a:xfrm>
        </p:spPr>
        <p:txBody>
          <a:bodyPr anchor="ctr"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Practices to Engage Families</a:t>
            </a:r>
            <a:endParaRPr lang="en-US" dirty="0">
              <a:effectLst/>
            </a:endParaRPr>
          </a:p>
        </p:txBody>
      </p:sp>
      <p:sp>
        <p:nvSpPr>
          <p:cNvPr id="7" name="Text Placeholder 6">
            <a:extLst>
              <a:ext uri="{FF2B5EF4-FFF2-40B4-BE49-F238E27FC236}">
                <a16:creationId xmlns:a16="http://schemas.microsoft.com/office/drawing/2014/main" id="{B6A21C58-B70A-3644-8E15-FD20539114F3}"/>
              </a:ext>
            </a:extLst>
          </p:cNvPr>
          <p:cNvSpPr txBox="1">
            <a:spLocks/>
          </p:cNvSpPr>
          <p:nvPr/>
        </p:nvSpPr>
        <p:spPr>
          <a:xfrm>
            <a:off x="1403785" y="1656484"/>
            <a:ext cx="9468431" cy="25771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buSzPts val="3200"/>
            </a:pPr>
            <a:r>
              <a:rPr lang="en-US" sz="2800" dirty="0"/>
              <a:t>In partnering with families of children with disabilities or suspected delays for ongoing assessment, use the same basic practices as with all families:</a:t>
            </a:r>
          </a:p>
          <a:p>
            <a:pPr marL="274402" lvl="0" indent="-274402">
              <a:spcBef>
                <a:spcPts val="640"/>
              </a:spcBef>
              <a:buSzPts val="3200"/>
              <a:buFont typeface="Arial"/>
              <a:buChar char="•"/>
            </a:pPr>
            <a:r>
              <a:rPr lang="en-US" sz="2800" dirty="0"/>
              <a:t>Respond to each family as unique</a:t>
            </a:r>
          </a:p>
          <a:p>
            <a:pPr marL="274402" lvl="0" indent="-274402">
              <a:spcBef>
                <a:spcPts val="640"/>
              </a:spcBef>
              <a:buSzPts val="3200"/>
              <a:buFont typeface="Arial"/>
              <a:buChar char="•"/>
            </a:pPr>
            <a:r>
              <a:rPr lang="en-US" sz="2800" dirty="0"/>
              <a:t>Encourage two-way, equal communication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2" name="Title 1">
            <a:extLst>
              <a:ext uri="{FF2B5EF4-FFF2-40B4-BE49-F238E27FC236}">
                <a16:creationId xmlns:a16="http://schemas.microsoft.com/office/drawing/2014/main" id="{54048D3D-5650-BD49-9C9C-D0DCA8562EB8}"/>
              </a:ext>
            </a:extLst>
          </p:cNvPr>
          <p:cNvSpPr>
            <a:spLocks noGrp="1"/>
          </p:cNvSpPr>
          <p:nvPr>
            <p:ph type="title"/>
          </p:nvPr>
        </p:nvSpPr>
        <p:spPr>
          <a:xfrm>
            <a:off x="4860757" y="422217"/>
            <a:ext cx="7331243" cy="756878"/>
          </a:xfrm>
        </p:spPr>
        <p:txBody>
          <a:bodyPr anchor="t" anchorCtr="0"/>
          <a:lstStyle/>
          <a:p>
            <a:pPr algn="l" rtl="0"/>
            <a:r>
              <a:rPr lang="en-US" i="0" dirty="0">
                <a:effectLst/>
                <a:latin typeface="Arial" panose="020B0604020202020204" pitchFamily="34" charset="0"/>
                <a:ea typeface="Arial" panose="020B0604020202020204" pitchFamily="34" charset="0"/>
                <a:cs typeface="Arial" panose="020B0604020202020204" pitchFamily="34" charset="0"/>
              </a:rPr>
              <a:t>Families as Partners</a:t>
            </a:r>
            <a:endParaRPr lang="en-US" dirty="0">
              <a:effectLst/>
            </a:endParaRPr>
          </a:p>
          <a:p>
            <a:pPr algn="l"/>
            <a:endParaRPr lang="en-US" dirty="0"/>
          </a:p>
        </p:txBody>
      </p:sp>
      <p:pic>
        <p:nvPicPr>
          <p:cNvPr id="606" name="Picture" descr="Educator and family sit at a table talking with papers in front of them.  A child plays on the floor nearby."/>
          <p:cNvPicPr preferRelativeResize="0"/>
          <p:nvPr/>
        </p:nvPicPr>
        <p:blipFill rotWithShape="1">
          <a:blip r:embed="rId3">
            <a:alphaModFix/>
          </a:blip>
          <a:srcRect/>
          <a:stretch/>
        </p:blipFill>
        <p:spPr>
          <a:xfrm>
            <a:off x="0" y="292607"/>
            <a:ext cx="4635795" cy="6429173"/>
          </a:xfrm>
          <a:prstGeom prst="rect">
            <a:avLst/>
          </a:prstGeom>
          <a:noFill/>
          <a:ln>
            <a:noFill/>
          </a:ln>
        </p:spPr>
      </p:pic>
      <p:sp>
        <p:nvSpPr>
          <p:cNvPr id="8" name="Text Placeholder 2">
            <a:extLst>
              <a:ext uri="{FF2B5EF4-FFF2-40B4-BE49-F238E27FC236}">
                <a16:creationId xmlns:a16="http://schemas.microsoft.com/office/drawing/2014/main" id="{BB662DF4-BDF6-1D42-A4E5-E0C7936FE842}"/>
              </a:ext>
            </a:extLst>
          </p:cNvPr>
          <p:cNvSpPr txBox="1">
            <a:spLocks/>
          </p:cNvSpPr>
          <p:nvPr/>
        </p:nvSpPr>
        <p:spPr>
          <a:xfrm>
            <a:off x="4855464" y="1644095"/>
            <a:ext cx="6135624" cy="34948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solidFill>
                  <a:srgbClr val="000000"/>
                </a:solidFill>
              </a:rPr>
              <a:t>Families should be </a:t>
            </a:r>
            <a:r>
              <a:rPr lang="en-US" b="1" dirty="0"/>
              <a:t>equal and contributing partners </a:t>
            </a:r>
            <a:r>
              <a:rPr lang="en-US" dirty="0">
                <a:solidFill>
                  <a:srgbClr val="000000"/>
                </a:solidFill>
              </a:rPr>
              <a:t>throughout the assessment process, including progress monitoring, of children with disabilities.</a:t>
            </a:r>
            <a:endParaRPr lang="en-US" dirty="0"/>
          </a:p>
        </p:txBody>
      </p:sp>
      <p:sp>
        <p:nvSpPr>
          <p:cNvPr id="6" name="TextBox 5">
            <a:extLst>
              <a:ext uri="{FF2B5EF4-FFF2-40B4-BE49-F238E27FC236}">
                <a16:creationId xmlns:a16="http://schemas.microsoft.com/office/drawing/2014/main" id="{E13C39DA-48C8-9D42-9739-AC1FFFDB50B3}"/>
              </a:ext>
              <a:ext uri="{C183D7F6-B498-43B3-948B-1728B52AA6E4}">
                <adec:decorative xmlns:adec="http://schemas.microsoft.com/office/drawing/2017/decorative" val="1"/>
              </a:ext>
            </a:extLst>
          </p:cNvPr>
          <p:cNvSpPr txBox="1"/>
          <p:nvPr/>
        </p:nvSpPr>
        <p:spPr>
          <a:xfrm>
            <a:off x="95504" y="6316791"/>
            <a:ext cx="2755392" cy="427552"/>
          </a:xfrm>
          <a:prstGeom prst="rect">
            <a:avLst/>
          </a:prstGeom>
        </p:spPr>
        <p:txBody>
          <a:bodyPr vert="horz" wrap="none" lIns="91440" tIns="45720" rIns="91440" bIns="45720" rtlCol="0" anchor="ctr">
            <a:noAutofit/>
          </a:bodyPr>
          <a:lstStyle/>
          <a:p>
            <a:r>
              <a:rPr lang="en-US" sz="1200" b="0" dirty="0">
                <a:solidFill>
                  <a:schemeClr val="bg1"/>
                </a:solidFill>
                <a:latin typeface="Arial" panose="020B0604020202020204" pitchFamily="34" charset="0"/>
                <a:cs typeface="Arial" panose="020B0604020202020204" pitchFamily="34" charset="0"/>
              </a:rPr>
              <a:t>Image credit: </a:t>
            </a:r>
            <a:r>
              <a:rPr lang="en-US" sz="1200" b="0" dirty="0" err="1">
                <a:solidFill>
                  <a:schemeClr val="bg1"/>
                </a:solidFill>
                <a:latin typeface="Arial" panose="020B0604020202020204" pitchFamily="34" charset="0"/>
                <a:cs typeface="Arial" panose="020B0604020202020204" pitchFamily="34" charset="0"/>
              </a:rPr>
              <a:t>EarlyEdU</a:t>
            </a:r>
            <a:endParaRPr lang="en-US" sz="1200" b="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2" name="Title 1">
            <a:extLst>
              <a:ext uri="{FF2B5EF4-FFF2-40B4-BE49-F238E27FC236}">
                <a16:creationId xmlns:a16="http://schemas.microsoft.com/office/drawing/2014/main" id="{355B37FF-BEC1-6946-B265-9FCF6D781F36}"/>
              </a:ext>
            </a:extLst>
          </p:cNvPr>
          <p:cNvSpPr>
            <a:spLocks noGrp="1"/>
          </p:cNvSpPr>
          <p:nvPr>
            <p:ph type="title"/>
          </p:nvPr>
        </p:nvSpPr>
        <p:spPr>
          <a:xfrm>
            <a:off x="3596641" y="485859"/>
            <a:ext cx="8595360" cy="1423152"/>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Discussion: Families and Assessment</a:t>
            </a:r>
            <a:endParaRPr lang="en-US" dirty="0">
              <a:effectLst/>
            </a:endParaRPr>
          </a:p>
          <a:p>
            <a:endParaRPr lang="en-US" dirty="0"/>
          </a:p>
        </p:txBody>
      </p:sp>
      <p:sp>
        <p:nvSpPr>
          <p:cNvPr id="5" name="Text Placeholder 1">
            <a:extLst>
              <a:ext uri="{FF2B5EF4-FFF2-40B4-BE49-F238E27FC236}">
                <a16:creationId xmlns:a16="http://schemas.microsoft.com/office/drawing/2014/main" id="{EC606252-6C3A-D747-AAB2-AFA4E46B3D35}"/>
              </a:ext>
            </a:extLst>
          </p:cNvPr>
          <p:cNvSpPr txBox="1">
            <a:spLocks/>
          </p:cNvSpPr>
          <p:nvPr/>
        </p:nvSpPr>
        <p:spPr>
          <a:xfrm>
            <a:off x="3596641" y="2468880"/>
            <a:ext cx="7988807" cy="32186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t>What does family engagement mean?</a:t>
            </a:r>
          </a:p>
          <a:p>
            <a:pPr marL="274402" lvl="0" indent="-274402">
              <a:spcBef>
                <a:spcPts val="640"/>
              </a:spcBef>
              <a:buSzPts val="3200"/>
            </a:pPr>
            <a:r>
              <a:rPr lang="en-US" dirty="0"/>
              <a:t>What prevents educators from fully engaging as partners with families in the assessment process?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2" name="Title 1">
            <a:extLst>
              <a:ext uri="{FF2B5EF4-FFF2-40B4-BE49-F238E27FC236}">
                <a16:creationId xmlns:a16="http://schemas.microsoft.com/office/drawing/2014/main" id="{F6C781DE-B13F-B043-9194-A0E937CC2602}"/>
              </a:ext>
            </a:extLst>
          </p:cNvPr>
          <p:cNvSpPr>
            <a:spLocks noGrp="1"/>
          </p:cNvSpPr>
          <p:nvPr>
            <p:ph type="title"/>
          </p:nvPr>
        </p:nvSpPr>
        <p:spPr>
          <a:xfrm>
            <a:off x="3596641" y="485859"/>
            <a:ext cx="8595360" cy="1551488"/>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Partnering with Families</a:t>
            </a:r>
            <a:endParaRPr lang="en-US" dirty="0">
              <a:effectLst/>
            </a:endParaRPr>
          </a:p>
          <a:p>
            <a:endParaRPr lang="en-US" dirty="0"/>
          </a:p>
        </p:txBody>
      </p:sp>
      <p:sp>
        <p:nvSpPr>
          <p:cNvPr id="5" name="Text Placeholder 2">
            <a:extLst>
              <a:ext uri="{FF2B5EF4-FFF2-40B4-BE49-F238E27FC236}">
                <a16:creationId xmlns:a16="http://schemas.microsoft.com/office/drawing/2014/main" id="{B9807001-E644-0144-B788-42E7B943FA93}"/>
              </a:ext>
            </a:extLst>
          </p:cNvPr>
          <p:cNvSpPr txBox="1">
            <a:spLocks/>
          </p:cNvSpPr>
          <p:nvPr/>
        </p:nvSpPr>
        <p:spPr>
          <a:xfrm>
            <a:off x="3596641" y="2128727"/>
            <a:ext cx="7394447" cy="266272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solidFill>
                  <a:srgbClr val="000000"/>
                </a:solidFill>
              </a:rPr>
              <a:t>While watching the next video, listen to what early childhood professionals share about how they communicate with families about assessment information.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2" name="Title 1" hidden="1">
            <a:extLst>
              <a:ext uri="{FF2B5EF4-FFF2-40B4-BE49-F238E27FC236}">
                <a16:creationId xmlns:a16="http://schemas.microsoft.com/office/drawing/2014/main" id="{4B21011D-CB83-044A-887E-6F83619AA3C5}"/>
              </a:ext>
            </a:extLst>
          </p:cNvPr>
          <p:cNvSpPr>
            <a:spLocks noGrp="1"/>
          </p:cNvSpPr>
          <p:nvPr>
            <p:ph type="title"/>
          </p:nvPr>
        </p:nvSpPr>
        <p:spPr/>
        <p:txBody>
          <a:bodyPr/>
          <a:lstStyle/>
          <a:p>
            <a:r>
              <a:rPr lang="en-US" dirty="0"/>
              <a:t>Video: Partnering with Families</a:t>
            </a:r>
          </a:p>
        </p:txBody>
      </p:sp>
      <p:sp>
        <p:nvSpPr>
          <p:cNvPr id="4" name="Text Placeholder 2">
            <a:extLst>
              <a:ext uri="{FF2B5EF4-FFF2-40B4-BE49-F238E27FC236}">
                <a16:creationId xmlns:a16="http://schemas.microsoft.com/office/drawing/2014/main" id="{C8B5F21C-C138-F945-99A2-4CBA19164301}"/>
              </a:ext>
            </a:extLst>
          </p:cNvPr>
          <p:cNvSpPr txBox="1">
            <a:spLocks/>
          </p:cNvSpPr>
          <p:nvPr/>
        </p:nvSpPr>
        <p:spPr>
          <a:xfrm>
            <a:off x="2317215" y="4352544"/>
            <a:ext cx="7557570" cy="6766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3200"/>
            </a:pPr>
            <a:r>
              <a:rPr lang="en-US" sz="3200" u="sng" dirty="0">
                <a:solidFill>
                  <a:schemeClr val="hlink"/>
                </a:solidFill>
                <a:hlinkClick r:id="rId3"/>
              </a:rPr>
              <a:t>Video: </a:t>
            </a:r>
            <a:r>
              <a:rPr lang="en-US" sz="3200" i="1" u="sng" dirty="0">
                <a:solidFill>
                  <a:schemeClr val="hlink"/>
                </a:solidFill>
                <a:hlinkClick r:id="rId3"/>
              </a:rPr>
              <a:t>Partnering with Families</a:t>
            </a:r>
            <a:endParaRPr lang="en-US" sz="3200" dirty="0"/>
          </a:p>
          <a:p>
            <a:pPr lvl="0" algn="ctr">
              <a:buSzPts val="3200"/>
            </a:pPr>
            <a:endParaRPr lang="en-US" sz="3200"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2" name="Title 1">
            <a:extLst>
              <a:ext uri="{FF2B5EF4-FFF2-40B4-BE49-F238E27FC236}">
                <a16:creationId xmlns:a16="http://schemas.microsoft.com/office/drawing/2014/main" id="{18420E65-9B5C-7846-A57E-43AD78F6D488}"/>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Partnering</a:t>
            </a:r>
            <a:br>
              <a:rPr lang="en-US" i="1" dirty="0">
                <a:effectLst/>
                <a:latin typeface="Arial" panose="020B0604020202020204" pitchFamily="34" charset="0"/>
                <a:ea typeface="Arial" panose="020B0604020202020204" pitchFamily="34" charset="0"/>
                <a:cs typeface="Arial" panose="020B0604020202020204" pitchFamily="34" charset="0"/>
              </a:rPr>
            </a:br>
            <a:r>
              <a:rPr lang="en-US" i="1" dirty="0">
                <a:effectLst/>
                <a:latin typeface="Arial" panose="020B0604020202020204" pitchFamily="34" charset="0"/>
                <a:ea typeface="Arial" panose="020B0604020202020204" pitchFamily="34" charset="0"/>
                <a:cs typeface="Arial" panose="020B0604020202020204" pitchFamily="34" charset="0"/>
              </a:rPr>
              <a:t>with Families</a:t>
            </a:r>
            <a:endParaRPr lang="en-US" dirty="0">
              <a:effectLst/>
            </a:endParaRPr>
          </a:p>
          <a:p>
            <a:endParaRPr lang="en-US" dirty="0"/>
          </a:p>
        </p:txBody>
      </p:sp>
      <p:sp>
        <p:nvSpPr>
          <p:cNvPr id="9" name="Text Placeholder 2">
            <a:extLst>
              <a:ext uri="{FF2B5EF4-FFF2-40B4-BE49-F238E27FC236}">
                <a16:creationId xmlns:a16="http://schemas.microsoft.com/office/drawing/2014/main" id="{2229E199-FDBB-DD42-B1D3-CB11DADAA680}"/>
              </a:ext>
            </a:extLst>
          </p:cNvPr>
          <p:cNvSpPr txBox="1">
            <a:spLocks/>
          </p:cNvSpPr>
          <p:nvPr/>
        </p:nvSpPr>
        <p:spPr>
          <a:xfrm>
            <a:off x="3596641" y="2128727"/>
            <a:ext cx="7394447" cy="17666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Share what you heard educators say about strategies they use in sharing assessment information with parents.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2" name="Title 1">
            <a:extLst>
              <a:ext uri="{FF2B5EF4-FFF2-40B4-BE49-F238E27FC236}">
                <a16:creationId xmlns:a16="http://schemas.microsoft.com/office/drawing/2014/main" id="{11A5C46F-7A87-2643-888C-E436B12F18DD}"/>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Discussion: Your Approaches</a:t>
            </a:r>
            <a:endParaRPr lang="en-US" dirty="0">
              <a:effectLst/>
            </a:endParaRPr>
          </a:p>
          <a:p>
            <a:endParaRPr lang="en-US" dirty="0"/>
          </a:p>
        </p:txBody>
      </p:sp>
      <p:sp>
        <p:nvSpPr>
          <p:cNvPr id="7" name="Text Placeholder 1">
            <a:extLst>
              <a:ext uri="{FF2B5EF4-FFF2-40B4-BE49-F238E27FC236}">
                <a16:creationId xmlns:a16="http://schemas.microsoft.com/office/drawing/2014/main" id="{21955048-6BBC-0E43-A520-A0A6874CA6E4}"/>
              </a:ext>
            </a:extLst>
          </p:cNvPr>
          <p:cNvSpPr txBox="1">
            <a:spLocks/>
          </p:cNvSpPr>
          <p:nvPr/>
        </p:nvSpPr>
        <p:spPr>
          <a:xfrm>
            <a:off x="3596641" y="1296224"/>
            <a:ext cx="8144255" cy="16733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indent="0">
              <a:spcBef>
                <a:spcPts val="0"/>
              </a:spcBef>
              <a:buSzPts val="3200"/>
              <a:buNone/>
            </a:pPr>
            <a:r>
              <a:rPr lang="en-US" dirty="0"/>
              <a:t>How do you invite families to share information about their children’s abilities, development, and interests? </a:t>
            </a:r>
          </a:p>
          <a:p>
            <a:pPr marL="274402" lvl="0" indent="-274402">
              <a:spcBef>
                <a:spcPts val="0"/>
              </a:spcBef>
              <a:buSzPts val="3200"/>
            </a:pPr>
            <a:endParaRPr lang="en-US" dirty="0"/>
          </a:p>
        </p:txBody>
      </p:sp>
      <p:pic>
        <p:nvPicPr>
          <p:cNvPr id="642" name="Picture" descr="A multigenerational family stands in front of field smiling for the camera."/>
          <p:cNvPicPr preferRelativeResize="0"/>
          <p:nvPr/>
        </p:nvPicPr>
        <p:blipFill rotWithShape="1">
          <a:blip r:embed="rId3">
            <a:alphaModFix/>
          </a:blip>
          <a:srcRect/>
          <a:stretch/>
        </p:blipFill>
        <p:spPr>
          <a:xfrm>
            <a:off x="895607" y="3310905"/>
            <a:ext cx="5553890" cy="3124063"/>
          </a:xfrm>
          <a:prstGeom prst="rect">
            <a:avLst/>
          </a:prstGeom>
          <a:noFill/>
          <a:ln>
            <a:noFill/>
          </a:ln>
        </p:spPr>
      </p:pic>
      <p:sp>
        <p:nvSpPr>
          <p:cNvPr id="8" name="TextBox 7">
            <a:extLst>
              <a:ext uri="{FF2B5EF4-FFF2-40B4-BE49-F238E27FC236}">
                <a16:creationId xmlns:a16="http://schemas.microsoft.com/office/drawing/2014/main" id="{D3AAF787-FDB5-AD42-853E-0BF1C3B5409F}"/>
              </a:ext>
              <a:ext uri="{C183D7F6-B498-43B3-948B-1728B52AA6E4}">
                <adec:decorative xmlns:adec="http://schemas.microsoft.com/office/drawing/2017/decorative" val="1"/>
              </a:ext>
            </a:extLst>
          </p:cNvPr>
          <p:cNvSpPr txBox="1"/>
          <p:nvPr/>
        </p:nvSpPr>
        <p:spPr>
          <a:xfrm>
            <a:off x="973328" y="5987607"/>
            <a:ext cx="2755392" cy="427552"/>
          </a:xfrm>
          <a:prstGeom prst="rect">
            <a:avLst/>
          </a:prstGeom>
        </p:spPr>
        <p:txBody>
          <a:bodyPr vert="horz" wrap="none" lIns="91440" tIns="45720" rIns="91440" bIns="45720" rtlCol="0" anchor="ctr">
            <a:noAutofit/>
          </a:bodyPr>
          <a:lstStyle/>
          <a:p>
            <a:r>
              <a:rPr lang="en-US" sz="1200" b="0" dirty="0">
                <a:solidFill>
                  <a:schemeClr val="bg1"/>
                </a:solidFill>
                <a:latin typeface="Arial" panose="020B0604020202020204" pitchFamily="34" charset="0"/>
                <a:cs typeface="Arial" panose="020B0604020202020204" pitchFamily="34" charset="0"/>
              </a:rPr>
              <a:t>Image credit: </a:t>
            </a:r>
            <a:r>
              <a:rPr lang="en-US" sz="1200" b="0" dirty="0" err="1">
                <a:solidFill>
                  <a:schemeClr val="bg1"/>
                </a:solidFill>
                <a:latin typeface="Arial" panose="020B0604020202020204" pitchFamily="34" charset="0"/>
                <a:cs typeface="Arial" panose="020B0604020202020204" pitchFamily="34" charset="0"/>
              </a:rPr>
              <a:t>EarlyEdU</a:t>
            </a:r>
            <a:endParaRPr lang="en-US" sz="1200" b="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2" name="Title 1">
            <a:extLst>
              <a:ext uri="{FF2B5EF4-FFF2-40B4-BE49-F238E27FC236}">
                <a16:creationId xmlns:a16="http://schemas.microsoft.com/office/drawing/2014/main" id="{C5FFAFB6-CBD9-B547-A0A3-E771C6B3AD75}"/>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Assessment Planning</a:t>
            </a:r>
            <a:endParaRPr lang="en-US" dirty="0">
              <a:effectLst/>
            </a:endParaRPr>
          </a:p>
          <a:p>
            <a:endParaRPr lang="en-US" dirty="0"/>
          </a:p>
        </p:txBody>
      </p:sp>
      <p:sp>
        <p:nvSpPr>
          <p:cNvPr id="5" name="Text Placeholder 2">
            <a:extLst>
              <a:ext uri="{FF2B5EF4-FFF2-40B4-BE49-F238E27FC236}">
                <a16:creationId xmlns:a16="http://schemas.microsoft.com/office/drawing/2014/main" id="{F9213420-DDF3-F94F-91F4-8D2A4E9D6FB6}"/>
              </a:ext>
            </a:extLst>
          </p:cNvPr>
          <p:cNvSpPr txBox="1">
            <a:spLocks/>
          </p:cNvSpPr>
          <p:nvPr/>
        </p:nvSpPr>
        <p:spPr>
          <a:xfrm>
            <a:off x="3596641" y="1420273"/>
            <a:ext cx="7394447" cy="375086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solidFill>
                  <a:srgbClr val="000000"/>
                </a:solidFill>
              </a:rPr>
              <a:t>Think about these questions while watching the next video:</a:t>
            </a:r>
            <a:endParaRPr lang="en-US" dirty="0"/>
          </a:p>
          <a:p>
            <a:pPr marL="274402" lvl="0" indent="-274402">
              <a:spcBef>
                <a:spcPts val="1200"/>
              </a:spcBef>
              <a:buSzPts val="3200"/>
            </a:pPr>
            <a:r>
              <a:rPr lang="en-US" dirty="0">
                <a:solidFill>
                  <a:srgbClr val="000000"/>
                </a:solidFill>
              </a:rPr>
              <a:t>What are some strategies that these educators share about planning to assess?</a:t>
            </a:r>
            <a:endParaRPr lang="en-US" dirty="0"/>
          </a:p>
          <a:p>
            <a:pPr marL="274402" lvl="0" indent="-274402">
              <a:spcBef>
                <a:spcPts val="1200"/>
              </a:spcBef>
              <a:buSzPts val="3200"/>
            </a:pPr>
            <a:r>
              <a:rPr lang="en-US" dirty="0">
                <a:solidFill>
                  <a:srgbClr val="000000"/>
                </a:solidFill>
              </a:rPr>
              <a:t>What helps them succeed?</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2" name="Title 1" hidden="1">
            <a:extLst>
              <a:ext uri="{FF2B5EF4-FFF2-40B4-BE49-F238E27FC236}">
                <a16:creationId xmlns:a16="http://schemas.microsoft.com/office/drawing/2014/main" id="{8617C65B-0F88-D343-B3AA-974C2C772E77}"/>
              </a:ext>
            </a:extLst>
          </p:cNvPr>
          <p:cNvSpPr>
            <a:spLocks noGrp="1"/>
          </p:cNvSpPr>
          <p:nvPr>
            <p:ph type="title"/>
          </p:nvPr>
        </p:nvSpPr>
        <p:spPr/>
        <p:txBody>
          <a:bodyPr/>
          <a:lstStyle/>
          <a:p>
            <a:r>
              <a:rPr lang="en-US" dirty="0"/>
              <a:t>Video: Assessment Planning</a:t>
            </a:r>
          </a:p>
        </p:txBody>
      </p:sp>
      <p:sp>
        <p:nvSpPr>
          <p:cNvPr id="4" name="Text Placeholder 2">
            <a:extLst>
              <a:ext uri="{FF2B5EF4-FFF2-40B4-BE49-F238E27FC236}">
                <a16:creationId xmlns:a16="http://schemas.microsoft.com/office/drawing/2014/main" id="{A3C97013-4550-8348-B357-A18379F74E0D}"/>
              </a:ext>
            </a:extLst>
          </p:cNvPr>
          <p:cNvSpPr txBox="1">
            <a:spLocks/>
          </p:cNvSpPr>
          <p:nvPr/>
        </p:nvSpPr>
        <p:spPr>
          <a:xfrm>
            <a:off x="2317215" y="4352544"/>
            <a:ext cx="7557570" cy="6766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3200"/>
            </a:pPr>
            <a:r>
              <a:rPr lang="en-US" sz="3200" u="sng" dirty="0">
                <a:solidFill>
                  <a:schemeClr val="hlink"/>
                </a:solidFill>
                <a:hlinkClick r:id="rId3"/>
              </a:rPr>
              <a:t>Video: </a:t>
            </a:r>
            <a:r>
              <a:rPr lang="en-US" sz="3200" i="1" u="sng" dirty="0">
                <a:solidFill>
                  <a:schemeClr val="hlink"/>
                </a:solidFill>
                <a:hlinkClick r:id="rId3"/>
              </a:rPr>
              <a:t>Assessment Planning</a:t>
            </a:r>
            <a:endParaRPr lang="en-US" sz="3200" dirty="0"/>
          </a:p>
          <a:p>
            <a:pPr lvl="0" algn="ctr">
              <a:buSzPts val="3200"/>
            </a:pPr>
            <a:endParaRPr lang="en-US" sz="32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 name="Title 1">
            <a:extLst>
              <a:ext uri="{FF2B5EF4-FFF2-40B4-BE49-F238E27FC236}">
                <a16:creationId xmlns:a16="http://schemas.microsoft.com/office/drawing/2014/main" id="{E6F04255-35A9-A344-A553-59ACACB69FAE}"/>
              </a:ext>
            </a:extLst>
          </p:cNvPr>
          <p:cNvSpPr>
            <a:spLocks noGrp="1"/>
          </p:cNvSpPr>
          <p:nvPr>
            <p:ph type="title"/>
          </p:nvPr>
        </p:nvSpPr>
        <p:spPr>
          <a:xfrm>
            <a:off x="3341268" y="484632"/>
            <a:ext cx="8595360" cy="138395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Reflect on Your Experiences with Assessment</a:t>
            </a:r>
            <a:endParaRPr lang="en-US" dirty="0">
              <a:effectLst/>
            </a:endParaRPr>
          </a:p>
          <a:p>
            <a:endParaRPr lang="en-US" dirty="0"/>
          </a:p>
        </p:txBody>
      </p:sp>
      <p:sp>
        <p:nvSpPr>
          <p:cNvPr id="5" name="Content Placeholder 1">
            <a:extLst>
              <a:ext uri="{FF2B5EF4-FFF2-40B4-BE49-F238E27FC236}">
                <a16:creationId xmlns:a16="http://schemas.microsoft.com/office/drawing/2014/main" id="{F1D0A9CD-6F9F-3147-853C-3DC9E935DAA0}"/>
              </a:ext>
            </a:extLst>
          </p:cNvPr>
          <p:cNvSpPr txBox="1">
            <a:spLocks/>
          </p:cNvSpPr>
          <p:nvPr/>
        </p:nvSpPr>
        <p:spPr>
          <a:xfrm>
            <a:off x="3596641" y="2014232"/>
            <a:ext cx="8412480" cy="37916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63"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L="914400" marR="0" lvl="1" indent="-406463"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L="1371600" marR="0" lvl="2" indent="-381063"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L="1828800" marR="0" lvl="3"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L="2286000" marR="0" lvl="4"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L="2743200" marR="0" lvl="5"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L="3200400" marR="0" lvl="6"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L="3657600" marR="0" lvl="7"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L="4114800" marR="0" lvl="8"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t>Did you think assessment results accurately reflect your abilities? Why or why not?</a:t>
            </a:r>
          </a:p>
          <a:p>
            <a:pPr marL="274402" lvl="0" indent="-274402">
              <a:buSzPts val="3200"/>
            </a:pPr>
            <a:r>
              <a:rPr lang="en-US" dirty="0"/>
              <a:t>Did your feelings change before and after?</a:t>
            </a:r>
          </a:p>
          <a:p>
            <a:pPr marL="274402" lvl="0" indent="-274402">
              <a:buSzPts val="3200"/>
            </a:pPr>
            <a:r>
              <a:rPr lang="en-US" dirty="0"/>
              <a:t>Were there times that you were being assessed and didn’t realize it?</a:t>
            </a:r>
          </a:p>
          <a:p>
            <a:pPr marL="274402" lvl="0" indent="-274402">
              <a:buSzPts val="3200"/>
            </a:pPr>
            <a:r>
              <a:rPr lang="en-US" dirty="0"/>
              <a:t>What feelings do you have now related to assessment or testing?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2" name="Title 1">
            <a:extLst>
              <a:ext uri="{FF2B5EF4-FFF2-40B4-BE49-F238E27FC236}">
                <a16:creationId xmlns:a16="http://schemas.microsoft.com/office/drawing/2014/main" id="{B0C5CE93-16AF-5740-9D7F-3541DAEE4F2A}"/>
              </a:ext>
            </a:extLst>
          </p:cNvPr>
          <p:cNvSpPr>
            <a:spLocks noGrp="1"/>
          </p:cNvSpPr>
          <p:nvPr>
            <p:ph type="title"/>
          </p:nvPr>
        </p:nvSpPr>
        <p:spPr>
          <a:xfrm>
            <a:off x="3596641" y="494097"/>
            <a:ext cx="8595360" cy="845327"/>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Assessment Planning</a:t>
            </a:r>
            <a:endParaRPr lang="en-US" dirty="0">
              <a:effectLst/>
            </a:endParaRPr>
          </a:p>
          <a:p>
            <a:endParaRPr lang="en-US" dirty="0"/>
          </a:p>
        </p:txBody>
      </p:sp>
      <p:sp>
        <p:nvSpPr>
          <p:cNvPr id="7" name="Text Placeholder 2">
            <a:extLst>
              <a:ext uri="{FF2B5EF4-FFF2-40B4-BE49-F238E27FC236}">
                <a16:creationId xmlns:a16="http://schemas.microsoft.com/office/drawing/2014/main" id="{08F2502D-182E-0F44-9B43-FBA7AFA398D5}"/>
              </a:ext>
            </a:extLst>
          </p:cNvPr>
          <p:cNvSpPr txBox="1">
            <a:spLocks/>
          </p:cNvSpPr>
          <p:nvPr/>
        </p:nvSpPr>
        <p:spPr>
          <a:xfrm>
            <a:off x="3596641" y="2128727"/>
            <a:ext cx="7394447" cy="2397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solidFill>
                  <a:srgbClr val="000000"/>
                </a:solidFill>
              </a:rPr>
              <a:t>What are some strategies that these educators share about planning to assess?</a:t>
            </a:r>
            <a:endParaRPr lang="en-US" dirty="0"/>
          </a:p>
          <a:p>
            <a:pPr marL="274402" lvl="0" indent="-274402">
              <a:spcBef>
                <a:spcPts val="1200"/>
              </a:spcBef>
              <a:buSzPts val="3200"/>
            </a:pPr>
            <a:r>
              <a:rPr lang="en-US" dirty="0">
                <a:solidFill>
                  <a:srgbClr val="000000"/>
                </a:solidFill>
              </a:rPr>
              <a:t>What helps them succeed?</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2" name="Title 1">
            <a:extLst>
              <a:ext uri="{FF2B5EF4-FFF2-40B4-BE49-F238E27FC236}">
                <a16:creationId xmlns:a16="http://schemas.microsoft.com/office/drawing/2014/main" id="{31D0EF5A-DD95-4D43-99FC-8B8C2218BB35}"/>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Activity: Mind Map</a:t>
            </a:r>
            <a:endParaRPr lang="en-US" dirty="0">
              <a:effectLst/>
            </a:endParaRPr>
          </a:p>
          <a:p>
            <a:endParaRPr lang="en-US" dirty="0"/>
          </a:p>
        </p:txBody>
      </p:sp>
      <p:sp>
        <p:nvSpPr>
          <p:cNvPr id="5" name="Text Placeholder 1">
            <a:extLst>
              <a:ext uri="{FF2B5EF4-FFF2-40B4-BE49-F238E27FC236}">
                <a16:creationId xmlns:a16="http://schemas.microsoft.com/office/drawing/2014/main" id="{F6B711FC-8208-CE47-8DF3-44CC13336224}"/>
              </a:ext>
            </a:extLst>
          </p:cNvPr>
          <p:cNvSpPr txBox="1">
            <a:spLocks/>
          </p:cNvSpPr>
          <p:nvPr/>
        </p:nvSpPr>
        <p:spPr>
          <a:xfrm>
            <a:off x="3596641" y="1563624"/>
            <a:ext cx="7732775" cy="38587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t>Divide into small groups.</a:t>
            </a:r>
          </a:p>
          <a:p>
            <a:pPr marL="274402" lvl="0" indent="-274402">
              <a:spcBef>
                <a:spcPts val="640"/>
              </a:spcBef>
              <a:buSzPts val="3200"/>
            </a:pPr>
            <a:r>
              <a:rPr lang="en-US" dirty="0"/>
              <a:t>Create a mind map on the poster-sized paper based on the handout. </a:t>
            </a:r>
          </a:p>
          <a:p>
            <a:pPr marL="274402" lvl="0" indent="-274402">
              <a:spcBef>
                <a:spcPts val="640"/>
              </a:spcBef>
              <a:buSzPts val="3200"/>
            </a:pPr>
            <a:r>
              <a:rPr lang="en-US" dirty="0"/>
              <a:t>Brainstorm answers to each question.</a:t>
            </a:r>
          </a:p>
          <a:p>
            <a:pPr marL="274402" lvl="0" indent="-274402">
              <a:spcBef>
                <a:spcPts val="640"/>
              </a:spcBef>
              <a:buSzPts val="3200"/>
            </a:pPr>
            <a:r>
              <a:rPr lang="en-US" dirty="0"/>
              <a:t>Be ready to share with the larger group.</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2" name="Title 1">
            <a:extLst>
              <a:ext uri="{FF2B5EF4-FFF2-40B4-BE49-F238E27FC236}">
                <a16:creationId xmlns:a16="http://schemas.microsoft.com/office/drawing/2014/main" id="{1C289164-933B-134D-AB8A-EAAA5725C188}"/>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Using Data to Celebrate</a:t>
            </a:r>
            <a:endParaRPr lang="en-US" dirty="0">
              <a:effectLst/>
            </a:endParaRPr>
          </a:p>
          <a:p>
            <a:endParaRPr lang="en-US" dirty="0"/>
          </a:p>
        </p:txBody>
      </p:sp>
      <p:sp>
        <p:nvSpPr>
          <p:cNvPr id="5" name="Text Placeholder 2">
            <a:extLst>
              <a:ext uri="{FF2B5EF4-FFF2-40B4-BE49-F238E27FC236}">
                <a16:creationId xmlns:a16="http://schemas.microsoft.com/office/drawing/2014/main" id="{F8656491-10C5-BF4A-BA3A-5FF82832CDC0}"/>
              </a:ext>
            </a:extLst>
          </p:cNvPr>
          <p:cNvSpPr txBox="1">
            <a:spLocks/>
          </p:cNvSpPr>
          <p:nvPr/>
        </p:nvSpPr>
        <p:spPr>
          <a:xfrm>
            <a:off x="3596641" y="2128727"/>
            <a:ext cx="7394447" cy="25438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solidFill>
                  <a:srgbClr val="000000"/>
                </a:solidFill>
              </a:rPr>
              <a:t>The next video will feature early childhood educators talking about how data helps them see children’s progress and support their learning and development.</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4" name="Title 3" hidden="1">
            <a:extLst>
              <a:ext uri="{FF2B5EF4-FFF2-40B4-BE49-F238E27FC236}">
                <a16:creationId xmlns:a16="http://schemas.microsoft.com/office/drawing/2014/main" id="{CB0CB708-10B3-F94B-91E1-A0F841024F0A}"/>
              </a:ext>
            </a:extLst>
          </p:cNvPr>
          <p:cNvSpPr>
            <a:spLocks noGrp="1"/>
          </p:cNvSpPr>
          <p:nvPr>
            <p:ph type="title"/>
          </p:nvPr>
        </p:nvSpPr>
        <p:spPr/>
        <p:txBody>
          <a:bodyPr/>
          <a:lstStyle/>
          <a:p>
            <a:r>
              <a:rPr lang="en-US" dirty="0"/>
              <a:t>Video: Using Data to Celebrate</a:t>
            </a:r>
          </a:p>
        </p:txBody>
      </p:sp>
      <p:sp>
        <p:nvSpPr>
          <p:cNvPr id="5" name="Text Placeholder 2">
            <a:extLst>
              <a:ext uri="{FF2B5EF4-FFF2-40B4-BE49-F238E27FC236}">
                <a16:creationId xmlns:a16="http://schemas.microsoft.com/office/drawing/2014/main" id="{ED39ADDD-CA95-7E4B-AB4B-8E1B34AFE7F8}"/>
              </a:ext>
            </a:extLst>
          </p:cNvPr>
          <p:cNvSpPr txBox="1">
            <a:spLocks/>
          </p:cNvSpPr>
          <p:nvPr/>
        </p:nvSpPr>
        <p:spPr>
          <a:xfrm>
            <a:off x="2317215" y="4352544"/>
            <a:ext cx="7557570" cy="67665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3200"/>
            </a:pPr>
            <a:r>
              <a:rPr lang="en-US" sz="3200" u="sng" dirty="0">
                <a:solidFill>
                  <a:schemeClr val="hlink"/>
                </a:solidFill>
                <a:hlinkClick r:id="rId3"/>
              </a:rPr>
              <a:t>Video: </a:t>
            </a:r>
            <a:r>
              <a:rPr lang="en-US" sz="3200" i="1" u="sng" dirty="0">
                <a:solidFill>
                  <a:schemeClr val="hlink"/>
                </a:solidFill>
                <a:hlinkClick r:id="rId3"/>
              </a:rPr>
              <a:t>Using Data to Celebrate</a:t>
            </a:r>
            <a:endParaRPr lang="en-US" sz="3200" dirty="0"/>
          </a:p>
          <a:p>
            <a:pPr lvl="0" algn="ctr">
              <a:buSzPts val="3200"/>
            </a:pPr>
            <a:endParaRPr lang="en-US" sz="3200" i="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2" name="Title 1">
            <a:extLst>
              <a:ext uri="{FF2B5EF4-FFF2-40B4-BE49-F238E27FC236}">
                <a16:creationId xmlns:a16="http://schemas.microsoft.com/office/drawing/2014/main" id="{9095BE68-D3B6-5947-8980-5E11EEA03C93}"/>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Debrief: </a:t>
            </a:r>
            <a:r>
              <a:rPr lang="en-US" i="1" dirty="0">
                <a:effectLst/>
                <a:latin typeface="Arial" panose="020B0604020202020204" pitchFamily="34" charset="0"/>
                <a:ea typeface="Arial" panose="020B0604020202020204" pitchFamily="34" charset="0"/>
                <a:cs typeface="Arial" panose="020B0604020202020204" pitchFamily="34" charset="0"/>
              </a:rPr>
              <a:t>Using Data to Celebrate</a:t>
            </a:r>
            <a:endParaRPr lang="en-US" dirty="0">
              <a:effectLst/>
            </a:endParaRPr>
          </a:p>
          <a:p>
            <a:endParaRPr lang="en-US" dirty="0"/>
          </a:p>
        </p:txBody>
      </p:sp>
      <p:sp>
        <p:nvSpPr>
          <p:cNvPr id="5" name="Text Placeholder 2">
            <a:extLst>
              <a:ext uri="{FF2B5EF4-FFF2-40B4-BE49-F238E27FC236}">
                <a16:creationId xmlns:a16="http://schemas.microsoft.com/office/drawing/2014/main" id="{132651BE-0634-8E4E-AFA7-22986524CEF9}"/>
              </a:ext>
            </a:extLst>
          </p:cNvPr>
          <p:cNvSpPr txBox="1">
            <a:spLocks/>
          </p:cNvSpPr>
          <p:nvPr/>
        </p:nvSpPr>
        <p:spPr>
          <a:xfrm>
            <a:off x="3596641" y="2128727"/>
            <a:ext cx="7394447" cy="25438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What did you hear educators say about how observing and assessing children fuels their passion for their work with young children?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2" name="Title 1">
            <a:extLst>
              <a:ext uri="{FF2B5EF4-FFF2-40B4-BE49-F238E27FC236}">
                <a16:creationId xmlns:a16="http://schemas.microsoft.com/office/drawing/2014/main" id="{664BFAF2-6B99-D24F-981A-881C323DFA9C}"/>
              </a:ext>
            </a:extLst>
          </p:cNvPr>
          <p:cNvSpPr>
            <a:spLocks noGrp="1"/>
          </p:cNvSpPr>
          <p:nvPr>
            <p:ph type="title"/>
          </p:nvPr>
        </p:nvSpPr>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Activity: Remember What Led You to This Work</a:t>
            </a:r>
            <a:endParaRPr lang="en-US" dirty="0">
              <a:effectLst/>
            </a:endParaRPr>
          </a:p>
          <a:p>
            <a:endParaRPr lang="en-US" dirty="0"/>
          </a:p>
        </p:txBody>
      </p:sp>
      <p:sp>
        <p:nvSpPr>
          <p:cNvPr id="7" name="Text Placeholder 1">
            <a:extLst>
              <a:ext uri="{FF2B5EF4-FFF2-40B4-BE49-F238E27FC236}">
                <a16:creationId xmlns:a16="http://schemas.microsoft.com/office/drawing/2014/main" id="{F9258A48-7E5D-4041-9C2B-0F3121D2902A}"/>
              </a:ext>
            </a:extLst>
          </p:cNvPr>
          <p:cNvSpPr txBox="1">
            <a:spLocks/>
          </p:cNvSpPr>
          <p:nvPr/>
        </p:nvSpPr>
        <p:spPr>
          <a:xfrm>
            <a:off x="3596641" y="2057400"/>
            <a:ext cx="7732775" cy="385876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2801"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2401"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1" b="0" i="0" u="none" strike="noStrike" cap="none">
                <a:solidFill>
                  <a:schemeClr val="dk1"/>
                </a:solidFill>
                <a:latin typeface="Calibri"/>
                <a:ea typeface="Calibri"/>
                <a:cs typeface="Calibri"/>
                <a:sym typeface="Calibri"/>
              </a:defRPr>
            </a:lvl9pPr>
          </a:lstStyle>
          <a:p>
            <a:pPr marL="274402" lvl="0" indent="-274402">
              <a:spcBef>
                <a:spcPts val="0"/>
              </a:spcBef>
              <a:buSzPts val="3200"/>
            </a:pPr>
            <a:r>
              <a:rPr lang="en-US" dirty="0"/>
              <a:t>If you were teaching others about the topics in this course, what would you tell them about how to retain their enthusiasm and balance assessment responsibilities?</a:t>
            </a:r>
          </a:p>
          <a:p>
            <a:pPr marL="274402" lvl="0" indent="-274402">
              <a:spcBef>
                <a:spcPts val="640"/>
              </a:spcBef>
              <a:buSzPts val="3200"/>
            </a:pPr>
            <a:r>
              <a:rPr lang="en-US" dirty="0"/>
              <a:t>How will you retain your passion for your work and include effective ongoing assessment practices?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 name="Title 3" hidden="1">
            <a:extLst>
              <a:ext uri="{FF2B5EF4-FFF2-40B4-BE49-F238E27FC236}">
                <a16:creationId xmlns:a16="http://schemas.microsoft.com/office/drawing/2014/main" id="{60FC3411-B1D1-5F49-A9F0-B37F499CEB6F}"/>
              </a:ext>
            </a:extLst>
          </p:cNvPr>
          <p:cNvSpPr>
            <a:spLocks noGrp="1"/>
          </p:cNvSpPr>
          <p:nvPr>
            <p:ph type="title"/>
          </p:nvPr>
        </p:nvSpPr>
        <p:spPr>
          <a:xfrm>
            <a:off x="989926" y="258218"/>
            <a:ext cx="10212148" cy="1143000"/>
          </a:xfrm>
        </p:spPr>
        <p:txBody>
          <a:bodyPr/>
          <a:lstStyle/>
          <a:p>
            <a:r>
              <a:rPr lang="en-US" dirty="0"/>
              <a:t>Closing Slide</a:t>
            </a:r>
          </a:p>
        </p:txBody>
      </p:sp>
      <p:pic>
        <p:nvPicPr>
          <p:cNvPr id="5" name="Picture 4" descr="Early EdU Allicance logo">
            <a:extLst>
              <a:ext uri="{FF2B5EF4-FFF2-40B4-BE49-F238E27FC236}">
                <a16:creationId xmlns:a16="http://schemas.microsoft.com/office/drawing/2014/main" id="{51B21BF0-6D76-1645-9C26-8F03F8280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4143" y="2871381"/>
            <a:ext cx="3267456" cy="1577001"/>
          </a:xfrm>
          <a:prstGeom prst="rect">
            <a:avLst/>
          </a:prstGeom>
        </p:spPr>
      </p:pic>
      <p:sp>
        <p:nvSpPr>
          <p:cNvPr id="6" name="TextBox 5">
            <a:extLst>
              <a:ext uri="{FF2B5EF4-FFF2-40B4-BE49-F238E27FC236}">
                <a16:creationId xmlns:a16="http://schemas.microsoft.com/office/drawing/2014/main" id="{5827F4E7-E38C-664D-A10A-CB9D32569EDD}"/>
              </a:ext>
            </a:extLst>
          </p:cNvPr>
          <p:cNvSpPr txBox="1"/>
          <p:nvPr/>
        </p:nvSpPr>
        <p:spPr>
          <a:xfrm>
            <a:off x="152401" y="6269443"/>
            <a:ext cx="12192000" cy="327717"/>
          </a:xfrm>
          <a:prstGeom prst="rect">
            <a:avLst/>
          </a:prstGeom>
        </p:spPr>
        <p:txBody>
          <a:bodyPr vert="horz" wrap="square" lIns="91464" tIns="45732" rIns="91464" bIns="45732" rtlCol="0" anchor="ctr">
            <a:noAutofit/>
          </a:bodyPr>
          <a:lstStyle/>
          <a:p>
            <a:pPr algn="ctr"/>
            <a:r>
              <a:rPr lang="de-DE" sz="1600" b="1" dirty="0">
                <a:solidFill>
                  <a:schemeClr val="bg1"/>
                </a:solidFill>
                <a:latin typeface="Arial"/>
                <a:cs typeface="Arial"/>
              </a:rPr>
              <a:t>© </a:t>
            </a:r>
            <a:r>
              <a:rPr lang="en-US" sz="1600" dirty="0">
                <a:solidFill>
                  <a:schemeClr val="bg1"/>
                </a:solidFill>
                <a:latin typeface="Arial"/>
                <a:cs typeface="Arial"/>
              </a:rPr>
              <a:t>2020 University of Washington. All rights reserved.</a:t>
            </a:r>
            <a:endParaRPr lang="en-US" sz="1600" i="0" dirty="0">
              <a:solidFill>
                <a:schemeClr val="bg1"/>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7" name="Title 6">
            <a:extLst>
              <a:ext uri="{FF2B5EF4-FFF2-40B4-BE49-F238E27FC236}">
                <a16:creationId xmlns:a16="http://schemas.microsoft.com/office/drawing/2014/main" id="{003089B7-58BE-1749-90B1-67ED83392FCB}"/>
              </a:ext>
            </a:extLst>
          </p:cNvPr>
          <p:cNvSpPr>
            <a:spLocks noGrp="1"/>
          </p:cNvSpPr>
          <p:nvPr>
            <p:ph type="title"/>
          </p:nvPr>
        </p:nvSpPr>
        <p:spPr>
          <a:xfrm>
            <a:off x="4924539" y="347472"/>
            <a:ext cx="7267461" cy="949330"/>
          </a:xfrm>
        </p:spPr>
        <p:txBody>
          <a:bodyPr anchor="t" anchorCtr="0"/>
          <a:lstStyle/>
          <a:p>
            <a:pPr algn="l"/>
            <a:r>
              <a:rPr lang="en-US" dirty="0"/>
              <a:t>Assessment Meaning</a:t>
            </a:r>
          </a:p>
        </p:txBody>
      </p:sp>
      <p:sp>
        <p:nvSpPr>
          <p:cNvPr id="4" name="Text Placeholder 3">
            <a:extLst>
              <a:ext uri="{FF2B5EF4-FFF2-40B4-BE49-F238E27FC236}">
                <a16:creationId xmlns:a16="http://schemas.microsoft.com/office/drawing/2014/main" id="{DCEFDF1A-5C42-6B42-A3C8-C6B0630C95A3}"/>
              </a:ext>
            </a:extLst>
          </p:cNvPr>
          <p:cNvSpPr>
            <a:spLocks noGrp="1"/>
          </p:cNvSpPr>
          <p:nvPr>
            <p:ph type="body" idx="2"/>
          </p:nvPr>
        </p:nvSpPr>
        <p:spPr>
          <a:xfrm>
            <a:off x="4759287" y="1316593"/>
            <a:ext cx="5584664" cy="2001667"/>
          </a:xfrm>
        </p:spPr>
        <p:txBody>
          <a:bodyPr/>
          <a:lstStyle/>
          <a:p>
            <a:pPr marL="228600" indent="0"/>
            <a:r>
              <a:rPr lang="en-US" dirty="0"/>
              <a:t>In early childhood education, </a:t>
            </a:r>
            <a:r>
              <a:rPr lang="en-US" b="1" i="1" dirty="0">
                <a:solidFill>
                  <a:srgbClr val="10489C"/>
                </a:solidFill>
              </a:rPr>
              <a:t>assessment</a:t>
            </a:r>
            <a:r>
              <a:rPr lang="en-US" b="1" dirty="0">
                <a:solidFill>
                  <a:srgbClr val="10489C"/>
                </a:solidFill>
              </a:rPr>
              <a:t> has multiple meanings</a:t>
            </a:r>
            <a:r>
              <a:rPr lang="en-US" dirty="0"/>
              <a:t>.</a:t>
            </a:r>
          </a:p>
          <a:p>
            <a:endParaRPr lang="en-US" dirty="0"/>
          </a:p>
        </p:txBody>
      </p:sp>
      <p:pic>
        <p:nvPicPr>
          <p:cNvPr id="248" name="Picture" descr="An educator watches as a child writes with a marker"/>
          <p:cNvPicPr preferRelativeResize="0"/>
          <p:nvPr/>
        </p:nvPicPr>
        <p:blipFill rotWithShape="1">
          <a:blip r:embed="rId3">
            <a:alphaModFix/>
          </a:blip>
          <a:srcRect/>
          <a:stretch/>
        </p:blipFill>
        <p:spPr>
          <a:xfrm>
            <a:off x="0" y="293103"/>
            <a:ext cx="4285561" cy="6428343"/>
          </a:xfrm>
          <a:prstGeom prst="rect">
            <a:avLst/>
          </a:prstGeom>
          <a:noFill/>
          <a:ln>
            <a:noFill/>
          </a:ln>
        </p:spPr>
      </p:pic>
      <p:sp>
        <p:nvSpPr>
          <p:cNvPr id="12" name="TextBox 11">
            <a:extLst>
              <a:ext uri="{FF2B5EF4-FFF2-40B4-BE49-F238E27FC236}">
                <a16:creationId xmlns:a16="http://schemas.microsoft.com/office/drawing/2014/main" id="{F3AECAB7-74CA-0E4D-860A-F67DC81DC231}"/>
              </a:ext>
              <a:ext uri="{C183D7F6-B498-43B3-948B-1728B52AA6E4}">
                <adec:decorative xmlns:adec="http://schemas.microsoft.com/office/drawing/2017/decorative" val="1"/>
              </a:ext>
            </a:extLst>
          </p:cNvPr>
          <p:cNvSpPr txBox="1"/>
          <p:nvPr/>
        </p:nvSpPr>
        <p:spPr>
          <a:xfrm>
            <a:off x="95504" y="6206623"/>
            <a:ext cx="2755392" cy="427552"/>
          </a:xfrm>
          <a:prstGeom prst="rect">
            <a:avLst/>
          </a:prstGeom>
        </p:spPr>
        <p:txBody>
          <a:bodyPr vert="horz" wrap="none" lIns="91440" tIns="45720" rIns="91440" bIns="45720" rtlCol="0" anchor="ctr">
            <a:noAutofit/>
          </a:bodyPr>
          <a:lstStyle/>
          <a:p>
            <a:r>
              <a:rPr lang="en-US" sz="1200" b="0" dirty="0">
                <a:solidFill>
                  <a:schemeClr val="bg1"/>
                </a:solidFill>
                <a:latin typeface="Arial" panose="020B0604020202020204" pitchFamily="34" charset="0"/>
                <a:cs typeface="Arial" panose="020B0604020202020204" pitchFamily="34" charset="0"/>
              </a:rPr>
              <a:t>Image credit: </a:t>
            </a:r>
            <a:r>
              <a:rPr lang="en-US" sz="1200" b="0" dirty="0" err="1">
                <a:solidFill>
                  <a:schemeClr val="bg1"/>
                </a:solidFill>
                <a:latin typeface="Arial" panose="020B0604020202020204" pitchFamily="34" charset="0"/>
                <a:cs typeface="Arial" panose="020B0604020202020204" pitchFamily="34" charset="0"/>
              </a:rPr>
              <a:t>EarlyEdU</a:t>
            </a:r>
            <a:endParaRPr lang="en-US" sz="1200" b="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8" name="Title 7">
            <a:extLst>
              <a:ext uri="{FF2B5EF4-FFF2-40B4-BE49-F238E27FC236}">
                <a16:creationId xmlns:a16="http://schemas.microsoft.com/office/drawing/2014/main" id="{9F774C9E-0A61-DD4A-81A7-1491CF8EE876}"/>
              </a:ext>
            </a:extLst>
          </p:cNvPr>
          <p:cNvSpPr>
            <a:spLocks noGrp="1"/>
          </p:cNvSpPr>
          <p:nvPr>
            <p:ph type="title"/>
          </p:nvPr>
        </p:nvSpPr>
        <p:spPr>
          <a:xfrm>
            <a:off x="3596641" y="466344"/>
            <a:ext cx="8595360" cy="1353451"/>
          </a:xfrm>
        </p:spPr>
        <p:txBody>
          <a:bodyPr anchor="t" anchorCtr="0"/>
          <a:lstStyle/>
          <a:p>
            <a:pPr rtl="0"/>
            <a:r>
              <a:rPr lang="en-US" i="0" dirty="0">
                <a:effectLst/>
                <a:latin typeface="Arial" panose="020B0604020202020204" pitchFamily="34" charset="0"/>
                <a:ea typeface="Arial" panose="020B0604020202020204" pitchFamily="34" charset="0"/>
                <a:cs typeface="Arial" panose="020B0604020202020204" pitchFamily="34" charset="0"/>
              </a:rPr>
              <a:t>Video Intro: </a:t>
            </a:r>
            <a:r>
              <a:rPr lang="en-US" i="1" dirty="0">
                <a:effectLst/>
                <a:latin typeface="Arial" panose="020B0604020202020204" pitchFamily="34" charset="0"/>
                <a:ea typeface="Arial" panose="020B0604020202020204" pitchFamily="34" charset="0"/>
                <a:cs typeface="Arial" panose="020B0604020202020204" pitchFamily="34" charset="0"/>
              </a:rPr>
              <a:t>Assessment</a:t>
            </a:r>
            <a:br>
              <a:rPr lang="en-US" i="1" dirty="0">
                <a:effectLst/>
                <a:latin typeface="Arial" panose="020B0604020202020204" pitchFamily="34" charset="0"/>
                <a:ea typeface="Arial" panose="020B0604020202020204" pitchFamily="34" charset="0"/>
                <a:cs typeface="Arial" panose="020B0604020202020204" pitchFamily="34" charset="0"/>
              </a:rPr>
            </a:br>
            <a:r>
              <a:rPr lang="en-US" i="1" dirty="0">
                <a:effectLst/>
                <a:latin typeface="Arial" panose="020B0604020202020204" pitchFamily="34" charset="0"/>
                <a:ea typeface="Arial" panose="020B0604020202020204" pitchFamily="34" charset="0"/>
                <a:cs typeface="Arial" panose="020B0604020202020204" pitchFamily="34" charset="0"/>
              </a:rPr>
              <a:t>Tool Considerations</a:t>
            </a:r>
            <a:endParaRPr lang="en-US" dirty="0">
              <a:effectLst/>
            </a:endParaRPr>
          </a:p>
          <a:p>
            <a:endParaRPr lang="en-US" dirty="0"/>
          </a:p>
        </p:txBody>
      </p:sp>
      <p:sp>
        <p:nvSpPr>
          <p:cNvPr id="6" name="Content Placeholder 1">
            <a:extLst>
              <a:ext uri="{FF2B5EF4-FFF2-40B4-BE49-F238E27FC236}">
                <a16:creationId xmlns:a16="http://schemas.microsoft.com/office/drawing/2014/main" id="{9F9068E1-FCD7-4E42-8B25-6CF700E21881}"/>
              </a:ext>
            </a:extLst>
          </p:cNvPr>
          <p:cNvSpPr txBox="1">
            <a:spLocks/>
          </p:cNvSpPr>
          <p:nvPr/>
        </p:nvSpPr>
        <p:spPr>
          <a:xfrm>
            <a:off x="3596641" y="2083837"/>
            <a:ext cx="7475311" cy="275497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63" algn="l" rtl="0">
              <a:lnSpc>
                <a:spcPct val="100000"/>
              </a:lnSpc>
              <a:spcBef>
                <a:spcPts val="640"/>
              </a:spcBef>
              <a:spcAft>
                <a:spcPts val="0"/>
              </a:spcAft>
              <a:buClr>
                <a:schemeClr val="dk1"/>
              </a:buClr>
              <a:buSzPts val="3201"/>
              <a:buFont typeface="Arial"/>
              <a:buChar char="•"/>
              <a:defRPr sz="3200" b="0" i="0" u="none" strike="noStrike" cap="none">
                <a:solidFill>
                  <a:schemeClr val="dk1"/>
                </a:solidFill>
                <a:latin typeface="Arial"/>
                <a:ea typeface="Arial"/>
                <a:cs typeface="Arial"/>
                <a:sym typeface="Arial"/>
              </a:defRPr>
            </a:lvl1pPr>
            <a:lvl2pPr marL="914400" marR="0" lvl="1" indent="-406463" algn="l" rtl="0">
              <a:lnSpc>
                <a:spcPct val="100000"/>
              </a:lnSpc>
              <a:spcBef>
                <a:spcPts val="560"/>
              </a:spcBef>
              <a:spcAft>
                <a:spcPts val="0"/>
              </a:spcAft>
              <a:buClr>
                <a:schemeClr val="dk1"/>
              </a:buClr>
              <a:buSzPts val="2801"/>
              <a:buFont typeface="Arial"/>
              <a:buChar char="–"/>
              <a:defRPr sz="2801" b="0" i="0" u="none" strike="noStrike" cap="none">
                <a:solidFill>
                  <a:schemeClr val="dk1"/>
                </a:solidFill>
                <a:latin typeface="Arial"/>
                <a:ea typeface="Arial"/>
                <a:cs typeface="Arial"/>
                <a:sym typeface="Arial"/>
              </a:defRPr>
            </a:lvl2pPr>
            <a:lvl3pPr marL="1371600" marR="0" lvl="2" indent="-381063" algn="l" rtl="0">
              <a:lnSpc>
                <a:spcPct val="100000"/>
              </a:lnSpc>
              <a:spcBef>
                <a:spcPts val="480"/>
              </a:spcBef>
              <a:spcAft>
                <a:spcPts val="0"/>
              </a:spcAft>
              <a:buClr>
                <a:schemeClr val="dk1"/>
              </a:buClr>
              <a:buSzPts val="2401"/>
              <a:buFont typeface="Arial"/>
              <a:buChar char="•"/>
              <a:defRPr sz="2401" b="0" i="0" u="none" strike="noStrike" cap="none">
                <a:solidFill>
                  <a:schemeClr val="dk1"/>
                </a:solidFill>
                <a:latin typeface="Arial"/>
                <a:ea typeface="Arial"/>
                <a:cs typeface="Arial"/>
                <a:sym typeface="Arial"/>
              </a:defRPr>
            </a:lvl3pPr>
            <a:lvl4pPr marL="1828800" marR="0" lvl="3"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4pPr>
            <a:lvl5pPr marL="2286000" marR="0" lvl="4"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Arial"/>
                <a:ea typeface="Arial"/>
                <a:cs typeface="Arial"/>
                <a:sym typeface="Arial"/>
              </a:defRPr>
            </a:lvl5pPr>
            <a:lvl6pPr marL="2743200" marR="0" lvl="5"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6pPr>
            <a:lvl7pPr marL="3200400" marR="0" lvl="6"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7pPr>
            <a:lvl8pPr marL="3657600" marR="0" lvl="7"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8pPr>
            <a:lvl9pPr marL="4114800" marR="0" lvl="8" indent="-355663" algn="l" rtl="0">
              <a:lnSpc>
                <a:spcPct val="100000"/>
              </a:lnSpc>
              <a:spcBef>
                <a:spcPts val="400"/>
              </a:spcBef>
              <a:spcAft>
                <a:spcPts val="0"/>
              </a:spcAft>
              <a:buClr>
                <a:schemeClr val="dk1"/>
              </a:buClr>
              <a:buSzPts val="2001"/>
              <a:buFont typeface="Arial"/>
              <a:buChar char="•"/>
              <a:defRPr sz="2001" b="0" i="0" u="none" strike="noStrike" cap="none">
                <a:solidFill>
                  <a:schemeClr val="dk1"/>
                </a:solidFill>
                <a:latin typeface="Calibri"/>
                <a:ea typeface="Calibri"/>
                <a:cs typeface="Calibri"/>
                <a:sym typeface="Calibri"/>
              </a:defRPr>
            </a:lvl9pPr>
          </a:lstStyle>
          <a:p>
            <a:pPr marL="0" lvl="0" indent="0">
              <a:spcBef>
                <a:spcPts val="0"/>
              </a:spcBef>
              <a:buSzPts val="3200"/>
              <a:buNone/>
            </a:pPr>
            <a:r>
              <a:rPr lang="en-US" dirty="0"/>
              <a:t>As you watch the video, think about this question:</a:t>
            </a:r>
          </a:p>
          <a:p>
            <a:pPr marL="0" lvl="0" indent="0">
              <a:buSzPts val="3200"/>
              <a:buNone/>
            </a:pPr>
            <a:r>
              <a:rPr lang="en-US" dirty="0"/>
              <a:t>What does the speaker say is important when selecting and using assessment tools?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Title 1" hidden="1">
            <a:extLst>
              <a:ext uri="{FF2B5EF4-FFF2-40B4-BE49-F238E27FC236}">
                <a16:creationId xmlns:a16="http://schemas.microsoft.com/office/drawing/2014/main" id="{0C0330FF-D919-9B43-8A4B-D9809E5B14D6}"/>
              </a:ext>
            </a:extLst>
          </p:cNvPr>
          <p:cNvSpPr>
            <a:spLocks noGrp="1"/>
          </p:cNvSpPr>
          <p:nvPr>
            <p:ph type="title"/>
          </p:nvPr>
        </p:nvSpPr>
        <p:spPr/>
        <p:txBody>
          <a:bodyPr/>
          <a:lstStyle/>
          <a:p>
            <a:r>
              <a:rPr lang="en-US" dirty="0"/>
              <a:t>Video: Assessment Tool Considerations</a:t>
            </a:r>
            <a:br>
              <a:rPr lang="en-US" dirty="0"/>
            </a:br>
            <a:endParaRPr lang="en-US" dirty="0"/>
          </a:p>
        </p:txBody>
      </p:sp>
      <p:sp>
        <p:nvSpPr>
          <p:cNvPr id="4" name="Text Placeholder 2">
            <a:extLst>
              <a:ext uri="{FF2B5EF4-FFF2-40B4-BE49-F238E27FC236}">
                <a16:creationId xmlns:a16="http://schemas.microsoft.com/office/drawing/2014/main" id="{D7B92171-7CF5-994E-9B9D-C9985576C0C3}"/>
              </a:ext>
            </a:extLst>
          </p:cNvPr>
          <p:cNvSpPr txBox="1">
            <a:spLocks/>
          </p:cNvSpPr>
          <p:nvPr/>
        </p:nvSpPr>
        <p:spPr>
          <a:xfrm>
            <a:off x="2317215" y="4352544"/>
            <a:ext cx="7557570" cy="71334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buSzPts val="3200"/>
            </a:pPr>
            <a:r>
              <a:rPr lang="en-US" sz="3200" u="sng" dirty="0">
                <a:solidFill>
                  <a:schemeClr val="hlink"/>
                </a:solidFill>
                <a:hlinkClick r:id="rId3"/>
              </a:rPr>
              <a:t>Video: </a:t>
            </a:r>
            <a:r>
              <a:rPr lang="en-US" sz="3200" i="1" u="sng" dirty="0">
                <a:solidFill>
                  <a:schemeClr val="hlink"/>
                </a:solidFill>
                <a:hlinkClick r:id="rId3"/>
              </a:rPr>
              <a:t>Assessment Tool Considerations</a:t>
            </a:r>
            <a:endParaRPr lang="en-US" sz="3200" i="1" dirty="0"/>
          </a:p>
        </p:txBody>
      </p:sp>
    </p:spTree>
  </p:cSld>
  <p:clrMapOvr>
    <a:masterClrMapping/>
  </p:clrMapOvr>
</p:sld>
</file>

<file path=ppt/theme/theme1.xml><?xml version="1.0" encoding="utf-8"?>
<a:theme xmlns:a="http://schemas.openxmlformats.org/drawingml/2006/main" name="EarlyEdU_PPT_Template">
  <a:themeElements>
    <a:clrScheme name="Custom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1FD8894558449A264163B3A97FDE9" ma:contentTypeVersion="21" ma:contentTypeDescription="Create a new document." ma:contentTypeScope="" ma:versionID="ab83a885e9ed19c796b6343c50ca8f5b">
  <xsd:schema xmlns:xsd="http://www.w3.org/2001/XMLSchema" xmlns:xs="http://www.w3.org/2001/XMLSchema" xmlns:p="http://schemas.microsoft.com/office/2006/metadata/properties" xmlns:ns2="638e6b88-029d-4974-94ab-4f46eee0f699" xmlns:ns3="0bcfbbdd-cf99-4445-bd4f-0255aa14744a" xmlns:ns4="2b0696d2-03e8-4ed2-82a3-1f89a5fc7162" targetNamespace="http://schemas.microsoft.com/office/2006/metadata/properties" ma:root="true" ma:fieldsID="26a4cb01407bb862c72f678f4aea7713" ns2:_="" ns3:_="" ns4:_="">
    <xsd:import namespace="638e6b88-029d-4974-94ab-4f46eee0f699"/>
    <xsd:import namespace="0bcfbbdd-cf99-4445-bd4f-0255aa14744a"/>
    <xsd:import namespace="2b0696d2-03e8-4ed2-82a3-1f89a5fc716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OCR" minOccurs="0"/>
                <xsd:element ref="ns4:DocumentStatus" minOccurs="0"/>
                <xsd:element ref="ns3:MediaServiceEventHashCode" minOccurs="0"/>
                <xsd:element ref="ns3:MediaServiceGenerationTime" minOccurs="0"/>
                <xsd:element ref="ns3:Year" minOccurs="0"/>
                <xsd:element ref="ns3:Grant_x0020_Yea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bcfbbdd-cf99-4445-bd4f-0255aa14744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Year" ma:index="20" nillable="true" ma:displayName="Year" ma:format="DateOnly" ma:internalName="Year">
      <xsd:simpleType>
        <xsd:restriction base="dms:DateTime"/>
      </xsd:simpleType>
    </xsd:element>
    <xsd:element name="Grant_x0020_Year" ma:index="21" nillable="true" ma:displayName="Grant Year" ma:format="Dropdown" ma:internalName="Grant_x0020_Year">
      <xsd:simpleType>
        <xsd:restriction base="dms:Text">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696d2-03e8-4ed2-82a3-1f89a5fc7162" elementFormDefault="qualified">
    <xsd:import namespace="http://schemas.microsoft.com/office/2006/documentManagement/types"/>
    <xsd:import namespace="http://schemas.microsoft.com/office/infopath/2007/PartnerControls"/>
    <xsd:element name="DocumentStatus" ma:index="17" nillable="true" ma:displayName="Document Status" ma:default="Manager Review" ma:format="Dropdown" ma:indexed="true" ma:internalName="DocumentStatus">
      <xsd:simpleType>
        <xsd:restriction base="dms:Choice">
          <xsd:enumeration value="Manager Review"/>
          <xsd:enumeration value="Senior-Manager Review"/>
          <xsd:enumeration value="Director Review"/>
          <xsd:enumeration value="Client Review"/>
          <xsd:enumeration value="Center Director Revie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Status xmlns="2b0696d2-03e8-4ed2-82a3-1f89a5fc7162">Manager Review</DocumentStatus>
    <Year xmlns="0bcfbbdd-cf99-4445-bd4f-0255aa14744a" xsi:nil="true"/>
    <Grant_x0020_Year xmlns="0bcfbbdd-cf99-4445-bd4f-0255aa14744a" xsi:nil="true"/>
  </documentManagement>
</p:properties>
</file>

<file path=customXml/itemProps1.xml><?xml version="1.0" encoding="utf-8"?>
<ds:datastoreItem xmlns:ds="http://schemas.openxmlformats.org/officeDocument/2006/customXml" ds:itemID="{E0491F77-5E7F-4103-8AA5-83AB04406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0bcfbbdd-cf99-4445-bd4f-0255aa14744a"/>
    <ds:schemaRef ds:uri="2b0696d2-03e8-4ed2-82a3-1f89a5fc7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78D741-7D48-4287-8CEE-6B2B49152A25}">
  <ds:schemaRefs>
    <ds:schemaRef ds:uri="http://schemas.microsoft.com/sharepoint/v3/contenttype/forms"/>
  </ds:schemaRefs>
</ds:datastoreItem>
</file>

<file path=customXml/itemProps3.xml><?xml version="1.0" encoding="utf-8"?>
<ds:datastoreItem xmlns:ds="http://schemas.openxmlformats.org/officeDocument/2006/customXml" ds:itemID="{5046232D-1824-4D00-946A-24AA5DD64DA9}">
  <ds:schemaRefs>
    <ds:schemaRef ds:uri="http://schemas.microsoft.com/office/2006/metadata/properties"/>
    <ds:schemaRef ds:uri="http://schemas.microsoft.com/office/infopath/2007/PartnerControls"/>
    <ds:schemaRef ds:uri="2b0696d2-03e8-4ed2-82a3-1f89a5fc7162"/>
    <ds:schemaRef ds:uri="0bcfbbdd-cf99-4445-bd4f-0255aa14744a"/>
  </ds:schemaRefs>
</ds:datastoreItem>
</file>

<file path=docProps/app.xml><?xml version="1.0" encoding="utf-8"?>
<Properties xmlns="http://schemas.openxmlformats.org/officeDocument/2006/extended-properties" xmlns:vt="http://schemas.openxmlformats.org/officeDocument/2006/docPropsVTypes">
  <TotalTime>984</TotalTime>
  <Words>13323</Words>
  <Application>Microsoft Office PowerPoint</Application>
  <PresentationFormat>Widescreen</PresentationFormat>
  <Paragraphs>920</Paragraphs>
  <Slides>66</Slides>
  <Notes>66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Noto Sans Symbols</vt:lpstr>
      <vt:lpstr>EarlyEdU_PPT_Template</vt:lpstr>
      <vt:lpstr>Ongoing Child Assessment to Support Learning </vt:lpstr>
      <vt:lpstr>Intentional Teaching Framework</vt:lpstr>
      <vt:lpstr>House Framework</vt:lpstr>
      <vt:lpstr>Head Start Early Learning Outcomes Framework</vt:lpstr>
      <vt:lpstr>Objectives</vt:lpstr>
      <vt:lpstr>Reflect on Your Experiences with Assessment </vt:lpstr>
      <vt:lpstr>Assessment Meaning</vt:lpstr>
      <vt:lpstr>Video Intro: Assessment Tool Considerations </vt:lpstr>
      <vt:lpstr>Video: Assessment Tool Considerations </vt:lpstr>
      <vt:lpstr>Video Debrief: Assessment Tool Considerations </vt:lpstr>
      <vt:lpstr>Key Parts of Ongoing Assessment</vt:lpstr>
      <vt:lpstr>The Ongoing Assessment Cycle</vt:lpstr>
      <vt:lpstr>Ongoing Assessment Purposes</vt:lpstr>
      <vt:lpstr>Creating a Culture of Inquiry</vt:lpstr>
      <vt:lpstr>Young children’s development is often uneven</vt:lpstr>
      <vt:lpstr>Definition of Observation</vt:lpstr>
      <vt:lpstr>Observation</vt:lpstr>
      <vt:lpstr>Video Intro: Observation </vt:lpstr>
      <vt:lpstr>Video: Observation</vt:lpstr>
      <vt:lpstr>Video Debrief: Observation </vt:lpstr>
      <vt:lpstr>Objective Documentation</vt:lpstr>
      <vt:lpstr>How to Document Observations</vt:lpstr>
      <vt:lpstr>Activity: Fact or Opinion </vt:lpstr>
      <vt:lpstr>Video Intro: Container Play </vt:lpstr>
      <vt:lpstr>Video: Container Play</vt:lpstr>
      <vt:lpstr>Video Debrief: Container Play </vt:lpstr>
      <vt:lpstr>Video Intro: Responsive Observation </vt:lpstr>
      <vt:lpstr>Video: Responsive Observation</vt:lpstr>
      <vt:lpstr>Video Debrief: Responsive Observation </vt:lpstr>
      <vt:lpstr>Responsive Observation Cycle</vt:lpstr>
      <vt:lpstr>I Wonder Questions </vt:lpstr>
      <vt:lpstr>Focused Observation </vt:lpstr>
      <vt:lpstr>Video Intro: Look at Me! Using Focused Child Observation with Infants and Toddlers </vt:lpstr>
      <vt:lpstr>Video: Look at Me! Using Focused Child Observation with Infants and Toddlers </vt:lpstr>
      <vt:lpstr>Video Debrief: Look at Me! Using Focused Child Observation with Infants and Toddlers </vt:lpstr>
      <vt:lpstr>Noticing Bias</vt:lpstr>
      <vt:lpstr>Reflecting on Bias</vt:lpstr>
      <vt:lpstr>Discussion: Influence of Bias </vt:lpstr>
      <vt:lpstr>Activity: Writing Reflection on Bias</vt:lpstr>
      <vt:lpstr>What Do We Know About Children Who Are Dual Language Learners?</vt:lpstr>
      <vt:lpstr>Video Intro: Assessing Dual Language Learners and English Learners </vt:lpstr>
      <vt:lpstr>Video: Assessing Dual Language Learners and English Learners </vt:lpstr>
      <vt:lpstr>Video Debrief: Assessing Dual Language Learners and English Learners </vt:lpstr>
      <vt:lpstr>Recommended Assessment Steps for Children Who Are Dual Language Learners</vt:lpstr>
      <vt:lpstr>Alternative Approaches</vt:lpstr>
      <vt:lpstr>Inviting Families to Share</vt:lpstr>
      <vt:lpstr>Assessing Children With Disabilities or Suspected Delays</vt:lpstr>
      <vt:lpstr>Video Intro: Assessing Children with Disabilities </vt:lpstr>
      <vt:lpstr>Video: Assessing Children with Disabilities</vt:lpstr>
      <vt:lpstr>Video Debrief: Assessing Children with Disabilities </vt:lpstr>
      <vt:lpstr>Practices to Engage Families</vt:lpstr>
      <vt:lpstr>Families as Partners </vt:lpstr>
      <vt:lpstr>Discussion: Families and Assessment </vt:lpstr>
      <vt:lpstr>Video Intro: Partnering with Families </vt:lpstr>
      <vt:lpstr>Video: Partnering with Families</vt:lpstr>
      <vt:lpstr>Video Debrief: Partnering with Families </vt:lpstr>
      <vt:lpstr>Discussion: Your Approaches </vt:lpstr>
      <vt:lpstr>Video Intro: Assessment Planning </vt:lpstr>
      <vt:lpstr>Video: Assessment Planning</vt:lpstr>
      <vt:lpstr>Video Debrief: Assessment Planning </vt:lpstr>
      <vt:lpstr>Activity: Mind Map </vt:lpstr>
      <vt:lpstr>Video Intro: Using Data to Celebrate </vt:lpstr>
      <vt:lpstr>Video: Using Data to Celebrate</vt:lpstr>
      <vt:lpstr>Video Debrief: Using Data to Celebrate </vt:lpstr>
      <vt:lpstr>Activity: Remember What Led You to This Work </vt:lpstr>
      <vt:lpstr>Closing Slide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Ongoing Child Assessment to Support Learning</dc:title>
  <dc:subject/>
  <dc:creator>EarlyEdU Alliance</dc:creator>
  <cp:keywords/>
  <dc:description/>
  <cp:lastModifiedBy>Bernard Lopez</cp:lastModifiedBy>
  <cp:revision>78</cp:revision>
  <dcterms:created xsi:type="dcterms:W3CDTF">2016-02-17T17:44:16Z</dcterms:created>
  <dcterms:modified xsi:type="dcterms:W3CDTF">2020-08-28T17:58:49Z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0x01010020F1FD8894558449A264163B3A97FDE9</vt:lpwstr>
  </property>
</Properties>
</file>