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60" r:id="rId6"/>
    <p:sldId id="28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  <p:sldId id="259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errill" initials="SM" lastIdx="1" clrIdx="0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  <p:cmAuthor id="2" name="Sangeeta Parikshak" initials="SP" lastIdx="1" clrIdx="1">
    <p:extLst>
      <p:ext uri="{19B8F6BF-5375-455C-9EA6-DF929625EA0E}">
        <p15:presenceInfo xmlns:p15="http://schemas.microsoft.com/office/powerpoint/2012/main" userId="S::sangeeta.parikshak_acf.hhs.gov#ext#@zerotothree.org::a0486910-5a01-4875-9460-b1be28197ea6" providerId="AD"/>
      </p:ext>
    </p:extLst>
  </p:cmAuthor>
  <p:cmAuthor id="3" name="Rilee K Larsen" initials="RKL" lastIdx="2" clrIdx="2">
    <p:extLst>
      <p:ext uri="{19B8F6BF-5375-455C-9EA6-DF929625EA0E}">
        <p15:presenceInfo xmlns:p15="http://schemas.microsoft.com/office/powerpoint/2012/main" userId="S::rileek@uw.edu::75eaa654-326f-48ab-aa1e-e18e0dc74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F90"/>
    <a:srgbClr val="EC8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8F9DF-2CDC-4E82-B712-03719540BB04}" v="1" dt="2022-12-09T14:39:20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/>
    <p:restoredTop sz="69932" autoAdjust="0"/>
  </p:normalViewPr>
  <p:slideViewPr>
    <p:cSldViewPr snapToObjects="1">
      <p:cViewPr varScale="1">
        <p:scale>
          <a:sx n="60" d="100"/>
          <a:sy n="60" d="100"/>
        </p:scale>
        <p:origin x="189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26EC5-19B8-9143-9679-9168C07DD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31AA1-0F6E-6343-B16F-9251D67F02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0F0E73B-5F68-1B4C-83F3-08C24C0175C8}" type="datetime1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9B3AD1-B8AE-CD42-8B22-C874F8FBB8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1E0F3E-0381-8A42-874B-A9797789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70B30-B689-2247-A2B7-DAE90AA13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F0A04-7275-5247-BD56-6007C3769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366D26-D1FC-784F-AAF7-479F5A153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9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6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28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38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259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61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998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42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3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95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53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336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651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93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3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0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07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2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5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02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49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40BA9-B3DC-E24E-B8E5-FED244B3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9535D-9111-BA48-9A77-EF5B782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376D-E598-844C-80BC-A5900AEB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EA3C-35DE-4748-ACBE-5BC52DA86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7762-0A74-C549-9DD1-F04FCD12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D8C7-D70C-324B-B89E-EB375D8E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81E3-F0C8-3542-83A6-8EEABC97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C6F4-3DB1-8A4D-845D-6EDCB50F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B5F6-8EFD-6644-A7BA-6A127923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C7AD-6C69-5546-BFCC-5A14CC3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AA77-5A48-1547-9EB4-3EB0CCE4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4CFE-9848-F24A-9997-1A1F22B65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2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0A899F-4F33-B542-A06F-71C790740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7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AB0FD-8161-054A-A762-60C96288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A0FE-4666-8F47-9DE2-B2229D49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12F56-9EA2-5946-8D1A-001A0910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280B-813A-154B-A058-7E4DB8CB1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4538A-5DD0-2A48-A2C3-E66E0A4D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BC5E0C-C18C-C146-9007-18D75AD8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D38F7F-7B46-814F-BB40-2D8383C3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8D73-6DAF-7C4C-ABC8-09CC16B84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33F875-7F4A-A94C-A750-40236280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833FBD-57E2-BB42-814A-AB0DCEBA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AE5CD4-6A86-5F4D-8710-43D2ECF1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F474-CBF4-DC4F-A479-478A5316B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BC180D-4F46-FB47-A4A4-3AE4CDF9C5F7}"/>
              </a:ext>
            </a:extLst>
          </p:cNvPr>
          <p:cNvSpPr/>
          <p:nvPr userDrawn="1"/>
        </p:nvSpPr>
        <p:spPr>
          <a:xfrm>
            <a:off x="381000" y="381000"/>
            <a:ext cx="2937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HSCI Assessing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7EA66-2729-0F4A-BF80-ABCFE0117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BC8A48-E031-9145-852F-29E26245BE06}"/>
              </a:ext>
            </a:extLst>
          </p:cNvPr>
          <p:cNvCxnSpPr>
            <a:cxnSpLocks/>
          </p:cNvCxnSpPr>
          <p:nvPr userDrawn="1"/>
        </p:nvCxnSpPr>
        <p:spPr>
          <a:xfrm>
            <a:off x="-30481" y="6400800"/>
            <a:ext cx="9144000" cy="0"/>
          </a:xfrm>
          <a:prstGeom prst="line">
            <a:avLst/>
          </a:prstGeom>
          <a:ln w="28575">
            <a:solidFill>
              <a:srgbClr val="237F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DB2EF2-2120-ED4A-A3AA-3C4A7D81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05768A-9644-F842-8ED4-4AC0A87B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25BF62-A1A7-AF41-8DE9-498F713B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687F-BE32-6940-B595-34A28C813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2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02EC56-3AFC-8C4F-BFA3-7B596A0C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34CD5-3091-DB49-8760-713E3F3B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50127-8F53-4B4A-85F6-DFD952F9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F0E6-1463-5B4C-857D-DFF222500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3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87BDA0-CD6F-8D40-A8AA-A21D249D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C4BC2-2DCD-A849-96D9-9F75E840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96019E-DCFC-6945-A5F2-097F7F6F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5687-28A7-874D-97C4-A7180B4F7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1B4435-E6EF-5448-A4DA-3510A6508B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273A28-4A2E-B24B-8810-57DE341D3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B8B26-7655-BA43-A48D-ACE653C42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202E-CE96-9845-BF95-04E5957FD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AFC3-AB6A-5644-9DA6-7261B99BF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28002-E1CE-4D4D-B44E-DF892A0A8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si.info/iter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s://www.ersi.info/fccer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3719D1B-F675-164D-B4FF-EFF5F8F3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667000"/>
          </a:xfrm>
        </p:spPr>
        <p:txBody>
          <a:bodyPr/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Routines-Based </a:t>
            </a:r>
            <a:b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Assessment and Planning</a:t>
            </a:r>
            <a:b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for Infants and Toddlers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CA9649D-098C-0948-AFF1-6A2E466F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76200"/>
            <a:ext cx="2311400" cy="2311400"/>
          </a:xfrm>
          <a:prstGeom prst="rect">
            <a:avLst/>
          </a:prstGeom>
        </p:spPr>
      </p:pic>
      <p:pic>
        <p:nvPicPr>
          <p:cNvPr id="1030" name="Picture 1" descr="A baby girl smilling and walking">
            <a:extLst>
              <a:ext uri="{FF2B5EF4-FFF2-40B4-BE49-F238E27FC236}">
                <a16:creationId xmlns:a16="http://schemas.microsoft.com/office/drawing/2014/main" id="{8204B629-24FC-43AB-BB60-355DE669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58" y="4060346"/>
            <a:ext cx="2635154" cy="17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Educator holding a baby boy">
            <a:extLst>
              <a:ext uri="{FF2B5EF4-FFF2-40B4-BE49-F238E27FC236}">
                <a16:creationId xmlns:a16="http://schemas.microsoft.com/office/drawing/2014/main" id="{3EFA8356-A78F-47AC-8E4F-3B08EB4C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336" y="4060347"/>
            <a:ext cx="2637212" cy="17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3" descr="A girl sitting on a floor and reading a book">
            <a:extLst>
              <a:ext uri="{FF2B5EF4-FFF2-40B4-BE49-F238E27FC236}">
                <a16:creationId xmlns:a16="http://schemas.microsoft.com/office/drawing/2014/main" id="{0256F648-ED82-4439-87A9-C5389749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199" y="4060348"/>
            <a:ext cx="2635152" cy="175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6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DEE98C18-2855-6A46-9427-51A81617BC87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the Learning Environment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792F1286-6800-0649-A834-4862754742E1}"/>
              </a:ext>
            </a:extLst>
          </p:cNvPr>
          <p:cNvSpPr txBox="1">
            <a:spLocks/>
          </p:cNvSpPr>
          <p:nvPr/>
        </p:nvSpPr>
        <p:spPr bwMode="auto">
          <a:xfrm>
            <a:off x="308053" y="2237319"/>
            <a:ext cx="472114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Responsive caregiving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quality child and adult interactions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Predictable routines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 Tools: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Infant/Toddler Environment Rating Scale (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ITERS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Child Care Environmental Rating Scale (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FCCERS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" descr="A play room&#10;&#10;">
            <a:extLst>
              <a:ext uri="{FF2B5EF4-FFF2-40B4-BE49-F238E27FC236}">
                <a16:creationId xmlns:a16="http://schemas.microsoft.com/office/drawing/2014/main" id="{5EDC0E30-290B-4E4C-987E-8ECA05978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998" y="2362200"/>
            <a:ext cx="3907949" cy="2604621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27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E5828B2-88C8-7844-BAD4-FD92D8C6CE17}"/>
              </a:ext>
            </a:extLst>
          </p:cNvPr>
          <p:cNvSpPr/>
          <p:nvPr/>
        </p:nvSpPr>
        <p:spPr>
          <a:xfrm>
            <a:off x="457200" y="1321245"/>
            <a:ext cx="8686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 Information on Individual </a:t>
            </a:r>
            <a:b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and Objectives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792F1286-6800-0649-A834-4862754742E1}"/>
              </a:ext>
            </a:extLst>
          </p:cNvPr>
          <p:cNvSpPr txBox="1">
            <a:spLocks/>
          </p:cNvSpPr>
          <p:nvPr/>
        </p:nvSpPr>
        <p:spPr bwMode="auto">
          <a:xfrm>
            <a:off x="494722" y="2750811"/>
            <a:ext cx="4857443" cy="37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plan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as: Individualized Family Service Plan (IFSP), behavior support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Curriculum-referenced assessment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priorities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1" descr="Educator holding a baby boy.&#10;&#10;">
            <a:extLst>
              <a:ext uri="{FF2B5EF4-FFF2-40B4-BE49-F238E27FC236}">
                <a16:creationId xmlns:a16="http://schemas.microsoft.com/office/drawing/2014/main" id="{F40C76A9-E14D-40BB-BE65-185C92FD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750811"/>
            <a:ext cx="2341200" cy="3513018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12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Educator holding a baby boy.&#10;&#10;">
            <a:extLst>
              <a:ext uri="{FF2B5EF4-FFF2-40B4-BE49-F238E27FC236}">
                <a16:creationId xmlns:a16="http://schemas.microsoft.com/office/drawing/2014/main" id="{32DF46F2-9BF5-2240-B544-DB9472767294}"/>
              </a:ext>
            </a:extLst>
          </p:cNvPr>
          <p:cNvSpPr/>
          <p:nvPr/>
        </p:nvSpPr>
        <p:spPr>
          <a:xfrm>
            <a:off x="457200" y="1321245"/>
            <a:ext cx="8686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 Learning Needs of the Child Within Routines</a:t>
            </a:r>
            <a:endParaRPr lang="en-US" altLang="en-US" sz="3700" dirty="0">
              <a:solidFill>
                <a:srgbClr val="237F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F322EC7A-A285-4AD1-AC74-DA22DA30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011" y="2668190"/>
            <a:ext cx="2385978" cy="358021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97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4694A4C-E617-FE40-9547-1CC6AB7EEBA1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Routines-Based Assessment</a:t>
            </a:r>
          </a:p>
        </p:txBody>
      </p:sp>
      <p:pic>
        <p:nvPicPr>
          <p:cNvPr id="4" name="Table" descr="Routines-Based Assessment Table">
            <a:extLst>
              <a:ext uri="{FF2B5EF4-FFF2-40B4-BE49-F238E27FC236}">
                <a16:creationId xmlns:a16="http://schemas.microsoft.com/office/drawing/2014/main" id="{2B9EEF81-4DFE-EA4F-BCDF-2198EC6F22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248" y="1984970"/>
            <a:ext cx="5891503" cy="43116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270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B01080B1-582D-9F4A-826D-406F4DFCC33D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Routines-Based Interview</a:t>
            </a: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FB613824-A100-4B4B-9F02-A1C98CFC1B0A}"/>
              </a:ext>
            </a:extLst>
          </p:cNvPr>
          <p:cNvSpPr txBox="1">
            <a:spLocks/>
          </p:cNvSpPr>
          <p:nvPr/>
        </p:nvSpPr>
        <p:spPr bwMode="auto">
          <a:xfrm>
            <a:off x="503680" y="2223403"/>
            <a:ext cx="8229600" cy="280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Interviewer prepares the family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members report on their routines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Interviewer reviews concerns and strengths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selects goals/objectives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puts goals/objectives into priority order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(McWilliam, 2010)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83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D4B43C90-3BEE-7A49-87BD-28A411235A49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Clarify and Prioritize</a:t>
            </a:r>
          </a:p>
        </p:txBody>
      </p:sp>
      <p:pic>
        <p:nvPicPr>
          <p:cNvPr id="10" name="Image" descr="A close up of educator's paper notes&#10;&#10;">
            <a:extLst>
              <a:ext uri="{FF2B5EF4-FFF2-40B4-BE49-F238E27FC236}">
                <a16:creationId xmlns:a16="http://schemas.microsoft.com/office/drawing/2014/main" id="{F6755A10-8B63-F34C-8CE4-00248B8739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548" y="2013702"/>
            <a:ext cx="3738904" cy="4202545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9EB5A424-04F2-2040-97F9-2E8C1C3147BB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74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48FFEC56-FD67-AC4F-B687-26D347620FE6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Plan</a:t>
            </a:r>
          </a:p>
        </p:txBody>
      </p:sp>
      <p:pic>
        <p:nvPicPr>
          <p:cNvPr id="7" name="Image" descr="A close up of educator's written plan&#10;&#10;">
            <a:extLst>
              <a:ext uri="{FF2B5EF4-FFF2-40B4-BE49-F238E27FC236}">
                <a16:creationId xmlns:a16="http://schemas.microsoft.com/office/drawing/2014/main" id="{8153BAFC-90CE-7341-AB83-637D911AA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314" y="2013702"/>
            <a:ext cx="3727063" cy="422174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Page Number">
            <a:extLst>
              <a:ext uri="{FF2B5EF4-FFF2-40B4-BE49-F238E27FC236}">
                <a16:creationId xmlns:a16="http://schemas.microsoft.com/office/drawing/2014/main" id="{E39FB7A3-0679-EC49-A97A-F5DBF6BF4E90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32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9FB7A3-0679-EC49-A97A-F5DBF6BF4E90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0" name="Google Shape;140;p6">
            <a:extLst>
              <a:ext uri="{FF2B5EF4-FFF2-40B4-BE49-F238E27FC236}">
                <a16:creationId xmlns:a16="http://schemas.microsoft.com/office/drawing/2014/main" id="{D229BF8E-A6D6-9E41-99F6-BE12BC2E49E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6103376" y="2499362"/>
            <a:ext cx="2479237" cy="2511551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38;p6">
            <a:extLst>
              <a:ext uri="{FF2B5EF4-FFF2-40B4-BE49-F238E27FC236}">
                <a16:creationId xmlns:a16="http://schemas.microsoft.com/office/drawing/2014/main" id="{3009809B-20FF-421B-A70B-1A2765AD4D4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593444" y="2515520"/>
            <a:ext cx="2511551" cy="2479239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39;p6">
            <a:extLst>
              <a:ext uri="{FF2B5EF4-FFF2-40B4-BE49-F238E27FC236}">
                <a16:creationId xmlns:a16="http://schemas.microsoft.com/office/drawing/2014/main" id="{8A5E1C7C-30F3-4F20-86E4-6DA00234FBDA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356489" y="2499362"/>
            <a:ext cx="2479237" cy="2511551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E82C13C6-1210-7344-9AD6-C2B21AC914CD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an Activity Matrix</a:t>
            </a:r>
          </a:p>
        </p:txBody>
      </p:sp>
    </p:spTree>
    <p:extLst>
      <p:ext uri="{BB962C8B-B14F-4D97-AF65-F5344CB8AC3E}">
        <p14:creationId xmlns:p14="http://schemas.microsoft.com/office/powerpoint/2010/main" val="53712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127D1E2E-413A-3D40-B4B5-67215A8E5108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the Plan</a:t>
            </a:r>
          </a:p>
        </p:txBody>
      </p:sp>
      <p:pic>
        <p:nvPicPr>
          <p:cNvPr id="5122" name="Picture 1" descr="A gilr sitting on a chair playing with a toy&#10;&#10;">
            <a:extLst>
              <a:ext uri="{FF2B5EF4-FFF2-40B4-BE49-F238E27FC236}">
                <a16:creationId xmlns:a16="http://schemas.microsoft.com/office/drawing/2014/main" id="{9F7226FA-282C-48A5-9318-AECB70E5A85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2377440"/>
            <a:ext cx="2561208" cy="347472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2" descr="Two kids sitting on a table having lunch&#10;&#10;">
            <a:extLst>
              <a:ext uri="{FF2B5EF4-FFF2-40B4-BE49-F238E27FC236}">
                <a16:creationId xmlns:a16="http://schemas.microsoft.com/office/drawing/2014/main" id="{36D1F786-02D9-4AEB-B76F-617F1E57B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5"/>
          <a:stretch/>
        </p:blipFill>
        <p:spPr bwMode="auto">
          <a:xfrm>
            <a:off x="3352800" y="2377440"/>
            <a:ext cx="5029200" cy="3491972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ge Number">
            <a:extLst>
              <a:ext uri="{FF2B5EF4-FFF2-40B4-BE49-F238E27FC236}">
                <a16:creationId xmlns:a16="http://schemas.microsoft.com/office/drawing/2014/main" id="{E39FB7A3-0679-EC49-A97A-F5DBF6BF4E90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5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3C2D7C55-C2D7-2C47-A9F2-76DC44394FB3}"/>
              </a:ext>
            </a:extLst>
          </p:cNvPr>
          <p:cNvSpPr/>
          <p:nvPr/>
        </p:nvSpPr>
        <p:spPr>
          <a:xfrm>
            <a:off x="457200" y="1321245"/>
            <a:ext cx="86868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the Plan and Monitor </a:t>
            </a:r>
            <a:b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</a:t>
            </a:r>
          </a:p>
        </p:txBody>
      </p:sp>
      <p:pic>
        <p:nvPicPr>
          <p:cNvPr id="3" name="Evaluate the Plan and Monitor Progress &#10; Table" descr="Evaluate the Plan and Monitor Progress Table&#10;">
            <a:extLst>
              <a:ext uri="{FF2B5EF4-FFF2-40B4-BE49-F238E27FC236}">
                <a16:creationId xmlns:a16="http://schemas.microsoft.com/office/drawing/2014/main" id="{07B1F28A-6382-4A41-B639-1886824FBE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75" y="2667000"/>
            <a:ext cx="7676849" cy="350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Page Number">
            <a:extLst>
              <a:ext uri="{FF2B5EF4-FFF2-40B4-BE49-F238E27FC236}">
                <a16:creationId xmlns:a16="http://schemas.microsoft.com/office/drawing/2014/main" id="{E39FB7A3-0679-EC49-A97A-F5DBF6BF4E90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63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FE6666D4-B3F6-FF4D-80F7-BD1B7873288C}"/>
              </a:ext>
            </a:extLst>
          </p:cNvPr>
          <p:cNvSpPr/>
          <p:nvPr/>
        </p:nvSpPr>
        <p:spPr>
          <a:xfrm>
            <a:off x="457200" y="1321245"/>
            <a:ext cx="280756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37F90"/>
              </a:buClr>
              <a:buSzPts val="3900"/>
              <a:buFont typeface="Verdana"/>
              <a:buNone/>
            </a:pPr>
            <a:r>
              <a:rPr lang="en-US" sz="39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Objectives</a:t>
            </a:r>
            <a:endParaRPr dirty="0"/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3" name="Objectives 1">
            <a:extLst>
              <a:ext uri="{FF2B5EF4-FFF2-40B4-BE49-F238E27FC236}">
                <a16:creationId xmlns:a16="http://schemas.microsoft.com/office/drawing/2014/main" id="{51000E32-DEF8-8240-9219-69F2EE9EDBDB}"/>
              </a:ext>
            </a:extLst>
          </p:cNvPr>
          <p:cNvSpPr/>
          <p:nvPr/>
        </p:nvSpPr>
        <p:spPr>
          <a:xfrm>
            <a:off x="597628" y="2275725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Define and describe routines-based assessment </a:t>
            </a:r>
            <a:b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planning</a:t>
            </a:r>
          </a:p>
        </p:txBody>
      </p:sp>
      <p:sp>
        <p:nvSpPr>
          <p:cNvPr id="14" name="Objectives 2">
            <a:extLst>
              <a:ext uri="{FF2B5EF4-FFF2-40B4-BE49-F238E27FC236}">
                <a16:creationId xmlns:a16="http://schemas.microsoft.com/office/drawing/2014/main" id="{4798C740-570B-6A48-AAA1-AF444E1BA659}"/>
              </a:ext>
            </a:extLst>
          </p:cNvPr>
          <p:cNvSpPr/>
          <p:nvPr/>
        </p:nvSpPr>
        <p:spPr>
          <a:xfrm>
            <a:off x="597628" y="3484039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Tell the benefits of routines-based assessment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planning for infants and toddlers</a:t>
            </a:r>
          </a:p>
        </p:txBody>
      </p:sp>
      <p:sp>
        <p:nvSpPr>
          <p:cNvPr id="15" name="Objectives 3">
            <a:extLst>
              <a:ext uri="{FF2B5EF4-FFF2-40B4-BE49-F238E27FC236}">
                <a16:creationId xmlns:a16="http://schemas.microsoft.com/office/drawing/2014/main" id="{2C987235-40A8-424A-A135-CBB85A3A2F42}"/>
              </a:ext>
            </a:extLst>
          </p:cNvPr>
          <p:cNvSpPr/>
          <p:nvPr/>
        </p:nvSpPr>
        <p:spPr>
          <a:xfrm>
            <a:off x="597628" y="4708682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Describe the steps for implementing routines-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based assessment and planning</a:t>
            </a:r>
          </a:p>
        </p:txBody>
      </p:sp>
    </p:spTree>
    <p:extLst>
      <p:ext uri="{BB962C8B-B14F-4D97-AF65-F5344CB8AC3E}">
        <p14:creationId xmlns:p14="http://schemas.microsoft.com/office/powerpoint/2010/main" val="233942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view">
            <a:extLst>
              <a:ext uri="{FF2B5EF4-FFF2-40B4-BE49-F238E27FC236}">
                <a16:creationId xmlns:a16="http://schemas.microsoft.com/office/drawing/2014/main" id="{78D69982-BF3B-8249-9DA9-F8895AFF6868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503680" y="2220355"/>
            <a:ext cx="8229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and describe routines-based assessment and planning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the benefits of routines-based assessment and planning for infants and toddlers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 the steps for implementing routines-based assessment and planning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0F2A7FBC-17C9-584D-814A-EEA20FF9C9CB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27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FCC2794-5A42-134F-816B-1E6C7831E6C3}"/>
              </a:ext>
            </a:extLst>
          </p:cNvPr>
          <p:cNvSpPr/>
          <p:nvPr/>
        </p:nvSpPr>
        <p:spPr>
          <a:xfrm>
            <a:off x="457200" y="1321245"/>
            <a:ext cx="86868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49F7057-29F3-D444-8526-0F1A9E5FFE37}"/>
              </a:ext>
            </a:extLst>
          </p:cNvPr>
          <p:cNvSpPr txBox="1">
            <a:spLocks/>
          </p:cNvSpPr>
          <p:nvPr/>
        </p:nvSpPr>
        <p:spPr bwMode="auto">
          <a:xfrm>
            <a:off x="503681" y="2019300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time and attention today</a:t>
            </a:r>
          </a:p>
          <a:p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the Early Childhood Learning and Knowledge (ECLKC) website for more resources</a:t>
            </a:r>
            <a:r>
              <a:rPr lang="en-US" altLang="en-US" sz="22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https://eclkc.ohs.acf.hhs.gov </a:t>
            </a:r>
            <a:endParaRPr lang="en-US" alt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onth/Year">
            <a:extLst>
              <a:ext uri="{FF2B5EF4-FFF2-40B4-BE49-F238E27FC236}">
                <a16:creationId xmlns:a16="http://schemas.microsoft.com/office/drawing/2014/main" id="{E941E8F1-0694-D549-B20E-1A53AFF9B6FA}"/>
              </a:ext>
            </a:extLst>
          </p:cNvPr>
          <p:cNvSpPr txBox="1"/>
          <p:nvPr/>
        </p:nvSpPr>
        <p:spPr>
          <a:xfrm>
            <a:off x="670559" y="6134356"/>
            <a:ext cx="6286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July/2020</a:t>
            </a:r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BE662AFF-FC17-0546-8E52-8EE14D21E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0" y="5085657"/>
            <a:ext cx="9080500" cy="1270000"/>
          </a:xfrm>
          <a:prstGeom prst="rect">
            <a:avLst/>
          </a:prstGeom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3D167923-AFD7-7547-98D9-70123DD593A4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94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43A2C402-EF9D-A741-AFC4-07D90EA4A7D1}"/>
              </a:ext>
            </a:extLst>
          </p:cNvPr>
          <p:cNvSpPr/>
          <p:nvPr/>
        </p:nvSpPr>
        <p:spPr>
          <a:xfrm>
            <a:off x="457200" y="1321245"/>
            <a:ext cx="838867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237F90"/>
              </a:buClr>
              <a:buSzPts val="3900"/>
            </a:pPr>
            <a:r>
              <a:rPr lang="en-US" sz="39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Framework of Effective Practice</a:t>
            </a:r>
            <a:endParaRPr lang="en-US" sz="4000" dirty="0"/>
          </a:p>
        </p:txBody>
      </p:sp>
      <p:pic>
        <p:nvPicPr>
          <p:cNvPr id="6" name="3">
            <a:extLst>
              <a:ext uri="{FF2B5EF4-FFF2-40B4-BE49-F238E27FC236}">
                <a16:creationId xmlns:a16="http://schemas.microsoft.com/office/drawing/2014/main" id="{0889EACB-00EE-9749-897E-BF452742E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1900819"/>
            <a:ext cx="7271658" cy="2884174"/>
          </a:xfrm>
          <a:prstGeom prst="rect">
            <a:avLst/>
          </a:prstGeom>
        </p:spPr>
      </p:pic>
      <p:pic>
        <p:nvPicPr>
          <p:cNvPr id="8" name="2">
            <a:extLst>
              <a:ext uri="{FF2B5EF4-FFF2-40B4-BE49-F238E27FC236}">
                <a16:creationId xmlns:a16="http://schemas.microsoft.com/office/drawing/2014/main" id="{F97B2E70-8546-0842-A5BE-E9A70EDD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511" y="2015694"/>
            <a:ext cx="4789690" cy="4406514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4A46B3F2-D878-8149-A1B6-E8C8D01AC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982" y="2013702"/>
            <a:ext cx="4896128" cy="4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F39D95C6-80F4-3B48-BB54-E787A45D6AEA}"/>
              </a:ext>
            </a:extLst>
          </p:cNvPr>
          <p:cNvSpPr/>
          <p:nvPr/>
        </p:nvSpPr>
        <p:spPr>
          <a:xfrm>
            <a:off x="457200" y="1321245"/>
            <a:ext cx="838867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Routines-Based Assessment and Planning?</a:t>
            </a:r>
            <a:endParaRPr lang="en-US" altLang="en-US" sz="3700" dirty="0">
              <a:solidFill>
                <a:srgbClr val="237F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FDA09B5-FA21-9E44-AAF7-78FB9B2FCD45}"/>
              </a:ext>
            </a:extLst>
          </p:cNvPr>
          <p:cNvSpPr/>
          <p:nvPr/>
        </p:nvSpPr>
        <p:spPr>
          <a:xfrm>
            <a:off x="436516" y="2895600"/>
            <a:ext cx="7958544" cy="129262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process for using the typical routines of the day to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identify an individual child’s strengths and needs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Body Copy 2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36516" y="4303363"/>
            <a:ext cx="7958544" cy="4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Body Copy 3">
            <a:extLst>
              <a:ext uri="{FF2B5EF4-FFF2-40B4-BE49-F238E27FC236}">
                <a16:creationId xmlns:a16="http://schemas.microsoft.com/office/drawing/2014/main" id="{871CF057-1DB9-DE4F-A0A1-CD2030EB42E8}"/>
              </a:ext>
            </a:extLst>
          </p:cNvPr>
          <p:cNvSpPr/>
          <p:nvPr/>
        </p:nvSpPr>
        <p:spPr>
          <a:xfrm>
            <a:off x="436516" y="4890444"/>
            <a:ext cx="7958544" cy="1292621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process for using the typical routines of the day as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context for implementing opportunities for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learning and practice</a:t>
            </a: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65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09A92A11-CD68-5642-855C-4E05F75EB424}"/>
              </a:ext>
            </a:extLst>
          </p:cNvPr>
          <p:cNvSpPr/>
          <p:nvPr/>
        </p:nvSpPr>
        <p:spPr>
          <a:xfrm>
            <a:off x="457200" y="1321245"/>
            <a:ext cx="838867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503680" y="2220355"/>
            <a:ext cx="8945119" cy="5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Gathering information to make decisions</a:t>
            </a:r>
          </a:p>
        </p:txBody>
      </p:sp>
      <p:pic>
        <p:nvPicPr>
          <p:cNvPr id="3" name="Picture 1" descr="Educatior holding a baby girl and reading a book&#10;&#10;">
            <a:extLst>
              <a:ext uri="{FF2B5EF4-FFF2-40B4-BE49-F238E27FC236}">
                <a16:creationId xmlns:a16="http://schemas.microsoft.com/office/drawing/2014/main" id="{5667378B-DA3C-4CF6-98CC-C3047B467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378" y="2977078"/>
            <a:ext cx="4620322" cy="3081728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68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FF954A-3076-004A-A7E5-87D16A279B76}"/>
              </a:ext>
            </a:extLst>
          </p:cNvPr>
          <p:cNvSpPr/>
          <p:nvPr/>
        </p:nvSpPr>
        <p:spPr>
          <a:xfrm>
            <a:off x="457200" y="1321245"/>
            <a:ext cx="838867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Use Routines-Based </a:t>
            </a:r>
            <a:br>
              <a:rPr 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Assessment and Planning?</a:t>
            </a:r>
            <a:endParaRPr lang="en-US" altLang="en-US" sz="3700" dirty="0">
              <a:solidFill>
                <a:srgbClr val="237F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792F1286-6800-0649-A834-4862754742E1}"/>
              </a:ext>
            </a:extLst>
          </p:cNvPr>
          <p:cNvSpPr txBox="1">
            <a:spLocks/>
          </p:cNvSpPr>
          <p:nvPr/>
        </p:nvSpPr>
        <p:spPr bwMode="auto">
          <a:xfrm>
            <a:off x="487680" y="2872535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child in authentic situations and environments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functional goals and objectives (relevant, worthwhile, socially meaningful, etc.)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a complete picture of the child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7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E12D1B5B-12F7-1D46-8451-A6C983E40D58}"/>
              </a:ext>
            </a:extLst>
          </p:cNvPr>
          <p:cNvSpPr/>
          <p:nvPr/>
        </p:nvSpPr>
        <p:spPr>
          <a:xfrm>
            <a:off x="457200" y="1321245"/>
            <a:ext cx="838867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 Recommended Practices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792F1286-6800-0649-A834-4862754742E1}"/>
              </a:ext>
            </a:extLst>
          </p:cNvPr>
          <p:cNvSpPr txBox="1">
            <a:spLocks/>
          </p:cNvSpPr>
          <p:nvPr/>
        </p:nvSpPr>
        <p:spPr bwMode="auto">
          <a:xfrm>
            <a:off x="533400" y="2209800"/>
            <a:ext cx="784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Practice 7.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obtain information about the child’s skills in daily activities, routines, and environments such as home, center, and community.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Practice 1.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provide services and supports in natural and inclusive environments during daily routines and activities to promote the child’s access to and participation in learning experiences.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Instruction Practice 5.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embed instruction within and across routines, activities, and environments to provide contextually relevant learning opportunities.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4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F22ED596-85C0-754F-99E3-F0E5B4B7528B}"/>
              </a:ext>
            </a:extLst>
          </p:cNvPr>
          <p:cNvSpPr/>
          <p:nvPr/>
        </p:nvSpPr>
        <p:spPr>
          <a:xfrm>
            <a:off x="457200" y="1321245"/>
            <a:ext cx="838867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Does Routines-Based </a:t>
            </a:r>
            <a:b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Look Like?</a:t>
            </a:r>
          </a:p>
        </p:txBody>
      </p:sp>
      <p:pic>
        <p:nvPicPr>
          <p:cNvPr id="2050" name="Picture 1" descr="A baby sitting on a table&#10;&#10;">
            <a:extLst>
              <a:ext uri="{FF2B5EF4-FFF2-40B4-BE49-F238E27FC236}">
                <a16:creationId xmlns:a16="http://schemas.microsoft.com/office/drawing/2014/main" id="{918184F6-35DB-44DE-B474-2DC3D6F5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684653"/>
            <a:ext cx="2568230" cy="1711708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2" descr="A person holding a sleeping baby&#10;&#10;">
            <a:extLst>
              <a:ext uri="{FF2B5EF4-FFF2-40B4-BE49-F238E27FC236}">
                <a16:creationId xmlns:a16="http://schemas.microsoft.com/office/drawing/2014/main" id="{35832CEB-E72E-4BCF-940E-0C5A933C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684653"/>
            <a:ext cx="2566226" cy="1711708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8" name="Picture 3" descr="Educators are helping kids to wear their jackets&#10;&#10;">
            <a:extLst>
              <a:ext uri="{FF2B5EF4-FFF2-40B4-BE49-F238E27FC236}">
                <a16:creationId xmlns:a16="http://schemas.microsoft.com/office/drawing/2014/main" id="{11FEC12D-9B28-47F9-8384-9E4FE1CD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536690"/>
            <a:ext cx="2568232" cy="171171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4" descr="A baby girl sitting in a bed while educator is talking to her&#10;&#10;">
            <a:extLst>
              <a:ext uri="{FF2B5EF4-FFF2-40B4-BE49-F238E27FC236}">
                <a16:creationId xmlns:a16="http://schemas.microsoft.com/office/drawing/2014/main" id="{D7063F6D-EBEE-4704-8060-3A8F9C61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36692"/>
            <a:ext cx="2566226" cy="1711708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99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BDF79298-E693-5544-853C-EE5CC8DF9EA9}"/>
              </a:ext>
            </a:extLst>
          </p:cNvPr>
          <p:cNvSpPr/>
          <p:nvPr/>
        </p:nvSpPr>
        <p:spPr>
          <a:xfrm>
            <a:off x="457200" y="1321245"/>
            <a:ext cx="838867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Use Routines-Based </a:t>
            </a:r>
            <a:b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7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 and Planning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792F1286-6800-0649-A834-4862754742E1}"/>
              </a:ext>
            </a:extLst>
          </p:cNvPr>
          <p:cNvSpPr txBox="1">
            <a:spLocks/>
          </p:cNvSpPr>
          <p:nvPr/>
        </p:nvSpPr>
        <p:spPr bwMode="auto">
          <a:xfrm>
            <a:off x="460248" y="2692400"/>
            <a:ext cx="8229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the learning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 information about the individual child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the child’s learning needs in typical routines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Clarify and prioritize current concerns for the child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an activity matrix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the plan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the plan and monitor child progress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FCD1A923-2D85-B746-B1AD-90EDEE0CB63E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53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0bcfbbdd-cf99-4445-bd4f-0255aa14744a" xsi:nil="true"/>
    <DocumentStatus xmlns="2b0696d2-03e8-4ed2-82a3-1f89a5fc7162">Manager Review</DocumentStatus>
    <Grant_x0020_Year xmlns="0bcfbbdd-cf99-4445-bd4f-0255aa14744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1FD8894558449A264163B3A97FDE9" ma:contentTypeVersion="21" ma:contentTypeDescription="Create a new document." ma:contentTypeScope="" ma:versionID="ab83a885e9ed19c796b6343c50ca8f5b">
  <xsd:schema xmlns:xsd="http://www.w3.org/2001/XMLSchema" xmlns:xs="http://www.w3.org/2001/XMLSchema" xmlns:p="http://schemas.microsoft.com/office/2006/metadata/properties" xmlns:ns2="638e6b88-029d-4974-94ab-4f46eee0f699" xmlns:ns3="0bcfbbdd-cf99-4445-bd4f-0255aa14744a" xmlns:ns4="2b0696d2-03e8-4ed2-82a3-1f89a5fc7162" targetNamespace="http://schemas.microsoft.com/office/2006/metadata/properties" ma:root="true" ma:fieldsID="26a4cb01407bb862c72f678f4aea7713" ns2:_="" ns3:_="" ns4:_="">
    <xsd:import namespace="638e6b88-029d-4974-94ab-4f46eee0f699"/>
    <xsd:import namespace="0bcfbbdd-cf99-4445-bd4f-0255aa14744a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DocumentStatus" minOccurs="0"/>
                <xsd:element ref="ns3:MediaServiceEventHashCode" minOccurs="0"/>
                <xsd:element ref="ns3:MediaServiceGenerationTime" minOccurs="0"/>
                <xsd:element ref="ns3:Year" minOccurs="0"/>
                <xsd:element ref="ns3:Grant_x0020_Yea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fbbdd-cf99-4445-bd4f-0255aa147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Year" ma:index="20" nillable="true" ma:displayName="Year" ma:format="DateOnly" ma:internalName="Year">
      <xsd:simpleType>
        <xsd:restriction base="dms:DateTime"/>
      </xsd:simpleType>
    </xsd:element>
    <xsd:element name="Grant_x0020_Year" ma:index="21" nillable="true" ma:displayName="Grant Year" ma:format="Dropdown" ma:internalName="Grant_x0020_Year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DocumentStatus" ma:index="17" nillable="true" ma:displayName="Document Status" ma:default="Manager Review" ma:format="Dropdown" ma:indexed="true" ma:internalName="DocumentStatus">
      <xsd:simpleType>
        <xsd:restriction base="dms:Choice">
          <xsd:enumeration value="Manager Review"/>
          <xsd:enumeration value="Senior-Manager Review"/>
          <xsd:enumeration value="Director Review"/>
          <xsd:enumeration value="Client Review"/>
          <xsd:enumeration value="Center Director Revie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B440D-7679-4A6C-9486-8D4304687CB7}">
  <ds:schemaRefs>
    <ds:schemaRef ds:uri="http://schemas.microsoft.com/office/2006/metadata/properties"/>
    <ds:schemaRef ds:uri="http://schemas.microsoft.com/office/infopath/2007/PartnerControls"/>
    <ds:schemaRef ds:uri="0bcfbbdd-cf99-4445-bd4f-0255aa14744a"/>
    <ds:schemaRef ds:uri="2b0696d2-03e8-4ed2-82a3-1f89a5fc7162"/>
  </ds:schemaRefs>
</ds:datastoreItem>
</file>

<file path=customXml/itemProps2.xml><?xml version="1.0" encoding="utf-8"?>
<ds:datastoreItem xmlns:ds="http://schemas.openxmlformats.org/officeDocument/2006/customXml" ds:itemID="{C5B54B96-12CE-4950-BC0F-68F3888B1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0bcfbbdd-cf99-4445-bd4f-0255aa14744a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D42580-D10C-45C1-B3EB-CF647E765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528</Words>
  <Application>Microsoft Office PowerPoint</Application>
  <PresentationFormat>On-screen Show (4:3)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Office Theme</vt:lpstr>
      <vt:lpstr>Routines-Based  Assessment and Planning  for Infants and Toddlers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jess357</dc:creator>
  <cp:lastModifiedBy>Bernard Lopez</cp:lastModifiedBy>
  <cp:revision>133</cp:revision>
  <cp:lastPrinted>2019-09-15T22:22:51Z</cp:lastPrinted>
  <dcterms:created xsi:type="dcterms:W3CDTF">2009-08-17T19:48:21Z</dcterms:created>
  <dcterms:modified xsi:type="dcterms:W3CDTF">2022-12-09T14:39:22Z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0x01010020F1FD8894558449A264163B3A97FDE9</vt:lpwstr>
  </property>
</Properties>
</file>