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84" r:id="rId7"/>
    <p:sldId id="281" r:id="rId8"/>
    <p:sldId id="260" r:id="rId9"/>
    <p:sldId id="266" r:id="rId10"/>
    <p:sldId id="263" r:id="rId11"/>
    <p:sldId id="282" r:id="rId12"/>
    <p:sldId id="28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7" r:id="rId24"/>
    <p:sldId id="259" r:id="rId2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errill" initials="SM" lastIdx="7" clrIdx="0">
    <p:extLst>
      <p:ext uri="{19B8F6BF-5375-455C-9EA6-DF929625EA0E}">
        <p15:presenceInfo xmlns:p15="http://schemas.microsoft.com/office/powerpoint/2012/main" userId="S::sarah.merrill_acf.hhs.gov#ext#@zerotothree.org::3e53af37-13da-40ef-af67-5944c6d404e8" providerId="AD"/>
      </p:ext>
    </p:extLst>
  </p:cmAuthor>
  <p:cmAuthor id="2" name="Sangeeta Parikshak" initials="SP" lastIdx="1" clrIdx="1">
    <p:extLst>
      <p:ext uri="{19B8F6BF-5375-455C-9EA6-DF929625EA0E}">
        <p15:presenceInfo xmlns:p15="http://schemas.microsoft.com/office/powerpoint/2012/main" userId="S::sangeeta.parikshak_acf.hhs.gov#ext#@zerotothree.org::a0486910-5a01-4875-9460-b1be28197ea6" providerId="AD"/>
      </p:ext>
    </p:extLst>
  </p:cmAuthor>
  <p:cmAuthor id="3" name="Rilee K Larsen" initials="RKL" lastIdx="10" clrIdx="2">
    <p:extLst>
      <p:ext uri="{19B8F6BF-5375-455C-9EA6-DF929625EA0E}">
        <p15:presenceInfo xmlns:p15="http://schemas.microsoft.com/office/powerpoint/2012/main" userId="S::rileek@uw.edu::75eaa654-326f-48ab-aa1e-e18e0dc742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81D"/>
    <a:srgbClr val="237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CE257-DBE1-4196-A11A-234D10B7905F}" v="2" dt="2022-12-09T14:37:43.283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4" autoAdjust="0"/>
    <p:restoredTop sz="94733"/>
  </p:normalViewPr>
  <p:slideViewPr>
    <p:cSldViewPr snapToGrid="0">
      <p:cViewPr varScale="1">
        <p:scale>
          <a:sx n="81" d="100"/>
          <a:sy n="81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8T11:01:51.629" idx="3">
    <p:pos x="10" y="10"/>
    <p:text>May want to use Center-Based Setting or CB classroom for Santino to resonate with Head Start
</p:text>
    <p:extLst>
      <p:ext uri="{C676402C-5697-4E1C-873F-D02D1690AC5C}">
        <p15:threadingInfo xmlns:p15="http://schemas.microsoft.com/office/powerpoint/2012/main" timeZoneBias="420"/>
      </p:ext>
    </p:extLst>
  </p:cm>
  <p:cm authorId="1" dt="2020-05-08T11:02:11.020" idx="4">
    <p:pos x="10" y="106"/>
    <p:text>Here &amp; in subsequent slides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  <p:cm authorId="3" dt="2020-06-26T16:25:55.601" idx="3">
    <p:pos x="10" y="202"/>
    <p:text>Changed to "Center-based Child Care"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426EC5-19B8-9143-9679-9168C07DD2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31AA1-0F6E-6343-B16F-9251D67F02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40F0E73B-5F68-1B4C-83F3-08C24C0175C8}" type="datetime1">
              <a:rPr lang="en-US"/>
              <a:pPr>
                <a:defRPr/>
              </a:pPr>
              <a:t>12/9/2022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9B3AD1-B8AE-CD42-8B22-C874F8FBB8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1E0F3E-0381-8A42-874B-A97977890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70B30-B689-2247-A2B7-DAE90AA130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F0A04-7275-5247-BD56-6007C37693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2366D26-D1FC-784F-AAF7-479F5A153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09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332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782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596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00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33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22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33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3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TO DESIGN</a:t>
            </a:r>
          </a:p>
          <a:p>
            <a:endParaRPr lang="en-US"/>
          </a:p>
          <a:p>
            <a:r>
              <a:rPr lang="en-US"/>
              <a:t>Insert photos of infants/toddlers engaged in activities similar to examples in notes and activities.</a:t>
            </a: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31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</a:t>
            </a:r>
          </a:p>
          <a:p>
            <a:r>
              <a:rPr lang="en-US"/>
              <a:t>Add 3 photos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387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5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66D26-D1FC-784F-AAF7-479F5A153E3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6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40BA9-B3DC-E24E-B8E5-FED244B3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9535D-9111-BA48-9A77-EF5B782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376D-E598-844C-80BC-A5900AEB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EA3C-35DE-4748-ACBE-5BC52DA86E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2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D7762-0A74-C549-9DD1-F04FCD12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BD8C7-D70C-324B-B89E-EB375D8E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81E3-F0C8-3542-83A6-8EEABC97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C6F4-3DB1-8A4D-845D-6EDCB50F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B5F6-8EFD-6644-A7BA-6A127923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8C7AD-6C69-5546-BFCC-5A14CC3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AA77-5A48-1547-9EB4-3EB0CCE4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4CFE-9848-F24A-9997-1A1F22B65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82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0A899F-4F33-B542-A06F-71C790740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070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AB0FD-8161-054A-A762-60C962881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9A0FE-4666-8F47-9DE2-B2229D490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12F56-9EA2-5946-8D1A-001A0910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280B-813A-154B-A058-7E4DB8CB1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15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64538A-5DD0-2A48-A2C3-E66E0A4D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BC5E0C-C18C-C146-9007-18D75AD87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AD38F7F-7B46-814F-BB40-2D8383C3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8D73-6DAF-7C4C-ABC8-09CC16B84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2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33F875-7F4A-A94C-A750-40236280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833FBD-57E2-BB42-814A-AB0DCEBA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AE5CD4-6A86-5F4D-8710-43D2ECF1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F474-CBF4-DC4F-A479-478A5316B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9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6BC180D-4F46-FB47-A4A4-3AE4CDF9C5F7}"/>
              </a:ext>
            </a:extLst>
          </p:cNvPr>
          <p:cNvSpPr/>
          <p:nvPr userDrawn="1"/>
        </p:nvSpPr>
        <p:spPr>
          <a:xfrm>
            <a:off x="381000" y="381000"/>
            <a:ext cx="2937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HSCI Assessing Module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7EA66-2729-0F4A-BF80-ABCFE01174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BC8A48-E031-9145-852F-29E26245BE06}"/>
              </a:ext>
            </a:extLst>
          </p:cNvPr>
          <p:cNvCxnSpPr>
            <a:cxnSpLocks/>
          </p:cNvCxnSpPr>
          <p:nvPr userDrawn="1"/>
        </p:nvCxnSpPr>
        <p:spPr>
          <a:xfrm>
            <a:off x="-30481" y="6400800"/>
            <a:ext cx="9144000" cy="0"/>
          </a:xfrm>
          <a:prstGeom prst="line">
            <a:avLst/>
          </a:prstGeom>
          <a:ln w="28575">
            <a:solidFill>
              <a:srgbClr val="237F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FDB2EF2-2120-ED4A-A3AA-3C4A7D81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05768A-9644-F842-8ED4-4AC0A87B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25BF62-A1A7-AF41-8DE9-498F713B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6687F-BE32-6940-B595-34A28C813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72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02EC56-3AFC-8C4F-BFA3-7B596A0C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34CD5-3091-DB49-8760-713E3F3B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850127-8F53-4B4A-85F6-DFD952F9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FF0E6-1463-5B4C-857D-DFF222500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3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87BDA0-CD6F-8D40-A8AA-A21D249D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C4BC2-2DCD-A849-96D9-9F75E840B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96019E-DCFC-6945-A5F2-097F7F6F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5687-28A7-874D-97C4-A7180B4F7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20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1B4435-E6EF-5448-A4DA-3510A6508B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D273A28-4A2E-B24B-8810-57DE341D3D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B8B26-7655-BA43-A48D-ACE653C42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1202E-CE96-9845-BF95-04E5957FD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AFC3-AB6A-5644-9DA6-7261B99BF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E28002-E1CE-4D4D-B44E-DF892A0A80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eclkc.ohs.acf.hhs.gov/video/using-spo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video/imitating-action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9D1B-F675-164D-B4FF-EFF5F8F3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1676400"/>
            <a:ext cx="8229600" cy="2667000"/>
          </a:xfrm>
        </p:spPr>
        <p:txBody>
          <a:bodyPr/>
          <a:lstStyle/>
          <a:p>
            <a:r>
              <a:rPr lang="en-US" sz="3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Embedded Learning Opportunities for Infants and Toddlers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2CA9649D-098C-0948-AFF1-6A2E466F3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-76200"/>
            <a:ext cx="2311400" cy="2311400"/>
          </a:xfrm>
          <a:prstGeom prst="rect">
            <a:avLst/>
          </a:prstGeom>
        </p:spPr>
      </p:pic>
      <p:pic>
        <p:nvPicPr>
          <p:cNvPr id="9" name="Picture 1" descr="A group of kids sitting at a table&#10;">
            <a:extLst>
              <a:ext uri="{FF2B5EF4-FFF2-40B4-BE49-F238E27FC236}">
                <a16:creationId xmlns:a16="http://schemas.microsoft.com/office/drawing/2014/main" id="{AE8597BF-295D-4447-8884-C5753F15B7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06" y="4563908"/>
            <a:ext cx="2641201" cy="1761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2" descr="A picture of a child, indoor, holding a bottle&#10;">
            <a:extLst>
              <a:ext uri="{FF2B5EF4-FFF2-40B4-BE49-F238E27FC236}">
                <a16:creationId xmlns:a16="http://schemas.microsoft.com/office/drawing/2014/main" id="{600B5C52-C2C7-4CA7-9707-7E0E2BA818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070" y="4562913"/>
            <a:ext cx="2642531" cy="176168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Picture 3" descr="A baby boy sitting on a bed and educator is talking to him&#10;">
            <a:extLst>
              <a:ext uri="{FF2B5EF4-FFF2-40B4-BE49-F238E27FC236}">
                <a16:creationId xmlns:a16="http://schemas.microsoft.com/office/drawing/2014/main" id="{6EBCA6F4-305B-41D2-A213-06F1C7EC42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564" y="4562913"/>
            <a:ext cx="2642530" cy="176168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566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">
            <a:extLst>
              <a:ext uri="{FF2B5EF4-FFF2-40B4-BE49-F238E27FC236}">
                <a16:creationId xmlns:a16="http://schemas.microsoft.com/office/drawing/2014/main" id="{0572DA21-A0EA-444E-A0CD-D6B37839088D}"/>
              </a:ext>
            </a:extLst>
          </p:cNvPr>
          <p:cNvSpPr/>
          <p:nvPr/>
        </p:nvSpPr>
        <p:spPr>
          <a:xfrm>
            <a:off x="457200" y="1321245"/>
            <a:ext cx="81762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6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Embedded Learning Opportunities</a:t>
            </a:r>
          </a:p>
        </p:txBody>
      </p:sp>
      <p:sp>
        <p:nvSpPr>
          <p:cNvPr id="18" name="What?">
            <a:extLst>
              <a:ext uri="{FF2B5EF4-FFF2-40B4-BE49-F238E27FC236}">
                <a16:creationId xmlns:a16="http://schemas.microsoft.com/office/drawing/2014/main" id="{DE1C1293-A79F-734A-AE06-E7D3FB5C9971}"/>
              </a:ext>
            </a:extLst>
          </p:cNvPr>
          <p:cNvSpPr/>
          <p:nvPr/>
        </p:nvSpPr>
        <p:spPr>
          <a:xfrm>
            <a:off x="628897" y="2469931"/>
            <a:ext cx="2502020" cy="2017986"/>
          </a:xfrm>
          <a:prstGeom prst="roundRect">
            <a:avLst/>
          </a:prstGeom>
          <a:solidFill>
            <a:srgbClr val="E78D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oogle Shape;121;p4" descr="A hand is trying to reach a lego elements">
            <a:extLst>
              <a:ext uri="{FF2B5EF4-FFF2-40B4-BE49-F238E27FC236}">
                <a16:creationId xmlns:a16="http://schemas.microsoft.com/office/drawing/2014/main" id="{18867FFA-6FED-8346-A483-35FDFF42C827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897" y="4139301"/>
            <a:ext cx="2515409" cy="1568552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When?">
            <a:extLst>
              <a:ext uri="{FF2B5EF4-FFF2-40B4-BE49-F238E27FC236}">
                <a16:creationId xmlns:a16="http://schemas.microsoft.com/office/drawing/2014/main" id="{A39D0DE7-8845-7246-85C2-42BC308580E7}"/>
              </a:ext>
            </a:extLst>
          </p:cNvPr>
          <p:cNvSpPr/>
          <p:nvPr/>
        </p:nvSpPr>
        <p:spPr>
          <a:xfrm>
            <a:off x="3310419" y="3689867"/>
            <a:ext cx="2520271" cy="2017986"/>
          </a:xfrm>
          <a:prstGeom prst="roundRect">
            <a:avLst/>
          </a:prstGeom>
          <a:solidFill>
            <a:srgbClr val="E78D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oogle Shape;119;p4" descr="A girl sitting at a table ">
            <a:extLst>
              <a:ext uri="{FF2B5EF4-FFF2-40B4-BE49-F238E27FC236}">
                <a16:creationId xmlns:a16="http://schemas.microsoft.com/office/drawing/2014/main" id="{B1CCA561-FD18-CD42-8A1F-BFDF9C3ED2A7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5281" y="2469930"/>
            <a:ext cx="2515410" cy="1568551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" name="Why?">
            <a:extLst>
              <a:ext uri="{FF2B5EF4-FFF2-40B4-BE49-F238E27FC236}">
                <a16:creationId xmlns:a16="http://schemas.microsoft.com/office/drawing/2014/main" id="{7D3FDB32-9A60-4648-A571-5B3195327E54}"/>
              </a:ext>
            </a:extLst>
          </p:cNvPr>
          <p:cNvSpPr/>
          <p:nvPr/>
        </p:nvSpPr>
        <p:spPr>
          <a:xfrm>
            <a:off x="6010192" y="2469931"/>
            <a:ext cx="2504911" cy="2017986"/>
          </a:xfrm>
          <a:prstGeom prst="roundRect">
            <a:avLst/>
          </a:prstGeom>
          <a:solidFill>
            <a:srgbClr val="E78D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120;p4" descr="A baby boy playing with a toy">
            <a:extLst>
              <a:ext uri="{FF2B5EF4-FFF2-40B4-BE49-F238E27FC236}">
                <a16:creationId xmlns:a16="http://schemas.microsoft.com/office/drawing/2014/main" id="{D8C8630A-64E8-2840-B9CC-C5963383EB7E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5056" y="4090826"/>
            <a:ext cx="2513438" cy="1674974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" name="Google Shape;123;p4">
            <a:extLst>
              <a:ext uri="{FF2B5EF4-FFF2-40B4-BE49-F238E27FC236}">
                <a16:creationId xmlns:a16="http://schemas.microsoft.com/office/drawing/2014/main" id="{38018BDD-8BDE-124E-9438-DCAFC2FDD045}"/>
              </a:ext>
            </a:extLst>
          </p:cNvPr>
          <p:cNvSpPr txBox="1"/>
          <p:nvPr/>
        </p:nvSpPr>
        <p:spPr>
          <a:xfrm>
            <a:off x="628897" y="2905591"/>
            <a:ext cx="2486653" cy="7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48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WHAT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3" name="Google Shape;123;p4">
            <a:extLst>
              <a:ext uri="{FF2B5EF4-FFF2-40B4-BE49-F238E27FC236}">
                <a16:creationId xmlns:a16="http://schemas.microsoft.com/office/drawing/2014/main" id="{4822B6DA-17A2-0540-8580-3E7DD93272F7}"/>
              </a:ext>
            </a:extLst>
          </p:cNvPr>
          <p:cNvSpPr txBox="1"/>
          <p:nvPr/>
        </p:nvSpPr>
        <p:spPr>
          <a:xfrm>
            <a:off x="3344038" y="4487917"/>
            <a:ext cx="2486653" cy="7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48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WHEN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24" name="Google Shape;123;p4">
            <a:extLst>
              <a:ext uri="{FF2B5EF4-FFF2-40B4-BE49-F238E27FC236}">
                <a16:creationId xmlns:a16="http://schemas.microsoft.com/office/drawing/2014/main" id="{E98A8D51-C1CD-AC4F-9812-7D8D07F373CA}"/>
              </a:ext>
            </a:extLst>
          </p:cNvPr>
          <p:cNvSpPr txBox="1"/>
          <p:nvPr/>
        </p:nvSpPr>
        <p:spPr>
          <a:xfrm>
            <a:off x="6041841" y="2897024"/>
            <a:ext cx="2486653" cy="7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48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WHY</a:t>
            </a:r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1864E64C-3850-664E-B5B8-3BC209A3CBC4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6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46E0AD52-359E-344E-B989-022DF72228BE}"/>
              </a:ext>
            </a:extLst>
          </p:cNvPr>
          <p:cNvSpPr/>
          <p:nvPr/>
        </p:nvSpPr>
        <p:spPr>
          <a:xfrm>
            <a:off x="457200" y="1321245"/>
            <a:ext cx="817625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6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Embedded Learning Opportunities</a:t>
            </a:r>
          </a:p>
        </p:txBody>
      </p:sp>
      <p:sp>
        <p:nvSpPr>
          <p:cNvPr id="7" name="Embedded Learning Opportunities&#10;1 ">
            <a:extLst>
              <a:ext uri="{FF2B5EF4-FFF2-40B4-BE49-F238E27FC236}">
                <a16:creationId xmlns:a16="http://schemas.microsoft.com/office/drawing/2014/main" id="{C3D24483-94CC-274B-AA3A-550161D5071A}"/>
              </a:ext>
            </a:extLst>
          </p:cNvPr>
          <p:cNvSpPr/>
          <p:nvPr/>
        </p:nvSpPr>
        <p:spPr>
          <a:xfrm>
            <a:off x="592728" y="2187667"/>
            <a:ext cx="7958544" cy="882103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to teach: high-priority individual learning objectives</a:t>
            </a:r>
          </a:p>
        </p:txBody>
      </p:sp>
      <p:sp>
        <p:nvSpPr>
          <p:cNvPr id="10" name="Embedded Learning Opportunities&#10; 2">
            <a:extLst>
              <a:ext uri="{FF2B5EF4-FFF2-40B4-BE49-F238E27FC236}">
                <a16:creationId xmlns:a16="http://schemas.microsoft.com/office/drawing/2014/main" id="{BA196623-157A-924D-8D34-5774C946AA92}"/>
              </a:ext>
            </a:extLst>
          </p:cNvPr>
          <p:cNvSpPr/>
          <p:nvPr/>
        </p:nvSpPr>
        <p:spPr>
          <a:xfrm>
            <a:off x="592728" y="3243222"/>
            <a:ext cx="7958544" cy="882103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to teach: during activities, routines, and transitions</a:t>
            </a:r>
          </a:p>
        </p:txBody>
      </p:sp>
      <p:sp>
        <p:nvSpPr>
          <p:cNvPr id="11" name="Embedded Learning Opportunities&#10; 3">
            <a:extLst>
              <a:ext uri="{FF2B5EF4-FFF2-40B4-BE49-F238E27FC236}">
                <a16:creationId xmlns:a16="http://schemas.microsoft.com/office/drawing/2014/main" id="{750A0B65-1219-1240-A988-61EC5DAEB4D5}"/>
              </a:ext>
            </a:extLst>
          </p:cNvPr>
          <p:cNvSpPr/>
          <p:nvPr/>
        </p:nvSpPr>
        <p:spPr>
          <a:xfrm>
            <a:off x="592728" y="4298777"/>
            <a:ext cx="7958544" cy="882103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teach: complete teaching loops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A2AEFB06-E10E-C348-A80E-9928FB6A8A48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816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7AA8030B-393E-9A49-B490-95187B8ED106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to Teach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457200" y="2133155"/>
            <a:ext cx="481384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High-priority learning objectives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Individualized Family Service Plan (IFSP) goals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Individual Learning Plan objectives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priorities and concerns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Routines-Based Assessment objectives</a:t>
            </a:r>
          </a:p>
        </p:txBody>
      </p:sp>
      <p:pic>
        <p:nvPicPr>
          <p:cNvPr id="7" name="Image 1" descr="A hand is trying to reach a lego elements">
            <a:extLst>
              <a:ext uri="{FF2B5EF4-FFF2-40B4-BE49-F238E27FC236}">
                <a16:creationId xmlns:a16="http://schemas.microsoft.com/office/drawing/2014/main" id="{4AD02BF6-8DBC-4AA3-BAB3-8B383202547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1043" y="2331508"/>
            <a:ext cx="3502844" cy="2414663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Page Number">
            <a:extLst>
              <a:ext uri="{FF2B5EF4-FFF2-40B4-BE49-F238E27FC236}">
                <a16:creationId xmlns:a16="http://schemas.microsoft.com/office/drawing/2014/main" id="{AA4B94C3-142F-C246-9EFD-F740EA237305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5856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4C79E552-1CA7-B44C-BEF5-DAB67019A321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to Teach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444862" y="2133155"/>
            <a:ext cx="4127138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</a:p>
          <a:p>
            <a:pPr>
              <a:spcAft>
                <a:spcPts val="600"/>
              </a:spcAft>
            </a:pPr>
            <a:r>
              <a:rPr lang="en-US" alt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Routines</a:t>
            </a:r>
          </a:p>
          <a:p>
            <a:pPr>
              <a:spcAft>
                <a:spcPts val="600"/>
              </a:spcAft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Transitions</a:t>
            </a:r>
          </a:p>
        </p:txBody>
      </p:sp>
      <p:pic>
        <p:nvPicPr>
          <p:cNvPr id="7" name="Image 1" descr="A girl sitting at a table ">
            <a:extLst>
              <a:ext uri="{FF2B5EF4-FFF2-40B4-BE49-F238E27FC236}">
                <a16:creationId xmlns:a16="http://schemas.microsoft.com/office/drawing/2014/main" id="{1EB2564A-060D-4D6B-9E15-D29BC06418B4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3005" y="2203448"/>
            <a:ext cx="4061458" cy="2806703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Page Number">
            <a:extLst>
              <a:ext uri="{FF2B5EF4-FFF2-40B4-BE49-F238E27FC236}">
                <a16:creationId xmlns:a16="http://schemas.microsoft.com/office/drawing/2014/main" id="{A53A664B-5C7F-414D-B749-82D23AB1BDDF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9842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">
            <a:extLst>
              <a:ext uri="{FF2B5EF4-FFF2-40B4-BE49-F238E27FC236}">
                <a16:creationId xmlns:a16="http://schemas.microsoft.com/office/drawing/2014/main" id="{AC18C463-3B40-B346-9694-17EE32C57A65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Teach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8E986182-655F-2B4D-BCA2-8DC617AA3591}"/>
              </a:ext>
            </a:extLst>
          </p:cNvPr>
          <p:cNvSpPr txBox="1">
            <a:spLocks/>
          </p:cNvSpPr>
          <p:nvPr/>
        </p:nvSpPr>
        <p:spPr bwMode="auto">
          <a:xfrm>
            <a:off x="488772" y="2099899"/>
            <a:ext cx="4747258" cy="436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Clarify the learning objective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child’s current performance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the teaching interaction</a:t>
            </a: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Leverage the child’s interest</a:t>
            </a: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what you will say or do</a:t>
            </a: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Decide on materials</a:t>
            </a: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how you will respond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track of opportunities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 child’s learning and progress</a:t>
            </a:r>
          </a:p>
          <a:p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1" descr="A baby boy playing with a toy">
            <a:extLst>
              <a:ext uri="{FF2B5EF4-FFF2-40B4-BE49-F238E27FC236}">
                <a16:creationId xmlns:a16="http://schemas.microsoft.com/office/drawing/2014/main" id="{3E0BAAD1-D892-4E6A-9C04-FF00D3F1CB00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030" y="2230682"/>
            <a:ext cx="3499294" cy="2336800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" name="Page Number">
            <a:extLst>
              <a:ext uri="{FF2B5EF4-FFF2-40B4-BE49-F238E27FC236}">
                <a16:creationId xmlns:a16="http://schemas.microsoft.com/office/drawing/2014/main" id="{99EB9661-57CC-1940-8ECB-ED92BC22603B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737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A98C1520-3FC7-7649-B6EC-F7D8CE029A3E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 Graphic</a:t>
            </a:r>
          </a:p>
        </p:txBody>
      </p:sp>
      <p:pic>
        <p:nvPicPr>
          <p:cNvPr id="10" name="Graphic" descr="ELO Graphic&#10;&#10;">
            <a:extLst>
              <a:ext uri="{FF2B5EF4-FFF2-40B4-BE49-F238E27FC236}">
                <a16:creationId xmlns:a16="http://schemas.microsoft.com/office/drawing/2014/main" id="{40958EFB-F006-F546-8726-81AB46EC2F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55371"/>
            <a:ext cx="8376856" cy="3289397"/>
          </a:xfrm>
          <a:prstGeom prst="rect">
            <a:avLst/>
          </a:prstGeom>
        </p:spPr>
      </p:pic>
      <p:sp>
        <p:nvSpPr>
          <p:cNvPr id="14" name="Page Number">
            <a:extLst>
              <a:ext uri="{FF2B5EF4-FFF2-40B4-BE49-F238E27FC236}">
                <a16:creationId xmlns:a16="http://schemas.microsoft.com/office/drawing/2014/main" id="{80913C21-39A1-5645-AA55-0CB131FB4898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93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E14F04C0-9E85-2B46-8EAD-CDB9E9A41E4C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 Graphic</a:t>
            </a:r>
          </a:p>
        </p:txBody>
      </p:sp>
      <p:pic>
        <p:nvPicPr>
          <p:cNvPr id="15" name="Graphic" descr="ELO Graphic&#10;">
            <a:extLst>
              <a:ext uri="{FF2B5EF4-FFF2-40B4-BE49-F238E27FC236}">
                <a16:creationId xmlns:a16="http://schemas.microsoft.com/office/drawing/2014/main" id="{84D3555F-086B-F440-8195-7F387E3318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2" y="2326138"/>
            <a:ext cx="8176230" cy="3210617"/>
          </a:xfrm>
          <a:prstGeom prst="rect">
            <a:avLst/>
          </a:prstGeom>
        </p:spPr>
      </p:pic>
      <p:sp>
        <p:nvSpPr>
          <p:cNvPr id="17" name="Page Number">
            <a:extLst>
              <a:ext uri="{FF2B5EF4-FFF2-40B4-BE49-F238E27FC236}">
                <a16:creationId xmlns:a16="http://schemas.microsoft.com/office/drawing/2014/main" id="{3BCA9880-932E-1A40-A978-5634BDE87D55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67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B37C3CA-81B2-1C44-88BD-D1FD63375BD8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ELOs-at-a-Glance</a:t>
            </a:r>
          </a:p>
        </p:txBody>
      </p:sp>
      <p:pic>
        <p:nvPicPr>
          <p:cNvPr id="3" name="Table" descr="ELOs-at-a-Glance Table">
            <a:extLst>
              <a:ext uri="{FF2B5EF4-FFF2-40B4-BE49-F238E27FC236}">
                <a16:creationId xmlns:a16="http://schemas.microsoft.com/office/drawing/2014/main" id="{BABF636A-DF4B-48ED-9F40-72ACB8D5D1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340" y="2013703"/>
            <a:ext cx="5337978" cy="429811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Page Number">
            <a:extLst>
              <a:ext uri="{FF2B5EF4-FFF2-40B4-BE49-F238E27FC236}">
                <a16:creationId xmlns:a16="http://schemas.microsoft.com/office/drawing/2014/main" id="{29B802BB-D0B4-1A4F-B4AA-3504E8871F4B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948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DCD0436D-9353-8141-8BF8-DA7321AD827C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ELOs and the Activity Matrix</a:t>
            </a:r>
          </a:p>
        </p:txBody>
      </p:sp>
      <p:pic>
        <p:nvPicPr>
          <p:cNvPr id="9" name="ELOs and the Activity Matrix&#10; Table" descr="ELOs and the Activity Matrix Table&#10;">
            <a:extLst>
              <a:ext uri="{FF2B5EF4-FFF2-40B4-BE49-F238E27FC236}">
                <a16:creationId xmlns:a16="http://schemas.microsoft.com/office/drawing/2014/main" id="{D6C06CF9-A35F-5F47-980C-B3BDC00D72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141" y="2013702"/>
            <a:ext cx="5877078" cy="43010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Page Number">
            <a:extLst>
              <a:ext uri="{FF2B5EF4-FFF2-40B4-BE49-F238E27FC236}">
                <a16:creationId xmlns:a16="http://schemas.microsoft.com/office/drawing/2014/main" id="{A99A0960-5417-4D40-BB80-68BDB9A2290D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841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5EB96F12-CC68-144F-9BC2-1D4D0A2C7425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Study: Monitor Progress</a:t>
            </a:r>
          </a:p>
        </p:txBody>
      </p:sp>
      <p:pic>
        <p:nvPicPr>
          <p:cNvPr id="5" name="Table" descr="Case Study: Monitor Progress Table">
            <a:extLst>
              <a:ext uri="{FF2B5EF4-FFF2-40B4-BE49-F238E27FC236}">
                <a16:creationId xmlns:a16="http://schemas.microsoft.com/office/drawing/2014/main" id="{C083735A-35AD-B245-8A05-95068B0EA7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943" y="2182027"/>
            <a:ext cx="8176258" cy="36613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" name="Page Number">
            <a:extLst>
              <a:ext uri="{FF2B5EF4-FFF2-40B4-BE49-F238E27FC236}">
                <a16:creationId xmlns:a16="http://schemas.microsoft.com/office/drawing/2014/main" id="{3ED42308-BB71-C845-9DE5-3437242FA40D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41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2DBE6456-B6A8-BA42-8B3D-8DAF729044E9}"/>
              </a:ext>
            </a:extLst>
          </p:cNvPr>
          <p:cNvSpPr/>
          <p:nvPr/>
        </p:nvSpPr>
        <p:spPr>
          <a:xfrm>
            <a:off x="457200" y="1321245"/>
            <a:ext cx="2807563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37F90"/>
              </a:buClr>
              <a:buSzPts val="3900"/>
              <a:buFont typeface="Verdana"/>
              <a:buNone/>
            </a:pPr>
            <a:r>
              <a:rPr lang="en-US" sz="39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Objectives</a:t>
            </a:r>
            <a:endParaRPr dirty="0"/>
          </a:p>
        </p:txBody>
      </p:sp>
      <p:sp>
        <p:nvSpPr>
          <p:cNvPr id="6" name="Objective 1">
            <a:extLst>
              <a:ext uri="{FF2B5EF4-FFF2-40B4-BE49-F238E27FC236}">
                <a16:creationId xmlns:a16="http://schemas.microsoft.com/office/drawing/2014/main" id="{DB5688EB-1449-7247-A3E8-A4BAF85107B0}"/>
              </a:ext>
            </a:extLst>
          </p:cNvPr>
          <p:cNvSpPr/>
          <p:nvPr/>
        </p:nvSpPr>
        <p:spPr>
          <a:xfrm>
            <a:off x="597628" y="2275725"/>
            <a:ext cx="7958544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embedded learning opportunities (ELOs)</a:t>
            </a: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  <a:p>
            <a:pPr algn="ctr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    </a:t>
            </a:r>
          </a:p>
        </p:txBody>
      </p:sp>
      <p:sp>
        <p:nvSpPr>
          <p:cNvPr id="9" name="Objective 2">
            <a:extLst>
              <a:ext uri="{FF2B5EF4-FFF2-40B4-BE49-F238E27FC236}">
                <a16:creationId xmlns:a16="http://schemas.microsoft.com/office/drawing/2014/main" id="{0E123629-ECAE-764C-B051-654B8E04FDC3}"/>
              </a:ext>
            </a:extLst>
          </p:cNvPr>
          <p:cNvSpPr/>
          <p:nvPr/>
        </p:nvSpPr>
        <p:spPr>
          <a:xfrm>
            <a:off x="597627" y="3543548"/>
            <a:ext cx="7958544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Understand the what, when and how of ELOs</a:t>
            </a:r>
          </a:p>
        </p:txBody>
      </p:sp>
      <p:sp>
        <p:nvSpPr>
          <p:cNvPr id="10" name="Objective 3">
            <a:extLst>
              <a:ext uri="{FF2B5EF4-FFF2-40B4-BE49-F238E27FC236}">
                <a16:creationId xmlns:a16="http://schemas.microsoft.com/office/drawing/2014/main" id="{19E1584E-536E-2644-A504-AF48D2D41792}"/>
              </a:ext>
            </a:extLst>
          </p:cNvPr>
          <p:cNvSpPr/>
          <p:nvPr/>
        </p:nvSpPr>
        <p:spPr>
          <a:xfrm>
            <a:off x="597626" y="4811371"/>
            <a:ext cx="7958544" cy="100584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en-US" sz="2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Create and implement plans for ELOs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327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6068E4F-9879-3343-B74D-060C3EE4AC48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</a:p>
        </p:txBody>
      </p:sp>
      <p:sp>
        <p:nvSpPr>
          <p:cNvPr id="7" name="Review&#10; 1">
            <a:extLst>
              <a:ext uri="{FF2B5EF4-FFF2-40B4-BE49-F238E27FC236}">
                <a16:creationId xmlns:a16="http://schemas.microsoft.com/office/drawing/2014/main" id="{11D9E31C-EC97-8945-87A5-5C5435392AC8}"/>
              </a:ext>
            </a:extLst>
          </p:cNvPr>
          <p:cNvSpPr/>
          <p:nvPr/>
        </p:nvSpPr>
        <p:spPr>
          <a:xfrm>
            <a:off x="562355" y="2199070"/>
            <a:ext cx="8176257" cy="81596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embedded learning opportunities (ELOs)</a:t>
            </a:r>
          </a:p>
        </p:txBody>
      </p:sp>
      <p:sp>
        <p:nvSpPr>
          <p:cNvPr id="10" name="Review&#10; 2">
            <a:extLst>
              <a:ext uri="{FF2B5EF4-FFF2-40B4-BE49-F238E27FC236}">
                <a16:creationId xmlns:a16="http://schemas.microsoft.com/office/drawing/2014/main" id="{730737DB-DA13-4B4A-89D2-9310480BE435}"/>
              </a:ext>
            </a:extLst>
          </p:cNvPr>
          <p:cNvSpPr/>
          <p:nvPr/>
        </p:nvSpPr>
        <p:spPr>
          <a:xfrm>
            <a:off x="562355" y="3255140"/>
            <a:ext cx="8176257" cy="81596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the what, when and how of ELOs</a:t>
            </a:r>
          </a:p>
        </p:txBody>
      </p:sp>
      <p:sp>
        <p:nvSpPr>
          <p:cNvPr id="11" name="Review&#10; 3">
            <a:extLst>
              <a:ext uri="{FF2B5EF4-FFF2-40B4-BE49-F238E27FC236}">
                <a16:creationId xmlns:a16="http://schemas.microsoft.com/office/drawing/2014/main" id="{1759242B-7384-E544-BF5D-BE340A5BEB0B}"/>
              </a:ext>
            </a:extLst>
          </p:cNvPr>
          <p:cNvSpPr/>
          <p:nvPr/>
        </p:nvSpPr>
        <p:spPr>
          <a:xfrm>
            <a:off x="562355" y="4289439"/>
            <a:ext cx="8176257" cy="815960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 ways to plan for ELOs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ED39F8B8-DC0B-964B-893E-351F7CB96DD3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6C13B6CA-0E1B-824A-9CF6-8FFB2A676759}"/>
              </a:ext>
            </a:extLst>
          </p:cNvPr>
          <p:cNvSpPr/>
          <p:nvPr/>
        </p:nvSpPr>
        <p:spPr>
          <a:xfrm>
            <a:off x="457200" y="1321245"/>
            <a:ext cx="817625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</a:p>
        </p:txBody>
      </p:sp>
      <p:sp>
        <p:nvSpPr>
          <p:cNvPr id="2" name="Body Copy">
            <a:extLst>
              <a:ext uri="{FF2B5EF4-FFF2-40B4-BE49-F238E27FC236}">
                <a16:creationId xmlns:a16="http://schemas.microsoft.com/office/drawing/2014/main" id="{D49F7057-29F3-D444-8526-0F1A9E5FFE37}"/>
              </a:ext>
            </a:extLst>
          </p:cNvPr>
          <p:cNvSpPr txBox="1">
            <a:spLocks/>
          </p:cNvSpPr>
          <p:nvPr/>
        </p:nvSpPr>
        <p:spPr bwMode="auto">
          <a:xfrm>
            <a:off x="537209" y="2149851"/>
            <a:ext cx="822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time and attention today</a:t>
            </a:r>
          </a:p>
          <a:p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the Early Childhood Learning and Knowledge Center website for more resources: 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https://eclkc.ohs.acf.hhs.gov</a:t>
            </a:r>
          </a:p>
        </p:txBody>
      </p:sp>
      <p:sp>
        <p:nvSpPr>
          <p:cNvPr id="3" name="Month/Year">
            <a:extLst>
              <a:ext uri="{FF2B5EF4-FFF2-40B4-BE49-F238E27FC236}">
                <a16:creationId xmlns:a16="http://schemas.microsoft.com/office/drawing/2014/main" id="{E941E8F1-0694-D549-B20E-1A53AFF9B6FA}"/>
              </a:ext>
            </a:extLst>
          </p:cNvPr>
          <p:cNvSpPr txBox="1"/>
          <p:nvPr/>
        </p:nvSpPr>
        <p:spPr>
          <a:xfrm>
            <a:off x="670559" y="6134356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June/2020</a:t>
            </a:r>
          </a:p>
          <a:p>
            <a:endParaRPr lang="en-US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BE662AFF-FC17-0546-8E52-8EE14D21E9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91" y="5018244"/>
            <a:ext cx="9080500" cy="1270000"/>
          </a:xfrm>
          <a:prstGeom prst="rect">
            <a:avLst/>
          </a:prstGeom>
        </p:spPr>
      </p:pic>
      <p:sp>
        <p:nvSpPr>
          <p:cNvPr id="8" name="Page Number">
            <a:extLst>
              <a:ext uri="{FF2B5EF4-FFF2-40B4-BE49-F238E27FC236}">
                <a16:creationId xmlns:a16="http://schemas.microsoft.com/office/drawing/2014/main" id="{E93A2803-E69E-BC48-B285-442A1D9E5531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826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C878BD98-AFBD-C94F-B13C-0132FAD8EEEF}"/>
              </a:ext>
            </a:extLst>
          </p:cNvPr>
          <p:cNvSpPr/>
          <p:nvPr/>
        </p:nvSpPr>
        <p:spPr>
          <a:xfrm>
            <a:off x="457200" y="1321245"/>
            <a:ext cx="8388679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237F90"/>
              </a:buClr>
              <a:buSzPts val="3900"/>
            </a:pPr>
            <a:r>
              <a:rPr lang="en-US" sz="3900" dirty="0">
                <a:solidFill>
                  <a:srgbClr val="237F90"/>
                </a:solidFill>
                <a:latin typeface="Verdana"/>
                <a:ea typeface="Verdana"/>
                <a:cs typeface="Verdana"/>
                <a:sym typeface="Verdana"/>
              </a:rPr>
              <a:t>Framework of Effective Practice</a:t>
            </a:r>
            <a:endParaRPr lang="en-US" sz="4000" dirty="0"/>
          </a:p>
        </p:txBody>
      </p:sp>
      <p:pic>
        <p:nvPicPr>
          <p:cNvPr id="7" name="3" descr="A close up of a sign&#10;&#10;Description automatically generated">
            <a:extLst>
              <a:ext uri="{FF2B5EF4-FFF2-40B4-BE49-F238E27FC236}">
                <a16:creationId xmlns:a16="http://schemas.microsoft.com/office/drawing/2014/main" id="{B527D685-C0BD-514C-942E-FC6B687C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1900819"/>
            <a:ext cx="7271658" cy="2884174"/>
          </a:xfrm>
          <a:prstGeom prst="rect">
            <a:avLst/>
          </a:prstGeom>
        </p:spPr>
      </p:pic>
      <p:pic>
        <p:nvPicPr>
          <p:cNvPr id="5" name="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852EF0-63C1-C04A-B1B8-376FA4072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511" y="2015694"/>
            <a:ext cx="4789690" cy="4406514"/>
          </a:xfrm>
          <a:prstGeom prst="rect">
            <a:avLst/>
          </a:prstGeom>
        </p:spPr>
      </p:pic>
      <p:pic>
        <p:nvPicPr>
          <p:cNvPr id="3" name="1" descr="A close up of a card&#10;&#10;Description automatically generated">
            <a:extLst>
              <a:ext uri="{FF2B5EF4-FFF2-40B4-BE49-F238E27FC236}">
                <a16:creationId xmlns:a16="http://schemas.microsoft.com/office/drawing/2014/main" id="{CEFE637B-59E7-7748-BB01-40276ED0F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982" y="2013702"/>
            <a:ext cx="4896128" cy="43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">
            <a:extLst>
              <a:ext uri="{FF2B5EF4-FFF2-40B4-BE49-F238E27FC236}">
                <a16:creationId xmlns:a16="http://schemas.microsoft.com/office/drawing/2014/main" id="{B0DB9F76-23BD-6D48-8DF3-176FFA7985FD}"/>
              </a:ext>
            </a:extLst>
          </p:cNvPr>
          <p:cNvSpPr/>
          <p:nvPr/>
        </p:nvSpPr>
        <p:spPr>
          <a:xfrm>
            <a:off x="457200" y="1321245"/>
            <a:ext cx="36576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Studies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457200" y="2220355"/>
            <a:ext cx="4423409" cy="33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 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Home-Based Setting</a:t>
            </a:r>
          </a:p>
          <a:p>
            <a:pPr lvl="1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months old</a:t>
            </a:r>
            <a:b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Hani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Family Child Care –</a:t>
            </a:r>
            <a:b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months old</a:t>
            </a:r>
            <a:b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Santino</a:t>
            </a:r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Child Care Center</a:t>
            </a:r>
            <a:endParaRPr lang="en-US" alt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alt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½ year old</a:t>
            </a:r>
          </a:p>
          <a:p>
            <a:pPr lvl="1"/>
            <a:endParaRPr lang="en-US" alt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Picture 1" descr="Kids sitting at a table and eating lunch&#10;&#10;">
            <a:extLst>
              <a:ext uri="{FF2B5EF4-FFF2-40B4-BE49-F238E27FC236}">
                <a16:creationId xmlns:a16="http://schemas.microsoft.com/office/drawing/2014/main" id="{CBF17CC1-8448-498E-8942-DE9BD972B5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340272"/>
            <a:ext cx="3886200" cy="2592103"/>
          </a:xfrm>
          <a:prstGeom prst="rect">
            <a:avLst/>
          </a:prstGeom>
          <a:noFill/>
          <a:ln w="38100" cap="flat" cmpd="sng">
            <a:solidFill>
              <a:srgbClr val="EC881D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94981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73A4445F-EF31-DC46-887E-4ED0DDA0A33D}"/>
              </a:ext>
            </a:extLst>
          </p:cNvPr>
          <p:cNvSpPr/>
          <p:nvPr/>
        </p:nvSpPr>
        <p:spPr>
          <a:xfrm>
            <a:off x="457200" y="1321245"/>
            <a:ext cx="365760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Case Studies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457200" y="2183790"/>
            <a:ext cx="8229600" cy="444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PJ 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Home-Based Setting</a:t>
            </a: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months old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Objective: will turn his head when his name is called</a:t>
            </a:r>
          </a:p>
          <a:p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Hani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Family Child Care</a:t>
            </a:r>
            <a:endParaRPr lang="en-US" alt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months old</a:t>
            </a:r>
          </a:p>
          <a:p>
            <a:pPr lvl="1">
              <a:spcAft>
                <a:spcPts val="1200"/>
              </a:spcAft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Objective: will bring spoon with textured food to mouth and eat</a:t>
            </a:r>
          </a:p>
          <a:p>
            <a:r>
              <a:rPr lang="en-US" alt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Santino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Child Care Center</a:t>
            </a:r>
            <a:endParaRPr lang="en-US" alt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½ year old</a:t>
            </a:r>
          </a:p>
          <a:p>
            <a:pPr lvl="1"/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Objective: will take turns with peers during play times</a:t>
            </a:r>
          </a:p>
          <a:p>
            <a:pPr lvl="1"/>
            <a:endParaRPr lang="en-US" alt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95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12EE2D3A-DB41-524F-BB26-5B58B5162543}"/>
              </a:ext>
            </a:extLst>
          </p:cNvPr>
          <p:cNvSpPr/>
          <p:nvPr/>
        </p:nvSpPr>
        <p:spPr>
          <a:xfrm>
            <a:off x="457199" y="1321245"/>
            <a:ext cx="84268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36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Embedded Learning Opportunities</a:t>
            </a:r>
          </a:p>
        </p:txBody>
      </p:sp>
      <p:sp>
        <p:nvSpPr>
          <p:cNvPr id="5" name="Body Copy">
            <a:extLst>
              <a:ext uri="{FF2B5EF4-FFF2-40B4-BE49-F238E27FC236}">
                <a16:creationId xmlns:a16="http://schemas.microsoft.com/office/drawing/2014/main" id="{AE12BBFD-588C-4542-B1DD-3ED6329DDA72}"/>
              </a:ext>
            </a:extLst>
          </p:cNvPr>
          <p:cNvSpPr txBox="1">
            <a:spLocks/>
          </p:cNvSpPr>
          <p:nvPr/>
        </p:nvSpPr>
        <p:spPr bwMode="auto">
          <a:xfrm>
            <a:off x="457200" y="2106598"/>
            <a:ext cx="8229600" cy="438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Definition</a:t>
            </a:r>
          </a:p>
          <a:p>
            <a:pPr>
              <a:spcBef>
                <a:spcPts val="1776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Short, planned interactions that provide opportunities for learning priority learning objectives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Occur within ongoing activities, routines and transitions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 Recommended Practice</a:t>
            </a:r>
          </a:p>
          <a:p>
            <a:pPr>
              <a:spcBef>
                <a:spcPts val="1200"/>
              </a:spcBef>
              <a:spcAft>
                <a:spcPts val="1400"/>
              </a:spcAft>
              <a:buFont typeface="Wingdings" pitchFamily="2" charset="2"/>
              <a:buChar char="ü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INS5: Practitioners embed instruction within and across routines, activities, and environments to provide contextually relevant learning opportunities.</a:t>
            </a:r>
          </a:p>
          <a:p>
            <a:pPr>
              <a:buFont typeface="Wingdings" pitchFamily="2" charset="2"/>
              <a:buChar char="ü"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alt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13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267A63C4-E71A-0E49-A6A9-8D6F5F69E242}"/>
              </a:ext>
            </a:extLst>
          </p:cNvPr>
          <p:cNvSpPr/>
          <p:nvPr/>
        </p:nvSpPr>
        <p:spPr>
          <a:xfrm>
            <a:off x="457199" y="1321245"/>
            <a:ext cx="842683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of Embedded Learning Opportunities</a:t>
            </a:r>
          </a:p>
        </p:txBody>
      </p:sp>
      <p:sp>
        <p:nvSpPr>
          <p:cNvPr id="9" name="Benefits 1">
            <a:extLst>
              <a:ext uri="{FF2B5EF4-FFF2-40B4-BE49-F238E27FC236}">
                <a16:creationId xmlns:a16="http://schemas.microsoft.com/office/drawing/2014/main" id="{D5D163E2-5A9F-D249-BDF6-0C4C9E0F60AD}"/>
              </a:ext>
            </a:extLst>
          </p:cNvPr>
          <p:cNvSpPr/>
          <p:nvPr/>
        </p:nvSpPr>
        <p:spPr>
          <a:xfrm>
            <a:off x="592728" y="2187668"/>
            <a:ext cx="7958544" cy="729704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Take advantage of existing routines and authentic activities</a:t>
            </a:r>
          </a:p>
        </p:txBody>
      </p:sp>
      <p:sp>
        <p:nvSpPr>
          <p:cNvPr id="13" name="Benefits 2">
            <a:extLst>
              <a:ext uri="{FF2B5EF4-FFF2-40B4-BE49-F238E27FC236}">
                <a16:creationId xmlns:a16="http://schemas.microsoft.com/office/drawing/2014/main" id="{5C8B6A3E-47A1-9440-8ED5-5F82BD6A3688}"/>
              </a:ext>
            </a:extLst>
          </p:cNvPr>
          <p:cNvSpPr/>
          <p:nvPr/>
        </p:nvSpPr>
        <p:spPr>
          <a:xfrm>
            <a:off x="592728" y="3172121"/>
            <a:ext cx="7958544" cy="729704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Maximize motivation by following the child’s interests</a:t>
            </a:r>
          </a:p>
        </p:txBody>
      </p:sp>
      <p:sp>
        <p:nvSpPr>
          <p:cNvPr id="14" name="Benefits 3">
            <a:extLst>
              <a:ext uri="{FF2B5EF4-FFF2-40B4-BE49-F238E27FC236}">
                <a16:creationId xmlns:a16="http://schemas.microsoft.com/office/drawing/2014/main" id="{5DD02E41-BDD0-AC4C-A4FF-74E80AC92549}"/>
              </a:ext>
            </a:extLst>
          </p:cNvPr>
          <p:cNvSpPr/>
          <p:nvPr/>
        </p:nvSpPr>
        <p:spPr>
          <a:xfrm>
            <a:off x="592728" y="4156574"/>
            <a:ext cx="7958544" cy="729704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Highlight functional skills</a:t>
            </a:r>
          </a:p>
        </p:txBody>
      </p:sp>
      <p:sp>
        <p:nvSpPr>
          <p:cNvPr id="15" name="Benefits 4">
            <a:extLst>
              <a:ext uri="{FF2B5EF4-FFF2-40B4-BE49-F238E27FC236}">
                <a16:creationId xmlns:a16="http://schemas.microsoft.com/office/drawing/2014/main" id="{86F5F5B0-427D-6E43-A02B-527FA9DA7178}"/>
              </a:ext>
            </a:extLst>
          </p:cNvPr>
          <p:cNvSpPr/>
          <p:nvPr/>
        </p:nvSpPr>
        <p:spPr>
          <a:xfrm>
            <a:off x="592728" y="5141027"/>
            <a:ext cx="7958544" cy="729704"/>
          </a:xfrm>
          <a:prstGeom prst="rect">
            <a:avLst/>
          </a:prstGeom>
          <a:solidFill>
            <a:srgbClr val="F19321">
              <a:alpha val="40000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Enhance generalization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9" y="6493656"/>
            <a:ext cx="26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8478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93DFBF08-67C6-6E4D-A387-9C7E7AE8065A}"/>
              </a:ext>
            </a:extLst>
          </p:cNvPr>
          <p:cNvSpPr/>
          <p:nvPr/>
        </p:nvSpPr>
        <p:spPr>
          <a:xfrm>
            <a:off x="457200" y="1321245"/>
            <a:ext cx="5421086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Example 1</a:t>
            </a:r>
          </a:p>
        </p:txBody>
      </p:sp>
      <p:sp>
        <p:nvSpPr>
          <p:cNvPr id="7" name="Page Number">
            <a:extLst>
              <a:ext uri="{FF2B5EF4-FFF2-40B4-BE49-F238E27FC236}">
                <a16:creationId xmlns:a16="http://schemas.microsoft.com/office/drawing/2014/main" id="{E7BB774E-8B3E-9241-AF12-8C95CEFA0B5C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98062-B6AC-38F8-69F7-B6640ABD3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398" y="2349055"/>
            <a:ext cx="5511800" cy="31877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F963AF3C-F653-7133-2434-56334ADC1D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917" y="3429000"/>
            <a:ext cx="1092531" cy="10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0BB9DE8D-E4E2-0E4E-8EF6-748476BBBCF1}"/>
              </a:ext>
            </a:extLst>
          </p:cNvPr>
          <p:cNvSpPr/>
          <p:nvPr/>
        </p:nvSpPr>
        <p:spPr>
          <a:xfrm>
            <a:off x="457200" y="1321245"/>
            <a:ext cx="5421086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altLang="en-US" sz="3900" dirty="0">
                <a:solidFill>
                  <a:srgbClr val="237F9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Example 2</a:t>
            </a:r>
          </a:p>
        </p:txBody>
      </p:sp>
      <p:sp>
        <p:nvSpPr>
          <p:cNvPr id="9" name="Page Number">
            <a:extLst>
              <a:ext uri="{FF2B5EF4-FFF2-40B4-BE49-F238E27FC236}">
                <a16:creationId xmlns:a16="http://schemas.microsoft.com/office/drawing/2014/main" id="{D658BE38-54A3-644C-BEAF-6EA08CE0F16C}"/>
              </a:ext>
            </a:extLst>
          </p:cNvPr>
          <p:cNvSpPr txBox="1"/>
          <p:nvPr/>
        </p:nvSpPr>
        <p:spPr>
          <a:xfrm>
            <a:off x="8633458" y="6493656"/>
            <a:ext cx="510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B2F2320-2BE7-1F4C-BFE8-7D5C12A89592}" type="slidenum">
              <a: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fld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12CB9-EE74-F781-C764-DCF52727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95" y="2425255"/>
            <a:ext cx="5499100" cy="3111500"/>
          </a:xfrm>
          <a:prstGeom prst="rect">
            <a:avLst/>
          </a:prstGeom>
        </p:spPr>
      </p:pic>
      <p:pic>
        <p:nvPicPr>
          <p:cNvPr id="2" name="Picture 1" descr="A picture containing text, clipar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1B4CF704-7508-82F0-42D4-6AD1C8A86E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787" y="3434739"/>
            <a:ext cx="1092531" cy="109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tatus xmlns="2b0696d2-03e8-4ed2-82a3-1f89a5fc7162">Manager Review</DocumentStatus>
    <Year xmlns="0bcfbbdd-cf99-4445-bd4f-0255aa14744a" xsi:nil="true"/>
    <Grant_x0020_Year xmlns="0bcfbbdd-cf99-4445-bd4f-0255aa14744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1FD8894558449A264163B3A97FDE9" ma:contentTypeVersion="21" ma:contentTypeDescription="Create a new document." ma:contentTypeScope="" ma:versionID="ab83a885e9ed19c796b6343c50ca8f5b">
  <xsd:schema xmlns:xsd="http://www.w3.org/2001/XMLSchema" xmlns:xs="http://www.w3.org/2001/XMLSchema" xmlns:p="http://schemas.microsoft.com/office/2006/metadata/properties" xmlns:ns2="638e6b88-029d-4974-94ab-4f46eee0f699" xmlns:ns3="0bcfbbdd-cf99-4445-bd4f-0255aa14744a" xmlns:ns4="2b0696d2-03e8-4ed2-82a3-1f89a5fc7162" targetNamespace="http://schemas.microsoft.com/office/2006/metadata/properties" ma:root="true" ma:fieldsID="26a4cb01407bb862c72f678f4aea7713" ns2:_="" ns3:_="" ns4:_="">
    <xsd:import namespace="638e6b88-029d-4974-94ab-4f46eee0f699"/>
    <xsd:import namespace="0bcfbbdd-cf99-4445-bd4f-0255aa14744a"/>
    <xsd:import namespace="2b0696d2-03e8-4ed2-82a3-1f89a5fc71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DocumentStatus" minOccurs="0"/>
                <xsd:element ref="ns3:MediaServiceEventHashCode" minOccurs="0"/>
                <xsd:element ref="ns3:MediaServiceGenerationTime" minOccurs="0"/>
                <xsd:element ref="ns3:Year" minOccurs="0"/>
                <xsd:element ref="ns3:Grant_x0020_Yea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fbbdd-cf99-4445-bd4f-0255aa1474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Year" ma:index="20" nillable="true" ma:displayName="Year" ma:format="DateOnly" ma:internalName="Year">
      <xsd:simpleType>
        <xsd:restriction base="dms:DateTime"/>
      </xsd:simpleType>
    </xsd:element>
    <xsd:element name="Grant_x0020_Year" ma:index="21" nillable="true" ma:displayName="Grant Year" ma:format="Dropdown" ma:internalName="Grant_x0020_Year">
      <xsd:simpleType>
        <xsd:restriction base="dms:Text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696d2-03e8-4ed2-82a3-1f89a5fc7162" elementFormDefault="qualified">
    <xsd:import namespace="http://schemas.microsoft.com/office/2006/documentManagement/types"/>
    <xsd:import namespace="http://schemas.microsoft.com/office/infopath/2007/PartnerControls"/>
    <xsd:element name="DocumentStatus" ma:index="17" nillable="true" ma:displayName="Document Status" ma:default="Manager Review" ma:format="Dropdown" ma:indexed="true" ma:internalName="DocumentStatus">
      <xsd:simpleType>
        <xsd:restriction base="dms:Choice">
          <xsd:enumeration value="Manager Review"/>
          <xsd:enumeration value="Senior-Manager Review"/>
          <xsd:enumeration value="Director Review"/>
          <xsd:enumeration value="Client Review"/>
          <xsd:enumeration value="Center Director Review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551BB9-1533-4ADD-9A12-78E1C94A2F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D3438-2968-47CA-AFAF-9A0BAFA1749E}">
  <ds:schemaRefs>
    <ds:schemaRef ds:uri="0bcfbbdd-cf99-4445-bd4f-0255aa14744a"/>
    <ds:schemaRef ds:uri="2b0696d2-03e8-4ed2-82a3-1f89a5fc716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4B581C-5AEB-462C-BD2A-F18948A795AB}">
  <ds:schemaRefs>
    <ds:schemaRef ds:uri="0bcfbbdd-cf99-4445-bd4f-0255aa14744a"/>
    <ds:schemaRef ds:uri="2b0696d2-03e8-4ed2-82a3-1f89a5fc7162"/>
    <ds:schemaRef ds:uri="638e6b88-029d-4974-94ab-4f46eee0f6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456</Words>
  <Application>Microsoft Office PowerPoint</Application>
  <PresentationFormat>On-screen Show (4:3)</PresentationFormat>
  <Paragraphs>128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Office Theme</vt:lpstr>
      <vt:lpstr>Embedded Learning Opportunities for Infants and Toddlers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jess357</dc:creator>
  <cp:lastModifiedBy>Bernard Lopez</cp:lastModifiedBy>
  <cp:revision>20</cp:revision>
  <cp:lastPrinted>2019-09-15T22:22:51Z</cp:lastPrinted>
  <dcterms:created xsi:type="dcterms:W3CDTF">2009-08-17T19:48:21Z</dcterms:created>
  <dcterms:modified xsi:type="dcterms:W3CDTF">2022-12-09T14:37:45Z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0x01010020F1FD8894558449A264163B3A97FDE9</vt:lpwstr>
  </property>
</Properties>
</file>