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282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iTyy9jLzCfEIRPWhMHM7CEdGFQV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lee K. Larsen" initials="" lastIdx="1" clrIdx="0"/>
  <p:cmAuthor id="1" name="Allyson Dean" initials="ADean" lastIdx="8" clrIdx="1">
    <p:extLst>
      <p:ext uri="{19B8F6BF-5375-455C-9EA6-DF929625EA0E}">
        <p15:presenceInfo xmlns:p15="http://schemas.microsoft.com/office/powerpoint/2012/main" userId="Allyson Dean" providerId="None"/>
      </p:ext>
    </p:extLst>
  </p:cmAuthor>
  <p:cmAuthor id="2" name="Amanda Bryans" initials="AB" lastIdx="2" clrIdx="2">
    <p:extLst>
      <p:ext uri="{19B8F6BF-5375-455C-9EA6-DF929625EA0E}">
        <p15:presenceInfo xmlns:p15="http://schemas.microsoft.com/office/powerpoint/2012/main" userId="S::amanda.bryans_acf.hhs.gov#ext#@zerotothree.org::01a02c48-5603-405c-9f74-d643ae06071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421"/>
    <a:srgbClr val="E68C1F"/>
    <a:srgbClr val="E78D1F"/>
    <a:srgbClr val="EA8F20"/>
    <a:srgbClr val="F19321"/>
    <a:srgbClr val="D17F1C"/>
    <a:srgbClr val="18728C"/>
    <a:srgbClr val="F36321"/>
    <a:srgbClr val="F36421"/>
    <a:srgbClr val="E15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EFE331-D3BF-41AB-9914-B4FADFD6D765}" v="1" dt="2022-12-09T14:36:19.6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46"/>
    <p:restoredTop sz="94915"/>
  </p:normalViewPr>
  <p:slideViewPr>
    <p:cSldViewPr snapToGrid="0">
      <p:cViewPr varScale="1">
        <p:scale>
          <a:sx n="81" d="100"/>
          <a:sy n="81" d="100"/>
        </p:scale>
        <p:origin x="907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dirty="0"/>
          </a:p>
        </p:txBody>
      </p:sp>
      <p:sp>
        <p:nvSpPr>
          <p:cNvPr id="89" name="Google Shape;8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69" name="Google Shape;16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79" name="Google Shape;17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87" name="Google Shape;18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98" name="Google Shape;19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09" name="Google Shape;209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19" name="Google Shape;21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30" name="Google Shape;23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41" name="Google Shape;241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52" name="Google Shape;252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63" name="Google Shape;26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3" name="Google Shape;10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73" name="Google Shape;273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81" name="Google Shape;281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7d72e0e07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7d72e0e07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8" name="Google Shape;288;g7d72e0e072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10" name="Google Shape;11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339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dirty="0"/>
          </a:p>
        </p:txBody>
      </p:sp>
      <p:sp>
        <p:nvSpPr>
          <p:cNvPr id="129" name="Google Shape;12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38" name="Google Shape;13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53" name="Google Shape;15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61" name="Google Shape;16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ackgroun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nfant and Todler">
            <a:extLst>
              <a:ext uri="{FF2B5EF4-FFF2-40B4-BE49-F238E27FC236}">
                <a16:creationId xmlns:a16="http://schemas.microsoft.com/office/drawing/2014/main" id="{B7649F46-35F6-524C-981C-ED14B641B974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-76200"/>
            <a:ext cx="2311400" cy="23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3"/>
          <p:cNvSpPr txBox="1">
            <a:spLocks noGrp="1"/>
          </p:cNvSpPr>
          <p:nvPr>
            <p:ph type="title"/>
          </p:nvPr>
        </p:nvSpPr>
        <p:spPr>
          <a:xfrm>
            <a:off x="457200" y="1447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4"/>
          <p:cNvSpPr/>
          <p:nvPr/>
        </p:nvSpPr>
        <p:spPr>
          <a:xfrm>
            <a:off x="381000" y="381000"/>
            <a:ext cx="293727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HSCI Assessing Module</a:t>
            </a:r>
            <a:endParaRPr/>
          </a:p>
        </p:txBody>
      </p:sp>
      <p:pic>
        <p:nvPicPr>
          <p:cNvPr id="20" name="Google Shape;20;p2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21;p24"/>
          <p:cNvCxnSpPr/>
          <p:nvPr/>
        </p:nvCxnSpPr>
        <p:spPr>
          <a:xfrm>
            <a:off x="-30481" y="6400800"/>
            <a:ext cx="9144000" cy="0"/>
          </a:xfrm>
          <a:prstGeom prst="straightConnector1">
            <a:avLst/>
          </a:prstGeom>
          <a:noFill/>
          <a:ln w="28575" cap="flat" cmpd="sng">
            <a:solidFill>
              <a:srgbClr val="237F9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"/>
          <p:cNvSpPr txBox="1">
            <a:spLocks noGrp="1"/>
          </p:cNvSpPr>
          <p:nvPr>
            <p:ph type="title"/>
          </p:nvPr>
        </p:nvSpPr>
        <p:spPr>
          <a:xfrm>
            <a:off x="457200" y="234625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59" dirty="0"/>
              <a:t>Curriculum Modifications </a:t>
            </a:r>
            <a:endParaRPr sz="3959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59" dirty="0"/>
              <a:t>for Infants and Toddlers</a:t>
            </a:r>
            <a:endParaRPr sz="3959" dirty="0"/>
          </a:p>
        </p:txBody>
      </p:sp>
      <p:pic>
        <p:nvPicPr>
          <p:cNvPr id="94" name="Image 1" descr="A birds eye view of an infant who is awake while laying in a chair. The child appears to be looking toward the camera.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907" y="4586129"/>
            <a:ext cx="2643549" cy="1761686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93" name="Image 2" descr="A boy playing with a toy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7487" y="4511741"/>
            <a:ext cx="2643549" cy="1763053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92" name="Image 3" descr="Boy eating a watermelon 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2277" y="4511741"/>
            <a:ext cx="2641512" cy="1761675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"/>
          <p:cNvSpPr/>
          <p:nvPr/>
        </p:nvSpPr>
        <p:spPr>
          <a:xfrm>
            <a:off x="457200" y="1321245"/>
            <a:ext cx="3285515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7F90"/>
              </a:buClr>
              <a:buSzPts val="3900"/>
              <a:buFont typeface="Verdana"/>
              <a:buNone/>
            </a:pPr>
            <a:r>
              <a:rPr lang="en-US" sz="3900" dirty="0">
                <a:solidFill>
                  <a:srgbClr val="237F90"/>
                </a:solidFill>
                <a:latin typeface="Verdana"/>
                <a:ea typeface="Verdana"/>
                <a:cs typeface="Verdana"/>
                <a:sym typeface="Verdana"/>
              </a:rPr>
              <a:t>Participation</a:t>
            </a:r>
            <a:endParaRPr dirty="0"/>
          </a:p>
        </p:txBody>
      </p:sp>
      <p:pic>
        <p:nvPicPr>
          <p:cNvPr id="173" name="Image 1" descr="An infant dancing and smiling at her educator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600" y="3659442"/>
            <a:ext cx="2761800" cy="1841926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2" name="Image 2" descr="A boy playing with his animal toys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8343" y="2493275"/>
            <a:ext cx="2028198" cy="3043480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1" name="Image 3" descr="Kids sitting on a table, eating and smiling t each other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4483" y="3659443"/>
            <a:ext cx="2761800" cy="1841912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"/>
          <p:cNvSpPr/>
          <p:nvPr/>
        </p:nvSpPr>
        <p:spPr>
          <a:xfrm>
            <a:off x="457200" y="1321245"/>
            <a:ext cx="8199104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7F90"/>
              </a:buClr>
              <a:buSzPts val="3500"/>
              <a:buFont typeface="Verdana"/>
              <a:buNone/>
            </a:pPr>
            <a:r>
              <a:rPr lang="en-US" sz="3500" dirty="0">
                <a:solidFill>
                  <a:srgbClr val="237F90"/>
                </a:solidFill>
                <a:latin typeface="Verdana"/>
                <a:ea typeface="Verdana"/>
                <a:cs typeface="Verdana"/>
                <a:sym typeface="Verdana"/>
              </a:rPr>
              <a:t>8 Types of Curriculum Modifications</a:t>
            </a:r>
            <a:endParaRPr dirty="0"/>
          </a:p>
        </p:txBody>
      </p:sp>
      <p:sp>
        <p:nvSpPr>
          <p:cNvPr id="5" name="Rectangle 1" descr="Environmental Support&#10;">
            <a:extLst>
              <a:ext uri="{FF2B5EF4-FFF2-40B4-BE49-F238E27FC236}">
                <a16:creationId xmlns:a16="http://schemas.microsoft.com/office/drawing/2014/main" id="{E3A99E34-5C04-8449-8610-639CCB5C7B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19018" y="2398743"/>
            <a:ext cx="3248891" cy="671944"/>
          </a:xfrm>
          <a:prstGeom prst="rect">
            <a:avLst/>
          </a:prstGeom>
          <a:solidFill>
            <a:srgbClr val="F19321">
              <a:alpha val="40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80"/>
              </a:spcBef>
              <a:buClr>
                <a:schemeClr val="dk1"/>
              </a:buClr>
              <a:buSzPts val="2400"/>
            </a:pPr>
            <a:r>
              <a:rPr lang="en-US" sz="1600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Environmental Support</a:t>
            </a:r>
          </a:p>
        </p:txBody>
      </p:sp>
      <p:sp>
        <p:nvSpPr>
          <p:cNvPr id="7" name="Rectangle 2" descr="Materials Adaptation&#10;">
            <a:extLst>
              <a:ext uri="{FF2B5EF4-FFF2-40B4-BE49-F238E27FC236}">
                <a16:creationId xmlns:a16="http://schemas.microsoft.com/office/drawing/2014/main" id="{DCB6FC2E-8ABC-BB4E-9805-295112E3E88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19018" y="3341933"/>
            <a:ext cx="3248891" cy="671944"/>
          </a:xfrm>
          <a:prstGeom prst="rect">
            <a:avLst/>
          </a:prstGeom>
          <a:solidFill>
            <a:srgbClr val="F19321">
              <a:alpha val="40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80"/>
              </a:spcBef>
              <a:buClr>
                <a:schemeClr val="dk1"/>
              </a:buClr>
              <a:buSzPts val="2400"/>
            </a:pPr>
            <a:r>
              <a:rPr lang="en-US" sz="1600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Materials Adaptation</a:t>
            </a:r>
          </a:p>
        </p:txBody>
      </p:sp>
      <p:sp>
        <p:nvSpPr>
          <p:cNvPr id="9" name="Rectangle 3" descr="Simplify the Activity&#10;">
            <a:extLst>
              <a:ext uri="{FF2B5EF4-FFF2-40B4-BE49-F238E27FC236}">
                <a16:creationId xmlns:a16="http://schemas.microsoft.com/office/drawing/2014/main" id="{DA6FC1A3-8DEC-8C41-B6F3-86BC2F014C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35182" y="4344706"/>
            <a:ext cx="3248891" cy="671944"/>
          </a:xfrm>
          <a:prstGeom prst="rect">
            <a:avLst/>
          </a:prstGeom>
          <a:solidFill>
            <a:srgbClr val="F19321">
              <a:alpha val="40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80"/>
              </a:spcBef>
              <a:buClr>
                <a:schemeClr val="dk1"/>
              </a:buClr>
              <a:buSzPts val="2400"/>
            </a:pPr>
            <a:r>
              <a:rPr lang="en-US" sz="1600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Simplify the Activity</a:t>
            </a:r>
          </a:p>
        </p:txBody>
      </p:sp>
      <p:sp>
        <p:nvSpPr>
          <p:cNvPr id="11" name="Rectangle 4" descr="Child Preferences&#10;">
            <a:extLst>
              <a:ext uri="{FF2B5EF4-FFF2-40B4-BE49-F238E27FC236}">
                <a16:creationId xmlns:a16="http://schemas.microsoft.com/office/drawing/2014/main" id="{433461A1-E3BE-F445-AF89-A928F0572D1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35182" y="5287896"/>
            <a:ext cx="3248891" cy="671944"/>
          </a:xfrm>
          <a:prstGeom prst="rect">
            <a:avLst/>
          </a:prstGeom>
          <a:solidFill>
            <a:srgbClr val="F19321">
              <a:alpha val="40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80"/>
              </a:spcBef>
              <a:buClr>
                <a:schemeClr val="dk1"/>
              </a:buClr>
              <a:buSzPts val="2400"/>
            </a:pPr>
            <a:r>
              <a:rPr lang="en-US" sz="1600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Child Preferences</a:t>
            </a:r>
          </a:p>
        </p:txBody>
      </p:sp>
      <p:sp>
        <p:nvSpPr>
          <p:cNvPr id="6" name="Rectangle 5" descr="Special Equipment&#10;">
            <a:extLst>
              <a:ext uri="{FF2B5EF4-FFF2-40B4-BE49-F238E27FC236}">
                <a16:creationId xmlns:a16="http://schemas.microsoft.com/office/drawing/2014/main" id="{00069C4C-BB61-094F-8E77-7BA8885D1C5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749800" y="2398743"/>
            <a:ext cx="3248891" cy="671944"/>
          </a:xfrm>
          <a:prstGeom prst="rect">
            <a:avLst/>
          </a:prstGeom>
          <a:solidFill>
            <a:srgbClr val="F19321">
              <a:alpha val="40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80"/>
              </a:spcBef>
              <a:buClr>
                <a:schemeClr val="dk1"/>
              </a:buClr>
              <a:buSzPts val="2400"/>
            </a:pPr>
            <a:r>
              <a:rPr lang="en-US" sz="1600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Special Equipment</a:t>
            </a:r>
          </a:p>
        </p:txBody>
      </p:sp>
      <p:sp>
        <p:nvSpPr>
          <p:cNvPr id="8" name="Rectangle 6" descr="Adult Support&#10;">
            <a:extLst>
              <a:ext uri="{FF2B5EF4-FFF2-40B4-BE49-F238E27FC236}">
                <a16:creationId xmlns:a16="http://schemas.microsoft.com/office/drawing/2014/main" id="{12D09B03-F51F-CE4F-8EE1-EFF9B973E64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749800" y="3335076"/>
            <a:ext cx="3248891" cy="671944"/>
          </a:xfrm>
          <a:prstGeom prst="rect">
            <a:avLst/>
          </a:prstGeom>
          <a:solidFill>
            <a:srgbClr val="F19321">
              <a:alpha val="40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80"/>
              </a:spcBef>
              <a:buClr>
                <a:schemeClr val="dk1"/>
              </a:buClr>
              <a:buSzPts val="2400"/>
            </a:pPr>
            <a:r>
              <a:rPr lang="en-US" sz="1600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Adult Support</a:t>
            </a:r>
          </a:p>
        </p:txBody>
      </p:sp>
      <p:sp>
        <p:nvSpPr>
          <p:cNvPr id="10" name="Rectangle 7" descr="Peer Support&#10;">
            <a:extLst>
              <a:ext uri="{FF2B5EF4-FFF2-40B4-BE49-F238E27FC236}">
                <a16:creationId xmlns:a16="http://schemas.microsoft.com/office/drawing/2014/main" id="{BF0F645D-E59C-C843-B43E-C71DC419C76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749800" y="4344706"/>
            <a:ext cx="3248891" cy="671944"/>
          </a:xfrm>
          <a:prstGeom prst="rect">
            <a:avLst/>
          </a:prstGeom>
          <a:solidFill>
            <a:srgbClr val="F19321">
              <a:alpha val="40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80"/>
              </a:spcBef>
              <a:buClr>
                <a:schemeClr val="dk1"/>
              </a:buClr>
              <a:buSzPts val="2400"/>
            </a:pPr>
            <a:r>
              <a:rPr lang="en-US" sz="1600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Peer Support</a:t>
            </a:r>
          </a:p>
        </p:txBody>
      </p:sp>
      <p:sp>
        <p:nvSpPr>
          <p:cNvPr id="12" name="Rectangle 8" descr="Invisible Support&#10;">
            <a:extLst>
              <a:ext uri="{FF2B5EF4-FFF2-40B4-BE49-F238E27FC236}">
                <a16:creationId xmlns:a16="http://schemas.microsoft.com/office/drawing/2014/main" id="{C6A0F8C6-42C3-024A-AB72-AFCDF7EF77E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749800" y="5287896"/>
            <a:ext cx="3248891" cy="671944"/>
          </a:xfrm>
          <a:prstGeom prst="rect">
            <a:avLst/>
          </a:prstGeom>
          <a:solidFill>
            <a:srgbClr val="F19321">
              <a:alpha val="40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80"/>
              </a:spcBef>
              <a:buClr>
                <a:schemeClr val="dk1"/>
              </a:buClr>
              <a:buSzPts val="2400"/>
            </a:pPr>
            <a:r>
              <a:rPr lang="en-US" sz="1600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Invisible Support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6" grpId="0" animBg="1"/>
      <p:bldP spid="8" grpId="0" animBg="1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itle"/>
          <p:cNvSpPr/>
          <p:nvPr/>
        </p:nvSpPr>
        <p:spPr>
          <a:xfrm>
            <a:off x="457200" y="1321245"/>
            <a:ext cx="5385257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7F90"/>
              </a:buClr>
              <a:buSzPts val="3500"/>
              <a:buFont typeface="Verdana"/>
              <a:buNone/>
            </a:pPr>
            <a:r>
              <a:rPr lang="en-US" sz="3500" dirty="0">
                <a:solidFill>
                  <a:srgbClr val="237F90"/>
                </a:solidFill>
                <a:latin typeface="Verdana"/>
                <a:ea typeface="Verdana"/>
                <a:cs typeface="Verdana"/>
                <a:sym typeface="Verdana"/>
              </a:rPr>
              <a:t>Environmental Support</a:t>
            </a:r>
            <a:endParaRPr dirty="0"/>
          </a:p>
        </p:txBody>
      </p:sp>
      <p:sp>
        <p:nvSpPr>
          <p:cNvPr id="192" name="Body text"/>
          <p:cNvSpPr txBox="1"/>
          <p:nvPr/>
        </p:nvSpPr>
        <p:spPr>
          <a:xfrm>
            <a:off x="448159" y="2362200"/>
            <a:ext cx="8314842" cy="151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Altering the physical, social, and temporal environment to promote participation and learning.</a:t>
            </a:r>
            <a:endParaRPr dirty="0"/>
          </a:p>
        </p:txBody>
      </p:sp>
      <p:pic>
        <p:nvPicPr>
          <p:cNvPr id="190" name="Image 1" descr="Infant sitting on a floor playing with his toy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754" y="3961742"/>
            <a:ext cx="2566246" cy="1711496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9" name="Image 2" descr="Ifants ( boys and girls) playing outside together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8878" y="3962400"/>
            <a:ext cx="2566246" cy="1710180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1" name="Image 3" descr="Parents sitting on a floor playing with their kids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23" y="3962398"/>
            <a:ext cx="2566246" cy="1710174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"/>
          <p:cNvSpPr/>
          <p:nvPr/>
        </p:nvSpPr>
        <p:spPr>
          <a:xfrm>
            <a:off x="457200" y="1321245"/>
            <a:ext cx="4809330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7F90"/>
              </a:buClr>
              <a:buSzPts val="3500"/>
              <a:buFont typeface="Verdana"/>
              <a:buNone/>
            </a:pPr>
            <a:r>
              <a:rPr lang="en-US" sz="3500" dirty="0">
                <a:solidFill>
                  <a:srgbClr val="237F90"/>
                </a:solidFill>
                <a:latin typeface="Verdana"/>
                <a:ea typeface="Verdana"/>
                <a:cs typeface="Verdana"/>
                <a:sym typeface="Verdana"/>
              </a:rPr>
              <a:t>Materials Adaptation</a:t>
            </a:r>
            <a:endParaRPr dirty="0"/>
          </a:p>
        </p:txBody>
      </p:sp>
      <p:sp>
        <p:nvSpPr>
          <p:cNvPr id="203" name="Body Text"/>
          <p:cNvSpPr txBox="1"/>
          <p:nvPr/>
        </p:nvSpPr>
        <p:spPr>
          <a:xfrm>
            <a:off x="448159" y="2362200"/>
            <a:ext cx="8314842" cy="151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Modifying materials so that the child can participate in a meaningful way.</a:t>
            </a:r>
            <a:endParaRPr dirty="0"/>
          </a:p>
        </p:txBody>
      </p:sp>
      <p:pic>
        <p:nvPicPr>
          <p:cNvPr id="201" name="Image 1" descr="Two boys sitting ona. table drinking juic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00" y="3921303"/>
            <a:ext cx="3072871" cy="2049375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0" name="Image 2" descr="Infant sitting on a table holding markers in both of his hands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1753" y="3454400"/>
            <a:ext cx="1676870" cy="2516288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2" name="Image 3" descr="Image of a table and three chairs around it.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5718" y="3922108"/>
            <a:ext cx="3072862" cy="2047766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le"/>
          <p:cNvSpPr/>
          <p:nvPr/>
        </p:nvSpPr>
        <p:spPr>
          <a:xfrm>
            <a:off x="457200" y="1321245"/>
            <a:ext cx="4809330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7F90"/>
              </a:buClr>
              <a:buSzPts val="3500"/>
              <a:buFont typeface="Verdana"/>
              <a:buNone/>
            </a:pPr>
            <a:r>
              <a:rPr lang="en-US" sz="3500" dirty="0">
                <a:solidFill>
                  <a:srgbClr val="237F90"/>
                </a:solidFill>
                <a:latin typeface="Verdana"/>
                <a:ea typeface="Verdana"/>
                <a:cs typeface="Verdana"/>
                <a:sym typeface="Verdana"/>
              </a:rPr>
              <a:t>Simplify the Activity</a:t>
            </a:r>
            <a:endParaRPr dirty="0"/>
          </a:p>
        </p:txBody>
      </p:sp>
      <p:sp>
        <p:nvSpPr>
          <p:cNvPr id="213" name="Body text"/>
          <p:cNvSpPr txBox="1"/>
          <p:nvPr/>
        </p:nvSpPr>
        <p:spPr>
          <a:xfrm>
            <a:off x="448159" y="2362200"/>
            <a:ext cx="8314842" cy="151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Simplifying a complicated task by breaking it down into smaller parts or by reducing the number of parts.</a:t>
            </a:r>
            <a:endParaRPr dirty="0"/>
          </a:p>
        </p:txBody>
      </p:sp>
      <p:pic>
        <p:nvPicPr>
          <p:cNvPr id="211" name="Image 1" descr="A baby boy sitting on his tall chair looking at his foo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387" y="3732900"/>
            <a:ext cx="3444056" cy="2296927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2" name="Image 2" descr="Educator talking to a two girs and a boy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8452" y="3733800"/>
            <a:ext cx="3444056" cy="2295145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"/>
          <p:cNvSpPr/>
          <p:nvPr/>
        </p:nvSpPr>
        <p:spPr>
          <a:xfrm>
            <a:off x="457200" y="1321245"/>
            <a:ext cx="4097597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7F90"/>
              </a:buClr>
              <a:buSzPts val="3500"/>
              <a:buFont typeface="Verdana"/>
              <a:buNone/>
            </a:pPr>
            <a:r>
              <a:rPr lang="en-US" sz="3500" dirty="0">
                <a:solidFill>
                  <a:srgbClr val="237F90"/>
                </a:solidFill>
                <a:latin typeface="Verdana"/>
                <a:ea typeface="Verdana"/>
                <a:cs typeface="Verdana"/>
                <a:sym typeface="Verdana"/>
              </a:rPr>
              <a:t>Child Preferences</a:t>
            </a:r>
            <a:endParaRPr dirty="0"/>
          </a:p>
        </p:txBody>
      </p:sp>
      <p:sp>
        <p:nvSpPr>
          <p:cNvPr id="224" name="Body Type"/>
          <p:cNvSpPr txBox="1"/>
          <p:nvPr/>
        </p:nvSpPr>
        <p:spPr>
          <a:xfrm>
            <a:off x="448159" y="2362200"/>
            <a:ext cx="8314842" cy="151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If the child is not taking advantage of the available opportunities, identify and integrate </a:t>
            </a:r>
            <a:br>
              <a:rPr 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the child’s preferences.</a:t>
            </a:r>
            <a:endParaRPr dirty="0"/>
          </a:p>
        </p:txBody>
      </p:sp>
      <p:pic>
        <p:nvPicPr>
          <p:cNvPr id="223" name="Image 1" descr="Educator holding a toy looking and smiling at a baby boy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987" y="4038597"/>
            <a:ext cx="2526806" cy="1685193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2" name="Image 2" descr="A boy and a girl sitting on a table and eating luch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3263" y="4038600"/>
            <a:ext cx="2526806" cy="1685189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1" name="Image 3" descr="Educator sitting on the floor playing with two baby boys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8544" y="4038600"/>
            <a:ext cx="2526806" cy="1685189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le"/>
          <p:cNvSpPr/>
          <p:nvPr/>
        </p:nvSpPr>
        <p:spPr>
          <a:xfrm>
            <a:off x="457200" y="1321245"/>
            <a:ext cx="4357283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7F90"/>
              </a:buClr>
              <a:buSzPts val="3500"/>
              <a:buFont typeface="Verdana"/>
              <a:buNone/>
            </a:pPr>
            <a:r>
              <a:rPr lang="en-US" sz="3500" dirty="0">
                <a:solidFill>
                  <a:srgbClr val="237F90"/>
                </a:solidFill>
                <a:latin typeface="Verdana"/>
                <a:ea typeface="Verdana"/>
                <a:cs typeface="Verdana"/>
                <a:sym typeface="Verdana"/>
              </a:rPr>
              <a:t>Special Equipment</a:t>
            </a:r>
            <a:endParaRPr dirty="0"/>
          </a:p>
        </p:txBody>
      </p:sp>
      <p:sp>
        <p:nvSpPr>
          <p:cNvPr id="235" name="Body Copy"/>
          <p:cNvSpPr txBox="1"/>
          <p:nvPr/>
        </p:nvSpPr>
        <p:spPr>
          <a:xfrm>
            <a:off x="448159" y="2362200"/>
            <a:ext cx="8314842" cy="151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Using special or adaptive devices that allow a child to participate or increase the child’s level </a:t>
            </a:r>
            <a:br>
              <a:rPr 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of participation.</a:t>
            </a:r>
            <a:endParaRPr dirty="0"/>
          </a:p>
        </p:txBody>
      </p:sp>
      <p:pic>
        <p:nvPicPr>
          <p:cNvPr id="233" name="Image 1" descr="Baby girls sitting in her chair eating lunch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45" y="4522704"/>
            <a:ext cx="2424881" cy="1615959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4" name="Image 2" descr="A child is using a walker, looking forward, smilin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0389" y="3642841"/>
            <a:ext cx="1663238" cy="2495832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2" name="Image 3" descr="Two educators sitting on the floor playing with four baby boys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0463" y="4522704"/>
            <a:ext cx="2424881" cy="1615959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itle"/>
          <p:cNvSpPr/>
          <p:nvPr/>
        </p:nvSpPr>
        <p:spPr>
          <a:xfrm>
            <a:off x="457200" y="1321245"/>
            <a:ext cx="3297698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7F90"/>
              </a:buClr>
              <a:buSzPts val="3500"/>
              <a:buFont typeface="Verdana"/>
              <a:buNone/>
            </a:pPr>
            <a:r>
              <a:rPr lang="en-US" sz="3500" dirty="0">
                <a:solidFill>
                  <a:srgbClr val="237F90"/>
                </a:solidFill>
                <a:latin typeface="Verdana"/>
                <a:ea typeface="Verdana"/>
                <a:cs typeface="Verdana"/>
                <a:sym typeface="Verdana"/>
              </a:rPr>
              <a:t>Adult Support</a:t>
            </a:r>
            <a:endParaRPr dirty="0"/>
          </a:p>
        </p:txBody>
      </p:sp>
      <p:sp>
        <p:nvSpPr>
          <p:cNvPr id="246" name="Body Copy"/>
          <p:cNvSpPr txBox="1"/>
          <p:nvPr/>
        </p:nvSpPr>
        <p:spPr>
          <a:xfrm>
            <a:off x="448159" y="2362200"/>
            <a:ext cx="8314842" cy="151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Having an adult intervene to support the child’s participation and learning.</a:t>
            </a:r>
            <a:endParaRPr dirty="0"/>
          </a:p>
        </p:txBody>
      </p:sp>
      <p:pic>
        <p:nvPicPr>
          <p:cNvPr id="244" name="Image 1" descr="Educator smiling at a baby boy who is plaing with his toy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095" y="3743386"/>
            <a:ext cx="2618888" cy="1745246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5" name="Image 2" descr="Educator sitting on the floor and showing a book to a baby boy who is looking with interest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5665" y="3743386"/>
            <a:ext cx="2618888" cy="1745246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3" name="Image 3" descr="An educator talking to a girl who is looking at the camera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1219" y="3743386"/>
            <a:ext cx="2618888" cy="1745246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itle"/>
          <p:cNvSpPr/>
          <p:nvPr/>
        </p:nvSpPr>
        <p:spPr>
          <a:xfrm>
            <a:off x="457200" y="1321245"/>
            <a:ext cx="3297698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7F90"/>
              </a:buClr>
              <a:buSzPts val="3500"/>
              <a:buFont typeface="Verdana"/>
              <a:buNone/>
            </a:pPr>
            <a:r>
              <a:rPr lang="en-US" sz="3500" dirty="0">
                <a:solidFill>
                  <a:srgbClr val="237F90"/>
                </a:solidFill>
                <a:latin typeface="Verdana"/>
                <a:ea typeface="Verdana"/>
                <a:cs typeface="Verdana"/>
                <a:sym typeface="Verdana"/>
              </a:rPr>
              <a:t>Peer Support </a:t>
            </a:r>
            <a:endParaRPr dirty="0"/>
          </a:p>
        </p:txBody>
      </p:sp>
      <p:sp>
        <p:nvSpPr>
          <p:cNvPr id="257" name="Body Copy"/>
          <p:cNvSpPr txBox="1"/>
          <p:nvPr/>
        </p:nvSpPr>
        <p:spPr>
          <a:xfrm>
            <a:off x="448159" y="2362200"/>
            <a:ext cx="8314842" cy="151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Using peers to help the child learn important objectives.</a:t>
            </a:r>
            <a:endParaRPr dirty="0"/>
          </a:p>
        </p:txBody>
      </p:sp>
      <p:pic>
        <p:nvPicPr>
          <p:cNvPr id="254" name="Image 1" descr="Two children smile as they hold hands and run together on the playground. One of the girls appears to have a visible disability..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497" y="3696624"/>
            <a:ext cx="2569374" cy="1713576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5" name="Image 2" descr="Kids sitting around the table talking and looking at each other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9064" y="3697275"/>
            <a:ext cx="2569373" cy="1712255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6" name="Image 3" descr="A girl talking to a little baby boy who is sitting on the floor and smiling at her.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3628" y="3697280"/>
            <a:ext cx="2569373" cy="1712250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itle"/>
          <p:cNvSpPr/>
          <p:nvPr/>
        </p:nvSpPr>
        <p:spPr>
          <a:xfrm>
            <a:off x="457200" y="1321245"/>
            <a:ext cx="4014689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7F90"/>
              </a:buClr>
              <a:buSzPts val="3500"/>
              <a:buFont typeface="Verdana"/>
              <a:buNone/>
            </a:pPr>
            <a:r>
              <a:rPr lang="en-US" sz="3500" dirty="0">
                <a:solidFill>
                  <a:srgbClr val="237F90"/>
                </a:solidFill>
                <a:latin typeface="Verdana"/>
                <a:ea typeface="Verdana"/>
                <a:cs typeface="Verdana"/>
                <a:sym typeface="Verdana"/>
              </a:rPr>
              <a:t>Invisible Support</a:t>
            </a:r>
            <a:endParaRPr dirty="0"/>
          </a:p>
        </p:txBody>
      </p:sp>
      <p:sp>
        <p:nvSpPr>
          <p:cNvPr id="267" name="Body Copy"/>
          <p:cNvSpPr txBox="1"/>
          <p:nvPr/>
        </p:nvSpPr>
        <p:spPr>
          <a:xfrm>
            <a:off x="448159" y="2362200"/>
            <a:ext cx="8314842" cy="151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Purposefully arranging naturally occurring events within an activity.</a:t>
            </a:r>
            <a:endParaRPr dirty="0"/>
          </a:p>
        </p:txBody>
      </p:sp>
      <p:pic>
        <p:nvPicPr>
          <p:cNvPr id="265" name="Image 1" descr="Two educators teaching kids how to step on a colorful mat. 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49" y="3454400"/>
            <a:ext cx="3726320" cy="2483252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6" name="Image 2" descr="Educator smiling at a boy who is lying on a chaning table 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9027" y="3454404"/>
            <a:ext cx="3726320" cy="2483247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"/>
          <p:cNvSpPr/>
          <p:nvPr/>
        </p:nvSpPr>
        <p:spPr>
          <a:xfrm>
            <a:off x="457200" y="1321245"/>
            <a:ext cx="2807563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7F90"/>
              </a:buClr>
              <a:buSzPts val="3900"/>
              <a:buFont typeface="Verdana"/>
              <a:buNone/>
            </a:pPr>
            <a:r>
              <a:rPr lang="en-US" sz="3900" dirty="0">
                <a:solidFill>
                  <a:srgbClr val="237F90"/>
                </a:solidFill>
                <a:latin typeface="Verdana"/>
                <a:ea typeface="Verdana"/>
                <a:cs typeface="Verdana"/>
                <a:sym typeface="Verdana"/>
              </a:rPr>
              <a:t>Objectives</a:t>
            </a:r>
            <a:endParaRPr dirty="0"/>
          </a:p>
        </p:txBody>
      </p:sp>
      <p:sp>
        <p:nvSpPr>
          <p:cNvPr id="2" name="Rectangle 1" descr="&#10;&#10;&#10;  Define curriculum modifications&#10;&#10;&#10;    &#10;">
            <a:extLst>
              <a:ext uri="{FF2B5EF4-FFF2-40B4-BE49-F238E27FC236}">
                <a16:creationId xmlns:a16="http://schemas.microsoft.com/office/drawing/2014/main" id="{65EC2223-94EB-834E-944E-D3F67912DC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30621" y="2254470"/>
            <a:ext cx="7178565" cy="1005840"/>
          </a:xfrm>
          <a:prstGeom prst="rect">
            <a:avLst/>
          </a:prstGeom>
          <a:solidFill>
            <a:srgbClr val="F19321">
              <a:alpha val="40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80"/>
              </a:spcBef>
              <a:buClr>
                <a:schemeClr val="dk1"/>
              </a:buClr>
              <a:buSzPts val="2400"/>
            </a:pPr>
            <a:endParaRPr lang="en-US" sz="16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ctr">
              <a:spcBef>
                <a:spcPts val="480"/>
              </a:spcBef>
              <a:buClr>
                <a:schemeClr val="dk1"/>
              </a:buClr>
              <a:buSzPts val="2400"/>
            </a:pPr>
            <a:endParaRPr lang="en-US" sz="16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ctr">
              <a:spcBef>
                <a:spcPts val="480"/>
              </a:spcBef>
              <a:buClr>
                <a:schemeClr val="dk1"/>
              </a:buClr>
              <a:buSzPts val="2400"/>
            </a:pPr>
            <a:endParaRPr lang="en-US" sz="16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>
              <a:spcBef>
                <a:spcPts val="480"/>
              </a:spcBef>
              <a:buClr>
                <a:schemeClr val="dk1"/>
              </a:buClr>
              <a:buSzPts val="2400"/>
            </a:pPr>
            <a:r>
              <a:rPr lang="en-US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Define curriculum modifications</a:t>
            </a:r>
          </a:p>
          <a:p>
            <a:pPr algn="ctr">
              <a:spcBef>
                <a:spcPts val="480"/>
              </a:spcBef>
              <a:buClr>
                <a:schemeClr val="dk1"/>
              </a:buClr>
              <a:buSzPts val="2400"/>
            </a:pPr>
            <a:endParaRPr lang="en-US" sz="16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ctr">
              <a:spcBef>
                <a:spcPts val="480"/>
              </a:spcBef>
              <a:buClr>
                <a:schemeClr val="dk1"/>
              </a:buClr>
              <a:buSzPts val="2400"/>
            </a:pPr>
            <a:endParaRPr lang="en-US" sz="1600" dirty="0">
              <a:solidFill>
                <a:schemeClr val="dk1"/>
              </a:solidFill>
              <a:latin typeface="Verdana"/>
              <a:ea typeface="Verdana"/>
              <a:cs typeface="Verdana"/>
            </a:endParaRPr>
          </a:p>
          <a:p>
            <a:pPr algn="ctr">
              <a:spcBef>
                <a:spcPts val="480"/>
              </a:spcBef>
              <a:buClr>
                <a:schemeClr val="dk1"/>
              </a:buClr>
              <a:buSzPts val="2400"/>
            </a:pPr>
            <a:r>
              <a:rPr lang="en-US" sz="1600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   </a:t>
            </a:r>
          </a:p>
        </p:txBody>
      </p:sp>
      <p:sp>
        <p:nvSpPr>
          <p:cNvPr id="5" name="Rectangle 2" descr=" Describe the purpose and uses of curriculum modifications&#10;">
            <a:extLst>
              <a:ext uri="{FF2B5EF4-FFF2-40B4-BE49-F238E27FC236}">
                <a16:creationId xmlns:a16="http://schemas.microsoft.com/office/drawing/2014/main" id="{0312782F-15E6-BF49-9ECF-9BC2754530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30621" y="3513084"/>
            <a:ext cx="7178565" cy="1005840"/>
          </a:xfrm>
          <a:prstGeom prst="rect">
            <a:avLst/>
          </a:prstGeom>
          <a:solidFill>
            <a:srgbClr val="F19321">
              <a:alpha val="40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80"/>
              </a:spcBef>
              <a:buClr>
                <a:schemeClr val="dk1"/>
              </a:buClr>
              <a:buSzPts val="2400"/>
            </a:pPr>
            <a:r>
              <a:rPr lang="en-US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Describe the purpose and uses of curriculum modifications</a:t>
            </a:r>
          </a:p>
        </p:txBody>
      </p:sp>
      <p:sp>
        <p:nvSpPr>
          <p:cNvPr id="6" name="Rectangle 3" descr="  Show examples of curriculum modifications   for infants and toddlers&#10;">
            <a:extLst>
              <a:ext uri="{FF2B5EF4-FFF2-40B4-BE49-F238E27FC236}">
                <a16:creationId xmlns:a16="http://schemas.microsoft.com/office/drawing/2014/main" id="{C42DCFC3-711F-B24C-A94C-72A12AB585A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30621" y="4771698"/>
            <a:ext cx="7178565" cy="1005840"/>
          </a:xfrm>
          <a:prstGeom prst="rect">
            <a:avLst/>
          </a:prstGeom>
          <a:solidFill>
            <a:srgbClr val="F19321">
              <a:alpha val="40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480"/>
              </a:spcBef>
              <a:buClr>
                <a:schemeClr val="dk1"/>
              </a:buClr>
              <a:buSzPts val="2400"/>
            </a:pPr>
            <a:r>
              <a:rPr lang="en-US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Show examples of curriculum modifications </a:t>
            </a:r>
            <a:br>
              <a:rPr lang="en-US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for infants and toddlers</a:t>
            </a:r>
            <a:endParaRPr lang="en-US" sz="1800" dirty="0">
              <a:solidFill>
                <a:schemeClr val="dk1"/>
              </a:solidFill>
              <a:latin typeface="Verdana"/>
              <a:ea typeface="Verdana"/>
              <a:cs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168F99DB-EFBE-9B4C-827D-E945E0A23B24}"/>
              </a:ext>
            </a:extLst>
          </p:cNvPr>
          <p:cNvSpPr/>
          <p:nvPr/>
        </p:nvSpPr>
        <p:spPr>
          <a:xfrm>
            <a:off x="457199" y="1321245"/>
            <a:ext cx="6629401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237F90"/>
              </a:buClr>
              <a:buSzPts val="3500"/>
            </a:pPr>
            <a:r>
              <a:rPr lang="en-US" sz="3500" dirty="0">
                <a:solidFill>
                  <a:srgbClr val="237F90"/>
                </a:solidFill>
                <a:latin typeface="Verdana"/>
                <a:ea typeface="Verdana"/>
                <a:cs typeface="Verdana"/>
                <a:sym typeface="Verdana"/>
              </a:rPr>
              <a:t>Learning Activity: </a:t>
            </a:r>
            <a:br>
              <a:rPr lang="en-US" sz="3500" dirty="0">
                <a:solidFill>
                  <a:srgbClr val="237F9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3500" i="1" dirty="0">
                <a:solidFill>
                  <a:srgbClr val="237F90"/>
                </a:solidFill>
                <a:latin typeface="Verdana"/>
                <a:ea typeface="Verdana"/>
                <a:cs typeface="Verdana"/>
                <a:sym typeface="Verdana"/>
              </a:rPr>
              <a:t>Choosing Modifications</a:t>
            </a:r>
            <a:endParaRPr lang="en-US" sz="3600" i="1" dirty="0"/>
          </a:p>
        </p:txBody>
      </p:sp>
      <p:pic>
        <p:nvPicPr>
          <p:cNvPr id="275" name="Image" descr="Child playing with his water toys."/>
          <p:cNvPicPr preferRelativeResize="0"/>
          <p:nvPr/>
        </p:nvPicPr>
        <p:blipFill>
          <a:blip r:embed="rId3"/>
          <a:srcRect/>
          <a:stretch/>
        </p:blipFill>
        <p:spPr>
          <a:xfrm>
            <a:off x="2057400" y="2666681"/>
            <a:ext cx="5029201" cy="3356991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itle"/>
          <p:cNvSpPr/>
          <p:nvPr/>
        </p:nvSpPr>
        <p:spPr>
          <a:xfrm>
            <a:off x="457200" y="1321245"/>
            <a:ext cx="17784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7F90"/>
              </a:buClr>
              <a:buSzPts val="3500"/>
              <a:buFont typeface="Verdana"/>
              <a:buNone/>
            </a:pPr>
            <a:r>
              <a:rPr lang="en-US" sz="3500" dirty="0">
                <a:solidFill>
                  <a:srgbClr val="237F90"/>
                </a:solidFill>
                <a:latin typeface="Verdana"/>
                <a:ea typeface="Verdana"/>
                <a:cs typeface="Verdana"/>
                <a:sym typeface="Verdana"/>
              </a:rPr>
              <a:t>Review</a:t>
            </a:r>
            <a:endParaRPr dirty="0"/>
          </a:p>
        </p:txBody>
      </p:sp>
      <p:sp>
        <p:nvSpPr>
          <p:cNvPr id="283" name="Body Copy"/>
          <p:cNvSpPr txBox="1"/>
          <p:nvPr/>
        </p:nvSpPr>
        <p:spPr>
          <a:xfrm>
            <a:off x="457200" y="2018511"/>
            <a:ext cx="8314800" cy="410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Today, we:</a:t>
            </a:r>
            <a:endParaRPr sz="24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Rectangle 1" descr="Defined curriculum modifications&#10;">
            <a:extLst>
              <a:ext uri="{FF2B5EF4-FFF2-40B4-BE49-F238E27FC236}">
                <a16:creationId xmlns:a16="http://schemas.microsoft.com/office/drawing/2014/main" id="{B48F3024-306C-CF4A-87D7-3979C4B342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62356" y="2794672"/>
            <a:ext cx="8019288" cy="566928"/>
          </a:xfrm>
          <a:prstGeom prst="rect">
            <a:avLst/>
          </a:prstGeom>
          <a:solidFill>
            <a:srgbClr val="F19321">
              <a:alpha val="40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480"/>
              </a:spcBef>
              <a:buClr>
                <a:schemeClr val="dk1"/>
              </a:buClr>
              <a:buSzPts val="2400"/>
            </a:pPr>
            <a:r>
              <a:rPr lang="en-US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Defined curriculum modifications</a:t>
            </a:r>
            <a:endParaRPr lang="en-US" sz="1600" dirty="0"/>
          </a:p>
        </p:txBody>
      </p:sp>
      <p:sp>
        <p:nvSpPr>
          <p:cNvPr id="5" name="Rectangle 2" descr="Described the purpose and uses of curriculum modifications&#10;">
            <a:extLst>
              <a:ext uri="{FF2B5EF4-FFF2-40B4-BE49-F238E27FC236}">
                <a16:creationId xmlns:a16="http://schemas.microsoft.com/office/drawing/2014/main" id="{8C0C5883-E0EE-F944-8E74-1DFB0696938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75363" y="3623490"/>
            <a:ext cx="8014454" cy="566928"/>
          </a:xfrm>
          <a:prstGeom prst="rect">
            <a:avLst/>
          </a:prstGeom>
          <a:solidFill>
            <a:srgbClr val="F19321">
              <a:alpha val="40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480"/>
              </a:spcBef>
              <a:buClr>
                <a:schemeClr val="dk1"/>
              </a:buClr>
              <a:buSzPts val="2400"/>
            </a:pPr>
            <a:r>
              <a:rPr lang="en-US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Described the purpose and uses of curriculum modifications</a:t>
            </a:r>
          </a:p>
        </p:txBody>
      </p:sp>
      <p:sp>
        <p:nvSpPr>
          <p:cNvPr id="6" name="Rectangle 3" descr="Shared examples of curriculum modifications for infants and toddlers&#10;">
            <a:extLst>
              <a:ext uri="{FF2B5EF4-FFF2-40B4-BE49-F238E27FC236}">
                <a16:creationId xmlns:a16="http://schemas.microsoft.com/office/drawing/2014/main" id="{52EAF7B8-391A-8246-8021-E9507A8D44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75363" y="4428837"/>
            <a:ext cx="8014454" cy="566928"/>
          </a:xfrm>
          <a:prstGeom prst="rect">
            <a:avLst/>
          </a:prstGeom>
          <a:solidFill>
            <a:srgbClr val="F19321">
              <a:alpha val="40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480"/>
              </a:spcBef>
              <a:buClr>
                <a:schemeClr val="dk1"/>
              </a:buClr>
              <a:buSzPts val="2400"/>
            </a:pPr>
            <a:r>
              <a:rPr lang="en-US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Shared examples of curriculum modifications for infants and toddlers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itle and Body Copy"/>
          <p:cNvSpPr txBox="1"/>
          <p:nvPr/>
        </p:nvSpPr>
        <p:spPr>
          <a:xfrm>
            <a:off x="785200" y="2452175"/>
            <a:ext cx="7683000" cy="2181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237F90"/>
                </a:solidFill>
                <a:latin typeface="Verdana"/>
                <a:ea typeface="Verdana"/>
                <a:cs typeface="Verdana"/>
                <a:sym typeface="Verdana"/>
              </a:rPr>
              <a:t>Thank You!</a:t>
            </a:r>
            <a:endParaRPr sz="4800" b="1" dirty="0">
              <a:solidFill>
                <a:srgbClr val="237F9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See the Early Childhood Learning and Knowledge Center (ECLKC) website for more resources: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https://eclkc.ohs.acf.hhs.gov</a:t>
            </a:r>
            <a:endParaRPr sz="2400" dirty="0">
              <a:solidFill>
                <a:srgbClr val="237F90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</p:txBody>
      </p:sp>
      <p:pic>
        <p:nvPicPr>
          <p:cNvPr id="291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50" y="5105400"/>
            <a:ext cx="9080499" cy="1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Framework of Effective Practice&#10;">
            <a:extLst>
              <a:ext uri="{FF2B5EF4-FFF2-40B4-BE49-F238E27FC236}">
                <a16:creationId xmlns:a16="http://schemas.microsoft.com/office/drawing/2014/main" id="{FCF6A3C3-565E-5746-9191-DF2A2E50D26B}"/>
              </a:ext>
            </a:extLst>
          </p:cNvPr>
          <p:cNvSpPr/>
          <p:nvPr/>
        </p:nvSpPr>
        <p:spPr>
          <a:xfrm>
            <a:off x="457200" y="1321245"/>
            <a:ext cx="8854068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237F90"/>
              </a:buClr>
              <a:buSzPts val="3900"/>
            </a:pPr>
            <a:r>
              <a:rPr lang="en-US" sz="3900" dirty="0">
                <a:solidFill>
                  <a:srgbClr val="237F90"/>
                </a:solidFill>
                <a:latin typeface="Verdana"/>
                <a:ea typeface="Verdana"/>
                <a:cs typeface="Verdana"/>
                <a:sym typeface="Verdana"/>
              </a:rPr>
              <a:t>Framework of Effective Practice</a:t>
            </a:r>
            <a:endParaRPr lang="en-US" sz="4000" dirty="0"/>
          </a:p>
        </p:txBody>
      </p:sp>
      <p:pic>
        <p:nvPicPr>
          <p:cNvPr id="7" name="figure 3">
            <a:extLst>
              <a:ext uri="{FF2B5EF4-FFF2-40B4-BE49-F238E27FC236}">
                <a16:creationId xmlns:a16="http://schemas.microsoft.com/office/drawing/2014/main" id="{B527D685-C0BD-514C-942E-FC6B687C3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49" y="1825034"/>
            <a:ext cx="7355075" cy="2917261"/>
          </a:xfrm>
          <a:prstGeom prst="rect">
            <a:avLst/>
          </a:prstGeom>
        </p:spPr>
      </p:pic>
      <p:pic>
        <p:nvPicPr>
          <p:cNvPr id="5" name="figure 2">
            <a:extLst>
              <a:ext uri="{FF2B5EF4-FFF2-40B4-BE49-F238E27FC236}">
                <a16:creationId xmlns:a16="http://schemas.microsoft.com/office/drawing/2014/main" id="{46852EF0-63C1-C04A-B1B8-376FA4072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659" y="1984378"/>
            <a:ext cx="4844635" cy="4457064"/>
          </a:xfrm>
          <a:prstGeom prst="rect">
            <a:avLst/>
          </a:prstGeom>
        </p:spPr>
      </p:pic>
      <p:pic>
        <p:nvPicPr>
          <p:cNvPr id="3" name="figure 1">
            <a:extLst>
              <a:ext uri="{FF2B5EF4-FFF2-40B4-BE49-F238E27FC236}">
                <a16:creationId xmlns:a16="http://schemas.microsoft.com/office/drawing/2014/main" id="{CEFE637B-59E7-7748-BB01-40276ED0F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1980956"/>
            <a:ext cx="4952294" cy="44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6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tle"/>
          <p:cNvSpPr/>
          <p:nvPr/>
        </p:nvSpPr>
        <p:spPr>
          <a:xfrm>
            <a:off x="457200" y="1321245"/>
            <a:ext cx="6370655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7F90"/>
              </a:buClr>
              <a:buSzPts val="3900"/>
              <a:buFont typeface="Verdana"/>
              <a:buNone/>
            </a:pPr>
            <a:r>
              <a:rPr lang="en-US" sz="3900" dirty="0">
                <a:solidFill>
                  <a:srgbClr val="237F90"/>
                </a:solidFill>
                <a:latin typeface="Verdana"/>
                <a:ea typeface="Verdana"/>
                <a:cs typeface="Verdana"/>
                <a:sym typeface="Verdana"/>
              </a:rPr>
              <a:t>Curriculum Modifications</a:t>
            </a:r>
            <a:endParaRPr dirty="0"/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45425787-E924-5A41-AE72-F27C823B4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897" y="2469931"/>
            <a:ext cx="2502020" cy="2017986"/>
          </a:xfrm>
          <a:prstGeom prst="roundRect">
            <a:avLst/>
          </a:prstGeom>
          <a:solidFill>
            <a:srgbClr val="E78D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What" descr="What"/>
          <p:cNvSpPr txBox="1"/>
          <p:nvPr/>
        </p:nvSpPr>
        <p:spPr>
          <a:xfrm>
            <a:off x="628897" y="2905591"/>
            <a:ext cx="2486653" cy="773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4800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WHAT</a:t>
            </a:r>
            <a:endParaRPr sz="1050" dirty="0">
              <a:solidFill>
                <a:schemeClr val="bg1"/>
              </a:solidFill>
            </a:endParaRPr>
          </a:p>
        </p:txBody>
      </p:sp>
      <p:pic>
        <p:nvPicPr>
          <p:cNvPr id="121" name="Image 1" descr="Hand reaching lego elements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897" y="4139301"/>
            <a:ext cx="2515409" cy="1568552"/>
          </a:xfrm>
          <a:prstGeom prst="rect">
            <a:avLst/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E998F53E-2018-2C44-BA09-490F59525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10419" y="3689867"/>
            <a:ext cx="2520271" cy="2017986"/>
          </a:xfrm>
          <a:prstGeom prst="roundRect">
            <a:avLst/>
          </a:prstGeom>
          <a:solidFill>
            <a:srgbClr val="E78D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When" descr="When">
            <a:extLst>
              <a:ext uri="{FF2B5EF4-FFF2-40B4-BE49-F238E27FC236}">
                <a16:creationId xmlns:a16="http://schemas.microsoft.com/office/drawing/2014/main" id="{E9BB624C-B0FF-3E4D-A8C6-4FCE18948AD7}"/>
              </a:ext>
            </a:extLst>
          </p:cNvPr>
          <p:cNvSpPr txBox="1"/>
          <p:nvPr/>
        </p:nvSpPr>
        <p:spPr>
          <a:xfrm>
            <a:off x="3344038" y="4487917"/>
            <a:ext cx="2486653" cy="773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4800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WHEN</a:t>
            </a:r>
            <a:endParaRPr sz="1050" dirty="0">
              <a:solidFill>
                <a:schemeClr val="bg1"/>
              </a:solidFill>
            </a:endParaRPr>
          </a:p>
        </p:txBody>
      </p:sp>
      <p:pic>
        <p:nvPicPr>
          <p:cNvPr id="119" name="Image 2" descr="Girl Drawing and Dreamin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5281" y="2469930"/>
            <a:ext cx="2515410" cy="1568551"/>
          </a:xfrm>
          <a:prstGeom prst="rect">
            <a:avLst/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C38A9096-2208-4743-8377-841596F8A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10192" y="2469931"/>
            <a:ext cx="2504911" cy="2017986"/>
          </a:xfrm>
          <a:prstGeom prst="roundRect">
            <a:avLst/>
          </a:prstGeom>
          <a:solidFill>
            <a:srgbClr val="E78D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hy" descr="Why">
            <a:extLst>
              <a:ext uri="{FF2B5EF4-FFF2-40B4-BE49-F238E27FC236}">
                <a16:creationId xmlns:a16="http://schemas.microsoft.com/office/drawing/2014/main" id="{A4DD8FD6-AA88-E542-AB94-850C8E466B38}"/>
              </a:ext>
            </a:extLst>
          </p:cNvPr>
          <p:cNvSpPr txBox="1"/>
          <p:nvPr/>
        </p:nvSpPr>
        <p:spPr>
          <a:xfrm>
            <a:off x="6041841" y="2897024"/>
            <a:ext cx="2486653" cy="773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4800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WHY</a:t>
            </a:r>
            <a:endParaRPr sz="1050" dirty="0">
              <a:solidFill>
                <a:schemeClr val="bg1"/>
              </a:solidFill>
            </a:endParaRPr>
          </a:p>
        </p:txBody>
      </p:sp>
      <p:pic>
        <p:nvPicPr>
          <p:cNvPr id="120" name="Image 3" descr="A boy is holding a toy and looking trough it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5056" y="4090826"/>
            <a:ext cx="2513438" cy="1674974"/>
          </a:xfrm>
          <a:prstGeom prst="rect">
            <a:avLst/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/>
          <p:nvPr/>
        </p:nvSpPr>
        <p:spPr>
          <a:xfrm>
            <a:off x="457200" y="1321245"/>
            <a:ext cx="8464177" cy="6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7F90"/>
              </a:buClr>
              <a:buSzPts val="3700"/>
              <a:buFont typeface="Verdana"/>
              <a:buNone/>
            </a:pPr>
            <a:r>
              <a:rPr lang="en-US" sz="3700" dirty="0">
                <a:solidFill>
                  <a:srgbClr val="237F90"/>
                </a:solidFill>
                <a:latin typeface="Verdana"/>
                <a:ea typeface="Verdana"/>
                <a:cs typeface="Verdana"/>
                <a:sym typeface="Verdana"/>
              </a:rPr>
              <a:t>What is a Curriculum Modification?</a:t>
            </a:r>
            <a:endParaRPr dirty="0"/>
          </a:p>
        </p:txBody>
      </p:sp>
      <p:sp>
        <p:nvSpPr>
          <p:cNvPr id="133" name="Body Copy"/>
          <p:cNvSpPr txBox="1"/>
          <p:nvPr/>
        </p:nvSpPr>
        <p:spPr>
          <a:xfrm>
            <a:off x="414600" y="2219920"/>
            <a:ext cx="4268235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●"/>
            </a:pPr>
            <a:r>
              <a:rPr lang="en-US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 change</a:t>
            </a:r>
            <a:r>
              <a:rPr lang="en-US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to the environment, activity, or materials in order to facilitate or </a:t>
            </a:r>
            <a:r>
              <a:rPr lang="en-US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maximize a child’s participation</a:t>
            </a:r>
            <a:r>
              <a:rPr lang="en-US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in planned activities, interactions, and routines.</a:t>
            </a:r>
            <a:br>
              <a:rPr lang="en-US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dirty="0"/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●"/>
            </a:pPr>
            <a:r>
              <a:rPr lang="en-US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 DEC Recommended Practice </a:t>
            </a:r>
            <a:endParaRPr b="1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/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dirty="0"/>
          </a:p>
        </p:txBody>
      </p:sp>
      <p:sp>
        <p:nvSpPr>
          <p:cNvPr id="131" name="Logo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ftr" idx="4294967295"/>
          </p:nvPr>
        </p:nvSpPr>
        <p:spPr>
          <a:xfrm>
            <a:off x="4682835" y="6109315"/>
            <a:ext cx="41910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© 2020 University of Washington. All rights reserved.</a:t>
            </a:r>
            <a:endParaRPr dirty="0"/>
          </a:p>
        </p:txBody>
      </p:sp>
      <p:pic>
        <p:nvPicPr>
          <p:cNvPr id="134" name="Image" descr="Hand reaching a lego elements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4508" y="2367160"/>
            <a:ext cx="3732531" cy="2952985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"/>
          <p:cNvSpPr/>
          <p:nvPr/>
        </p:nvSpPr>
        <p:spPr>
          <a:xfrm>
            <a:off x="357800" y="1321250"/>
            <a:ext cx="84681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7F90"/>
              </a:buClr>
              <a:buSzPts val="3700"/>
              <a:buFont typeface="Verdana"/>
              <a:buNone/>
            </a:pPr>
            <a:r>
              <a:rPr lang="en-US" sz="3700" dirty="0">
                <a:solidFill>
                  <a:srgbClr val="237F90"/>
                </a:solidFill>
                <a:latin typeface="Verdana"/>
                <a:ea typeface="Verdana"/>
                <a:cs typeface="Verdana"/>
                <a:sym typeface="Verdana"/>
              </a:rPr>
              <a:t>What is a Curriculum Modification?</a:t>
            </a:r>
            <a:endParaRPr dirty="0"/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E05AE945-F7D1-F747-9A5D-F05257E1A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1491" y="2789383"/>
            <a:ext cx="6797964" cy="2286000"/>
          </a:xfrm>
          <a:prstGeom prst="roundRect">
            <a:avLst/>
          </a:prstGeom>
          <a:solidFill>
            <a:srgbClr val="E68C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mall Change" descr="Small Change,">
            <a:extLst>
              <a:ext uri="{FF2B5EF4-FFF2-40B4-BE49-F238E27FC236}">
                <a16:creationId xmlns:a16="http://schemas.microsoft.com/office/drawing/2014/main" id="{A6339DD0-BA2D-8F41-9A32-5CA280C4F9C5}"/>
              </a:ext>
            </a:extLst>
          </p:cNvPr>
          <p:cNvSpPr txBox="1"/>
          <p:nvPr/>
        </p:nvSpPr>
        <p:spPr>
          <a:xfrm>
            <a:off x="1550462" y="3096495"/>
            <a:ext cx="5218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/>
                <a:cs typeface="Century Gothic"/>
              </a:rPr>
              <a:t>SMALL CHANGE,</a:t>
            </a:r>
            <a:endParaRPr lang="en-US" sz="2800" dirty="0"/>
          </a:p>
        </p:txBody>
      </p:sp>
      <p:sp>
        <p:nvSpPr>
          <p:cNvPr id="140" name="Big Impact" descr="Big Impact"/>
          <p:cNvSpPr txBox="1"/>
          <p:nvPr/>
        </p:nvSpPr>
        <p:spPr>
          <a:xfrm>
            <a:off x="1550462" y="3619715"/>
            <a:ext cx="6217320" cy="979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BIG</a:t>
            </a:r>
            <a:r>
              <a:rPr lang="en-US" sz="8000" dirty="0">
                <a:solidFill>
                  <a:schemeClr val="bg1"/>
                </a:solidFill>
              </a:rPr>
              <a:t> IMPACT</a:t>
            </a: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3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"/>
          <p:cNvSpPr/>
          <p:nvPr/>
        </p:nvSpPr>
        <p:spPr>
          <a:xfrm>
            <a:off x="457200" y="1321245"/>
            <a:ext cx="8412175" cy="6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7F90"/>
              </a:buClr>
              <a:buSzPts val="3700"/>
              <a:buFont typeface="Verdana"/>
              <a:buNone/>
            </a:pPr>
            <a:r>
              <a:rPr lang="en-US" sz="3700" dirty="0">
                <a:solidFill>
                  <a:srgbClr val="237F90"/>
                </a:solidFill>
                <a:latin typeface="Verdana"/>
                <a:ea typeface="Verdana"/>
                <a:cs typeface="Verdana"/>
                <a:sym typeface="Verdana"/>
              </a:rPr>
              <a:t>When Do I Modify the Curriculum?</a:t>
            </a:r>
            <a:endParaRPr dirty="0"/>
          </a:p>
        </p:txBody>
      </p:sp>
      <p:pic>
        <p:nvPicPr>
          <p:cNvPr id="147" name="Image 1" descr="Girl Drawing and Dreami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1" y="2818473"/>
            <a:ext cx="3695516" cy="2464640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8" name="Image 2" descr="Boy sitting on a chair and looking at someone 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800" y="2819399"/>
            <a:ext cx="3695516" cy="2462701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"/>
          <p:cNvSpPr/>
          <p:nvPr/>
        </p:nvSpPr>
        <p:spPr>
          <a:xfrm>
            <a:off x="457200" y="1321245"/>
            <a:ext cx="7288277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7F90"/>
              </a:buClr>
              <a:buSzPts val="3900"/>
              <a:buFont typeface="Verdana"/>
              <a:buNone/>
            </a:pPr>
            <a:r>
              <a:rPr lang="en-US" sz="3900" dirty="0">
                <a:solidFill>
                  <a:srgbClr val="237F90"/>
                </a:solidFill>
                <a:latin typeface="Verdana"/>
                <a:ea typeface="Verdana"/>
                <a:cs typeface="Verdana"/>
                <a:sym typeface="Verdana"/>
              </a:rPr>
              <a:t>Why Modify the Curriculum?</a:t>
            </a:r>
            <a:endParaRPr dirty="0"/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0AC7520E-4411-3F49-A4F3-E4214A349796}"/>
              </a:ext>
            </a:extLst>
          </p:cNvPr>
          <p:cNvSpPr/>
          <p:nvPr/>
        </p:nvSpPr>
        <p:spPr>
          <a:xfrm>
            <a:off x="677382" y="3022491"/>
            <a:ext cx="2039112" cy="1468580"/>
          </a:xfrm>
          <a:prstGeom prst="roundRect">
            <a:avLst/>
          </a:prstGeom>
          <a:solidFill>
            <a:srgbClr val="F19321">
              <a:alpha val="40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80"/>
              </a:spcBef>
              <a:buClr>
                <a:schemeClr val="dk1"/>
              </a:buClr>
              <a:buSzPts val="2400"/>
            </a:pPr>
            <a:endParaRPr lang="en-US" sz="1600">
              <a:solidFill>
                <a:schemeClr val="dk1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6AF058D4-C537-9742-8EDF-4474BCCF54B8}"/>
              </a:ext>
            </a:extLst>
          </p:cNvPr>
          <p:cNvSpPr/>
          <p:nvPr/>
        </p:nvSpPr>
        <p:spPr>
          <a:xfrm>
            <a:off x="3491553" y="3001816"/>
            <a:ext cx="2077411" cy="1468581"/>
          </a:xfrm>
          <a:prstGeom prst="roundRect">
            <a:avLst/>
          </a:prstGeom>
          <a:solidFill>
            <a:srgbClr val="F19321">
              <a:alpha val="40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80"/>
              </a:spcBef>
              <a:buClr>
                <a:schemeClr val="dk1"/>
              </a:buClr>
              <a:buSzPts val="2400"/>
            </a:pPr>
            <a:endParaRPr lang="en-US" sz="1600">
              <a:solidFill>
                <a:schemeClr val="dk1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9CFD0B1A-C93D-7248-B88A-AE578009419D}"/>
              </a:ext>
            </a:extLst>
          </p:cNvPr>
          <p:cNvSpPr/>
          <p:nvPr/>
        </p:nvSpPr>
        <p:spPr>
          <a:xfrm>
            <a:off x="6480112" y="2835559"/>
            <a:ext cx="2039112" cy="1801091"/>
          </a:xfrm>
          <a:prstGeom prst="roundRect">
            <a:avLst/>
          </a:prstGeom>
          <a:solidFill>
            <a:srgbClr val="F19321">
              <a:alpha val="40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80"/>
              </a:spcBef>
              <a:buClr>
                <a:schemeClr val="dk1"/>
              </a:buClr>
              <a:buSzPts val="2400"/>
            </a:pPr>
            <a:endParaRPr lang="en-US" sz="1600">
              <a:solidFill>
                <a:schemeClr val="dk1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57" name="Increased Access"/>
          <p:cNvSpPr txBox="1"/>
          <p:nvPr/>
        </p:nvSpPr>
        <p:spPr>
          <a:xfrm>
            <a:off x="695532" y="3351854"/>
            <a:ext cx="2002813" cy="768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Increased </a:t>
            </a:r>
            <a:b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</a:b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access</a:t>
            </a:r>
            <a:endParaRPr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Plus Sign" descr="plus sign">
            <a:extLst>
              <a:ext uri="{FF2B5EF4-FFF2-40B4-BE49-F238E27FC236}">
                <a16:creationId xmlns:a16="http://schemas.microsoft.com/office/drawing/2014/main" id="{57FF9365-1800-9144-B947-FD5B16DB58AA}"/>
              </a:ext>
            </a:extLst>
          </p:cNvPr>
          <p:cNvSpPr/>
          <p:nvPr/>
        </p:nvSpPr>
        <p:spPr>
          <a:xfrm>
            <a:off x="2881358" y="3487773"/>
            <a:ext cx="427182" cy="427182"/>
          </a:xfrm>
          <a:prstGeom prst="plus">
            <a:avLst>
              <a:gd name="adj" fmla="val 38514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19321"/>
                </a:solidFill>
              </a:ln>
              <a:solidFill>
                <a:srgbClr val="F19321"/>
              </a:solidFill>
            </a:endParaRPr>
          </a:p>
        </p:txBody>
      </p:sp>
      <p:sp>
        <p:nvSpPr>
          <p:cNvPr id="12" name="Increased participation&#10;Increased participation&#10;Increased participation">
            <a:extLst>
              <a:ext uri="{FF2B5EF4-FFF2-40B4-BE49-F238E27FC236}">
                <a16:creationId xmlns:a16="http://schemas.microsoft.com/office/drawing/2014/main" id="{80A39781-C309-FB46-B1F2-A6A9DD0CA89C}"/>
              </a:ext>
            </a:extLst>
          </p:cNvPr>
          <p:cNvSpPr txBox="1"/>
          <p:nvPr/>
        </p:nvSpPr>
        <p:spPr>
          <a:xfrm>
            <a:off x="3499551" y="3357758"/>
            <a:ext cx="2039112" cy="718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Increased </a:t>
            </a:r>
            <a:b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</a:b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participation</a:t>
            </a:r>
            <a:endParaRPr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Equal Sign" descr="Equal Sign">
            <a:extLst>
              <a:ext uri="{FF2B5EF4-FFF2-40B4-BE49-F238E27FC236}">
                <a16:creationId xmlns:a16="http://schemas.microsoft.com/office/drawing/2014/main" id="{5D4FA9E9-DA97-5644-97E6-2B08F728FF97}"/>
              </a:ext>
            </a:extLst>
          </p:cNvPr>
          <p:cNvSpPr/>
          <p:nvPr/>
        </p:nvSpPr>
        <p:spPr>
          <a:xfrm>
            <a:off x="5703040" y="3461901"/>
            <a:ext cx="635000" cy="548409"/>
          </a:xfrm>
          <a:prstGeom prst="mathEqual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Increasing Learning">
            <a:extLst>
              <a:ext uri="{FF2B5EF4-FFF2-40B4-BE49-F238E27FC236}">
                <a16:creationId xmlns:a16="http://schemas.microsoft.com/office/drawing/2014/main" id="{0F84D456-7CB1-3C4E-8BE0-D92477B4EFE2}"/>
              </a:ext>
            </a:extLst>
          </p:cNvPr>
          <p:cNvSpPr txBox="1"/>
          <p:nvPr/>
        </p:nvSpPr>
        <p:spPr>
          <a:xfrm>
            <a:off x="6472115" y="3386605"/>
            <a:ext cx="2047110" cy="788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Increased </a:t>
            </a:r>
            <a:b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</a:b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learning</a:t>
            </a:r>
            <a:r>
              <a:rPr lang="en-US" sz="20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!</a:t>
            </a:r>
            <a:endParaRPr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BDD534CC-DFDF-3342-B6EE-338DD304A583}"/>
              </a:ext>
            </a:extLst>
          </p:cNvPr>
          <p:cNvSpPr/>
          <p:nvPr/>
        </p:nvSpPr>
        <p:spPr>
          <a:xfrm>
            <a:off x="457199" y="1321245"/>
            <a:ext cx="6629401" cy="1184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237F90"/>
              </a:buClr>
              <a:buSzPts val="3500"/>
            </a:pPr>
            <a:r>
              <a:rPr lang="en-US" sz="3500" dirty="0">
                <a:solidFill>
                  <a:srgbClr val="237F90"/>
                </a:solidFill>
                <a:latin typeface="Verdana"/>
                <a:ea typeface="Verdana"/>
                <a:cs typeface="Verdana"/>
                <a:sym typeface="Verdana"/>
              </a:rPr>
              <a:t>Learning Activity: </a:t>
            </a:r>
            <a:br>
              <a:rPr lang="en-US" sz="3500" dirty="0">
                <a:solidFill>
                  <a:srgbClr val="237F9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3600" i="1" dirty="0">
                <a:solidFill>
                  <a:srgbClr val="237F90"/>
                </a:solidFill>
                <a:latin typeface="Verdana"/>
                <a:ea typeface="Verdana"/>
                <a:cs typeface="Verdana"/>
                <a:sym typeface="Verdana"/>
              </a:rPr>
              <a:t>Routines and Participation</a:t>
            </a:r>
            <a:endParaRPr lang="en-US" sz="3600" i="1" dirty="0"/>
          </a:p>
        </p:txBody>
      </p:sp>
      <p:pic>
        <p:nvPicPr>
          <p:cNvPr id="163" name="Image" descr="Educator is hodling a crying girl and trying to calm her down"/>
          <p:cNvPicPr preferRelativeResize="0"/>
          <p:nvPr/>
        </p:nvPicPr>
        <p:blipFill>
          <a:blip r:embed="rId3"/>
          <a:srcRect/>
          <a:stretch/>
        </p:blipFill>
        <p:spPr>
          <a:xfrm>
            <a:off x="2044313" y="2653093"/>
            <a:ext cx="5055363" cy="3374454"/>
          </a:xfrm>
          <a:prstGeom prst="rect">
            <a:avLst/>
          </a:prstGeom>
          <a:noFill/>
          <a:ln w="38100" cap="flat" cmpd="sng">
            <a:solidFill>
              <a:srgbClr val="EC881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Status xmlns="2b0696d2-03e8-4ed2-82a3-1f89a5fc7162">Manager Review</DocumentStatus>
    <Year xmlns="0bcfbbdd-cf99-4445-bd4f-0255aa14744a" xsi:nil="true"/>
    <Grant_x0020_Year xmlns="0bcfbbdd-cf99-4445-bd4f-0255aa14744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F1FD8894558449A264163B3A97FDE9" ma:contentTypeVersion="21" ma:contentTypeDescription="Create a new document." ma:contentTypeScope="" ma:versionID="ab83a885e9ed19c796b6343c50ca8f5b">
  <xsd:schema xmlns:xsd="http://www.w3.org/2001/XMLSchema" xmlns:xs="http://www.w3.org/2001/XMLSchema" xmlns:p="http://schemas.microsoft.com/office/2006/metadata/properties" xmlns:ns2="638e6b88-029d-4974-94ab-4f46eee0f699" xmlns:ns3="0bcfbbdd-cf99-4445-bd4f-0255aa14744a" xmlns:ns4="2b0696d2-03e8-4ed2-82a3-1f89a5fc7162" targetNamespace="http://schemas.microsoft.com/office/2006/metadata/properties" ma:root="true" ma:fieldsID="26a4cb01407bb862c72f678f4aea7713" ns2:_="" ns3:_="" ns4:_="">
    <xsd:import namespace="638e6b88-029d-4974-94ab-4f46eee0f699"/>
    <xsd:import namespace="0bcfbbdd-cf99-4445-bd4f-0255aa14744a"/>
    <xsd:import namespace="2b0696d2-03e8-4ed2-82a3-1f89a5fc716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4:DocumentStatus" minOccurs="0"/>
                <xsd:element ref="ns3:MediaServiceEventHashCode" minOccurs="0"/>
                <xsd:element ref="ns3:MediaServiceGenerationTime" minOccurs="0"/>
                <xsd:element ref="ns3:Year" minOccurs="0"/>
                <xsd:element ref="ns3:Grant_x0020_Year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8e6b88-029d-4974-94ab-4f46eee0f69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cfbbdd-cf99-4445-bd4f-0255aa1474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Year" ma:index="20" nillable="true" ma:displayName="Year" ma:format="DateOnly" ma:internalName="Year">
      <xsd:simpleType>
        <xsd:restriction base="dms:DateTime"/>
      </xsd:simpleType>
    </xsd:element>
    <xsd:element name="Grant_x0020_Year" ma:index="21" nillable="true" ma:displayName="Grant Year" ma:format="Dropdown" ma:internalName="Grant_x0020_Year">
      <xsd:simpleType>
        <xsd:restriction base="dms:Text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0696d2-03e8-4ed2-82a3-1f89a5fc7162" elementFormDefault="qualified">
    <xsd:import namespace="http://schemas.microsoft.com/office/2006/documentManagement/types"/>
    <xsd:import namespace="http://schemas.microsoft.com/office/infopath/2007/PartnerControls"/>
    <xsd:element name="DocumentStatus" ma:index="17" nillable="true" ma:displayName="Document Status" ma:default="Manager Review" ma:format="Dropdown" ma:indexed="true" ma:internalName="DocumentStatus">
      <xsd:simpleType>
        <xsd:restriction base="dms:Choice">
          <xsd:enumeration value="Manager Review"/>
          <xsd:enumeration value="Senior-Manager Review"/>
          <xsd:enumeration value="Director Review"/>
          <xsd:enumeration value="Client Review"/>
          <xsd:enumeration value="Center Director Review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D38742-626D-41F6-888A-EA9BD9E98BA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61DF42-A87C-4398-9EC7-2E76A2B00897}">
  <ds:schemaRefs>
    <ds:schemaRef ds:uri="0bcfbbdd-cf99-4445-bd4f-0255aa14744a"/>
    <ds:schemaRef ds:uri="2b0696d2-03e8-4ed2-82a3-1f89a5fc7162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6D04A68-D577-465A-8549-6DAFB72E9546}">
  <ds:schemaRefs>
    <ds:schemaRef ds:uri="0bcfbbdd-cf99-4445-bd4f-0255aa14744a"/>
    <ds:schemaRef ds:uri="2b0696d2-03e8-4ed2-82a3-1f89a5fc7162"/>
    <ds:schemaRef ds:uri="638e6b88-029d-4974-94ab-4f46eee0f69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373</Words>
  <Application>Microsoft Office PowerPoint</Application>
  <PresentationFormat>On-screen Show (4:3)</PresentationFormat>
  <Paragraphs>90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Century Gothic</vt:lpstr>
      <vt:lpstr>Verdana</vt:lpstr>
      <vt:lpstr>Office Theme</vt:lpstr>
      <vt:lpstr>Curriculum Modifications  for Infants and Toddlers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Curriculum Modifications  for Infants and Toddlers</dc:title>
  <dc:creator>jess357</dc:creator>
  <cp:lastModifiedBy>Bernard Lopez</cp:lastModifiedBy>
  <cp:revision>29</cp:revision>
  <dcterms:created xsi:type="dcterms:W3CDTF">2009-08-17T19:48:21Z</dcterms:created>
  <dcterms:modified xsi:type="dcterms:W3CDTF">2022-12-09T14:36:29Z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0x01010020F1FD8894558449A264163B3A97FDE9</vt:lpwstr>
  </property>
</Properties>
</file>