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83" r:id="rId6"/>
    <p:sldId id="28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hnqnCq1YoIU875Gtm91guz4UoE4g==" r:id="rId2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ROHDE" initials="" lastIdx="4" clrIdx="0"/>
  <p:cmAuthor id="1" name="Rilee K. Larsen" initials="" lastIdx="23" clrIdx="1"/>
  <p:cmAuthor id="2" name="Rilee K Larsen" initials="" lastIdx="1" clrIdx="2"/>
  <p:cmAuthor id="3" name="Rilee K Larsen" initials="RKL" lastIdx="2" clrIdx="3">
    <p:extLst>
      <p:ext uri="{19B8F6BF-5375-455C-9EA6-DF929625EA0E}">
        <p15:presenceInfo xmlns:p15="http://schemas.microsoft.com/office/powerpoint/2012/main" userId="S::rileek@uw.edu::75eaa654-326f-48ab-aa1e-e18e0dc7421a" providerId="AD"/>
      </p:ext>
    </p:extLst>
  </p:cmAuthor>
  <p:cmAuthor id="4" name="Sarah Merrill" initials="SM" lastIdx="1" clrIdx="4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2A2B0-E731-4555-B870-F95B5BA993A3}" v="1" dt="2022-12-09T14:35:36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86"/>
    <p:restoredTop sz="96208" autoAdjust="0"/>
  </p:normalViewPr>
  <p:slideViewPr>
    <p:cSldViewPr snapToGrid="0">
      <p:cViewPr varScale="1">
        <p:scale>
          <a:sx n="85" d="100"/>
          <a:sy n="85" d="100"/>
        </p:scale>
        <p:origin x="1099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727d25f4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0" name="Google Shape;160;g63727d25f4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3727d25f4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g63727d25f4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727d25f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5" name="Google Shape;175;g63727d25f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3727d25f4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5" name="Google Shape;185;g63727d25f4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3727d25f4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3" name="Google Shape;193;g63727d25f4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3727d25f4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g63727d25f4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d72e0e0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d72e0e0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7d72e0e07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35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3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3727d25f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3" name="Google Shape;113;g63727d25f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3727d25f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63727d25f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727d25f4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63727d25f4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727d25f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9" name="Google Shape;139;g63727d25f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727d25f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g63727d25f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3727d25f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g63727d25f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/>
          <p:nvPr/>
        </p:nvSpPr>
        <p:spPr>
          <a:xfrm>
            <a:off x="381000" y="381000"/>
            <a:ext cx="29372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HSCI Assessing Module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21;p7"/>
          <p:cNvCxnSpPr/>
          <p:nvPr/>
        </p:nvCxnSpPr>
        <p:spPr>
          <a:xfrm>
            <a:off x="-30481" y="6400800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37F9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"/>
          <p:cNvSpPr txBox="1">
            <a:spLocks noGrp="1"/>
          </p:cNvSpPr>
          <p:nvPr>
            <p:ph type="title"/>
          </p:nvPr>
        </p:nvSpPr>
        <p:spPr>
          <a:xfrm>
            <a:off x="2161308" y="2068883"/>
            <a:ext cx="4821384" cy="145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</a:rPr>
              <a:t>Activity Matrix for Infants and Toddlers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5" name="Image 1" descr="Educator sitting on the floor playing with two baby boys">
            <a:extLst>
              <a:ext uri="{FF2B5EF4-FFF2-40B4-BE49-F238E27FC236}">
                <a16:creationId xmlns:a16="http://schemas.microsoft.com/office/drawing/2014/main" id="{8C1C831E-1EEF-4D3D-9CD2-34473E71650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88" y="3869300"/>
            <a:ext cx="3713174" cy="24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-76200"/>
            <a:ext cx="2311400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4;p2" descr="Educator sitting on the floor next to a boy who is holding a toy and smiling at the camera">
            <a:extLst>
              <a:ext uri="{FF2B5EF4-FFF2-40B4-BE49-F238E27FC236}">
                <a16:creationId xmlns:a16="http://schemas.microsoft.com/office/drawing/2014/main" id="{793F6E47-AA52-40FE-8380-C1FA8D7CC46D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338" y="3869312"/>
            <a:ext cx="3713174" cy="24764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8918B86-2624-6E46-9E53-A5D06E35F724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Center-Based Setting Example</a:t>
            </a:r>
            <a:endParaRPr lang="en-US" sz="3500" dirty="0"/>
          </a:p>
        </p:txBody>
      </p:sp>
      <p:pic>
        <p:nvPicPr>
          <p:cNvPr id="164" name="Image 1" descr="Center-Based Setting Example&#10;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45" y="1965757"/>
            <a:ext cx="6289964" cy="436380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Page Number">
            <a:extLst>
              <a:ext uri="{FF2B5EF4-FFF2-40B4-BE49-F238E27FC236}">
                <a16:creationId xmlns:a16="http://schemas.microsoft.com/office/drawing/2014/main" id="{D6EDF776-DD9E-524A-B6BF-13D85133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10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825ECB64-2FBA-784E-BB25-2FACB5241FBF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Make Your Own Matrix</a:t>
            </a:r>
            <a:endParaRPr lang="en-US" sz="3500" dirty="0"/>
          </a:p>
        </p:txBody>
      </p:sp>
      <p:pic>
        <p:nvPicPr>
          <p:cNvPr id="7" name="Image 1" descr="Educator sitting on a table writting a notes">
            <a:extLst>
              <a:ext uri="{FF2B5EF4-FFF2-40B4-BE49-F238E27FC236}">
                <a16:creationId xmlns:a16="http://schemas.microsoft.com/office/drawing/2014/main" id="{B58D90D0-2352-4AC7-B275-085B8AC237CE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459" y="2377179"/>
            <a:ext cx="4256541" cy="2876382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Image 2" descr="Image of her notes">
            <a:extLst>
              <a:ext uri="{FF2B5EF4-FFF2-40B4-BE49-F238E27FC236}">
                <a16:creationId xmlns:a16="http://schemas.microsoft.com/office/drawing/2014/main" id="{57673C46-C6EC-4DA8-851D-0AE089556E4C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9709" y="2377179"/>
            <a:ext cx="4256541" cy="2876389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235562DA-E003-BF43-A3AD-6DAD967D1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11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2A43C7A8-CB2E-884A-AD51-855DB61AFDB4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Getting Started</a:t>
            </a:r>
            <a:endParaRPr lang="en-US" sz="3500" dirty="0"/>
          </a:p>
        </p:txBody>
      </p:sp>
      <p:sp>
        <p:nvSpPr>
          <p:cNvPr id="179" name="Body Copy"/>
          <p:cNvSpPr txBox="1"/>
          <p:nvPr/>
        </p:nvSpPr>
        <p:spPr>
          <a:xfrm>
            <a:off x="509035" y="1967535"/>
            <a:ext cx="6957157" cy="189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83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 small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83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activity or routine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83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developmental domain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83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child in the group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Image 1" descr="Baby girl laying on the floor playing with a top while an educator is talking to her">
            <a:extLst>
              <a:ext uri="{FF2B5EF4-FFF2-40B4-BE49-F238E27FC236}">
                <a16:creationId xmlns:a16="http://schemas.microsoft.com/office/drawing/2014/main" id="{7D708F66-B1E6-4981-9B35-FFCAAFB6424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99" y="3864046"/>
            <a:ext cx="2894191" cy="2223673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2" name="Image 2" descr="Girl sitting on the floor reading a book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991" y="3864056"/>
            <a:ext cx="2894191" cy="2223673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Image 3" descr="Edicator is feeding a baby boy and smiling at each other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1328" y="3864057"/>
            <a:ext cx="3202019" cy="2223667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Page Number">
            <a:extLst>
              <a:ext uri="{FF2B5EF4-FFF2-40B4-BE49-F238E27FC236}">
                <a16:creationId xmlns:a16="http://schemas.microsoft.com/office/drawing/2014/main" id="{5A793F2E-B897-A849-8B43-18DDB3B0C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63727d25f4_0_283" descr="Image of educators not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0330" y="2288261"/>
            <a:ext cx="3893128" cy="3920647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g63727d25f4_0_283" descr="Image of a notes clipped on the wa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500" y="2288261"/>
            <a:ext cx="4447500" cy="339660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9D5D4D97-41DF-F144-92AA-E1545470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3AD2F204-5B71-EF4C-92F0-336F7520153A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More Tips</a:t>
            </a:r>
            <a:endParaRPr lang="en-US" sz="3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F03EC7F3-364E-2F46-8A90-532FA0571A1E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Review</a:t>
            </a:r>
            <a:endParaRPr lang="en-US" sz="3500" dirty="0"/>
          </a:p>
        </p:txBody>
      </p:sp>
      <p:pic>
        <p:nvPicPr>
          <p:cNvPr id="7" name="Image 1" descr="Two kids - a girl and a boy are playing with a jars">
            <a:extLst>
              <a:ext uri="{FF2B5EF4-FFF2-40B4-BE49-F238E27FC236}">
                <a16:creationId xmlns:a16="http://schemas.microsoft.com/office/drawing/2014/main" id="{0ACE213E-E6B4-4A1E-B7E7-E2FEC1DF2FE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1" y="2450188"/>
            <a:ext cx="4323324" cy="3002976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Image 2" descr="Image of a baby who is looking at someone ">
            <a:extLst>
              <a:ext uri="{FF2B5EF4-FFF2-40B4-BE49-F238E27FC236}">
                <a16:creationId xmlns:a16="http://schemas.microsoft.com/office/drawing/2014/main" id="{0A923F89-4C4C-463E-A251-D547472F845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838" y="2452513"/>
            <a:ext cx="4323325" cy="3000651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A14C073E-38BA-2E4D-A198-FAB0EC29A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632C2EB2-0ED2-FB4E-A1C4-3CEB99633291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Review: Benefits</a:t>
            </a:r>
            <a:endParaRPr lang="en-US" sz="3500" dirty="0"/>
          </a:p>
        </p:txBody>
      </p:sp>
      <p:sp>
        <p:nvSpPr>
          <p:cNvPr id="10" name="Rectangle 1" descr="Effective way to organize teaching and learning">
            <a:extLst>
              <a:ext uri="{FF2B5EF4-FFF2-40B4-BE49-F238E27FC236}">
                <a16:creationId xmlns:a16="http://schemas.microsoft.com/office/drawing/2014/main" id="{002ACE2E-C802-A14A-869D-DD01BC25CFA9}"/>
              </a:ext>
            </a:extLst>
          </p:cNvPr>
          <p:cNvSpPr/>
          <p:nvPr/>
        </p:nvSpPr>
        <p:spPr>
          <a:xfrm>
            <a:off x="630621" y="2254470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Effective way to organize teaching and learning</a:t>
            </a: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    </a:t>
            </a:r>
          </a:p>
        </p:txBody>
      </p:sp>
      <p:sp>
        <p:nvSpPr>
          <p:cNvPr id="11" name="Rectangle 2" descr="Maximize learning time within naturally occurring activities, routines, and transitions.">
            <a:extLst>
              <a:ext uri="{FF2B5EF4-FFF2-40B4-BE49-F238E27FC236}">
                <a16:creationId xmlns:a16="http://schemas.microsoft.com/office/drawing/2014/main" id="{F0E8DCCD-F260-BA43-95B1-A4F028F9907A}"/>
              </a:ext>
            </a:extLst>
          </p:cNvPr>
          <p:cNvSpPr/>
          <p:nvPr/>
        </p:nvSpPr>
        <p:spPr>
          <a:xfrm>
            <a:off x="630621" y="3172227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Maximize learning time within naturally occurring activities, routines,</a:t>
            </a:r>
            <a:b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and transitions</a:t>
            </a: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" name="Rectangle 3" descr="Help all educators be aware of individual child objectives and learning opportunities">
            <a:extLst>
              <a:ext uri="{FF2B5EF4-FFF2-40B4-BE49-F238E27FC236}">
                <a16:creationId xmlns:a16="http://schemas.microsoft.com/office/drawing/2014/main" id="{20B54E42-D488-DF4E-8913-9784D637A6FE}"/>
              </a:ext>
            </a:extLst>
          </p:cNvPr>
          <p:cNvSpPr/>
          <p:nvPr/>
        </p:nvSpPr>
        <p:spPr>
          <a:xfrm>
            <a:off x="630621" y="4092062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Help all educators be aware of individual child objectives and learning</a:t>
            </a:r>
            <a:b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opportunities</a:t>
            </a: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" name="Rectangle 4" descr="Match child’s learning objectives with activities, routines, and transitions.&#10;&#10;">
            <a:extLst>
              <a:ext uri="{FF2B5EF4-FFF2-40B4-BE49-F238E27FC236}">
                <a16:creationId xmlns:a16="http://schemas.microsoft.com/office/drawing/2014/main" id="{7AC39379-5580-EE4F-BBFE-4E54AA3C9E1A}"/>
              </a:ext>
            </a:extLst>
          </p:cNvPr>
          <p:cNvSpPr/>
          <p:nvPr/>
        </p:nvSpPr>
        <p:spPr>
          <a:xfrm>
            <a:off x="630621" y="5011897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Match child’s learning objectives with activities, routines, and transitions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BDB3B184-CDB2-004F-AD4B-C7537CAB0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15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and body copy"/>
          <p:cNvSpPr txBox="1"/>
          <p:nvPr/>
        </p:nvSpPr>
        <p:spPr>
          <a:xfrm>
            <a:off x="785200" y="2452174"/>
            <a:ext cx="7683000" cy="211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sz="4800" b="1" dirty="0">
              <a:solidFill>
                <a:srgbClr val="237F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See the Early Childhood Learning and Knowledge Center (ECLKC) website for more resources: https://eclkc.ohs.acf.hhs.gov</a:t>
            </a:r>
            <a:endParaRPr sz="4800" dirty="0">
              <a:solidFill>
                <a:srgbClr val="237F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1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50" y="5076825"/>
            <a:ext cx="9080499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age Number">
            <a:extLst>
              <a:ext uri="{FF2B5EF4-FFF2-40B4-BE49-F238E27FC236}">
                <a16:creationId xmlns:a16="http://schemas.microsoft.com/office/drawing/2014/main" id="{6BB68644-C7C7-C944-BEF6-E63D9DB4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8" y="6493656"/>
            <a:ext cx="412067" cy="25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"/>
          <p:cNvSpPr/>
          <p:nvPr/>
        </p:nvSpPr>
        <p:spPr>
          <a:xfrm>
            <a:off x="457200" y="1321245"/>
            <a:ext cx="2807563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37F90"/>
              </a:buClr>
              <a:buSzPts val="3900"/>
              <a:buFont typeface="Verdana"/>
              <a:buNone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Objectives</a:t>
            </a:r>
            <a:endParaRPr sz="3500" dirty="0"/>
          </a:p>
        </p:txBody>
      </p:sp>
      <p:sp>
        <p:nvSpPr>
          <p:cNvPr id="2" name="Rectangle 1" descr="  Describe the uses and benefits of the activity matrix.&#10;">
            <a:extLst>
              <a:ext uri="{FF2B5EF4-FFF2-40B4-BE49-F238E27FC236}">
                <a16:creationId xmlns:a16="http://schemas.microsoft.com/office/drawing/2014/main" id="{65EC2223-94EB-834E-944E-D3F67912DC83}"/>
              </a:ext>
            </a:extLst>
          </p:cNvPr>
          <p:cNvSpPr/>
          <p:nvPr/>
        </p:nvSpPr>
        <p:spPr>
          <a:xfrm>
            <a:off x="630621" y="2260493"/>
            <a:ext cx="7545191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Describe the uses and benefits of the activity matrix.</a:t>
            </a: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Rectangle 2" descr="  Practice creating and using an activity matrix for home-  based, family child care, and center-based programs.&#10;">
            <a:extLst>
              <a:ext uri="{FF2B5EF4-FFF2-40B4-BE49-F238E27FC236}">
                <a16:creationId xmlns:a16="http://schemas.microsoft.com/office/drawing/2014/main" id="{0312782F-15E6-BF49-9ECF-9BC275453081}"/>
              </a:ext>
            </a:extLst>
          </p:cNvPr>
          <p:cNvSpPr/>
          <p:nvPr/>
        </p:nvSpPr>
        <p:spPr>
          <a:xfrm>
            <a:off x="630621" y="3513084"/>
            <a:ext cx="7545191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Practice creating and using an activity matrix for home-</a:t>
            </a:r>
            <a:b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based, family child care, and center-based programs.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50754CAF-5002-584B-99A0-51B8F39C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r>
              <a:rPr lang="en-US" sz="1200" b="0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8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" descr="A close up of a sign&#10;&#10;Description automatically generated">
            <a:extLst>
              <a:ext uri="{FF2B5EF4-FFF2-40B4-BE49-F238E27FC236}">
                <a16:creationId xmlns:a16="http://schemas.microsoft.com/office/drawing/2014/main" id="{B527D685-C0BD-514C-942E-FC6B687C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49" y="1623456"/>
            <a:ext cx="7863302" cy="3118840"/>
          </a:xfrm>
          <a:prstGeom prst="rect">
            <a:avLst/>
          </a:prstGeom>
        </p:spPr>
      </p:pic>
      <p:pic>
        <p:nvPicPr>
          <p:cNvPr id="5" name="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852EF0-63C1-C04A-B1B8-376FA407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659" y="1676400"/>
            <a:ext cx="5179394" cy="4765042"/>
          </a:xfrm>
          <a:prstGeom prst="rect">
            <a:avLst/>
          </a:prstGeom>
        </p:spPr>
      </p:pic>
      <p:pic>
        <p:nvPicPr>
          <p:cNvPr id="3" name="1" descr="A close up of a card&#10;&#10;Description automatically generated">
            <a:extLst>
              <a:ext uri="{FF2B5EF4-FFF2-40B4-BE49-F238E27FC236}">
                <a16:creationId xmlns:a16="http://schemas.microsoft.com/office/drawing/2014/main" id="{CEFE637B-59E7-7748-BB01-40276ED0F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676400"/>
            <a:ext cx="5294492" cy="4712098"/>
          </a:xfrm>
          <a:prstGeom prst="rect">
            <a:avLst/>
          </a:prstGeom>
        </p:spPr>
      </p:pic>
      <p:sp>
        <p:nvSpPr>
          <p:cNvPr id="112" name="Title"/>
          <p:cNvSpPr/>
          <p:nvPr/>
        </p:nvSpPr>
        <p:spPr>
          <a:xfrm>
            <a:off x="152400" y="1072951"/>
            <a:ext cx="859971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40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Framework for Effective Practice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0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D4BFBCF9-D744-3F4B-8CBD-76B2C39F6D5D}"/>
              </a:ext>
            </a:extLst>
          </p:cNvPr>
          <p:cNvSpPr/>
          <p:nvPr/>
        </p:nvSpPr>
        <p:spPr>
          <a:xfrm>
            <a:off x="457200" y="1321245"/>
            <a:ext cx="796019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What is an Activity Matrix?</a:t>
            </a:r>
            <a:endParaRPr lang="en-US" sz="3500" dirty="0"/>
          </a:p>
        </p:txBody>
      </p:sp>
      <p:sp>
        <p:nvSpPr>
          <p:cNvPr id="116" name="Body Copy"/>
          <p:cNvSpPr txBox="1"/>
          <p:nvPr/>
        </p:nvSpPr>
        <p:spPr>
          <a:xfrm>
            <a:off x="457200" y="2219920"/>
            <a:ext cx="8099161" cy="17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Activity Matrix is a tool for activity:</a:t>
            </a: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Planning</a:t>
            </a: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Organization</a:t>
            </a: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–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Implementation</a:t>
            </a:r>
            <a:endParaRPr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" name="Image 1" descr="Educator and a boy sitting on the floor playing with a toy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79" y="3739051"/>
            <a:ext cx="3638420" cy="2510449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" name="Image 2" descr="A child with dissability drawing, smiling and holding a painting brush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003" y="3739051"/>
            <a:ext cx="3638420" cy="2510449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Pag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r>
              <a:rPr lang="en-US" sz="1200" b="0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07C69EC-7141-A74F-ADCF-5F8D2B558316}"/>
              </a:ext>
            </a:extLst>
          </p:cNvPr>
          <p:cNvSpPr/>
          <p:nvPr/>
        </p:nvSpPr>
        <p:spPr>
          <a:xfrm>
            <a:off x="457200" y="1321245"/>
            <a:ext cx="796019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Activity Matrix Examples</a:t>
            </a:r>
            <a:endParaRPr lang="en-US" sz="3500" dirty="0"/>
          </a:p>
        </p:txBody>
      </p:sp>
      <p:pic>
        <p:nvPicPr>
          <p:cNvPr id="128" name="Image 1" descr="Activity Matrix Examples 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9291"/>
            <a:ext cx="2893830" cy="2514599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7" name="Image 2" descr="Activity Matrix Examples 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83440" y="2319675"/>
            <a:ext cx="2514600" cy="289383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9" name="Image 3" descr="Activity Matrix Examples 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2509290"/>
            <a:ext cx="3352800" cy="251460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" name="Pag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r>
              <a:rPr lang="en-US" sz="1200" b="0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4F677E04-CFCB-3745-A2D6-16259AD77D8B}"/>
              </a:ext>
            </a:extLst>
          </p:cNvPr>
          <p:cNvSpPr/>
          <p:nvPr/>
        </p:nvSpPr>
        <p:spPr>
          <a:xfrm>
            <a:off x="457200" y="1321245"/>
            <a:ext cx="7960199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What are the Benefits?</a:t>
            </a:r>
            <a:endParaRPr lang="en-US" sz="3500" dirty="0"/>
          </a:p>
        </p:txBody>
      </p:sp>
      <p:sp>
        <p:nvSpPr>
          <p:cNvPr id="6" name="Rectangle 5" descr="Organize teaching and learning.&#10;&#10;&#10;    &#10;">
            <a:extLst>
              <a:ext uri="{FF2B5EF4-FFF2-40B4-BE49-F238E27FC236}">
                <a16:creationId xmlns:a16="http://schemas.microsoft.com/office/drawing/2014/main" id="{052E0578-6E54-0F4C-87BE-C64C1520EB22}"/>
              </a:ext>
            </a:extLst>
          </p:cNvPr>
          <p:cNvSpPr/>
          <p:nvPr/>
        </p:nvSpPr>
        <p:spPr>
          <a:xfrm>
            <a:off x="630621" y="2254470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Organize teaching and learning.</a:t>
            </a: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    </a:t>
            </a:r>
          </a:p>
        </p:txBody>
      </p:sp>
      <p:sp>
        <p:nvSpPr>
          <p:cNvPr id="7" name="Rectangle 6" descr="Maximize learning time within naturally occurring activities, routines, and transitions.">
            <a:extLst>
              <a:ext uri="{FF2B5EF4-FFF2-40B4-BE49-F238E27FC236}">
                <a16:creationId xmlns:a16="http://schemas.microsoft.com/office/drawing/2014/main" id="{1E85D8E4-CCA7-7E44-BF78-4CC359CE8A90}"/>
              </a:ext>
            </a:extLst>
          </p:cNvPr>
          <p:cNvSpPr/>
          <p:nvPr/>
        </p:nvSpPr>
        <p:spPr>
          <a:xfrm>
            <a:off x="630621" y="3172227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Maximize learning time within naturally occurring activities, routines, </a:t>
            </a:r>
            <a:b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transitions.</a:t>
            </a: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" name="Rectangle 9" descr="Support educator awareness of individual child objectives and learning opportunities.">
            <a:extLst>
              <a:ext uri="{FF2B5EF4-FFF2-40B4-BE49-F238E27FC236}">
                <a16:creationId xmlns:a16="http://schemas.microsoft.com/office/drawing/2014/main" id="{950D369F-13A6-7841-97A7-036B4E490493}"/>
              </a:ext>
            </a:extLst>
          </p:cNvPr>
          <p:cNvSpPr/>
          <p:nvPr/>
        </p:nvSpPr>
        <p:spPr>
          <a:xfrm>
            <a:off x="630621" y="4092062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 educator awareness of individual child objectives and learning opportunities.</a:t>
            </a:r>
            <a:endParaRPr lang="en-US" sz="16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Rectangle 10" descr="Match child’s learning objectives with activities, routines, and transitions.&#10;">
            <a:extLst>
              <a:ext uri="{FF2B5EF4-FFF2-40B4-BE49-F238E27FC236}">
                <a16:creationId xmlns:a16="http://schemas.microsoft.com/office/drawing/2014/main" id="{012E9745-4FD0-7547-8EBD-1ABAAE4F6C72}"/>
              </a:ext>
            </a:extLst>
          </p:cNvPr>
          <p:cNvSpPr/>
          <p:nvPr/>
        </p:nvSpPr>
        <p:spPr>
          <a:xfrm>
            <a:off x="630621" y="5011897"/>
            <a:ext cx="7786778" cy="676989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Match child’s learning objectives with activities, routines, and transitions.</a:t>
            </a:r>
          </a:p>
        </p:txBody>
      </p:sp>
      <p:sp>
        <p:nvSpPr>
          <p:cNvPr id="136" name="Pag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3EC1D496-3A3F-394E-87CC-775319B25E7A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Steps to Create an Activity Matrix</a:t>
            </a:r>
            <a:endParaRPr lang="en-US" sz="3500" dirty="0"/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E5DCF76C-60AD-4DDC-AC7F-43BC7529846A}"/>
              </a:ext>
            </a:extLst>
          </p:cNvPr>
          <p:cNvSpPr txBox="1"/>
          <p:nvPr/>
        </p:nvSpPr>
        <p:spPr>
          <a:xfrm>
            <a:off x="377100" y="2219920"/>
            <a:ext cx="8686799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Gather or organize the child’s individual learning objectives.</a:t>
            </a:r>
          </a:p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Identify the general schedule of the day, including typical routines.</a:t>
            </a:r>
          </a:p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Select preferred daily activities, routines, and transitions — individualized for the child and the family.</a:t>
            </a:r>
          </a:p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Incorporate individual learning objectives within daily activities, routines, and transitions.</a:t>
            </a:r>
          </a:p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Build upon natural strategies used by caregivers.</a:t>
            </a:r>
          </a:p>
          <a:p>
            <a:pPr marL="5334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ct val="90000"/>
              <a:buFont typeface="+mj-lt"/>
              <a:buAutoNum type="arabicPeriod"/>
            </a:pPr>
            <a:r>
              <a:rPr lang="en-US" sz="2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the matrix, monitor child progress, and adjust as needed.</a:t>
            </a:r>
          </a:p>
        </p:txBody>
      </p:sp>
      <p:sp>
        <p:nvSpPr>
          <p:cNvPr id="143" name="Pag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FBA5117C-0763-6048-BEE7-EEFDB7EDAF50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Home-Based Setting Example</a:t>
            </a:r>
            <a:endParaRPr lang="en-US" sz="3500" dirty="0"/>
          </a:p>
        </p:txBody>
      </p:sp>
      <p:pic>
        <p:nvPicPr>
          <p:cNvPr id="3" name="Table" descr="A picture containing ready, green, red&#10;&#10;Description automatically generated">
            <a:extLst>
              <a:ext uri="{FF2B5EF4-FFF2-40B4-BE49-F238E27FC236}">
                <a16:creationId xmlns:a16="http://schemas.microsoft.com/office/drawing/2014/main" id="{51D74750-3F22-FE43-A1F0-F5CB5228FC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27914"/>
            <a:ext cx="7838214" cy="4842642"/>
          </a:xfrm>
          <a:prstGeom prst="rect">
            <a:avLst/>
          </a:prstGeom>
        </p:spPr>
      </p:pic>
      <p:sp>
        <p:nvSpPr>
          <p:cNvPr id="149" name="Page Numb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55F8A80E-0AB2-4C49-AB93-7D9787A2BFFC}"/>
              </a:ext>
            </a:extLst>
          </p:cNvPr>
          <p:cNvSpPr/>
          <p:nvPr/>
        </p:nvSpPr>
        <p:spPr>
          <a:xfrm>
            <a:off x="457200" y="1321245"/>
            <a:ext cx="86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237F90"/>
              </a:buClr>
              <a:buSzPts val="3900"/>
            </a:pPr>
            <a:r>
              <a:rPr lang="en-US" sz="35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Family Child Care Setting Example</a:t>
            </a:r>
            <a:endParaRPr lang="en-US" sz="3500" dirty="0"/>
          </a:p>
        </p:txBody>
      </p:sp>
      <p:pic>
        <p:nvPicPr>
          <p:cNvPr id="3" name="table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553FA-93F5-0D48-8DCA-492BB8C310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30" y="1929827"/>
            <a:ext cx="6815580" cy="4401512"/>
          </a:xfrm>
          <a:prstGeom prst="rect">
            <a:avLst/>
          </a:prstGeom>
        </p:spPr>
      </p:pic>
      <p:sp>
        <p:nvSpPr>
          <p:cNvPr id="6" name="Page Number">
            <a:extLst>
              <a:ext uri="{FF2B5EF4-FFF2-40B4-BE49-F238E27FC236}">
                <a16:creationId xmlns:a16="http://schemas.microsoft.com/office/drawing/2014/main" id="{63F7DB90-D21C-AF4B-88F3-57F3C6935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459" y="6493656"/>
            <a:ext cx="26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r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1FD8894558449A264163B3A97FDE9" ma:contentTypeVersion="21" ma:contentTypeDescription="Create a new document." ma:contentTypeScope="" ma:versionID="ab83a885e9ed19c796b6343c50ca8f5b">
  <xsd:schema xmlns:xsd="http://www.w3.org/2001/XMLSchema" xmlns:xs="http://www.w3.org/2001/XMLSchema" xmlns:p="http://schemas.microsoft.com/office/2006/metadata/properties" xmlns:ns2="638e6b88-029d-4974-94ab-4f46eee0f699" xmlns:ns3="0bcfbbdd-cf99-4445-bd4f-0255aa14744a" xmlns:ns4="2b0696d2-03e8-4ed2-82a3-1f89a5fc7162" targetNamespace="http://schemas.microsoft.com/office/2006/metadata/properties" ma:root="true" ma:fieldsID="26a4cb01407bb862c72f678f4aea7713" ns2:_="" ns3:_="" ns4:_="">
    <xsd:import namespace="638e6b88-029d-4974-94ab-4f46eee0f699"/>
    <xsd:import namespace="0bcfbbdd-cf99-4445-bd4f-0255aa14744a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DocumentStatus" minOccurs="0"/>
                <xsd:element ref="ns3:MediaServiceEventHashCode" minOccurs="0"/>
                <xsd:element ref="ns3:MediaServiceGenerationTime" minOccurs="0"/>
                <xsd:element ref="ns3:Year" minOccurs="0"/>
                <xsd:element ref="ns3:Grant_x0020_Yea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fbbdd-cf99-4445-bd4f-0255aa147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Year" ma:index="20" nillable="true" ma:displayName="Year" ma:format="DateOnly" ma:internalName="Year">
      <xsd:simpleType>
        <xsd:restriction base="dms:DateTime"/>
      </xsd:simpleType>
    </xsd:element>
    <xsd:element name="Grant_x0020_Year" ma:index="21" nillable="true" ma:displayName="Grant Year" ma:format="Dropdown" ma:internalName="Grant_x0020_Year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DocumentStatus" ma:index="17" nillable="true" ma:displayName="Document Status" ma:default="Manager Review" ma:format="Dropdown" ma:indexed="true" ma:internalName="DocumentStatus">
      <xsd:simpleType>
        <xsd:restriction base="dms:Choice">
          <xsd:enumeration value="Manager Review"/>
          <xsd:enumeration value="Senior-Manager Review"/>
          <xsd:enumeration value="Director Review"/>
          <xsd:enumeration value="Client Review"/>
          <xsd:enumeration value="Center Director Revie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tatus xmlns="2b0696d2-03e8-4ed2-82a3-1f89a5fc7162">Manager Review</DocumentStatus>
    <Year xmlns="0bcfbbdd-cf99-4445-bd4f-0255aa14744a" xsi:nil="true"/>
    <Grant_x0020_Year xmlns="0bcfbbdd-cf99-4445-bd4f-0255aa14744a" xsi:nil="true"/>
  </documentManagement>
</p:properties>
</file>

<file path=customXml/itemProps1.xml><?xml version="1.0" encoding="utf-8"?>
<ds:datastoreItem xmlns:ds="http://schemas.openxmlformats.org/officeDocument/2006/customXml" ds:itemID="{C6A7C59F-4191-4984-8CBE-6813742F2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AE4DA-C64F-47E2-A06E-F864DEF4E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0bcfbbdd-cf99-4445-bd4f-0255aa14744a"/>
    <ds:schemaRef ds:uri="2b0696d2-03e8-4ed2-82a3-1f89a5fc7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46B8F0-2B57-4B97-BB1D-1D71775CF5AD}">
  <ds:schemaRefs>
    <ds:schemaRef ds:uri="http://schemas.microsoft.com/office/2006/metadata/properties"/>
    <ds:schemaRef ds:uri="http://schemas.microsoft.com/office/infopath/2007/PartnerControls"/>
    <ds:schemaRef ds:uri="2b0696d2-03e8-4ed2-82a3-1f89a5fc7162"/>
    <ds:schemaRef ds:uri="0bcfbbdd-cf99-4445-bd4f-0255aa1474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329</Words>
  <Application>Microsoft Office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 Theme</vt:lpstr>
      <vt:lpstr>Activity Matrix for Infants and Toddlers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Matrix for Infants and Toddlers</dc:title>
  <dc:creator>jess357</dc:creator>
  <cp:lastModifiedBy>Bernard Lopez</cp:lastModifiedBy>
  <cp:revision>29</cp:revision>
  <dcterms:created xsi:type="dcterms:W3CDTF">2009-08-17T19:48:21Z</dcterms:created>
  <dcterms:modified xsi:type="dcterms:W3CDTF">2022-12-09T14:35:41Z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0x01010020F1FD8894558449A264163B3A97FDE9</vt:lpwstr>
  </property>
</Properties>
</file>