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 id="2147483679" r:id="rId5"/>
    <p:sldMasterId id="2147483648" r:id="rId6"/>
    <p:sldMasterId id="2147483692" r:id="rId7"/>
    <p:sldMasterId id="2147483704" r:id="rId8"/>
    <p:sldMasterId id="2147483718" r:id="rId9"/>
    <p:sldMasterId id="2147483720" r:id="rId10"/>
    <p:sldMasterId id="2147483732" r:id="rId11"/>
  </p:sldMasterIdLst>
  <p:notesMasterIdLst>
    <p:notesMasterId r:id="rId52"/>
  </p:notesMasterIdLst>
  <p:sldIdLst>
    <p:sldId id="1164" r:id="rId12"/>
    <p:sldId id="1153" r:id="rId13"/>
    <p:sldId id="1350" r:id="rId14"/>
    <p:sldId id="1353" r:id="rId15"/>
    <p:sldId id="1354" r:id="rId16"/>
    <p:sldId id="1355" r:id="rId17"/>
    <p:sldId id="1189" r:id="rId18"/>
    <p:sldId id="1193" r:id="rId19"/>
    <p:sldId id="1221" r:id="rId20"/>
    <p:sldId id="1351" r:id="rId21"/>
    <p:sldId id="1356" r:id="rId22"/>
    <p:sldId id="1357" r:id="rId23"/>
    <p:sldId id="1252" r:id="rId24"/>
    <p:sldId id="256" r:id="rId25"/>
    <p:sldId id="709" r:id="rId26"/>
    <p:sldId id="348" r:id="rId27"/>
    <p:sldId id="689" r:id="rId28"/>
    <p:sldId id="343" r:id="rId29"/>
    <p:sldId id="345" r:id="rId30"/>
    <p:sldId id="1386" r:id="rId31"/>
    <p:sldId id="1387" r:id="rId32"/>
    <p:sldId id="1388" r:id="rId33"/>
    <p:sldId id="1389" r:id="rId34"/>
    <p:sldId id="1374" r:id="rId35"/>
    <p:sldId id="257" r:id="rId36"/>
    <p:sldId id="1375" r:id="rId37"/>
    <p:sldId id="259" r:id="rId38"/>
    <p:sldId id="260" r:id="rId39"/>
    <p:sldId id="1376" r:id="rId40"/>
    <p:sldId id="1377" r:id="rId41"/>
    <p:sldId id="1378" r:id="rId42"/>
    <p:sldId id="1379" r:id="rId43"/>
    <p:sldId id="1380" r:id="rId44"/>
    <p:sldId id="1381" r:id="rId45"/>
    <p:sldId id="1382" r:id="rId46"/>
    <p:sldId id="1383" r:id="rId47"/>
    <p:sldId id="1384" r:id="rId48"/>
    <p:sldId id="1385" r:id="rId49"/>
    <p:sldId id="1345" r:id="rId50"/>
    <p:sldId id="1165" r:id="rId51"/>
  </p:sldIdLst>
  <p:sldSz cx="12192000" cy="6858000"/>
  <p:notesSz cx="68580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72C444C-A097-4AB9-95CD-64C1171D3EF7}">
          <p14:sldIdLst>
            <p14:sldId id="1164"/>
            <p14:sldId id="1153"/>
            <p14:sldId id="1350"/>
            <p14:sldId id="1353"/>
            <p14:sldId id="1354"/>
            <p14:sldId id="1355"/>
            <p14:sldId id="1189"/>
            <p14:sldId id="1193"/>
            <p14:sldId id="1221"/>
            <p14:sldId id="1351"/>
            <p14:sldId id="1356"/>
            <p14:sldId id="1357"/>
            <p14:sldId id="1252"/>
          </p14:sldIdLst>
        </p14:section>
        <p14:section name="Horizons for Homeless Children" id="{70ADB1C5-F302-4BAD-8277-CF4708608817}">
          <p14:sldIdLst>
            <p14:sldId id="256"/>
            <p14:sldId id="709"/>
            <p14:sldId id="348"/>
            <p14:sldId id="689"/>
            <p14:sldId id="343"/>
            <p14:sldId id="345"/>
          </p14:sldIdLst>
        </p14:section>
        <p14:section name="Ohio Heartlands" id="{BD0CAF35-B827-45ED-B4AD-F077278E0C24}">
          <p14:sldIdLst>
            <p14:sldId id="1386"/>
            <p14:sldId id="1387"/>
            <p14:sldId id="1388"/>
            <p14:sldId id="1389"/>
          </p14:sldIdLst>
        </p14:section>
        <p14:section name="Kai Ming SF" id="{A2708077-F333-4404-9C95-AC28D03F96EB}">
          <p14:sldIdLst>
            <p14:sldId id="1374"/>
            <p14:sldId id="257"/>
            <p14:sldId id="1375"/>
            <p14:sldId id="259"/>
            <p14:sldId id="260"/>
            <p14:sldId id="1376"/>
            <p14:sldId id="1377"/>
            <p14:sldId id="1378"/>
            <p14:sldId id="1379"/>
            <p14:sldId id="1380"/>
          </p14:sldIdLst>
        </p14:section>
        <p14:section name="Southern Oregon" id="{6C7187CC-6225-4E60-B295-C37502FB4378}">
          <p14:sldIdLst>
            <p14:sldId id="1381"/>
            <p14:sldId id="1382"/>
            <p14:sldId id="1383"/>
            <p14:sldId id="1384"/>
            <p14:sldId id="1385"/>
          </p14:sldIdLst>
        </p14:section>
        <p14:section name="Closing" id="{F23EC4B2-DEDC-4CDC-85A3-2CE1EBFF8156}">
          <p14:sldIdLst>
            <p14:sldId id="1345"/>
            <p14:sldId id="11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1EAB00-6B6F-685B-B6CA-F5FBD9F6AC29}" name="Mota, Marissa (ACF) (CTR)" initials="M(" userId="S::marissa.mota@acf.hhs.gov::8efb5bfd-7be6-4d64-adce-f47f02ea79b5" providerId="AD"/>
  <p188:author id="{99BA4004-F233-D53D-34EB-9F599617695A}" name="Tavassolie, Tanya (ACF) (CTR)" initials="TT((" userId="S::Tanya.Tavassolie@acf.hhs.gov::8ca79114-fdda-4843-8245-3e77c45d9866" providerId="AD"/>
  <p188:author id="{1391FD21-EC8B-4E44-CC18-007BA4CC5ACE}" name="Dwyer, Kelly (ACF)" initials="DK" userId="S::kelly.dwyer@acf.hhs.gov::85c5032c-ef5d-4fbc-8ce5-4c80e9fb2fb0" providerId="AD"/>
  <p188:author id="{B83CDD2C-489E-24DD-4CED-0758E93DB0F8}" name="McKee, Kelsey (ACF)" initials="MK(" userId="S::Kelsey.Mckee@acf.hhs.gov::98d65fdc-b998-459d-9094-10afebf825b6" providerId="AD"/>
  <p188:author id="{03E48555-EEB6-D684-74FD-2627CA314E0C}" name="Bialecki, Jessica (ACF)" initials="BJ(" userId="S::Jessica.Bialecki@acf.hhs.gov::7b035c0c-93c9-40ec-b36c-1f8a07a1575a" providerId="AD"/>
  <p188:author id="{B0BCDAAE-7981-8F52-6CB1-831A2570B7FE}" name="Troy Rau, Katherine (ACF)" initials="T(" userId="S::katherine.troyrau@acf.hhs.gov::ef4058b1-27a8-4361-ac06-47b2f7869f75" providerId="AD"/>
  <p188:author id="{39732EFD-EA8C-2FC1-F735-F77F475DAD43}" name="Hutchison, Lindsey (ACF)" initials="HL(" userId="S::Lindsey.Hutchison@ACF.HHS.gov::7928e7a0-faf0-4b02-9734-d1ffaa92092a" providerId="AD"/>
  <p188:author id="{F635BAFD-9B85-3FF4-0193-32180B5BC3FC}" name="Ratcliff, Shana (ACF) (CTR)" initials="RS((" userId="S::Kizzann.Ratcliff@acf.hhs.gov::f8484504-e9bf-48a9-9de1-d98cdd61f67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cKee, Kelsey (ACF)" initials="MK(" lastIdx="1" clrIdx="0">
    <p:extLst>
      <p:ext uri="{19B8F6BF-5375-455C-9EA6-DF929625EA0E}">
        <p15:presenceInfo xmlns:p15="http://schemas.microsoft.com/office/powerpoint/2012/main" userId="S::Kelsey.Mckee@acf.hhs.gov::98d65fdc-b998-459d-9094-10afebf825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C77E"/>
    <a:srgbClr val="8193C7"/>
    <a:srgbClr val="D85D9C"/>
    <a:srgbClr val="C2CAD0"/>
    <a:srgbClr val="E7E6E6"/>
    <a:srgbClr val="E8EAEB"/>
    <a:srgbClr val="495D25"/>
    <a:srgbClr val="1A210D"/>
    <a:srgbClr val="1F497D"/>
    <a:srgbClr val="1F49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9" d="100"/>
          <a:sy n="39" d="100"/>
        </p:scale>
        <p:origin x="836"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Funding %</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0-2573-43D6-B657-87852E593B3A}"/>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573-43D6-B657-87852E593B3A}"/>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2573-43D6-B657-87852E593B3A}"/>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3C6-4027-B990-048E150C9B9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0-2573-43D6-B657-87852E593B3A}"/>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2573-43D6-B657-87852E593B3A}"/>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2-2573-43D6-B657-87852E593B3A}"/>
                </c:ext>
              </c:extLst>
            </c:dLbl>
            <c:dLbl>
              <c:idx val="3"/>
              <c:layout>
                <c:manualLayout>
                  <c:x val="0.20231371419653355"/>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3C6-4027-B990-048E150C9B98}"/>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EEC &amp; Voucher</c:v>
                </c:pt>
                <c:pt idx="1">
                  <c:v>Head Start and Early Head Start</c:v>
                </c:pt>
                <c:pt idx="2">
                  <c:v>Universal PreK</c:v>
                </c:pt>
                <c:pt idx="3">
                  <c:v>Federal Food Program</c:v>
                </c:pt>
              </c:strCache>
            </c:strRef>
          </c:cat>
          <c:val>
            <c:numRef>
              <c:f>Sheet1!$B$2:$B$5</c:f>
              <c:numCache>
                <c:formatCode>0%</c:formatCode>
                <c:ptCount val="4"/>
                <c:pt idx="0">
                  <c:v>0.73888932201207114</c:v>
                </c:pt>
                <c:pt idx="1">
                  <c:v>0.10700213460101542</c:v>
                </c:pt>
                <c:pt idx="2">
                  <c:v>0.1266573509419118</c:v>
                </c:pt>
                <c:pt idx="3">
                  <c:v>2.7451192445001573E-2</c:v>
                </c:pt>
              </c:numCache>
            </c:numRef>
          </c:val>
          <c:extLst>
            <c:ext xmlns:c16="http://schemas.microsoft.com/office/drawing/2014/chart" uri="{C3380CC4-5D6E-409C-BE32-E72D297353CC}">
              <c16:uniqueId val="{00000000-D3C6-4027-B990-048E150C9B98}"/>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128D0-B7E7-4B4E-BCBA-AEDB3182C67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4A7D6-92BE-4CAA-B17F-5CDB156B454C}" type="slidenum">
              <a:rPr lang="en-US" smtClean="0"/>
              <a:t>‹#›</a:t>
            </a:fld>
            <a:endParaRPr lang="en-US"/>
          </a:p>
        </p:txBody>
      </p:sp>
    </p:spTree>
    <p:extLst>
      <p:ext uri="{BB962C8B-B14F-4D97-AF65-F5344CB8AC3E}">
        <p14:creationId xmlns:p14="http://schemas.microsoft.com/office/powerpoint/2010/main" val="11960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Tobogán: se escucha música</a:t>
            </a:r>
          </a:p>
        </p:txBody>
      </p:sp>
      <p:sp>
        <p:nvSpPr>
          <p:cNvPr id="4" name="Slide Number Placeholder 3"/>
          <p:cNvSpPr>
            <a:spLocks noGrp="1"/>
          </p:cNvSpPr>
          <p:nvPr>
            <p:ph type="sldNum" sz="quarter" idx="5"/>
          </p:nvPr>
        </p:nvSpPr>
        <p:spPr/>
        <p:txBody>
          <a:bodyPr/>
          <a:lstStyle/>
          <a:p>
            <a:fld id="{72A4A7D6-92BE-4CAA-B17F-5CDB156B454C}" type="slidenum">
              <a:rPr lang="en-US" smtClean="0"/>
              <a:t>1</a:t>
            </a:fld>
            <a:endParaRPr lang="en-US"/>
          </a:p>
        </p:txBody>
      </p:sp>
    </p:spTree>
    <p:extLst>
      <p:ext uri="{BB962C8B-B14F-4D97-AF65-F5344CB8AC3E}">
        <p14:creationId xmlns:p14="http://schemas.microsoft.com/office/powerpoint/2010/main" val="3893478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b="1">
              <a:ea typeface="Calibri"/>
              <a:cs typeface="Calibri"/>
            </a:endParaRPr>
          </a:p>
          <a:p>
            <a:endParaRPr>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C120EA69-33E2-496B-A040-7D8C4EA4FF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10</a:t>
            </a:fld>
            <a:endParaRPr kumimoji="0"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1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b="1">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C120EA69-33E2-496B-A040-7D8C4EA4FF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11</a:t>
            </a:fld>
            <a:endParaRPr kumimoji="0"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509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b="1">
              <a:ea typeface="Calibri"/>
              <a:cs typeface="Calibri"/>
            </a:endParaRPr>
          </a:p>
          <a:p>
            <a:endParaRPr>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C120EA69-33E2-496B-A040-7D8C4EA4FF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12</a:t>
            </a:fld>
            <a:endParaRPr kumimoji="0"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621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baseline="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997DD18F-4375-498C-936D-4AF7EAC5F4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13</a:t>
            </a:fld>
            <a:endParaRPr kumimoji="0" sz="1200" b="0" i="0" u="none" strike="noStrike" kern="1200" cap="none" spc="0" normalizeH="0" baseline="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106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Horizons solo atiende a familias y niños sin hogar. Todos nuestros niños del programa de educación temprana provienen del Sistema de Asistencia de Emergencia del estado.   Hacemos cuatro cosas </a:t>
            </a:r>
          </a:p>
          <a:p>
            <a:pPr marL="228600" indent="-228600">
              <a:buAutoNum type="arabicPeriod"/>
            </a:pPr>
            <a:r>
              <a:t>Operamos un programa de educación temprana para 233 niños durante todo el año </a:t>
            </a:r>
          </a:p>
          <a:p>
            <a:pPr marL="228600" indent="-228600">
              <a:buAutoNum type="arabicPeriod"/>
            </a:pPr>
            <a:r>
              <a:t>Somos un modelo de dos generaciones, por lo que cuando un niño está matriculado, sus padres también lo están.  Los padres son asignados a un coach que trabaja con ellos para delinear y lograr sus metas</a:t>
            </a:r>
          </a:p>
          <a:p>
            <a:pPr marL="228600" indent="-228600">
              <a:buAutoNum type="arabicPeriod"/>
            </a:pPr>
            <a:r>
              <a:t>También vamos a todos los refugios de emergencia para organizar, administrar y dotar de personal a las salas de juegos para los niños</a:t>
            </a:r>
          </a:p>
          <a:p>
            <a:pPr marL="228600" indent="-228600">
              <a:buAutoNum type="arabicPeriod"/>
            </a:pPr>
            <a:r>
              <a:t>Por último, ¡abogamos continuamente por las familias sin hogar y también por el campo de la educación temprana en general</a:t>
            </a:r>
          </a:p>
        </p:txBody>
      </p:sp>
      <p:sp>
        <p:nvSpPr>
          <p:cNvPr id="4" name="Slide Number Placeholder 3"/>
          <p:cNvSpPr>
            <a:spLocks noGrp="1"/>
          </p:cNvSpPr>
          <p:nvPr>
            <p:ph type="sldNum" sz="quarter" idx="5"/>
          </p:nvPr>
        </p:nvSpPr>
        <p:spPr/>
        <p:txBody>
          <a:bodyPr/>
          <a:lstStyle/>
          <a:p>
            <a:fld id="{3DD47A79-7917-4341-8743-E40D4F0E8881}" type="slidenum">
              <a:rPr lang="en-US" smtClean="0"/>
              <a:t>15</a:t>
            </a:fld>
            <a:endParaRPr lang="en-US"/>
          </a:p>
        </p:txBody>
      </p:sp>
    </p:spTree>
    <p:extLst>
      <p:ext uri="{BB962C8B-B14F-4D97-AF65-F5344CB8AC3E}">
        <p14:creationId xmlns:p14="http://schemas.microsoft.com/office/powerpoint/2010/main" val="3506971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Desde la pandemia, Horizons se ha centrado en el bienestar de nuestros sus empleados </a:t>
            </a:r>
          </a:p>
          <a:p>
            <a:r>
              <a:t>      Hemos realizado inversiones sustanciales para aumentar los salarios, introducir aumentos anuales garantizados de COLA y pagar de un bono del 5 al 8 % por un buen desempeño.  En 2024, agregamos dos programas más para apoyar el bienestar de nuestros empleados con la introducción de un Fondo de ayuda para empleados y, más recientemente, convertimos nuestra Contribución para la jubilación de una contrapartida a una subvención que garantiza a todos los empleados una contribución anual a su cuenta de jubilación por parte de Horizons. </a:t>
            </a:r>
          </a:p>
          <a:p>
            <a:endParaRPr/>
          </a:p>
        </p:txBody>
      </p:sp>
      <p:sp>
        <p:nvSpPr>
          <p:cNvPr id="4" name="Slide Number Placeholder 3"/>
          <p:cNvSpPr>
            <a:spLocks noGrp="1"/>
          </p:cNvSpPr>
          <p:nvPr>
            <p:ph type="sldNum" sz="quarter" idx="5"/>
          </p:nvPr>
        </p:nvSpPr>
        <p:spPr/>
        <p:txBody>
          <a:bodyPr/>
          <a:lstStyle/>
          <a:p>
            <a:fld id="{3DD47A79-7917-4341-8743-E40D4F0E8881}" type="slidenum">
              <a:rPr lang="en-US" smtClean="0"/>
              <a:t>16</a:t>
            </a:fld>
            <a:endParaRPr lang="en-US"/>
          </a:p>
        </p:txBody>
      </p:sp>
    </p:spTree>
    <p:extLst>
      <p:ext uri="{BB962C8B-B14F-4D97-AF65-F5344CB8AC3E}">
        <p14:creationId xmlns:p14="http://schemas.microsoft.com/office/powerpoint/2010/main" val="2236125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74fecfe711_1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274fecfe71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pPr>
              <a:t>25</a:t>
            </a:fld>
            <a:endParaRPr kumimoji="0" sz="1200" b="0" i="0" u="none" strike="noStrike" kern="0" cap="none" spc="0" normalizeH="0" baseline="0">
              <a:ln>
                <a:noFill/>
              </a:ln>
              <a:solidFill>
                <a:srgbClr val="000000"/>
              </a:solidFill>
              <a:effectLst/>
              <a:uLnTx/>
              <a:uFillTx/>
              <a:latin typeface="Arial"/>
              <a:ea typeface="Arial"/>
              <a:cs typeface="Arial"/>
              <a:sym typeface="Arial"/>
            </a:endParaRPr>
          </a:p>
        </p:txBody>
      </p:sp>
      <p:sp>
        <p:nvSpPr>
          <p:cNvPr id="196" name="Google Shape;1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7" name="Google Shape;1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151d79eb7a_0_1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151d79eb7a_0_17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g2151d79eb7a_0_17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t>26</a:t>
            </a:fld>
            <a:endParaRPr kumimoji="0" sz="1400" b="0" i="0" u="none" strike="noStrike" kern="0" cap="none" spc="0" normalizeH="0" baseline="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ee7d588cd6_0_1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2ee7d588cd6_0_13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defRPr sz="1600">
                <a:solidFill>
                  <a:srgbClr val="17365D"/>
                </a:solidFill>
                <a:latin typeface="Arial"/>
                <a:ea typeface="Arial"/>
                <a:cs typeface="Arial"/>
                <a:sym typeface="Arial"/>
              </a:defRPr>
            </a:pPr>
            <a:r>
              <a:t>En San Francisco, todos los maestros de los programas de nivel verde ahora ganan salarios dignos de un mínimo de $ 28 por hora gracias a los fondos adicionales del estado y de la ciudad a través de la aprobación de la Propuesta C para bebés. (Los programas de nivel verde son los que atienden a al menos la mitad de los niños que provienen de familias de ingresos bajos a moderados). </a:t>
            </a:r>
            <a:endParaRPr sz="1600">
              <a:solidFill>
                <a:srgbClr val="17365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600">
              <a:solidFill>
                <a:srgbClr val="17365D"/>
              </a:solidFill>
              <a:latin typeface="Arial"/>
              <a:ea typeface="Arial"/>
              <a:cs typeface="Arial"/>
              <a:sym typeface="Arial"/>
            </a:endParaRPr>
          </a:p>
          <a:p>
            <a:pPr marL="0" lvl="0" indent="0" algn="l" rtl="0">
              <a:spcBef>
                <a:spcPts val="0"/>
              </a:spcBef>
              <a:spcAft>
                <a:spcPts val="0"/>
              </a:spcAft>
              <a:buClr>
                <a:schemeClr val="dk1"/>
              </a:buClr>
              <a:buSzPts val="1100"/>
              <a:buFont typeface="Arial"/>
              <a:buNone/>
              <a:defRPr sz="1600">
                <a:solidFill>
                  <a:srgbClr val="17365D"/>
                </a:solidFill>
                <a:latin typeface="Arial"/>
                <a:ea typeface="Arial"/>
                <a:cs typeface="Arial"/>
                <a:sym typeface="Arial"/>
              </a:defRPr>
            </a:pPr>
            <a:r>
              <a:t>Los maestros ahora ganan entre un 30 y un 47 % más que antes, con un salario promedio que oscila entre $ 29.50 y $ 37.00 por hora. Sin embargo, dependiendo del puesto, los antecedentes educativos, el nivel de permisos y las políticas internas de la agencia, los aumentos salariales podrían variar según cada maestro elegible. Por ejemplo, en Kai Ming, también tenemos en cuenta la antigüedad.</a:t>
            </a:r>
            <a:endParaRPr sz="1600">
              <a:solidFill>
                <a:srgbClr val="17365D"/>
              </a:solidFill>
              <a:latin typeface="Arial"/>
              <a:ea typeface="Arial"/>
              <a:cs typeface="Arial"/>
              <a:sym typeface="Arial"/>
            </a:endParaRPr>
          </a:p>
          <a:p>
            <a:pPr marL="0" lvl="0" indent="0" algn="l" rtl="0">
              <a:lnSpc>
                <a:spcPct val="100000"/>
              </a:lnSpc>
              <a:spcBef>
                <a:spcPts val="0"/>
              </a:spcBef>
              <a:spcAft>
                <a:spcPts val="0"/>
              </a:spcAft>
              <a:buSzPts val="1400"/>
              <a:buNone/>
            </a:pPr>
            <a:endParaRPr sz="1600">
              <a:solidFill>
                <a:srgbClr val="17365D"/>
              </a:solidFill>
              <a:latin typeface="Arial"/>
              <a:ea typeface="Arial"/>
              <a:cs typeface="Arial"/>
              <a:sym typeface="Arial"/>
            </a:endParaRPr>
          </a:p>
        </p:txBody>
      </p:sp>
      <p:sp>
        <p:nvSpPr>
          <p:cNvPr id="216" name="Google Shape;216;g2ee7d588cd6_0_13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t>27</a:t>
            </a:fld>
            <a:endParaRPr kumimoji="0" sz="1400" b="0" i="0" u="none" strike="noStrike" kern="0" cap="none" spc="0" normalizeH="0" baseline="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sz="2000" b="1" i="0" u="none" strike="noStrike">
              <a:solidFill>
                <a:srgbClr val="1F497D"/>
              </a:solidFill>
              <a:effectLst/>
              <a:latin typeface="Lato" panose="020F0502020204030203" pitchFamily="34" charset="0"/>
              <a:ea typeface="Lato"/>
              <a:cs typeface="Lato"/>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997DD18F-4375-498C-936D-4AF7EAC5F4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2</a:t>
            </a:fld>
            <a:endParaRPr kumimoji="0" sz="1200" b="0" i="0" u="none" strike="noStrike" kern="1200" cap="none" spc="0" normalizeH="0" baseline="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197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214bf9947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214bf99477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3214bf99477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t>28</a:t>
            </a:fld>
            <a:endParaRPr kumimoji="0" sz="1400" b="0" i="0" u="none" strike="noStrike" kern="0" cap="none" spc="0" normalizeH="0" baseline="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ee7d588cd6_0_1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2ee7d588cd6_0_13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t>Cuidamos de los profesores para que puedan cuidar a los niños. Aquí hay algunas imágenes. </a:t>
            </a:r>
          </a:p>
          <a:p>
            <a:pPr marL="0" lvl="0" indent="0" algn="l" rtl="0">
              <a:lnSpc>
                <a:spcPct val="100000"/>
              </a:lnSpc>
              <a:spcBef>
                <a:spcPts val="0"/>
              </a:spcBef>
              <a:spcAft>
                <a:spcPts val="0"/>
              </a:spcAft>
              <a:buSzPts val="1400"/>
              <a:buNone/>
            </a:pPr>
            <a:r>
              <a:t>Nuestro valor es que cuidamos a cada niño como si fuera nuestro, como una agencia, cuidamos a cada personal como nuestra familia y los vemos como nuestros tesoros. </a:t>
            </a:r>
          </a:p>
        </p:txBody>
      </p:sp>
      <p:sp>
        <p:nvSpPr>
          <p:cNvPr id="233" name="Google Shape;233;g2ee7d588cd6_0_13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t>29</a:t>
            </a:fld>
            <a:endParaRPr kumimoji="0" sz="1400" b="0" i="0" u="none" strike="noStrike" kern="0" cap="none" spc="0" normalizeH="0" baseline="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ee7d588cd6_0_1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ee7d588cd6_0_13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2100" algn="l" rtl="0">
              <a:spcBef>
                <a:spcPts val="0"/>
              </a:spcBef>
              <a:spcAft>
                <a:spcPts val="0"/>
              </a:spcAft>
              <a:buClr>
                <a:srgbClr val="17365D"/>
              </a:buClr>
              <a:buSzPts val="1000"/>
              <a:buChar char="➢"/>
              <a:defRPr sz="1000">
                <a:solidFill>
                  <a:srgbClr val="17365D"/>
                </a:solidFill>
                <a:latin typeface="Arial"/>
                <a:ea typeface="Arial"/>
                <a:cs typeface="Arial"/>
                <a:sym typeface="Arial"/>
              </a:defRPr>
            </a:pPr>
            <a:r>
              <a:t>Somos un programa que recluta, capacita, administra y ubica a maestros sustitutos en entornos de cuidado infantil temprano, incluidas las aulas de Head Start y las que no son de Head Start.</a:t>
            </a:r>
            <a:endParaRPr sz="1000">
              <a:solidFill>
                <a:srgbClr val="17365D"/>
              </a:solidFill>
              <a:latin typeface="Arial"/>
              <a:ea typeface="Arial"/>
              <a:cs typeface="Arial"/>
              <a:sym typeface="Arial"/>
            </a:endParaRPr>
          </a:p>
          <a:p>
            <a:pPr marL="457200" lvl="0" indent="-292100" algn="l" rtl="0">
              <a:spcBef>
                <a:spcPts val="0"/>
              </a:spcBef>
              <a:spcAft>
                <a:spcPts val="0"/>
              </a:spcAft>
              <a:buClr>
                <a:srgbClr val="17365D"/>
              </a:buClr>
              <a:buSzPts val="1000"/>
              <a:buChar char="➢"/>
              <a:defRPr sz="1000">
                <a:solidFill>
                  <a:srgbClr val="17365D"/>
                </a:solidFill>
                <a:latin typeface="Arial"/>
                <a:ea typeface="Arial"/>
                <a:cs typeface="Arial"/>
                <a:sym typeface="Arial"/>
              </a:defRPr>
            </a:pPr>
            <a:r>
              <a:t>Otorgamos un salario mientras reciben capacitación, coaching y apoyo académico y tutoría individualizada</a:t>
            </a:r>
            <a:endParaRPr sz="1000">
              <a:solidFill>
                <a:srgbClr val="17365D"/>
              </a:solidFill>
              <a:latin typeface="Arial"/>
              <a:ea typeface="Arial"/>
              <a:cs typeface="Arial"/>
              <a:sym typeface="Arial"/>
            </a:endParaRPr>
          </a:p>
          <a:p>
            <a:pPr marL="0" lvl="0" indent="0" algn="l" rtl="0">
              <a:spcBef>
                <a:spcPts val="0"/>
              </a:spcBef>
              <a:spcAft>
                <a:spcPts val="0"/>
              </a:spcAft>
              <a:buNone/>
              <a:defRPr sz="1000">
                <a:solidFill>
                  <a:srgbClr val="17365D"/>
                </a:solidFill>
                <a:latin typeface="Arial"/>
                <a:ea typeface="Arial"/>
                <a:cs typeface="Arial"/>
                <a:sym typeface="Arial"/>
              </a:defRPr>
            </a:pPr>
            <a:r>
              <a:t>La tecnología central de STEP es nuestra plataforma Sub Start, ahora la estamos poniendo a disposición de todos los programas, y ofrecemos un plan gratuito.</a:t>
            </a:r>
            <a:endParaRPr sz="1000">
              <a:solidFill>
                <a:srgbClr val="17365D"/>
              </a:solidFill>
              <a:latin typeface="Arial"/>
              <a:ea typeface="Arial"/>
              <a:cs typeface="Arial"/>
              <a:sym typeface="Arial"/>
            </a:endParaRPr>
          </a:p>
        </p:txBody>
      </p:sp>
      <p:sp>
        <p:nvSpPr>
          <p:cNvPr id="243" name="Google Shape;243;g2ee7d588cd6_0_13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t>30</a:t>
            </a:fld>
            <a:endParaRPr kumimoji="0" sz="1400" b="0" i="0" u="none" strike="noStrike" kern="0" cap="none" spc="0" normalizeH="0" baseline="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ee7d588cd6_0_1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2ee7d588cd6_0_14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g2ee7d588cd6_0_14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t>31</a:t>
            </a:fld>
            <a:endParaRPr kumimoji="0" sz="1400" b="0" i="0" u="none" strike="noStrike" kern="0" cap="none" spc="0" normalizeH="0" baseline="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214bf9947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3214bf99477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3214bf99477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pPr>
              <a:t>32</a:t>
            </a:fld>
            <a:endParaRPr kumimoji="0" sz="1400" b="0" i="0" u="none" strike="noStrike" kern="0" cap="none" spc="0" normalizeH="0" baseline="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ef5264b12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2ef5264b125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 typeface="+mj-lt"/>
              <a:buNone/>
            </a:pPr>
            <a:endParaRPr>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997DD18F-4375-498C-936D-4AF7EAC5F4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39</a:t>
            </a:fld>
            <a:endParaRPr kumimoji="0" sz="1200" b="0" i="0" u="none" strike="noStrike" kern="1200" cap="none" spc="0" normalizeH="0" baseline="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36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b="1">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C120EA69-33E2-496B-A040-7D8C4EA4FF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3</a:t>
            </a:fld>
            <a:endParaRPr kumimoji="0"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52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C120EA69-33E2-496B-A040-7D8C4EA4FF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4</a:t>
            </a:fld>
            <a:endParaRPr kumimoji="0"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C120EA69-33E2-496B-A040-7D8C4EA4FF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5</a:t>
            </a:fld>
            <a:endParaRPr kumimoji="0"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83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endParaRPr b="1">
              <a:ea typeface="Calibri"/>
              <a:cs typeface="Calibri"/>
            </a:endParaRPr>
          </a:p>
          <a:p>
            <a:endParaRPr>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C120EA69-33E2-496B-A040-7D8C4EA4FF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6</a:t>
            </a:fld>
            <a:endParaRPr kumimoji="0"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59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endParaRPr sz="1200" b="0" i="0">
              <a:solidFill>
                <a:schemeClr val="accent3"/>
              </a:solidFill>
              <a:effectLst/>
              <a:latin typeface="+mn-l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997DD18F-4375-498C-936D-4AF7EAC5F4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7</a:t>
            </a:fld>
            <a:endParaRPr kumimoji="0" sz="1200" b="0" i="0" u="none" strike="noStrike" kern="1200" cap="none" spc="0" normalizeH="0" baseline="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7879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pPr>
            <a:endParaRPr sz="1100" b="0" i="1">
              <a:solidFill>
                <a:schemeClr val="accent3"/>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pPr>
            <a:endParaRPr sz="1100" b="0" i="1">
              <a:solidFill>
                <a:schemeClr val="accent3"/>
              </a:solidFill>
              <a:effectLst/>
              <a:latin typeface="+mn-lt"/>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sz="1200" b="0" i="0">
              <a:solidFill>
                <a:schemeClr val="accent3"/>
              </a:solidFill>
              <a:effectLst/>
              <a:latin typeface="+mn-lt"/>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sz="1200" b="0" i="0">
              <a:solidFill>
                <a:schemeClr val="accent3"/>
              </a:solidFill>
              <a:effectLst/>
              <a:latin typeface="+mn-l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997DD18F-4375-498C-936D-4AF7EAC5F4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8</a:t>
            </a:fld>
            <a:endParaRPr kumimoji="0" sz="1200" b="0" i="0" u="none" strike="noStrike" kern="1200" cap="none" spc="0" normalizeH="0" baseline="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196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endParaRPr sz="1200" b="0" i="0">
              <a:solidFill>
                <a:schemeClr val="accent3"/>
              </a:solidFill>
              <a:effectLst/>
              <a:latin typeface="+mn-lt"/>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997DD18F-4375-498C-936D-4AF7EAC5F4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pPr>
              <a:t>9</a:t>
            </a:fld>
            <a:endParaRPr kumimoji="0" sz="1200" b="0" i="0" u="none" strike="noStrike" kern="1200" cap="none" spc="0" normalizeH="0" baseline="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9633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ster">
    <p:bg>
      <p:bgPr>
        <a:solidFill>
          <a:srgbClr val="1F497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3891" y="4572008"/>
            <a:ext cx="11582400" cy="563550"/>
          </a:xfrm>
        </p:spPr>
        <p:txBody>
          <a:bodyPr/>
          <a:lstStyle>
            <a:lvl1pPr algn="l" defTabSz="457200" rtl="0" fontAlgn="base">
              <a:spcBef>
                <a:spcPct val="0"/>
              </a:spcBef>
              <a:spcAft>
                <a:spcPct val="0"/>
              </a:spcAft>
              <a:defRPr lang="en-US" sz="3200" b="1" kern="1200" dirty="0">
                <a:solidFill>
                  <a:schemeClr val="bg1"/>
                </a:solidFill>
                <a:latin typeface="Lato" panose="020F0502020204030203" pitchFamily="34" charset="0"/>
                <a:ea typeface="ＭＳ Ｐゴシック" pitchFamily="-109" charset="-128"/>
                <a:cs typeface="+mn-cs"/>
              </a:defRPr>
            </a:lvl1pPr>
          </a:lstStyle>
          <a:p>
            <a:r>
              <a:rPr lang="en-US"/>
              <a:t>Click to edit Master title style</a:t>
            </a:r>
          </a:p>
        </p:txBody>
      </p:sp>
      <p:sp>
        <p:nvSpPr>
          <p:cNvPr id="3" name="Subtitle 2"/>
          <p:cNvSpPr>
            <a:spLocks noGrp="1"/>
          </p:cNvSpPr>
          <p:nvPr>
            <p:ph type="subTitle" idx="1"/>
          </p:nvPr>
        </p:nvSpPr>
        <p:spPr>
          <a:xfrm>
            <a:off x="380960" y="5143512"/>
            <a:ext cx="8534400" cy="396886"/>
          </a:xfrm>
        </p:spPr>
        <p:txBody>
          <a:bodyPr/>
          <a:lstStyle>
            <a:lvl1pPr marL="0" indent="0" algn="l" defTabSz="457200" rtl="0" fontAlgn="base">
              <a:spcBef>
                <a:spcPct val="0"/>
              </a:spcBef>
              <a:spcAft>
                <a:spcPct val="0"/>
              </a:spcAft>
              <a:buNone/>
              <a:defRPr lang="en-US" kern="1200" dirty="0">
                <a:solidFill>
                  <a:schemeClr val="bg1"/>
                </a:solidFill>
                <a:latin typeface="Lato" panose="020F0502020204030203" pitchFamily="34" charset="0"/>
                <a:ea typeface="ＭＳ Ｐゴシック" pitchFamily="-109" charset="-128"/>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Rectangle 4"/>
          <p:cNvSpPr/>
          <p:nvPr userDrawn="1"/>
        </p:nvSpPr>
        <p:spPr>
          <a:xfrm>
            <a:off x="5810291" y="6400800"/>
            <a:ext cx="609600" cy="228600"/>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10247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885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5B47-AA7F-4112-A859-6063189C6A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AFB223-ADB2-42E5-884B-5CEDB771314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50452-EAA4-4B38-B7AB-FEDE87E57AE8}"/>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5" name="Footer Placeholder 4">
            <a:extLst>
              <a:ext uri="{FF2B5EF4-FFF2-40B4-BE49-F238E27FC236}">
                <a16:creationId xmlns:a16="http://schemas.microsoft.com/office/drawing/2014/main" id="{20C0AB4A-DFBF-4E4D-9852-BDF4E9305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CDC7C-C4B8-43D7-BA66-C09D00D01C97}"/>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8421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0ED8-55AD-4B59-8012-4942EDB64E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71F7E6-2921-453A-A481-72F6A7225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C8F724-566E-4AEF-8D51-B59127E5C7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8C9F13-18B6-48C8-899D-35CB3260C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466B-878C-460F-864D-D823C92A1C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E096E-DC81-40B6-BCD2-DDBBD08180D7}"/>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8" name="Footer Placeholder 7">
            <a:extLst>
              <a:ext uri="{FF2B5EF4-FFF2-40B4-BE49-F238E27FC236}">
                <a16:creationId xmlns:a16="http://schemas.microsoft.com/office/drawing/2014/main" id="{738C32AC-B2AA-4C96-93EE-B618A04E8E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DB1D0D-1C2F-4C84-B2DF-2424FC0469CF}"/>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3147240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Master">
    <p:bg>
      <p:bgPr>
        <a:solidFill>
          <a:srgbClr val="1F497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3891" y="4572008"/>
            <a:ext cx="11582400" cy="563550"/>
          </a:xfrm>
        </p:spPr>
        <p:txBody>
          <a:bodyPr/>
          <a:lstStyle>
            <a:lvl1pPr algn="l" defTabSz="457200" rtl="0" fontAlgn="base">
              <a:spcBef>
                <a:spcPct val="0"/>
              </a:spcBef>
              <a:spcAft>
                <a:spcPct val="0"/>
              </a:spcAft>
              <a:defRPr lang="en-US" sz="3200" b="1" kern="1200" dirty="0">
                <a:solidFill>
                  <a:schemeClr val="bg1"/>
                </a:solidFill>
                <a:latin typeface="Lato" panose="020F0502020204030203" pitchFamily="34" charset="0"/>
                <a:ea typeface="ＭＳ Ｐゴシック" pitchFamily="-109" charset="-128"/>
                <a:cs typeface="+mn-cs"/>
              </a:defRPr>
            </a:lvl1pPr>
          </a:lstStyle>
          <a:p>
            <a:r>
              <a:rPr lang="en-US"/>
              <a:t>Click to edit Master title style</a:t>
            </a:r>
          </a:p>
        </p:txBody>
      </p:sp>
      <p:sp>
        <p:nvSpPr>
          <p:cNvPr id="3" name="Subtitle 2"/>
          <p:cNvSpPr>
            <a:spLocks noGrp="1"/>
          </p:cNvSpPr>
          <p:nvPr>
            <p:ph type="subTitle" idx="1"/>
          </p:nvPr>
        </p:nvSpPr>
        <p:spPr>
          <a:xfrm>
            <a:off x="380960" y="5143512"/>
            <a:ext cx="8534400" cy="396886"/>
          </a:xfrm>
        </p:spPr>
        <p:txBody>
          <a:bodyPr/>
          <a:lstStyle>
            <a:lvl1pPr marL="0" indent="0" algn="l" defTabSz="457200" rtl="0" fontAlgn="base">
              <a:spcBef>
                <a:spcPct val="0"/>
              </a:spcBef>
              <a:spcAft>
                <a:spcPct val="0"/>
              </a:spcAft>
              <a:buNone/>
              <a:defRPr lang="en-US" kern="1200" dirty="0">
                <a:solidFill>
                  <a:schemeClr val="bg1"/>
                </a:solidFill>
                <a:latin typeface="Lato" panose="020F0502020204030203" pitchFamily="34" charset="0"/>
                <a:ea typeface="ＭＳ Ｐゴシック" pitchFamily="-109" charset="-128"/>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Rectangle 4"/>
          <p:cNvSpPr/>
          <p:nvPr userDrawn="1"/>
        </p:nvSpPr>
        <p:spPr>
          <a:xfrm>
            <a:off x="5810291" y="6400800"/>
            <a:ext cx="609600" cy="228600"/>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98347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8" name="Content Placeholder 2"/>
          <p:cNvSpPr>
            <a:spLocks noGrp="1"/>
          </p:cNvSpPr>
          <p:nvPr>
            <p:ph idx="1"/>
          </p:nvPr>
        </p:nvSpPr>
        <p:spPr>
          <a:xfrm>
            <a:off x="609600" y="1600200"/>
            <a:ext cx="10972800" cy="3543312"/>
          </a:xfrm>
        </p:spPr>
        <p:txBody>
          <a:bodyPr/>
          <a:lstStyle>
            <a:lvl1pPr>
              <a:spcBef>
                <a:spcPts val="1200"/>
              </a:spcBef>
              <a:defRPr sz="2400">
                <a:solidFill>
                  <a:schemeClr val="accent1">
                    <a:lumMod val="75000"/>
                  </a:schemeClr>
                </a:solidFill>
                <a:latin typeface="Lato" panose="020F0502020204030203" pitchFamily="34" charset="0"/>
              </a:defRPr>
            </a:lvl1pPr>
            <a:lvl2pPr>
              <a:defRPr sz="2400">
                <a:solidFill>
                  <a:schemeClr val="accent1">
                    <a:lumMod val="75000"/>
                  </a:schemeClr>
                </a:solidFill>
                <a:latin typeface="Lato" panose="020F0502020204030203" pitchFamily="34" charset="0"/>
              </a:defRPr>
            </a:lvl2pPr>
            <a:lvl3pPr>
              <a:defRPr>
                <a:solidFill>
                  <a:schemeClr val="accent1">
                    <a:lumMod val="75000"/>
                  </a:schemeClr>
                </a:solidFill>
                <a:latin typeface="Lato" panose="020F0502020204030203" pitchFamily="34" charset="0"/>
              </a:defRPr>
            </a:lvl3pPr>
            <a:lvl4pPr>
              <a:defRPr>
                <a:solidFill>
                  <a:schemeClr val="accent1">
                    <a:lumMod val="75000"/>
                  </a:schemeClr>
                </a:solidFill>
                <a:latin typeface="Lato" panose="020F0502020204030203" pitchFamily="34" charset="0"/>
              </a:defRPr>
            </a:lvl4pPr>
            <a:lvl5pPr>
              <a:defRPr>
                <a:solidFill>
                  <a:schemeClr val="accent1">
                    <a:lumMod val="75000"/>
                  </a:schemeClr>
                </a:solidFill>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609600" y="457200"/>
            <a:ext cx="10972800" cy="796908"/>
          </a:xfrm>
        </p:spPr>
        <p:txBody>
          <a:bodyPr/>
          <a:lstStyle>
            <a:lvl1pPr>
              <a:defRPr/>
            </a:lvl1pPr>
          </a:lstStyle>
          <a:p>
            <a:r>
              <a:rPr lang="en-US"/>
              <a:t>Title</a:t>
            </a:r>
          </a:p>
        </p:txBody>
      </p:sp>
    </p:spTree>
    <p:extLst>
      <p:ext uri="{BB962C8B-B14F-4D97-AF65-F5344CB8AC3E}">
        <p14:creationId xmlns:p14="http://schemas.microsoft.com/office/powerpoint/2010/main" val="3693000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676400"/>
            <a:ext cx="10363200" cy="2133600"/>
          </a:xfrm>
        </p:spPr>
        <p:txBody>
          <a:bodyPr anchor="ctr">
            <a:noAutofit/>
          </a:bodyPr>
          <a:lstStyle>
            <a:lvl1pPr algn="ctr">
              <a:buNone/>
              <a:defRPr sz="6000" b="1" cap="none" baseline="0">
                <a:ln w="12700">
                  <a:solidFill>
                    <a:schemeClr val="accent2">
                      <a:shade val="90000"/>
                      <a:satMod val="150000"/>
                    </a:schemeClr>
                  </a:solidFill>
                </a:ln>
                <a:solidFill>
                  <a:schemeClr val="accent2"/>
                </a:solidFill>
                <a:effectLst>
                  <a:outerShdw blurRad="38100" dist="38100" dir="2700000" algn="tl">
                    <a:srgbClr val="000000">
                      <a:alpha val="43137"/>
                    </a:srgbClr>
                  </a:outerShdw>
                </a:effectLst>
              </a:defRPr>
            </a:lvl1pPr>
          </a:lstStyle>
          <a:p>
            <a:r>
              <a:rPr kumimoji="0" lang="en-US"/>
              <a:t>Click to edit Master title style</a:t>
            </a:r>
          </a:p>
        </p:txBody>
      </p:sp>
    </p:spTree>
    <p:extLst>
      <p:ext uri="{BB962C8B-B14F-4D97-AF65-F5344CB8AC3E}">
        <p14:creationId xmlns:p14="http://schemas.microsoft.com/office/powerpoint/2010/main" val="1679885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0608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42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1"/>
            <a:ext cx="10058400" cy="1431925"/>
          </a:xfrm>
        </p:spPr>
        <p:txBody>
          <a:bodyPr/>
          <a:lstStyle/>
          <a:p>
            <a:r>
              <a:rPr lang="en-US"/>
              <a:t>Click to edit Master title style</a:t>
            </a:r>
          </a:p>
        </p:txBody>
      </p:sp>
      <p:sp>
        <p:nvSpPr>
          <p:cNvPr id="3" name="Content Placeholder 2"/>
          <p:cNvSpPr>
            <a:spLocks noGrp="1"/>
          </p:cNvSpPr>
          <p:nvPr>
            <p:ph sz="half" idx="1"/>
          </p:nvPr>
        </p:nvSpPr>
        <p:spPr>
          <a:xfrm>
            <a:off x="14224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53200" y="1981200"/>
            <a:ext cx="4927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038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9B609-9BCB-3D4F-899F-C1600693671F}"/>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4CC2E55-2752-E944-B053-FC2D1BCEED73}"/>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74300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8" name="Content Placeholder 2"/>
          <p:cNvSpPr>
            <a:spLocks noGrp="1"/>
          </p:cNvSpPr>
          <p:nvPr>
            <p:ph idx="1"/>
          </p:nvPr>
        </p:nvSpPr>
        <p:spPr>
          <a:xfrm>
            <a:off x="609600" y="1600200"/>
            <a:ext cx="10972800" cy="3543312"/>
          </a:xfrm>
        </p:spPr>
        <p:txBody>
          <a:bodyPr/>
          <a:lstStyle>
            <a:lvl1pPr>
              <a:spcBef>
                <a:spcPts val="1200"/>
              </a:spcBef>
              <a:defRPr sz="2400">
                <a:solidFill>
                  <a:schemeClr val="accent1">
                    <a:lumMod val="75000"/>
                  </a:schemeClr>
                </a:solidFill>
                <a:latin typeface="Lato" panose="020F0502020204030203" pitchFamily="34" charset="0"/>
              </a:defRPr>
            </a:lvl1pPr>
            <a:lvl2pPr>
              <a:defRPr sz="2400">
                <a:solidFill>
                  <a:schemeClr val="accent1">
                    <a:lumMod val="75000"/>
                  </a:schemeClr>
                </a:solidFill>
                <a:latin typeface="Lato" panose="020F0502020204030203" pitchFamily="34" charset="0"/>
              </a:defRPr>
            </a:lvl2pPr>
            <a:lvl3pPr>
              <a:defRPr>
                <a:solidFill>
                  <a:schemeClr val="accent1">
                    <a:lumMod val="75000"/>
                  </a:schemeClr>
                </a:solidFill>
                <a:latin typeface="Lato" panose="020F0502020204030203" pitchFamily="34" charset="0"/>
              </a:defRPr>
            </a:lvl3pPr>
            <a:lvl4pPr>
              <a:defRPr>
                <a:solidFill>
                  <a:schemeClr val="accent1">
                    <a:lumMod val="75000"/>
                  </a:schemeClr>
                </a:solidFill>
                <a:latin typeface="Lato" panose="020F0502020204030203" pitchFamily="34" charset="0"/>
              </a:defRPr>
            </a:lvl4pPr>
            <a:lvl5pPr>
              <a:defRPr>
                <a:solidFill>
                  <a:schemeClr val="accent1">
                    <a:lumMod val="75000"/>
                  </a:schemeClr>
                </a:solidFill>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5">
            <a:extLst>
              <a:ext uri="{FF2B5EF4-FFF2-40B4-BE49-F238E27FC236}">
                <a16:creationId xmlns:a16="http://schemas.microsoft.com/office/drawing/2014/main" id="{9D57C52E-292E-9ED2-1942-8E6AD8E768A0}"/>
              </a:ext>
            </a:extLst>
          </p:cNvPr>
          <p:cNvSpPr txBox="1">
            <a:spLocks/>
          </p:cNvSpPr>
          <p:nvPr userDrawn="1"/>
        </p:nvSpPr>
        <p:spPr bwMode="auto">
          <a:xfrm>
            <a:off x="0" y="522979"/>
            <a:ext cx="12192000" cy="929823"/>
          </a:xfrm>
          <a:prstGeom prst="rect">
            <a:avLst/>
          </a:prstGeom>
          <a:solidFill>
            <a:srgbClr val="1F49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82296" rIns="91440" bIns="45720" numCol="1" anchor="ctr" anchorCtr="0" compatLnSpc="1">
            <a:prstTxWarp prst="textNoShape">
              <a:avLst/>
            </a:prstTxWarp>
          </a:bodyPr>
          <a:lstStyle>
            <a:lvl1pPr algn="l" defTabSz="457200" rtl="0" eaLnBrk="0" fontAlgn="base" hangingPunct="0">
              <a:spcBef>
                <a:spcPct val="0"/>
              </a:spcBef>
              <a:spcAft>
                <a:spcPct val="0"/>
              </a:spcAft>
              <a:defRPr sz="3200" b="1" kern="1200">
                <a:solidFill>
                  <a:srgbClr val="376092"/>
                </a:solidFill>
                <a:latin typeface="Lato" panose="020F0502020204030203" pitchFamily="34" charset="0"/>
                <a:ea typeface="ＭＳ Ｐゴシック" pitchFamily="-109" charset="-128"/>
                <a:cs typeface="ＭＳ Ｐゴシック" pitchFamily="-108" charset="-128"/>
              </a:defRPr>
            </a:lvl1pPr>
            <a:lvl2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2pPr>
            <a:lvl3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3pPr>
            <a:lvl4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4pPr>
            <a:lvl5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6pPr>
            <a:lvl7pPr marL="9144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7pPr>
            <a:lvl8pPr marL="13716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8pPr>
            <a:lvl9pPr marL="18288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9pPr>
          </a:lstStyle>
          <a:p>
            <a:pPr marL="461645"/>
            <a:endParaRPr lang="en-US" cap="small">
              <a:solidFill>
                <a:schemeClr val="bg1"/>
              </a:solidFill>
              <a:ea typeface="Lato" panose="020F0502020204030203" pitchFamily="34" charset="0"/>
              <a:cs typeface="Lato" panose="020F0502020204030203" pitchFamily="34" charset="0"/>
            </a:endParaRPr>
          </a:p>
        </p:txBody>
      </p:sp>
      <p:pic>
        <p:nvPicPr>
          <p:cNvPr id="3" name="Picture 2" descr="A blue and white sign with text&#10;&#10;Description automatically generated">
            <a:extLst>
              <a:ext uri="{FF2B5EF4-FFF2-40B4-BE49-F238E27FC236}">
                <a16:creationId xmlns:a16="http://schemas.microsoft.com/office/drawing/2014/main" id="{5D5A0866-92D5-0972-4F09-31A5A8CEAD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6663" y="550235"/>
            <a:ext cx="1266186" cy="843913"/>
          </a:xfrm>
          <a:prstGeom prst="rect">
            <a:avLst/>
          </a:prstGeom>
        </p:spPr>
      </p:pic>
      <p:sp>
        <p:nvSpPr>
          <p:cNvPr id="7" name="Title 6">
            <a:extLst>
              <a:ext uri="{FF2B5EF4-FFF2-40B4-BE49-F238E27FC236}">
                <a16:creationId xmlns:a16="http://schemas.microsoft.com/office/drawing/2014/main" id="{FC983601-9ED3-E51F-2917-41DFFE79424D}"/>
              </a:ext>
            </a:extLst>
          </p:cNvPr>
          <p:cNvSpPr>
            <a:spLocks noGrp="1"/>
          </p:cNvSpPr>
          <p:nvPr>
            <p:ph type="title"/>
          </p:nvPr>
        </p:nvSpPr>
        <p:spPr>
          <a:xfrm>
            <a:off x="609600" y="573728"/>
            <a:ext cx="10972800" cy="796925"/>
          </a:xfrm>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65174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492959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Horiozns Branded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3798544"/>
            <a:ext cx="9144000" cy="772823"/>
          </a:xfrm>
        </p:spPr>
        <p:txBody>
          <a:bodyPr anchor="b">
            <a:normAutofit/>
          </a:bodyPr>
          <a:lstStyle>
            <a:lvl1pPr algn="ctr">
              <a:defRPr sz="3200"/>
            </a:lvl1pPr>
          </a:lstStyle>
          <a:p>
            <a:r>
              <a:rPr lang="en-US"/>
              <a:t>Title Slide</a:t>
            </a:r>
          </a:p>
        </p:txBody>
      </p:sp>
      <p:sp>
        <p:nvSpPr>
          <p:cNvPr id="3" name="Subtitle 2"/>
          <p:cNvSpPr>
            <a:spLocks noGrp="1"/>
          </p:cNvSpPr>
          <p:nvPr>
            <p:ph type="subTitle" idx="1" hasCustomPrompt="1"/>
          </p:nvPr>
        </p:nvSpPr>
        <p:spPr>
          <a:xfrm>
            <a:off x="1524000" y="4663440"/>
            <a:ext cx="9144000" cy="594360"/>
          </a:xfrm>
        </p:spPr>
        <p:txBody>
          <a:bodyPr>
            <a:normAutofit/>
          </a:bodyPr>
          <a:lstStyle>
            <a:lvl1pPr marL="0" indent="0" algn="ctr">
              <a:buNone/>
              <a:defRPr sz="2400">
                <a:solidFill>
                  <a:srgbClr val="4E9D2D"/>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Date</a:t>
            </a:r>
          </a:p>
        </p:txBody>
      </p:sp>
      <p:sp>
        <p:nvSpPr>
          <p:cNvPr id="5" name="Footer Placeholder 4"/>
          <p:cNvSpPr>
            <a:spLocks noGrp="1"/>
          </p:cNvSpPr>
          <p:nvPr>
            <p:ph type="ftr" sz="quarter" idx="11"/>
          </p:nvPr>
        </p:nvSpPr>
        <p:spPr/>
        <p:txBody>
          <a:bodyPr/>
          <a:lstStyle/>
          <a:p>
            <a:r>
              <a:rPr lang="en-US"/>
              <a:t>CONFIDENTIAL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01174" y="1134136"/>
            <a:ext cx="3389655" cy="2664408"/>
          </a:xfrm>
          <a:prstGeom prst="rect">
            <a:avLst/>
          </a:prstGeom>
        </p:spPr>
      </p:pic>
    </p:spTree>
    <p:extLst>
      <p:ext uri="{BB962C8B-B14F-4D97-AF65-F5344CB8AC3E}">
        <p14:creationId xmlns:p14="http://schemas.microsoft.com/office/powerpoint/2010/main" val="30164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Horiozns Branded 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9CBD0676-670E-489E-8FAD-DCC7B78A514C}" type="slidenum">
              <a:rPr lang="en-US" smtClean="0"/>
              <a:t>‹#›</a:t>
            </a:fld>
            <a:endParaRPr lang="en-US"/>
          </a:p>
        </p:txBody>
      </p:sp>
      <p:pic>
        <p:nvPicPr>
          <p:cNvPr id="7"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95527" y="152400"/>
            <a:ext cx="1003713" cy="78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436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CONFIDENTIAL</a:t>
            </a:r>
          </a:p>
        </p:txBody>
      </p:sp>
      <p:sp>
        <p:nvSpPr>
          <p:cNvPr id="7" name="Slide Number Placeholder 6"/>
          <p:cNvSpPr>
            <a:spLocks noGrp="1"/>
          </p:cNvSpPr>
          <p:nvPr>
            <p:ph type="sldNum" sz="quarter" idx="12"/>
          </p:nvPr>
        </p:nvSpPr>
        <p:spPr/>
        <p:txBody>
          <a:bodyPr/>
          <a:lstStyle/>
          <a:p>
            <a:fld id="{9CBD0676-670E-489E-8FAD-DCC7B78A514C}" type="slidenum">
              <a:rPr lang="en-US" smtClean="0"/>
              <a:t>‹#›</a:t>
            </a:fld>
            <a:endParaRPr lang="en-US"/>
          </a:p>
        </p:txBody>
      </p:sp>
      <p:pic>
        <p:nvPicPr>
          <p:cNvPr id="10"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95527" y="152400"/>
            <a:ext cx="1003713" cy="78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35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7"/>
            <a:ext cx="10515600" cy="1325563"/>
          </a:xfrm>
        </p:spPr>
        <p:txBody>
          <a:bodyPr/>
          <a:lstStyle>
            <a:lvl1pPr>
              <a:defRPr/>
            </a:lvl1pPr>
          </a:lstStyle>
          <a:p>
            <a:r>
              <a:rPr lang="en-US"/>
              <a:t>Title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400"/>
            </a:lvl1pPr>
            <a:lvl2pPr>
              <a:defRPr sz="20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CONFIDENTIAL</a:t>
            </a:r>
          </a:p>
        </p:txBody>
      </p:sp>
      <p:sp>
        <p:nvSpPr>
          <p:cNvPr id="9" name="Slide Number Placeholder 8"/>
          <p:cNvSpPr>
            <a:spLocks noGrp="1"/>
          </p:cNvSpPr>
          <p:nvPr>
            <p:ph type="sldNum" sz="quarter" idx="12"/>
          </p:nvPr>
        </p:nvSpPr>
        <p:spPr/>
        <p:txBody>
          <a:bodyPr/>
          <a:lstStyle/>
          <a:p>
            <a:fld id="{9CBD0676-670E-489E-8FAD-DCC7B78A514C}" type="slidenum">
              <a:rPr lang="en-US" smtClean="0"/>
              <a:t>‹#›</a:t>
            </a:fld>
            <a:endParaRPr lang="en-US"/>
          </a:p>
        </p:txBody>
      </p:sp>
      <p:pic>
        <p:nvPicPr>
          <p:cNvPr id="11"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95527" y="152400"/>
            <a:ext cx="1003713" cy="78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053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Horiozns Branded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 </a:t>
            </a:r>
          </a:p>
        </p:txBody>
      </p:sp>
      <p:sp>
        <p:nvSpPr>
          <p:cNvPr id="4" name="Footer Placeholder 3"/>
          <p:cNvSpPr>
            <a:spLocks noGrp="1"/>
          </p:cNvSpPr>
          <p:nvPr>
            <p:ph type="ftr" sz="quarter" idx="11"/>
          </p:nvPr>
        </p:nvSpPr>
        <p:spPr/>
        <p:txBody>
          <a:bodyPr/>
          <a:lstStyle/>
          <a:p>
            <a:r>
              <a:rPr lang="en-US"/>
              <a:t>CONFIDENTIAL</a:t>
            </a:r>
          </a:p>
        </p:txBody>
      </p:sp>
      <p:sp>
        <p:nvSpPr>
          <p:cNvPr id="5" name="Slide Number Placeholder 4"/>
          <p:cNvSpPr>
            <a:spLocks noGrp="1"/>
          </p:cNvSpPr>
          <p:nvPr>
            <p:ph type="sldNum" sz="quarter" idx="12"/>
          </p:nvPr>
        </p:nvSpPr>
        <p:spPr/>
        <p:txBody>
          <a:bodyPr/>
          <a:lstStyle/>
          <a:p>
            <a:fld id="{9CBD0676-670E-489E-8FAD-DCC7B78A514C}" type="slidenum">
              <a:rPr lang="en-US" smtClean="0"/>
              <a:t>‹#›</a:t>
            </a:fld>
            <a:endParaRPr lang="en-US"/>
          </a:p>
        </p:txBody>
      </p:sp>
      <p:pic>
        <p:nvPicPr>
          <p:cNvPr id="7"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95527" y="152400"/>
            <a:ext cx="1003713" cy="78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502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Horiozns Branded 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CONFIDENTIAL</a:t>
            </a:r>
          </a:p>
        </p:txBody>
      </p:sp>
      <p:sp>
        <p:nvSpPr>
          <p:cNvPr id="4" name="Slide Number Placeholder 3"/>
          <p:cNvSpPr>
            <a:spLocks noGrp="1"/>
          </p:cNvSpPr>
          <p:nvPr>
            <p:ph type="sldNum" sz="quarter" idx="12"/>
          </p:nvPr>
        </p:nvSpPr>
        <p:spPr/>
        <p:txBody>
          <a:bodyPr/>
          <a:lstStyle/>
          <a:p>
            <a:fld id="{9CBD0676-670E-489E-8FAD-DCC7B78A514C}" type="slidenum">
              <a:rPr lang="en-US" smtClean="0"/>
              <a:t>‹#›</a:t>
            </a:fld>
            <a:endParaRPr lang="en-US"/>
          </a:p>
        </p:txBody>
      </p:sp>
      <p:pic>
        <p:nvPicPr>
          <p:cNvPr id="6"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95527" y="152400"/>
            <a:ext cx="1003713" cy="78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45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oriozns Branded End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524000" y="3564892"/>
            <a:ext cx="9144000" cy="1006475"/>
          </a:xfrm>
        </p:spPr>
        <p:txBody>
          <a:bodyPr anchor="b">
            <a:normAutofit/>
          </a:bodyPr>
          <a:lstStyle>
            <a:lvl1pPr algn="ctr">
              <a:defRPr sz="3200" b="1">
                <a:solidFill>
                  <a:srgbClr val="4E9D2D"/>
                </a:solidFill>
              </a:defRPr>
            </a:lvl1pPr>
          </a:lstStyle>
          <a:p>
            <a:r>
              <a:rPr lang="en-US"/>
              <a:t>End Slide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01174" y="1134136"/>
            <a:ext cx="3389655" cy="2664408"/>
          </a:xfrm>
          <a:prstGeom prst="rect">
            <a:avLst/>
          </a:prstGeom>
        </p:spPr>
      </p:pic>
    </p:spTree>
    <p:extLst>
      <p:ext uri="{BB962C8B-B14F-4D97-AF65-F5344CB8AC3E}">
        <p14:creationId xmlns:p14="http://schemas.microsoft.com/office/powerpoint/2010/main" val="780773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CONFIDENTIAL</a:t>
            </a:r>
          </a:p>
        </p:txBody>
      </p:sp>
      <p:sp>
        <p:nvSpPr>
          <p:cNvPr id="7" name="Slide Number Placeholder 6"/>
          <p:cNvSpPr>
            <a:spLocks noGrp="1"/>
          </p:cNvSpPr>
          <p:nvPr>
            <p:ph type="sldNum" sz="quarter" idx="12"/>
          </p:nvPr>
        </p:nvSpPr>
        <p:spPr/>
        <p:txBody>
          <a:bodyPr/>
          <a:lstStyle/>
          <a:p>
            <a:fld id="{9CBD0676-670E-489E-8FAD-DCC7B78A514C}" type="slidenum">
              <a:rPr lang="en-US" smtClean="0"/>
              <a:t>‹#›</a:t>
            </a:fld>
            <a:endParaRPr lang="en-US"/>
          </a:p>
        </p:txBody>
      </p:sp>
      <p:pic>
        <p:nvPicPr>
          <p:cNvPr id="9"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95527" y="152400"/>
            <a:ext cx="1003713" cy="78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800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CONFIDENTIAL</a:t>
            </a:r>
          </a:p>
        </p:txBody>
      </p:sp>
      <p:sp>
        <p:nvSpPr>
          <p:cNvPr id="7" name="Slide Number Placeholder 6"/>
          <p:cNvSpPr>
            <a:spLocks noGrp="1"/>
          </p:cNvSpPr>
          <p:nvPr>
            <p:ph type="sldNum" sz="quarter" idx="12"/>
          </p:nvPr>
        </p:nvSpPr>
        <p:spPr/>
        <p:txBody>
          <a:bodyPr/>
          <a:lstStyle/>
          <a:p>
            <a:fld id="{9CBD0676-670E-489E-8FAD-DCC7B78A514C}" type="slidenum">
              <a:rPr lang="en-US" smtClean="0"/>
              <a:t>‹#›</a:t>
            </a:fld>
            <a:endParaRPr lang="en-US"/>
          </a:p>
        </p:txBody>
      </p:sp>
      <p:pic>
        <p:nvPicPr>
          <p:cNvPr id="9"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895527" y="152400"/>
            <a:ext cx="1003713" cy="78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866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676400"/>
            <a:ext cx="10363200" cy="2133600"/>
          </a:xfrm>
        </p:spPr>
        <p:txBody>
          <a:bodyPr anchor="ctr">
            <a:noAutofit/>
          </a:bodyPr>
          <a:lstStyle>
            <a:lvl1pPr algn="ctr">
              <a:buNone/>
              <a:defRPr sz="6000" b="1" cap="none" baseline="0">
                <a:ln w="12700">
                  <a:solidFill>
                    <a:schemeClr val="accent2">
                      <a:shade val="90000"/>
                      <a:satMod val="150000"/>
                    </a:schemeClr>
                  </a:solidFill>
                </a:ln>
                <a:solidFill>
                  <a:schemeClr val="accent2"/>
                </a:solidFill>
                <a:effectLst>
                  <a:outerShdw blurRad="38100" dist="38100" dir="2700000" algn="tl">
                    <a:srgbClr val="000000">
                      <a:alpha val="43137"/>
                    </a:srgbClr>
                  </a:outerShdw>
                </a:effectLst>
              </a:defRPr>
            </a:lvl1pPr>
          </a:lstStyle>
          <a:p>
            <a:r>
              <a:rPr kumimoji="0" lang="en-US"/>
              <a:t>Click to edit Master title style</a:t>
            </a:r>
          </a:p>
        </p:txBody>
      </p:sp>
    </p:spTree>
    <p:extLst>
      <p:ext uri="{BB962C8B-B14F-4D97-AF65-F5344CB8AC3E}">
        <p14:creationId xmlns:p14="http://schemas.microsoft.com/office/powerpoint/2010/main" val="372300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1270040" y="1600201"/>
            <a:ext cx="104484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127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3"/>
        <p:cNvGrpSpPr/>
        <p:nvPr/>
      </p:nvGrpSpPr>
      <p:grpSpPr>
        <a:xfrm>
          <a:off x="0" y="0"/>
          <a:ext cx="0" cy="0"/>
          <a:chOff x="0" y="0"/>
          <a:chExt cx="0" cy="0"/>
        </a:xfrm>
      </p:grpSpPr>
      <p:sp>
        <p:nvSpPr>
          <p:cNvPr id="24" name="Google Shape;24;p17"/>
          <p:cNvSpPr txBox="1">
            <a:spLocks noGrp="1"/>
          </p:cNvSpPr>
          <p:nvPr>
            <p:ph type="ctrTitle"/>
          </p:nvPr>
        </p:nvSpPr>
        <p:spPr>
          <a:xfrm>
            <a:off x="914400" y="2130426"/>
            <a:ext cx="103632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520"/>
              </a:spcBef>
              <a:spcAft>
                <a:spcPts val="0"/>
              </a:spcAft>
              <a:buSzPts val="2600"/>
              <a:buNone/>
              <a:defRPr>
                <a:solidFill>
                  <a:srgbClr val="888888"/>
                </a:solidFill>
              </a:defRPr>
            </a:lvl1pPr>
            <a:lvl2pPr lvl="1" algn="ctr">
              <a:lnSpc>
                <a:spcPct val="100000"/>
              </a:lnSpc>
              <a:spcBef>
                <a:spcPts val="520"/>
              </a:spcBef>
              <a:spcAft>
                <a:spcPts val="0"/>
              </a:spcAft>
              <a:buSzPts val="2600"/>
              <a:buNone/>
              <a:defRPr>
                <a:solidFill>
                  <a:srgbClr val="888888"/>
                </a:solidFill>
              </a:defRPr>
            </a:lvl2pPr>
            <a:lvl3pPr lvl="2" algn="ctr">
              <a:lnSpc>
                <a:spcPct val="100000"/>
              </a:lnSpc>
              <a:spcBef>
                <a:spcPts val="520"/>
              </a:spcBef>
              <a:spcAft>
                <a:spcPts val="0"/>
              </a:spcAft>
              <a:buSzPts val="2600"/>
              <a:buNone/>
              <a:defRPr>
                <a:solidFill>
                  <a:srgbClr val="888888"/>
                </a:solidFill>
              </a:defRPr>
            </a:lvl3pPr>
            <a:lvl4pPr lvl="3" algn="ctr">
              <a:lnSpc>
                <a:spcPct val="100000"/>
              </a:lnSpc>
              <a:spcBef>
                <a:spcPts val="520"/>
              </a:spcBef>
              <a:spcAft>
                <a:spcPts val="0"/>
              </a:spcAft>
              <a:buSzPts val="2600"/>
              <a:buNone/>
              <a:defRPr>
                <a:solidFill>
                  <a:srgbClr val="888888"/>
                </a:solidFill>
              </a:defRPr>
            </a:lvl4pPr>
            <a:lvl5pPr lvl="4" algn="ctr">
              <a:lnSpc>
                <a:spcPct val="100000"/>
              </a:lnSpc>
              <a:spcBef>
                <a:spcPts val="520"/>
              </a:spcBef>
              <a:spcAft>
                <a:spcPts val="0"/>
              </a:spcAft>
              <a:buSzPts val="26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6" name="Google Shape;26;p17"/>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7"/>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7"/>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6605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963084" y="4406901"/>
            <a:ext cx="10363200" cy="1362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0F243E"/>
              </a:buClr>
              <a:buSzPts val="3200"/>
              <a:buFont typeface="Arial"/>
              <a:buNone/>
              <a:defRPr sz="32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body" idx="1"/>
          </p:nvPr>
        </p:nvSpPr>
        <p:spPr>
          <a:xfrm>
            <a:off x="963084" y="2906713"/>
            <a:ext cx="103632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SzPts val="2000"/>
              <a:buNone/>
              <a:defRPr sz="2000">
                <a:solidFill>
                  <a:srgbClr val="888888"/>
                </a:solidFill>
              </a:defRPr>
            </a:lvl1pPr>
            <a:lvl2pPr marL="914400" lvl="1" indent="-228600" algn="l">
              <a:lnSpc>
                <a:spcPct val="100000"/>
              </a:lnSpc>
              <a:spcBef>
                <a:spcPts val="36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2" name="Google Shape;32;p18"/>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005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609600" y="1600201"/>
            <a:ext cx="53848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19"/>
          <p:cNvSpPr txBox="1">
            <a:spLocks noGrp="1"/>
          </p:cNvSpPr>
          <p:nvPr>
            <p:ph type="body" idx="2"/>
          </p:nvPr>
        </p:nvSpPr>
        <p:spPr>
          <a:xfrm>
            <a:off x="6197600" y="1600201"/>
            <a:ext cx="53848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19"/>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9"/>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6027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0"/>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20"/>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20"/>
          <p:cNvSpPr txBox="1">
            <a:spLocks noGrp="1"/>
          </p:cNvSpPr>
          <p:nvPr>
            <p:ph type="body" idx="3"/>
          </p:nvPr>
        </p:nvSpPr>
        <p:spPr>
          <a:xfrm>
            <a:off x="6193369" y="1535113"/>
            <a:ext cx="53892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20"/>
          <p:cNvSpPr txBox="1">
            <a:spLocks noGrp="1"/>
          </p:cNvSpPr>
          <p:nvPr>
            <p:ph type="body" idx="4"/>
          </p:nvPr>
        </p:nvSpPr>
        <p:spPr>
          <a:xfrm>
            <a:off x="6193369" y="2174875"/>
            <a:ext cx="53892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20"/>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0"/>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93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2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1"/>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1"/>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305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22"/>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2"/>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517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23"/>
          <p:cNvSpPr txBox="1">
            <a:spLocks noGrp="1"/>
          </p:cNvSpPr>
          <p:nvPr>
            <p:ph type="title"/>
          </p:nvPr>
        </p:nvSpPr>
        <p:spPr>
          <a:xfrm>
            <a:off x="609603" y="273049"/>
            <a:ext cx="40112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0F243E"/>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3"/>
          <p:cNvSpPr txBox="1">
            <a:spLocks noGrp="1"/>
          </p:cNvSpPr>
          <p:nvPr>
            <p:ph type="body" idx="1"/>
          </p:nvPr>
        </p:nvSpPr>
        <p:spPr>
          <a:xfrm>
            <a:off x="4766733" y="273052"/>
            <a:ext cx="68156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sz="3200"/>
            </a:lvl1pPr>
            <a:lvl2pPr marL="914400" lvl="1" indent="-406400" algn="l">
              <a:lnSpc>
                <a:spcPct val="100000"/>
              </a:lnSpc>
              <a:spcBef>
                <a:spcPts val="56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23"/>
          <p:cNvSpPr txBox="1">
            <a:spLocks noGrp="1"/>
          </p:cNvSpPr>
          <p:nvPr>
            <p:ph type="body" idx="2"/>
          </p:nvPr>
        </p:nvSpPr>
        <p:spPr>
          <a:xfrm>
            <a:off x="609603" y="1435102"/>
            <a:ext cx="40112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23"/>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3"/>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664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24"/>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0F243E"/>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4"/>
          <p:cNvSpPr>
            <a:spLocks noGrp="1"/>
          </p:cNvSpPr>
          <p:nvPr>
            <p:ph type="pic" idx="2"/>
          </p:nvPr>
        </p:nvSpPr>
        <p:spPr>
          <a:xfrm>
            <a:off x="2389717" y="612775"/>
            <a:ext cx="7315200" cy="4114800"/>
          </a:xfrm>
          <a:prstGeom prst="rect">
            <a:avLst/>
          </a:prstGeom>
          <a:noFill/>
          <a:ln>
            <a:noFill/>
          </a:ln>
        </p:spPr>
      </p:sp>
      <p:sp>
        <p:nvSpPr>
          <p:cNvPr id="70" name="Google Shape;70;p24"/>
          <p:cNvSpPr txBox="1">
            <a:spLocks noGrp="1"/>
          </p:cNvSpPr>
          <p:nvPr>
            <p:ph type="body" idx="1"/>
          </p:nvPr>
        </p:nvSpPr>
        <p:spPr>
          <a:xfrm>
            <a:off x="2389717" y="5367338"/>
            <a:ext cx="73152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24"/>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047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4231226" y="-1360950"/>
            <a:ext cx="4526100" cy="10448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6846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398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26"/>
          <p:cNvSpPr txBox="1">
            <a:spLocks noGrp="1"/>
          </p:cNvSpPr>
          <p:nvPr>
            <p:ph type="title"/>
          </p:nvPr>
        </p:nvSpPr>
        <p:spPr>
          <a:xfrm rot="5400000">
            <a:off x="7285049" y="1828789"/>
            <a:ext cx="5851500"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6"/>
          <p:cNvSpPr txBox="1">
            <a:spLocks noGrp="1"/>
          </p:cNvSpPr>
          <p:nvPr>
            <p:ph type="body" idx="1"/>
          </p:nvPr>
        </p:nvSpPr>
        <p:spPr>
          <a:xfrm rot="5400000">
            <a:off x="1697050" y="-812811"/>
            <a:ext cx="5851500"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26"/>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6"/>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6"/>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608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609600" y="127215"/>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6"/>
          <p:cNvSpPr txBox="1">
            <a:spLocks noGrp="1"/>
          </p:cNvSpPr>
          <p:nvPr>
            <p:ph type="body" idx="1"/>
          </p:nvPr>
        </p:nvSpPr>
        <p:spPr>
          <a:xfrm>
            <a:off x="609600" y="1419985"/>
            <a:ext cx="109728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6" name="Google Shape;96;p16"/>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6"/>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6"/>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17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9"/>
        <p:cNvGrpSpPr/>
        <p:nvPr/>
      </p:nvGrpSpPr>
      <p:grpSpPr>
        <a:xfrm>
          <a:off x="0" y="0"/>
          <a:ext cx="0" cy="0"/>
          <a:chOff x="0" y="0"/>
          <a:chExt cx="0" cy="0"/>
        </a:xfrm>
      </p:grpSpPr>
      <p:sp>
        <p:nvSpPr>
          <p:cNvPr id="100" name="Google Shape;100;p28"/>
          <p:cNvSpPr txBox="1">
            <a:spLocks noGrp="1"/>
          </p:cNvSpPr>
          <p:nvPr>
            <p:ph type="title"/>
          </p:nvPr>
        </p:nvSpPr>
        <p:spPr>
          <a:xfrm>
            <a:off x="963084" y="4406901"/>
            <a:ext cx="103632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0F243E"/>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8"/>
          <p:cNvSpPr txBox="1">
            <a:spLocks noGrp="1"/>
          </p:cNvSpPr>
          <p:nvPr>
            <p:ph type="body" idx="1"/>
          </p:nvPr>
        </p:nvSpPr>
        <p:spPr>
          <a:xfrm>
            <a:off x="963084" y="2906713"/>
            <a:ext cx="103632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SzPts val="2000"/>
              <a:buNone/>
              <a:defRPr sz="2000">
                <a:solidFill>
                  <a:srgbClr val="888888"/>
                </a:solidFill>
              </a:defRPr>
            </a:lvl1pPr>
            <a:lvl2pPr marL="914400" lvl="1" indent="-228600" algn="l">
              <a:lnSpc>
                <a:spcPct val="100000"/>
              </a:lnSpc>
              <a:spcBef>
                <a:spcPts val="36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2" name="Google Shape;102;p28"/>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8"/>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8"/>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7127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5"/>
        <p:cNvGrpSpPr/>
        <p:nvPr/>
      </p:nvGrpSpPr>
      <p:grpSpPr>
        <a:xfrm>
          <a:off x="0" y="0"/>
          <a:ext cx="0" cy="0"/>
          <a:chOff x="0" y="0"/>
          <a:chExt cx="0" cy="0"/>
        </a:xfrm>
      </p:grpSpPr>
      <p:sp>
        <p:nvSpPr>
          <p:cNvPr id="106" name="Google Shape;106;p29"/>
          <p:cNvSpPr txBox="1">
            <a:spLocks noGrp="1"/>
          </p:cNvSpPr>
          <p:nvPr>
            <p:ph type="title"/>
          </p:nvPr>
        </p:nvSpPr>
        <p:spPr>
          <a:xfrm>
            <a:off x="609600" y="127215"/>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9"/>
          <p:cNvSpPr txBox="1">
            <a:spLocks noGrp="1"/>
          </p:cNvSpPr>
          <p:nvPr>
            <p:ph type="body" idx="1"/>
          </p:nvPr>
        </p:nvSpPr>
        <p:spPr>
          <a:xfrm>
            <a:off x="609600" y="1600201"/>
            <a:ext cx="53848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8" name="Google Shape;108;p29"/>
          <p:cNvSpPr txBox="1">
            <a:spLocks noGrp="1"/>
          </p:cNvSpPr>
          <p:nvPr>
            <p:ph type="body" idx="2"/>
          </p:nvPr>
        </p:nvSpPr>
        <p:spPr>
          <a:xfrm>
            <a:off x="6197600" y="1600201"/>
            <a:ext cx="53848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9" name="Google Shape;109;p29"/>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9"/>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9"/>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41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2"/>
        <p:cNvGrpSpPr/>
        <p:nvPr/>
      </p:nvGrpSpPr>
      <p:grpSpPr>
        <a:xfrm>
          <a:off x="0" y="0"/>
          <a:ext cx="0" cy="0"/>
          <a:chOff x="0" y="0"/>
          <a:chExt cx="0" cy="0"/>
        </a:xfrm>
      </p:grpSpPr>
      <p:sp>
        <p:nvSpPr>
          <p:cNvPr id="113" name="Google Shape;113;p30"/>
          <p:cNvSpPr txBox="1">
            <a:spLocks noGrp="1"/>
          </p:cNvSpPr>
          <p:nvPr>
            <p:ph type="title"/>
          </p:nvPr>
        </p:nvSpPr>
        <p:spPr>
          <a:xfrm>
            <a:off x="609600" y="127215"/>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30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30"/>
          <p:cNvSpPr txBox="1">
            <a:spLocks noGrp="1"/>
          </p:cNvSpPr>
          <p:nvPr>
            <p:ph type="body" idx="1"/>
          </p:nvPr>
        </p:nvSpPr>
        <p:spPr>
          <a:xfrm>
            <a:off x="609600" y="1535113"/>
            <a:ext cx="53868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5" name="Google Shape;115;p30"/>
          <p:cNvSpPr txBox="1">
            <a:spLocks noGrp="1"/>
          </p:cNvSpPr>
          <p:nvPr>
            <p:ph type="body" idx="2"/>
          </p:nvPr>
        </p:nvSpPr>
        <p:spPr>
          <a:xfrm>
            <a:off x="609600" y="2174875"/>
            <a:ext cx="53868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6" name="Google Shape;116;p30"/>
          <p:cNvSpPr txBox="1">
            <a:spLocks noGrp="1"/>
          </p:cNvSpPr>
          <p:nvPr>
            <p:ph type="body" idx="3"/>
          </p:nvPr>
        </p:nvSpPr>
        <p:spPr>
          <a:xfrm>
            <a:off x="6193369" y="1535113"/>
            <a:ext cx="53892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7" name="Google Shape;117;p30"/>
          <p:cNvSpPr txBox="1">
            <a:spLocks noGrp="1"/>
          </p:cNvSpPr>
          <p:nvPr>
            <p:ph type="body" idx="4"/>
          </p:nvPr>
        </p:nvSpPr>
        <p:spPr>
          <a:xfrm>
            <a:off x="6193369" y="2174875"/>
            <a:ext cx="53892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8" name="Google Shape;118;p30"/>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0"/>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0"/>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951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sp>
        <p:nvSpPr>
          <p:cNvPr id="122" name="Google Shape;122;p31"/>
          <p:cNvSpPr txBox="1">
            <a:spLocks noGrp="1"/>
          </p:cNvSpPr>
          <p:nvPr>
            <p:ph type="title"/>
          </p:nvPr>
        </p:nvSpPr>
        <p:spPr>
          <a:xfrm>
            <a:off x="609600" y="127215"/>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1"/>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1"/>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1"/>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41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
        <p:nvSpPr>
          <p:cNvPr id="127" name="Google Shape;127;p32"/>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2"/>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2"/>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36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0"/>
        <p:cNvGrpSpPr/>
        <p:nvPr/>
      </p:nvGrpSpPr>
      <p:grpSpPr>
        <a:xfrm>
          <a:off x="0" y="0"/>
          <a:ext cx="0" cy="0"/>
          <a:chOff x="0" y="0"/>
          <a:chExt cx="0" cy="0"/>
        </a:xfrm>
      </p:grpSpPr>
      <p:sp>
        <p:nvSpPr>
          <p:cNvPr id="131" name="Google Shape;131;p33"/>
          <p:cNvSpPr txBox="1">
            <a:spLocks noGrp="1"/>
          </p:cNvSpPr>
          <p:nvPr>
            <p:ph type="title"/>
          </p:nvPr>
        </p:nvSpPr>
        <p:spPr>
          <a:xfrm>
            <a:off x="609603" y="273049"/>
            <a:ext cx="40112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0F243E"/>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3"/>
          <p:cNvSpPr txBox="1">
            <a:spLocks noGrp="1"/>
          </p:cNvSpPr>
          <p:nvPr>
            <p:ph type="body" idx="1"/>
          </p:nvPr>
        </p:nvSpPr>
        <p:spPr>
          <a:xfrm>
            <a:off x="4766733" y="273052"/>
            <a:ext cx="68156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sz="3200"/>
            </a:lvl1pPr>
            <a:lvl2pPr marL="914400" lvl="1" indent="-406400" algn="l">
              <a:lnSpc>
                <a:spcPct val="100000"/>
              </a:lnSpc>
              <a:spcBef>
                <a:spcPts val="56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3" name="Google Shape;133;p33"/>
          <p:cNvSpPr txBox="1">
            <a:spLocks noGrp="1"/>
          </p:cNvSpPr>
          <p:nvPr>
            <p:ph type="body" idx="2"/>
          </p:nvPr>
        </p:nvSpPr>
        <p:spPr>
          <a:xfrm>
            <a:off x="609603" y="1435102"/>
            <a:ext cx="40112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4" name="Google Shape;134;p33"/>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3"/>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33"/>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8660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7"/>
        <p:cNvGrpSpPr/>
        <p:nvPr/>
      </p:nvGrpSpPr>
      <p:grpSpPr>
        <a:xfrm>
          <a:off x="0" y="0"/>
          <a:ext cx="0" cy="0"/>
          <a:chOff x="0" y="0"/>
          <a:chExt cx="0" cy="0"/>
        </a:xfrm>
      </p:grpSpPr>
      <p:sp>
        <p:nvSpPr>
          <p:cNvPr id="138" name="Google Shape;138;p34"/>
          <p:cNvSpPr txBox="1">
            <a:spLocks noGrp="1"/>
          </p:cNvSpPr>
          <p:nvPr>
            <p:ph type="title"/>
          </p:nvPr>
        </p:nvSpPr>
        <p:spPr>
          <a:xfrm>
            <a:off x="2389717" y="4800600"/>
            <a:ext cx="73152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0F243E"/>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4"/>
          <p:cNvSpPr>
            <a:spLocks noGrp="1"/>
          </p:cNvSpPr>
          <p:nvPr>
            <p:ph type="pic" idx="2"/>
          </p:nvPr>
        </p:nvSpPr>
        <p:spPr>
          <a:xfrm>
            <a:off x="2389717" y="612775"/>
            <a:ext cx="7315200" cy="4114800"/>
          </a:xfrm>
          <a:prstGeom prst="rect">
            <a:avLst/>
          </a:prstGeom>
          <a:noFill/>
          <a:ln>
            <a:noFill/>
          </a:ln>
        </p:spPr>
      </p:sp>
      <p:sp>
        <p:nvSpPr>
          <p:cNvPr id="140" name="Google Shape;140;p34"/>
          <p:cNvSpPr txBox="1">
            <a:spLocks noGrp="1"/>
          </p:cNvSpPr>
          <p:nvPr>
            <p:ph type="body" idx="1"/>
          </p:nvPr>
        </p:nvSpPr>
        <p:spPr>
          <a:xfrm>
            <a:off x="2389717" y="5367338"/>
            <a:ext cx="73152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1" name="Google Shape;141;p34"/>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4"/>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4"/>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9146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4"/>
        <p:cNvGrpSpPr/>
        <p:nvPr/>
      </p:nvGrpSpPr>
      <p:grpSpPr>
        <a:xfrm>
          <a:off x="0" y="0"/>
          <a:ext cx="0" cy="0"/>
          <a:chOff x="0" y="0"/>
          <a:chExt cx="0" cy="0"/>
        </a:xfrm>
      </p:grpSpPr>
      <p:pic>
        <p:nvPicPr>
          <p:cNvPr id="145" name="Google Shape;145;p35"/>
          <p:cNvPicPr preferRelativeResize="0"/>
          <p:nvPr/>
        </p:nvPicPr>
        <p:blipFill rotWithShape="1">
          <a:blip r:embed="rId2">
            <a:alphaModFix/>
          </a:blip>
          <a:srcRect/>
          <a:stretch/>
        </p:blipFill>
        <p:spPr>
          <a:xfrm>
            <a:off x="1" y="1"/>
            <a:ext cx="12180321" cy="6857999"/>
          </a:xfrm>
          <a:prstGeom prst="rect">
            <a:avLst/>
          </a:prstGeom>
          <a:noFill/>
          <a:ln>
            <a:noFill/>
          </a:ln>
        </p:spPr>
      </p:pic>
      <p:sp>
        <p:nvSpPr>
          <p:cNvPr id="146" name="Google Shape;146;p35"/>
          <p:cNvSpPr txBox="1">
            <a:spLocks noGrp="1"/>
          </p:cNvSpPr>
          <p:nvPr>
            <p:ph type="title"/>
          </p:nvPr>
        </p:nvSpPr>
        <p:spPr>
          <a:xfrm>
            <a:off x="5042532" y="-205952"/>
            <a:ext cx="109728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0F243E"/>
              </a:buClr>
              <a:buSzPts val="2000"/>
              <a:buFont typeface="Arial"/>
              <a:buNone/>
              <a:defRPr sz="2000">
                <a:solidFill>
                  <a:srgbClr val="0F243E"/>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35"/>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35"/>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35"/>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8117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087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0"/>
        <p:cNvGrpSpPr/>
        <p:nvPr/>
      </p:nvGrpSpPr>
      <p:grpSpPr>
        <a:xfrm>
          <a:off x="0" y="0"/>
          <a:ext cx="0" cy="0"/>
          <a:chOff x="0" y="0"/>
          <a:chExt cx="0" cy="0"/>
        </a:xfrm>
      </p:grpSpPr>
      <p:pic>
        <p:nvPicPr>
          <p:cNvPr id="151" name="Google Shape;151;p36" descr="LosAngelesPowerpointBkgrd4-3.jpg"/>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52" name="Google Shape;152;p36" descr="ShanghaiBand3.psd"/>
          <p:cNvPicPr preferRelativeResize="0"/>
          <p:nvPr/>
        </p:nvPicPr>
        <p:blipFill rotWithShape="1">
          <a:blip r:embed="rId3">
            <a:alphaModFix/>
          </a:blip>
          <a:srcRect/>
          <a:stretch/>
        </p:blipFill>
        <p:spPr>
          <a:xfrm>
            <a:off x="0" y="3396721"/>
            <a:ext cx="9484160" cy="4359992"/>
          </a:xfrm>
          <a:prstGeom prst="rect">
            <a:avLst/>
          </a:prstGeom>
          <a:noFill/>
          <a:ln>
            <a:noFill/>
          </a:ln>
        </p:spPr>
      </p:pic>
      <p:sp>
        <p:nvSpPr>
          <p:cNvPr id="153" name="Google Shape;153;p36"/>
          <p:cNvSpPr/>
          <p:nvPr/>
        </p:nvSpPr>
        <p:spPr>
          <a:xfrm>
            <a:off x="537291" y="5520257"/>
            <a:ext cx="224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E3AA00"/>
                </a:solidFill>
                <a:latin typeface="Arial"/>
                <a:ea typeface="Arial"/>
                <a:cs typeface="Arial"/>
                <a:sym typeface="Arial"/>
              </a:rPr>
              <a:t> </a:t>
            </a:r>
            <a:endParaRPr sz="1800" b="0" i="0" u="none" strike="noStrike" cap="none">
              <a:solidFill>
                <a:schemeClr val="dk1"/>
              </a:solidFill>
              <a:latin typeface="Calibri"/>
              <a:ea typeface="Calibri"/>
              <a:cs typeface="Calibri"/>
              <a:sym typeface="Calibri"/>
            </a:endParaRPr>
          </a:p>
        </p:txBody>
      </p:sp>
      <p:sp>
        <p:nvSpPr>
          <p:cNvPr id="154" name="Google Shape;154;p36"/>
          <p:cNvSpPr txBox="1">
            <a:spLocks noGrp="1"/>
          </p:cNvSpPr>
          <p:nvPr>
            <p:ph type="title"/>
          </p:nvPr>
        </p:nvSpPr>
        <p:spPr>
          <a:xfrm>
            <a:off x="4414899" y="510310"/>
            <a:ext cx="7167600" cy="2166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30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36"/>
          <p:cNvSpPr txBox="1">
            <a:spLocks noGrp="1"/>
          </p:cNvSpPr>
          <p:nvPr>
            <p:ph type="body" idx="1"/>
          </p:nvPr>
        </p:nvSpPr>
        <p:spPr>
          <a:xfrm>
            <a:off x="416335" y="3584507"/>
            <a:ext cx="6417600" cy="32646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a:latin typeface="Arial"/>
                <a:ea typeface="Arial"/>
                <a:cs typeface="Arial"/>
                <a:sym typeface="Arial"/>
              </a:defRPr>
            </a:lvl1pPr>
            <a:lvl2pPr marL="914400" lvl="1" indent="-393700" algn="l">
              <a:lnSpc>
                <a:spcPct val="100000"/>
              </a:lnSpc>
              <a:spcBef>
                <a:spcPts val="520"/>
              </a:spcBef>
              <a:spcAft>
                <a:spcPts val="0"/>
              </a:spcAft>
              <a:buSzPts val="2600"/>
              <a:buChar char="»"/>
              <a:defRPr>
                <a:latin typeface="Arial"/>
                <a:ea typeface="Arial"/>
                <a:cs typeface="Arial"/>
                <a:sym typeface="Arial"/>
              </a:defRPr>
            </a:lvl2pPr>
            <a:lvl3pPr marL="1371600" lvl="2" indent="-368300" algn="l">
              <a:lnSpc>
                <a:spcPct val="100000"/>
              </a:lnSpc>
              <a:spcBef>
                <a:spcPts val="440"/>
              </a:spcBef>
              <a:spcAft>
                <a:spcPts val="0"/>
              </a:spcAft>
              <a:buSzPts val="2200"/>
              <a:buChar char="»"/>
              <a:defRPr>
                <a:latin typeface="Arial"/>
                <a:ea typeface="Arial"/>
                <a:cs typeface="Arial"/>
                <a:sym typeface="Arial"/>
              </a:defRPr>
            </a:lvl3pPr>
            <a:lvl4pPr marL="1828800" lvl="3" indent="-355600" algn="l">
              <a:lnSpc>
                <a:spcPct val="100000"/>
              </a:lnSpc>
              <a:spcBef>
                <a:spcPts val="400"/>
              </a:spcBef>
              <a:spcAft>
                <a:spcPts val="0"/>
              </a:spcAft>
              <a:buSzPts val="2000"/>
              <a:buChar char="»"/>
              <a:defRPr>
                <a:latin typeface="Arial"/>
                <a:ea typeface="Arial"/>
                <a:cs typeface="Arial"/>
                <a:sym typeface="Arial"/>
              </a:defRPr>
            </a:lvl4pPr>
            <a:lvl5pPr marL="2286000" lvl="4" indent="-355600" algn="l">
              <a:lnSpc>
                <a:spcPct val="100000"/>
              </a:lnSpc>
              <a:spcBef>
                <a:spcPts val="400"/>
              </a:spcBef>
              <a:spcAft>
                <a:spcPts val="0"/>
              </a:spcAft>
              <a:buSzPts val="2000"/>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p36"/>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36"/>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36"/>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04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additive="base">
                                        <p:cTn id="7" dur="500"/>
                                        <p:tgtEl>
                                          <p:spTgt spid="15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5">
                                            <p:txEl>
                                              <p:pRg st="0" end="0"/>
                                            </p:txEl>
                                          </p:spTgt>
                                        </p:tgtEl>
                                        <p:attrNameLst>
                                          <p:attrName>style.visibility</p:attrName>
                                        </p:attrNameLst>
                                      </p:cBhvr>
                                      <p:to>
                                        <p:strVal val="visible"/>
                                      </p:to>
                                    </p:set>
                                    <p:anim calcmode="lin" valueType="num">
                                      <p:cBhvr additive="base">
                                        <p:cTn id="11" dur="500"/>
                                        <p:tgtEl>
                                          <p:spTgt spid="155">
                                            <p:txEl>
                                              <p:pRg st="0" end="0"/>
                                            </p:txEl>
                                          </p:spTgt>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55">
                                            <p:txEl>
                                              <p:charRg st="1" end="1"/>
                                            </p:txEl>
                                          </p:spTgt>
                                        </p:tgtEl>
                                        <p:attrNameLst>
                                          <p:attrName>style.visibility</p:attrName>
                                        </p:attrNameLst>
                                      </p:cBhvr>
                                      <p:to>
                                        <p:strVal val="visible"/>
                                      </p:to>
                                    </p:set>
                                    <p:anim calcmode="lin" valueType="num">
                                      <p:cBhvr additive="base">
                                        <p:cTn id="15" dur="500"/>
                                        <p:tgtEl>
                                          <p:spTgt spid="155">
                                            <p:txEl>
                                              <p:char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55">
                                            <p:txEl>
                                              <p:charRg st="1" end="1"/>
                                            </p:txEl>
                                          </p:spTgt>
                                        </p:tgtEl>
                                        <p:attrNameLst>
                                          <p:attrName>style.visibility</p:attrName>
                                        </p:attrNameLst>
                                      </p:cBhvr>
                                      <p:to>
                                        <p:strVal val="visible"/>
                                      </p:to>
                                    </p:set>
                                    <p:anim calcmode="lin" valueType="num">
                                      <p:cBhvr additive="base">
                                        <p:cTn id="19" dur="500"/>
                                        <p:tgtEl>
                                          <p:spTgt spid="155">
                                            <p:txEl>
                                              <p:char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155">
                                            <p:txEl>
                                              <p:charRg st="1" end="1"/>
                                            </p:txEl>
                                          </p:spTgt>
                                        </p:tgtEl>
                                        <p:attrNameLst>
                                          <p:attrName>style.visibility</p:attrName>
                                        </p:attrNameLst>
                                      </p:cBhvr>
                                      <p:to>
                                        <p:strVal val="visible"/>
                                      </p:to>
                                    </p:set>
                                    <p:anim calcmode="lin" valueType="num">
                                      <p:cBhvr additive="base">
                                        <p:cTn id="23" dur="500"/>
                                        <p:tgtEl>
                                          <p:spTgt spid="155">
                                            <p:txEl>
                                              <p:char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155">
                                            <p:txEl>
                                              <p:charRg st="1" end="1"/>
                                            </p:txEl>
                                          </p:spTgt>
                                        </p:tgtEl>
                                        <p:attrNameLst>
                                          <p:attrName>style.visibility</p:attrName>
                                        </p:attrNameLst>
                                      </p:cBhvr>
                                      <p:to>
                                        <p:strVal val="visible"/>
                                      </p:to>
                                    </p:set>
                                    <p:anim calcmode="lin" valueType="num">
                                      <p:cBhvr additive="base">
                                        <p:cTn id="27" dur="500"/>
                                        <p:tgtEl>
                                          <p:spTgt spid="155">
                                            <p:txEl>
                                              <p:char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4" fill="hold" nodeType="afterEffect">
                                  <p:stCondLst>
                                    <p:cond delay="0"/>
                                  </p:stCondLst>
                                  <p:childTnLst>
                                    <p:set>
                                      <p:cBhvr>
                                        <p:cTn id="30" dur="1" fill="hold">
                                          <p:stCondLst>
                                            <p:cond delay="0"/>
                                          </p:stCondLst>
                                        </p:cTn>
                                        <p:tgtEl>
                                          <p:spTgt spid="155">
                                            <p:txEl>
                                              <p:charRg st="1" end="1"/>
                                            </p:txEl>
                                          </p:spTgt>
                                        </p:tgtEl>
                                        <p:attrNameLst>
                                          <p:attrName>style.visibility</p:attrName>
                                        </p:attrNameLst>
                                      </p:cBhvr>
                                      <p:to>
                                        <p:strVal val="visible"/>
                                      </p:to>
                                    </p:set>
                                    <p:anim calcmode="lin" valueType="num">
                                      <p:cBhvr additive="base">
                                        <p:cTn id="31" dur="500"/>
                                        <p:tgtEl>
                                          <p:spTgt spid="155">
                                            <p:txEl>
                                              <p:charRg st="1" end="1"/>
                                            </p:txEl>
                                          </p:spTgt>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 presetClass="entr" presetSubtype="4" fill="hold" nodeType="afterEffect">
                                  <p:stCondLst>
                                    <p:cond delay="0"/>
                                  </p:stCondLst>
                                  <p:childTnLst>
                                    <p:set>
                                      <p:cBhvr>
                                        <p:cTn id="34" dur="1" fill="hold">
                                          <p:stCondLst>
                                            <p:cond delay="0"/>
                                          </p:stCondLst>
                                        </p:cTn>
                                        <p:tgtEl>
                                          <p:spTgt spid="155">
                                            <p:txEl>
                                              <p:charRg st="1" end="1"/>
                                            </p:txEl>
                                          </p:spTgt>
                                        </p:tgtEl>
                                        <p:attrNameLst>
                                          <p:attrName>style.visibility</p:attrName>
                                        </p:attrNameLst>
                                      </p:cBhvr>
                                      <p:to>
                                        <p:strVal val="visible"/>
                                      </p:to>
                                    </p:set>
                                    <p:anim calcmode="lin" valueType="num">
                                      <p:cBhvr additive="base">
                                        <p:cTn id="35" dur="500"/>
                                        <p:tgtEl>
                                          <p:spTgt spid="155">
                                            <p:txEl>
                                              <p:charRg st="1" end="1"/>
                                            </p:txEl>
                                          </p:spTgt>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 presetClass="entr" presetSubtype="4" fill="hold" nodeType="afterEffect">
                                  <p:stCondLst>
                                    <p:cond delay="0"/>
                                  </p:stCondLst>
                                  <p:childTnLst>
                                    <p:set>
                                      <p:cBhvr>
                                        <p:cTn id="38" dur="1" fill="hold">
                                          <p:stCondLst>
                                            <p:cond delay="0"/>
                                          </p:stCondLst>
                                        </p:cTn>
                                        <p:tgtEl>
                                          <p:spTgt spid="155">
                                            <p:txEl>
                                              <p:charRg st="1" end="1"/>
                                            </p:txEl>
                                          </p:spTgt>
                                        </p:tgtEl>
                                        <p:attrNameLst>
                                          <p:attrName>style.visibility</p:attrName>
                                        </p:attrNameLst>
                                      </p:cBhvr>
                                      <p:to>
                                        <p:strVal val="visible"/>
                                      </p:to>
                                    </p:set>
                                    <p:anim calcmode="lin" valueType="num">
                                      <p:cBhvr additive="base">
                                        <p:cTn id="39" dur="500"/>
                                        <p:tgtEl>
                                          <p:spTgt spid="155">
                                            <p:txEl>
                                              <p:charRg st="1" end="1"/>
                                            </p:txEl>
                                          </p:spTgt>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2" presetClass="entr" presetSubtype="4" fill="hold" nodeType="afterEffect">
                                  <p:stCondLst>
                                    <p:cond delay="0"/>
                                  </p:stCondLst>
                                  <p:childTnLst>
                                    <p:set>
                                      <p:cBhvr>
                                        <p:cTn id="42" dur="1" fill="hold">
                                          <p:stCondLst>
                                            <p:cond delay="0"/>
                                          </p:stCondLst>
                                        </p:cTn>
                                        <p:tgtEl>
                                          <p:spTgt spid="155">
                                            <p:txEl>
                                              <p:charRg st="1" end="1"/>
                                            </p:txEl>
                                          </p:spTgt>
                                        </p:tgtEl>
                                        <p:attrNameLst>
                                          <p:attrName>style.visibility</p:attrName>
                                        </p:attrNameLst>
                                      </p:cBhvr>
                                      <p:to>
                                        <p:strVal val="visible"/>
                                      </p:to>
                                    </p:set>
                                    <p:anim calcmode="lin" valueType="num">
                                      <p:cBhvr additive="base">
                                        <p:cTn id="43" dur="500"/>
                                        <p:tgtEl>
                                          <p:spTgt spid="155">
                                            <p:txEl>
                                              <p:char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9"/>
        <p:cNvGrpSpPr/>
        <p:nvPr/>
      </p:nvGrpSpPr>
      <p:grpSpPr>
        <a:xfrm>
          <a:off x="0" y="0"/>
          <a:ext cx="0" cy="0"/>
          <a:chOff x="0" y="0"/>
          <a:chExt cx="0" cy="0"/>
        </a:xfrm>
      </p:grpSpPr>
      <p:pic>
        <p:nvPicPr>
          <p:cNvPr id="160" name="Google Shape;160;p37"/>
          <p:cNvPicPr preferRelativeResize="0"/>
          <p:nvPr/>
        </p:nvPicPr>
        <p:blipFill rotWithShape="1">
          <a:blip r:embed="rId2">
            <a:alphaModFix/>
          </a:blip>
          <a:srcRect/>
          <a:stretch/>
        </p:blipFill>
        <p:spPr>
          <a:xfrm>
            <a:off x="0" y="-8808"/>
            <a:ext cx="12192000" cy="6858000"/>
          </a:xfrm>
          <a:prstGeom prst="rect">
            <a:avLst/>
          </a:prstGeom>
          <a:noFill/>
          <a:ln>
            <a:noFill/>
          </a:ln>
        </p:spPr>
      </p:pic>
      <p:sp>
        <p:nvSpPr>
          <p:cNvPr id="161" name="Google Shape;161;p37"/>
          <p:cNvSpPr txBox="1">
            <a:spLocks noGrp="1"/>
          </p:cNvSpPr>
          <p:nvPr>
            <p:ph type="body" idx="1"/>
          </p:nvPr>
        </p:nvSpPr>
        <p:spPr>
          <a:xfrm>
            <a:off x="1976707" y="2483510"/>
            <a:ext cx="7802000" cy="37269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SzPts val="2800"/>
              <a:buChar char="»"/>
              <a:defRPr>
                <a:latin typeface="Arial"/>
                <a:ea typeface="Arial"/>
                <a:cs typeface="Arial"/>
                <a:sym typeface="Arial"/>
              </a:defRPr>
            </a:lvl1pPr>
            <a:lvl2pPr marL="914400" lvl="1" indent="-393700" algn="l">
              <a:lnSpc>
                <a:spcPct val="100000"/>
              </a:lnSpc>
              <a:spcBef>
                <a:spcPts val="520"/>
              </a:spcBef>
              <a:spcAft>
                <a:spcPts val="0"/>
              </a:spcAft>
              <a:buSzPts val="2600"/>
              <a:buChar char="»"/>
              <a:defRPr>
                <a:latin typeface="Arial"/>
                <a:ea typeface="Arial"/>
                <a:cs typeface="Arial"/>
                <a:sym typeface="Arial"/>
              </a:defRPr>
            </a:lvl2pPr>
            <a:lvl3pPr marL="1371600" lvl="2" indent="-368300" algn="l">
              <a:lnSpc>
                <a:spcPct val="100000"/>
              </a:lnSpc>
              <a:spcBef>
                <a:spcPts val="440"/>
              </a:spcBef>
              <a:spcAft>
                <a:spcPts val="0"/>
              </a:spcAft>
              <a:buSzPts val="2200"/>
              <a:buChar char="»"/>
              <a:defRPr>
                <a:latin typeface="Arial"/>
                <a:ea typeface="Arial"/>
                <a:cs typeface="Arial"/>
                <a:sym typeface="Arial"/>
              </a:defRPr>
            </a:lvl3pPr>
            <a:lvl4pPr marL="1828800" lvl="3" indent="-355600" algn="l">
              <a:lnSpc>
                <a:spcPct val="100000"/>
              </a:lnSpc>
              <a:spcBef>
                <a:spcPts val="400"/>
              </a:spcBef>
              <a:spcAft>
                <a:spcPts val="0"/>
              </a:spcAft>
              <a:buSzPts val="2000"/>
              <a:buChar char="»"/>
              <a:defRPr>
                <a:latin typeface="Arial"/>
                <a:ea typeface="Arial"/>
                <a:cs typeface="Arial"/>
                <a:sym typeface="Arial"/>
              </a:defRPr>
            </a:lvl4pPr>
            <a:lvl5pPr marL="2286000" lvl="4" indent="-355600" algn="l">
              <a:lnSpc>
                <a:spcPct val="100000"/>
              </a:lnSpc>
              <a:spcBef>
                <a:spcPts val="400"/>
              </a:spcBef>
              <a:spcAft>
                <a:spcPts val="0"/>
              </a:spcAft>
              <a:buSzPts val="2000"/>
              <a:buChar char="»"/>
              <a:defRPr>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2" name="Google Shape;162;p37"/>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37"/>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37"/>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
        <p:nvSpPr>
          <p:cNvPr id="165" name="Google Shape;165;p37"/>
          <p:cNvSpPr txBox="1">
            <a:spLocks noGrp="1"/>
          </p:cNvSpPr>
          <p:nvPr>
            <p:ph type="title"/>
          </p:nvPr>
        </p:nvSpPr>
        <p:spPr>
          <a:xfrm>
            <a:off x="609603" y="779146"/>
            <a:ext cx="9429600" cy="12885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0F243E"/>
              </a:buClr>
              <a:buSzPts val="2800"/>
              <a:buFont typeface="Arial"/>
              <a:buNone/>
              <a:defRPr sz="2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0934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66"/>
        <p:cNvGrpSpPr/>
        <p:nvPr/>
      </p:nvGrpSpPr>
      <p:grpSpPr>
        <a:xfrm>
          <a:off x="0" y="0"/>
          <a:ext cx="0" cy="0"/>
          <a:chOff x="0" y="0"/>
          <a:chExt cx="0" cy="0"/>
        </a:xfrm>
      </p:grpSpPr>
      <p:pic>
        <p:nvPicPr>
          <p:cNvPr id="167" name="Google Shape;167;p38" descr="StudentsPPT_Bkgrd.jp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8" name="Google Shape;168;p38"/>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38"/>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38"/>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
        <p:nvSpPr>
          <p:cNvPr id="171" name="Google Shape;171;p38"/>
          <p:cNvSpPr txBox="1"/>
          <p:nvPr/>
        </p:nvSpPr>
        <p:spPr>
          <a:xfrm>
            <a:off x="-3115733" y="-1741532"/>
            <a:ext cx="224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2" name="Google Shape;172;p38" descr="ShanghaiBand-85%.psd"/>
          <p:cNvPicPr preferRelativeResize="0"/>
          <p:nvPr/>
        </p:nvPicPr>
        <p:blipFill rotWithShape="1">
          <a:blip r:embed="rId3">
            <a:alphaModFix/>
          </a:blip>
          <a:srcRect/>
          <a:stretch/>
        </p:blipFill>
        <p:spPr>
          <a:xfrm rot="10800000">
            <a:off x="4769101" y="3220175"/>
            <a:ext cx="7719619" cy="4036564"/>
          </a:xfrm>
          <a:prstGeom prst="rect">
            <a:avLst/>
          </a:prstGeom>
          <a:noFill/>
          <a:ln>
            <a:noFill/>
          </a:ln>
        </p:spPr>
      </p:pic>
      <p:sp>
        <p:nvSpPr>
          <p:cNvPr id="173" name="Google Shape;173;p38"/>
          <p:cNvSpPr txBox="1">
            <a:spLocks noGrp="1"/>
          </p:cNvSpPr>
          <p:nvPr>
            <p:ph type="title"/>
          </p:nvPr>
        </p:nvSpPr>
        <p:spPr>
          <a:xfrm>
            <a:off x="7428503" y="3762481"/>
            <a:ext cx="4763600" cy="1349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000"/>
              <a:buFont typeface="Arial"/>
              <a:buNone/>
              <a:defRPr sz="20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641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500"/>
                                        <p:tgtEl>
                                          <p:spTgt spid="173"/>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72"/>
                                        </p:tgtEl>
                                        <p:attrNameLst>
                                          <p:attrName>style.visibility</p:attrName>
                                        </p:attrNameLst>
                                      </p:cBhvr>
                                      <p:to>
                                        <p:strVal val="visible"/>
                                      </p:to>
                                    </p:set>
                                    <p:anim calcmode="lin" valueType="num">
                                      <p:cBhvr additive="base">
                                        <p:cTn id="10" dur="500"/>
                                        <p:tgtEl>
                                          <p:spTgt spid="17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4"/>
        <p:cNvGrpSpPr/>
        <p:nvPr/>
      </p:nvGrpSpPr>
      <p:grpSpPr>
        <a:xfrm>
          <a:off x="0" y="0"/>
          <a:ext cx="0" cy="0"/>
          <a:chOff x="0" y="0"/>
          <a:chExt cx="0" cy="0"/>
        </a:xfrm>
      </p:grpSpPr>
      <p:sp>
        <p:nvSpPr>
          <p:cNvPr id="175" name="Google Shape;175;p39"/>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39"/>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9"/>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sp>
        <p:nvSpPr>
          <p:cNvPr id="178" name="Google Shape;178;p39"/>
          <p:cNvSpPr txBox="1"/>
          <p:nvPr/>
        </p:nvSpPr>
        <p:spPr>
          <a:xfrm>
            <a:off x="-3115733" y="-1741532"/>
            <a:ext cx="224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9" name="Google Shape;179;p39" descr="2013UCLAAndersonTITN_ppt4-3.gif"/>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96940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7957846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1939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6131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5001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6884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4071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9B609-9BCB-3D4F-899F-C1600693671F}"/>
              </a:ext>
            </a:extLst>
          </p:cNvPr>
          <p:cNvSpPr>
            <a:spLocks noGrp="1"/>
          </p:cNvSpPr>
          <p:nvPr>
            <p:ph type="title"/>
          </p:nvPr>
        </p:nvSpPr>
        <p:spPr>
          <a:xfrm>
            <a:off x="838200" y="365127"/>
            <a:ext cx="10515600" cy="1311274"/>
          </a:xfrm>
          <a:prstGeom prst="rect">
            <a:avLst/>
          </a:prstGeom>
        </p:spPr>
        <p:txBody>
          <a:bodyPr anchor="ctr"/>
          <a:lstStyle/>
          <a:p>
            <a:r>
              <a:rPr lang="en-US"/>
              <a:t>Click to edit Master title style</a:t>
            </a:r>
          </a:p>
        </p:txBody>
      </p:sp>
      <p:sp>
        <p:nvSpPr>
          <p:cNvPr id="3" name="Slide Number Placeholder 2">
            <a:extLst>
              <a:ext uri="{FF2B5EF4-FFF2-40B4-BE49-F238E27FC236}">
                <a16:creationId xmlns:a16="http://schemas.microsoft.com/office/drawing/2014/main" id="{D4CC2E55-2752-E944-B053-FC2D1BCEED73}"/>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442647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52002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925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0844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2563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35353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454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C41A-D83D-4BAE-82E2-5D0C5B83A7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38EF3A-3782-4308-86A4-E730BC61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EEE0C1-5E9E-42BE-B696-BAE191ECC57C}"/>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5" name="Footer Placeholder 4">
            <a:extLst>
              <a:ext uri="{FF2B5EF4-FFF2-40B4-BE49-F238E27FC236}">
                <a16:creationId xmlns:a16="http://schemas.microsoft.com/office/drawing/2014/main" id="{FF8E09A0-BF48-4090-9ECD-A726E36B6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BD7D6-E4C7-4F44-BBC1-83D71B3C318E}"/>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26366692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5B47-AA7F-4112-A859-6063189C6A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AFB223-ADB2-42E5-884B-5CEDB771314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50452-EAA4-4B38-B7AB-FEDE87E57AE8}"/>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5" name="Footer Placeholder 4">
            <a:extLst>
              <a:ext uri="{FF2B5EF4-FFF2-40B4-BE49-F238E27FC236}">
                <a16:creationId xmlns:a16="http://schemas.microsoft.com/office/drawing/2014/main" id="{20C0AB4A-DFBF-4E4D-9852-BDF4E9305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CDC7C-C4B8-43D7-BA66-C09D00D01C97}"/>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1788876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CF4F3-8AE4-46A9-BEA1-61E3032C97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5C51F9-C481-4A04-90CF-12E642CFC4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D53FD8-50E1-4E71-ACBB-B85CA0412C58}"/>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5" name="Footer Placeholder 4">
            <a:extLst>
              <a:ext uri="{FF2B5EF4-FFF2-40B4-BE49-F238E27FC236}">
                <a16:creationId xmlns:a16="http://schemas.microsoft.com/office/drawing/2014/main" id="{7AEF3E73-BE25-4F95-8B50-8F859B5E0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FBFBC-A37D-465B-9D3A-96C9B21D5E97}"/>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39760697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BB8B5-2875-4A0E-8D38-D7EC98569A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8A5306-05AD-4CEB-BD9A-4F6805BF2C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3F68EF-2BE7-4AB1-8589-CEEE0906DBE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7B7466-266B-474A-8D1B-1EB1625ECA26}"/>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6" name="Footer Placeholder 5">
            <a:extLst>
              <a:ext uri="{FF2B5EF4-FFF2-40B4-BE49-F238E27FC236}">
                <a16:creationId xmlns:a16="http://schemas.microsoft.com/office/drawing/2014/main" id="{54FCD186-FCE2-4B00-8A38-E92A2037F8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3D1627-3E4C-4EEE-8E3D-C213B9CB946A}"/>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2722812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3574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0ED8-55AD-4B59-8012-4942EDB64E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71F7E6-2921-453A-A481-72F6A7225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C8F724-566E-4AEF-8D51-B59127E5C7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8C9F13-18B6-48C8-899D-35CB3260C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466B-878C-460F-864D-D823C92A1C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E096E-DC81-40B6-BCD2-DDBBD08180D7}"/>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8" name="Footer Placeholder 7">
            <a:extLst>
              <a:ext uri="{FF2B5EF4-FFF2-40B4-BE49-F238E27FC236}">
                <a16:creationId xmlns:a16="http://schemas.microsoft.com/office/drawing/2014/main" id="{738C32AC-B2AA-4C96-93EE-B618A04E8E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DB1D0D-1C2F-4C84-B2DF-2424FC0469CF}"/>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25382223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3BA8A-2043-4F5D-A139-19BF223AC3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7A8CD-13E1-4936-87DA-21D346C2BBA8}"/>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4" name="Footer Placeholder 3">
            <a:extLst>
              <a:ext uri="{FF2B5EF4-FFF2-40B4-BE49-F238E27FC236}">
                <a16:creationId xmlns:a16="http://schemas.microsoft.com/office/drawing/2014/main" id="{4527E20F-BB0F-459F-A485-566A4CB93D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58D594-3A63-4D4B-BAF4-898BB358E85C}"/>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8947378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2F8F71-22E5-4B29-884A-64961860BD15}"/>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3" name="Footer Placeholder 2">
            <a:extLst>
              <a:ext uri="{FF2B5EF4-FFF2-40B4-BE49-F238E27FC236}">
                <a16:creationId xmlns:a16="http://schemas.microsoft.com/office/drawing/2014/main" id="{2EFD0574-96AB-4165-8177-DB2F0CF79E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296AF-E8E2-4B07-AD39-53481116DD13}"/>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1570459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3250-5192-4EBF-9111-F3CC7D590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563FA9-EFE4-49A7-B463-1DA1358768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1D3248-B89E-456E-8518-1D641450B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A58087-3CE6-4287-9483-A531298FD347}"/>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6" name="Footer Placeholder 5">
            <a:extLst>
              <a:ext uri="{FF2B5EF4-FFF2-40B4-BE49-F238E27FC236}">
                <a16:creationId xmlns:a16="http://schemas.microsoft.com/office/drawing/2014/main" id="{FCED275F-F616-4D76-9AEA-E3390987C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C5E45D-669C-43C7-970F-3D164FAF5DF5}"/>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20546445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82E6-BF8A-4CA4-8AFB-81044CDB9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ED9CFC-1A95-40B3-A031-1BE0DB336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F30375-2185-4438-BA5A-63AAE0E79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BF8F08-38B7-49D5-B2B2-FA307477739D}"/>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6" name="Footer Placeholder 5">
            <a:extLst>
              <a:ext uri="{FF2B5EF4-FFF2-40B4-BE49-F238E27FC236}">
                <a16:creationId xmlns:a16="http://schemas.microsoft.com/office/drawing/2014/main" id="{E38731B5-B702-49E0-9139-F1CC07D38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EA4A68-0C6D-4C9E-8F04-6D6C43B86B8D}"/>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26184843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BC8BB-6063-4100-A4D8-B68075BF51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7A4D12-73C9-432F-BE93-C695F32890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58CE7-10C7-4C66-8B0E-8EE18A87D2EE}"/>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5" name="Footer Placeholder 4">
            <a:extLst>
              <a:ext uri="{FF2B5EF4-FFF2-40B4-BE49-F238E27FC236}">
                <a16:creationId xmlns:a16="http://schemas.microsoft.com/office/drawing/2014/main" id="{D316A760-886E-4EE6-B1CC-56B7E4AD4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393F5-CB7C-49D7-A39A-63106CBA9BAA}"/>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16040108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427F3F-E435-4FD9-B2C8-908DBF069B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31FACD-F6D2-4430-BFDF-15C9E7FF43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B47B2-8200-49A1-8C09-25617C25F1E7}"/>
              </a:ext>
            </a:extLst>
          </p:cNvPr>
          <p:cNvSpPr>
            <a:spLocks noGrp="1"/>
          </p:cNvSpPr>
          <p:nvPr>
            <p:ph type="dt" sz="half" idx="10"/>
          </p:nvPr>
        </p:nvSpPr>
        <p:spPr/>
        <p:txBody>
          <a:bodyPr/>
          <a:lstStyle/>
          <a:p>
            <a:fld id="{21FAA8F3-291B-42E2-8656-29584B4444EC}" type="datetimeFigureOut">
              <a:rPr lang="en-US" smtClean="0"/>
              <a:t>3/12/2025</a:t>
            </a:fld>
            <a:endParaRPr lang="en-US"/>
          </a:p>
        </p:txBody>
      </p:sp>
      <p:sp>
        <p:nvSpPr>
          <p:cNvPr id="5" name="Footer Placeholder 4">
            <a:extLst>
              <a:ext uri="{FF2B5EF4-FFF2-40B4-BE49-F238E27FC236}">
                <a16:creationId xmlns:a16="http://schemas.microsoft.com/office/drawing/2014/main" id="{528A5F79-6809-4933-A9B9-821FB9037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09AA2-4E2B-4832-98BD-BEE26B5E5B9F}"/>
              </a:ext>
            </a:extLst>
          </p:cNvPr>
          <p:cNvSpPr>
            <a:spLocks noGrp="1"/>
          </p:cNvSpPr>
          <p:nvPr>
            <p:ph type="sldNum" sz="quarter" idx="12"/>
          </p:nvPr>
        </p:nvSpPr>
        <p:spPr/>
        <p:txBody>
          <a:bodyPr/>
          <a:lstStyle/>
          <a:p>
            <a:fld id="{2FA4BD47-38E3-4036-8110-404258CDB774}" type="slidenum">
              <a:rPr lang="en-US" smtClean="0"/>
              <a:t>‹#›</a:t>
            </a:fld>
            <a:endParaRPr lang="en-US"/>
          </a:p>
        </p:txBody>
      </p:sp>
    </p:spTree>
    <p:extLst>
      <p:ext uri="{BB962C8B-B14F-4D97-AF65-F5344CB8AC3E}">
        <p14:creationId xmlns:p14="http://schemas.microsoft.com/office/powerpoint/2010/main" val="246472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9E100-8C6E-2C55-557D-1DD99062F638}"/>
              </a:ext>
            </a:extLst>
          </p:cNvPr>
          <p:cNvSpPr>
            <a:spLocks noGrp="1"/>
          </p:cNvSpPr>
          <p:nvPr>
            <p:ph type="title"/>
          </p:nvPr>
        </p:nvSpPr>
        <p:spPr/>
        <p:txBody>
          <a:bodyPr anchor="ctr"/>
          <a:lstStyle/>
          <a:p>
            <a:r>
              <a:rPr lang="en-US"/>
              <a:t>Click to edit Master title style</a:t>
            </a:r>
          </a:p>
        </p:txBody>
      </p:sp>
    </p:spTree>
    <p:extLst>
      <p:ext uri="{BB962C8B-B14F-4D97-AF65-F5344CB8AC3E}">
        <p14:creationId xmlns:p14="http://schemas.microsoft.com/office/powerpoint/2010/main" val="193966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9B609-9BCB-3D4F-899F-C1600693671F}"/>
              </a:ext>
            </a:extLst>
          </p:cNvPr>
          <p:cNvSpPr>
            <a:spLocks noGrp="1"/>
          </p:cNvSpPr>
          <p:nvPr>
            <p:ph type="title"/>
          </p:nvPr>
        </p:nvSpPr>
        <p:spPr>
          <a:xfrm>
            <a:off x="838200" y="365126"/>
            <a:ext cx="10515600" cy="1294341"/>
          </a:xfrm>
          <a:prstGeom prst="rect">
            <a:avLst/>
          </a:prstGeom>
        </p:spPr>
        <p:txBody>
          <a:bodyPr anchor="ctr"/>
          <a:lstStyle/>
          <a:p>
            <a:r>
              <a:rPr lang="en-US"/>
              <a:t>Click to edit Master title style</a:t>
            </a:r>
          </a:p>
        </p:txBody>
      </p:sp>
      <p:sp>
        <p:nvSpPr>
          <p:cNvPr id="3" name="Slide Number Placeholder 2">
            <a:extLst>
              <a:ext uri="{FF2B5EF4-FFF2-40B4-BE49-F238E27FC236}">
                <a16:creationId xmlns:a16="http://schemas.microsoft.com/office/drawing/2014/main" id="{D4CC2E55-2752-E944-B053-FC2D1BCEED73}"/>
              </a:ext>
            </a:extLst>
          </p:cNvPr>
          <p:cNvSpPr>
            <a:spLocks noGrp="1"/>
          </p:cNvSpPr>
          <p:nvPr>
            <p:ph type="sldNum" sz="quarter" idx="10"/>
          </p:nvPr>
        </p:nvSpPr>
        <p:spPr/>
        <p:txBody>
          <a:bodyPr/>
          <a:lstStyle/>
          <a:p>
            <a:fld id="{3FBBE826-F6C8-4C6E-8078-D92BC6A88C7C}" type="slidenum">
              <a:rPr lang="en-US" smtClean="0"/>
              <a:pPr/>
              <a:t>‹#›</a:t>
            </a:fld>
            <a:endParaRPr lang="en-US"/>
          </a:p>
        </p:txBody>
      </p:sp>
    </p:spTree>
    <p:extLst>
      <p:ext uri="{BB962C8B-B14F-4D97-AF65-F5344CB8AC3E}">
        <p14:creationId xmlns:p14="http://schemas.microsoft.com/office/powerpoint/2010/main" val="759288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5.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6.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7.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48400"/>
            <a:ext cx="12175727" cy="6096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52" name="Title Placeholder 1"/>
          <p:cNvSpPr>
            <a:spLocks noGrp="1"/>
          </p:cNvSpPr>
          <p:nvPr>
            <p:ph type="title"/>
          </p:nvPr>
        </p:nvSpPr>
        <p:spPr bwMode="auto">
          <a:xfrm>
            <a:off x="609600" y="424630"/>
            <a:ext cx="109728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82296" rIns="91440" bIns="45720" numCol="1" anchor="t" anchorCtr="0" compatLnSpc="1">
            <a:prstTxWarp prst="textNoShape">
              <a:avLst/>
            </a:prstTxWarp>
          </a:bodyPr>
          <a:lstStyle/>
          <a:p>
            <a:pPr lvl="0"/>
            <a:r>
              <a:rPr lang="en-US"/>
              <a:t>Click to edit Master title style if it is </a:t>
            </a:r>
            <a:r>
              <a:rPr lang="en-US" err="1"/>
              <a:t>reall</a:t>
            </a:r>
            <a:endParaRPr lang="en-US"/>
          </a:p>
        </p:txBody>
      </p:sp>
      <p:sp>
        <p:nvSpPr>
          <p:cNvPr id="2053" name="Text Placeholder 2"/>
          <p:cNvSpPr>
            <a:spLocks noGrp="1"/>
          </p:cNvSpPr>
          <p:nvPr>
            <p:ph type="body" idx="1"/>
          </p:nvPr>
        </p:nvSpPr>
        <p:spPr bwMode="auto">
          <a:xfrm>
            <a:off x="609600" y="1600200"/>
            <a:ext cx="109728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 y="185196"/>
            <a:ext cx="12191999" cy="697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userDrawn="1"/>
        </p:nvSpPr>
        <p:spPr>
          <a:xfrm>
            <a:off x="-1" y="-76200"/>
            <a:ext cx="12191999" cy="209887"/>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userDrawn="1"/>
        </p:nvSpPr>
        <p:spPr>
          <a:xfrm>
            <a:off x="1" y="116049"/>
            <a:ext cx="12191999" cy="8392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userDrawn="1"/>
        </p:nvSpPr>
        <p:spPr>
          <a:xfrm flipV="1">
            <a:off x="7207523" y="180055"/>
            <a:ext cx="4984477" cy="71529"/>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userDrawn="1"/>
        </p:nvSpPr>
        <p:spPr>
          <a:xfrm flipV="1">
            <a:off x="6858000" y="240364"/>
            <a:ext cx="53340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13" name="Rounded Rectangle 12"/>
          <p:cNvSpPr/>
          <p:nvPr userDrawn="1"/>
        </p:nvSpPr>
        <p:spPr bwMode="white">
          <a:xfrm>
            <a:off x="6705600" y="279470"/>
            <a:ext cx="4592320" cy="45719"/>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14" name="Rounded Rectangle 13"/>
          <p:cNvSpPr/>
          <p:nvPr userDrawn="1"/>
        </p:nvSpPr>
        <p:spPr bwMode="white">
          <a:xfrm>
            <a:off x="9835343" y="389196"/>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userDrawn="1"/>
        </p:nvSpPr>
        <p:spPr bwMode="invGray">
          <a:xfrm>
            <a:off x="12116409" y="-76200"/>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userDrawn="1"/>
        </p:nvSpPr>
        <p:spPr bwMode="invGray">
          <a:xfrm>
            <a:off x="12062429" y="-76200"/>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userDrawn="1"/>
        </p:nvSpPr>
        <p:spPr bwMode="invGray">
          <a:xfrm>
            <a:off x="12037025" y="-76200"/>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8" name="Rectangle 27"/>
          <p:cNvSpPr/>
          <p:nvPr userDrawn="1"/>
        </p:nvSpPr>
        <p:spPr bwMode="invGray">
          <a:xfrm>
            <a:off x="11970352" y="-76200"/>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userDrawn="1"/>
        </p:nvSpPr>
        <p:spPr bwMode="invGray">
          <a:xfrm>
            <a:off x="11890691" y="-73819"/>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userDrawn="1"/>
        </p:nvSpPr>
        <p:spPr bwMode="invGray">
          <a:xfrm>
            <a:off x="11834421" y="-73819"/>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TextBox 22"/>
          <p:cNvSpPr txBox="1"/>
          <p:nvPr userDrawn="1"/>
        </p:nvSpPr>
        <p:spPr>
          <a:xfrm>
            <a:off x="5478264" y="6441391"/>
            <a:ext cx="1219200" cy="246221"/>
          </a:xfrm>
          <a:prstGeom prst="rect">
            <a:avLst/>
          </a:prstGeom>
          <a:noFill/>
        </p:spPr>
        <p:txBody>
          <a:bodyPr wrap="square" rtlCol="0">
            <a:spAutoFit/>
          </a:bodyPr>
          <a:lstStyle/>
          <a:p>
            <a:pPr algn="ctr"/>
            <a:fld id="{9D8228ED-A37B-458A-923F-AB05AE28DD3B}" type="slidenum">
              <a:rPr lang="en-US" sz="1000" b="1" kern="1200" smtClean="0">
                <a:solidFill>
                  <a:schemeClr val="bg1"/>
                </a:solidFill>
                <a:latin typeface="Bahnschrift SemiBold Condensed" panose="020B0502040204020203" pitchFamily="34" charset="0"/>
                <a:ea typeface="+mn-ea"/>
                <a:cs typeface="+mn-cs"/>
              </a:rPr>
              <a:t>‹#›</a:t>
            </a:fld>
            <a:endParaRPr lang="en-US" sz="800" b="1" kern="1200">
              <a:solidFill>
                <a:schemeClr val="bg1"/>
              </a:solidFill>
              <a:latin typeface="Bahnschrift SemiBold Condensed" panose="020B0502040204020203" pitchFamily="34" charset="0"/>
              <a:ea typeface="+mn-ea"/>
              <a:cs typeface="+mn-cs"/>
            </a:endParaRPr>
          </a:p>
        </p:txBody>
      </p:sp>
      <p:sp>
        <p:nvSpPr>
          <p:cNvPr id="34" name="Rectangle 33"/>
          <p:cNvSpPr/>
          <p:nvPr userDrawn="1"/>
        </p:nvSpPr>
        <p:spPr>
          <a:xfrm>
            <a:off x="6705600" y="323949"/>
            <a:ext cx="152400" cy="9645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865411" y="6208337"/>
            <a:ext cx="1981202" cy="689726"/>
          </a:xfrm>
          <a:prstGeom prst="rect">
            <a:avLst/>
          </a:prstGeom>
        </p:spPr>
      </p:pic>
    </p:spTree>
    <p:extLst>
      <p:ext uri="{BB962C8B-B14F-4D97-AF65-F5344CB8AC3E}">
        <p14:creationId xmlns:p14="http://schemas.microsoft.com/office/powerpoint/2010/main" val="107752536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7" r:id="rId6"/>
    <p:sldLayoutId id="2147483688" r:id="rId7"/>
    <p:sldLayoutId id="2147483665" r:id="rId8"/>
    <p:sldLayoutId id="2147483667" r:id="rId9"/>
    <p:sldLayoutId id="2147483689" r:id="rId10"/>
    <p:sldLayoutId id="2147483690" r:id="rId11"/>
    <p:sldLayoutId id="2147483691" r:id="rId12"/>
  </p:sldLayoutIdLst>
  <p:hf sldNum="0" hdr="0" dt="0"/>
  <p:txStyles>
    <p:titleStyle>
      <a:lvl1pPr algn="l" defTabSz="457200" rtl="0" eaLnBrk="0" fontAlgn="base" hangingPunct="0">
        <a:spcBef>
          <a:spcPct val="0"/>
        </a:spcBef>
        <a:spcAft>
          <a:spcPct val="0"/>
        </a:spcAft>
        <a:defRPr sz="3200" b="1" kern="1200">
          <a:solidFill>
            <a:srgbClr val="376092"/>
          </a:solidFill>
          <a:latin typeface="Lato" panose="020F0502020204030203" pitchFamily="34" charset="0"/>
          <a:ea typeface="ＭＳ Ｐゴシック" pitchFamily="-109" charset="-128"/>
          <a:cs typeface="ＭＳ Ｐゴシック" pitchFamily="-108" charset="-128"/>
        </a:defRPr>
      </a:lvl1pPr>
      <a:lvl2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2pPr>
      <a:lvl3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3pPr>
      <a:lvl4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4pPr>
      <a:lvl5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6pPr>
      <a:lvl7pPr marL="9144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7pPr>
      <a:lvl8pPr marL="13716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8pPr>
      <a:lvl9pPr marL="18288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9pPr>
    </p:titleStyle>
    <p:bodyStyle>
      <a:lvl1pPr marL="342900" indent="-342900" algn="l" defTabSz="457200" rtl="0" eaLnBrk="0" fontAlgn="base" hangingPunct="0">
        <a:lnSpc>
          <a:spcPct val="150000"/>
        </a:lnSpc>
        <a:spcBef>
          <a:spcPct val="20000"/>
        </a:spcBef>
        <a:spcAft>
          <a:spcPct val="0"/>
        </a:spcAft>
        <a:buFont typeface="Wingdings" charset="2"/>
        <a:buChar char="q"/>
        <a:defRPr sz="1800" kern="1200">
          <a:solidFill>
            <a:srgbClr val="376092"/>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0" fontAlgn="base" hangingPunct="0">
        <a:lnSpc>
          <a:spcPct val="150000"/>
        </a:lnSpc>
        <a:spcBef>
          <a:spcPct val="20000"/>
        </a:spcBef>
        <a:spcAft>
          <a:spcPct val="0"/>
        </a:spcAft>
        <a:buFont typeface="Arial" charset="0"/>
        <a:buChar char="•"/>
        <a:defRPr sz="1800" kern="1200">
          <a:solidFill>
            <a:srgbClr val="376092"/>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0" fontAlgn="base" hangingPunct="0">
        <a:lnSpc>
          <a:spcPct val="150000"/>
        </a:lnSpc>
        <a:spcBef>
          <a:spcPct val="20000"/>
        </a:spcBef>
        <a:spcAft>
          <a:spcPct val="0"/>
        </a:spcAft>
        <a:buFont typeface="Wingdings" charset="2"/>
        <a:buChar char="§"/>
        <a:defRPr sz="1800" kern="1200">
          <a:solidFill>
            <a:srgbClr val="376092"/>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0" fontAlgn="base" hangingPunct="0">
        <a:lnSpc>
          <a:spcPct val="150000"/>
        </a:lnSpc>
        <a:spcBef>
          <a:spcPct val="20000"/>
        </a:spcBef>
        <a:spcAft>
          <a:spcPct val="0"/>
        </a:spcAft>
        <a:buFont typeface="Arial" charset="0"/>
        <a:buChar char="–"/>
        <a:defRPr sz="1800" kern="1200">
          <a:solidFill>
            <a:srgbClr val="376092"/>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0" fontAlgn="base" hangingPunct="0">
        <a:lnSpc>
          <a:spcPct val="150000"/>
        </a:lnSpc>
        <a:spcBef>
          <a:spcPct val="20000"/>
        </a:spcBef>
        <a:spcAft>
          <a:spcPct val="0"/>
        </a:spcAft>
        <a:buFont typeface="Arial" charset="0"/>
        <a:buChar char="»"/>
        <a:defRPr sz="1800" kern="1200">
          <a:solidFill>
            <a:srgbClr val="376092"/>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48400"/>
            <a:ext cx="12175727" cy="6096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52" name="Title Placeholder 1"/>
          <p:cNvSpPr>
            <a:spLocks noGrp="1"/>
          </p:cNvSpPr>
          <p:nvPr>
            <p:ph type="title"/>
          </p:nvPr>
        </p:nvSpPr>
        <p:spPr bwMode="auto">
          <a:xfrm>
            <a:off x="609600" y="424630"/>
            <a:ext cx="109728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82296" rIns="91440" bIns="45720" numCol="1" anchor="ctr" anchorCtr="0" compatLnSpc="1">
            <a:prstTxWarp prst="textNoShape">
              <a:avLst/>
            </a:prstTxWarp>
          </a:bodyPr>
          <a:lstStyle/>
          <a:p>
            <a:pPr lvl="0"/>
            <a:r>
              <a:rPr lang="en-US"/>
              <a:t>Click to edit Master title style if it is </a:t>
            </a:r>
            <a:r>
              <a:rPr lang="en-US" err="1"/>
              <a:t>reall</a:t>
            </a:r>
            <a:endParaRPr lang="en-US"/>
          </a:p>
        </p:txBody>
      </p:sp>
      <p:sp>
        <p:nvSpPr>
          <p:cNvPr id="2053" name="Text Placeholder 2"/>
          <p:cNvSpPr>
            <a:spLocks noGrp="1"/>
          </p:cNvSpPr>
          <p:nvPr>
            <p:ph type="body" idx="1"/>
          </p:nvPr>
        </p:nvSpPr>
        <p:spPr bwMode="auto">
          <a:xfrm>
            <a:off x="609600" y="1600200"/>
            <a:ext cx="109728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1" y="185196"/>
            <a:ext cx="12191999" cy="697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userDrawn="1"/>
        </p:nvSpPr>
        <p:spPr>
          <a:xfrm>
            <a:off x="-1" y="-76200"/>
            <a:ext cx="12191999" cy="209887"/>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userDrawn="1"/>
        </p:nvSpPr>
        <p:spPr>
          <a:xfrm>
            <a:off x="1" y="116049"/>
            <a:ext cx="12191999" cy="8392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userDrawn="1"/>
        </p:nvSpPr>
        <p:spPr>
          <a:xfrm flipV="1">
            <a:off x="7207523" y="180055"/>
            <a:ext cx="4984477" cy="71529"/>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userDrawn="1"/>
        </p:nvSpPr>
        <p:spPr>
          <a:xfrm flipV="1">
            <a:off x="6858000" y="240364"/>
            <a:ext cx="53340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13" name="Rounded Rectangle 12"/>
          <p:cNvSpPr/>
          <p:nvPr userDrawn="1"/>
        </p:nvSpPr>
        <p:spPr bwMode="white">
          <a:xfrm>
            <a:off x="6705600" y="279470"/>
            <a:ext cx="4592320" cy="45719"/>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14" name="Rounded Rectangle 13"/>
          <p:cNvSpPr/>
          <p:nvPr userDrawn="1"/>
        </p:nvSpPr>
        <p:spPr bwMode="white">
          <a:xfrm>
            <a:off x="9835343" y="389196"/>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userDrawn="1"/>
        </p:nvSpPr>
        <p:spPr bwMode="invGray">
          <a:xfrm>
            <a:off x="12116409" y="-76200"/>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userDrawn="1"/>
        </p:nvSpPr>
        <p:spPr bwMode="invGray">
          <a:xfrm>
            <a:off x="12062429" y="-76200"/>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userDrawn="1"/>
        </p:nvSpPr>
        <p:spPr bwMode="invGray">
          <a:xfrm>
            <a:off x="12037025" y="-76200"/>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8" name="Rectangle 27"/>
          <p:cNvSpPr/>
          <p:nvPr userDrawn="1"/>
        </p:nvSpPr>
        <p:spPr bwMode="invGray">
          <a:xfrm>
            <a:off x="11970352" y="-76200"/>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userDrawn="1"/>
        </p:nvSpPr>
        <p:spPr bwMode="invGray">
          <a:xfrm>
            <a:off x="11890691" y="-73819"/>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userDrawn="1"/>
        </p:nvSpPr>
        <p:spPr bwMode="invGray">
          <a:xfrm>
            <a:off x="11834421" y="-73819"/>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TextBox 22"/>
          <p:cNvSpPr txBox="1"/>
          <p:nvPr userDrawn="1"/>
        </p:nvSpPr>
        <p:spPr>
          <a:xfrm>
            <a:off x="5478264" y="6441391"/>
            <a:ext cx="1219200" cy="246221"/>
          </a:xfrm>
          <a:prstGeom prst="rect">
            <a:avLst/>
          </a:prstGeom>
          <a:noFill/>
        </p:spPr>
        <p:txBody>
          <a:bodyPr wrap="square" rtlCol="0">
            <a:spAutoFit/>
          </a:bodyPr>
          <a:lstStyle/>
          <a:p>
            <a:pPr algn="ctr"/>
            <a:fld id="{9D8228ED-A37B-458A-923F-AB05AE28DD3B}" type="slidenum">
              <a:rPr lang="en-US" sz="1000" b="1" kern="1200" smtClean="0">
                <a:solidFill>
                  <a:schemeClr val="bg1"/>
                </a:solidFill>
                <a:latin typeface="Bahnschrift SemiBold Condensed" panose="020B0502040204020203" pitchFamily="34" charset="0"/>
                <a:ea typeface="+mn-ea"/>
                <a:cs typeface="+mn-cs"/>
              </a:rPr>
              <a:t>‹#›</a:t>
            </a:fld>
            <a:endParaRPr lang="en-US" sz="800" b="1" kern="1200">
              <a:solidFill>
                <a:schemeClr val="bg1"/>
              </a:solidFill>
              <a:latin typeface="Bahnschrift SemiBold Condensed" panose="020B0502040204020203" pitchFamily="34" charset="0"/>
              <a:ea typeface="+mn-ea"/>
              <a:cs typeface="+mn-cs"/>
            </a:endParaRPr>
          </a:p>
        </p:txBody>
      </p:sp>
      <p:sp>
        <p:nvSpPr>
          <p:cNvPr id="34" name="Rectangle 33"/>
          <p:cNvSpPr/>
          <p:nvPr userDrawn="1"/>
        </p:nvSpPr>
        <p:spPr>
          <a:xfrm>
            <a:off x="6705600" y="323949"/>
            <a:ext cx="152400" cy="9645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3" name="Picture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865411" y="6208337"/>
            <a:ext cx="1981202" cy="689726"/>
          </a:xfrm>
          <a:prstGeom prst="rect">
            <a:avLst/>
          </a:prstGeom>
        </p:spPr>
      </p:pic>
    </p:spTree>
    <p:extLst>
      <p:ext uri="{BB962C8B-B14F-4D97-AF65-F5344CB8AC3E}">
        <p14:creationId xmlns:p14="http://schemas.microsoft.com/office/powerpoint/2010/main" val="2258033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hf sldNum="0" hdr="0" dt="0"/>
  <p:txStyles>
    <p:titleStyle>
      <a:lvl1pPr algn="l" defTabSz="457200" rtl="0" eaLnBrk="0" fontAlgn="base" hangingPunct="0">
        <a:spcBef>
          <a:spcPct val="0"/>
        </a:spcBef>
        <a:spcAft>
          <a:spcPct val="0"/>
        </a:spcAft>
        <a:defRPr sz="3200" b="1" kern="1200">
          <a:solidFill>
            <a:srgbClr val="376092"/>
          </a:solidFill>
          <a:latin typeface="Lato" panose="020F0502020204030203" pitchFamily="34" charset="0"/>
          <a:ea typeface="ＭＳ Ｐゴシック" pitchFamily="-109" charset="-128"/>
          <a:cs typeface="ＭＳ Ｐゴシック" pitchFamily="-108" charset="-128"/>
        </a:defRPr>
      </a:lvl1pPr>
      <a:lvl2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2pPr>
      <a:lvl3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3pPr>
      <a:lvl4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4pPr>
      <a:lvl5pPr algn="l" defTabSz="457200" rtl="0" eaLnBrk="0" fontAlgn="base" hangingPunct="0">
        <a:spcBef>
          <a:spcPct val="0"/>
        </a:spcBef>
        <a:spcAft>
          <a:spcPct val="0"/>
        </a:spcAft>
        <a:defRPr sz="3200" b="1">
          <a:solidFill>
            <a:srgbClr val="376092"/>
          </a:solidFill>
          <a:latin typeface="Georgia" pitchFamily="18" charset="0"/>
          <a:ea typeface="ＭＳ Ｐゴシック" pitchFamily="-109"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6pPr>
      <a:lvl7pPr marL="9144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7pPr>
      <a:lvl8pPr marL="13716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8pPr>
      <a:lvl9pPr marL="1828800" algn="ctr" defTabSz="457200" rtl="0" eaLnBrk="1" fontAlgn="base" hangingPunct="1">
        <a:spcBef>
          <a:spcPct val="0"/>
        </a:spcBef>
        <a:spcAft>
          <a:spcPct val="0"/>
        </a:spcAft>
        <a:defRPr sz="4400">
          <a:solidFill>
            <a:schemeClr val="tx1"/>
          </a:solidFill>
          <a:latin typeface="Calibri" pitchFamily="-106" charset="0"/>
          <a:ea typeface="ＭＳ Ｐゴシック" pitchFamily="-106" charset="-128"/>
        </a:defRPr>
      </a:lvl9pPr>
    </p:titleStyle>
    <p:bodyStyle>
      <a:lvl1pPr marL="342900" indent="-342900" algn="l" defTabSz="457200" rtl="0" eaLnBrk="0" fontAlgn="base" hangingPunct="0">
        <a:spcBef>
          <a:spcPct val="20000"/>
        </a:spcBef>
        <a:spcAft>
          <a:spcPct val="0"/>
        </a:spcAft>
        <a:buFont typeface="Wingdings" charset="2"/>
        <a:buChar char="q"/>
        <a:defRPr sz="2000" kern="1200">
          <a:solidFill>
            <a:srgbClr val="376092"/>
          </a:solidFill>
          <a:latin typeface="Lato" panose="020F0502020204030203" pitchFamily="34" charset="0"/>
          <a:ea typeface="ＭＳ Ｐゴシック" pitchFamily="-109"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000" kern="1200">
          <a:solidFill>
            <a:srgbClr val="376092"/>
          </a:solidFill>
          <a:latin typeface="Lato" panose="020F0502020204030203" pitchFamily="34" charset="0"/>
          <a:ea typeface="ＭＳ Ｐゴシック" pitchFamily="-109" charset="-128"/>
          <a:cs typeface="+mn-cs"/>
        </a:defRPr>
      </a:lvl2pPr>
      <a:lvl3pPr marL="1143000" indent="-228600" algn="l" defTabSz="457200" rtl="0" eaLnBrk="0" fontAlgn="base" hangingPunct="0">
        <a:spcBef>
          <a:spcPct val="20000"/>
        </a:spcBef>
        <a:spcAft>
          <a:spcPct val="0"/>
        </a:spcAft>
        <a:buFont typeface="Wingdings" charset="2"/>
        <a:buChar char="§"/>
        <a:defRPr sz="2000" kern="1200">
          <a:solidFill>
            <a:srgbClr val="376092"/>
          </a:solidFill>
          <a:latin typeface="Lato" panose="020F0502020204030203" pitchFamily="34" charset="0"/>
          <a:ea typeface="ＭＳ Ｐゴシック" pitchFamily="-109"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376092"/>
          </a:solidFill>
          <a:latin typeface="Lato" panose="020F0502020204030203" pitchFamily="34" charset="0"/>
          <a:ea typeface="ＭＳ Ｐゴシック" pitchFamily="-109"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376092"/>
          </a:solidFill>
          <a:latin typeface="Lato" panose="020F0502020204030203" pitchFamily="34" charset="0"/>
          <a:ea typeface="ＭＳ Ｐゴシック" pitchFamily="-109"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Title </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D0676-670E-489E-8FAD-DCC7B78A514C}" type="slidenum">
              <a:rPr lang="en-US" smtClean="0"/>
              <a:t>‹#›</a:t>
            </a:fld>
            <a:endParaRPr lang="en-US"/>
          </a:p>
        </p:txBody>
      </p:sp>
    </p:spTree>
    <p:extLst>
      <p:ext uri="{BB962C8B-B14F-4D97-AF65-F5344CB8AC3E}">
        <p14:creationId xmlns:p14="http://schemas.microsoft.com/office/powerpoint/2010/main" val="1902904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60" r:id="rId7"/>
    <p:sldLayoutId id="2147483656" r:id="rId8"/>
    <p:sldLayoutId id="2147483657" r:id="rId9"/>
  </p:sldLayoutIdLst>
  <p:txStyles>
    <p:titleStyle>
      <a:lvl1pPr algn="l" defTabSz="914377" rtl="0" eaLnBrk="1" latinLnBrk="0" hangingPunct="1">
        <a:lnSpc>
          <a:spcPct val="90000"/>
        </a:lnSpc>
        <a:spcBef>
          <a:spcPct val="0"/>
        </a:spcBef>
        <a:buNone/>
        <a:defRPr sz="3200" b="1" kern="1200">
          <a:solidFill>
            <a:srgbClr val="4E9D2D"/>
          </a:solidFill>
          <a:latin typeface="Lato" panose="020F0502020204030203" pitchFamily="34" charset="0"/>
          <a:ea typeface="Lato" panose="020F0502020204030203" pitchFamily="34" charset="0"/>
          <a:cs typeface="Lato" panose="020F0502020204030203"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800080" indent="-342891" algn="l" defTabSz="914377" rtl="0" eaLnBrk="1" latinLnBrk="0" hangingPunct="1">
        <a:lnSpc>
          <a:spcPct val="90000"/>
        </a:lnSpc>
        <a:spcBef>
          <a:spcPts val="500"/>
        </a:spcBef>
        <a:buFont typeface="Lato" panose="020F0502020204030203"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160" indent="-228594" algn="l" defTabSz="914377" rtl="0" eaLnBrk="1" latinLnBrk="0" hangingPunct="1">
        <a:lnSpc>
          <a:spcPct val="90000"/>
        </a:lnSpc>
        <a:spcBef>
          <a:spcPts val="500"/>
        </a:spcBef>
        <a:buFont typeface="Lato" panose="020F0502020204030203"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3"/>
          <p:cNvPicPr preferRelativeResize="0"/>
          <p:nvPr/>
        </p:nvPicPr>
        <p:blipFill rotWithShape="1">
          <a:blip r:embed="rId13">
            <a:alphaModFix/>
          </a:blip>
          <a:srcRect/>
          <a:stretch/>
        </p:blipFill>
        <p:spPr>
          <a:xfrm>
            <a:off x="-1080931" y="1"/>
            <a:ext cx="13272931" cy="4782311"/>
          </a:xfrm>
          <a:prstGeom prst="rect">
            <a:avLst/>
          </a:prstGeom>
          <a:noFill/>
          <a:ln>
            <a:noFill/>
          </a:ln>
        </p:spPr>
      </p:pic>
      <p:sp>
        <p:nvSpPr>
          <p:cNvPr id="11" name="Google Shape;11;p13"/>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F243E"/>
              </a:buClr>
              <a:buSzPts val="2800"/>
              <a:buFont typeface="Arial"/>
              <a:buNone/>
              <a:defRPr sz="2800" b="0" i="0" u="none" strike="noStrike" cap="none">
                <a:solidFill>
                  <a:srgbClr val="0F243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3"/>
          <p:cNvSpPr txBox="1">
            <a:spLocks noGrp="1"/>
          </p:cNvSpPr>
          <p:nvPr>
            <p:ph type="body" idx="1"/>
          </p:nvPr>
        </p:nvSpPr>
        <p:spPr>
          <a:xfrm>
            <a:off x="1270040" y="1600201"/>
            <a:ext cx="10448400" cy="45261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rgbClr val="538CD5"/>
              </a:buClr>
              <a:buSzPts val="2600"/>
              <a:buFont typeface="Merriweather Sans"/>
              <a:buChar char="»"/>
              <a:defRPr sz="2600" b="0" i="0" u="none" strike="noStrike" cap="none">
                <a:solidFill>
                  <a:srgbClr val="17365D"/>
                </a:solidFill>
                <a:latin typeface="Arial"/>
                <a:ea typeface="Arial"/>
                <a:cs typeface="Arial"/>
                <a:sym typeface="Arial"/>
              </a:defRPr>
            </a:lvl1pPr>
            <a:lvl2pPr marL="914400" marR="0" lvl="1" indent="-393700" algn="l" rtl="0">
              <a:lnSpc>
                <a:spcPct val="100000"/>
              </a:lnSpc>
              <a:spcBef>
                <a:spcPts val="520"/>
              </a:spcBef>
              <a:spcAft>
                <a:spcPts val="0"/>
              </a:spcAft>
              <a:buClr>
                <a:srgbClr val="538CD5"/>
              </a:buClr>
              <a:buSzPts val="2600"/>
              <a:buFont typeface="Merriweather Sans"/>
              <a:buChar char="»"/>
              <a:defRPr sz="2600" b="0" i="0" u="none" strike="noStrike" cap="none">
                <a:solidFill>
                  <a:srgbClr val="17365D"/>
                </a:solidFill>
                <a:latin typeface="Arial"/>
                <a:ea typeface="Arial"/>
                <a:cs typeface="Arial"/>
                <a:sym typeface="Arial"/>
              </a:defRPr>
            </a:lvl2pPr>
            <a:lvl3pPr marL="1371600" marR="0" lvl="2" indent="-393700" algn="l" rtl="0">
              <a:lnSpc>
                <a:spcPct val="100000"/>
              </a:lnSpc>
              <a:spcBef>
                <a:spcPts val="520"/>
              </a:spcBef>
              <a:spcAft>
                <a:spcPts val="0"/>
              </a:spcAft>
              <a:buClr>
                <a:srgbClr val="538CD5"/>
              </a:buClr>
              <a:buSzPts val="2600"/>
              <a:buFont typeface="Merriweather Sans"/>
              <a:buChar char="»"/>
              <a:defRPr sz="2600" b="0" i="0" u="none" strike="noStrike" cap="none">
                <a:solidFill>
                  <a:srgbClr val="17365D"/>
                </a:solidFill>
                <a:latin typeface="Arial"/>
                <a:ea typeface="Arial"/>
                <a:cs typeface="Arial"/>
                <a:sym typeface="Arial"/>
              </a:defRPr>
            </a:lvl3pPr>
            <a:lvl4pPr marL="1828800" marR="0" lvl="3" indent="-393700" algn="l" rtl="0">
              <a:lnSpc>
                <a:spcPct val="100000"/>
              </a:lnSpc>
              <a:spcBef>
                <a:spcPts val="520"/>
              </a:spcBef>
              <a:spcAft>
                <a:spcPts val="0"/>
              </a:spcAft>
              <a:buClr>
                <a:srgbClr val="538CD5"/>
              </a:buClr>
              <a:buSzPts val="2600"/>
              <a:buFont typeface="Merriweather Sans"/>
              <a:buChar char="»"/>
              <a:defRPr sz="2600" b="0" i="0" u="none" strike="noStrike" cap="none">
                <a:solidFill>
                  <a:srgbClr val="17365D"/>
                </a:solidFill>
                <a:latin typeface="Arial"/>
                <a:ea typeface="Arial"/>
                <a:cs typeface="Arial"/>
                <a:sym typeface="Arial"/>
              </a:defRPr>
            </a:lvl4pPr>
            <a:lvl5pPr marL="2286000" marR="0" lvl="4" indent="-393700" algn="l" rtl="0">
              <a:lnSpc>
                <a:spcPct val="100000"/>
              </a:lnSpc>
              <a:spcBef>
                <a:spcPts val="520"/>
              </a:spcBef>
              <a:spcAft>
                <a:spcPts val="0"/>
              </a:spcAft>
              <a:buClr>
                <a:srgbClr val="538CD5"/>
              </a:buClr>
              <a:buSzPts val="2600"/>
              <a:buFont typeface="Merriweather Sans"/>
              <a:buChar char="»"/>
              <a:defRPr sz="2600" b="0" i="0" u="none" strike="noStrike" cap="none">
                <a:solidFill>
                  <a:srgbClr val="17365D"/>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dt" idx="10"/>
          </p:nvPr>
        </p:nvSpPr>
        <p:spPr>
          <a:xfrm>
            <a:off x="609600" y="6356351"/>
            <a:ext cx="284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ftr" idx="11"/>
          </p:nvPr>
        </p:nvSpPr>
        <p:spPr>
          <a:xfrm>
            <a:off x="4165600" y="6356351"/>
            <a:ext cx="3860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3"/>
          <p:cNvSpPr txBox="1">
            <a:spLocks noGrp="1"/>
          </p:cNvSpPr>
          <p:nvPr>
            <p:ph type="sldNum" idx="12"/>
          </p:nvPr>
        </p:nvSpPr>
        <p:spPr>
          <a:xfrm>
            <a:off x="8737600" y="6356351"/>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6" name="Google Shape;16;p13" descr="AndersonLogo_TITN.gif"/>
          <p:cNvPicPr preferRelativeResize="0"/>
          <p:nvPr/>
        </p:nvPicPr>
        <p:blipFill rotWithShape="1">
          <a:blip r:embed="rId14">
            <a:alphaModFix/>
          </a:blip>
          <a:srcRect/>
          <a:stretch/>
        </p:blipFill>
        <p:spPr>
          <a:xfrm>
            <a:off x="1607557" y="6197716"/>
            <a:ext cx="2926080" cy="438573"/>
          </a:xfrm>
          <a:prstGeom prst="rect">
            <a:avLst/>
          </a:prstGeom>
          <a:noFill/>
          <a:ln>
            <a:noFill/>
          </a:ln>
        </p:spPr>
      </p:pic>
    </p:spTree>
    <p:extLst>
      <p:ext uri="{BB962C8B-B14F-4D97-AF65-F5344CB8AC3E}">
        <p14:creationId xmlns:p14="http://schemas.microsoft.com/office/powerpoint/2010/main" val="514015463"/>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609600" y="127215"/>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F243E"/>
              </a:buClr>
              <a:buSzPts val="3000"/>
              <a:buFont typeface="Arial"/>
              <a:buNone/>
              <a:defRPr sz="3000" b="0" i="0" u="none" strike="noStrike" cap="none">
                <a:solidFill>
                  <a:srgbClr val="0F243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 name="Google Shape;88;p15"/>
          <p:cNvSpPr txBox="1">
            <a:spLocks noGrp="1"/>
          </p:cNvSpPr>
          <p:nvPr>
            <p:ph type="body" idx="1"/>
          </p:nvPr>
        </p:nvSpPr>
        <p:spPr>
          <a:xfrm>
            <a:off x="609600" y="1419985"/>
            <a:ext cx="10972800" cy="45261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560"/>
              </a:spcBef>
              <a:spcAft>
                <a:spcPts val="0"/>
              </a:spcAft>
              <a:buClr>
                <a:srgbClr val="1B8BD5"/>
              </a:buClr>
              <a:buSzPts val="2800"/>
              <a:buFont typeface="Merriweather Sans"/>
              <a:buChar char="»"/>
              <a:defRPr sz="2800" b="0" i="0" u="none" strike="noStrike" cap="none">
                <a:solidFill>
                  <a:srgbClr val="17365D"/>
                </a:solidFill>
                <a:latin typeface="Arial"/>
                <a:ea typeface="Arial"/>
                <a:cs typeface="Arial"/>
                <a:sym typeface="Arial"/>
              </a:defRPr>
            </a:lvl1pPr>
            <a:lvl2pPr marL="914400" marR="0" lvl="1" indent="-393700" algn="l" rtl="0">
              <a:lnSpc>
                <a:spcPct val="100000"/>
              </a:lnSpc>
              <a:spcBef>
                <a:spcPts val="520"/>
              </a:spcBef>
              <a:spcAft>
                <a:spcPts val="0"/>
              </a:spcAft>
              <a:buClr>
                <a:srgbClr val="1B8BD5"/>
              </a:buClr>
              <a:buSzPts val="2600"/>
              <a:buFont typeface="Merriweather Sans"/>
              <a:buChar char="»"/>
              <a:defRPr sz="2600" b="0" i="0" u="none" strike="noStrike" cap="none">
                <a:solidFill>
                  <a:srgbClr val="17365D"/>
                </a:solidFill>
                <a:latin typeface="Arial"/>
                <a:ea typeface="Arial"/>
                <a:cs typeface="Arial"/>
                <a:sym typeface="Arial"/>
              </a:defRPr>
            </a:lvl2pPr>
            <a:lvl3pPr marL="1371600" marR="0" lvl="2" indent="-368300" algn="l" rtl="0">
              <a:lnSpc>
                <a:spcPct val="100000"/>
              </a:lnSpc>
              <a:spcBef>
                <a:spcPts val="440"/>
              </a:spcBef>
              <a:spcAft>
                <a:spcPts val="0"/>
              </a:spcAft>
              <a:buClr>
                <a:srgbClr val="1B8BD5"/>
              </a:buClr>
              <a:buSzPts val="2200"/>
              <a:buFont typeface="Merriweather Sans"/>
              <a:buChar char="»"/>
              <a:defRPr sz="2200" b="0" i="0" u="none" strike="noStrike" cap="none">
                <a:solidFill>
                  <a:srgbClr val="17365D"/>
                </a:solidFill>
                <a:latin typeface="Arial"/>
                <a:ea typeface="Arial"/>
                <a:cs typeface="Arial"/>
                <a:sym typeface="Arial"/>
              </a:defRPr>
            </a:lvl3pPr>
            <a:lvl4pPr marL="1828800" marR="0" lvl="3" indent="-355600" algn="l" rtl="0">
              <a:lnSpc>
                <a:spcPct val="100000"/>
              </a:lnSpc>
              <a:spcBef>
                <a:spcPts val="400"/>
              </a:spcBef>
              <a:spcAft>
                <a:spcPts val="0"/>
              </a:spcAft>
              <a:buClr>
                <a:srgbClr val="1B8BD5"/>
              </a:buClr>
              <a:buSzPts val="2000"/>
              <a:buFont typeface="Merriweather Sans"/>
              <a:buChar char="»"/>
              <a:defRPr sz="2000" b="0" i="0" u="none" strike="noStrike" cap="none">
                <a:solidFill>
                  <a:srgbClr val="17365D"/>
                </a:solidFill>
                <a:latin typeface="Arial"/>
                <a:ea typeface="Arial"/>
                <a:cs typeface="Arial"/>
                <a:sym typeface="Arial"/>
              </a:defRPr>
            </a:lvl4pPr>
            <a:lvl5pPr marL="2286000" marR="0" lvl="4" indent="-355600" algn="l" rtl="0">
              <a:lnSpc>
                <a:spcPct val="100000"/>
              </a:lnSpc>
              <a:spcBef>
                <a:spcPts val="400"/>
              </a:spcBef>
              <a:spcAft>
                <a:spcPts val="0"/>
              </a:spcAft>
              <a:buClr>
                <a:srgbClr val="1B8BD5"/>
              </a:buClr>
              <a:buSzPts val="2000"/>
              <a:buFont typeface="Merriweather Sans"/>
              <a:buChar char="»"/>
              <a:defRPr sz="2000" b="0" i="0" u="none" strike="noStrike" cap="none">
                <a:solidFill>
                  <a:srgbClr val="17365D"/>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dt" idx="10"/>
          </p:nvPr>
        </p:nvSpPr>
        <p:spPr>
          <a:xfrm>
            <a:off x="206193" y="6484067"/>
            <a:ext cx="284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5"/>
          <p:cNvSpPr txBox="1">
            <a:spLocks noGrp="1"/>
          </p:cNvSpPr>
          <p:nvPr>
            <p:ph type="ftr" idx="11"/>
          </p:nvPr>
        </p:nvSpPr>
        <p:spPr>
          <a:xfrm>
            <a:off x="4165600" y="6492876"/>
            <a:ext cx="3860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sldNum" idx="12"/>
          </p:nvPr>
        </p:nvSpPr>
        <p:spPr>
          <a:xfrm>
            <a:off x="8964393" y="6490335"/>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595959"/>
                </a:solidFill>
                <a:latin typeface="Trebuchet MS"/>
                <a:ea typeface="Trebuchet MS"/>
                <a:cs typeface="Trebuchet MS"/>
                <a:sym typeface="Trebuchet MS"/>
              </a:defRPr>
            </a:lvl9pPr>
          </a:lstStyle>
          <a:p>
            <a:fld id="{00000000-1234-1234-1234-123412341234}" type="slidenum">
              <a:rPr lang="en-US" smtClean="0"/>
              <a:pPr/>
              <a:t>‹#›</a:t>
            </a:fld>
            <a:endParaRPr lang="en-US"/>
          </a:p>
        </p:txBody>
      </p:sp>
      <p:pic>
        <p:nvPicPr>
          <p:cNvPr id="92" name="Google Shape;92;p15"/>
          <p:cNvPicPr preferRelativeResize="0"/>
          <p:nvPr/>
        </p:nvPicPr>
        <p:blipFill rotWithShape="1">
          <a:blip r:embed="rId15">
            <a:alphaModFix/>
          </a:blip>
          <a:srcRect/>
          <a:stretch/>
        </p:blipFill>
        <p:spPr>
          <a:xfrm>
            <a:off x="302601" y="5945951"/>
            <a:ext cx="2852201" cy="544825"/>
          </a:xfrm>
          <a:prstGeom prst="rect">
            <a:avLst/>
          </a:prstGeom>
          <a:noFill/>
          <a:ln>
            <a:noFill/>
          </a:ln>
        </p:spPr>
      </p:pic>
    </p:spTree>
    <p:extLst>
      <p:ext uri="{BB962C8B-B14F-4D97-AF65-F5344CB8AC3E}">
        <p14:creationId xmlns:p14="http://schemas.microsoft.com/office/powerpoint/2010/main" val="3877225485"/>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946971725"/>
      </p:ext>
    </p:extLst>
  </p:cSld>
  <p:clrMap bg1="lt1" tx1="dk1" bg2="dk2" tx2="lt2" accent1="accent1" accent2="accent2" accent3="accent3" accent4="accent4" accent5="accent5" accent6="accent6" hlink="hlink" folHlink="folHlink"/>
  <p:sldLayoutIdLst>
    <p:sldLayoutId id="214748371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5551192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3D7F0C-D8FD-40D7-8442-FD4BA6AD7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523847-F6FC-40AD-90AB-07B7441D6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4CB263-6AB5-4E67-91F0-52A6E80363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AA8F3-291B-42E2-8656-29584B4444EC}" type="datetimeFigureOut">
              <a:rPr lang="en-US" smtClean="0"/>
              <a:t>3/12/2025</a:t>
            </a:fld>
            <a:endParaRPr lang="en-US"/>
          </a:p>
        </p:txBody>
      </p:sp>
      <p:sp>
        <p:nvSpPr>
          <p:cNvPr id="5" name="Footer Placeholder 4">
            <a:extLst>
              <a:ext uri="{FF2B5EF4-FFF2-40B4-BE49-F238E27FC236}">
                <a16:creationId xmlns:a16="http://schemas.microsoft.com/office/drawing/2014/main" id="{0A442B60-9AD1-4004-B356-25DB877F3C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C52C5D-F4E6-4E38-9C6C-F37B020EC1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4BD47-38E3-4036-8110-404258CDB774}" type="slidenum">
              <a:rPr lang="en-US" smtClean="0"/>
              <a:t>‹#›</a:t>
            </a:fld>
            <a:endParaRPr lang="en-US"/>
          </a:p>
        </p:txBody>
      </p:sp>
    </p:spTree>
    <p:extLst>
      <p:ext uri="{BB962C8B-B14F-4D97-AF65-F5344CB8AC3E}">
        <p14:creationId xmlns:p14="http://schemas.microsoft.com/office/powerpoint/2010/main" val="10324407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sfdec.org/" TargetMode="External"/><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hyperlink" Target="http://ecestep.org/" TargetMode="External"/><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ubstart.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1.xml"/><Relationship Id="rId5" Type="http://schemas.openxmlformats.org/officeDocument/2006/relationships/image" Target="../media/image39.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41.png"/><Relationship Id="rId5" Type="http://schemas.openxmlformats.org/officeDocument/2006/relationships/hyperlink" Target="http://www.kaiming.org/" TargetMode="External"/><Relationship Id="rId4" Type="http://schemas.openxmlformats.org/officeDocument/2006/relationships/hyperlink" Target="http://kaiming.or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61.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61.xml"/><Relationship Id="rId6" Type="http://schemas.openxmlformats.org/officeDocument/2006/relationships/image" Target="../media/image46.png"/><Relationship Id="rId11" Type="http://schemas.openxmlformats.org/officeDocument/2006/relationships/image" Target="../media/image52.png"/><Relationship Id="rId5" Type="http://schemas.openxmlformats.org/officeDocument/2006/relationships/image" Target="../media/image45.sv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61.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2.png"/><Relationship Id="rId16" Type="http://schemas.openxmlformats.org/officeDocument/2006/relationships/image" Target="../media/image58.png"/><Relationship Id="rId1" Type="http://schemas.openxmlformats.org/officeDocument/2006/relationships/slideLayout" Target="../slideLayouts/slideLayout61.xml"/><Relationship Id="rId6" Type="http://schemas.openxmlformats.org/officeDocument/2006/relationships/image" Target="../media/image46.png"/><Relationship Id="rId11" Type="http://schemas.openxmlformats.org/officeDocument/2006/relationships/image" Target="../media/image53.png"/><Relationship Id="rId5" Type="http://schemas.openxmlformats.org/officeDocument/2006/relationships/image" Target="../media/image45.svg"/><Relationship Id="rId15" Type="http://schemas.openxmlformats.org/officeDocument/2006/relationships/image" Target="../media/image57.svg"/><Relationship Id="rId10" Type="http://schemas.openxmlformats.org/officeDocument/2006/relationships/image" Target="../media/image49.svg"/><Relationship Id="rId19" Type="http://schemas.openxmlformats.org/officeDocument/2006/relationships/image" Target="../media/image61.sv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61.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49.svg"/><Relationship Id="rId4" Type="http://schemas.openxmlformats.org/officeDocument/2006/relationships/image" Target="../media/image44.png"/><Relationship Id="rId9"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eclkc.ohs.acf.hhs.gov/video/workforce-policies-updated-head-start-program-performance-standards" TargetMode="External"/><Relationship Id="rId7" Type="http://schemas.openxmlformats.org/officeDocument/2006/relationships/hyperlink" Target="https://www.acf.hhs.gov/ecd/policy-guidance/early-care-and-education-workforce-salary-scale-playbook-implementation-guid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headstart.gov/sites/default/files/pdf/tip-sheet-wages-pay-parity-updated-hspps-esp.pdf" TargetMode="External"/><Relationship Id="rId5" Type="http://schemas.openxmlformats.org/officeDocument/2006/relationships/hyperlink" Target="https://eclkc.ohs.acf.hhs.gov/sites/default/files/pdf/tip-sheet-wages-pay-parity-updated-hspps.pdf" TargetMode="External"/><Relationship Id="rId4" Type="http://schemas.openxmlformats.org/officeDocument/2006/relationships/hyperlink" Target="https://headstart.gov/es/video/politicas-de-la-fuerza-laboral-en-las-normas-de-desempeno-del-programa-head-star-actualizadas?redirect=eclk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mailto:OHS_policy@acf.hhs.gov" TargetMode="External"/><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white sign with text  Description automatically generated">
            <a:extLst>
              <a:ext uri="{FF2B5EF4-FFF2-40B4-BE49-F238E27FC236}">
                <a16:creationId xmlns:a16="http://schemas.microsoft.com/office/drawing/2014/main" id="{1E36F511-57DC-C200-8A0C-36217E125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4" y="716640"/>
            <a:ext cx="6096012" cy="4062992"/>
          </a:xfrm>
          <a:prstGeom prst="rect">
            <a:avLst/>
          </a:prstGeom>
        </p:spPr>
      </p:pic>
      <p:sp>
        <p:nvSpPr>
          <p:cNvPr id="10" name="TextBox 9">
            <a:extLst>
              <a:ext uri="{FF2B5EF4-FFF2-40B4-BE49-F238E27FC236}">
                <a16:creationId xmlns:a16="http://schemas.microsoft.com/office/drawing/2014/main" id="{F28A54ED-17FA-0A14-2F76-8846520ACE94}"/>
              </a:ext>
            </a:extLst>
          </p:cNvPr>
          <p:cNvSpPr txBox="1"/>
          <p:nvPr/>
        </p:nvSpPr>
        <p:spPr>
          <a:xfrm>
            <a:off x="2805774" y="4857580"/>
            <a:ext cx="7243481" cy="1138773"/>
          </a:xfrm>
          <a:prstGeom prst="rect">
            <a:avLst/>
          </a:prstGeom>
          <a:noFill/>
        </p:spPr>
        <p:txBody>
          <a:bodyPr wrap="square" lIns="91440" tIns="45720" rIns="91440" bIns="45720" anchor="t">
            <a:spAutoFit/>
          </a:bodyPr>
          <a:lstStyle/>
          <a:p>
            <a:pPr algn="ctr" defTabSz="457200" eaLnBrk="0" fontAlgn="base" hangingPunct="0">
              <a:spcBef>
                <a:spcPct val="0"/>
              </a:spcBef>
              <a:spcAft>
                <a:spcPct val="0"/>
              </a:spcAft>
              <a:defRPr sz="2400" b="1">
                <a:solidFill>
                  <a:srgbClr val="1F497D"/>
                </a:solidFill>
                <a:latin typeface="Lato"/>
                <a:ea typeface="Lato"/>
                <a:cs typeface="Lato"/>
              </a:defRPr>
            </a:pPr>
            <a:r>
              <a:rPr dirty="0" err="1"/>
              <a:t>Políticas</a:t>
            </a:r>
            <a:r>
              <a:rPr dirty="0"/>
              <a:t> de la </a:t>
            </a:r>
            <a:r>
              <a:rPr dirty="0" err="1"/>
              <a:t>remuneración</a:t>
            </a:r>
            <a:r>
              <a:rPr dirty="0"/>
              <a:t> de la </a:t>
            </a:r>
            <a:r>
              <a:rPr dirty="0" err="1"/>
              <a:t>fuerza</a:t>
            </a:r>
            <a:r>
              <a:rPr dirty="0"/>
              <a:t> </a:t>
            </a:r>
            <a:r>
              <a:rPr dirty="0" err="1"/>
              <a:t>laboral</a:t>
            </a:r>
            <a:r>
              <a:rPr dirty="0"/>
              <a:t> </a:t>
            </a:r>
            <a:r>
              <a:rPr dirty="0" err="1"/>
              <a:t>en</a:t>
            </a:r>
            <a:r>
              <a:rPr dirty="0"/>
              <a:t> las </a:t>
            </a:r>
            <a:r>
              <a:rPr kern="1200" dirty="0" err="1">
                <a:ln>
                  <a:noFill/>
                </a:ln>
                <a:effectLst/>
                <a:uLnTx/>
                <a:uFillTx/>
              </a:rPr>
              <a:t>Normas</a:t>
            </a:r>
            <a:r>
              <a:rPr kern="1200" dirty="0">
                <a:ln>
                  <a:noFill/>
                </a:ln>
                <a:effectLst/>
                <a:uLnTx/>
                <a:uFillTx/>
              </a:rPr>
              <a:t> de </a:t>
            </a:r>
            <a:r>
              <a:rPr kern="1200" dirty="0" err="1">
                <a:ln>
                  <a:noFill/>
                </a:ln>
                <a:effectLst/>
                <a:uLnTx/>
                <a:uFillTx/>
              </a:rPr>
              <a:t>Desempeño</a:t>
            </a:r>
            <a:r>
              <a:rPr dirty="0"/>
              <a:t> del </a:t>
            </a:r>
            <a:r>
              <a:rPr dirty="0" err="1"/>
              <a:t>Programa</a:t>
            </a:r>
            <a:r>
              <a:rPr dirty="0"/>
              <a:t> Head Start</a:t>
            </a:r>
          </a:p>
          <a:p>
            <a:pPr algn="ctr" defTabSz="457200">
              <a:spcBef>
                <a:spcPct val="0"/>
              </a:spcBef>
              <a:spcAft>
                <a:spcPct val="0"/>
              </a:spcAft>
              <a:defRPr sz="2000" i="1">
                <a:solidFill>
                  <a:srgbClr val="1F497D"/>
                </a:solidFill>
                <a:latin typeface="Lato"/>
                <a:ea typeface="Lato"/>
                <a:cs typeface="Lato"/>
              </a:defRPr>
            </a:pPr>
            <a:r>
              <a:rPr dirty="0"/>
              <a:t>17 de </a:t>
            </a:r>
            <a:r>
              <a:rPr dirty="0" err="1"/>
              <a:t>diciembre</a:t>
            </a:r>
            <a:r>
              <a:rPr kern="1200" dirty="0">
                <a:ln>
                  <a:noFill/>
                </a:ln>
                <a:effectLst/>
                <a:uLnTx/>
                <a:uFillTx/>
              </a:rPr>
              <a:t>, 2024</a:t>
            </a:r>
          </a:p>
        </p:txBody>
      </p:sp>
    </p:spTree>
    <p:extLst>
      <p:ext uri="{BB962C8B-B14F-4D97-AF65-F5344CB8AC3E}">
        <p14:creationId xmlns:p14="http://schemas.microsoft.com/office/powerpoint/2010/main" val="1325790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E108D5-31F9-4E7B-812F-7D541310D0D1}"/>
              </a:ext>
            </a:extLst>
          </p:cNvPr>
          <p:cNvSpPr txBox="1"/>
          <p:nvPr/>
        </p:nvSpPr>
        <p:spPr>
          <a:xfrm>
            <a:off x="491948" y="1709200"/>
            <a:ext cx="10351848" cy="4443425"/>
          </a:xfrm>
          <a:prstGeom prst="rect">
            <a:avLst/>
          </a:prstGeom>
          <a:noFill/>
        </p:spPr>
        <p:txBody>
          <a:bodyPr vert="horz" wrap="square" lIns="91440" tIns="45720" rIns="91440" bIns="45720" anchor="t" anchorCtr="0">
            <a:noAutofit/>
          </a:bodyPr>
          <a:lstStyle/>
          <a:p>
            <a:pPr>
              <a:defRPr sz="2000" b="1" i="1">
                <a:solidFill>
                  <a:srgbClr val="4F81BD"/>
                </a:solidFill>
                <a:ea typeface="Lato"/>
                <a:cs typeface="Lato"/>
              </a:defRPr>
            </a:pPr>
            <a:r>
              <a:t>Para agosto de 2028...</a:t>
            </a:r>
            <a:endParaRPr sz="2000" b="1">
              <a:solidFill>
                <a:srgbClr val="4F81BD"/>
              </a:solidFill>
              <a:ea typeface="Lato"/>
              <a:cs typeface="Lato"/>
            </a:endParaRPr>
          </a:p>
          <a:p>
            <a:endParaRPr sz="2000" b="1" i="1">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Los programas deben </a:t>
            </a:r>
            <a:r>
              <a:rPr b="1"/>
              <a:t>brindar un seguro de atención médica </a:t>
            </a:r>
            <a:r>
              <a:t>(proporcionarlo o facilitar su acceso), licencia pagada y acceso a servicios de salud conductual a corto plazo y de bajo costo o gratuitos para el personal de tiempo completo;</a:t>
            </a:r>
            <a:endParaRPr sz="2000" b="1">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Calibri"/>
            </a:endParaRPr>
          </a:p>
        </p:txBody>
      </p:sp>
      <p:sp>
        <p:nvSpPr>
          <p:cNvPr id="3" name="Title 5">
            <a:extLst>
              <a:ext uri="{FF2B5EF4-FFF2-40B4-BE49-F238E27FC236}">
                <a16:creationId xmlns:a16="http://schemas.microsoft.com/office/drawing/2014/main" id="{52B142A4-C184-0F4F-509B-BCD8FF122C9D}"/>
              </a:ext>
            </a:extLst>
          </p:cNvPr>
          <p:cNvSpPr>
            <a:spLocks noGrp="1"/>
          </p:cNvSpPr>
          <p:nvPr>
            <p:ph type="title"/>
          </p:nvPr>
        </p:nvSpPr>
        <p:spPr>
          <a:xfrm>
            <a:off x="0" y="498745"/>
            <a:ext cx="12192000" cy="929823"/>
          </a:xfrm>
          <a:solidFill>
            <a:srgbClr val="1F497D"/>
          </a:solidFill>
        </p:spPr>
        <p:txBody>
          <a:bodyPr anchor="ctr"/>
          <a:lstStyle/>
          <a:p>
            <a:pPr marL="461645">
              <a:defRPr cap="small">
                <a:solidFill>
                  <a:schemeClr val="bg1"/>
                </a:solidFill>
                <a:latin typeface="Lato"/>
                <a:ea typeface="Lato"/>
                <a:cs typeface="Lato"/>
              </a:defRPr>
            </a:pPr>
            <a:r>
              <a:t>Normas de beneficios (1302.90 y 1302.14)</a:t>
            </a:r>
            <a:endParaRPr>
              <a:solidFill>
                <a:schemeClr val="bg1"/>
              </a:solidFill>
            </a:endParaRPr>
          </a:p>
        </p:txBody>
      </p:sp>
      <p:pic>
        <p:nvPicPr>
          <p:cNvPr id="4" name="Picture 3">
            <a:extLst>
              <a:ext uri="{FF2B5EF4-FFF2-40B4-BE49-F238E27FC236}">
                <a16:creationId xmlns:a16="http://schemas.microsoft.com/office/drawing/2014/main" id="{485137BE-684E-B384-6F2E-2C1EA0840140}"/>
              </a:ext>
            </a:extLst>
          </p:cNvPr>
          <p:cNvPicPr>
            <a:picLocks noChangeAspect="1"/>
          </p:cNvPicPr>
          <p:nvPr/>
        </p:nvPicPr>
        <p:blipFill>
          <a:blip r:embed="rId3"/>
          <a:stretch>
            <a:fillRect/>
          </a:stretch>
        </p:blipFill>
        <p:spPr>
          <a:xfrm>
            <a:off x="10623361" y="599440"/>
            <a:ext cx="1237595" cy="829128"/>
          </a:xfrm>
          <a:prstGeom prst="rect">
            <a:avLst/>
          </a:prstGeom>
        </p:spPr>
      </p:pic>
    </p:spTree>
    <p:extLst>
      <p:ext uri="{BB962C8B-B14F-4D97-AF65-F5344CB8AC3E}">
        <p14:creationId xmlns:p14="http://schemas.microsoft.com/office/powerpoint/2010/main" val="2017669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E108D5-31F9-4E7B-812F-7D541310D0D1}"/>
              </a:ext>
            </a:extLst>
          </p:cNvPr>
          <p:cNvSpPr txBox="1"/>
          <p:nvPr/>
        </p:nvSpPr>
        <p:spPr>
          <a:xfrm>
            <a:off x="491948" y="1709200"/>
            <a:ext cx="10351848" cy="4443425"/>
          </a:xfrm>
          <a:prstGeom prst="rect">
            <a:avLst/>
          </a:prstGeom>
          <a:noFill/>
        </p:spPr>
        <p:txBody>
          <a:bodyPr vert="horz" wrap="square" lIns="91440" tIns="45720" rIns="91440" bIns="45720" anchor="t" anchorCtr="0">
            <a:noAutofit/>
          </a:bodyPr>
          <a:lstStyle/>
          <a:p>
            <a:pPr>
              <a:defRPr sz="2000" b="1" i="1">
                <a:solidFill>
                  <a:srgbClr val="4F81BD"/>
                </a:solidFill>
                <a:ea typeface="Lato"/>
                <a:cs typeface="Lato"/>
              </a:defRPr>
            </a:pPr>
            <a:r>
              <a:t>Para agosto de 2028...</a:t>
            </a:r>
            <a:endParaRPr sz="2000" b="1">
              <a:solidFill>
                <a:srgbClr val="4F81BD"/>
              </a:solidFill>
              <a:ea typeface="Lato"/>
              <a:cs typeface="Lato"/>
            </a:endParaRPr>
          </a:p>
          <a:p>
            <a:endParaRPr sz="2000" b="1" i="1">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Los programas deben </a:t>
            </a:r>
            <a:r>
              <a:rPr b="1"/>
              <a:t>brindar un seguro de atención médica </a:t>
            </a:r>
            <a:r>
              <a:t>(proporcionarlo o facilitar su acceso), licencia pagada y acceso a servicios de salud conductual a corto plazo y de bajo costo o gratuitos para el personal de tiempo completo;</a:t>
            </a:r>
            <a:endParaRPr sz="2000" b="1">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Los programas deben </a:t>
            </a:r>
            <a:r>
              <a:rPr b="1"/>
              <a:t>facilitar el acceso a la cobertura de atención médica</a:t>
            </a:r>
            <a:r>
              <a:t> para el personal a tiempo parcial, y subsidios de cuidado infantil y condonación de préstamos por servicio público para todo personal que pueda ser elegible.</a:t>
            </a: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Calibri"/>
            </a:endParaRPr>
          </a:p>
        </p:txBody>
      </p:sp>
      <p:sp>
        <p:nvSpPr>
          <p:cNvPr id="3" name="Title 5">
            <a:extLst>
              <a:ext uri="{FF2B5EF4-FFF2-40B4-BE49-F238E27FC236}">
                <a16:creationId xmlns:a16="http://schemas.microsoft.com/office/drawing/2014/main" id="{52B142A4-C184-0F4F-509B-BCD8FF122C9D}"/>
              </a:ext>
            </a:extLst>
          </p:cNvPr>
          <p:cNvSpPr>
            <a:spLocks noGrp="1"/>
          </p:cNvSpPr>
          <p:nvPr>
            <p:ph type="title"/>
          </p:nvPr>
        </p:nvSpPr>
        <p:spPr>
          <a:xfrm>
            <a:off x="0" y="498745"/>
            <a:ext cx="12192000" cy="929823"/>
          </a:xfrm>
          <a:solidFill>
            <a:srgbClr val="1F497D"/>
          </a:solidFill>
        </p:spPr>
        <p:txBody>
          <a:bodyPr anchor="ctr"/>
          <a:lstStyle/>
          <a:p>
            <a:pPr marL="461645">
              <a:defRPr cap="small">
                <a:solidFill>
                  <a:schemeClr val="bg1"/>
                </a:solidFill>
                <a:latin typeface="Lato"/>
                <a:ea typeface="Lato"/>
                <a:cs typeface="Lato"/>
              </a:defRPr>
            </a:pPr>
            <a:r>
              <a:t>Normas de beneficios (1302.90 y 1302.14)</a:t>
            </a:r>
            <a:endParaRPr>
              <a:solidFill>
                <a:schemeClr val="bg1"/>
              </a:solidFill>
            </a:endParaRPr>
          </a:p>
        </p:txBody>
      </p:sp>
      <p:pic>
        <p:nvPicPr>
          <p:cNvPr id="4" name="Picture 3">
            <a:extLst>
              <a:ext uri="{FF2B5EF4-FFF2-40B4-BE49-F238E27FC236}">
                <a16:creationId xmlns:a16="http://schemas.microsoft.com/office/drawing/2014/main" id="{485137BE-684E-B384-6F2E-2C1EA0840140}"/>
              </a:ext>
            </a:extLst>
          </p:cNvPr>
          <p:cNvPicPr>
            <a:picLocks noChangeAspect="1"/>
          </p:cNvPicPr>
          <p:nvPr/>
        </p:nvPicPr>
        <p:blipFill>
          <a:blip r:embed="rId3"/>
          <a:stretch>
            <a:fillRect/>
          </a:stretch>
        </p:blipFill>
        <p:spPr>
          <a:xfrm>
            <a:off x="10623361" y="599440"/>
            <a:ext cx="1237595" cy="829128"/>
          </a:xfrm>
          <a:prstGeom prst="rect">
            <a:avLst/>
          </a:prstGeom>
        </p:spPr>
      </p:pic>
    </p:spTree>
    <p:extLst>
      <p:ext uri="{BB962C8B-B14F-4D97-AF65-F5344CB8AC3E}">
        <p14:creationId xmlns:p14="http://schemas.microsoft.com/office/powerpoint/2010/main" val="3226016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E108D5-31F9-4E7B-812F-7D541310D0D1}"/>
              </a:ext>
            </a:extLst>
          </p:cNvPr>
          <p:cNvSpPr txBox="1"/>
          <p:nvPr/>
        </p:nvSpPr>
        <p:spPr>
          <a:xfrm>
            <a:off x="491948" y="1709200"/>
            <a:ext cx="10351848" cy="4443425"/>
          </a:xfrm>
          <a:prstGeom prst="rect">
            <a:avLst/>
          </a:prstGeom>
          <a:noFill/>
        </p:spPr>
        <p:txBody>
          <a:bodyPr vert="horz" wrap="square" lIns="91440" tIns="45720" rIns="91440" bIns="45720" anchor="t" anchorCtr="0">
            <a:noAutofit/>
          </a:bodyPr>
          <a:lstStyle/>
          <a:p>
            <a:pPr>
              <a:defRPr sz="2000" b="1" i="1">
                <a:solidFill>
                  <a:srgbClr val="4F81BD"/>
                </a:solidFill>
                <a:ea typeface="Lato"/>
                <a:cs typeface="Lato"/>
              </a:defRPr>
            </a:pPr>
            <a:r>
              <a:t>Para agosto de 2028...</a:t>
            </a:r>
            <a:endParaRPr sz="2000" b="1">
              <a:solidFill>
                <a:srgbClr val="4F81BD"/>
              </a:solidFill>
              <a:ea typeface="Lato"/>
              <a:cs typeface="Lato"/>
            </a:endParaRPr>
          </a:p>
          <a:p>
            <a:endParaRPr sz="2000" b="1" i="1">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Los programas deben </a:t>
            </a:r>
            <a:r>
              <a:rPr b="1"/>
              <a:t>brindar un seguro de atención médica </a:t>
            </a:r>
            <a:r>
              <a:t>(proporcionarlo o facilitar su acceso), licencia pagada y acceso a servicios de salud conductual a corto plazo y de bajo costo o gratuitos para el personal de tiempo completo;</a:t>
            </a:r>
            <a:endParaRPr sz="2000" b="1">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Los programas deben </a:t>
            </a:r>
            <a:r>
              <a:rPr b="1"/>
              <a:t>facilitar el acceso a la cobertura de atención médica</a:t>
            </a:r>
            <a:r>
              <a:t> para el personal a tiempo parcial, y subsidios de cuidado infantil y condonación de préstamos por servicio público para todo personal que pueda ser elegible.</a:t>
            </a: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Los programas tienen la </a:t>
            </a:r>
            <a:r>
              <a:rPr b="1"/>
              <a:t>opción de priorizar</a:t>
            </a:r>
            <a:r>
              <a:t> la matriculación en HS para los hijos elegibles del personal.</a:t>
            </a:r>
          </a:p>
          <a:p>
            <a:pPr marL="285750" indent="-285750">
              <a:buFont typeface="Arial" panose="020B0604020202020204" pitchFamily="34" charset="0"/>
              <a:buChar char="•"/>
            </a:pPr>
            <a:endParaRPr sz="2000">
              <a:solidFill>
                <a:srgbClr val="4F81BD"/>
              </a:solidFill>
              <a:ea typeface="Lato"/>
              <a:cs typeface="Calibri"/>
            </a:endParaRPr>
          </a:p>
        </p:txBody>
      </p:sp>
      <p:sp>
        <p:nvSpPr>
          <p:cNvPr id="3" name="Title 5">
            <a:extLst>
              <a:ext uri="{FF2B5EF4-FFF2-40B4-BE49-F238E27FC236}">
                <a16:creationId xmlns:a16="http://schemas.microsoft.com/office/drawing/2014/main" id="{52B142A4-C184-0F4F-509B-BCD8FF122C9D}"/>
              </a:ext>
            </a:extLst>
          </p:cNvPr>
          <p:cNvSpPr>
            <a:spLocks noGrp="1"/>
          </p:cNvSpPr>
          <p:nvPr>
            <p:ph type="title"/>
          </p:nvPr>
        </p:nvSpPr>
        <p:spPr>
          <a:xfrm>
            <a:off x="0" y="498745"/>
            <a:ext cx="12192000" cy="929823"/>
          </a:xfrm>
          <a:solidFill>
            <a:srgbClr val="1F497D"/>
          </a:solidFill>
        </p:spPr>
        <p:txBody>
          <a:bodyPr anchor="ctr"/>
          <a:lstStyle/>
          <a:p>
            <a:pPr marL="461645">
              <a:defRPr cap="small">
                <a:solidFill>
                  <a:schemeClr val="bg1"/>
                </a:solidFill>
                <a:latin typeface="Lato"/>
                <a:ea typeface="Lato"/>
                <a:cs typeface="Lato"/>
              </a:defRPr>
            </a:pPr>
            <a:r>
              <a:t>Normas de beneficios (1302.90 y 1302.14)</a:t>
            </a:r>
            <a:endParaRPr>
              <a:solidFill>
                <a:schemeClr val="bg1"/>
              </a:solidFill>
            </a:endParaRPr>
          </a:p>
        </p:txBody>
      </p:sp>
      <p:pic>
        <p:nvPicPr>
          <p:cNvPr id="4" name="Picture 3">
            <a:extLst>
              <a:ext uri="{FF2B5EF4-FFF2-40B4-BE49-F238E27FC236}">
                <a16:creationId xmlns:a16="http://schemas.microsoft.com/office/drawing/2014/main" id="{485137BE-684E-B384-6F2E-2C1EA0840140}"/>
              </a:ext>
            </a:extLst>
          </p:cNvPr>
          <p:cNvPicPr>
            <a:picLocks noChangeAspect="1"/>
          </p:cNvPicPr>
          <p:nvPr/>
        </p:nvPicPr>
        <p:blipFill>
          <a:blip r:embed="rId3"/>
          <a:stretch>
            <a:fillRect/>
          </a:stretch>
        </p:blipFill>
        <p:spPr>
          <a:xfrm>
            <a:off x="10623361" y="599440"/>
            <a:ext cx="1237595" cy="829128"/>
          </a:xfrm>
          <a:prstGeom prst="rect">
            <a:avLst/>
          </a:prstGeom>
        </p:spPr>
      </p:pic>
    </p:spTree>
    <p:extLst>
      <p:ext uri="{BB962C8B-B14F-4D97-AF65-F5344CB8AC3E}">
        <p14:creationId xmlns:p14="http://schemas.microsoft.com/office/powerpoint/2010/main" val="453549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idx="1"/>
          </p:nvPr>
        </p:nvSpPr>
        <p:spPr>
          <a:xfrm>
            <a:off x="200828" y="1549795"/>
            <a:ext cx="11555748" cy="4480894"/>
          </a:xfrm>
          <a:solidFill>
            <a:schemeClr val="bg1"/>
          </a:solidFill>
          <a:ln w="57150">
            <a:noFill/>
          </a:ln>
        </p:spPr>
        <p:style>
          <a:lnRef idx="2">
            <a:schemeClr val="accent1"/>
          </a:lnRef>
          <a:fillRef idx="1">
            <a:schemeClr val="lt1"/>
          </a:fillRef>
          <a:effectRef idx="0">
            <a:schemeClr val="accent1"/>
          </a:effectRef>
          <a:fontRef idx="minor">
            <a:schemeClr val="dk1"/>
          </a:fontRef>
        </p:style>
        <p:txBody>
          <a:bodyPr lIns="182880" tIns="91440" rIns="182880" bIns="91440" anchor="t" anchorCtr="0"/>
          <a:lstStyle/>
          <a:p>
            <a:pPr marL="0" indent="0" algn="ctr">
              <a:spcBef>
                <a:spcPts val="600"/>
              </a:spcBef>
              <a:spcAft>
                <a:spcPts val="600"/>
              </a:spcAft>
              <a:buNone/>
            </a:pPr>
            <a:endParaRPr sz="1800">
              <a:solidFill>
                <a:srgbClr val="1F497D"/>
              </a:solidFill>
              <a:latin typeface="Lato"/>
              <a:cs typeface="Calibri" panose="020F0502020204030204" pitchFamily="34" charset="0"/>
            </a:endParaRPr>
          </a:p>
          <a:p>
            <a:pPr marL="0" indent="0" algn="ctr">
              <a:spcBef>
                <a:spcPts val="600"/>
              </a:spcBef>
              <a:spcAft>
                <a:spcPts val="600"/>
              </a:spcAft>
              <a:buNone/>
            </a:pPr>
            <a:endParaRPr sz="3600" b="1">
              <a:solidFill>
                <a:srgbClr val="1F497D"/>
              </a:solidFill>
              <a:latin typeface="Lato"/>
              <a:cs typeface="Calibri" panose="020F0502020204030204" pitchFamily="34" charset="0"/>
            </a:endParaRPr>
          </a:p>
          <a:p>
            <a:pPr marL="0" indent="0" algn="ctr">
              <a:spcBef>
                <a:spcPts val="600"/>
              </a:spcBef>
              <a:spcAft>
                <a:spcPts val="600"/>
              </a:spcAft>
              <a:buNone/>
              <a:defRPr sz="3600" b="1">
                <a:solidFill>
                  <a:srgbClr val="1F497D"/>
                </a:solidFill>
                <a:latin typeface="Lato"/>
                <a:cs typeface="Calibri"/>
              </a:defRPr>
            </a:pPr>
            <a:r>
              <a:t>Panel de discusión</a:t>
            </a:r>
          </a:p>
        </p:txBody>
      </p:sp>
      <p:sp>
        <p:nvSpPr>
          <p:cNvPr id="6" name="Title 5"/>
          <p:cNvSpPr>
            <a:spLocks noGrp="1"/>
          </p:cNvSpPr>
          <p:nvPr>
            <p:ph type="title"/>
          </p:nvPr>
        </p:nvSpPr>
        <p:spPr>
          <a:xfrm>
            <a:off x="0" y="498745"/>
            <a:ext cx="12192000" cy="929823"/>
          </a:xfrm>
          <a:solidFill>
            <a:srgbClr val="1F497D"/>
          </a:solidFill>
        </p:spPr>
        <p:txBody>
          <a:bodyPr anchor="ctr"/>
          <a:lstStyle/>
          <a:p>
            <a:pPr marL="461645">
              <a:defRPr cap="small">
                <a:latin typeface="Lato"/>
                <a:ea typeface="Lato"/>
                <a:cs typeface="Lato"/>
              </a:defRPr>
            </a:pPr>
            <a:r>
              <a:t>Remuneración de la fuerza laboral </a:t>
            </a:r>
            <a:endParaRPr cap="small">
              <a:latin typeface="Lato" panose="020F0502020204030203" pitchFamily="34" charset="0"/>
              <a:ea typeface="Lato" panose="020F0502020204030203" pitchFamily="34" charset="0"/>
              <a:cs typeface="Lato" panose="020F0502020204030203" pitchFamily="34" charset="0"/>
            </a:endParaRPr>
          </a:p>
        </p:txBody>
      </p:sp>
      <p:pic>
        <p:nvPicPr>
          <p:cNvPr id="2" name="Picture 1" descr="A blue and white sign with text  Description automatically generated">
            <a:extLst>
              <a:ext uri="{FF2B5EF4-FFF2-40B4-BE49-F238E27FC236}">
                <a16:creationId xmlns:a16="http://schemas.microsoft.com/office/drawing/2014/main" id="{DE68FAC0-DE81-6658-2059-BE1A0D24A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515" y="550236"/>
            <a:ext cx="1240570" cy="826840"/>
          </a:xfrm>
          <a:prstGeom prst="rect">
            <a:avLst/>
          </a:prstGeom>
        </p:spPr>
      </p:pic>
    </p:spTree>
    <p:extLst>
      <p:ext uri="{BB962C8B-B14F-4D97-AF65-F5344CB8AC3E}">
        <p14:creationId xmlns:p14="http://schemas.microsoft.com/office/powerpoint/2010/main" val="163439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0255" y="3985619"/>
            <a:ext cx="9144000" cy="772823"/>
          </a:xfrm>
        </p:spPr>
        <p:txBody>
          <a:bodyPr>
            <a:normAutofit/>
          </a:bodyPr>
          <a:lstStyle/>
          <a:p>
            <a:pPr>
              <a:defRPr>
                <a:latin typeface="Lato"/>
                <a:ea typeface="Lato"/>
                <a:cs typeface="Lato"/>
              </a:defRPr>
            </a:pPr>
            <a:r>
              <a:t>Presentación del panel de Head Start</a:t>
            </a:r>
          </a:p>
        </p:txBody>
      </p:sp>
      <p:sp>
        <p:nvSpPr>
          <p:cNvPr id="3" name="Subtitle 2"/>
          <p:cNvSpPr>
            <a:spLocks noGrp="1"/>
          </p:cNvSpPr>
          <p:nvPr>
            <p:ph type="subTitle" idx="1"/>
          </p:nvPr>
        </p:nvSpPr>
        <p:spPr>
          <a:xfrm>
            <a:off x="1571502" y="4900946"/>
            <a:ext cx="9144000" cy="594360"/>
          </a:xfrm>
        </p:spPr>
        <p:txBody>
          <a:bodyPr vert="horz" lIns="91440" tIns="45720" rIns="91440" bIns="45720" anchor="t">
            <a:normAutofit/>
          </a:bodyPr>
          <a:lstStyle/>
          <a:p>
            <a:pPr>
              <a:defRPr>
                <a:latin typeface="Lato"/>
                <a:ea typeface="Lato"/>
                <a:cs typeface="Lato"/>
              </a:defRPr>
            </a:pPr>
            <a:r>
              <a:t>17 de diciembre, 2024</a:t>
            </a:r>
          </a:p>
          <a:p>
            <a:endParaRPr>
              <a:latin typeface="Lato"/>
            </a:endParaRPr>
          </a:p>
        </p:txBody>
      </p:sp>
    </p:spTree>
    <p:extLst>
      <p:ext uri="{BB962C8B-B14F-4D97-AF65-F5344CB8AC3E}">
        <p14:creationId xmlns:p14="http://schemas.microsoft.com/office/powerpoint/2010/main" val="1583016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AA6D-70D1-3555-B24E-8E4BF7879AA5}"/>
              </a:ext>
            </a:extLst>
          </p:cNvPr>
          <p:cNvSpPr>
            <a:spLocks noGrp="1"/>
          </p:cNvSpPr>
          <p:nvPr>
            <p:ph type="title"/>
          </p:nvPr>
        </p:nvSpPr>
        <p:spPr>
          <a:xfrm>
            <a:off x="329609" y="223872"/>
            <a:ext cx="10515600" cy="863600"/>
          </a:xfrm>
        </p:spPr>
        <p:txBody>
          <a:bodyPr>
            <a:normAutofit fontScale="90000"/>
          </a:bodyPr>
          <a:lstStyle/>
          <a:p>
            <a:pPr algn="ctr">
              <a:spcBef>
                <a:spcPts val="0"/>
              </a:spcBef>
              <a:defRPr sz="4000">
                <a:solidFill>
                  <a:srgbClr val="0081BC"/>
                </a:solidFill>
                <a:latin typeface="Lato"/>
                <a:ea typeface="Lato"/>
                <a:cs typeface="Lato"/>
              </a:defRPr>
            </a:pPr>
            <a:r>
              <a:t>Horizontes apoyo de dos generaciones a las familias sin hogar  </a:t>
            </a:r>
            <a:endParaRPr>
              <a:ea typeface="Calibri Light" panose="020F0302020204030204"/>
              <a:cs typeface="Calibri Light" panose="020F0302020204030204"/>
            </a:endParaRPr>
          </a:p>
        </p:txBody>
      </p:sp>
      <p:sp>
        <p:nvSpPr>
          <p:cNvPr id="9" name="Slide Number Placeholder 4">
            <a:extLst>
              <a:ext uri="{FF2B5EF4-FFF2-40B4-BE49-F238E27FC236}">
                <a16:creationId xmlns:a16="http://schemas.microsoft.com/office/drawing/2014/main" id="{6A5B392E-270B-4571-CA6F-81E2DB2D1D59}"/>
              </a:ext>
            </a:extLst>
          </p:cNvPr>
          <p:cNvSpPr>
            <a:spLocks noGrp="1"/>
          </p:cNvSpPr>
          <p:nvPr>
            <p:ph type="sldNum" sz="quarter" idx="12"/>
          </p:nvPr>
        </p:nvSpPr>
        <p:spPr>
          <a:xfrm>
            <a:off x="8610600" y="6356352"/>
            <a:ext cx="2743200" cy="365125"/>
          </a:xfrm>
        </p:spPr>
        <p:txBody>
          <a:bodyPr/>
          <a:lstStyle/>
          <a:p>
            <a:fld id="{9CBD0676-670E-489E-8FAD-DCC7B78A514C}" type="slidenum">
              <a:rPr lang="en-US" smtClean="0"/>
              <a:t>15</a:t>
            </a:fld>
            <a:endParaRPr lang="en-US"/>
          </a:p>
        </p:txBody>
      </p:sp>
      <p:pic>
        <p:nvPicPr>
          <p:cNvPr id="4" name="Content Placeholder 6" descr="A close-up of a person holding a child  Description automatically generated">
            <a:extLst>
              <a:ext uri="{FF2B5EF4-FFF2-40B4-BE49-F238E27FC236}">
                <a16:creationId xmlns:a16="http://schemas.microsoft.com/office/drawing/2014/main" id="{B205AF46-CE5F-571A-1876-D9115DF5AE6E}"/>
              </a:ext>
            </a:extLst>
          </p:cNvPr>
          <p:cNvPicPr>
            <a:picLocks noChangeAspect="1"/>
          </p:cNvPicPr>
          <p:nvPr/>
        </p:nvPicPr>
        <p:blipFill>
          <a:blip r:embed="rId3">
            <a:extLst>
              <a:ext uri="{28A0092B-C50C-407E-A947-70E740481C1C}">
                <a14:useLocalDpi xmlns:a14="http://schemas.microsoft.com/office/drawing/2010/main" val="0"/>
              </a:ext>
            </a:extLst>
          </a:blip>
          <a:srcRect l="44264" t="-2752" r="34539" b="61468"/>
          <a:stretch/>
        </p:blipFill>
        <p:spPr>
          <a:xfrm>
            <a:off x="6043321" y="1303163"/>
            <a:ext cx="2196455" cy="2324040"/>
          </a:xfrm>
          <a:prstGeom prst="rect">
            <a:avLst/>
          </a:prstGeom>
        </p:spPr>
      </p:pic>
      <p:pic>
        <p:nvPicPr>
          <p:cNvPr id="11" name="Content Placeholder 6" descr="A close-up of a person holding a child  Description automatically generated">
            <a:extLst>
              <a:ext uri="{FF2B5EF4-FFF2-40B4-BE49-F238E27FC236}">
                <a16:creationId xmlns:a16="http://schemas.microsoft.com/office/drawing/2014/main" id="{1E0A2054-F91B-D15C-7B51-5B1AC2E5E4BD}"/>
              </a:ext>
            </a:extLst>
          </p:cNvPr>
          <p:cNvPicPr>
            <a:picLocks noChangeAspect="1"/>
          </p:cNvPicPr>
          <p:nvPr/>
        </p:nvPicPr>
        <p:blipFill>
          <a:blip r:embed="rId3">
            <a:extLst>
              <a:ext uri="{28A0092B-C50C-407E-A947-70E740481C1C}">
                <a14:useLocalDpi xmlns:a14="http://schemas.microsoft.com/office/drawing/2010/main" val="0"/>
              </a:ext>
            </a:extLst>
          </a:blip>
          <a:srcRect l="44140" t="54575" r="35411" b="4092"/>
          <a:stretch/>
        </p:blipFill>
        <p:spPr>
          <a:xfrm>
            <a:off x="6082833" y="3786311"/>
            <a:ext cx="2118952" cy="2326726"/>
          </a:xfrm>
          <a:prstGeom prst="rect">
            <a:avLst/>
          </a:prstGeom>
        </p:spPr>
      </p:pic>
      <p:pic>
        <p:nvPicPr>
          <p:cNvPr id="13" name="Content Placeholder 6" descr="A close-up of a person holding a child  Description automatically generated">
            <a:extLst>
              <a:ext uri="{FF2B5EF4-FFF2-40B4-BE49-F238E27FC236}">
                <a16:creationId xmlns:a16="http://schemas.microsoft.com/office/drawing/2014/main" id="{61D1046A-BDB7-EE6E-8374-A826F32DE99B}"/>
              </a:ext>
            </a:extLst>
          </p:cNvPr>
          <p:cNvPicPr>
            <a:picLocks noChangeAspect="1"/>
          </p:cNvPicPr>
          <p:nvPr/>
        </p:nvPicPr>
        <p:blipFill>
          <a:blip r:embed="rId3">
            <a:extLst>
              <a:ext uri="{28A0092B-C50C-407E-A947-70E740481C1C}">
                <a14:useLocalDpi xmlns:a14="http://schemas.microsoft.com/office/drawing/2010/main" val="0"/>
              </a:ext>
            </a:extLst>
          </a:blip>
          <a:srcRect l="-1663" t="-2996" r="80448" b="62156"/>
          <a:stretch/>
        </p:blipFill>
        <p:spPr>
          <a:xfrm>
            <a:off x="420484" y="1134151"/>
            <a:ext cx="2198273" cy="2298989"/>
          </a:xfrm>
          <a:prstGeom prst="rect">
            <a:avLst/>
          </a:prstGeom>
        </p:spPr>
      </p:pic>
      <p:pic>
        <p:nvPicPr>
          <p:cNvPr id="15" name="Content Placeholder 6" descr="A close-up of a person holding a child  Description automatically generated">
            <a:extLst>
              <a:ext uri="{FF2B5EF4-FFF2-40B4-BE49-F238E27FC236}">
                <a16:creationId xmlns:a16="http://schemas.microsoft.com/office/drawing/2014/main" id="{68BED129-4E81-5576-DB82-242CD37B889B}"/>
              </a:ext>
            </a:extLst>
          </p:cNvPr>
          <p:cNvPicPr>
            <a:picLocks noChangeAspect="1"/>
          </p:cNvPicPr>
          <p:nvPr/>
        </p:nvPicPr>
        <p:blipFill>
          <a:blip r:embed="rId3">
            <a:extLst>
              <a:ext uri="{28A0092B-C50C-407E-A947-70E740481C1C}">
                <a14:useLocalDpi xmlns:a14="http://schemas.microsoft.com/office/drawing/2010/main" val="0"/>
              </a:ext>
            </a:extLst>
          </a:blip>
          <a:srcRect l="-1854" t="52664" r="78554" b="3073"/>
          <a:stretch/>
        </p:blipFill>
        <p:spPr>
          <a:xfrm>
            <a:off x="304612" y="3710658"/>
            <a:ext cx="2414385" cy="2491670"/>
          </a:xfrm>
          <a:prstGeom prst="rect">
            <a:avLst/>
          </a:prstGeom>
        </p:spPr>
      </p:pic>
      <p:sp>
        <p:nvSpPr>
          <p:cNvPr id="17" name="TextBox 16">
            <a:extLst>
              <a:ext uri="{FF2B5EF4-FFF2-40B4-BE49-F238E27FC236}">
                <a16:creationId xmlns:a16="http://schemas.microsoft.com/office/drawing/2014/main" id="{2DAE7138-5DD2-05F0-E4CF-60FAB3542F86}"/>
              </a:ext>
            </a:extLst>
          </p:cNvPr>
          <p:cNvSpPr txBox="1"/>
          <p:nvPr/>
        </p:nvSpPr>
        <p:spPr>
          <a:xfrm>
            <a:off x="2873962" y="1613369"/>
            <a:ext cx="3043295" cy="1938992"/>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sz="1600">
                <a:latin typeface="Lato"/>
                <a:ea typeface="Segoe UI"/>
                <a:cs typeface="Segoe UI"/>
              </a:defRPr>
            </a:pPr>
            <a:r>
              <a:rPr sz="1500"/>
              <a:t>Atendemos a 232 niños en 22 aulas con un plan de estudios sólido que apoya el crecimiento socioemocional e incluye alfabetización y STEM. Los niños reciben dos comidas al día para garantizar una nutrición adecuada.</a:t>
            </a:r>
            <a:endParaRPr sz="1500" b="0" i="0">
              <a:latin typeface="Calibri" panose="020F0502020204030204"/>
              <a:ea typeface="Calibri" panose="020F0502020204030204"/>
              <a:cs typeface="Calibri" panose="020F0502020204030204"/>
            </a:endParaRPr>
          </a:p>
        </p:txBody>
      </p:sp>
      <p:sp>
        <p:nvSpPr>
          <p:cNvPr id="18" name="TextBox 17">
            <a:extLst>
              <a:ext uri="{FF2B5EF4-FFF2-40B4-BE49-F238E27FC236}">
                <a16:creationId xmlns:a16="http://schemas.microsoft.com/office/drawing/2014/main" id="{EEFE2F6F-3104-DC9E-704B-BC916F63126A}"/>
              </a:ext>
            </a:extLst>
          </p:cNvPr>
          <p:cNvSpPr txBox="1"/>
          <p:nvPr/>
        </p:nvSpPr>
        <p:spPr>
          <a:xfrm>
            <a:off x="2906888" y="1241778"/>
            <a:ext cx="3265573" cy="369332"/>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b="1">
                <a:solidFill>
                  <a:srgbClr val="0080BB"/>
                </a:solidFill>
                <a:latin typeface="Lato 2 Bold"/>
                <a:ea typeface="Calibri"/>
                <a:cs typeface="Calibri"/>
              </a:defRPr>
            </a:pPr>
            <a:r>
              <a:rPr dirty="0" err="1"/>
              <a:t>Educación</a:t>
            </a:r>
            <a:r>
              <a:rPr dirty="0"/>
              <a:t> </a:t>
            </a:r>
            <a:r>
              <a:rPr dirty="0" err="1"/>
              <a:t>temprana</a:t>
            </a:r>
            <a:endParaRPr b="1" dirty="0">
              <a:solidFill>
                <a:srgbClr val="0080BB"/>
              </a:solidFill>
              <a:latin typeface="Lato 2 Bold"/>
            </a:endParaRPr>
          </a:p>
        </p:txBody>
      </p:sp>
      <p:sp>
        <p:nvSpPr>
          <p:cNvPr id="19" name="TextBox 18">
            <a:extLst>
              <a:ext uri="{FF2B5EF4-FFF2-40B4-BE49-F238E27FC236}">
                <a16:creationId xmlns:a16="http://schemas.microsoft.com/office/drawing/2014/main" id="{84140CD1-6261-8539-E0CB-D71FC0C03446}"/>
              </a:ext>
            </a:extLst>
          </p:cNvPr>
          <p:cNvSpPr txBox="1"/>
          <p:nvPr/>
        </p:nvSpPr>
        <p:spPr>
          <a:xfrm>
            <a:off x="2904257" y="4109680"/>
            <a:ext cx="2986850" cy="2169825"/>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sz="1600">
                <a:solidFill>
                  <a:srgbClr val="000000"/>
                </a:solidFill>
                <a:latin typeface="Lato"/>
                <a:ea typeface="Lato"/>
                <a:cs typeface="Lato"/>
              </a:defRPr>
            </a:pPr>
            <a:r>
              <a:rPr sz="1500"/>
              <a:t>Contamos con seis Coaches de familia que apoyan a los padres utilizando un modelo basado en la evidencia llamado Mobility Mentoring. Las familias se reúnen con su Coach dos veces al mes para establecer metas, acceder a recursos y avanzar hacia la autosuficiencia económica. </a:t>
            </a:r>
            <a:endParaRPr sz="1500">
              <a:latin typeface="Lato"/>
              <a:ea typeface="Lato"/>
              <a:cs typeface="Lato"/>
            </a:endParaRPr>
          </a:p>
        </p:txBody>
      </p:sp>
      <p:sp>
        <p:nvSpPr>
          <p:cNvPr id="3" name="TextBox 2">
            <a:extLst>
              <a:ext uri="{FF2B5EF4-FFF2-40B4-BE49-F238E27FC236}">
                <a16:creationId xmlns:a16="http://schemas.microsoft.com/office/drawing/2014/main" id="{1BFAE361-C549-9D36-F034-8954D13CD46B}"/>
              </a:ext>
            </a:extLst>
          </p:cNvPr>
          <p:cNvSpPr txBox="1"/>
          <p:nvPr/>
        </p:nvSpPr>
        <p:spPr>
          <a:xfrm>
            <a:off x="2906889" y="3781778"/>
            <a:ext cx="3265572" cy="369332"/>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b="1">
                <a:solidFill>
                  <a:srgbClr val="0080BB"/>
                </a:solidFill>
                <a:latin typeface="Lato 2 Bold"/>
                <a:ea typeface="Calibri"/>
                <a:cs typeface="Calibri"/>
              </a:defRPr>
            </a:pPr>
            <a:r>
              <a:rPr dirty="0" err="1"/>
              <a:t>Asociaciones</a:t>
            </a:r>
            <a:r>
              <a:rPr dirty="0"/>
              <a:t> con las </a:t>
            </a:r>
            <a:r>
              <a:rPr dirty="0" err="1"/>
              <a:t>familias</a:t>
            </a:r>
            <a:endParaRPr b="1" dirty="0">
              <a:solidFill>
                <a:srgbClr val="0080BB"/>
              </a:solidFill>
              <a:latin typeface="Lato 2 Bold"/>
            </a:endParaRPr>
          </a:p>
        </p:txBody>
      </p:sp>
      <p:sp>
        <p:nvSpPr>
          <p:cNvPr id="5" name="TextBox 4">
            <a:extLst>
              <a:ext uri="{FF2B5EF4-FFF2-40B4-BE49-F238E27FC236}">
                <a16:creationId xmlns:a16="http://schemas.microsoft.com/office/drawing/2014/main" id="{07574887-E8AC-1B0D-616C-0B3B56AC0315}"/>
              </a:ext>
            </a:extLst>
          </p:cNvPr>
          <p:cNvSpPr txBox="1"/>
          <p:nvPr/>
        </p:nvSpPr>
        <p:spPr>
          <a:xfrm>
            <a:off x="8438444" y="1178748"/>
            <a:ext cx="2144888" cy="369332"/>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b="1">
                <a:solidFill>
                  <a:srgbClr val="0080BB"/>
                </a:solidFill>
                <a:latin typeface="Lato 2 Bold"/>
                <a:ea typeface="Calibri"/>
                <a:cs typeface="Calibri"/>
              </a:defRPr>
            </a:pPr>
            <a:r>
              <a:t>Espacio de juego</a:t>
            </a:r>
            <a:endParaRPr b="1">
              <a:solidFill>
                <a:srgbClr val="0080BB"/>
              </a:solidFill>
              <a:latin typeface="Lato 2 Bold"/>
            </a:endParaRPr>
          </a:p>
        </p:txBody>
      </p:sp>
      <p:sp>
        <p:nvSpPr>
          <p:cNvPr id="6" name="TextBox 5">
            <a:extLst>
              <a:ext uri="{FF2B5EF4-FFF2-40B4-BE49-F238E27FC236}">
                <a16:creationId xmlns:a16="http://schemas.microsoft.com/office/drawing/2014/main" id="{A8A572BC-64EA-218B-25C7-D0843BB85FE9}"/>
              </a:ext>
            </a:extLst>
          </p:cNvPr>
          <p:cNvSpPr txBox="1"/>
          <p:nvPr/>
        </p:nvSpPr>
        <p:spPr>
          <a:xfrm>
            <a:off x="8419511" y="3875028"/>
            <a:ext cx="2425698" cy="369332"/>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b="1">
                <a:solidFill>
                  <a:srgbClr val="0080BB"/>
                </a:solidFill>
                <a:latin typeface="Lato 2 Bold"/>
                <a:ea typeface="Calibri"/>
                <a:cs typeface="Calibri"/>
              </a:defRPr>
            </a:pPr>
            <a:r>
              <a:t>Política y defensa</a:t>
            </a:r>
            <a:endParaRPr b="1">
              <a:solidFill>
                <a:srgbClr val="0080BB"/>
              </a:solidFill>
              <a:latin typeface="Lato 2 Bold"/>
            </a:endParaRPr>
          </a:p>
        </p:txBody>
      </p:sp>
      <p:sp>
        <p:nvSpPr>
          <p:cNvPr id="10" name="TextBox 9">
            <a:extLst>
              <a:ext uri="{FF2B5EF4-FFF2-40B4-BE49-F238E27FC236}">
                <a16:creationId xmlns:a16="http://schemas.microsoft.com/office/drawing/2014/main" id="{47D1A018-BBBE-02CC-117B-4222B910A2FE}"/>
              </a:ext>
            </a:extLst>
          </p:cNvPr>
          <p:cNvSpPr txBox="1"/>
          <p:nvPr/>
        </p:nvSpPr>
        <p:spPr>
          <a:xfrm>
            <a:off x="8433740" y="1541049"/>
            <a:ext cx="3174998" cy="2400657"/>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sz="1600">
                <a:latin typeface="Lato"/>
                <a:ea typeface="Calibri" panose="020F0502020204030204"/>
                <a:cs typeface="Segoe UI"/>
              </a:defRPr>
            </a:pPr>
            <a:r>
              <a:rPr sz="1500" dirty="0"/>
              <a:t>Los </a:t>
            </a:r>
            <a:r>
              <a:rPr sz="1500" dirty="0" err="1"/>
              <a:t>niños</a:t>
            </a:r>
            <a:r>
              <a:rPr sz="1500" dirty="0"/>
              <a:t> que </a:t>
            </a:r>
            <a:r>
              <a:rPr sz="1500" dirty="0" err="1"/>
              <a:t>viven</a:t>
            </a:r>
            <a:r>
              <a:rPr sz="1500" dirty="0"/>
              <a:t> </a:t>
            </a:r>
            <a:r>
              <a:rPr sz="1500" dirty="0" err="1"/>
              <a:t>en</a:t>
            </a:r>
            <a:r>
              <a:rPr sz="1500" dirty="0"/>
              <a:t> un </a:t>
            </a:r>
            <a:r>
              <a:rPr sz="1500" dirty="0" err="1"/>
              <a:t>refugio</a:t>
            </a:r>
            <a:r>
              <a:rPr sz="1500" dirty="0"/>
              <a:t> </a:t>
            </a:r>
            <a:r>
              <a:rPr sz="1500" dirty="0" err="1"/>
              <a:t>tienen</a:t>
            </a:r>
            <a:r>
              <a:rPr sz="1500" dirty="0"/>
              <a:t> la </a:t>
            </a:r>
            <a:r>
              <a:rPr sz="1500" dirty="0" err="1"/>
              <a:t>oportunidad</a:t>
            </a:r>
            <a:r>
              <a:rPr sz="1500" dirty="0"/>
              <a:t> de </a:t>
            </a:r>
            <a:r>
              <a:rPr sz="1500" dirty="0" err="1"/>
              <a:t>jugar</a:t>
            </a:r>
            <a:r>
              <a:rPr sz="1500" dirty="0"/>
              <a:t> con </a:t>
            </a:r>
            <a:r>
              <a:rPr sz="1500" dirty="0" err="1"/>
              <a:t>voluntarios</a:t>
            </a:r>
            <a:r>
              <a:rPr sz="1500" dirty="0"/>
              <a:t> </a:t>
            </a:r>
            <a:r>
              <a:rPr sz="1500" dirty="0" err="1"/>
              <a:t>capacitados</a:t>
            </a:r>
            <a:r>
              <a:rPr sz="1500" dirty="0"/>
              <a:t> </a:t>
            </a:r>
            <a:r>
              <a:rPr sz="1500" dirty="0" err="1"/>
              <a:t>en</a:t>
            </a:r>
            <a:r>
              <a:rPr sz="1500" dirty="0"/>
              <a:t> 71 salas de </a:t>
            </a:r>
            <a:r>
              <a:rPr sz="1500" dirty="0" err="1"/>
              <a:t>juegos</a:t>
            </a:r>
            <a:r>
              <a:rPr sz="1500" dirty="0"/>
              <a:t> que </a:t>
            </a:r>
            <a:r>
              <a:rPr sz="1500" dirty="0" err="1"/>
              <a:t>construimos</a:t>
            </a:r>
            <a:r>
              <a:rPr sz="1500" dirty="0"/>
              <a:t> y </a:t>
            </a:r>
            <a:r>
              <a:rPr sz="1500" dirty="0" err="1"/>
              <a:t>administramos</a:t>
            </a:r>
            <a:r>
              <a:rPr sz="1500" dirty="0"/>
              <a:t> </a:t>
            </a:r>
            <a:r>
              <a:rPr sz="1500" dirty="0" err="1"/>
              <a:t>en</a:t>
            </a:r>
            <a:r>
              <a:rPr sz="1500" dirty="0"/>
              <a:t> </a:t>
            </a:r>
            <a:r>
              <a:rPr sz="1500" dirty="0" err="1"/>
              <a:t>todo</a:t>
            </a:r>
            <a:r>
              <a:rPr sz="1500" dirty="0"/>
              <a:t> Massachusetts. </a:t>
            </a:r>
            <a:r>
              <a:rPr sz="1500" dirty="0" err="1"/>
              <a:t>También</a:t>
            </a:r>
            <a:r>
              <a:rPr sz="1500" dirty="0"/>
              <a:t> </a:t>
            </a:r>
            <a:r>
              <a:rPr sz="1500" dirty="0" err="1"/>
              <a:t>organizamos</a:t>
            </a:r>
            <a:r>
              <a:rPr sz="1500" dirty="0"/>
              <a:t> </a:t>
            </a:r>
            <a:r>
              <a:rPr sz="1500" dirty="0" err="1"/>
              <a:t>grupos</a:t>
            </a:r>
            <a:r>
              <a:rPr sz="1500" dirty="0"/>
              <a:t> de </a:t>
            </a:r>
            <a:r>
              <a:rPr sz="1500" dirty="0" err="1"/>
              <a:t>juego</a:t>
            </a:r>
            <a:r>
              <a:rPr sz="1500" dirty="0"/>
              <a:t> entre padres e </a:t>
            </a:r>
            <a:r>
              <a:rPr sz="1500" dirty="0" err="1"/>
              <a:t>hijos</a:t>
            </a:r>
            <a:r>
              <a:rPr sz="1500" dirty="0"/>
              <a:t> </a:t>
            </a:r>
            <a:r>
              <a:rPr sz="1500" dirty="0" err="1"/>
              <a:t>donde</a:t>
            </a:r>
            <a:r>
              <a:rPr sz="1500" dirty="0"/>
              <a:t> </a:t>
            </a:r>
            <a:r>
              <a:rPr sz="1500" dirty="0" err="1"/>
              <a:t>los</a:t>
            </a:r>
            <a:r>
              <a:rPr sz="1500" dirty="0"/>
              <a:t> padres </a:t>
            </a:r>
            <a:r>
              <a:rPr sz="1500" dirty="0" err="1"/>
              <a:t>aprenden</a:t>
            </a:r>
            <a:r>
              <a:rPr sz="1500" dirty="0"/>
              <a:t> </a:t>
            </a:r>
            <a:r>
              <a:rPr sz="1500" dirty="0" err="1"/>
              <a:t>diferentes</a:t>
            </a:r>
            <a:r>
              <a:rPr sz="1500" dirty="0"/>
              <a:t> </a:t>
            </a:r>
            <a:r>
              <a:rPr sz="1500" dirty="0" err="1"/>
              <a:t>formas</a:t>
            </a:r>
            <a:r>
              <a:rPr sz="1500" dirty="0"/>
              <a:t> de </a:t>
            </a:r>
            <a:r>
              <a:rPr sz="1500" dirty="0" err="1"/>
              <a:t>participar</a:t>
            </a:r>
            <a:r>
              <a:rPr sz="1500" dirty="0"/>
              <a:t> </a:t>
            </a:r>
            <a:r>
              <a:rPr sz="1500" dirty="0" err="1"/>
              <a:t>en</a:t>
            </a:r>
            <a:r>
              <a:rPr sz="1500" dirty="0"/>
              <a:t> </a:t>
            </a:r>
            <a:r>
              <a:rPr sz="1500" dirty="0" err="1"/>
              <a:t>el</a:t>
            </a:r>
            <a:r>
              <a:rPr sz="1500" dirty="0"/>
              <a:t> </a:t>
            </a:r>
            <a:r>
              <a:rPr sz="1500" dirty="0" err="1"/>
              <a:t>juego</a:t>
            </a:r>
            <a:r>
              <a:rPr sz="1500" dirty="0"/>
              <a:t> con sus </a:t>
            </a:r>
            <a:r>
              <a:rPr sz="1500" dirty="0" err="1"/>
              <a:t>hijos</a:t>
            </a:r>
            <a:r>
              <a:rPr sz="1500" dirty="0"/>
              <a:t>. </a:t>
            </a:r>
            <a:endParaRPr sz="1500" b="0" i="0" dirty="0">
              <a:latin typeface="Lato"/>
              <a:ea typeface="Calibri" panose="020F0502020204030204"/>
              <a:cs typeface="Segoe UI"/>
            </a:endParaRPr>
          </a:p>
        </p:txBody>
      </p:sp>
      <p:sp>
        <p:nvSpPr>
          <p:cNvPr id="12" name="TextBox 11">
            <a:extLst>
              <a:ext uri="{FF2B5EF4-FFF2-40B4-BE49-F238E27FC236}">
                <a16:creationId xmlns:a16="http://schemas.microsoft.com/office/drawing/2014/main" id="{03CCA9D1-D6DC-2F73-FC9E-A8BF5AC34DD4}"/>
              </a:ext>
            </a:extLst>
          </p:cNvPr>
          <p:cNvSpPr txBox="1"/>
          <p:nvPr/>
        </p:nvSpPr>
        <p:spPr>
          <a:xfrm>
            <a:off x="8421276" y="4177712"/>
            <a:ext cx="3392310" cy="2862322"/>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sz="1600">
                <a:latin typeface="Lato"/>
                <a:ea typeface="Lato"/>
                <a:cs typeface="Lato"/>
              </a:defRPr>
            </a:pPr>
            <a:r>
              <a:rPr sz="1500" dirty="0" err="1"/>
              <a:t>Esto</a:t>
            </a:r>
            <a:r>
              <a:rPr sz="1500" dirty="0"/>
              <a:t> </a:t>
            </a:r>
            <a:r>
              <a:rPr sz="1500" dirty="0" err="1"/>
              <a:t>expande</a:t>
            </a:r>
            <a:r>
              <a:rPr sz="1500" dirty="0"/>
              <a:t> </a:t>
            </a:r>
            <a:r>
              <a:rPr sz="1500" dirty="0" err="1"/>
              <a:t>nuestro</a:t>
            </a:r>
            <a:r>
              <a:rPr sz="1500" dirty="0"/>
              <a:t> </a:t>
            </a:r>
            <a:r>
              <a:rPr sz="1500" dirty="0" err="1"/>
              <a:t>impacto</a:t>
            </a:r>
            <a:r>
              <a:rPr sz="1500" dirty="0"/>
              <a:t> para </a:t>
            </a:r>
            <a:r>
              <a:rPr sz="1500" dirty="0" err="1"/>
              <a:t>avanzar</a:t>
            </a:r>
            <a:r>
              <a:rPr sz="1500" dirty="0"/>
              <a:t> </a:t>
            </a:r>
            <a:r>
              <a:rPr sz="1500" dirty="0" err="1"/>
              <a:t>en</a:t>
            </a:r>
            <a:r>
              <a:rPr sz="1500" dirty="0"/>
              <a:t> </a:t>
            </a:r>
            <a:r>
              <a:rPr sz="1500" dirty="0" err="1"/>
              <a:t>nuestra</a:t>
            </a:r>
            <a:r>
              <a:rPr sz="1500" dirty="0"/>
              <a:t> </a:t>
            </a:r>
            <a:r>
              <a:rPr sz="1500" dirty="0" err="1"/>
              <a:t>visión</a:t>
            </a:r>
            <a:r>
              <a:rPr sz="1500" dirty="0"/>
              <a:t> de </a:t>
            </a:r>
            <a:r>
              <a:rPr sz="1500" dirty="0" err="1"/>
              <a:t>poner</a:t>
            </a:r>
            <a:r>
              <a:rPr sz="1500" dirty="0"/>
              <a:t> fin a la </a:t>
            </a:r>
            <a:r>
              <a:rPr sz="1500" dirty="0" err="1"/>
              <a:t>falta</a:t>
            </a:r>
            <a:r>
              <a:rPr sz="1500" dirty="0"/>
              <a:t> de </a:t>
            </a:r>
            <a:r>
              <a:rPr sz="1500" dirty="0" err="1"/>
              <a:t>vivienda</a:t>
            </a:r>
            <a:r>
              <a:rPr sz="1500" dirty="0"/>
              <a:t> para las </a:t>
            </a:r>
            <a:r>
              <a:rPr sz="1500" dirty="0" err="1"/>
              <a:t>familias</a:t>
            </a:r>
            <a:r>
              <a:rPr sz="1500" dirty="0"/>
              <a:t> con </a:t>
            </a:r>
            <a:r>
              <a:rPr sz="1500" dirty="0" err="1"/>
              <a:t>niños</a:t>
            </a:r>
            <a:r>
              <a:rPr sz="1500" dirty="0"/>
              <a:t> </a:t>
            </a:r>
            <a:r>
              <a:rPr sz="1500" dirty="0" err="1"/>
              <a:t>pequeños</a:t>
            </a:r>
            <a:r>
              <a:rPr sz="1500" dirty="0"/>
              <a:t>. </a:t>
            </a:r>
            <a:r>
              <a:rPr sz="1500" dirty="0" err="1"/>
              <a:t>Priorizamos</a:t>
            </a:r>
            <a:r>
              <a:rPr sz="1500" dirty="0"/>
              <a:t> la </a:t>
            </a:r>
            <a:r>
              <a:rPr sz="1500" dirty="0" err="1"/>
              <a:t>legislación</a:t>
            </a:r>
            <a:r>
              <a:rPr sz="1500" dirty="0"/>
              <a:t>, las </a:t>
            </a:r>
            <a:r>
              <a:rPr sz="1500" dirty="0" err="1"/>
              <a:t>asignaciones</a:t>
            </a:r>
            <a:r>
              <a:rPr sz="1500" dirty="0"/>
              <a:t> y </a:t>
            </a:r>
            <a:r>
              <a:rPr sz="1500" dirty="0" err="1"/>
              <a:t>los</a:t>
            </a:r>
            <a:r>
              <a:rPr sz="1500" dirty="0"/>
              <a:t> </a:t>
            </a:r>
            <a:r>
              <a:rPr sz="1500" dirty="0" err="1"/>
              <a:t>cambios</a:t>
            </a:r>
            <a:r>
              <a:rPr sz="1500" dirty="0"/>
              <a:t> </a:t>
            </a:r>
            <a:r>
              <a:rPr sz="1500" dirty="0" err="1"/>
              <a:t>reglamentarios</a:t>
            </a:r>
            <a:r>
              <a:rPr sz="1500" dirty="0"/>
              <a:t> </a:t>
            </a:r>
            <a:r>
              <a:rPr sz="1500" dirty="0" err="1"/>
              <a:t>en</a:t>
            </a:r>
            <a:r>
              <a:rPr sz="1500" dirty="0"/>
              <a:t> las </a:t>
            </a:r>
            <a:r>
              <a:rPr sz="1500" dirty="0" err="1"/>
              <a:t>áreas</a:t>
            </a:r>
            <a:r>
              <a:rPr sz="1500" dirty="0"/>
              <a:t> de </a:t>
            </a:r>
            <a:r>
              <a:rPr sz="1500" dirty="0" err="1"/>
              <a:t>política</a:t>
            </a:r>
            <a:r>
              <a:rPr sz="1500" dirty="0"/>
              <a:t> de </a:t>
            </a:r>
            <a:r>
              <a:rPr sz="1500" dirty="0" err="1"/>
              <a:t>vivienda</a:t>
            </a:r>
            <a:r>
              <a:rPr sz="1500" dirty="0"/>
              <a:t>, </a:t>
            </a:r>
            <a:r>
              <a:rPr sz="1500" dirty="0" err="1"/>
              <a:t>educación</a:t>
            </a:r>
            <a:r>
              <a:rPr sz="1500" dirty="0"/>
              <a:t> y </a:t>
            </a:r>
            <a:r>
              <a:rPr sz="1500" dirty="0" err="1"/>
              <a:t>cuidado</a:t>
            </a:r>
            <a:r>
              <a:rPr sz="1500" dirty="0"/>
              <a:t> </a:t>
            </a:r>
            <a:r>
              <a:rPr sz="1500" dirty="0" err="1"/>
              <a:t>temprano</a:t>
            </a:r>
            <a:r>
              <a:rPr sz="1500" dirty="0"/>
              <a:t>,  </a:t>
            </a:r>
            <a:endParaRPr sz="1500" dirty="0">
              <a:latin typeface="Calibri" panose="020F0502020204030204"/>
              <a:ea typeface="Calibri" panose="020F0502020204030204"/>
              <a:cs typeface="Calibri" panose="020F0502020204030204"/>
            </a:endParaRPr>
          </a:p>
          <a:p>
            <a:pPr>
              <a:defRPr sz="1600">
                <a:latin typeface="Lato"/>
                <a:ea typeface="Lato"/>
                <a:cs typeface="Lato"/>
              </a:defRPr>
            </a:pPr>
            <a:r>
              <a:rPr sz="1500" dirty="0"/>
              <a:t>la lucha contra la </a:t>
            </a:r>
            <a:r>
              <a:rPr sz="1500" dirty="0" err="1"/>
              <a:t>pobreza</a:t>
            </a:r>
            <a:r>
              <a:rPr sz="1500" dirty="0"/>
              <a:t> y la </a:t>
            </a:r>
            <a:r>
              <a:rPr sz="1500" dirty="0" err="1"/>
              <a:t>seguridad</a:t>
            </a:r>
            <a:r>
              <a:rPr sz="1500" dirty="0"/>
              <a:t> de </a:t>
            </a:r>
            <a:r>
              <a:rPr sz="1500" dirty="0" err="1"/>
              <a:t>los</a:t>
            </a:r>
            <a:r>
              <a:rPr sz="1500" dirty="0"/>
              <a:t> </a:t>
            </a:r>
            <a:r>
              <a:rPr sz="1500" dirty="0" err="1"/>
              <a:t>ingresos</a:t>
            </a:r>
            <a:r>
              <a:rPr sz="1500" dirty="0"/>
              <a:t>.</a:t>
            </a:r>
          </a:p>
          <a:p>
            <a:endParaRPr sz="1500" dirty="0">
              <a:latin typeface="Lato"/>
              <a:ea typeface="Lato"/>
              <a:cs typeface="Lato"/>
            </a:endParaRPr>
          </a:p>
          <a:p>
            <a:endParaRPr sz="1500" dirty="0">
              <a:latin typeface="Lato"/>
              <a:ea typeface="Lato"/>
              <a:cs typeface="Lato"/>
            </a:endParaRPr>
          </a:p>
        </p:txBody>
      </p:sp>
    </p:spTree>
    <p:extLst>
      <p:ext uri="{BB962C8B-B14F-4D97-AF65-F5344CB8AC3E}">
        <p14:creationId xmlns:p14="http://schemas.microsoft.com/office/powerpoint/2010/main" val="3901568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50E0-B805-C6C2-4062-5BA5BBB9CBF0}"/>
              </a:ext>
            </a:extLst>
          </p:cNvPr>
          <p:cNvSpPr>
            <a:spLocks noGrp="1"/>
          </p:cNvSpPr>
          <p:nvPr>
            <p:ph type="title"/>
          </p:nvPr>
        </p:nvSpPr>
        <p:spPr>
          <a:xfrm>
            <a:off x="735459" y="878835"/>
            <a:ext cx="10515600" cy="1325563"/>
          </a:xfrm>
        </p:spPr>
        <p:txBody>
          <a:bodyPr/>
          <a:lstStyle/>
          <a:p>
            <a:pPr>
              <a:defRPr>
                <a:latin typeface="Lato"/>
                <a:ea typeface="Lato"/>
                <a:cs typeface="Lato"/>
              </a:defRPr>
            </a:pPr>
            <a:r>
              <a:t>Post Pandemic Horizons comenzó un enfoque en el bienestar de los empleados </a:t>
            </a:r>
          </a:p>
        </p:txBody>
      </p:sp>
      <p:sp>
        <p:nvSpPr>
          <p:cNvPr id="3" name="Content Placeholder 2">
            <a:extLst>
              <a:ext uri="{FF2B5EF4-FFF2-40B4-BE49-F238E27FC236}">
                <a16:creationId xmlns:a16="http://schemas.microsoft.com/office/drawing/2014/main" id="{33E6E7BF-9F81-9970-F2ED-2C4933D799A0}"/>
              </a:ext>
            </a:extLst>
          </p:cNvPr>
          <p:cNvSpPr>
            <a:spLocks noGrp="1"/>
          </p:cNvSpPr>
          <p:nvPr>
            <p:ph idx="1"/>
          </p:nvPr>
        </p:nvSpPr>
        <p:spPr>
          <a:xfrm>
            <a:off x="735459" y="2339333"/>
            <a:ext cx="10515600" cy="4351338"/>
          </a:xfrm>
        </p:spPr>
        <p:txBody>
          <a:bodyPr vert="horz" lIns="91440" tIns="45720" rIns="91440" bIns="45720" anchor="t">
            <a:normAutofit/>
          </a:bodyPr>
          <a:lstStyle/>
          <a:p>
            <a:pPr marL="227965" indent="-227965">
              <a:defRPr>
                <a:latin typeface="Lato"/>
                <a:ea typeface="Lato"/>
                <a:cs typeface="Lato"/>
              </a:defRPr>
            </a:pPr>
            <a:r>
              <a:rPr dirty="0"/>
              <a:t>Con </a:t>
            </a:r>
            <a:r>
              <a:rPr dirty="0" err="1"/>
              <a:t>inversiones</a:t>
            </a:r>
            <a:r>
              <a:rPr dirty="0"/>
              <a:t> </a:t>
            </a:r>
            <a:r>
              <a:rPr dirty="0" err="1"/>
              <a:t>significativas</a:t>
            </a:r>
            <a:r>
              <a:rPr dirty="0"/>
              <a:t> que se </a:t>
            </a:r>
            <a:r>
              <a:rPr dirty="0" err="1"/>
              <a:t>están</a:t>
            </a:r>
            <a:r>
              <a:rPr dirty="0"/>
              <a:t> </a:t>
            </a:r>
            <a:r>
              <a:rPr dirty="0" err="1"/>
              <a:t>realizando</a:t>
            </a:r>
            <a:r>
              <a:rPr dirty="0"/>
              <a:t> </a:t>
            </a:r>
            <a:r>
              <a:rPr dirty="0" err="1"/>
              <a:t>en</a:t>
            </a:r>
            <a:r>
              <a:rPr dirty="0"/>
              <a:t> </a:t>
            </a:r>
            <a:r>
              <a:rPr dirty="0" err="1"/>
              <a:t>el</a:t>
            </a:r>
            <a:r>
              <a:rPr dirty="0"/>
              <a:t> </a:t>
            </a:r>
            <a:r>
              <a:rPr dirty="0" err="1"/>
              <a:t>bienestar</a:t>
            </a:r>
            <a:r>
              <a:rPr dirty="0"/>
              <a:t> general de </a:t>
            </a:r>
            <a:r>
              <a:rPr dirty="0" err="1"/>
              <a:t>nuestra</a:t>
            </a:r>
            <a:r>
              <a:rPr dirty="0"/>
              <a:t> </a:t>
            </a:r>
            <a:r>
              <a:rPr dirty="0" err="1"/>
              <a:t>fuerza</a:t>
            </a:r>
            <a:r>
              <a:rPr dirty="0"/>
              <a:t> </a:t>
            </a:r>
            <a:r>
              <a:rPr dirty="0" err="1"/>
              <a:t>laboral</a:t>
            </a:r>
            <a:endParaRPr dirty="0"/>
          </a:p>
          <a:p>
            <a:pPr marL="799465" lvl="1" indent="-342265">
              <a:buFont typeface="Courier New" panose="020B0604020202020204" pitchFamily="34" charset="0"/>
              <a:buChar char="o"/>
              <a:defRPr>
                <a:latin typeface="Lato"/>
                <a:ea typeface="Lato"/>
                <a:cs typeface="Lato"/>
              </a:defRPr>
            </a:pPr>
            <a:r>
              <a:rPr dirty="0"/>
              <a:t>2021: Se </a:t>
            </a:r>
            <a:r>
              <a:rPr dirty="0" err="1"/>
              <a:t>aumentaron</a:t>
            </a:r>
            <a:r>
              <a:rPr dirty="0"/>
              <a:t> </a:t>
            </a:r>
            <a:r>
              <a:rPr dirty="0" err="1"/>
              <a:t>los</a:t>
            </a:r>
            <a:r>
              <a:rPr dirty="0"/>
              <a:t> </a:t>
            </a:r>
            <a:r>
              <a:rPr dirty="0" err="1"/>
              <a:t>salarios</a:t>
            </a:r>
            <a:r>
              <a:rPr dirty="0"/>
              <a:t> para </a:t>
            </a:r>
            <a:r>
              <a:rPr dirty="0" err="1"/>
              <a:t>establecer</a:t>
            </a:r>
            <a:r>
              <a:rPr dirty="0"/>
              <a:t> un </a:t>
            </a:r>
            <a:r>
              <a:rPr dirty="0" err="1"/>
              <a:t>salario</a:t>
            </a:r>
            <a:r>
              <a:rPr dirty="0"/>
              <a:t> base de $</a:t>
            </a:r>
            <a:r>
              <a:rPr lang="es-AR" dirty="0"/>
              <a:t> </a:t>
            </a:r>
            <a:r>
              <a:rPr dirty="0"/>
              <a:t>50,000 para </a:t>
            </a:r>
            <a:r>
              <a:rPr dirty="0" err="1"/>
              <a:t>todos</a:t>
            </a:r>
            <a:r>
              <a:rPr dirty="0"/>
              <a:t> </a:t>
            </a:r>
            <a:r>
              <a:rPr dirty="0" err="1"/>
              <a:t>los</a:t>
            </a:r>
            <a:r>
              <a:rPr dirty="0"/>
              <a:t> </a:t>
            </a:r>
            <a:r>
              <a:rPr dirty="0" err="1"/>
              <a:t>empleados</a:t>
            </a:r>
            <a:r>
              <a:rPr dirty="0"/>
              <a:t> </a:t>
            </a:r>
            <a:r>
              <a:rPr dirty="0" err="1"/>
              <a:t>más</a:t>
            </a:r>
            <a:r>
              <a:rPr dirty="0"/>
              <a:t>: </a:t>
            </a:r>
          </a:p>
          <a:p>
            <a:pPr marL="1142365" lvl="2" indent="-227965">
              <a:buFont typeface="Wingdings" panose="020B0604020202020204" pitchFamily="34" charset="0"/>
              <a:buChar char="§"/>
              <a:defRPr>
                <a:latin typeface="Lato"/>
                <a:ea typeface="Lato"/>
                <a:cs typeface="Lato"/>
              </a:defRPr>
            </a:pPr>
            <a:r>
              <a:rPr dirty="0"/>
              <a:t>COLA </a:t>
            </a:r>
            <a:r>
              <a:rPr dirty="0" err="1"/>
              <a:t>anual</a:t>
            </a:r>
            <a:r>
              <a:rPr dirty="0"/>
              <a:t> </a:t>
            </a:r>
            <a:r>
              <a:rPr dirty="0" err="1"/>
              <a:t>garantizado</a:t>
            </a:r>
            <a:r>
              <a:rPr dirty="0"/>
              <a:t> </a:t>
            </a:r>
          </a:p>
          <a:p>
            <a:pPr marL="1142365" lvl="2" indent="-227965">
              <a:buFont typeface="Wingdings" panose="020B0604020202020204" pitchFamily="34" charset="0"/>
              <a:buChar char="§"/>
              <a:defRPr>
                <a:latin typeface="Lato"/>
                <a:ea typeface="Lato"/>
                <a:cs typeface="Lato"/>
              </a:defRPr>
            </a:pPr>
            <a:r>
              <a:rPr dirty="0" err="1"/>
              <a:t>Introducción</a:t>
            </a:r>
            <a:r>
              <a:rPr dirty="0"/>
              <a:t> de </a:t>
            </a:r>
            <a:r>
              <a:rPr dirty="0" err="1"/>
              <a:t>bonificaciones</a:t>
            </a:r>
            <a:r>
              <a:rPr dirty="0"/>
              <a:t> </a:t>
            </a:r>
            <a:r>
              <a:rPr dirty="0" err="1"/>
              <a:t>anuales</a:t>
            </a:r>
            <a:r>
              <a:rPr dirty="0"/>
              <a:t> </a:t>
            </a:r>
            <a:r>
              <a:rPr dirty="0" err="1"/>
              <a:t>basadas</a:t>
            </a:r>
            <a:r>
              <a:rPr dirty="0"/>
              <a:t> </a:t>
            </a:r>
            <a:r>
              <a:rPr dirty="0" err="1"/>
              <a:t>en</a:t>
            </a:r>
            <a:r>
              <a:rPr dirty="0"/>
              <a:t> </a:t>
            </a:r>
            <a:r>
              <a:rPr dirty="0" err="1"/>
              <a:t>el</a:t>
            </a:r>
            <a:r>
              <a:rPr dirty="0"/>
              <a:t> </a:t>
            </a:r>
            <a:r>
              <a:rPr dirty="0" err="1"/>
              <a:t>desempeño</a:t>
            </a:r>
            <a:r>
              <a:rPr dirty="0"/>
              <a:t> (de 5 a 8 %)</a:t>
            </a:r>
          </a:p>
          <a:p>
            <a:pPr marL="799465" lvl="1" indent="-342265">
              <a:buFont typeface="Courier New" panose="020B0604020202020204" pitchFamily="34" charset="0"/>
              <a:buChar char="o"/>
              <a:defRPr>
                <a:latin typeface="Lato"/>
                <a:ea typeface="Lato"/>
                <a:cs typeface="Lato"/>
              </a:defRPr>
            </a:pPr>
            <a:r>
              <a:rPr dirty="0"/>
              <a:t>2023: </a:t>
            </a:r>
            <a:r>
              <a:rPr dirty="0" err="1"/>
              <a:t>Introducción</a:t>
            </a:r>
            <a:r>
              <a:rPr dirty="0"/>
              <a:t> del </a:t>
            </a:r>
            <a:r>
              <a:rPr dirty="0" err="1"/>
              <a:t>Fondo</a:t>
            </a:r>
            <a:r>
              <a:rPr dirty="0"/>
              <a:t> de </a:t>
            </a:r>
            <a:r>
              <a:rPr dirty="0" err="1"/>
              <a:t>ayuda</a:t>
            </a:r>
            <a:r>
              <a:rPr dirty="0"/>
              <a:t> de </a:t>
            </a:r>
            <a:r>
              <a:rPr dirty="0" err="1"/>
              <a:t>emergencia</a:t>
            </a:r>
            <a:r>
              <a:rPr dirty="0"/>
              <a:t> para </a:t>
            </a:r>
            <a:r>
              <a:rPr dirty="0" err="1"/>
              <a:t>nuestro</a:t>
            </a:r>
            <a:r>
              <a:rPr dirty="0"/>
              <a:t> personal </a:t>
            </a:r>
          </a:p>
          <a:p>
            <a:pPr marL="799465" lvl="1" indent="-342265">
              <a:buFont typeface="Courier New" panose="020B0604020202020204" pitchFamily="34" charset="0"/>
              <a:buChar char="o"/>
              <a:defRPr>
                <a:latin typeface="Lato"/>
                <a:ea typeface="Lato"/>
                <a:cs typeface="Lato"/>
              </a:defRPr>
            </a:pPr>
            <a:r>
              <a:rPr dirty="0"/>
              <a:t>2024: La </a:t>
            </a:r>
            <a:r>
              <a:rPr dirty="0" err="1"/>
              <a:t>conversión</a:t>
            </a:r>
            <a:r>
              <a:rPr dirty="0"/>
              <a:t> de la </a:t>
            </a:r>
            <a:r>
              <a:rPr dirty="0" err="1"/>
              <a:t>contribución</a:t>
            </a:r>
            <a:r>
              <a:rPr dirty="0"/>
              <a:t> a la </a:t>
            </a:r>
            <a:r>
              <a:rPr dirty="0" err="1"/>
              <a:t>jubilación</a:t>
            </a:r>
            <a:r>
              <a:rPr dirty="0"/>
              <a:t> </a:t>
            </a:r>
            <a:r>
              <a:rPr dirty="0" err="1"/>
              <a:t>en</a:t>
            </a:r>
            <a:r>
              <a:rPr dirty="0"/>
              <a:t> </a:t>
            </a:r>
            <a:r>
              <a:rPr dirty="0" err="1"/>
              <a:t>una</a:t>
            </a:r>
            <a:r>
              <a:rPr dirty="0"/>
              <a:t> </a:t>
            </a:r>
            <a:r>
              <a:rPr dirty="0" err="1"/>
              <a:t>subvención</a:t>
            </a:r>
            <a:r>
              <a:rPr dirty="0"/>
              <a:t> </a:t>
            </a:r>
            <a:r>
              <a:rPr dirty="0" err="1"/>
              <a:t>en</a:t>
            </a:r>
            <a:r>
              <a:rPr dirty="0"/>
              <a:t> </a:t>
            </a:r>
            <a:r>
              <a:rPr dirty="0" err="1"/>
              <a:t>lugar</a:t>
            </a:r>
            <a:r>
              <a:rPr dirty="0"/>
              <a:t> de </a:t>
            </a:r>
            <a:r>
              <a:rPr dirty="0" err="1"/>
              <a:t>una</a:t>
            </a:r>
            <a:r>
              <a:rPr dirty="0"/>
              <a:t> </a:t>
            </a:r>
            <a:r>
              <a:rPr dirty="0" err="1"/>
              <a:t>contribución</a:t>
            </a:r>
            <a:r>
              <a:rPr dirty="0"/>
              <a:t> </a:t>
            </a:r>
            <a:r>
              <a:rPr dirty="0" err="1"/>
              <a:t>basada</a:t>
            </a:r>
            <a:r>
              <a:rPr dirty="0"/>
              <a:t> </a:t>
            </a:r>
            <a:r>
              <a:rPr dirty="0" err="1"/>
              <a:t>en</a:t>
            </a:r>
            <a:r>
              <a:rPr dirty="0"/>
              <a:t> </a:t>
            </a:r>
            <a:r>
              <a:rPr dirty="0" err="1"/>
              <a:t>contrapartidas</a:t>
            </a:r>
            <a:r>
              <a:rPr dirty="0"/>
              <a:t> </a:t>
            </a:r>
          </a:p>
          <a:p>
            <a:pPr marL="914400" lvl="2" indent="0">
              <a:buNone/>
            </a:pPr>
            <a:endParaRPr dirty="0"/>
          </a:p>
          <a:p>
            <a:pPr marL="914400" lvl="2" indent="0">
              <a:buNone/>
            </a:pPr>
            <a:endParaRPr dirty="0"/>
          </a:p>
        </p:txBody>
      </p:sp>
    </p:spTree>
    <p:extLst>
      <p:ext uri="{BB962C8B-B14F-4D97-AF65-F5344CB8AC3E}">
        <p14:creationId xmlns:p14="http://schemas.microsoft.com/office/powerpoint/2010/main" val="216564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8586-5A65-E321-E291-0197E7874C5E}"/>
              </a:ext>
            </a:extLst>
          </p:cNvPr>
          <p:cNvSpPr>
            <a:spLocks noGrp="1"/>
          </p:cNvSpPr>
          <p:nvPr>
            <p:ph type="title"/>
          </p:nvPr>
        </p:nvSpPr>
        <p:spPr>
          <a:xfrm>
            <a:off x="838200" y="650395"/>
            <a:ext cx="10515600" cy="1325563"/>
          </a:xfrm>
        </p:spPr>
        <p:txBody>
          <a:bodyPr/>
          <a:lstStyle/>
          <a:p>
            <a:r>
              <a:t>Modelo de financiamiento del AF2025</a:t>
            </a:r>
            <a:br>
              <a:rPr lang="en-US" dirty="0"/>
            </a:br>
            <a:endParaRPr sz="1800">
              <a:solidFill>
                <a:srgbClr val="0070C0"/>
              </a:solidFill>
            </a:endParaRPr>
          </a:p>
        </p:txBody>
      </p:sp>
      <p:sp>
        <p:nvSpPr>
          <p:cNvPr id="4" name="Slide Number Placeholder 3">
            <a:extLst>
              <a:ext uri="{FF2B5EF4-FFF2-40B4-BE49-F238E27FC236}">
                <a16:creationId xmlns:a16="http://schemas.microsoft.com/office/drawing/2014/main" id="{8FB71AE0-7DC2-2431-83FB-EA31C3EB5421}"/>
              </a:ext>
            </a:extLst>
          </p:cNvPr>
          <p:cNvSpPr>
            <a:spLocks noGrp="1"/>
          </p:cNvSpPr>
          <p:nvPr>
            <p:ph type="sldNum" sz="quarter" idx="12"/>
          </p:nvPr>
        </p:nvSpPr>
        <p:spPr/>
        <p:txBody>
          <a:bodyPr/>
          <a:lstStyle/>
          <a:p>
            <a:fld id="{9CBD0676-670E-489E-8FAD-DCC7B78A514C}" type="slidenum">
              <a:rPr lang="en-US" smtClean="0"/>
              <a:t>17</a:t>
            </a:fld>
            <a:endParaRPr lang="en-US"/>
          </a:p>
        </p:txBody>
      </p:sp>
      <p:graphicFrame>
        <p:nvGraphicFramePr>
          <p:cNvPr id="11" name="Chart 10">
            <a:extLst>
              <a:ext uri="{FF2B5EF4-FFF2-40B4-BE49-F238E27FC236}">
                <a16:creationId xmlns:a16="http://schemas.microsoft.com/office/drawing/2014/main" id="{C7E39D58-2B1E-2FC7-021C-AA204F99274E}"/>
              </a:ext>
            </a:extLst>
          </p:cNvPr>
          <p:cNvGraphicFramePr/>
          <p:nvPr/>
        </p:nvGraphicFramePr>
        <p:xfrm>
          <a:off x="2232351" y="1690255"/>
          <a:ext cx="8035046" cy="45173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0832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latin typeface="Lato"/>
                <a:ea typeface="Lato"/>
                <a:cs typeface="Lato"/>
              </a:defRPr>
            </a:pPr>
            <a:r>
              <a:t>Compensación docente 2025</a:t>
            </a:r>
          </a:p>
        </p:txBody>
      </p:sp>
      <p:sp>
        <p:nvSpPr>
          <p:cNvPr id="5" name="Slide Number Placeholder 4"/>
          <p:cNvSpPr>
            <a:spLocks noGrp="1"/>
          </p:cNvSpPr>
          <p:nvPr>
            <p:ph type="sldNum" sz="quarter" idx="12"/>
          </p:nvPr>
        </p:nvSpPr>
        <p:spPr/>
        <p:txBody>
          <a:bodyPr/>
          <a:lstStyle/>
          <a:p>
            <a:fld id="{9CBD0676-670E-489E-8FAD-DCC7B78A514C}" type="slidenum">
              <a:rPr lang="en-US" smtClean="0"/>
              <a:t>18</a:t>
            </a:fld>
            <a:endParaRPr lang="en-US"/>
          </a:p>
        </p:txBody>
      </p:sp>
      <p:graphicFrame>
        <p:nvGraphicFramePr>
          <p:cNvPr id="7" name="Content Placeholder 6">
            <a:extLst>
              <a:ext uri="{FF2B5EF4-FFF2-40B4-BE49-F238E27FC236}">
                <a16:creationId xmlns:a16="http://schemas.microsoft.com/office/drawing/2014/main" id="{156E26EA-DBBD-6DC6-A0DF-00E1FD35B4C0}"/>
              </a:ext>
            </a:extLst>
          </p:cNvPr>
          <p:cNvGraphicFramePr>
            <a:graphicFrameLocks noGrp="1"/>
          </p:cNvGraphicFramePr>
          <p:nvPr>
            <p:ph idx="1"/>
          </p:nvPr>
        </p:nvGraphicFramePr>
        <p:xfrm>
          <a:off x="953947" y="1835271"/>
          <a:ext cx="10277174" cy="3502058"/>
        </p:xfrm>
        <a:graphic>
          <a:graphicData uri="http://schemas.openxmlformats.org/drawingml/2006/table">
            <a:tbl>
              <a:tblPr firstRow="1" bandRow="1">
                <a:tableStyleId>{5C22544A-7EE6-4342-B048-85BDC9FD1C3A}</a:tableStyleId>
              </a:tblPr>
              <a:tblGrid>
                <a:gridCol w="1784957">
                  <a:extLst>
                    <a:ext uri="{9D8B030D-6E8A-4147-A177-3AD203B41FA5}">
                      <a16:colId xmlns:a16="http://schemas.microsoft.com/office/drawing/2014/main" val="3731555316"/>
                    </a:ext>
                  </a:extLst>
                </a:gridCol>
                <a:gridCol w="2118986">
                  <a:extLst>
                    <a:ext uri="{9D8B030D-6E8A-4147-A177-3AD203B41FA5}">
                      <a16:colId xmlns:a16="http://schemas.microsoft.com/office/drawing/2014/main" val="1721171090"/>
                    </a:ext>
                  </a:extLst>
                </a:gridCol>
                <a:gridCol w="2139862">
                  <a:extLst>
                    <a:ext uri="{9D8B030D-6E8A-4147-A177-3AD203B41FA5}">
                      <a16:colId xmlns:a16="http://schemas.microsoft.com/office/drawing/2014/main" val="3103006752"/>
                    </a:ext>
                  </a:extLst>
                </a:gridCol>
                <a:gridCol w="2098109">
                  <a:extLst>
                    <a:ext uri="{9D8B030D-6E8A-4147-A177-3AD203B41FA5}">
                      <a16:colId xmlns:a16="http://schemas.microsoft.com/office/drawing/2014/main" val="3030145007"/>
                    </a:ext>
                  </a:extLst>
                </a:gridCol>
                <a:gridCol w="2135260">
                  <a:extLst>
                    <a:ext uri="{9D8B030D-6E8A-4147-A177-3AD203B41FA5}">
                      <a16:colId xmlns:a16="http://schemas.microsoft.com/office/drawing/2014/main" val="3115512092"/>
                    </a:ext>
                  </a:extLst>
                </a:gridCol>
              </a:tblGrid>
              <a:tr h="597152">
                <a:tc>
                  <a:txBody>
                    <a:bodyPr/>
                    <a:lstStyle/>
                    <a:p>
                      <a:r>
                        <a:rPr dirty="0" err="1"/>
                        <a:t>Puesto</a:t>
                      </a:r>
                      <a:endParaRPr dirty="0"/>
                    </a:p>
                  </a:txBody>
                  <a:tcPr/>
                </a:tc>
                <a:tc>
                  <a:txBody>
                    <a:bodyPr/>
                    <a:lstStyle/>
                    <a:p>
                      <a:pPr lvl="0" algn="ctr">
                        <a:buNone/>
                      </a:pPr>
                      <a:r>
                        <a:t>Trimestre 1</a:t>
                      </a:r>
                    </a:p>
                  </a:txBody>
                  <a:tcPr/>
                </a:tc>
                <a:tc>
                  <a:txBody>
                    <a:bodyPr/>
                    <a:lstStyle/>
                    <a:p>
                      <a:pPr lvl="0" algn="ctr">
                        <a:buNone/>
                      </a:pPr>
                      <a:r>
                        <a:t>Trimestre 2</a:t>
                      </a:r>
                    </a:p>
                  </a:txBody>
                  <a:tcPr/>
                </a:tc>
                <a:tc>
                  <a:txBody>
                    <a:bodyPr/>
                    <a:lstStyle/>
                    <a:p>
                      <a:pPr lvl="0" algn="ctr">
                        <a:buNone/>
                      </a:pPr>
                      <a:r>
                        <a:t>Trimestre 3</a:t>
                      </a:r>
                    </a:p>
                  </a:txBody>
                  <a:tcPr/>
                </a:tc>
                <a:tc>
                  <a:txBody>
                    <a:bodyPr/>
                    <a:lstStyle/>
                    <a:p>
                      <a:pPr lvl="0" algn="ctr">
                        <a:buNone/>
                      </a:pPr>
                      <a:r>
                        <a:t>Trimestre 4</a:t>
                      </a:r>
                    </a:p>
                  </a:txBody>
                  <a:tcPr/>
                </a:tc>
                <a:extLst>
                  <a:ext uri="{0D108BD9-81ED-4DB2-BD59-A6C34878D82A}">
                    <a16:rowId xmlns:a16="http://schemas.microsoft.com/office/drawing/2014/main" val="1094616274"/>
                  </a:ext>
                </a:extLst>
              </a:tr>
              <a:tr h="995253">
                <a:tc>
                  <a:txBody>
                    <a:bodyPr/>
                    <a:lstStyle/>
                    <a:p>
                      <a:r>
                        <a:rPr dirty="0"/>
                        <a:t>Maestro principal</a:t>
                      </a:r>
                    </a:p>
                  </a:txBody>
                  <a:tcPr/>
                </a:tc>
                <a:tc>
                  <a:txBody>
                    <a:bodyPr/>
                    <a:lstStyle/>
                    <a:p>
                      <a:pPr lvl="0" algn="ctr">
                        <a:buNone/>
                        <a:defRPr>
                          <a:solidFill>
                            <a:srgbClr val="000000"/>
                          </a:solidFill>
                          <a:latin typeface="Lato"/>
                        </a:defRPr>
                      </a:pPr>
                      <a:r>
                        <a:t>62,000 - 66,499</a:t>
                      </a:r>
                    </a:p>
                    <a:p>
                      <a:pPr lvl="0" algn="ctr">
                        <a:buNone/>
                        <a:defRPr>
                          <a:solidFill>
                            <a:schemeClr val="bg1">
                              <a:lumMod val="49000"/>
                            </a:schemeClr>
                          </a:solidFill>
                          <a:latin typeface="Lato"/>
                        </a:defRPr>
                      </a:pPr>
                      <a:r>
                        <a:t>29,81 - 31,97 por hora</a:t>
                      </a:r>
                      <a:endParaRPr sz="1800" b="0" i="0" u="none" strike="noStrike">
                        <a:solidFill>
                          <a:schemeClr val="bg1">
                            <a:lumMod val="49000"/>
                          </a:schemeClr>
                        </a:solidFill>
                        <a:latin typeface="Lato"/>
                      </a:endParaRPr>
                    </a:p>
                  </a:txBody>
                  <a:tcPr/>
                </a:tc>
                <a:tc>
                  <a:txBody>
                    <a:bodyPr/>
                    <a:lstStyle/>
                    <a:p>
                      <a:pPr lvl="0" algn="ctr">
                        <a:buNone/>
                        <a:defRPr>
                          <a:solidFill>
                            <a:srgbClr val="000000"/>
                          </a:solidFill>
                          <a:latin typeface="Lato"/>
                        </a:defRPr>
                      </a:pPr>
                      <a:r>
                        <a:t>66,500 – 71,000</a:t>
                      </a:r>
                    </a:p>
                    <a:p>
                      <a:pPr lvl="0" algn="ctr">
                        <a:buNone/>
                        <a:defRPr>
                          <a:solidFill>
                            <a:schemeClr val="bg1">
                              <a:lumMod val="49000"/>
                            </a:schemeClr>
                          </a:solidFill>
                          <a:latin typeface="Lato"/>
                        </a:defRPr>
                      </a:pPr>
                      <a:r>
                        <a:t>31,97 - 34,13 por hora</a:t>
                      </a:r>
                      <a:endParaRPr sz="1800" b="0" i="0" u="none" strike="noStrike">
                        <a:solidFill>
                          <a:schemeClr val="bg1">
                            <a:lumMod val="49000"/>
                          </a:schemeClr>
                        </a:solidFill>
                        <a:latin typeface="Lato"/>
                      </a:endParaRPr>
                    </a:p>
                  </a:txBody>
                  <a:tcPr/>
                </a:tc>
                <a:tc>
                  <a:txBody>
                    <a:bodyPr/>
                    <a:lstStyle/>
                    <a:p>
                      <a:pPr lvl="0" algn="ctr">
                        <a:buNone/>
                        <a:defRPr>
                          <a:solidFill>
                            <a:srgbClr val="000000"/>
                          </a:solidFill>
                          <a:latin typeface="Lato"/>
                        </a:defRPr>
                      </a:pPr>
                      <a:r>
                        <a:t>71,001 - 75,499</a:t>
                      </a:r>
                    </a:p>
                    <a:p>
                      <a:pPr lvl="0" algn="ctr">
                        <a:buNone/>
                        <a:defRPr>
                          <a:solidFill>
                            <a:schemeClr val="bg1">
                              <a:lumMod val="49000"/>
                            </a:schemeClr>
                          </a:solidFill>
                          <a:latin typeface="Lato"/>
                        </a:defRPr>
                      </a:pPr>
                      <a:r>
                        <a:t>34,14 - 36,30por hora</a:t>
                      </a:r>
                      <a:endParaRPr sz="1800" b="0" i="0" u="none" strike="noStrike">
                        <a:solidFill>
                          <a:schemeClr val="bg1">
                            <a:lumMod val="49000"/>
                          </a:schemeClr>
                        </a:solidFill>
                        <a:latin typeface="Lato"/>
                      </a:endParaRPr>
                    </a:p>
                  </a:txBody>
                  <a:tcPr/>
                </a:tc>
                <a:tc>
                  <a:txBody>
                    <a:bodyPr/>
                    <a:lstStyle/>
                    <a:p>
                      <a:pPr lvl="0" algn="ctr">
                        <a:buNone/>
                        <a:defRPr>
                          <a:solidFill>
                            <a:srgbClr val="000000"/>
                          </a:solidFill>
                          <a:latin typeface="Lato"/>
                        </a:defRPr>
                      </a:pPr>
                      <a:r>
                        <a:t>75,500 - 80,000</a:t>
                      </a:r>
                    </a:p>
                    <a:p>
                      <a:pPr lvl="0" algn="ctr">
                        <a:buNone/>
                        <a:defRPr>
                          <a:solidFill>
                            <a:schemeClr val="bg1">
                              <a:lumMod val="49000"/>
                            </a:schemeClr>
                          </a:solidFill>
                          <a:latin typeface="Lato"/>
                        </a:defRPr>
                      </a:pPr>
                      <a:r>
                        <a:t>36.30 - 38.46 por hora</a:t>
                      </a:r>
                      <a:endParaRPr sz="1800" b="0" i="0" u="none" strike="noStrike">
                        <a:solidFill>
                          <a:schemeClr val="bg1">
                            <a:lumMod val="49000"/>
                          </a:schemeClr>
                        </a:solidFill>
                        <a:latin typeface="Lato"/>
                      </a:endParaRPr>
                    </a:p>
                  </a:txBody>
                  <a:tcPr/>
                </a:tc>
                <a:extLst>
                  <a:ext uri="{0D108BD9-81ED-4DB2-BD59-A6C34878D82A}">
                    <a16:rowId xmlns:a16="http://schemas.microsoft.com/office/drawing/2014/main" val="2817710720"/>
                  </a:ext>
                </a:extLst>
              </a:tr>
              <a:tr h="995253">
                <a:tc>
                  <a:txBody>
                    <a:bodyPr/>
                    <a:lstStyle/>
                    <a:p>
                      <a:r>
                        <a:t>Maestro</a:t>
                      </a:r>
                    </a:p>
                  </a:txBody>
                  <a:tcPr/>
                </a:tc>
                <a:tc>
                  <a:txBody>
                    <a:bodyPr/>
                    <a:lstStyle/>
                    <a:p>
                      <a:pPr lvl="0" algn="ctr">
                        <a:buNone/>
                        <a:defRPr>
                          <a:solidFill>
                            <a:srgbClr val="000000"/>
                          </a:solidFill>
                          <a:latin typeface="Lato"/>
                        </a:defRPr>
                      </a:pPr>
                      <a:r>
                        <a:t>54,200 - 57,599</a:t>
                      </a:r>
                    </a:p>
                    <a:p>
                      <a:pPr lvl="0" algn="ctr">
                        <a:buNone/>
                        <a:defRPr>
                          <a:solidFill>
                            <a:schemeClr val="bg1">
                              <a:lumMod val="49000"/>
                            </a:schemeClr>
                          </a:solidFill>
                          <a:latin typeface="Lato"/>
                        </a:defRPr>
                      </a:pPr>
                      <a:r>
                        <a:t>26.06 - 27.69 por hora</a:t>
                      </a:r>
                      <a:endParaRPr sz="1800" b="0" i="0" u="none" strike="noStrike">
                        <a:solidFill>
                          <a:schemeClr val="bg1">
                            <a:lumMod val="49000"/>
                          </a:schemeClr>
                        </a:solidFill>
                        <a:latin typeface="Lato"/>
                      </a:endParaRPr>
                    </a:p>
                  </a:txBody>
                  <a:tcPr/>
                </a:tc>
                <a:tc>
                  <a:txBody>
                    <a:bodyPr/>
                    <a:lstStyle/>
                    <a:p>
                      <a:pPr lvl="0" algn="ctr">
                        <a:buNone/>
                        <a:defRPr>
                          <a:solidFill>
                            <a:srgbClr val="000000"/>
                          </a:solidFill>
                          <a:latin typeface="Lato"/>
                        </a:defRPr>
                      </a:pPr>
                      <a:r>
                        <a:t>57,600 - 61,000</a:t>
                      </a:r>
                    </a:p>
                    <a:p>
                      <a:pPr lvl="0" algn="ctr">
                        <a:buNone/>
                        <a:defRPr>
                          <a:solidFill>
                            <a:schemeClr val="bg1">
                              <a:lumMod val="49000"/>
                            </a:schemeClr>
                          </a:solidFill>
                          <a:latin typeface="Lato"/>
                        </a:defRPr>
                      </a:pPr>
                      <a:r>
                        <a:t>27.69 - 29.32 por hora</a:t>
                      </a:r>
                      <a:endParaRPr sz="1800" b="0" i="0" u="none" strike="noStrike">
                        <a:solidFill>
                          <a:schemeClr val="bg1">
                            <a:lumMod val="49000"/>
                          </a:schemeClr>
                        </a:solidFill>
                        <a:latin typeface="Lato"/>
                      </a:endParaRPr>
                    </a:p>
                  </a:txBody>
                  <a:tcPr/>
                </a:tc>
                <a:tc>
                  <a:txBody>
                    <a:bodyPr/>
                    <a:lstStyle/>
                    <a:p>
                      <a:pPr lvl="0" algn="ctr">
                        <a:buNone/>
                        <a:defRPr>
                          <a:solidFill>
                            <a:srgbClr val="000000"/>
                          </a:solidFill>
                          <a:latin typeface="Lato"/>
                        </a:defRPr>
                      </a:pPr>
                      <a:r>
                        <a:t>61,001 - 64,399</a:t>
                      </a:r>
                    </a:p>
                    <a:p>
                      <a:pPr lvl="0" algn="ctr">
                        <a:buNone/>
                        <a:defRPr>
                          <a:solidFill>
                            <a:schemeClr val="bg1">
                              <a:lumMod val="49000"/>
                            </a:schemeClr>
                          </a:solidFill>
                          <a:latin typeface="Lato"/>
                        </a:defRPr>
                      </a:pPr>
                      <a:r>
                        <a:t>29.33 - 30.95 por hora</a:t>
                      </a:r>
                      <a:endParaRPr sz="1800" b="0" i="0" u="none" strike="noStrike">
                        <a:solidFill>
                          <a:schemeClr val="bg1">
                            <a:lumMod val="49000"/>
                          </a:schemeClr>
                        </a:solidFill>
                        <a:latin typeface="Lato"/>
                      </a:endParaRPr>
                    </a:p>
                  </a:txBody>
                  <a:tcPr/>
                </a:tc>
                <a:tc>
                  <a:txBody>
                    <a:bodyPr/>
                    <a:lstStyle/>
                    <a:p>
                      <a:pPr lvl="0" algn="ctr">
                        <a:buNone/>
                        <a:defRPr>
                          <a:solidFill>
                            <a:srgbClr val="000000"/>
                          </a:solidFill>
                          <a:latin typeface="Lato"/>
                        </a:defRPr>
                      </a:pPr>
                      <a:r>
                        <a:t>64,400 - 67,800</a:t>
                      </a:r>
                    </a:p>
                    <a:p>
                      <a:pPr lvl="0" algn="ctr">
                        <a:buNone/>
                        <a:defRPr>
                          <a:solidFill>
                            <a:schemeClr val="bg1">
                              <a:lumMod val="49000"/>
                            </a:schemeClr>
                          </a:solidFill>
                          <a:latin typeface="Lato"/>
                        </a:defRPr>
                      </a:pPr>
                      <a:r>
                        <a:t>30,96 - 32,60 por hora</a:t>
                      </a:r>
                      <a:endParaRPr sz="1800" b="0" i="0" u="none" strike="noStrike">
                        <a:solidFill>
                          <a:schemeClr val="bg1">
                            <a:lumMod val="49000"/>
                          </a:schemeClr>
                        </a:solidFill>
                        <a:latin typeface="Lato"/>
                      </a:endParaRPr>
                    </a:p>
                  </a:txBody>
                  <a:tcPr/>
                </a:tc>
                <a:extLst>
                  <a:ext uri="{0D108BD9-81ED-4DB2-BD59-A6C34878D82A}">
                    <a16:rowId xmlns:a16="http://schemas.microsoft.com/office/drawing/2014/main" val="2581343775"/>
                  </a:ext>
                </a:extLst>
              </a:tr>
              <a:tr h="597152">
                <a:tc>
                  <a:txBody>
                    <a:bodyPr/>
                    <a:lstStyle/>
                    <a:p>
                      <a:pPr lvl="0">
                        <a:buNone/>
                      </a:pPr>
                      <a:r>
                        <a:t>Apoyo para sustitutos y almuerzos</a:t>
                      </a:r>
                    </a:p>
                  </a:txBody>
                  <a:tcPr/>
                </a:tc>
                <a:tc>
                  <a:txBody>
                    <a:bodyPr/>
                    <a:lstStyle/>
                    <a:p>
                      <a:pPr lvl="0" algn="ctr">
                        <a:buNone/>
                      </a:pPr>
                      <a:r>
                        <a:t>18.55 - 19.41 por hora</a:t>
                      </a:r>
                    </a:p>
                  </a:txBody>
                  <a:tcPr anchor="ctr"/>
                </a:tc>
                <a:tc>
                  <a:txBody>
                    <a:bodyPr/>
                    <a:lstStyle/>
                    <a:p>
                      <a:pPr lvl="0" algn="ctr">
                        <a:buNone/>
                      </a:pPr>
                      <a:r>
                        <a:t>19.42 - 20.29 por hora</a:t>
                      </a:r>
                    </a:p>
                  </a:txBody>
                  <a:tcPr anchor="ctr"/>
                </a:tc>
                <a:tc>
                  <a:txBody>
                    <a:bodyPr/>
                    <a:lstStyle/>
                    <a:p>
                      <a:pPr lvl="0" algn="ctr">
                        <a:buNone/>
                      </a:pPr>
                      <a:r>
                        <a:t>20.30 - 21.16 por hora</a:t>
                      </a:r>
                    </a:p>
                  </a:txBody>
                  <a:tcPr anchor="ctr"/>
                </a:tc>
                <a:tc>
                  <a:txBody>
                    <a:bodyPr/>
                    <a:lstStyle/>
                    <a:p>
                      <a:pPr lvl="0" algn="ctr">
                        <a:buNone/>
                      </a:pPr>
                      <a:r>
                        <a:rPr dirty="0"/>
                        <a:t>21.17 - 22.00 </a:t>
                      </a:r>
                      <a:r>
                        <a:rPr dirty="0" err="1"/>
                        <a:t>por</a:t>
                      </a:r>
                      <a:r>
                        <a:rPr dirty="0"/>
                        <a:t> hora</a:t>
                      </a:r>
                    </a:p>
                  </a:txBody>
                  <a:tcPr anchor="ctr"/>
                </a:tc>
                <a:extLst>
                  <a:ext uri="{0D108BD9-81ED-4DB2-BD59-A6C34878D82A}">
                    <a16:rowId xmlns:a16="http://schemas.microsoft.com/office/drawing/2014/main" val="1710439770"/>
                  </a:ext>
                </a:extLst>
              </a:tr>
            </a:tbl>
          </a:graphicData>
        </a:graphic>
      </p:graphicFrame>
      <p:sp>
        <p:nvSpPr>
          <p:cNvPr id="4" name="TextBox 3">
            <a:extLst>
              <a:ext uri="{FF2B5EF4-FFF2-40B4-BE49-F238E27FC236}">
                <a16:creationId xmlns:a16="http://schemas.microsoft.com/office/drawing/2014/main" id="{519968C5-84E6-2B27-9D4F-A94A622E08BC}"/>
              </a:ext>
            </a:extLst>
          </p:cNvPr>
          <p:cNvSpPr txBox="1"/>
          <p:nvPr/>
        </p:nvSpPr>
        <p:spPr>
          <a:xfrm>
            <a:off x="954514" y="6085561"/>
            <a:ext cx="5438383" cy="369332"/>
          </a:xfrm>
          <a:prstGeom prst="rect">
            <a:avLst/>
          </a:prstGeom>
          <a:noFill/>
        </p:spPr>
        <p:txBody>
          <a:bodyPr rot="0" spcFirstLastPara="0" vertOverflow="overflow" horzOverflow="overflow" vert="horz" wrap="square" lIns="91440" tIns="45720" rIns="91440" bIns="45720" numCol="1" spcCol="0" fromWordArt="0" anchor="t" anchorCtr="0" forceAA="0" compatLnSpc="1">
            <a:prstTxWarp prst="textNoShape">
              <a:avLst/>
            </a:prstTxWarp>
            <a:spAutoFit/>
          </a:bodyPr>
          <a:lstStyle/>
          <a:p>
            <a:pPr>
              <a:defRPr>
                <a:ea typeface="Lato"/>
                <a:cs typeface="Lato"/>
              </a:defRPr>
            </a:pPr>
            <a:r>
              <a:t>Refleja el ajuste por costo de vida del 2025</a:t>
            </a:r>
          </a:p>
        </p:txBody>
      </p:sp>
    </p:spTree>
    <p:extLst>
      <p:ext uri="{BB962C8B-B14F-4D97-AF65-F5344CB8AC3E}">
        <p14:creationId xmlns:p14="http://schemas.microsoft.com/office/powerpoint/2010/main" val="1250247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B50EB-976F-4F7C-AE13-BC496EF0F93B}"/>
              </a:ext>
            </a:extLst>
          </p:cNvPr>
          <p:cNvSpPr>
            <a:spLocks noGrp="1"/>
          </p:cNvSpPr>
          <p:nvPr>
            <p:ph type="title"/>
          </p:nvPr>
        </p:nvSpPr>
        <p:spPr/>
        <p:txBody>
          <a:bodyPr/>
          <a:lstStyle/>
          <a:p>
            <a:pPr>
              <a:defRPr>
                <a:latin typeface="Lato"/>
                <a:ea typeface="Lato"/>
                <a:cs typeface="Lato"/>
              </a:defRPr>
            </a:pPr>
            <a:r>
              <a:t>Beneficios</a:t>
            </a:r>
          </a:p>
        </p:txBody>
      </p:sp>
      <p:sp>
        <p:nvSpPr>
          <p:cNvPr id="3" name="Text Placeholder 2">
            <a:extLst>
              <a:ext uri="{FF2B5EF4-FFF2-40B4-BE49-F238E27FC236}">
                <a16:creationId xmlns:a16="http://schemas.microsoft.com/office/drawing/2014/main" id="{DE3ED9FD-731F-416C-6588-556D3AA4DADC}"/>
              </a:ext>
            </a:extLst>
          </p:cNvPr>
          <p:cNvSpPr>
            <a:spLocks noGrp="1"/>
          </p:cNvSpPr>
          <p:nvPr>
            <p:ph type="body" idx="1"/>
          </p:nvPr>
        </p:nvSpPr>
        <p:spPr>
          <a:solidFill>
            <a:srgbClr val="0080BB"/>
          </a:solidFill>
        </p:spPr>
        <p:txBody>
          <a:bodyPr vert="horz" lIns="91440" tIns="45720" rIns="91440" bIns="45720" anchor="ctr">
            <a:normAutofit/>
          </a:bodyPr>
          <a:lstStyle/>
          <a:p>
            <a:pPr algn="ctr">
              <a:defRPr>
                <a:solidFill>
                  <a:schemeClr val="bg1"/>
                </a:solidFill>
                <a:latin typeface="Lato"/>
                <a:ea typeface="Lato"/>
                <a:cs typeface="Lato"/>
              </a:defRPr>
            </a:pPr>
            <a:r>
              <a:t>Beneficios de salud </a:t>
            </a:r>
            <a:endParaRPr>
              <a:solidFill>
                <a:schemeClr val="bg1"/>
              </a:solidFill>
            </a:endParaRPr>
          </a:p>
        </p:txBody>
      </p:sp>
      <p:sp>
        <p:nvSpPr>
          <p:cNvPr id="4" name="Content Placeholder 3">
            <a:extLst>
              <a:ext uri="{FF2B5EF4-FFF2-40B4-BE49-F238E27FC236}">
                <a16:creationId xmlns:a16="http://schemas.microsoft.com/office/drawing/2014/main" id="{C8C2F3B4-2E09-65FC-2919-6593B6AC6130}"/>
              </a:ext>
            </a:extLst>
          </p:cNvPr>
          <p:cNvSpPr>
            <a:spLocks noGrp="1"/>
          </p:cNvSpPr>
          <p:nvPr>
            <p:ph sz="half" idx="2"/>
          </p:nvPr>
        </p:nvSpPr>
        <p:spPr>
          <a:xfrm>
            <a:off x="839789" y="2580489"/>
            <a:ext cx="5157787" cy="3684588"/>
          </a:xfrm>
        </p:spPr>
        <p:txBody>
          <a:bodyPr vert="horz" lIns="91440" tIns="45720" rIns="91440" bIns="45720" anchor="t">
            <a:noAutofit/>
          </a:bodyPr>
          <a:lstStyle/>
          <a:p>
            <a:pPr marL="227965" indent="-227965">
              <a:defRPr sz="2200">
                <a:latin typeface="Lato"/>
                <a:ea typeface="Lato"/>
                <a:cs typeface="Lato"/>
              </a:defRPr>
            </a:pPr>
            <a:r>
              <a:t>Médica</a:t>
            </a:r>
            <a:endParaRPr sz="2200"/>
          </a:p>
          <a:p>
            <a:pPr marL="742950" lvl="1" indent="-285750">
              <a:defRPr sz="1800">
                <a:latin typeface="Lato"/>
                <a:ea typeface="Lato"/>
                <a:cs typeface="Lato"/>
              </a:defRPr>
            </a:pPr>
            <a:r>
              <a:t>BCBS HMO</a:t>
            </a:r>
            <a:r>
              <a:rPr>
                <a:solidFill>
                  <a:schemeClr val="accent2"/>
                </a:solidFill>
              </a:rPr>
              <a:t> 75 % y PPO 70 % cobertura </a:t>
            </a:r>
            <a:r>
              <a:t>premium</a:t>
            </a:r>
            <a:endParaRPr sz="1800"/>
          </a:p>
          <a:p>
            <a:pPr marL="742950" lvl="1" indent="-285750">
              <a:defRPr sz="1800">
                <a:latin typeface="Lato"/>
                <a:ea typeface="Lato"/>
                <a:cs typeface="Lato"/>
              </a:defRPr>
            </a:pPr>
            <a:r>
              <a:t>Primer </a:t>
            </a:r>
            <a:r>
              <a:rPr>
                <a:solidFill>
                  <a:schemeClr val="accent2"/>
                </a:solidFill>
              </a:rPr>
              <a:t>92.5 % es deducible </a:t>
            </a:r>
            <a:endParaRPr sz="1800">
              <a:solidFill>
                <a:schemeClr val="accent2"/>
              </a:solidFill>
            </a:endParaRPr>
          </a:p>
          <a:p>
            <a:pPr marL="227965" indent="-227965">
              <a:defRPr sz="2200">
                <a:latin typeface="Lato"/>
                <a:ea typeface="Lato"/>
                <a:cs typeface="Lato"/>
              </a:defRPr>
            </a:pPr>
            <a:r>
              <a:t>Dental</a:t>
            </a:r>
            <a:endParaRPr sz="2200"/>
          </a:p>
          <a:p>
            <a:pPr marL="742950" lvl="1" indent="-285750">
              <a:defRPr sz="1800">
                <a:latin typeface="Lato"/>
                <a:ea typeface="Lato"/>
                <a:cs typeface="Lato"/>
              </a:defRPr>
            </a:pPr>
            <a:r>
              <a:t>BCBS PPO 75 % cobertura premium</a:t>
            </a:r>
            <a:endParaRPr sz="1800">
              <a:solidFill>
                <a:schemeClr val="accent2"/>
              </a:solidFill>
            </a:endParaRPr>
          </a:p>
          <a:p>
            <a:pPr marL="227965" indent="-227965">
              <a:defRPr sz="2200">
                <a:latin typeface="Lato"/>
                <a:ea typeface="Lato"/>
                <a:cs typeface="Lato"/>
              </a:defRPr>
            </a:pPr>
            <a:r>
              <a:t>Vida, AD&amp;D, LTD</a:t>
            </a:r>
            <a:endParaRPr sz="2200"/>
          </a:p>
          <a:p>
            <a:pPr marL="742950" lvl="1" indent="-285750">
              <a:defRPr sz="1800">
                <a:latin typeface="Lato"/>
                <a:ea typeface="Lato"/>
                <a:cs typeface="Lato"/>
              </a:defRPr>
            </a:pPr>
            <a:r>
              <a:t>Cobertura equitativa del 100 % de la prima</a:t>
            </a:r>
            <a:endParaRPr sz="1800"/>
          </a:p>
          <a:p>
            <a:pPr marL="227965" indent="-227965">
              <a:defRPr sz="2200">
                <a:latin typeface="Lato"/>
                <a:ea typeface="Lato"/>
                <a:cs typeface="Lato"/>
              </a:defRPr>
            </a:pPr>
            <a:r>
              <a:t>ETS</a:t>
            </a:r>
            <a:endParaRPr sz="2200"/>
          </a:p>
          <a:p>
            <a:pPr marL="742950" lvl="1" indent="-285750">
              <a:defRPr sz="1800">
                <a:latin typeface="Lato"/>
                <a:ea typeface="Lato"/>
                <a:cs typeface="Lato"/>
              </a:defRPr>
            </a:pPr>
            <a:r>
              <a:t>DPFML 60 % de cobertura premium</a:t>
            </a:r>
            <a:endParaRPr sz="1800"/>
          </a:p>
        </p:txBody>
      </p:sp>
      <p:sp>
        <p:nvSpPr>
          <p:cNvPr id="5" name="Text Placeholder 4">
            <a:extLst>
              <a:ext uri="{FF2B5EF4-FFF2-40B4-BE49-F238E27FC236}">
                <a16:creationId xmlns:a16="http://schemas.microsoft.com/office/drawing/2014/main" id="{7A35B1AC-E9A2-B249-67B6-DB12373C2CBB}"/>
              </a:ext>
            </a:extLst>
          </p:cNvPr>
          <p:cNvSpPr>
            <a:spLocks noGrp="1"/>
          </p:cNvSpPr>
          <p:nvPr>
            <p:ph type="body" sz="quarter" idx="3"/>
          </p:nvPr>
        </p:nvSpPr>
        <p:spPr>
          <a:solidFill>
            <a:srgbClr val="0080BB"/>
          </a:solidFill>
        </p:spPr>
        <p:txBody>
          <a:bodyPr vert="horz" lIns="91440" tIns="45720" rIns="91440" bIns="45720" anchor="ctr">
            <a:normAutofit/>
          </a:bodyPr>
          <a:lstStyle/>
          <a:p>
            <a:pPr algn="ctr">
              <a:defRPr>
                <a:solidFill>
                  <a:schemeClr val="bg1"/>
                </a:solidFill>
                <a:latin typeface="Lato"/>
                <a:ea typeface="Lato"/>
                <a:cs typeface="Lato"/>
              </a:defRPr>
            </a:pPr>
            <a:r>
              <a:t>Beneficios para el bienestar</a:t>
            </a:r>
            <a:endParaRPr>
              <a:solidFill>
                <a:schemeClr val="bg1"/>
              </a:solidFill>
            </a:endParaRPr>
          </a:p>
        </p:txBody>
      </p:sp>
      <p:sp>
        <p:nvSpPr>
          <p:cNvPr id="6" name="Content Placeholder 5">
            <a:extLst>
              <a:ext uri="{FF2B5EF4-FFF2-40B4-BE49-F238E27FC236}">
                <a16:creationId xmlns:a16="http://schemas.microsoft.com/office/drawing/2014/main" id="{3A341164-EA4E-61F2-C9CA-849D1A981BB6}"/>
              </a:ext>
            </a:extLst>
          </p:cNvPr>
          <p:cNvSpPr>
            <a:spLocks noGrp="1"/>
          </p:cNvSpPr>
          <p:nvPr>
            <p:ph sz="quarter" idx="4"/>
          </p:nvPr>
        </p:nvSpPr>
        <p:spPr>
          <a:xfrm>
            <a:off x="6169023" y="2580489"/>
            <a:ext cx="5183188" cy="3829737"/>
          </a:xfrm>
        </p:spPr>
        <p:txBody>
          <a:bodyPr vert="horz" lIns="91440" tIns="45720" rIns="91440" bIns="45720" anchor="t">
            <a:normAutofit fontScale="77500" lnSpcReduction="20000"/>
          </a:bodyPr>
          <a:lstStyle/>
          <a:p>
            <a:pPr>
              <a:defRPr sz="2600">
                <a:latin typeface="Lato"/>
                <a:ea typeface="Lato"/>
                <a:cs typeface="Lato"/>
              </a:defRPr>
            </a:pPr>
            <a:r>
              <a:rPr dirty="0" err="1"/>
              <a:t>Ahorros</a:t>
            </a:r>
            <a:r>
              <a:rPr dirty="0"/>
              <a:t> para la </a:t>
            </a:r>
            <a:r>
              <a:rPr dirty="0" err="1"/>
              <a:t>jubilación</a:t>
            </a:r>
            <a:endParaRPr sz="2600" dirty="0"/>
          </a:p>
          <a:p>
            <a:pPr marL="800100" lvl="1" indent="-342900">
              <a:defRPr sz="2100">
                <a:latin typeface="Lato"/>
                <a:ea typeface="Lato"/>
                <a:cs typeface="Lato"/>
              </a:defRPr>
            </a:pPr>
            <a:r>
              <a:rPr dirty="0"/>
              <a:t>De 1.5 % a 6 % </a:t>
            </a:r>
            <a:r>
              <a:rPr dirty="0" err="1"/>
              <a:t>contribución</a:t>
            </a:r>
            <a:r>
              <a:rPr dirty="0"/>
              <a:t> no </a:t>
            </a:r>
            <a:r>
              <a:rPr dirty="0" err="1"/>
              <a:t>electiva</a:t>
            </a:r>
            <a:r>
              <a:rPr dirty="0"/>
              <a:t> del </a:t>
            </a:r>
            <a:r>
              <a:rPr dirty="0" err="1"/>
              <a:t>empleador</a:t>
            </a:r>
            <a:r>
              <a:rPr dirty="0"/>
              <a:t> (</a:t>
            </a:r>
            <a:r>
              <a:rPr dirty="0" err="1"/>
              <a:t>subvención</a:t>
            </a:r>
            <a:r>
              <a:rPr dirty="0"/>
              <a:t>) </a:t>
            </a:r>
            <a:r>
              <a:rPr dirty="0" err="1"/>
              <a:t>basada</a:t>
            </a:r>
            <a:r>
              <a:rPr dirty="0"/>
              <a:t> </a:t>
            </a:r>
            <a:r>
              <a:rPr dirty="0" err="1"/>
              <a:t>en</a:t>
            </a:r>
            <a:r>
              <a:rPr dirty="0"/>
              <a:t> la </a:t>
            </a:r>
            <a:r>
              <a:rPr dirty="0" err="1"/>
              <a:t>antigüedad</a:t>
            </a:r>
            <a:r>
              <a:rPr dirty="0"/>
              <a:t>; no se </a:t>
            </a:r>
            <a:r>
              <a:rPr dirty="0" err="1"/>
              <a:t>requiere</a:t>
            </a:r>
            <a:r>
              <a:rPr dirty="0"/>
              <a:t> </a:t>
            </a:r>
            <a:r>
              <a:rPr dirty="0" err="1"/>
              <a:t>contribución</a:t>
            </a:r>
            <a:r>
              <a:rPr dirty="0"/>
              <a:t> del </a:t>
            </a:r>
            <a:r>
              <a:rPr dirty="0" err="1"/>
              <a:t>empleado</a:t>
            </a:r>
            <a:r>
              <a:rPr dirty="0"/>
              <a:t>.</a:t>
            </a:r>
          </a:p>
          <a:p>
            <a:pPr>
              <a:defRPr sz="2600">
                <a:latin typeface="Lato"/>
                <a:ea typeface="Lato"/>
                <a:cs typeface="Lato"/>
              </a:defRPr>
            </a:pPr>
            <a:r>
              <a:rPr dirty="0" err="1"/>
              <a:t>Tiempo</a:t>
            </a:r>
            <a:r>
              <a:rPr dirty="0"/>
              <a:t> libre </a:t>
            </a:r>
            <a:r>
              <a:rPr dirty="0" err="1"/>
              <a:t>pago</a:t>
            </a:r>
            <a:endParaRPr dirty="0"/>
          </a:p>
          <a:p>
            <a:pPr marL="800100" lvl="1" indent="-342900">
              <a:defRPr sz="2100">
                <a:latin typeface="Lato"/>
                <a:ea typeface="Lato"/>
                <a:cs typeface="Lato"/>
              </a:defRPr>
            </a:pPr>
            <a:r>
              <a:rPr dirty="0"/>
              <a:t>42 días para </a:t>
            </a:r>
            <a:r>
              <a:rPr dirty="0" err="1"/>
              <a:t>comenzar</a:t>
            </a:r>
            <a:r>
              <a:rPr dirty="0"/>
              <a:t>, </a:t>
            </a:r>
            <a:r>
              <a:rPr dirty="0" err="1"/>
              <a:t>incluye</a:t>
            </a:r>
            <a:r>
              <a:rPr dirty="0"/>
              <a:t> </a:t>
            </a:r>
            <a:r>
              <a:rPr dirty="0" err="1"/>
              <a:t>tiempo</a:t>
            </a:r>
            <a:r>
              <a:rPr dirty="0"/>
              <a:t> libre </a:t>
            </a:r>
            <a:r>
              <a:rPr dirty="0" err="1"/>
              <a:t>pago</a:t>
            </a:r>
            <a:r>
              <a:rPr dirty="0"/>
              <a:t>, días </a:t>
            </a:r>
            <a:r>
              <a:rPr dirty="0" err="1"/>
              <a:t>por</a:t>
            </a:r>
            <a:r>
              <a:rPr dirty="0"/>
              <a:t> </a:t>
            </a:r>
            <a:r>
              <a:rPr dirty="0" err="1"/>
              <a:t>enfermedad</a:t>
            </a:r>
            <a:r>
              <a:rPr dirty="0"/>
              <a:t>, </a:t>
            </a:r>
            <a:r>
              <a:rPr dirty="0" err="1"/>
              <a:t>vacaciones</a:t>
            </a:r>
            <a:r>
              <a:rPr dirty="0"/>
              <a:t> de </a:t>
            </a:r>
            <a:r>
              <a:rPr dirty="0" err="1"/>
              <a:t>invierno</a:t>
            </a:r>
            <a:r>
              <a:rPr dirty="0"/>
              <a:t>/primavera.</a:t>
            </a:r>
          </a:p>
          <a:p>
            <a:pPr>
              <a:defRPr sz="2600">
                <a:latin typeface="Lato"/>
                <a:ea typeface="Lato"/>
                <a:cs typeface="Lato"/>
              </a:defRPr>
            </a:pPr>
            <a:r>
              <a:rPr dirty="0"/>
              <a:t>Desarrollo </a:t>
            </a:r>
            <a:r>
              <a:rPr dirty="0" err="1"/>
              <a:t>profesional</a:t>
            </a:r>
            <a:endParaRPr dirty="0"/>
          </a:p>
          <a:p>
            <a:pPr marL="800100" lvl="1" indent="-342900">
              <a:defRPr sz="2100">
                <a:latin typeface="Lato"/>
                <a:ea typeface="Lato"/>
                <a:cs typeface="Lato"/>
              </a:defRPr>
            </a:pPr>
            <a:r>
              <a:rPr dirty="0"/>
              <a:t>Hasta un 4 % de </a:t>
            </a:r>
            <a:r>
              <a:rPr dirty="0" err="1"/>
              <a:t>salario</a:t>
            </a:r>
            <a:r>
              <a:rPr dirty="0"/>
              <a:t> </a:t>
            </a:r>
            <a:r>
              <a:rPr dirty="0" err="1"/>
              <a:t>anual</a:t>
            </a:r>
            <a:endParaRPr dirty="0"/>
          </a:p>
          <a:p>
            <a:pPr>
              <a:defRPr sz="2600">
                <a:latin typeface="Lato"/>
                <a:ea typeface="Lato"/>
                <a:cs typeface="Lato"/>
              </a:defRPr>
            </a:pPr>
            <a:r>
              <a:rPr dirty="0" err="1"/>
              <a:t>Fondo</a:t>
            </a:r>
            <a:r>
              <a:rPr dirty="0"/>
              <a:t> de </a:t>
            </a:r>
            <a:r>
              <a:rPr dirty="0" err="1"/>
              <a:t>ahorro</a:t>
            </a:r>
            <a:r>
              <a:rPr dirty="0"/>
              <a:t> para </a:t>
            </a:r>
            <a:r>
              <a:rPr dirty="0" err="1"/>
              <a:t>emergencias</a:t>
            </a:r>
            <a:endParaRPr sz="2600" dirty="0"/>
          </a:p>
          <a:p>
            <a:pPr marL="800100" lvl="1" indent="-342900">
              <a:defRPr sz="2100">
                <a:latin typeface="Lato"/>
                <a:ea typeface="Lato"/>
                <a:cs typeface="Lato"/>
              </a:defRPr>
            </a:pPr>
            <a:r>
              <a:rPr dirty="0"/>
              <a:t>$ 25.000; hasta $ 3,000 </a:t>
            </a:r>
            <a:r>
              <a:rPr dirty="0" err="1"/>
              <a:t>por</a:t>
            </a:r>
            <a:r>
              <a:rPr dirty="0"/>
              <a:t> </a:t>
            </a:r>
            <a:r>
              <a:rPr dirty="0" err="1"/>
              <a:t>solicitud</a:t>
            </a:r>
            <a:endParaRPr dirty="0"/>
          </a:p>
          <a:p>
            <a:pPr>
              <a:defRPr sz="2600">
                <a:latin typeface="Lato"/>
                <a:ea typeface="Lato"/>
                <a:cs typeface="Lato"/>
              </a:defRPr>
            </a:pPr>
            <a:r>
              <a:rPr dirty="0" err="1"/>
              <a:t>Programa</a:t>
            </a:r>
            <a:r>
              <a:rPr dirty="0"/>
              <a:t> de </a:t>
            </a:r>
            <a:r>
              <a:rPr dirty="0" err="1"/>
              <a:t>bienestar</a:t>
            </a:r>
            <a:r>
              <a:rPr dirty="0"/>
              <a:t> </a:t>
            </a:r>
            <a:r>
              <a:rPr dirty="0" err="1"/>
              <a:t>financiero</a:t>
            </a:r>
            <a:endParaRPr dirty="0"/>
          </a:p>
          <a:p>
            <a:pPr marL="800100" lvl="1" indent="-342900">
              <a:defRPr sz="2100">
                <a:latin typeface="Lato"/>
                <a:ea typeface="Lato"/>
                <a:cs typeface="Lato"/>
              </a:defRPr>
            </a:pPr>
            <a:r>
              <a:rPr dirty="0"/>
              <a:t>100 % </a:t>
            </a:r>
            <a:r>
              <a:rPr dirty="0" err="1"/>
              <a:t>pagado</a:t>
            </a:r>
            <a:r>
              <a:rPr dirty="0"/>
              <a:t> </a:t>
            </a:r>
            <a:r>
              <a:rPr dirty="0" err="1"/>
              <a:t>por</a:t>
            </a:r>
            <a:r>
              <a:rPr dirty="0"/>
              <a:t> Horizons</a:t>
            </a:r>
          </a:p>
          <a:p>
            <a:pPr marL="227965" indent="-227965"/>
            <a:endParaRPr dirty="0">
              <a:latin typeface="Lato"/>
              <a:ea typeface="Lato"/>
              <a:cs typeface="Lato"/>
            </a:endParaRPr>
          </a:p>
        </p:txBody>
      </p:sp>
    </p:spTree>
    <p:extLst>
      <p:ext uri="{BB962C8B-B14F-4D97-AF65-F5344CB8AC3E}">
        <p14:creationId xmlns:p14="http://schemas.microsoft.com/office/powerpoint/2010/main" val="156881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98745"/>
            <a:ext cx="12192000" cy="929823"/>
          </a:xfrm>
          <a:solidFill>
            <a:srgbClr val="1F497D"/>
          </a:solidFill>
        </p:spPr>
        <p:txBody>
          <a:bodyPr anchor="ctr"/>
          <a:lstStyle/>
          <a:p>
            <a:pPr marL="461645">
              <a:defRPr cap="small">
                <a:latin typeface="Lato"/>
                <a:ea typeface="Lato"/>
                <a:cs typeface="Lato"/>
              </a:defRPr>
            </a:pPr>
            <a:r>
              <a:t>Fuerza laboral de Head Start</a:t>
            </a:r>
            <a:endParaRPr cap="small">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Content Placeholder 1">
            <a:extLst>
              <a:ext uri="{FF2B5EF4-FFF2-40B4-BE49-F238E27FC236}">
                <a16:creationId xmlns:a16="http://schemas.microsoft.com/office/drawing/2014/main" id="{F45FB126-E24B-4334-B5F4-C62D8AB05F09}"/>
              </a:ext>
            </a:extLst>
          </p:cNvPr>
          <p:cNvSpPr>
            <a:spLocks noGrp="1"/>
          </p:cNvSpPr>
          <p:nvPr>
            <p:ph idx="1"/>
          </p:nvPr>
        </p:nvSpPr>
        <p:spPr>
          <a:xfrm>
            <a:off x="5937944" y="1712266"/>
            <a:ext cx="6256726" cy="3545469"/>
          </a:xfrm>
          <a:noFill/>
          <a:ln w="57150">
            <a:noFill/>
          </a:ln>
        </p:spPr>
        <p:style>
          <a:lnRef idx="2">
            <a:schemeClr val="accent1"/>
          </a:lnRef>
          <a:fillRef idx="1">
            <a:schemeClr val="lt1"/>
          </a:fillRef>
          <a:effectRef idx="0">
            <a:schemeClr val="accent1"/>
          </a:effectRef>
          <a:fontRef idx="minor">
            <a:schemeClr val="dk1"/>
          </a:fontRef>
        </p:style>
        <p:txBody>
          <a:bodyPr lIns="182880" tIns="0" rIns="274320" bIns="274320" anchor="t" anchorCtr="0"/>
          <a:lstStyle/>
          <a:p>
            <a:pPr>
              <a:spcBef>
                <a:spcPts val="2400"/>
              </a:spcBef>
              <a:buFont typeface="Arial" panose="020B0604020202020204" pitchFamily="34" charset="0"/>
              <a:buChar char="•"/>
              <a:defRPr sz="2200">
                <a:solidFill>
                  <a:schemeClr val="tx2"/>
                </a:solidFill>
                <a:latin typeface="+mn-lt"/>
                <a:ea typeface="ＭＳ Ｐゴシック"/>
              </a:defRPr>
            </a:pPr>
            <a:r>
              <a:t>Nuestra fuerza laboral es lo que nos hace referentes en el programa nacional de educación temprana</a:t>
            </a:r>
          </a:p>
          <a:p>
            <a:pPr>
              <a:spcBef>
                <a:spcPts val="2400"/>
              </a:spcBef>
              <a:buFont typeface="Arial" panose="020B0604020202020204" pitchFamily="34" charset="0"/>
              <a:buChar char="•"/>
              <a:defRPr sz="2200">
                <a:solidFill>
                  <a:schemeClr val="tx2"/>
                </a:solidFill>
                <a:latin typeface="+mn-lt"/>
                <a:ea typeface="ＭＳ Ｐゴシック"/>
              </a:defRPr>
            </a:pPr>
            <a:r>
              <a:t>Cada miembro del personal de Head Start desempeña un papel fundamental en la prestación de servicios de alta calidad</a:t>
            </a:r>
            <a:endParaRPr sz="2200">
              <a:solidFill>
                <a:schemeClr val="tx2"/>
              </a:solidFill>
              <a:latin typeface="+mn-lt"/>
              <a:ea typeface="ＭＳ Ｐゴシック"/>
              <a:cs typeface="Lato"/>
            </a:endParaRPr>
          </a:p>
          <a:p>
            <a:pPr>
              <a:spcBef>
                <a:spcPts val="2400"/>
              </a:spcBef>
              <a:buFont typeface="Arial" panose="020B0604020202020204" pitchFamily="34" charset="0"/>
              <a:buChar char="•"/>
            </a:pPr>
            <a:endParaRPr sz="2200">
              <a:solidFill>
                <a:schemeClr val="tx2"/>
              </a:solidFill>
              <a:latin typeface="ＭＳ Ｐゴシック"/>
              <a:ea typeface="ＭＳ Ｐゴシック"/>
              <a:cs typeface="Lato"/>
            </a:endParaRPr>
          </a:p>
        </p:txBody>
      </p:sp>
      <p:pic>
        <p:nvPicPr>
          <p:cNvPr id="11" name="Picture 10" descr="A group of people posing for a photo  Description automatically generated">
            <a:extLst>
              <a:ext uri="{FF2B5EF4-FFF2-40B4-BE49-F238E27FC236}">
                <a16:creationId xmlns:a16="http://schemas.microsoft.com/office/drawing/2014/main" id="{CBFD9528-1393-D4DB-38FB-A0EA25095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 y="2086077"/>
            <a:ext cx="5117937" cy="3387930"/>
          </a:xfrm>
          <a:prstGeom prst="rect">
            <a:avLst/>
          </a:prstGeom>
        </p:spPr>
      </p:pic>
      <p:pic>
        <p:nvPicPr>
          <p:cNvPr id="2" name="Picture 1">
            <a:extLst>
              <a:ext uri="{FF2B5EF4-FFF2-40B4-BE49-F238E27FC236}">
                <a16:creationId xmlns:a16="http://schemas.microsoft.com/office/drawing/2014/main" id="{554E8835-CF74-D596-1AE5-2D1EBE540F38}"/>
              </a:ext>
            </a:extLst>
          </p:cNvPr>
          <p:cNvPicPr>
            <a:picLocks noChangeAspect="1"/>
          </p:cNvPicPr>
          <p:nvPr/>
        </p:nvPicPr>
        <p:blipFill>
          <a:blip r:embed="rId4"/>
          <a:stretch>
            <a:fillRect/>
          </a:stretch>
        </p:blipFill>
        <p:spPr>
          <a:xfrm>
            <a:off x="10602095" y="599440"/>
            <a:ext cx="1237595" cy="829128"/>
          </a:xfrm>
          <a:prstGeom prst="rect">
            <a:avLst/>
          </a:prstGeom>
        </p:spPr>
      </p:pic>
    </p:spTree>
    <p:extLst>
      <p:ext uri="{BB962C8B-B14F-4D97-AF65-F5344CB8AC3E}">
        <p14:creationId xmlns:p14="http://schemas.microsoft.com/office/powerpoint/2010/main" val="1986227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E97B1A-2E97-4475-8D85-E368736D9D8D}"/>
              </a:ext>
            </a:extLst>
          </p:cNvPr>
          <p:cNvSpPr>
            <a:spLocks noGrp="1"/>
          </p:cNvSpPr>
          <p:nvPr>
            <p:ph idx="1"/>
          </p:nvPr>
        </p:nvSpPr>
        <p:spPr>
          <a:xfrm>
            <a:off x="606175" y="893852"/>
            <a:ext cx="11168009" cy="5283112"/>
          </a:xfrm>
          <a:solidFill>
            <a:schemeClr val="accent1">
              <a:lumMod val="60000"/>
              <a:lumOff val="40000"/>
            </a:schemeClr>
          </a:solidFill>
        </p:spPr>
        <p:txBody>
          <a:bodyPr>
            <a:normAutofit lnSpcReduction="10000"/>
          </a:bodyPr>
          <a:lstStyle/>
          <a:p>
            <a:pPr>
              <a:defRPr sz="1600">
                <a:latin typeface="Tahoma" panose="020B0604030504040204" pitchFamily="34" charset="0"/>
                <a:ea typeface="Tahoma" panose="020B0604030504040204" pitchFamily="34" charset="0"/>
                <a:cs typeface="Tahoma" panose="020B0604030504040204" pitchFamily="34" charset="0"/>
              </a:defRPr>
            </a:pPr>
            <a:r>
              <a:rPr dirty="0"/>
              <a:t>OHCAC no </a:t>
            </a:r>
            <a:r>
              <a:rPr dirty="0" err="1"/>
              <a:t>fue</a:t>
            </a:r>
            <a:r>
              <a:rPr dirty="0"/>
              <a:t> uno de </a:t>
            </a:r>
            <a:r>
              <a:rPr dirty="0" err="1"/>
              <a:t>los</a:t>
            </a:r>
            <a:r>
              <a:rPr dirty="0"/>
              <a:t> </a:t>
            </a:r>
            <a:r>
              <a:rPr dirty="0" err="1"/>
              <a:t>primeros</a:t>
            </a:r>
            <a:r>
              <a:rPr dirty="0"/>
              <a:t> </a:t>
            </a:r>
            <a:r>
              <a:rPr dirty="0" err="1"/>
              <a:t>en</a:t>
            </a:r>
            <a:r>
              <a:rPr dirty="0"/>
              <a:t> </a:t>
            </a:r>
            <a:r>
              <a:rPr dirty="0" err="1"/>
              <a:t>entrar</a:t>
            </a:r>
            <a:r>
              <a:rPr dirty="0"/>
              <a:t> </a:t>
            </a:r>
            <a:r>
              <a:rPr dirty="0" err="1"/>
              <a:t>en</a:t>
            </a:r>
            <a:r>
              <a:rPr dirty="0"/>
              <a:t> </a:t>
            </a:r>
            <a:r>
              <a:rPr dirty="0" err="1"/>
              <a:t>el</a:t>
            </a:r>
            <a:r>
              <a:rPr dirty="0"/>
              <a:t> </a:t>
            </a:r>
            <a:r>
              <a:rPr dirty="0" err="1"/>
              <a:t>Proceso</a:t>
            </a:r>
            <a:r>
              <a:rPr dirty="0"/>
              <a:t> de </a:t>
            </a:r>
            <a:r>
              <a:rPr dirty="0" err="1"/>
              <a:t>cambio</a:t>
            </a:r>
            <a:r>
              <a:rPr dirty="0"/>
              <a:t> de </a:t>
            </a:r>
            <a:r>
              <a:rPr dirty="0" err="1"/>
              <a:t>alcance</a:t>
            </a:r>
            <a:r>
              <a:rPr dirty="0"/>
              <a:t>, y </a:t>
            </a:r>
            <a:r>
              <a:rPr dirty="0" err="1"/>
              <a:t>habíamos</a:t>
            </a:r>
            <a:r>
              <a:rPr dirty="0"/>
              <a:t> </a:t>
            </a:r>
            <a:r>
              <a:rPr dirty="0" err="1"/>
              <a:t>escuchado</a:t>
            </a:r>
            <a:r>
              <a:rPr dirty="0"/>
              <a:t> las </a:t>
            </a:r>
            <a:r>
              <a:rPr dirty="0" err="1"/>
              <a:t>dificultades</a:t>
            </a:r>
            <a:r>
              <a:rPr dirty="0"/>
              <a:t> que </a:t>
            </a:r>
            <a:r>
              <a:rPr dirty="0" err="1"/>
              <a:t>muchos</a:t>
            </a:r>
            <a:r>
              <a:rPr dirty="0"/>
              <a:t> de </a:t>
            </a:r>
            <a:r>
              <a:rPr dirty="0" err="1"/>
              <a:t>nuestros</a:t>
            </a:r>
            <a:r>
              <a:rPr dirty="0"/>
              <a:t> </a:t>
            </a:r>
            <a:r>
              <a:rPr dirty="0" err="1"/>
              <a:t>colegas</a:t>
            </a:r>
            <a:r>
              <a:rPr dirty="0"/>
              <a:t> </a:t>
            </a:r>
            <a:r>
              <a:rPr dirty="0" err="1"/>
              <a:t>habían</a:t>
            </a:r>
            <a:r>
              <a:rPr dirty="0"/>
              <a:t> </a:t>
            </a:r>
            <a:r>
              <a:rPr dirty="0" err="1"/>
              <a:t>encontrado</a:t>
            </a:r>
            <a:r>
              <a:rPr dirty="0"/>
              <a:t> al pasar </a:t>
            </a:r>
            <a:r>
              <a:rPr dirty="0" err="1"/>
              <a:t>por</a:t>
            </a:r>
            <a:r>
              <a:rPr dirty="0"/>
              <a:t> </a:t>
            </a:r>
            <a:r>
              <a:rPr dirty="0" err="1"/>
              <a:t>el</a:t>
            </a:r>
            <a:r>
              <a:rPr dirty="0"/>
              <a:t> </a:t>
            </a:r>
            <a:r>
              <a:rPr dirty="0" err="1"/>
              <a:t>proceso</a:t>
            </a:r>
            <a:r>
              <a:rPr dirty="0"/>
              <a:t>.</a:t>
            </a:r>
          </a:p>
          <a:p>
            <a:pPr>
              <a:defRPr sz="1600">
                <a:latin typeface="Tahoma" panose="020B0604030504040204" pitchFamily="34" charset="0"/>
                <a:ea typeface="Tahoma" panose="020B0604030504040204" pitchFamily="34" charset="0"/>
                <a:cs typeface="Tahoma" panose="020B0604030504040204" pitchFamily="34" charset="0"/>
              </a:defRPr>
            </a:pPr>
            <a:r>
              <a:rPr dirty="0"/>
              <a:t>En </a:t>
            </a:r>
            <a:r>
              <a:rPr dirty="0" err="1"/>
              <a:t>consecuencia</a:t>
            </a:r>
            <a:r>
              <a:rPr dirty="0"/>
              <a:t>, </a:t>
            </a:r>
            <a:r>
              <a:rPr dirty="0" err="1"/>
              <a:t>estábamos</a:t>
            </a:r>
            <a:r>
              <a:rPr dirty="0"/>
              <a:t> </a:t>
            </a:r>
            <a:r>
              <a:rPr dirty="0" err="1"/>
              <a:t>preocupados</a:t>
            </a:r>
            <a:r>
              <a:rPr dirty="0"/>
              <a:t> y </a:t>
            </a:r>
            <a:r>
              <a:rPr dirty="0" err="1"/>
              <a:t>éramos</a:t>
            </a:r>
            <a:r>
              <a:rPr dirty="0"/>
              <a:t> </a:t>
            </a:r>
            <a:r>
              <a:rPr dirty="0" err="1"/>
              <a:t>escépticos</a:t>
            </a:r>
            <a:r>
              <a:rPr dirty="0"/>
              <a:t> del </a:t>
            </a:r>
            <a:r>
              <a:rPr dirty="0" err="1"/>
              <a:t>proceso</a:t>
            </a:r>
            <a:r>
              <a:rPr dirty="0"/>
              <a:t> </a:t>
            </a:r>
            <a:r>
              <a:rPr dirty="0" err="1"/>
              <a:t>cuando</a:t>
            </a:r>
            <a:r>
              <a:rPr dirty="0"/>
              <a:t> </a:t>
            </a:r>
            <a:r>
              <a:rPr dirty="0" err="1"/>
              <a:t>comenzó</a:t>
            </a:r>
            <a:r>
              <a:rPr dirty="0"/>
              <a:t> </a:t>
            </a:r>
            <a:r>
              <a:rPr dirty="0" err="1"/>
              <a:t>en</a:t>
            </a:r>
            <a:r>
              <a:rPr dirty="0"/>
              <a:t> </a:t>
            </a:r>
            <a:r>
              <a:rPr dirty="0" err="1"/>
              <a:t>octubre</a:t>
            </a:r>
            <a:r>
              <a:rPr dirty="0"/>
              <a:t> de 2023.</a:t>
            </a:r>
          </a:p>
          <a:p>
            <a:pPr>
              <a:defRPr sz="1600">
                <a:latin typeface="Tahoma" panose="020B0604030504040204" pitchFamily="34" charset="0"/>
                <a:ea typeface="Tahoma" panose="020B0604030504040204" pitchFamily="34" charset="0"/>
                <a:cs typeface="Tahoma" panose="020B0604030504040204" pitchFamily="34" charset="0"/>
              </a:defRPr>
            </a:pPr>
            <a:r>
              <a:rPr dirty="0"/>
              <a:t>Para </a:t>
            </a:r>
            <a:r>
              <a:rPr dirty="0" err="1"/>
              <a:t>nuestra</a:t>
            </a:r>
            <a:r>
              <a:rPr dirty="0"/>
              <a:t> </a:t>
            </a:r>
            <a:r>
              <a:rPr dirty="0" err="1"/>
              <a:t>sorpresa</a:t>
            </a:r>
            <a:r>
              <a:rPr dirty="0"/>
              <a:t>, </a:t>
            </a:r>
            <a:r>
              <a:rPr dirty="0" err="1"/>
              <a:t>los</a:t>
            </a:r>
            <a:r>
              <a:rPr dirty="0"/>
              <a:t> </a:t>
            </a:r>
            <a:r>
              <a:rPr dirty="0" err="1"/>
              <a:t>consultores</a:t>
            </a:r>
            <a:r>
              <a:rPr dirty="0"/>
              <a:t> de Head Start con </a:t>
            </a:r>
            <a:r>
              <a:rPr dirty="0" err="1"/>
              <a:t>los</a:t>
            </a:r>
            <a:r>
              <a:rPr dirty="0"/>
              <a:t> que </a:t>
            </a:r>
            <a:r>
              <a:rPr dirty="0" err="1"/>
              <a:t>tuvimos</a:t>
            </a:r>
            <a:r>
              <a:rPr dirty="0"/>
              <a:t> </a:t>
            </a:r>
            <a:r>
              <a:rPr dirty="0" err="1"/>
              <a:t>el</a:t>
            </a:r>
            <a:r>
              <a:rPr dirty="0"/>
              <a:t> privilegio de </a:t>
            </a:r>
            <a:r>
              <a:rPr dirty="0" err="1"/>
              <a:t>trabajar</a:t>
            </a:r>
            <a:r>
              <a:rPr dirty="0"/>
              <a:t> </a:t>
            </a:r>
            <a:r>
              <a:rPr dirty="0" err="1"/>
              <a:t>en</a:t>
            </a:r>
            <a:r>
              <a:rPr dirty="0"/>
              <a:t> </a:t>
            </a:r>
            <a:r>
              <a:rPr dirty="0" err="1"/>
              <a:t>el</a:t>
            </a:r>
            <a:r>
              <a:rPr dirty="0"/>
              <a:t> </a:t>
            </a:r>
            <a:r>
              <a:rPr dirty="0" err="1"/>
              <a:t>desarrollo</a:t>
            </a:r>
            <a:r>
              <a:rPr dirty="0"/>
              <a:t> de </a:t>
            </a:r>
            <a:r>
              <a:rPr dirty="0" err="1"/>
              <a:t>nuestro</a:t>
            </a:r>
            <a:r>
              <a:rPr dirty="0"/>
              <a:t> </a:t>
            </a:r>
            <a:r>
              <a:rPr dirty="0" err="1"/>
              <a:t>cambio</a:t>
            </a:r>
            <a:r>
              <a:rPr dirty="0"/>
              <a:t> de </a:t>
            </a:r>
            <a:r>
              <a:rPr dirty="0" err="1"/>
              <a:t>alcance</a:t>
            </a:r>
            <a:r>
              <a:rPr dirty="0"/>
              <a:t> </a:t>
            </a:r>
            <a:r>
              <a:rPr dirty="0" err="1"/>
              <a:t>fueron</a:t>
            </a:r>
            <a:r>
              <a:rPr dirty="0"/>
              <a:t> </a:t>
            </a:r>
            <a:r>
              <a:rPr dirty="0" err="1"/>
              <a:t>profesionales</a:t>
            </a:r>
            <a:r>
              <a:rPr dirty="0"/>
              <a:t>, </a:t>
            </a:r>
            <a:r>
              <a:rPr dirty="0" err="1"/>
              <a:t>conocían</a:t>
            </a:r>
            <a:r>
              <a:rPr dirty="0"/>
              <a:t> </a:t>
            </a:r>
            <a:r>
              <a:rPr dirty="0" err="1"/>
              <a:t>sobre</a:t>
            </a:r>
            <a:r>
              <a:rPr dirty="0"/>
              <a:t> </a:t>
            </a:r>
            <a:r>
              <a:rPr dirty="0" err="1"/>
              <a:t>el</a:t>
            </a:r>
            <a:r>
              <a:rPr dirty="0"/>
              <a:t> </a:t>
            </a:r>
            <a:r>
              <a:rPr dirty="0" err="1"/>
              <a:t>tema</a:t>
            </a:r>
            <a:r>
              <a:rPr dirty="0"/>
              <a:t> (</a:t>
            </a:r>
            <a:r>
              <a:rPr dirty="0" err="1"/>
              <a:t>particularmente</a:t>
            </a:r>
            <a:r>
              <a:rPr dirty="0"/>
              <a:t> </a:t>
            </a:r>
            <a:r>
              <a:rPr dirty="0" err="1"/>
              <a:t>sobre</a:t>
            </a:r>
            <a:r>
              <a:rPr dirty="0"/>
              <a:t> </a:t>
            </a:r>
            <a:r>
              <a:rPr dirty="0" err="1"/>
              <a:t>los</a:t>
            </a:r>
            <a:r>
              <a:rPr dirty="0"/>
              <a:t> </a:t>
            </a:r>
            <a:r>
              <a:rPr dirty="0" err="1"/>
              <a:t>problemas</a:t>
            </a:r>
            <a:r>
              <a:rPr dirty="0"/>
              <a:t> que </a:t>
            </a:r>
            <a:r>
              <a:rPr dirty="0" err="1"/>
              <a:t>otros</a:t>
            </a:r>
            <a:r>
              <a:rPr dirty="0"/>
              <a:t> </a:t>
            </a:r>
            <a:r>
              <a:rPr dirty="0" err="1"/>
              <a:t>concesionarios</a:t>
            </a:r>
            <a:r>
              <a:rPr dirty="0"/>
              <a:t> </a:t>
            </a:r>
            <a:r>
              <a:rPr dirty="0" err="1"/>
              <a:t>habían</a:t>
            </a:r>
            <a:r>
              <a:rPr dirty="0"/>
              <a:t> </a:t>
            </a:r>
            <a:r>
              <a:rPr dirty="0" err="1"/>
              <a:t>enfrentado</a:t>
            </a:r>
            <a:r>
              <a:rPr dirty="0"/>
              <a:t> </a:t>
            </a:r>
            <a:r>
              <a:rPr dirty="0" err="1"/>
              <a:t>en</a:t>
            </a:r>
            <a:r>
              <a:rPr dirty="0"/>
              <a:t> </a:t>
            </a:r>
            <a:r>
              <a:rPr dirty="0" err="1"/>
              <a:t>el</a:t>
            </a:r>
            <a:r>
              <a:rPr dirty="0"/>
              <a:t> </a:t>
            </a:r>
            <a:r>
              <a:rPr dirty="0" err="1"/>
              <a:t>proceso</a:t>
            </a:r>
            <a:r>
              <a:rPr dirty="0"/>
              <a:t>), </a:t>
            </a:r>
            <a:r>
              <a:rPr dirty="0" err="1"/>
              <a:t>fueron</a:t>
            </a:r>
            <a:r>
              <a:rPr dirty="0"/>
              <a:t> </a:t>
            </a:r>
            <a:r>
              <a:rPr dirty="0" err="1"/>
              <a:t>pacientes</a:t>
            </a:r>
            <a:r>
              <a:rPr dirty="0"/>
              <a:t> y </a:t>
            </a:r>
            <a:r>
              <a:rPr dirty="0" err="1"/>
              <a:t>comprensivos</a:t>
            </a:r>
            <a:r>
              <a:rPr dirty="0"/>
              <a:t> de </a:t>
            </a:r>
            <a:r>
              <a:rPr dirty="0" err="1"/>
              <a:t>nuestros</a:t>
            </a:r>
            <a:r>
              <a:rPr dirty="0"/>
              <a:t> </a:t>
            </a:r>
            <a:r>
              <a:rPr dirty="0" err="1"/>
              <a:t>valores</a:t>
            </a:r>
            <a:r>
              <a:rPr dirty="0"/>
              <a:t> </a:t>
            </a:r>
            <a:r>
              <a:rPr dirty="0" err="1"/>
              <a:t>tradicionales</a:t>
            </a:r>
            <a:r>
              <a:rPr dirty="0"/>
              <a:t>, </a:t>
            </a:r>
            <a:r>
              <a:rPr dirty="0" err="1"/>
              <a:t>incluido</a:t>
            </a:r>
            <a:r>
              <a:rPr dirty="0"/>
              <a:t> </a:t>
            </a:r>
            <a:r>
              <a:rPr dirty="0" err="1"/>
              <a:t>el</a:t>
            </a:r>
            <a:r>
              <a:rPr dirty="0"/>
              <a:t> de </a:t>
            </a:r>
            <a:r>
              <a:rPr dirty="0" err="1"/>
              <a:t>atender</a:t>
            </a:r>
            <a:r>
              <a:rPr dirty="0"/>
              <a:t> a la mayor </a:t>
            </a:r>
            <a:r>
              <a:rPr dirty="0" err="1"/>
              <a:t>cantidad</a:t>
            </a:r>
            <a:r>
              <a:rPr dirty="0"/>
              <a:t> de </a:t>
            </a:r>
            <a:r>
              <a:rPr dirty="0" err="1"/>
              <a:t>niños</a:t>
            </a:r>
            <a:r>
              <a:rPr dirty="0"/>
              <a:t> </a:t>
            </a:r>
            <a:r>
              <a:rPr dirty="0" err="1"/>
              <a:t>necesitados</a:t>
            </a:r>
            <a:r>
              <a:rPr dirty="0"/>
              <a:t> </a:t>
            </a:r>
            <a:r>
              <a:rPr dirty="0" err="1"/>
              <a:t>en</a:t>
            </a:r>
            <a:r>
              <a:rPr dirty="0"/>
              <a:t> </a:t>
            </a:r>
            <a:r>
              <a:rPr dirty="0" err="1"/>
              <a:t>nuestra</a:t>
            </a:r>
            <a:r>
              <a:rPr dirty="0"/>
              <a:t> </a:t>
            </a:r>
            <a:r>
              <a:rPr dirty="0" err="1"/>
              <a:t>comunidad</a:t>
            </a:r>
            <a:r>
              <a:rPr dirty="0"/>
              <a:t>.</a:t>
            </a:r>
          </a:p>
          <a:p>
            <a:pPr>
              <a:defRPr sz="1600">
                <a:latin typeface="Tahoma" panose="020B0604030504040204" pitchFamily="34" charset="0"/>
                <a:ea typeface="Tahoma" panose="020B0604030504040204" pitchFamily="34" charset="0"/>
                <a:cs typeface="Tahoma" panose="020B0604030504040204" pitchFamily="34" charset="0"/>
              </a:defRPr>
            </a:pPr>
            <a:r>
              <a:rPr dirty="0"/>
              <a:t>El </a:t>
            </a:r>
            <a:r>
              <a:rPr dirty="0" err="1"/>
              <a:t>proceso</a:t>
            </a:r>
            <a:r>
              <a:rPr dirty="0"/>
              <a:t> no </a:t>
            </a:r>
            <a:r>
              <a:rPr dirty="0" err="1"/>
              <a:t>fue</a:t>
            </a:r>
            <a:r>
              <a:rPr dirty="0"/>
              <a:t> </a:t>
            </a:r>
            <a:r>
              <a:rPr dirty="0" err="1"/>
              <a:t>apresurado</a:t>
            </a:r>
            <a:r>
              <a:rPr dirty="0"/>
              <a:t>.</a:t>
            </a:r>
          </a:p>
          <a:p>
            <a:pPr>
              <a:defRPr sz="1600">
                <a:latin typeface="Tahoma" panose="020B0604030504040204" pitchFamily="34" charset="0"/>
                <a:ea typeface="Tahoma" panose="020B0604030504040204" pitchFamily="34" charset="0"/>
                <a:cs typeface="Tahoma" panose="020B0604030504040204" pitchFamily="34" charset="0"/>
              </a:defRPr>
            </a:pPr>
            <a:r>
              <a:rPr dirty="0"/>
              <a:t>Se </a:t>
            </a:r>
            <a:r>
              <a:rPr dirty="0" err="1"/>
              <a:t>presentaron</a:t>
            </a:r>
            <a:r>
              <a:rPr dirty="0"/>
              <a:t> ideas al personal, a la Junta </a:t>
            </a:r>
            <a:r>
              <a:rPr dirty="0" err="1"/>
              <a:t>Directiva</a:t>
            </a:r>
            <a:r>
              <a:rPr dirty="0"/>
              <a:t>, a </a:t>
            </a:r>
            <a:r>
              <a:rPr dirty="0" err="1"/>
              <a:t>los</a:t>
            </a:r>
            <a:r>
              <a:rPr dirty="0"/>
              <a:t> </a:t>
            </a:r>
            <a:r>
              <a:rPr dirty="0" err="1"/>
              <a:t>directores</a:t>
            </a:r>
            <a:r>
              <a:rPr dirty="0"/>
              <a:t> y al </a:t>
            </a:r>
            <a:r>
              <a:rPr dirty="0" err="1"/>
              <a:t>Consejo</a:t>
            </a:r>
            <a:r>
              <a:rPr dirty="0"/>
              <a:t> de </a:t>
            </a:r>
            <a:r>
              <a:rPr dirty="0" err="1"/>
              <a:t>Políticas</a:t>
            </a:r>
            <a:r>
              <a:rPr dirty="0"/>
              <a:t> de Head Start.</a:t>
            </a:r>
          </a:p>
          <a:p>
            <a:pPr marL="0" indent="0">
              <a:buNone/>
              <a:defRPr sz="1600"/>
            </a:pPr>
            <a:r>
              <a:rPr b="1" dirty="0">
                <a:latin typeface="Tahoma" panose="020B0604030504040204" pitchFamily="34" charset="0"/>
                <a:ea typeface="Tahoma" panose="020B0604030504040204" pitchFamily="34" charset="0"/>
                <a:cs typeface="Tahoma" panose="020B0604030504040204" pitchFamily="34" charset="0"/>
              </a:rPr>
              <a:t>Al principio, </a:t>
            </a:r>
            <a:r>
              <a:rPr b="1" dirty="0" err="1">
                <a:latin typeface="Tahoma" panose="020B0604030504040204" pitchFamily="34" charset="0"/>
                <a:ea typeface="Tahoma" panose="020B0604030504040204" pitchFamily="34" charset="0"/>
                <a:cs typeface="Tahoma" panose="020B0604030504040204" pitchFamily="34" charset="0"/>
              </a:rPr>
              <a:t>todos</a:t>
            </a:r>
            <a:r>
              <a:rPr b="1" dirty="0">
                <a:latin typeface="Tahoma" panose="020B0604030504040204" pitchFamily="34" charset="0"/>
                <a:ea typeface="Tahoma" panose="020B0604030504040204" pitchFamily="34" charset="0"/>
                <a:cs typeface="Tahoma" panose="020B0604030504040204" pitchFamily="34" charset="0"/>
              </a:rPr>
              <a:t> sentimos que </a:t>
            </a:r>
            <a:r>
              <a:rPr b="1" dirty="0" err="1">
                <a:latin typeface="Tahoma" panose="020B0604030504040204" pitchFamily="34" charset="0"/>
                <a:ea typeface="Tahoma" panose="020B0604030504040204" pitchFamily="34" charset="0"/>
                <a:cs typeface="Tahoma" panose="020B0604030504040204" pitchFamily="34" charset="0"/>
              </a:rPr>
              <a:t>teníamos</a:t>
            </a:r>
            <a:r>
              <a:rPr b="1" dirty="0">
                <a:latin typeface="Tahoma" panose="020B0604030504040204" pitchFamily="34" charset="0"/>
                <a:ea typeface="Tahoma" panose="020B0604030504040204" pitchFamily="34" charset="0"/>
                <a:cs typeface="Tahoma" panose="020B0604030504040204" pitchFamily="34" charset="0"/>
              </a:rPr>
              <a:t> que </a:t>
            </a:r>
            <a:r>
              <a:rPr b="1" dirty="0" err="1">
                <a:latin typeface="Tahoma" panose="020B0604030504040204" pitchFamily="34" charset="0"/>
                <a:ea typeface="Tahoma" panose="020B0604030504040204" pitchFamily="34" charset="0"/>
                <a:cs typeface="Tahoma" panose="020B0604030504040204" pitchFamily="34" charset="0"/>
              </a:rPr>
              <a:t>hacer</a:t>
            </a:r>
            <a:r>
              <a:rPr b="1" dirty="0">
                <a:latin typeface="Tahoma" panose="020B0604030504040204" pitchFamily="34" charset="0"/>
                <a:ea typeface="Tahoma" panose="020B0604030504040204" pitchFamily="34" charset="0"/>
                <a:cs typeface="Tahoma" panose="020B0604030504040204" pitchFamily="34" charset="0"/>
              </a:rPr>
              <a:t> las </a:t>
            </a:r>
            <a:r>
              <a:rPr b="1" dirty="0" err="1">
                <a:latin typeface="Tahoma" panose="020B0604030504040204" pitchFamily="34" charset="0"/>
                <a:ea typeface="Tahoma" panose="020B0604030504040204" pitchFamily="34" charset="0"/>
                <a:cs typeface="Tahoma" panose="020B0604030504040204" pitchFamily="34" charset="0"/>
              </a:rPr>
              <a:t>cosas</a:t>
            </a:r>
            <a:r>
              <a:rPr b="1" dirty="0">
                <a:latin typeface="Tahoma" panose="020B0604030504040204" pitchFamily="34" charset="0"/>
                <a:ea typeface="Tahoma" panose="020B0604030504040204" pitchFamily="34" charset="0"/>
                <a:cs typeface="Tahoma" panose="020B0604030504040204" pitchFamily="34" charset="0"/>
              </a:rPr>
              <a:t> bien la </a:t>
            </a:r>
            <a:r>
              <a:rPr b="1" dirty="0" err="1">
                <a:latin typeface="Tahoma" panose="020B0604030504040204" pitchFamily="34" charset="0"/>
                <a:ea typeface="Tahoma" panose="020B0604030504040204" pitchFamily="34" charset="0"/>
                <a:cs typeface="Tahoma" panose="020B0604030504040204" pitchFamily="34" charset="0"/>
              </a:rPr>
              <a:t>primera</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vez</a:t>
            </a:r>
            <a:r>
              <a:rPr b="1" dirty="0">
                <a:latin typeface="Tahoma" panose="020B0604030504040204" pitchFamily="34" charset="0"/>
                <a:ea typeface="Tahoma" panose="020B0604030504040204" pitchFamily="34" charset="0"/>
                <a:cs typeface="Tahoma" panose="020B0604030504040204" pitchFamily="34" charset="0"/>
              </a:rPr>
              <a:t>. La idea de </a:t>
            </a:r>
            <a:r>
              <a:rPr b="1" dirty="0" err="1">
                <a:latin typeface="Tahoma" panose="020B0604030504040204" pitchFamily="34" charset="0"/>
                <a:ea typeface="Tahoma" panose="020B0604030504040204" pitchFamily="34" charset="0"/>
                <a:cs typeface="Tahoma" panose="020B0604030504040204" pitchFamily="34" charset="0"/>
              </a:rPr>
              <a:t>esperar</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el</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plazo</a:t>
            </a:r>
            <a:r>
              <a:rPr b="1" dirty="0">
                <a:latin typeface="Tahoma" panose="020B0604030504040204" pitchFamily="34" charset="0"/>
                <a:ea typeface="Tahoma" panose="020B0604030504040204" pitchFamily="34" charset="0"/>
                <a:cs typeface="Tahoma" panose="020B0604030504040204" pitchFamily="34" charset="0"/>
              </a:rPr>
              <a:t> de </a:t>
            </a:r>
            <a:r>
              <a:rPr b="1" dirty="0" err="1">
                <a:latin typeface="Tahoma" panose="020B0604030504040204" pitchFamily="34" charset="0"/>
                <a:ea typeface="Tahoma" panose="020B0604030504040204" pitchFamily="34" charset="0"/>
                <a:cs typeface="Tahoma" panose="020B0604030504040204" pitchFamily="34" charset="0"/>
              </a:rPr>
              <a:t>siete</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años</a:t>
            </a:r>
            <a:r>
              <a:rPr b="1" dirty="0">
                <a:latin typeface="Tahoma" panose="020B0604030504040204" pitchFamily="34" charset="0"/>
                <a:ea typeface="Tahoma" panose="020B0604030504040204" pitchFamily="34" charset="0"/>
                <a:cs typeface="Tahoma" panose="020B0604030504040204" pitchFamily="34" charset="0"/>
              </a:rPr>
              <a:t> no era </a:t>
            </a:r>
            <a:r>
              <a:rPr b="1" dirty="0" err="1">
                <a:latin typeface="Tahoma" panose="020B0604030504040204" pitchFamily="34" charset="0"/>
                <a:ea typeface="Tahoma" panose="020B0604030504040204" pitchFamily="34" charset="0"/>
                <a:cs typeface="Tahoma" panose="020B0604030504040204" pitchFamily="34" charset="0"/>
              </a:rPr>
              <a:t>nuestro</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objetivo</a:t>
            </a:r>
            <a:r>
              <a:rPr b="1" dirty="0">
                <a:latin typeface="Tahoma" panose="020B0604030504040204" pitchFamily="34" charset="0"/>
                <a:ea typeface="Tahoma" panose="020B0604030504040204" pitchFamily="34" charset="0"/>
                <a:cs typeface="Tahoma" panose="020B0604030504040204" pitchFamily="34" charset="0"/>
              </a:rPr>
              <a:t>. Nos </a:t>
            </a:r>
            <a:r>
              <a:rPr b="1" dirty="0" err="1">
                <a:latin typeface="Tahoma" panose="020B0604030504040204" pitchFamily="34" charset="0"/>
                <a:ea typeface="Tahoma" panose="020B0604030504040204" pitchFamily="34" charset="0"/>
                <a:cs typeface="Tahoma" panose="020B0604030504040204" pitchFamily="34" charset="0"/>
              </a:rPr>
              <a:t>dimos</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cuenta</a:t>
            </a:r>
            <a:r>
              <a:rPr b="1" dirty="0">
                <a:latin typeface="Tahoma" panose="020B0604030504040204" pitchFamily="34" charset="0"/>
                <a:ea typeface="Tahoma" panose="020B0604030504040204" pitchFamily="34" charset="0"/>
                <a:cs typeface="Tahoma" panose="020B0604030504040204" pitchFamily="34" charset="0"/>
              </a:rPr>
              <a:t> de que </a:t>
            </a:r>
            <a:r>
              <a:rPr b="1" dirty="0" err="1">
                <a:latin typeface="Tahoma" panose="020B0604030504040204" pitchFamily="34" charset="0"/>
                <a:ea typeface="Tahoma" panose="020B0604030504040204" pitchFamily="34" charset="0"/>
                <a:cs typeface="Tahoma" panose="020B0604030504040204" pitchFamily="34" charset="0"/>
              </a:rPr>
              <a:t>este</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problema</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debía</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resolverse</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por</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completo</a:t>
            </a:r>
            <a:r>
              <a:rPr b="1" dirty="0">
                <a:latin typeface="Tahoma" panose="020B0604030504040204" pitchFamily="34" charset="0"/>
                <a:ea typeface="Tahoma" panose="020B0604030504040204" pitchFamily="34" charset="0"/>
                <a:cs typeface="Tahoma" panose="020B0604030504040204" pitchFamily="34" charset="0"/>
              </a:rPr>
              <a:t> para </a:t>
            </a:r>
            <a:r>
              <a:rPr b="1" dirty="0" err="1">
                <a:latin typeface="Tahoma" panose="020B0604030504040204" pitchFamily="34" charset="0"/>
                <a:ea typeface="Tahoma" panose="020B0604030504040204" pitchFamily="34" charset="0"/>
                <a:cs typeface="Tahoma" panose="020B0604030504040204" pitchFamily="34" charset="0"/>
              </a:rPr>
              <a:t>agosto</a:t>
            </a:r>
            <a:r>
              <a:rPr b="1" dirty="0">
                <a:latin typeface="Tahoma" panose="020B0604030504040204" pitchFamily="34" charset="0"/>
                <a:ea typeface="Tahoma" panose="020B0604030504040204" pitchFamily="34" charset="0"/>
                <a:cs typeface="Tahoma" panose="020B0604030504040204" pitchFamily="34" charset="0"/>
              </a:rPr>
              <a:t> de 2024</a:t>
            </a:r>
            <a:r>
              <a:rPr b="1" dirty="0"/>
              <a:t>.  </a:t>
            </a:r>
            <a:r>
              <a:rPr b="1" dirty="0">
                <a:latin typeface="Tahoma" panose="020B0604030504040204" pitchFamily="34" charset="0"/>
                <a:ea typeface="Tahoma" panose="020B0604030504040204" pitchFamily="34" charset="0"/>
                <a:cs typeface="Tahoma" panose="020B0604030504040204" pitchFamily="34" charset="0"/>
              </a:rPr>
              <a:t>Con ese </a:t>
            </a:r>
            <a:r>
              <a:rPr b="1" dirty="0" err="1">
                <a:latin typeface="Tahoma" panose="020B0604030504040204" pitchFamily="34" charset="0"/>
                <a:ea typeface="Tahoma" panose="020B0604030504040204" pitchFamily="34" charset="0"/>
                <a:cs typeface="Tahoma" panose="020B0604030504040204" pitchFamily="34" charset="0"/>
              </a:rPr>
              <a:t>objetivo</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en</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mente</a:t>
            </a:r>
            <a:r>
              <a:rPr b="1" dirty="0">
                <a:latin typeface="Tahoma" panose="020B0604030504040204" pitchFamily="34" charset="0"/>
                <a:ea typeface="Tahoma" panose="020B0604030504040204" pitchFamily="34" charset="0"/>
                <a:cs typeface="Tahoma" panose="020B0604030504040204" pitchFamily="34" charset="0"/>
              </a:rPr>
              <a:t> y </a:t>
            </a:r>
            <a:r>
              <a:rPr b="1" dirty="0" err="1">
                <a:latin typeface="Tahoma" panose="020B0604030504040204" pitchFamily="34" charset="0"/>
                <a:ea typeface="Tahoma" panose="020B0604030504040204" pitchFamily="34" charset="0"/>
                <a:cs typeface="Tahoma" panose="020B0604030504040204" pitchFamily="34" charset="0"/>
              </a:rPr>
              <a:t>dándonos</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cuenta</a:t>
            </a:r>
            <a:r>
              <a:rPr b="1" dirty="0">
                <a:latin typeface="Tahoma" panose="020B0604030504040204" pitchFamily="34" charset="0"/>
                <a:ea typeface="Tahoma" panose="020B0604030504040204" pitchFamily="34" charset="0"/>
                <a:cs typeface="Tahoma" panose="020B0604030504040204" pitchFamily="34" charset="0"/>
              </a:rPr>
              <a:t> de que la </a:t>
            </a:r>
            <a:r>
              <a:rPr b="1" dirty="0" err="1">
                <a:latin typeface="Tahoma" panose="020B0604030504040204" pitchFamily="34" charset="0"/>
                <a:ea typeface="Tahoma" panose="020B0604030504040204" pitchFamily="34" charset="0"/>
                <a:cs typeface="Tahoma" panose="020B0604030504040204" pitchFamily="34" charset="0"/>
              </a:rPr>
              <a:t>única</a:t>
            </a:r>
            <a:r>
              <a:rPr b="1" dirty="0">
                <a:latin typeface="Tahoma" panose="020B0604030504040204" pitchFamily="34" charset="0"/>
                <a:ea typeface="Tahoma" panose="020B0604030504040204" pitchFamily="34" charset="0"/>
                <a:cs typeface="Tahoma" panose="020B0604030504040204" pitchFamily="34" charset="0"/>
              </a:rPr>
              <a:t> forma </a:t>
            </a:r>
            <a:r>
              <a:rPr b="1" dirty="0" err="1">
                <a:latin typeface="Tahoma" panose="020B0604030504040204" pitchFamily="34" charset="0"/>
                <a:ea typeface="Tahoma" panose="020B0604030504040204" pitchFamily="34" charset="0"/>
                <a:cs typeface="Tahoma" panose="020B0604030504040204" pitchFamily="34" charset="0"/>
              </a:rPr>
              <a:t>en</a:t>
            </a:r>
            <a:r>
              <a:rPr b="1" dirty="0">
                <a:latin typeface="Tahoma" panose="020B0604030504040204" pitchFamily="34" charset="0"/>
                <a:ea typeface="Tahoma" panose="020B0604030504040204" pitchFamily="34" charset="0"/>
                <a:cs typeface="Tahoma" panose="020B0604030504040204" pitchFamily="34" charset="0"/>
              </a:rPr>
              <a:t> que </a:t>
            </a:r>
            <a:r>
              <a:rPr b="1" dirty="0" err="1">
                <a:latin typeface="Tahoma" panose="020B0604030504040204" pitchFamily="34" charset="0"/>
                <a:ea typeface="Tahoma" panose="020B0604030504040204" pitchFamily="34" charset="0"/>
                <a:cs typeface="Tahoma" panose="020B0604030504040204" pitchFamily="34" charset="0"/>
              </a:rPr>
              <a:t>podíamos</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competir</a:t>
            </a:r>
            <a:r>
              <a:rPr b="1" dirty="0">
                <a:latin typeface="Tahoma" panose="020B0604030504040204" pitchFamily="34" charset="0"/>
                <a:ea typeface="Tahoma" panose="020B0604030504040204" pitchFamily="34" charset="0"/>
                <a:cs typeface="Tahoma" panose="020B0604030504040204" pitchFamily="34" charset="0"/>
              </a:rPr>
              <a:t> era </a:t>
            </a:r>
            <a:r>
              <a:rPr b="1" dirty="0" err="1">
                <a:latin typeface="Tahoma" panose="020B0604030504040204" pitchFamily="34" charset="0"/>
                <a:ea typeface="Tahoma" panose="020B0604030504040204" pitchFamily="34" charset="0"/>
                <a:cs typeface="Tahoma" panose="020B0604030504040204" pitchFamily="34" charset="0"/>
              </a:rPr>
              <a:t>aumentar</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los</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salarios</a:t>
            </a:r>
            <a:r>
              <a:rPr b="1" dirty="0">
                <a:latin typeface="Tahoma" panose="020B0604030504040204" pitchFamily="34" charset="0"/>
                <a:ea typeface="Tahoma" panose="020B0604030504040204" pitchFamily="34" charset="0"/>
                <a:cs typeface="Tahoma" panose="020B0604030504040204" pitchFamily="34" charset="0"/>
              </a:rPr>
              <a:t> y </a:t>
            </a:r>
            <a:r>
              <a:rPr b="1" dirty="0" err="1">
                <a:latin typeface="Tahoma" panose="020B0604030504040204" pitchFamily="34" charset="0"/>
                <a:ea typeface="Tahoma" panose="020B0604030504040204" pitchFamily="34" charset="0"/>
                <a:cs typeface="Tahoma" panose="020B0604030504040204" pitchFamily="34" charset="0"/>
              </a:rPr>
              <a:t>reducir</a:t>
            </a:r>
            <a:r>
              <a:rPr b="1" dirty="0">
                <a:latin typeface="Tahoma" panose="020B0604030504040204" pitchFamily="34" charset="0"/>
                <a:ea typeface="Tahoma" panose="020B0604030504040204" pitchFamily="34" charset="0"/>
                <a:cs typeface="Tahoma" panose="020B0604030504040204" pitchFamily="34" charset="0"/>
              </a:rPr>
              <a:t> las aulas, </a:t>
            </a:r>
            <a:r>
              <a:rPr b="1" dirty="0" err="1">
                <a:latin typeface="Tahoma" panose="020B0604030504040204" pitchFamily="34" charset="0"/>
                <a:ea typeface="Tahoma" panose="020B0604030504040204" pitchFamily="34" charset="0"/>
                <a:cs typeface="Tahoma" panose="020B0604030504040204" pitchFamily="34" charset="0"/>
              </a:rPr>
              <a:t>avanzamos</a:t>
            </a:r>
            <a:r>
              <a:rPr b="1" dirty="0">
                <a:latin typeface="Tahoma" panose="020B0604030504040204" pitchFamily="34" charset="0"/>
                <a:ea typeface="Tahoma" panose="020B0604030504040204" pitchFamily="34" charset="0"/>
                <a:cs typeface="Tahoma" panose="020B0604030504040204" pitchFamily="34" charset="0"/>
              </a:rPr>
              <a:t> </a:t>
            </a:r>
            <a:r>
              <a:rPr b="1" dirty="0" err="1">
                <a:latin typeface="Tahoma" panose="020B0604030504040204" pitchFamily="34" charset="0"/>
                <a:ea typeface="Tahoma" panose="020B0604030504040204" pitchFamily="34" charset="0"/>
                <a:cs typeface="Tahoma" panose="020B0604030504040204" pitchFamily="34" charset="0"/>
              </a:rPr>
              <a:t>rápidamente</a:t>
            </a:r>
            <a:r>
              <a:rPr b="1" dirty="0">
                <a:latin typeface="Tahoma" panose="020B0604030504040204" pitchFamily="34" charset="0"/>
                <a:ea typeface="Tahoma" panose="020B0604030504040204" pitchFamily="34" charset="0"/>
                <a:cs typeface="Tahoma" panose="020B0604030504040204" pitchFamily="34" charset="0"/>
              </a:rPr>
              <a:t>.</a:t>
            </a:r>
            <a:r>
              <a:rPr dirty="0">
                <a:latin typeface="Tahoma" panose="020B0604030504040204" pitchFamily="34" charset="0"/>
                <a:ea typeface="Tahoma" panose="020B0604030504040204" pitchFamily="34" charset="0"/>
                <a:cs typeface="Tahoma" panose="020B0604030504040204" pitchFamily="34" charset="0"/>
              </a:rPr>
              <a:t>	</a:t>
            </a:r>
          </a:p>
          <a:p>
            <a:pPr>
              <a:defRPr sz="1600">
                <a:latin typeface="Tahoma" panose="020B0604030504040204" pitchFamily="34" charset="0"/>
                <a:ea typeface="Tahoma" panose="020B0604030504040204" pitchFamily="34" charset="0"/>
                <a:cs typeface="Tahoma" panose="020B0604030504040204" pitchFamily="34" charset="0"/>
              </a:defRPr>
            </a:pPr>
            <a:r>
              <a:rPr dirty="0" err="1"/>
              <a:t>Utilizamos</a:t>
            </a:r>
            <a:r>
              <a:rPr dirty="0"/>
              <a:t> </a:t>
            </a:r>
            <a:r>
              <a:rPr dirty="0" err="1"/>
              <a:t>una</a:t>
            </a:r>
            <a:r>
              <a:rPr dirty="0"/>
              <a:t> </a:t>
            </a:r>
            <a:r>
              <a:rPr dirty="0" err="1"/>
              <a:t>serie</a:t>
            </a:r>
            <a:r>
              <a:rPr dirty="0"/>
              <a:t> de </a:t>
            </a:r>
            <a:r>
              <a:rPr dirty="0" err="1"/>
              <a:t>medidas</a:t>
            </a:r>
            <a:r>
              <a:rPr dirty="0"/>
              <a:t> para </a:t>
            </a:r>
            <a:r>
              <a:rPr dirty="0" err="1"/>
              <a:t>determinar</a:t>
            </a:r>
            <a:r>
              <a:rPr dirty="0"/>
              <a:t> </a:t>
            </a:r>
            <a:r>
              <a:rPr dirty="0" err="1"/>
              <a:t>qué</a:t>
            </a:r>
            <a:r>
              <a:rPr dirty="0"/>
              <a:t> </a:t>
            </a:r>
            <a:r>
              <a:rPr dirty="0" err="1"/>
              <a:t>salarios</a:t>
            </a:r>
            <a:r>
              <a:rPr dirty="0"/>
              <a:t> se </a:t>
            </a:r>
            <a:r>
              <a:rPr dirty="0" err="1"/>
              <a:t>pagaban</a:t>
            </a:r>
            <a:r>
              <a:rPr dirty="0"/>
              <a:t> a </a:t>
            </a:r>
            <a:r>
              <a:rPr dirty="0" err="1"/>
              <a:t>los</a:t>
            </a:r>
            <a:r>
              <a:rPr dirty="0"/>
              <a:t> maestros del </a:t>
            </a:r>
            <a:r>
              <a:rPr dirty="0" err="1"/>
              <a:t>distrito</a:t>
            </a:r>
            <a:r>
              <a:rPr dirty="0"/>
              <a:t> escolar y a </a:t>
            </a:r>
            <a:r>
              <a:rPr dirty="0" err="1"/>
              <a:t>los</a:t>
            </a:r>
            <a:r>
              <a:rPr dirty="0"/>
              <a:t> maestros </a:t>
            </a:r>
            <a:r>
              <a:rPr dirty="0" err="1"/>
              <a:t>asistentes</a:t>
            </a:r>
            <a:r>
              <a:rPr dirty="0"/>
              <a:t> </a:t>
            </a:r>
            <a:r>
              <a:rPr dirty="0" err="1"/>
              <a:t>en</a:t>
            </a:r>
            <a:r>
              <a:rPr dirty="0"/>
              <a:t> </a:t>
            </a:r>
            <a:r>
              <a:rPr dirty="0" err="1"/>
              <a:t>nuestra</a:t>
            </a:r>
            <a:r>
              <a:rPr dirty="0"/>
              <a:t> </a:t>
            </a:r>
            <a:r>
              <a:rPr dirty="0" err="1"/>
              <a:t>área</a:t>
            </a:r>
            <a:r>
              <a:rPr dirty="0"/>
              <a:t> de </a:t>
            </a:r>
            <a:r>
              <a:rPr dirty="0" err="1"/>
              <a:t>servicio</a:t>
            </a:r>
            <a:r>
              <a:rPr dirty="0"/>
              <a:t>.</a:t>
            </a:r>
          </a:p>
          <a:p>
            <a:pPr>
              <a:defRPr sz="1600">
                <a:latin typeface="Tahoma" panose="020B0604030504040204" pitchFamily="34" charset="0"/>
                <a:ea typeface="Tahoma" panose="020B0604030504040204" pitchFamily="34" charset="0"/>
                <a:cs typeface="Tahoma" panose="020B0604030504040204" pitchFamily="34" charset="0"/>
              </a:defRPr>
            </a:pPr>
            <a:r>
              <a:rPr dirty="0" err="1"/>
              <a:t>Sabíamos</a:t>
            </a:r>
            <a:r>
              <a:rPr dirty="0"/>
              <a:t> que no </a:t>
            </a:r>
            <a:r>
              <a:rPr dirty="0" err="1"/>
              <a:t>podíamos</a:t>
            </a:r>
            <a:r>
              <a:rPr dirty="0"/>
              <a:t> </a:t>
            </a:r>
            <a:r>
              <a:rPr dirty="0" err="1"/>
              <a:t>competir</a:t>
            </a:r>
            <a:r>
              <a:rPr dirty="0"/>
              <a:t> con </a:t>
            </a:r>
            <a:r>
              <a:rPr dirty="0" err="1"/>
              <a:t>los</a:t>
            </a:r>
            <a:r>
              <a:rPr dirty="0"/>
              <a:t> </a:t>
            </a:r>
            <a:r>
              <a:rPr dirty="0" err="1"/>
              <a:t>distritos</a:t>
            </a:r>
            <a:r>
              <a:rPr dirty="0"/>
              <a:t> </a:t>
            </a:r>
            <a:r>
              <a:rPr dirty="0" err="1"/>
              <a:t>más</a:t>
            </a:r>
            <a:r>
              <a:rPr dirty="0"/>
              <a:t> </a:t>
            </a:r>
            <a:r>
              <a:rPr dirty="0" err="1"/>
              <a:t>ricos</a:t>
            </a:r>
            <a:r>
              <a:rPr dirty="0"/>
              <a:t>, </a:t>
            </a:r>
            <a:r>
              <a:rPr dirty="0" err="1"/>
              <a:t>pero</a:t>
            </a:r>
            <a:r>
              <a:rPr dirty="0"/>
              <a:t> </a:t>
            </a:r>
            <a:r>
              <a:rPr dirty="0" err="1"/>
              <a:t>sentíamos</a:t>
            </a:r>
            <a:r>
              <a:rPr dirty="0"/>
              <a:t> que </a:t>
            </a:r>
            <a:r>
              <a:rPr dirty="0" err="1"/>
              <a:t>podíamos</a:t>
            </a:r>
            <a:r>
              <a:rPr dirty="0"/>
              <a:t> </a:t>
            </a:r>
            <a:r>
              <a:rPr dirty="0" err="1"/>
              <a:t>establecer</a:t>
            </a:r>
            <a:r>
              <a:rPr dirty="0"/>
              <a:t> un </a:t>
            </a:r>
            <a:r>
              <a:rPr dirty="0" err="1"/>
              <a:t>estándar</a:t>
            </a:r>
            <a:r>
              <a:rPr dirty="0"/>
              <a:t> comparable al de </a:t>
            </a:r>
            <a:r>
              <a:rPr dirty="0" err="1"/>
              <a:t>los</a:t>
            </a:r>
            <a:r>
              <a:rPr dirty="0"/>
              <a:t> </a:t>
            </a:r>
            <a:r>
              <a:rPr dirty="0" err="1"/>
              <a:t>distritos</a:t>
            </a:r>
            <a:r>
              <a:rPr dirty="0"/>
              <a:t> de </a:t>
            </a:r>
            <a:r>
              <a:rPr dirty="0" err="1"/>
              <a:t>pago</a:t>
            </a:r>
            <a:r>
              <a:rPr dirty="0"/>
              <a:t> medio y bajo de </a:t>
            </a:r>
            <a:r>
              <a:rPr dirty="0" err="1"/>
              <a:t>nuestra</a:t>
            </a:r>
            <a:r>
              <a:rPr dirty="0"/>
              <a:t> </a:t>
            </a:r>
            <a:r>
              <a:rPr dirty="0" err="1"/>
              <a:t>área</a:t>
            </a:r>
            <a:r>
              <a:rPr dirty="0"/>
              <a:t>.</a:t>
            </a:r>
          </a:p>
          <a:p>
            <a:pPr>
              <a:defRPr sz="1600">
                <a:latin typeface="Tahoma" panose="020B0604030504040204" pitchFamily="34" charset="0"/>
                <a:ea typeface="Tahoma" panose="020B0604030504040204" pitchFamily="34" charset="0"/>
                <a:cs typeface="Tahoma" panose="020B0604030504040204" pitchFamily="34" charset="0"/>
              </a:defRPr>
            </a:pPr>
            <a:r>
              <a:rPr dirty="0" err="1"/>
              <a:t>Eliminamos</a:t>
            </a:r>
            <a:r>
              <a:rPr dirty="0"/>
              <a:t> </a:t>
            </a:r>
            <a:r>
              <a:rPr dirty="0" err="1"/>
              <a:t>todas</a:t>
            </a:r>
            <a:r>
              <a:rPr dirty="0"/>
              <a:t> </a:t>
            </a:r>
            <a:r>
              <a:rPr dirty="0" err="1"/>
              <a:t>nuestras</a:t>
            </a:r>
            <a:r>
              <a:rPr dirty="0"/>
              <a:t> </a:t>
            </a:r>
            <a:r>
              <a:rPr dirty="0" err="1"/>
              <a:t>sesiones</a:t>
            </a:r>
            <a:r>
              <a:rPr dirty="0"/>
              <a:t> </a:t>
            </a:r>
            <a:r>
              <a:rPr dirty="0" err="1"/>
              <a:t>dobles</a:t>
            </a:r>
            <a:r>
              <a:rPr dirty="0"/>
              <a:t> </a:t>
            </a:r>
            <a:r>
              <a:rPr dirty="0" err="1"/>
              <a:t>en</a:t>
            </a:r>
            <a:r>
              <a:rPr dirty="0"/>
              <a:t> las que </a:t>
            </a:r>
            <a:r>
              <a:rPr dirty="0" err="1"/>
              <a:t>necesitábamos</a:t>
            </a:r>
            <a:r>
              <a:rPr dirty="0"/>
              <a:t> </a:t>
            </a:r>
            <a:r>
              <a:rPr dirty="0" err="1"/>
              <a:t>conductores</a:t>
            </a:r>
            <a:r>
              <a:rPr dirty="0"/>
              <a:t> de </a:t>
            </a:r>
            <a:r>
              <a:rPr dirty="0" err="1"/>
              <a:t>autobús</a:t>
            </a:r>
            <a:r>
              <a:rPr dirty="0"/>
              <a:t> de </a:t>
            </a:r>
            <a:r>
              <a:rPr dirty="0" err="1"/>
              <a:t>todos</a:t>
            </a:r>
            <a:r>
              <a:rPr dirty="0"/>
              <a:t> </a:t>
            </a:r>
            <a:r>
              <a:rPr dirty="0" err="1"/>
              <a:t>modos</a:t>
            </a:r>
            <a:r>
              <a:rPr dirty="0"/>
              <a:t> y la </a:t>
            </a:r>
            <a:r>
              <a:rPr dirty="0" err="1"/>
              <a:t>mayoría</a:t>
            </a:r>
            <a:r>
              <a:rPr dirty="0"/>
              <a:t> de </a:t>
            </a:r>
            <a:r>
              <a:rPr dirty="0" err="1"/>
              <a:t>nuestros</a:t>
            </a:r>
            <a:r>
              <a:rPr dirty="0"/>
              <a:t> padres </a:t>
            </a:r>
            <a:r>
              <a:rPr dirty="0" err="1"/>
              <a:t>preferían</a:t>
            </a:r>
            <a:r>
              <a:rPr dirty="0"/>
              <a:t> la </a:t>
            </a:r>
            <a:r>
              <a:rPr dirty="0" err="1"/>
              <a:t>programación</a:t>
            </a:r>
            <a:r>
              <a:rPr dirty="0"/>
              <a:t> de día </a:t>
            </a:r>
            <a:r>
              <a:rPr dirty="0" err="1"/>
              <a:t>completo</a:t>
            </a:r>
            <a:r>
              <a:rPr dirty="0"/>
              <a:t>.</a:t>
            </a:r>
          </a:p>
          <a:p>
            <a:pPr>
              <a:defRPr sz="1600">
                <a:latin typeface="Tahoma" panose="020B0604030504040204" pitchFamily="34" charset="0"/>
                <a:ea typeface="Tahoma" panose="020B0604030504040204" pitchFamily="34" charset="0"/>
                <a:cs typeface="Tahoma" panose="020B0604030504040204" pitchFamily="34" charset="0"/>
              </a:defRPr>
            </a:pPr>
            <a:r>
              <a:rPr dirty="0" err="1"/>
              <a:t>Buscamos</a:t>
            </a:r>
            <a:r>
              <a:rPr dirty="0"/>
              <a:t> </a:t>
            </a:r>
            <a:r>
              <a:rPr dirty="0" err="1"/>
              <a:t>otros</a:t>
            </a:r>
            <a:r>
              <a:rPr dirty="0"/>
              <a:t> </a:t>
            </a:r>
            <a:r>
              <a:rPr dirty="0" err="1"/>
              <a:t>lugares</a:t>
            </a:r>
            <a:r>
              <a:rPr dirty="0"/>
              <a:t> para </a:t>
            </a:r>
            <a:r>
              <a:rPr dirty="0" err="1"/>
              <a:t>ahorrar</a:t>
            </a:r>
            <a:r>
              <a:rPr dirty="0"/>
              <a:t> dinero a lo largo de </a:t>
            </a:r>
            <a:r>
              <a:rPr dirty="0" err="1"/>
              <a:t>nuestro</a:t>
            </a:r>
            <a:r>
              <a:rPr dirty="0"/>
              <a:t> </a:t>
            </a:r>
            <a:r>
              <a:rPr dirty="0" err="1"/>
              <a:t>programa</a:t>
            </a:r>
            <a:r>
              <a:rPr dirty="0"/>
              <a:t> </a:t>
            </a:r>
            <a:r>
              <a:rPr dirty="0" err="1"/>
              <a:t>en</a:t>
            </a:r>
            <a:r>
              <a:rPr dirty="0"/>
              <a:t> cuatro </a:t>
            </a:r>
            <a:r>
              <a:rPr dirty="0" err="1"/>
              <a:t>condados</a:t>
            </a:r>
            <a:r>
              <a:rPr dirty="0"/>
              <a:t>.</a:t>
            </a:r>
          </a:p>
        </p:txBody>
      </p:sp>
      <p:sp>
        <p:nvSpPr>
          <p:cNvPr id="7" name="Rectangle 6">
            <a:extLst>
              <a:ext uri="{FF2B5EF4-FFF2-40B4-BE49-F238E27FC236}">
                <a16:creationId xmlns:a16="http://schemas.microsoft.com/office/drawing/2014/main" id="{82B1876C-EFDA-4E73-83CA-D26CACDB27E5}"/>
              </a:ext>
            </a:extLst>
          </p:cNvPr>
          <p:cNvSpPr/>
          <p:nvPr/>
        </p:nvSpPr>
        <p:spPr>
          <a:xfrm>
            <a:off x="3366928" y="311705"/>
            <a:ext cx="6325712" cy="369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kern="1200">
                <a:ln>
                  <a:noFill/>
                </a:ln>
                <a:solidFill>
                  <a:prstClr val="black"/>
                </a:solidFill>
                <a:effectLst/>
                <a:uLnTx/>
                <a:uFillTx/>
                <a:latin typeface="Calibri" panose="020F0502020204030204"/>
                <a:ea typeface="+mn-ea"/>
                <a:cs typeface="+mn-cs"/>
              </a:defRPr>
            </a:pPr>
            <a:r>
              <a:rPr dirty="0"/>
              <a:t>EL PROCESO DE CAMBIO DE ALCANCE DE HEAD START DE OHCAC</a:t>
            </a:r>
          </a:p>
        </p:txBody>
      </p:sp>
    </p:spTree>
    <p:extLst>
      <p:ext uri="{BB962C8B-B14F-4D97-AF65-F5344CB8AC3E}">
        <p14:creationId xmlns:p14="http://schemas.microsoft.com/office/powerpoint/2010/main" val="1284140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9686D2-813D-4C20-AA68-D4C939F96F97}"/>
              </a:ext>
            </a:extLst>
          </p:cNvPr>
          <p:cNvSpPr/>
          <p:nvPr/>
        </p:nvSpPr>
        <p:spPr>
          <a:xfrm>
            <a:off x="763479" y="559292"/>
            <a:ext cx="10776249" cy="5786643"/>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1" kern="120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pPr>
            <a:r>
              <a:rPr dirty="0"/>
              <a:t>Dado que </a:t>
            </a:r>
            <a:r>
              <a:rPr dirty="0" err="1"/>
              <a:t>realmente</a:t>
            </a:r>
            <a:r>
              <a:rPr dirty="0"/>
              <a:t> </a:t>
            </a:r>
            <a:r>
              <a:rPr dirty="0" err="1"/>
              <a:t>necesitábamos</a:t>
            </a:r>
            <a:r>
              <a:rPr dirty="0"/>
              <a:t> personal </a:t>
            </a:r>
            <a:r>
              <a:rPr dirty="0" err="1"/>
              <a:t>docente</a:t>
            </a:r>
            <a:r>
              <a:rPr dirty="0"/>
              <a:t>, </a:t>
            </a:r>
            <a:r>
              <a:rPr dirty="0" err="1"/>
              <a:t>propusimos</a:t>
            </a:r>
            <a:r>
              <a:rPr dirty="0"/>
              <a:t> </a:t>
            </a:r>
            <a:r>
              <a:rPr dirty="0" err="1"/>
              <a:t>aumentar</a:t>
            </a:r>
            <a:r>
              <a:rPr dirty="0"/>
              <a:t> </a:t>
            </a:r>
            <a:r>
              <a:rPr dirty="0" err="1"/>
              <a:t>el</a:t>
            </a:r>
            <a:r>
              <a:rPr dirty="0"/>
              <a:t> </a:t>
            </a:r>
            <a:r>
              <a:rPr dirty="0" err="1"/>
              <a:t>salario</a:t>
            </a:r>
            <a:r>
              <a:rPr dirty="0"/>
              <a:t> de </a:t>
            </a:r>
            <a:r>
              <a:rPr dirty="0" err="1"/>
              <a:t>los</a:t>
            </a:r>
            <a:r>
              <a:rPr dirty="0"/>
              <a:t> maestros a </a:t>
            </a:r>
            <a:r>
              <a:rPr dirty="0" err="1"/>
              <a:t>tasas</a:t>
            </a:r>
            <a:r>
              <a:rPr dirty="0"/>
              <a:t> </a:t>
            </a:r>
            <a:r>
              <a:rPr dirty="0" err="1"/>
              <a:t>considerablemente</a:t>
            </a:r>
            <a:r>
              <a:rPr dirty="0"/>
              <a:t> </a:t>
            </a:r>
            <a:r>
              <a:rPr dirty="0" err="1"/>
              <a:t>más</a:t>
            </a:r>
            <a:r>
              <a:rPr dirty="0"/>
              <a:t> </a:t>
            </a:r>
            <a:r>
              <a:rPr dirty="0" err="1"/>
              <a:t>altas</a:t>
            </a:r>
            <a:r>
              <a:rPr dirty="0"/>
              <a:t> que </a:t>
            </a:r>
            <a:r>
              <a:rPr dirty="0" err="1"/>
              <a:t>el</a:t>
            </a:r>
            <a:r>
              <a:rPr dirty="0"/>
              <a:t> del personal no </a:t>
            </a:r>
            <a:r>
              <a:rPr dirty="0" err="1"/>
              <a:t>docente</a:t>
            </a:r>
            <a:r>
              <a:rPr dirty="0"/>
              <a:t> </a:t>
            </a:r>
            <a:r>
              <a:rPr dirty="0" err="1"/>
              <a:t>en</a:t>
            </a:r>
            <a:r>
              <a:rPr dirty="0"/>
              <a:t> </a:t>
            </a:r>
            <a:r>
              <a:rPr dirty="0" err="1"/>
              <a:t>nuestro</a:t>
            </a:r>
            <a:r>
              <a:rPr dirty="0"/>
              <a:t> </a:t>
            </a:r>
            <a:r>
              <a:rPr dirty="0" err="1"/>
              <a:t>programa</a:t>
            </a:r>
            <a:r>
              <a:rPr dirty="0"/>
              <a:t> Head Start. El plan </a:t>
            </a:r>
            <a:r>
              <a:rPr dirty="0" err="1"/>
              <a:t>fue</a:t>
            </a:r>
            <a:r>
              <a:rPr dirty="0"/>
              <a:t> </a:t>
            </a:r>
            <a:r>
              <a:rPr dirty="0" err="1"/>
              <a:t>controvertido</a:t>
            </a:r>
            <a:r>
              <a:rPr dirty="0"/>
              <a:t> con </a:t>
            </a:r>
            <a:r>
              <a:rPr dirty="0" err="1"/>
              <a:t>el</a:t>
            </a:r>
            <a:r>
              <a:rPr dirty="0"/>
              <a:t> personal, </a:t>
            </a:r>
            <a:r>
              <a:rPr dirty="0" err="1"/>
              <a:t>pero</a:t>
            </a:r>
            <a:r>
              <a:rPr dirty="0"/>
              <a:t> para </a:t>
            </a:r>
            <a:r>
              <a:rPr dirty="0" err="1"/>
              <a:t>tener</a:t>
            </a:r>
            <a:r>
              <a:rPr dirty="0"/>
              <a:t> </a:t>
            </a:r>
            <a:r>
              <a:rPr dirty="0" err="1"/>
              <a:t>éxito</a:t>
            </a:r>
            <a:r>
              <a:rPr dirty="0"/>
              <a:t>, </a:t>
            </a:r>
            <a:r>
              <a:rPr dirty="0" err="1"/>
              <a:t>decidimos</a:t>
            </a:r>
            <a:r>
              <a:rPr dirty="0"/>
              <a:t> </a:t>
            </a:r>
            <a:r>
              <a:rPr dirty="0" err="1"/>
              <a:t>elevar</a:t>
            </a:r>
            <a:r>
              <a:rPr dirty="0"/>
              <a:t> a </a:t>
            </a:r>
            <a:r>
              <a:rPr dirty="0" err="1"/>
              <a:t>todo</a:t>
            </a:r>
            <a:r>
              <a:rPr dirty="0"/>
              <a:t> </a:t>
            </a:r>
            <a:r>
              <a:rPr dirty="0" err="1"/>
              <a:t>el</a:t>
            </a:r>
            <a:r>
              <a:rPr dirty="0"/>
              <a:t> personal a un </a:t>
            </a:r>
            <a:r>
              <a:rPr dirty="0" err="1"/>
              <a:t>buen</a:t>
            </a:r>
            <a:r>
              <a:rPr dirty="0"/>
              <a:t> </a:t>
            </a:r>
            <a:r>
              <a:rPr dirty="0" err="1"/>
              <a:t>nivel</a:t>
            </a:r>
            <a:r>
              <a:rPr dirty="0"/>
              <a:t> y al personal </a:t>
            </a:r>
            <a:r>
              <a:rPr dirty="0" err="1"/>
              <a:t>docente</a:t>
            </a:r>
            <a:r>
              <a:rPr dirty="0"/>
              <a:t> al </a:t>
            </a:r>
            <a:r>
              <a:rPr dirty="0" err="1"/>
              <a:t>nivel</a:t>
            </a:r>
            <a:r>
              <a:rPr dirty="0"/>
              <a:t> </a:t>
            </a:r>
            <a:r>
              <a:rPr dirty="0" err="1"/>
              <a:t>más</a:t>
            </a:r>
            <a:r>
              <a:rPr dirty="0"/>
              <a:t> alto </a:t>
            </a:r>
            <a:r>
              <a:rPr dirty="0" err="1"/>
              <a:t>posible</a:t>
            </a:r>
            <a:r>
              <a:rPr dirty="0"/>
              <a:t>, lo que </a:t>
            </a:r>
            <a:r>
              <a:rPr dirty="0" err="1"/>
              <a:t>nos</a:t>
            </a:r>
            <a:r>
              <a:rPr dirty="0"/>
              <a:t> </a:t>
            </a:r>
            <a:r>
              <a:rPr dirty="0" err="1"/>
              <a:t>dio</a:t>
            </a:r>
            <a:r>
              <a:rPr dirty="0"/>
              <a:t> la </a:t>
            </a:r>
            <a:r>
              <a:rPr dirty="0" err="1"/>
              <a:t>oportunidad</a:t>
            </a:r>
            <a:r>
              <a:rPr dirty="0"/>
              <a:t> de </a:t>
            </a:r>
            <a:r>
              <a:rPr dirty="0" err="1"/>
              <a:t>poner</a:t>
            </a:r>
            <a:r>
              <a:rPr dirty="0"/>
              <a:t> a </a:t>
            </a:r>
            <a:r>
              <a:rPr dirty="0" err="1"/>
              <a:t>nuestro</a:t>
            </a:r>
            <a:r>
              <a:rPr dirty="0"/>
              <a:t> personal </a:t>
            </a:r>
            <a:r>
              <a:rPr dirty="0" err="1"/>
              <a:t>docente</a:t>
            </a:r>
            <a:r>
              <a:rPr dirty="0"/>
              <a:t> </a:t>
            </a:r>
            <a:r>
              <a:rPr dirty="0" err="1"/>
              <a:t>en</a:t>
            </a:r>
            <a:r>
              <a:rPr dirty="0"/>
              <a:t> un </a:t>
            </a:r>
            <a:r>
              <a:rPr dirty="0" err="1"/>
              <a:t>nivel</a:t>
            </a:r>
            <a:r>
              <a:rPr dirty="0"/>
              <a:t> </a:t>
            </a:r>
            <a:r>
              <a:rPr dirty="0" err="1"/>
              <a:t>muy</a:t>
            </a:r>
            <a:r>
              <a:rPr dirty="0"/>
              <a:t> </a:t>
            </a:r>
            <a:r>
              <a:rPr dirty="0" err="1"/>
              <a:t>cercano</a:t>
            </a:r>
            <a:r>
              <a:rPr dirty="0"/>
              <a:t> al de </a:t>
            </a:r>
            <a:r>
              <a:rPr dirty="0" err="1"/>
              <a:t>los</a:t>
            </a:r>
            <a:r>
              <a:rPr dirty="0"/>
              <a:t> maestros </a:t>
            </a:r>
            <a:r>
              <a:rPr dirty="0" err="1"/>
              <a:t>en</a:t>
            </a:r>
            <a:r>
              <a:rPr dirty="0"/>
              <a:t> </a:t>
            </a:r>
            <a:r>
              <a:rPr dirty="0" err="1"/>
              <a:t>nuestros</a:t>
            </a:r>
            <a:r>
              <a:rPr dirty="0"/>
              <a:t> </a:t>
            </a:r>
            <a:r>
              <a:rPr dirty="0" err="1"/>
              <a:t>distritos</a:t>
            </a:r>
            <a:r>
              <a:rPr dirty="0"/>
              <a:t> </a:t>
            </a:r>
            <a:r>
              <a:rPr dirty="0" err="1"/>
              <a:t>escolares</a:t>
            </a:r>
            <a:r>
              <a:rPr dirty="0"/>
              <a:t> </a:t>
            </a:r>
            <a:r>
              <a:rPr dirty="0" err="1"/>
              <a:t>menos</a:t>
            </a:r>
            <a:r>
              <a:rPr dirty="0"/>
              <a:t> </a:t>
            </a:r>
            <a:r>
              <a:rPr dirty="0" err="1"/>
              <a:t>ricos</a:t>
            </a:r>
            <a:r>
              <a:rPr dirty="0"/>
              <a:t>.</a:t>
            </a:r>
          </a:p>
          <a:p>
            <a:pPr marL="0" marR="0" lvl="0" indent="0" algn="l" defTabSz="914400" rtl="0" eaLnBrk="1" fontAlgn="auto" latinLnBrk="0" hangingPunct="1">
              <a:lnSpc>
                <a:spcPct val="100000"/>
              </a:lnSpc>
              <a:spcBef>
                <a:spcPts val="0"/>
              </a:spcBef>
              <a:spcAft>
                <a:spcPts val="0"/>
              </a:spcAft>
              <a:buClrTx/>
              <a:buSzTx/>
              <a:buFontTx/>
              <a:buNone/>
              <a:tabLst/>
            </a:pPr>
            <a:endParaRPr kumimoji="0" sz="1800" b="0" i="0" u="none" strike="noStrike" kern="1200" cap="none" spc="0" normalizeH="0" baseline="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pPr>
            <a:endParaRPr kumimoji="0" sz="1800" b="0" i="0" u="none" strike="noStrike" kern="1200" cap="none" spc="0" normalizeH="0" baseline="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pPr>
            <a:r>
              <a:rPr dirty="0"/>
              <a:t>Los </a:t>
            </a:r>
            <a:r>
              <a:rPr dirty="0" err="1"/>
              <a:t>aumentos</a:t>
            </a:r>
            <a:r>
              <a:rPr dirty="0"/>
              <a:t> finales de personal </a:t>
            </a:r>
            <a:r>
              <a:rPr dirty="0" err="1"/>
              <a:t>propuestos</a:t>
            </a:r>
            <a:r>
              <a:rPr dirty="0"/>
              <a:t>, </a:t>
            </a:r>
            <a:r>
              <a:rPr dirty="0" err="1"/>
              <a:t>incluido</a:t>
            </a:r>
            <a:r>
              <a:rPr dirty="0"/>
              <a:t> </a:t>
            </a:r>
            <a:r>
              <a:rPr dirty="0" err="1"/>
              <a:t>el</a:t>
            </a:r>
            <a:r>
              <a:rPr dirty="0"/>
              <a:t> COLA para 2024, </a:t>
            </a:r>
            <a:r>
              <a:rPr dirty="0" err="1"/>
              <a:t>fueron</a:t>
            </a:r>
            <a:r>
              <a:rPr dirty="0"/>
              <a:t> del 12,5 % para </a:t>
            </a:r>
            <a:r>
              <a:rPr dirty="0" err="1"/>
              <a:t>el</a:t>
            </a:r>
            <a:r>
              <a:rPr dirty="0"/>
              <a:t> personal no </a:t>
            </a:r>
            <a:r>
              <a:rPr dirty="0" err="1"/>
              <a:t>docente</a:t>
            </a:r>
            <a:r>
              <a:rPr dirty="0"/>
              <a:t> y del 21,5 % para </a:t>
            </a:r>
            <a:r>
              <a:rPr dirty="0" err="1"/>
              <a:t>el</a:t>
            </a:r>
            <a:r>
              <a:rPr dirty="0"/>
              <a:t> personal </a:t>
            </a:r>
            <a:r>
              <a:rPr dirty="0" err="1"/>
              <a:t>docente</a:t>
            </a:r>
            <a:r>
              <a:rPr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pPr>
            <a:r>
              <a:rPr dirty="0" err="1"/>
              <a:t>Propusimos</a:t>
            </a:r>
            <a:r>
              <a:rPr dirty="0"/>
              <a:t> </a:t>
            </a:r>
            <a:r>
              <a:rPr dirty="0" err="1"/>
              <a:t>este</a:t>
            </a:r>
            <a:r>
              <a:rPr dirty="0"/>
              <a:t> plan </a:t>
            </a:r>
            <a:r>
              <a:rPr dirty="0" err="1"/>
              <a:t>en</a:t>
            </a:r>
            <a:r>
              <a:rPr dirty="0"/>
              <a:t> </a:t>
            </a:r>
            <a:r>
              <a:rPr dirty="0" err="1"/>
              <a:t>nuestro</a:t>
            </a:r>
            <a:r>
              <a:rPr dirty="0"/>
              <a:t> Cambio de </a:t>
            </a:r>
            <a:r>
              <a:rPr dirty="0" err="1"/>
              <a:t>alcance</a:t>
            </a:r>
            <a:r>
              <a:rPr dirty="0"/>
              <a:t> y </a:t>
            </a:r>
            <a:r>
              <a:rPr dirty="0" err="1"/>
              <a:t>después</a:t>
            </a:r>
            <a:r>
              <a:rPr dirty="0"/>
              <a:t> de </a:t>
            </a:r>
            <a:r>
              <a:rPr dirty="0" err="1"/>
              <a:t>algunas</a:t>
            </a:r>
            <a:r>
              <a:rPr dirty="0"/>
              <a:t> </a:t>
            </a:r>
            <a:r>
              <a:rPr dirty="0" err="1"/>
              <a:t>idas</a:t>
            </a:r>
            <a:r>
              <a:rPr dirty="0"/>
              <a:t> y </a:t>
            </a:r>
            <a:r>
              <a:rPr dirty="0" err="1"/>
              <a:t>venidas</a:t>
            </a:r>
            <a:r>
              <a:rPr dirty="0"/>
              <a:t> con la </a:t>
            </a:r>
            <a:r>
              <a:rPr dirty="0" err="1"/>
              <a:t>Oficina</a:t>
            </a:r>
            <a:r>
              <a:rPr dirty="0"/>
              <a:t> de Head Start, </a:t>
            </a:r>
            <a:r>
              <a:rPr dirty="0" err="1"/>
              <a:t>nuestro</a:t>
            </a:r>
            <a:r>
              <a:rPr dirty="0"/>
              <a:t> plan base </a:t>
            </a:r>
            <a:r>
              <a:rPr dirty="0" err="1"/>
              <a:t>fue</a:t>
            </a:r>
            <a:r>
              <a:rPr dirty="0"/>
              <a:t> </a:t>
            </a:r>
            <a:r>
              <a:rPr dirty="0" err="1"/>
              <a:t>aprobado</a:t>
            </a:r>
            <a:r>
              <a:rPr dirty="0"/>
              <a:t> </a:t>
            </a:r>
            <a:r>
              <a:rPr dirty="0" err="1"/>
              <a:t>en</a:t>
            </a:r>
            <a:r>
              <a:rPr dirty="0"/>
              <a:t> </a:t>
            </a:r>
            <a:r>
              <a:rPr dirty="0" err="1"/>
              <a:t>menos</a:t>
            </a:r>
            <a:r>
              <a:rPr dirty="0"/>
              <a:t> de 60 días. </a:t>
            </a:r>
            <a:r>
              <a:rPr dirty="0" err="1"/>
              <a:t>Comenzamos</a:t>
            </a:r>
            <a:r>
              <a:rPr dirty="0"/>
              <a:t> a </a:t>
            </a:r>
            <a:r>
              <a:rPr dirty="0" err="1"/>
              <a:t>anunciar</a:t>
            </a:r>
            <a:r>
              <a:rPr dirty="0"/>
              <a:t> </a:t>
            </a:r>
            <a:r>
              <a:rPr dirty="0" err="1"/>
              <a:t>puestos</a:t>
            </a:r>
            <a:r>
              <a:rPr dirty="0"/>
              <a:t> </a:t>
            </a:r>
            <a:r>
              <a:rPr dirty="0" err="1"/>
              <a:t>vacantes</a:t>
            </a:r>
            <a:r>
              <a:rPr dirty="0"/>
              <a:t> </a:t>
            </a:r>
            <a:r>
              <a:rPr dirty="0" err="1"/>
              <a:t>en</a:t>
            </a:r>
            <a:r>
              <a:rPr dirty="0"/>
              <a:t> </a:t>
            </a:r>
            <a:r>
              <a:rPr dirty="0" err="1"/>
              <a:t>junio</a:t>
            </a:r>
            <a:r>
              <a:rPr dirty="0"/>
              <a:t> de 2024 para </a:t>
            </a:r>
            <a:r>
              <a:rPr dirty="0" err="1"/>
              <a:t>cubrirlos</a:t>
            </a:r>
            <a:r>
              <a:rPr dirty="0"/>
              <a:t> </a:t>
            </a:r>
            <a:r>
              <a:rPr dirty="0" err="1"/>
              <a:t>en</a:t>
            </a:r>
            <a:r>
              <a:rPr dirty="0"/>
              <a:t> </a:t>
            </a:r>
            <a:r>
              <a:rPr dirty="0" err="1"/>
              <a:t>agosto</a:t>
            </a:r>
            <a:r>
              <a:rPr dirty="0"/>
              <a:t> de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pPr>
            <a:r>
              <a:rPr dirty="0" err="1"/>
              <a:t>Estábamos</a:t>
            </a:r>
            <a:r>
              <a:rPr dirty="0"/>
              <a:t> </a:t>
            </a:r>
            <a:r>
              <a:rPr dirty="0" err="1"/>
              <a:t>decididos</a:t>
            </a:r>
            <a:r>
              <a:rPr dirty="0"/>
              <a:t>, y </a:t>
            </a:r>
            <a:r>
              <a:rPr dirty="0" err="1"/>
              <a:t>nos</a:t>
            </a:r>
            <a:r>
              <a:rPr dirty="0"/>
              <a:t> </a:t>
            </a:r>
            <a:r>
              <a:rPr dirty="0" err="1"/>
              <a:t>emocionaba</a:t>
            </a:r>
            <a:r>
              <a:rPr dirty="0"/>
              <a:t> saber que para </a:t>
            </a:r>
            <a:r>
              <a:rPr dirty="0" err="1"/>
              <a:t>el</a:t>
            </a:r>
            <a:r>
              <a:rPr dirty="0"/>
              <a:t> 1 de </a:t>
            </a:r>
            <a:r>
              <a:rPr dirty="0" err="1"/>
              <a:t>agosto</a:t>
            </a:r>
            <a:r>
              <a:rPr dirty="0"/>
              <a:t> </a:t>
            </a:r>
            <a:r>
              <a:rPr dirty="0" err="1"/>
              <a:t>tendríamos</a:t>
            </a:r>
            <a:r>
              <a:rPr dirty="0"/>
              <a:t> </a:t>
            </a:r>
            <a:r>
              <a:rPr dirty="0" err="1"/>
              <a:t>todo</a:t>
            </a:r>
            <a:r>
              <a:rPr dirty="0"/>
              <a:t> </a:t>
            </a:r>
            <a:r>
              <a:rPr dirty="0" err="1"/>
              <a:t>el</a:t>
            </a:r>
            <a:r>
              <a:rPr dirty="0"/>
              <a:t> personal </a:t>
            </a:r>
            <a:r>
              <a:rPr dirty="0" err="1"/>
              <a:t>completo</a:t>
            </a:r>
            <a:r>
              <a:rPr dirty="0"/>
              <a:t> y, </a:t>
            </a:r>
            <a:r>
              <a:rPr dirty="0" err="1"/>
              <a:t>como</a:t>
            </a:r>
            <a:r>
              <a:rPr dirty="0"/>
              <a:t> lo </a:t>
            </a:r>
            <a:r>
              <a:rPr dirty="0" err="1"/>
              <a:t>demostró</a:t>
            </a:r>
            <a:r>
              <a:rPr dirty="0"/>
              <a:t> </a:t>
            </a:r>
            <a:r>
              <a:rPr dirty="0" err="1"/>
              <a:t>nuestra</a:t>
            </a:r>
            <a:r>
              <a:rPr dirty="0"/>
              <a:t> </a:t>
            </a:r>
            <a:r>
              <a:rPr dirty="0" err="1"/>
              <a:t>historia</a:t>
            </a:r>
            <a:r>
              <a:rPr dirty="0"/>
              <a:t>, </a:t>
            </a:r>
            <a:r>
              <a:rPr dirty="0" err="1"/>
              <a:t>estábamos</a:t>
            </a:r>
            <a:r>
              <a:rPr dirty="0"/>
              <a:t> </a:t>
            </a:r>
            <a:r>
              <a:rPr dirty="0" err="1"/>
              <a:t>en</a:t>
            </a:r>
            <a:r>
              <a:rPr dirty="0"/>
              <a:t> un </a:t>
            </a:r>
            <a:r>
              <a:rPr dirty="0" err="1"/>
              <a:t>momento</a:t>
            </a:r>
            <a:r>
              <a:rPr dirty="0"/>
              <a:t> de </a:t>
            </a:r>
            <a:r>
              <a:rPr dirty="0" err="1"/>
              <a:t>matrícula</a:t>
            </a:r>
            <a:r>
              <a:rPr dirty="0"/>
              <a:t> </a:t>
            </a:r>
            <a:r>
              <a:rPr dirty="0" err="1"/>
              <a:t>completa</a:t>
            </a:r>
            <a:r>
              <a:rPr dirty="0"/>
              <a:t> con </a:t>
            </a:r>
            <a:r>
              <a:rPr dirty="0" err="1"/>
              <a:t>listas</a:t>
            </a:r>
            <a:r>
              <a:rPr dirty="0"/>
              <a:t> de </a:t>
            </a:r>
            <a:r>
              <a:rPr dirty="0" err="1"/>
              <a:t>espera</a:t>
            </a:r>
            <a:r>
              <a:rPr dirty="0"/>
              <a:t> </a:t>
            </a:r>
            <a:r>
              <a:rPr dirty="0" err="1"/>
              <a:t>en</a:t>
            </a:r>
            <a:r>
              <a:rPr dirty="0"/>
              <a:t> Early Head Start y Head Start para </a:t>
            </a:r>
            <a:r>
              <a:rPr dirty="0" err="1"/>
              <a:t>comenzar</a:t>
            </a:r>
            <a:r>
              <a:rPr dirty="0"/>
              <a:t> </a:t>
            </a:r>
            <a:r>
              <a:rPr dirty="0" err="1"/>
              <a:t>el</a:t>
            </a:r>
            <a:r>
              <a:rPr dirty="0"/>
              <a:t> </a:t>
            </a:r>
            <a:r>
              <a:rPr dirty="0" err="1"/>
              <a:t>año</a:t>
            </a:r>
            <a:r>
              <a:rPr dirty="0"/>
              <a:t> escolar 24-25 del </a:t>
            </a:r>
            <a:r>
              <a:rPr dirty="0" err="1"/>
              <a:t>Programa</a:t>
            </a:r>
            <a:r>
              <a:rPr dirty="0"/>
              <a:t> Head Start.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kern="120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defRPr>
            </a:pPr>
            <a:r>
              <a:rPr dirty="0" err="1"/>
              <a:t>Mantuvimos</a:t>
            </a:r>
            <a:r>
              <a:rPr dirty="0"/>
              <a:t> </a:t>
            </a:r>
            <a:r>
              <a:rPr dirty="0" err="1"/>
              <a:t>matrícula</a:t>
            </a:r>
            <a:r>
              <a:rPr dirty="0"/>
              <a:t> </a:t>
            </a:r>
            <a:r>
              <a:rPr dirty="0" err="1"/>
              <a:t>completa</a:t>
            </a:r>
            <a:r>
              <a:rPr dirty="0"/>
              <a:t> </a:t>
            </a:r>
            <a:r>
              <a:rPr dirty="0" err="1"/>
              <a:t>en</a:t>
            </a:r>
            <a:r>
              <a:rPr dirty="0"/>
              <a:t> </a:t>
            </a:r>
            <a:r>
              <a:rPr dirty="0" err="1"/>
              <a:t>septiembre</a:t>
            </a:r>
            <a:r>
              <a:rPr dirty="0"/>
              <a:t>, </a:t>
            </a:r>
            <a:r>
              <a:rPr dirty="0" err="1"/>
              <a:t>octubre</a:t>
            </a:r>
            <a:r>
              <a:rPr dirty="0"/>
              <a:t>, </a:t>
            </a:r>
            <a:r>
              <a:rPr dirty="0" err="1"/>
              <a:t>noviembre</a:t>
            </a:r>
            <a:r>
              <a:rPr dirty="0"/>
              <a:t> y </a:t>
            </a:r>
            <a:r>
              <a:rPr dirty="0" err="1"/>
              <a:t>diciembre</a:t>
            </a:r>
            <a:r>
              <a:rPr dirty="0"/>
              <a:t> </a:t>
            </a:r>
            <a:r>
              <a:rPr dirty="0" err="1"/>
              <a:t>en</a:t>
            </a:r>
            <a:r>
              <a:rPr dirty="0"/>
              <a:t> Head Start y Early Head Start, con 112 </a:t>
            </a:r>
            <a:r>
              <a:rPr dirty="0" err="1"/>
              <a:t>niños</a:t>
            </a:r>
            <a:r>
              <a:rPr dirty="0"/>
              <a:t> </a:t>
            </a:r>
            <a:r>
              <a:rPr dirty="0" err="1"/>
              <a:t>en</a:t>
            </a:r>
            <a:r>
              <a:rPr dirty="0"/>
              <a:t> Early Head Start, y 272 </a:t>
            </a:r>
            <a:r>
              <a:rPr dirty="0" err="1"/>
              <a:t>en</a:t>
            </a:r>
            <a:r>
              <a:rPr dirty="0"/>
              <a:t> Head Start.  </a:t>
            </a:r>
            <a:r>
              <a:rPr dirty="0" err="1"/>
              <a:t>Ahora</a:t>
            </a:r>
            <a:r>
              <a:rPr dirty="0"/>
              <a:t>, </a:t>
            </a:r>
            <a:r>
              <a:rPr dirty="0" err="1"/>
              <a:t>tenemos</a:t>
            </a:r>
            <a:r>
              <a:rPr dirty="0"/>
              <a:t> 90 </a:t>
            </a:r>
            <a:r>
              <a:rPr dirty="0" err="1"/>
              <a:t>niños</a:t>
            </a:r>
            <a:r>
              <a:rPr dirty="0"/>
              <a:t> </a:t>
            </a:r>
            <a:r>
              <a:rPr dirty="0" err="1"/>
              <a:t>en</a:t>
            </a:r>
            <a:r>
              <a:rPr dirty="0"/>
              <a:t> la </a:t>
            </a:r>
            <a:r>
              <a:rPr dirty="0" err="1"/>
              <a:t>lista</a:t>
            </a:r>
            <a:r>
              <a:rPr dirty="0"/>
              <a:t> de </a:t>
            </a:r>
            <a:r>
              <a:rPr dirty="0" err="1"/>
              <a:t>espera</a:t>
            </a:r>
            <a:r>
              <a:rPr dirty="0"/>
              <a:t> de Head Start y 63 </a:t>
            </a:r>
            <a:r>
              <a:rPr dirty="0" err="1"/>
              <a:t>en</a:t>
            </a:r>
            <a:r>
              <a:rPr dirty="0"/>
              <a:t> la </a:t>
            </a:r>
            <a:r>
              <a:rPr dirty="0" err="1"/>
              <a:t>lista</a:t>
            </a:r>
            <a:r>
              <a:rPr dirty="0"/>
              <a:t> de </a:t>
            </a:r>
            <a:r>
              <a:rPr dirty="0" err="1"/>
              <a:t>espera</a:t>
            </a:r>
            <a:r>
              <a:rPr dirty="0"/>
              <a:t> de Early Head Start.</a:t>
            </a:r>
          </a:p>
        </p:txBody>
      </p:sp>
    </p:spTree>
    <p:extLst>
      <p:ext uri="{BB962C8B-B14F-4D97-AF65-F5344CB8AC3E}">
        <p14:creationId xmlns:p14="http://schemas.microsoft.com/office/powerpoint/2010/main" val="1565072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506C9-AD66-4B63-9F06-0EF25490A80D}"/>
              </a:ext>
            </a:extLst>
          </p:cNvPr>
          <p:cNvSpPr>
            <a:spLocks noGrp="1"/>
          </p:cNvSpPr>
          <p:nvPr>
            <p:ph type="title"/>
          </p:nvPr>
        </p:nvSpPr>
        <p:spPr>
          <a:xfrm>
            <a:off x="839788" y="365126"/>
            <a:ext cx="10515600" cy="638052"/>
          </a:xfrm>
          <a:solidFill>
            <a:schemeClr val="accent1">
              <a:lumMod val="60000"/>
              <a:lumOff val="40000"/>
            </a:schemeClr>
          </a:solidFill>
        </p:spPr>
        <p:txBody>
          <a:bodyPr>
            <a:normAutofit fontScale="90000"/>
          </a:bodyPr>
          <a:lstStyle/>
          <a:p>
            <a:pPr>
              <a:defRPr>
                <a:latin typeface="Tahoma" panose="020B0604030504040204" pitchFamily="34" charset="0"/>
                <a:ea typeface="Tahoma" panose="020B0604030504040204" pitchFamily="34" charset="0"/>
                <a:cs typeface="Tahoma" panose="020B0604030504040204" pitchFamily="34" charset="0"/>
              </a:defRPr>
            </a:pPr>
            <a:r>
              <a:rPr dirty="0" err="1"/>
              <a:t>Beneficios</a:t>
            </a:r>
            <a:r>
              <a:rPr dirty="0"/>
              <a:t> </a:t>
            </a:r>
            <a:r>
              <a:rPr dirty="0" err="1"/>
              <a:t>en</a:t>
            </a:r>
            <a:r>
              <a:rPr dirty="0"/>
              <a:t> Ohio Heartland CAC Head Start </a:t>
            </a:r>
          </a:p>
        </p:txBody>
      </p:sp>
      <p:sp>
        <p:nvSpPr>
          <p:cNvPr id="4" name="Content Placeholder 3">
            <a:extLst>
              <a:ext uri="{FF2B5EF4-FFF2-40B4-BE49-F238E27FC236}">
                <a16:creationId xmlns:a16="http://schemas.microsoft.com/office/drawing/2014/main" id="{8DD34E91-0803-4C7E-B965-94683B47336B}"/>
              </a:ext>
            </a:extLst>
          </p:cNvPr>
          <p:cNvSpPr>
            <a:spLocks noGrp="1"/>
          </p:cNvSpPr>
          <p:nvPr>
            <p:ph sz="half" idx="2"/>
          </p:nvPr>
        </p:nvSpPr>
        <p:spPr>
          <a:xfrm>
            <a:off x="839788" y="1260629"/>
            <a:ext cx="5157787" cy="4929034"/>
          </a:xfrm>
          <a:solidFill>
            <a:schemeClr val="accent4">
              <a:lumMod val="40000"/>
              <a:lumOff val="60000"/>
            </a:schemeClr>
          </a:solidFill>
        </p:spPr>
        <p:txBody>
          <a:bodyPr>
            <a:normAutofit fontScale="77500" lnSpcReduction="20000"/>
          </a:bodyPr>
          <a:lstStyle/>
          <a:p>
            <a:pPr lvl="0"/>
            <a:r>
              <a:rPr dirty="0"/>
              <a:t>Seguro de </a:t>
            </a:r>
            <a:r>
              <a:rPr dirty="0" err="1"/>
              <a:t>salud</a:t>
            </a:r>
            <a:r>
              <a:rPr dirty="0"/>
              <a:t>: PPO y HSA (</a:t>
            </a:r>
            <a:r>
              <a:rPr dirty="0" err="1"/>
              <a:t>complementario</a:t>
            </a:r>
            <a:r>
              <a:rPr dirty="0"/>
              <a:t> de Aflac y Allstate)</a:t>
            </a:r>
          </a:p>
          <a:p>
            <a:pPr lvl="0"/>
            <a:r>
              <a:rPr dirty="0"/>
              <a:t>Seguro dental</a:t>
            </a:r>
          </a:p>
          <a:p>
            <a:pPr lvl="0"/>
            <a:r>
              <a:rPr dirty="0"/>
              <a:t>Seguro de </a:t>
            </a:r>
            <a:r>
              <a:rPr dirty="0" err="1"/>
              <a:t>visión</a:t>
            </a:r>
            <a:endParaRPr dirty="0"/>
          </a:p>
          <a:p>
            <a:pPr lvl="0"/>
            <a:r>
              <a:rPr dirty="0"/>
              <a:t>Seguro de </a:t>
            </a:r>
            <a:r>
              <a:rPr dirty="0" err="1"/>
              <a:t>vida</a:t>
            </a:r>
            <a:r>
              <a:rPr dirty="0"/>
              <a:t>: Vida </a:t>
            </a:r>
            <a:r>
              <a:rPr dirty="0" err="1"/>
              <a:t>básica</a:t>
            </a:r>
            <a:r>
              <a:rPr dirty="0"/>
              <a:t> (un </a:t>
            </a:r>
            <a:r>
              <a:rPr dirty="0" err="1"/>
              <a:t>salario</a:t>
            </a:r>
            <a:r>
              <a:rPr dirty="0"/>
              <a:t> </a:t>
            </a:r>
            <a:r>
              <a:rPr dirty="0" err="1"/>
              <a:t>anual</a:t>
            </a:r>
            <a:r>
              <a:rPr dirty="0"/>
              <a:t>) </a:t>
            </a:r>
          </a:p>
          <a:p>
            <a:pPr lvl="0"/>
            <a:r>
              <a:rPr dirty="0" err="1"/>
              <a:t>Programa</a:t>
            </a:r>
            <a:r>
              <a:rPr dirty="0"/>
              <a:t> de </a:t>
            </a:r>
            <a:r>
              <a:rPr dirty="0" err="1"/>
              <a:t>asistencia</a:t>
            </a:r>
            <a:r>
              <a:rPr dirty="0"/>
              <a:t> al </a:t>
            </a:r>
            <a:r>
              <a:rPr dirty="0" err="1"/>
              <a:t>empleado</a:t>
            </a:r>
            <a:r>
              <a:rPr dirty="0"/>
              <a:t>: </a:t>
            </a:r>
            <a:r>
              <a:rPr dirty="0" err="1"/>
              <a:t>Programa</a:t>
            </a:r>
            <a:r>
              <a:rPr dirty="0"/>
              <a:t> </a:t>
            </a:r>
            <a:r>
              <a:rPr dirty="0" err="1"/>
              <a:t>Básico</a:t>
            </a:r>
            <a:endParaRPr dirty="0"/>
          </a:p>
          <a:p>
            <a:pPr lvl="0"/>
            <a:r>
              <a:rPr dirty="0" err="1"/>
              <a:t>Vacaciones</a:t>
            </a:r>
            <a:r>
              <a:rPr dirty="0"/>
              <a:t> </a:t>
            </a:r>
            <a:r>
              <a:rPr dirty="0" err="1"/>
              <a:t>anuales</a:t>
            </a:r>
            <a:r>
              <a:rPr dirty="0"/>
              <a:t> 2 </a:t>
            </a:r>
            <a:r>
              <a:rPr dirty="0" err="1"/>
              <a:t>semanas</a:t>
            </a:r>
            <a:r>
              <a:rPr dirty="0"/>
              <a:t> </a:t>
            </a:r>
            <a:r>
              <a:rPr dirty="0" err="1"/>
              <a:t>después</a:t>
            </a:r>
            <a:r>
              <a:rPr dirty="0"/>
              <a:t> del 1</a:t>
            </a:r>
            <a:r>
              <a:rPr baseline="30000" dirty="0"/>
              <a:t>er</a:t>
            </a:r>
            <a:r>
              <a:rPr dirty="0"/>
              <a:t> </a:t>
            </a:r>
            <a:r>
              <a:rPr dirty="0" err="1"/>
              <a:t>año</a:t>
            </a:r>
            <a:r>
              <a:rPr dirty="0"/>
              <a:t>, luego </a:t>
            </a:r>
            <a:r>
              <a:rPr dirty="0" err="1"/>
              <a:t>según</a:t>
            </a:r>
            <a:r>
              <a:rPr dirty="0"/>
              <a:t> </a:t>
            </a:r>
            <a:r>
              <a:rPr dirty="0" err="1"/>
              <a:t>calendario</a:t>
            </a:r>
            <a:r>
              <a:rPr dirty="0"/>
              <a:t> de </a:t>
            </a:r>
            <a:r>
              <a:rPr dirty="0" err="1"/>
              <a:t>acumulación</a:t>
            </a:r>
            <a:endParaRPr dirty="0"/>
          </a:p>
          <a:p>
            <a:pPr lvl="0"/>
            <a:r>
              <a:rPr dirty="0" err="1"/>
              <a:t>Licencia</a:t>
            </a:r>
            <a:r>
              <a:rPr dirty="0"/>
              <a:t> </a:t>
            </a:r>
            <a:r>
              <a:rPr dirty="0" err="1"/>
              <a:t>por</a:t>
            </a:r>
            <a:r>
              <a:rPr dirty="0"/>
              <a:t> </a:t>
            </a:r>
            <a:r>
              <a:rPr dirty="0" err="1"/>
              <a:t>enfermedad</a:t>
            </a:r>
            <a:r>
              <a:rPr dirty="0"/>
              <a:t>: </a:t>
            </a:r>
            <a:r>
              <a:rPr dirty="0" err="1"/>
              <a:t>comienza</a:t>
            </a:r>
            <a:r>
              <a:rPr dirty="0"/>
              <a:t> a </a:t>
            </a:r>
            <a:r>
              <a:rPr dirty="0" err="1"/>
              <a:t>acumularse</a:t>
            </a:r>
            <a:r>
              <a:rPr dirty="0"/>
              <a:t> </a:t>
            </a:r>
            <a:r>
              <a:rPr dirty="0" err="1"/>
              <a:t>desde</a:t>
            </a:r>
            <a:r>
              <a:rPr dirty="0"/>
              <a:t> </a:t>
            </a:r>
            <a:r>
              <a:rPr dirty="0" err="1"/>
              <a:t>el</a:t>
            </a:r>
            <a:r>
              <a:rPr dirty="0"/>
              <a:t> día 1 (8 días al </a:t>
            </a:r>
            <a:r>
              <a:rPr dirty="0" err="1"/>
              <a:t>año</a:t>
            </a:r>
            <a:r>
              <a:rPr dirty="0"/>
              <a:t>)</a:t>
            </a:r>
          </a:p>
          <a:p>
            <a:pPr lvl="0"/>
            <a:r>
              <a:rPr dirty="0" err="1"/>
              <a:t>Licencia</a:t>
            </a:r>
            <a:r>
              <a:rPr dirty="0"/>
              <a:t> personal: 2 días </a:t>
            </a:r>
            <a:r>
              <a:rPr dirty="0" err="1"/>
              <a:t>después</a:t>
            </a:r>
            <a:r>
              <a:rPr dirty="0"/>
              <a:t> del </a:t>
            </a:r>
            <a:r>
              <a:rPr dirty="0" err="1"/>
              <a:t>período</a:t>
            </a:r>
            <a:r>
              <a:rPr dirty="0"/>
              <a:t> </a:t>
            </a:r>
            <a:r>
              <a:rPr dirty="0" err="1"/>
              <a:t>introductorio</a:t>
            </a:r>
            <a:r>
              <a:rPr dirty="0"/>
              <a:t> de 90 días</a:t>
            </a:r>
          </a:p>
          <a:p>
            <a:pPr lvl="0"/>
            <a:r>
              <a:rPr dirty="0"/>
              <a:t>15 días </a:t>
            </a:r>
            <a:r>
              <a:rPr dirty="0" err="1"/>
              <a:t>feriados</a:t>
            </a:r>
            <a:r>
              <a:rPr dirty="0"/>
              <a:t> </a:t>
            </a:r>
            <a:r>
              <a:rPr dirty="0" err="1"/>
              <a:t>pagados</a:t>
            </a:r>
            <a:endParaRPr dirty="0"/>
          </a:p>
          <a:p>
            <a:pPr marL="0" indent="0">
              <a:buNone/>
            </a:pPr>
            <a:endParaRPr dirty="0"/>
          </a:p>
        </p:txBody>
      </p:sp>
      <p:sp>
        <p:nvSpPr>
          <p:cNvPr id="6" name="Content Placeholder 5">
            <a:extLst>
              <a:ext uri="{FF2B5EF4-FFF2-40B4-BE49-F238E27FC236}">
                <a16:creationId xmlns:a16="http://schemas.microsoft.com/office/drawing/2014/main" id="{3AFFB391-EA78-4B62-B42F-630FC0120DEA}"/>
              </a:ext>
            </a:extLst>
          </p:cNvPr>
          <p:cNvSpPr>
            <a:spLocks noGrp="1"/>
          </p:cNvSpPr>
          <p:nvPr>
            <p:ph sz="quarter" idx="4"/>
          </p:nvPr>
        </p:nvSpPr>
        <p:spPr>
          <a:xfrm>
            <a:off x="6172200" y="1260629"/>
            <a:ext cx="5183188" cy="4929034"/>
          </a:xfrm>
          <a:solidFill>
            <a:schemeClr val="accent4">
              <a:lumMod val="40000"/>
              <a:lumOff val="60000"/>
            </a:schemeClr>
          </a:solidFill>
        </p:spPr>
        <p:txBody>
          <a:bodyPr>
            <a:normAutofit fontScale="77500" lnSpcReduction="20000"/>
          </a:bodyPr>
          <a:lstStyle/>
          <a:p>
            <a:pPr lvl="0"/>
            <a:r>
              <a:rPr dirty="0"/>
              <a:t>Plan de </a:t>
            </a:r>
            <a:r>
              <a:rPr dirty="0" err="1"/>
              <a:t>jubilación</a:t>
            </a:r>
            <a:r>
              <a:rPr dirty="0"/>
              <a:t> 403B, OHCAC </a:t>
            </a:r>
            <a:r>
              <a:rPr dirty="0" err="1"/>
              <a:t>contribuye</a:t>
            </a:r>
            <a:r>
              <a:rPr dirty="0"/>
              <a:t> con </a:t>
            </a:r>
            <a:r>
              <a:rPr dirty="0" err="1"/>
              <a:t>el</a:t>
            </a:r>
            <a:r>
              <a:rPr dirty="0"/>
              <a:t> 3 % </a:t>
            </a:r>
            <a:r>
              <a:rPr dirty="0" err="1"/>
              <a:t>después</a:t>
            </a:r>
            <a:r>
              <a:rPr dirty="0"/>
              <a:t> de 90 días </a:t>
            </a:r>
          </a:p>
          <a:p>
            <a:pPr lvl="0"/>
            <a:r>
              <a:rPr dirty="0"/>
              <a:t>Días </a:t>
            </a:r>
            <a:r>
              <a:rPr dirty="0" err="1"/>
              <a:t>por</a:t>
            </a:r>
            <a:r>
              <a:rPr dirty="0"/>
              <a:t> </a:t>
            </a:r>
            <a:r>
              <a:rPr dirty="0" err="1"/>
              <a:t>duelo</a:t>
            </a:r>
            <a:endParaRPr dirty="0"/>
          </a:p>
          <a:p>
            <a:pPr lvl="0"/>
            <a:r>
              <a:rPr dirty="0" err="1"/>
              <a:t>Servicio</a:t>
            </a:r>
            <a:r>
              <a:rPr dirty="0"/>
              <a:t> de </a:t>
            </a:r>
            <a:r>
              <a:rPr dirty="0" err="1"/>
              <a:t>jurado</a:t>
            </a:r>
            <a:r>
              <a:rPr dirty="0"/>
              <a:t>: Si </a:t>
            </a:r>
            <a:r>
              <a:rPr dirty="0" err="1"/>
              <a:t>los</a:t>
            </a:r>
            <a:r>
              <a:rPr dirty="0"/>
              <a:t> </a:t>
            </a:r>
            <a:r>
              <a:rPr dirty="0" err="1"/>
              <a:t>empleados</a:t>
            </a:r>
            <a:r>
              <a:rPr dirty="0"/>
              <a:t> </a:t>
            </a:r>
            <a:r>
              <a:rPr dirty="0" err="1"/>
              <a:t>están</a:t>
            </a:r>
            <a:r>
              <a:rPr dirty="0"/>
              <a:t> </a:t>
            </a:r>
            <a:r>
              <a:rPr dirty="0" err="1"/>
              <a:t>en</a:t>
            </a:r>
            <a:r>
              <a:rPr dirty="0"/>
              <a:t> </a:t>
            </a:r>
            <a:r>
              <a:rPr dirty="0" err="1"/>
              <a:t>el</a:t>
            </a:r>
            <a:r>
              <a:rPr dirty="0"/>
              <a:t> </a:t>
            </a:r>
            <a:r>
              <a:rPr dirty="0" err="1"/>
              <a:t>jurado</a:t>
            </a:r>
            <a:r>
              <a:rPr dirty="0"/>
              <a:t>.</a:t>
            </a:r>
          </a:p>
          <a:p>
            <a:pPr lvl="0"/>
            <a:r>
              <a:rPr dirty="0" err="1"/>
              <a:t>Matrícula</a:t>
            </a:r>
            <a:r>
              <a:rPr dirty="0"/>
              <a:t> </a:t>
            </a:r>
            <a:r>
              <a:rPr dirty="0" err="1"/>
              <a:t>prepagada</a:t>
            </a:r>
            <a:r>
              <a:rPr dirty="0"/>
              <a:t> </a:t>
            </a:r>
            <a:r>
              <a:rPr dirty="0" err="1"/>
              <a:t>por</a:t>
            </a:r>
            <a:r>
              <a:rPr dirty="0"/>
              <a:t> 2 </a:t>
            </a:r>
            <a:r>
              <a:rPr dirty="0" err="1"/>
              <a:t>años</a:t>
            </a:r>
            <a:r>
              <a:rPr dirty="0"/>
              <a:t>, </a:t>
            </a:r>
            <a:r>
              <a:rPr dirty="0" err="1"/>
              <a:t>Programas</a:t>
            </a:r>
            <a:r>
              <a:rPr dirty="0"/>
              <a:t> de 4 </a:t>
            </a:r>
            <a:r>
              <a:rPr dirty="0" err="1"/>
              <a:t>años</a:t>
            </a:r>
            <a:r>
              <a:rPr dirty="0"/>
              <a:t> y CDA, </a:t>
            </a:r>
            <a:r>
              <a:rPr dirty="0" err="1"/>
              <a:t>incluidos</a:t>
            </a:r>
            <a:r>
              <a:rPr dirty="0"/>
              <a:t> </a:t>
            </a:r>
            <a:r>
              <a:rPr dirty="0" err="1"/>
              <a:t>libros</a:t>
            </a:r>
            <a:endParaRPr dirty="0"/>
          </a:p>
          <a:p>
            <a:pPr lvl="0"/>
            <a:r>
              <a:rPr dirty="0" err="1"/>
              <a:t>Recursos</a:t>
            </a:r>
            <a:r>
              <a:rPr dirty="0"/>
              <a:t> de </a:t>
            </a:r>
            <a:r>
              <a:rPr dirty="0" err="1"/>
              <a:t>acción</a:t>
            </a:r>
            <a:r>
              <a:rPr dirty="0"/>
              <a:t> </a:t>
            </a:r>
            <a:r>
              <a:rPr dirty="0" err="1"/>
              <a:t>comunitaria</a:t>
            </a:r>
            <a:r>
              <a:rPr dirty="0"/>
              <a:t> </a:t>
            </a:r>
            <a:r>
              <a:rPr dirty="0" err="1"/>
              <a:t>disponibles</a:t>
            </a:r>
            <a:r>
              <a:rPr dirty="0"/>
              <a:t> para </a:t>
            </a:r>
            <a:r>
              <a:rPr dirty="0" err="1"/>
              <a:t>familias</a:t>
            </a:r>
            <a:r>
              <a:rPr dirty="0"/>
              <a:t> que </a:t>
            </a:r>
            <a:r>
              <a:rPr dirty="0" err="1"/>
              <a:t>califiquen</a:t>
            </a:r>
            <a:endParaRPr dirty="0"/>
          </a:p>
          <a:p>
            <a:pPr lvl="0"/>
            <a:r>
              <a:rPr dirty="0"/>
              <a:t>Personal </a:t>
            </a:r>
            <a:r>
              <a:rPr dirty="0" err="1"/>
              <a:t>contratado</a:t>
            </a:r>
            <a:r>
              <a:rPr dirty="0"/>
              <a:t> </a:t>
            </a:r>
            <a:r>
              <a:rPr dirty="0" err="1"/>
              <a:t>como</a:t>
            </a:r>
            <a:r>
              <a:rPr dirty="0"/>
              <a:t> </a:t>
            </a:r>
            <a:r>
              <a:rPr dirty="0" err="1"/>
              <a:t>profesores</a:t>
            </a:r>
            <a:r>
              <a:rPr dirty="0"/>
              <a:t> </a:t>
            </a:r>
            <a:r>
              <a:rPr dirty="0" err="1"/>
              <a:t>asociados</a:t>
            </a:r>
            <a:r>
              <a:rPr dirty="0"/>
              <a:t> de </a:t>
            </a:r>
            <a:r>
              <a:rPr dirty="0" err="1"/>
              <a:t>capacitación</a:t>
            </a:r>
            <a:r>
              <a:rPr dirty="0"/>
              <a:t> para </a:t>
            </a:r>
            <a:r>
              <a:rPr dirty="0" err="1"/>
              <a:t>conducir</a:t>
            </a:r>
            <a:r>
              <a:rPr dirty="0"/>
              <a:t> autobuses</a:t>
            </a:r>
          </a:p>
          <a:p>
            <a:pPr lvl="0"/>
            <a:r>
              <a:rPr dirty="0" err="1"/>
              <a:t>Muchas</a:t>
            </a:r>
            <a:r>
              <a:rPr dirty="0"/>
              <a:t> </a:t>
            </a:r>
            <a:r>
              <a:rPr dirty="0" err="1"/>
              <a:t>familias</a:t>
            </a:r>
            <a:r>
              <a:rPr dirty="0"/>
              <a:t> de Head Start </a:t>
            </a:r>
            <a:r>
              <a:rPr dirty="0" err="1"/>
              <a:t>dejaron</a:t>
            </a:r>
            <a:r>
              <a:rPr dirty="0"/>
              <a:t> </a:t>
            </a:r>
            <a:r>
              <a:rPr dirty="0" err="1"/>
              <a:t>el</a:t>
            </a:r>
            <a:r>
              <a:rPr dirty="0"/>
              <a:t> </a:t>
            </a:r>
            <a:r>
              <a:rPr dirty="0" err="1"/>
              <a:t>empleo</a:t>
            </a:r>
            <a:r>
              <a:rPr dirty="0"/>
              <a:t> luego de </a:t>
            </a:r>
            <a:r>
              <a:rPr dirty="0" err="1"/>
              <a:t>capacitarse</a:t>
            </a:r>
            <a:r>
              <a:rPr dirty="0"/>
              <a:t> para </a:t>
            </a:r>
            <a:r>
              <a:rPr dirty="0" err="1"/>
              <a:t>puestos</a:t>
            </a:r>
            <a:r>
              <a:rPr dirty="0"/>
              <a:t> </a:t>
            </a:r>
            <a:r>
              <a:rPr dirty="0" err="1"/>
              <a:t>mejor</a:t>
            </a:r>
            <a:r>
              <a:rPr dirty="0"/>
              <a:t> </a:t>
            </a:r>
            <a:r>
              <a:rPr dirty="0" err="1"/>
              <a:t>pagados</a:t>
            </a:r>
            <a:r>
              <a:rPr dirty="0"/>
              <a:t> </a:t>
            </a:r>
            <a:r>
              <a:rPr dirty="0" err="1"/>
              <a:t>en</a:t>
            </a:r>
            <a:r>
              <a:rPr dirty="0"/>
              <a:t> 26 </a:t>
            </a:r>
            <a:r>
              <a:rPr dirty="0" err="1"/>
              <a:t>distritos</a:t>
            </a:r>
            <a:r>
              <a:rPr dirty="0"/>
              <a:t> </a:t>
            </a:r>
            <a:r>
              <a:rPr dirty="0" err="1"/>
              <a:t>escolares</a:t>
            </a:r>
            <a:r>
              <a:rPr dirty="0"/>
              <a:t> locales.</a:t>
            </a:r>
          </a:p>
          <a:p>
            <a:endParaRPr dirty="0"/>
          </a:p>
        </p:txBody>
      </p:sp>
    </p:spTree>
    <p:extLst>
      <p:ext uri="{BB962C8B-B14F-4D97-AF65-F5344CB8AC3E}">
        <p14:creationId xmlns:p14="http://schemas.microsoft.com/office/powerpoint/2010/main" val="2188266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654C-C504-4D8B-834E-CF832892F606}"/>
              </a:ext>
            </a:extLst>
          </p:cNvPr>
          <p:cNvSpPr>
            <a:spLocks noGrp="1"/>
          </p:cNvSpPr>
          <p:nvPr>
            <p:ph type="ctrTitle"/>
          </p:nvPr>
        </p:nvSpPr>
        <p:spPr>
          <a:xfrm>
            <a:off x="1524000" y="523784"/>
            <a:ext cx="9144000" cy="710212"/>
          </a:xfrm>
          <a:solidFill>
            <a:schemeClr val="accent4">
              <a:lumMod val="60000"/>
              <a:lumOff val="40000"/>
            </a:schemeClr>
          </a:solidFill>
        </p:spPr>
        <p:txBody>
          <a:bodyPr>
            <a:normAutofit fontScale="90000"/>
          </a:bodyPr>
          <a:lstStyle/>
          <a:p>
            <a:r>
              <a:t>TASAS DE ROTACIÓN</a:t>
            </a:r>
          </a:p>
        </p:txBody>
      </p:sp>
      <p:sp>
        <p:nvSpPr>
          <p:cNvPr id="3" name="Subtitle 2">
            <a:extLst>
              <a:ext uri="{FF2B5EF4-FFF2-40B4-BE49-F238E27FC236}">
                <a16:creationId xmlns:a16="http://schemas.microsoft.com/office/drawing/2014/main" id="{09566B79-ECA9-40B9-9C9C-4E18856A9058}"/>
              </a:ext>
            </a:extLst>
          </p:cNvPr>
          <p:cNvSpPr>
            <a:spLocks noGrp="1"/>
          </p:cNvSpPr>
          <p:nvPr>
            <p:ph type="subTitle" idx="1"/>
          </p:nvPr>
        </p:nvSpPr>
        <p:spPr>
          <a:xfrm>
            <a:off x="1524000" y="1473692"/>
            <a:ext cx="9144000" cy="4860523"/>
          </a:xfrm>
          <a:solidFill>
            <a:schemeClr val="accent1">
              <a:lumMod val="60000"/>
              <a:lumOff val="40000"/>
            </a:schemeClr>
          </a:solidFill>
        </p:spPr>
        <p:txBody>
          <a:bodyPr>
            <a:normAutofit fontScale="55000" lnSpcReduction="20000"/>
          </a:bodyPr>
          <a:lstStyle/>
          <a:p>
            <a:pPr algn="l"/>
            <a:r>
              <a:rPr dirty="0"/>
              <a:t>La </a:t>
            </a:r>
            <a:r>
              <a:rPr dirty="0" err="1"/>
              <a:t>tasa</a:t>
            </a:r>
            <a:r>
              <a:rPr dirty="0"/>
              <a:t> de </a:t>
            </a:r>
            <a:r>
              <a:rPr dirty="0" err="1"/>
              <a:t>rotación</a:t>
            </a:r>
            <a:r>
              <a:rPr dirty="0"/>
              <a:t> de maestros </a:t>
            </a:r>
            <a:r>
              <a:rPr dirty="0" err="1"/>
              <a:t>durante</a:t>
            </a:r>
            <a:r>
              <a:rPr dirty="0"/>
              <a:t> </a:t>
            </a:r>
            <a:r>
              <a:rPr dirty="0" err="1"/>
              <a:t>los</a:t>
            </a:r>
            <a:r>
              <a:rPr dirty="0"/>
              <a:t> </a:t>
            </a:r>
            <a:r>
              <a:rPr dirty="0" err="1"/>
              <a:t>últimos</a:t>
            </a:r>
            <a:r>
              <a:rPr dirty="0"/>
              <a:t> dos </a:t>
            </a:r>
            <a:r>
              <a:rPr dirty="0" err="1"/>
              <a:t>años</a:t>
            </a:r>
            <a:r>
              <a:rPr dirty="0"/>
              <a:t> es </a:t>
            </a:r>
            <a:r>
              <a:rPr dirty="0" err="1"/>
              <a:t>más</a:t>
            </a:r>
            <a:r>
              <a:rPr dirty="0"/>
              <a:t> </a:t>
            </a:r>
            <a:r>
              <a:rPr dirty="0" err="1"/>
              <a:t>alta</a:t>
            </a:r>
            <a:r>
              <a:rPr dirty="0"/>
              <a:t> </a:t>
            </a:r>
            <a:r>
              <a:rPr dirty="0" err="1"/>
              <a:t>en</a:t>
            </a:r>
            <a:r>
              <a:rPr dirty="0"/>
              <a:t> Head Start que </a:t>
            </a:r>
            <a:r>
              <a:rPr dirty="0" err="1"/>
              <a:t>nunca</a:t>
            </a:r>
            <a:r>
              <a:rPr dirty="0"/>
              <a:t> antes </a:t>
            </a:r>
            <a:r>
              <a:rPr dirty="0" err="1"/>
              <a:t>en</a:t>
            </a:r>
            <a:r>
              <a:rPr dirty="0"/>
              <a:t> </a:t>
            </a:r>
            <a:r>
              <a:rPr dirty="0" err="1"/>
              <a:t>los</a:t>
            </a:r>
            <a:r>
              <a:rPr dirty="0"/>
              <a:t> </a:t>
            </a:r>
            <a:r>
              <a:rPr dirty="0" err="1"/>
              <a:t>casi</a:t>
            </a:r>
            <a:r>
              <a:rPr dirty="0"/>
              <a:t> 60 </a:t>
            </a:r>
            <a:r>
              <a:rPr dirty="0" err="1"/>
              <a:t>años</a:t>
            </a:r>
            <a:r>
              <a:rPr dirty="0"/>
              <a:t> de </a:t>
            </a:r>
            <a:r>
              <a:rPr dirty="0" err="1"/>
              <a:t>historia</a:t>
            </a:r>
            <a:r>
              <a:rPr dirty="0"/>
              <a:t> de </a:t>
            </a:r>
            <a:r>
              <a:rPr dirty="0" err="1"/>
              <a:t>nuestra</a:t>
            </a:r>
            <a:r>
              <a:rPr dirty="0"/>
              <a:t> </a:t>
            </a:r>
            <a:r>
              <a:rPr dirty="0" err="1"/>
              <a:t>agencia</a:t>
            </a:r>
            <a:r>
              <a:rPr dirty="0"/>
              <a:t>.  </a:t>
            </a:r>
            <a:r>
              <a:rPr dirty="0" err="1"/>
              <a:t>Tuvimos</a:t>
            </a:r>
            <a:r>
              <a:rPr dirty="0"/>
              <a:t> </a:t>
            </a:r>
            <a:r>
              <a:rPr dirty="0" err="1"/>
              <a:t>una</a:t>
            </a:r>
            <a:r>
              <a:rPr dirty="0"/>
              <a:t> </a:t>
            </a:r>
            <a:r>
              <a:rPr dirty="0" err="1"/>
              <a:t>tasa</a:t>
            </a:r>
            <a:r>
              <a:rPr dirty="0"/>
              <a:t> de </a:t>
            </a:r>
            <a:r>
              <a:rPr dirty="0" err="1"/>
              <a:t>rotación</a:t>
            </a:r>
            <a:r>
              <a:rPr dirty="0"/>
              <a:t> de </a:t>
            </a:r>
            <a:r>
              <a:rPr dirty="0" err="1"/>
              <a:t>nuestros</a:t>
            </a:r>
            <a:r>
              <a:rPr dirty="0"/>
              <a:t> maestros </a:t>
            </a:r>
            <a:r>
              <a:rPr dirty="0" err="1"/>
              <a:t>principales</a:t>
            </a:r>
            <a:r>
              <a:rPr dirty="0"/>
              <a:t> de HS del 55 %, lo que equivale a 24 maestros </a:t>
            </a:r>
            <a:r>
              <a:rPr dirty="0" err="1"/>
              <a:t>principales</a:t>
            </a:r>
            <a:r>
              <a:rPr dirty="0"/>
              <a:t> de HS que </a:t>
            </a:r>
            <a:r>
              <a:rPr dirty="0" err="1"/>
              <a:t>renunciaron</a:t>
            </a:r>
            <a:r>
              <a:rPr dirty="0"/>
              <a:t> </a:t>
            </a:r>
            <a:r>
              <a:rPr dirty="0" err="1"/>
              <a:t>por</a:t>
            </a:r>
            <a:r>
              <a:rPr dirty="0"/>
              <a:t> las </a:t>
            </a:r>
            <a:r>
              <a:rPr dirty="0" err="1"/>
              <a:t>siguientes</a:t>
            </a:r>
            <a:r>
              <a:rPr dirty="0"/>
              <a:t> </a:t>
            </a:r>
            <a:r>
              <a:rPr dirty="0" err="1"/>
              <a:t>razones</a:t>
            </a:r>
            <a:r>
              <a:rPr dirty="0"/>
              <a:t>: 12 </a:t>
            </a:r>
            <a:r>
              <a:rPr dirty="0" err="1"/>
              <a:t>encontraron</a:t>
            </a:r>
            <a:r>
              <a:rPr dirty="0"/>
              <a:t> </a:t>
            </a:r>
            <a:r>
              <a:rPr dirty="0" err="1"/>
              <a:t>otro</a:t>
            </a:r>
            <a:r>
              <a:rPr dirty="0"/>
              <a:t> </a:t>
            </a:r>
            <a:r>
              <a:rPr dirty="0" err="1"/>
              <a:t>empleo</a:t>
            </a:r>
            <a:r>
              <a:rPr dirty="0"/>
              <a:t>, 2 no </a:t>
            </a:r>
            <a:r>
              <a:rPr dirty="0" err="1"/>
              <a:t>pudieron</a:t>
            </a:r>
            <a:r>
              <a:rPr dirty="0"/>
              <a:t> </a:t>
            </a:r>
            <a:r>
              <a:rPr dirty="0" err="1"/>
              <a:t>manejar</a:t>
            </a:r>
            <a:r>
              <a:rPr dirty="0"/>
              <a:t> </a:t>
            </a:r>
            <a:r>
              <a:rPr dirty="0" err="1"/>
              <a:t>problemas</a:t>
            </a:r>
            <a:r>
              <a:rPr dirty="0"/>
              <a:t> de </a:t>
            </a:r>
            <a:r>
              <a:rPr dirty="0" err="1"/>
              <a:t>comportamiento</a:t>
            </a:r>
            <a:r>
              <a:rPr dirty="0"/>
              <a:t> </a:t>
            </a:r>
            <a:r>
              <a:rPr dirty="0" err="1"/>
              <a:t>en</a:t>
            </a:r>
            <a:r>
              <a:rPr dirty="0"/>
              <a:t> </a:t>
            </a:r>
            <a:r>
              <a:rPr dirty="0" err="1"/>
              <a:t>el</a:t>
            </a:r>
            <a:r>
              <a:rPr dirty="0"/>
              <a:t> aula, 2 se </a:t>
            </a:r>
            <a:r>
              <a:rPr dirty="0" err="1"/>
              <a:t>negaron</a:t>
            </a:r>
            <a:r>
              <a:rPr dirty="0"/>
              <a:t> a </a:t>
            </a:r>
            <a:r>
              <a:rPr dirty="0" err="1"/>
              <a:t>vacunarse</a:t>
            </a:r>
            <a:r>
              <a:rPr dirty="0"/>
              <a:t>, 3 </a:t>
            </a:r>
            <a:r>
              <a:rPr dirty="0" err="1"/>
              <a:t>por</a:t>
            </a:r>
            <a:r>
              <a:rPr dirty="0"/>
              <a:t> </a:t>
            </a:r>
            <a:r>
              <a:rPr dirty="0" err="1"/>
              <a:t>razones</a:t>
            </a:r>
            <a:r>
              <a:rPr dirty="0"/>
              <a:t> </a:t>
            </a:r>
            <a:r>
              <a:rPr dirty="0" err="1"/>
              <a:t>personales</a:t>
            </a:r>
            <a:r>
              <a:rPr dirty="0"/>
              <a:t>/</a:t>
            </a:r>
            <a:r>
              <a:rPr dirty="0" err="1"/>
              <a:t>médicas</a:t>
            </a:r>
            <a:r>
              <a:rPr dirty="0"/>
              <a:t>, 2 </a:t>
            </a:r>
            <a:r>
              <a:rPr dirty="0" err="1"/>
              <a:t>declararon</a:t>
            </a:r>
            <a:r>
              <a:rPr dirty="0"/>
              <a:t> que </a:t>
            </a:r>
            <a:r>
              <a:rPr dirty="0" err="1"/>
              <a:t>el</a:t>
            </a:r>
            <a:r>
              <a:rPr dirty="0"/>
              <a:t> </a:t>
            </a:r>
            <a:r>
              <a:rPr dirty="0" err="1"/>
              <a:t>puesto</a:t>
            </a:r>
            <a:r>
              <a:rPr dirty="0"/>
              <a:t> no era </a:t>
            </a:r>
            <a:r>
              <a:rPr dirty="0" err="1"/>
              <a:t>adecuado</a:t>
            </a:r>
            <a:r>
              <a:rPr dirty="0"/>
              <a:t> para </a:t>
            </a:r>
            <a:r>
              <a:rPr dirty="0" err="1"/>
              <a:t>ellos</a:t>
            </a:r>
            <a:r>
              <a:rPr dirty="0"/>
              <a:t> y </a:t>
            </a:r>
            <a:r>
              <a:rPr dirty="0" err="1"/>
              <a:t>renunciaron</a:t>
            </a:r>
            <a:r>
              <a:rPr dirty="0"/>
              <a:t> sin </a:t>
            </a:r>
            <a:r>
              <a:rPr dirty="0" err="1"/>
              <a:t>previo</a:t>
            </a:r>
            <a:r>
              <a:rPr dirty="0"/>
              <a:t> aviso y 3 no </a:t>
            </a:r>
            <a:r>
              <a:rPr dirty="0" err="1"/>
              <a:t>siguieron</a:t>
            </a:r>
            <a:r>
              <a:rPr dirty="0"/>
              <a:t> las </a:t>
            </a:r>
            <a:r>
              <a:rPr dirty="0" err="1"/>
              <a:t>políticas</a:t>
            </a:r>
            <a:r>
              <a:rPr dirty="0"/>
              <a:t> y </a:t>
            </a:r>
            <a:r>
              <a:rPr dirty="0" err="1"/>
              <a:t>procedimientos</a:t>
            </a:r>
            <a:r>
              <a:rPr dirty="0"/>
              <a:t>. Nuestra </a:t>
            </a:r>
            <a:r>
              <a:rPr dirty="0" err="1"/>
              <a:t>tasa</a:t>
            </a:r>
            <a:r>
              <a:rPr dirty="0"/>
              <a:t> de </a:t>
            </a:r>
            <a:r>
              <a:rPr dirty="0" err="1"/>
              <a:t>rotación</a:t>
            </a:r>
            <a:r>
              <a:rPr dirty="0"/>
              <a:t> de maestros </a:t>
            </a:r>
            <a:r>
              <a:rPr dirty="0" err="1"/>
              <a:t>asociados</a:t>
            </a:r>
            <a:r>
              <a:rPr dirty="0"/>
              <a:t> de HS </a:t>
            </a:r>
            <a:r>
              <a:rPr dirty="0" err="1"/>
              <a:t>fue</a:t>
            </a:r>
            <a:r>
              <a:rPr dirty="0"/>
              <a:t> del 70 % o 61 maestros </a:t>
            </a:r>
            <a:r>
              <a:rPr dirty="0" err="1"/>
              <a:t>asociados</a:t>
            </a:r>
            <a:r>
              <a:rPr dirty="0"/>
              <a:t> </a:t>
            </a:r>
            <a:r>
              <a:rPr dirty="0" err="1"/>
              <a:t>en</a:t>
            </a:r>
            <a:r>
              <a:rPr dirty="0"/>
              <a:t> </a:t>
            </a:r>
            <a:r>
              <a:rPr dirty="0" err="1"/>
              <a:t>los</a:t>
            </a:r>
            <a:r>
              <a:rPr dirty="0"/>
              <a:t> </a:t>
            </a:r>
            <a:r>
              <a:rPr dirty="0" err="1"/>
              <a:t>últimos</a:t>
            </a:r>
            <a:r>
              <a:rPr dirty="0"/>
              <a:t> dos </a:t>
            </a:r>
            <a:r>
              <a:rPr dirty="0" err="1"/>
              <a:t>años</a:t>
            </a:r>
            <a:r>
              <a:rPr dirty="0"/>
              <a:t>, </a:t>
            </a:r>
            <a:r>
              <a:rPr dirty="0" err="1"/>
              <a:t>quienes</a:t>
            </a:r>
            <a:r>
              <a:rPr dirty="0"/>
              <a:t> </a:t>
            </a:r>
            <a:r>
              <a:rPr dirty="0" err="1"/>
              <a:t>renunciaron</a:t>
            </a:r>
            <a:r>
              <a:rPr dirty="0"/>
              <a:t> </a:t>
            </a:r>
            <a:r>
              <a:rPr dirty="0" err="1"/>
              <a:t>por</a:t>
            </a:r>
            <a:r>
              <a:rPr dirty="0"/>
              <a:t> las </a:t>
            </a:r>
            <a:r>
              <a:rPr dirty="0" err="1"/>
              <a:t>siguientes</a:t>
            </a:r>
            <a:r>
              <a:rPr dirty="0"/>
              <a:t> </a:t>
            </a:r>
            <a:r>
              <a:rPr dirty="0" err="1"/>
              <a:t>razones</a:t>
            </a:r>
            <a:r>
              <a:rPr dirty="0"/>
              <a:t>: 23 </a:t>
            </a:r>
            <a:r>
              <a:rPr dirty="0" err="1"/>
              <a:t>encontraron</a:t>
            </a:r>
            <a:r>
              <a:rPr dirty="0"/>
              <a:t> </a:t>
            </a:r>
            <a:r>
              <a:rPr dirty="0" err="1"/>
              <a:t>otro</a:t>
            </a:r>
            <a:r>
              <a:rPr dirty="0"/>
              <a:t> </a:t>
            </a:r>
            <a:r>
              <a:rPr dirty="0" err="1"/>
              <a:t>empleo</a:t>
            </a:r>
            <a:r>
              <a:rPr dirty="0"/>
              <a:t>, 3 se </a:t>
            </a:r>
            <a:r>
              <a:rPr dirty="0" err="1"/>
              <a:t>negaron</a:t>
            </a:r>
            <a:r>
              <a:rPr dirty="0"/>
              <a:t> a </a:t>
            </a:r>
            <a:r>
              <a:rPr dirty="0" err="1"/>
              <a:t>vacunarse</a:t>
            </a:r>
            <a:r>
              <a:rPr dirty="0"/>
              <a:t>, 1 </a:t>
            </a:r>
            <a:r>
              <a:rPr dirty="0" err="1"/>
              <a:t>debido</a:t>
            </a:r>
            <a:r>
              <a:rPr dirty="0"/>
              <a:t> a </a:t>
            </a:r>
            <a:r>
              <a:rPr dirty="0" err="1"/>
              <a:t>comportamientos</a:t>
            </a:r>
            <a:r>
              <a:rPr dirty="0"/>
              <a:t> </a:t>
            </a:r>
            <a:r>
              <a:rPr dirty="0" err="1"/>
              <a:t>en</a:t>
            </a:r>
            <a:r>
              <a:rPr dirty="0"/>
              <a:t> </a:t>
            </a:r>
            <a:r>
              <a:rPr dirty="0" err="1"/>
              <a:t>el</a:t>
            </a:r>
            <a:r>
              <a:rPr dirty="0"/>
              <a:t> aula, 2 se </a:t>
            </a:r>
            <a:r>
              <a:rPr dirty="0" err="1"/>
              <a:t>jubilaron</a:t>
            </a:r>
            <a:r>
              <a:rPr dirty="0"/>
              <a:t>, 1 se </a:t>
            </a:r>
            <a:r>
              <a:rPr dirty="0" err="1"/>
              <a:t>mudó</a:t>
            </a:r>
            <a:r>
              <a:rPr dirty="0"/>
              <a:t>, 16 </a:t>
            </a:r>
            <a:r>
              <a:rPr dirty="0" err="1"/>
              <a:t>renunciaron</a:t>
            </a:r>
            <a:r>
              <a:rPr dirty="0"/>
              <a:t> sin </a:t>
            </a:r>
            <a:r>
              <a:rPr dirty="0" err="1"/>
              <a:t>previo</a:t>
            </a:r>
            <a:r>
              <a:rPr dirty="0"/>
              <a:t> aviso, 6 </a:t>
            </a:r>
            <a:r>
              <a:rPr dirty="0" err="1"/>
              <a:t>renunciaron</a:t>
            </a:r>
            <a:r>
              <a:rPr dirty="0"/>
              <a:t> </a:t>
            </a:r>
            <a:r>
              <a:rPr dirty="0" err="1"/>
              <a:t>debido</a:t>
            </a:r>
            <a:r>
              <a:rPr dirty="0"/>
              <a:t> a </a:t>
            </a:r>
            <a:r>
              <a:rPr dirty="0" err="1"/>
              <a:t>problemas</a:t>
            </a:r>
            <a:r>
              <a:rPr dirty="0"/>
              <a:t> </a:t>
            </a:r>
            <a:r>
              <a:rPr dirty="0" err="1"/>
              <a:t>personales</a:t>
            </a:r>
            <a:r>
              <a:rPr dirty="0"/>
              <a:t>/</a:t>
            </a:r>
            <a:r>
              <a:rPr dirty="0" err="1"/>
              <a:t>familiares</a:t>
            </a:r>
            <a:r>
              <a:rPr dirty="0"/>
              <a:t> y 9 no </a:t>
            </a:r>
            <a:r>
              <a:rPr dirty="0" err="1"/>
              <a:t>siguieron</a:t>
            </a:r>
            <a:r>
              <a:rPr dirty="0"/>
              <a:t> las </a:t>
            </a:r>
            <a:r>
              <a:rPr dirty="0" err="1"/>
              <a:t>políticas</a:t>
            </a:r>
            <a:r>
              <a:rPr dirty="0"/>
              <a:t> y </a:t>
            </a:r>
            <a:r>
              <a:rPr dirty="0" err="1"/>
              <a:t>procedimientos</a:t>
            </a:r>
            <a:r>
              <a:rPr dirty="0"/>
              <a:t> de la </a:t>
            </a:r>
            <a:r>
              <a:rPr dirty="0" err="1"/>
              <a:t>agencia</a:t>
            </a:r>
            <a:r>
              <a:rPr dirty="0"/>
              <a:t>. </a:t>
            </a:r>
          </a:p>
          <a:p>
            <a:pPr algn="l"/>
            <a:r>
              <a:rPr dirty="0"/>
              <a:t> Nuestra </a:t>
            </a:r>
            <a:r>
              <a:rPr dirty="0" err="1"/>
              <a:t>tasa</a:t>
            </a:r>
            <a:r>
              <a:rPr dirty="0"/>
              <a:t> de </a:t>
            </a:r>
            <a:r>
              <a:rPr dirty="0" err="1"/>
              <a:t>rotación</a:t>
            </a:r>
            <a:r>
              <a:rPr dirty="0"/>
              <a:t> de maestros de EHS </a:t>
            </a:r>
            <a:r>
              <a:rPr dirty="0" err="1"/>
              <a:t>fue</a:t>
            </a:r>
            <a:r>
              <a:rPr dirty="0"/>
              <a:t> del 26.7 % o 15 maestros </a:t>
            </a:r>
            <a:r>
              <a:rPr dirty="0" err="1"/>
              <a:t>en</a:t>
            </a:r>
            <a:r>
              <a:rPr dirty="0"/>
              <a:t> </a:t>
            </a:r>
            <a:r>
              <a:rPr dirty="0" err="1"/>
              <a:t>los</a:t>
            </a:r>
            <a:r>
              <a:rPr dirty="0"/>
              <a:t> </a:t>
            </a:r>
            <a:r>
              <a:rPr dirty="0" err="1"/>
              <a:t>últimos</a:t>
            </a:r>
            <a:r>
              <a:rPr dirty="0"/>
              <a:t> dos </a:t>
            </a:r>
            <a:r>
              <a:rPr dirty="0" err="1"/>
              <a:t>años</a:t>
            </a:r>
            <a:r>
              <a:rPr dirty="0"/>
              <a:t>, </a:t>
            </a:r>
            <a:r>
              <a:rPr dirty="0" err="1"/>
              <a:t>quienes</a:t>
            </a:r>
            <a:r>
              <a:rPr dirty="0"/>
              <a:t> </a:t>
            </a:r>
            <a:r>
              <a:rPr dirty="0" err="1"/>
              <a:t>renunciaron</a:t>
            </a:r>
            <a:r>
              <a:rPr dirty="0"/>
              <a:t> </a:t>
            </a:r>
            <a:r>
              <a:rPr dirty="0" err="1"/>
              <a:t>por</a:t>
            </a:r>
            <a:r>
              <a:rPr dirty="0"/>
              <a:t> las </a:t>
            </a:r>
            <a:r>
              <a:rPr dirty="0" err="1"/>
              <a:t>siguientes</a:t>
            </a:r>
            <a:r>
              <a:rPr dirty="0"/>
              <a:t> </a:t>
            </a:r>
            <a:r>
              <a:rPr dirty="0" err="1"/>
              <a:t>razones</a:t>
            </a:r>
            <a:r>
              <a:rPr dirty="0"/>
              <a:t>: 11 </a:t>
            </a:r>
            <a:r>
              <a:rPr dirty="0" err="1"/>
              <a:t>encontraron</a:t>
            </a:r>
            <a:r>
              <a:rPr dirty="0"/>
              <a:t> </a:t>
            </a:r>
            <a:r>
              <a:rPr dirty="0" err="1"/>
              <a:t>otro</a:t>
            </a:r>
            <a:r>
              <a:rPr dirty="0"/>
              <a:t> </a:t>
            </a:r>
            <a:r>
              <a:rPr dirty="0" err="1"/>
              <a:t>empleo</a:t>
            </a:r>
            <a:r>
              <a:rPr dirty="0"/>
              <a:t>, 1 se </a:t>
            </a:r>
            <a:r>
              <a:rPr dirty="0" err="1"/>
              <a:t>negó</a:t>
            </a:r>
            <a:r>
              <a:rPr dirty="0"/>
              <a:t> a </a:t>
            </a:r>
            <a:r>
              <a:rPr dirty="0" err="1"/>
              <a:t>vacunarse</a:t>
            </a:r>
            <a:r>
              <a:rPr dirty="0"/>
              <a:t>, 1 </a:t>
            </a:r>
            <a:r>
              <a:rPr dirty="0" err="1"/>
              <a:t>renunció</a:t>
            </a:r>
            <a:r>
              <a:rPr dirty="0"/>
              <a:t> sin </a:t>
            </a:r>
            <a:r>
              <a:rPr dirty="0" err="1"/>
              <a:t>previo</a:t>
            </a:r>
            <a:r>
              <a:rPr dirty="0"/>
              <a:t> aviso y 2 </a:t>
            </a:r>
            <a:r>
              <a:rPr dirty="0" err="1"/>
              <a:t>renunciaron</a:t>
            </a:r>
            <a:r>
              <a:rPr dirty="0"/>
              <a:t> </a:t>
            </a:r>
            <a:r>
              <a:rPr dirty="0" err="1"/>
              <a:t>debido</a:t>
            </a:r>
            <a:r>
              <a:rPr dirty="0"/>
              <a:t> a </a:t>
            </a:r>
            <a:r>
              <a:rPr dirty="0" err="1"/>
              <a:t>problemas</a:t>
            </a:r>
            <a:r>
              <a:rPr dirty="0"/>
              <a:t> </a:t>
            </a:r>
            <a:r>
              <a:rPr dirty="0" err="1"/>
              <a:t>personales</a:t>
            </a:r>
            <a:r>
              <a:rPr dirty="0"/>
              <a:t>/</a:t>
            </a:r>
            <a:r>
              <a:rPr dirty="0" err="1"/>
              <a:t>familiares</a:t>
            </a:r>
            <a:r>
              <a:rPr dirty="0"/>
              <a:t>.  Nuestra </a:t>
            </a:r>
            <a:r>
              <a:rPr dirty="0" err="1"/>
              <a:t>tasa</a:t>
            </a:r>
            <a:r>
              <a:rPr dirty="0"/>
              <a:t> de </a:t>
            </a:r>
            <a:r>
              <a:rPr dirty="0" err="1"/>
              <a:t>rotación</a:t>
            </a:r>
            <a:r>
              <a:rPr dirty="0"/>
              <a:t> de maestros </a:t>
            </a:r>
            <a:r>
              <a:rPr dirty="0" err="1"/>
              <a:t>flotantes</a:t>
            </a:r>
            <a:r>
              <a:rPr dirty="0"/>
              <a:t>/</a:t>
            </a:r>
            <a:r>
              <a:rPr dirty="0" err="1"/>
              <a:t>asociados</a:t>
            </a:r>
            <a:r>
              <a:rPr dirty="0"/>
              <a:t> de EHS </a:t>
            </a:r>
            <a:r>
              <a:rPr dirty="0" err="1"/>
              <a:t>fue</a:t>
            </a:r>
            <a:r>
              <a:rPr dirty="0"/>
              <a:t> del 128 % o 18 </a:t>
            </a:r>
            <a:r>
              <a:rPr dirty="0" err="1"/>
              <a:t>empleados</a:t>
            </a:r>
            <a:r>
              <a:rPr dirty="0"/>
              <a:t> </a:t>
            </a:r>
            <a:r>
              <a:rPr dirty="0" err="1"/>
              <a:t>flotantes</a:t>
            </a:r>
            <a:r>
              <a:rPr dirty="0"/>
              <a:t> </a:t>
            </a:r>
            <a:r>
              <a:rPr dirty="0" err="1"/>
              <a:t>en</a:t>
            </a:r>
            <a:r>
              <a:rPr dirty="0"/>
              <a:t> </a:t>
            </a:r>
            <a:r>
              <a:rPr dirty="0" err="1"/>
              <a:t>los</a:t>
            </a:r>
            <a:r>
              <a:rPr dirty="0"/>
              <a:t> </a:t>
            </a:r>
            <a:r>
              <a:rPr dirty="0" err="1"/>
              <a:t>últimos</a:t>
            </a:r>
            <a:r>
              <a:rPr dirty="0"/>
              <a:t> dos </a:t>
            </a:r>
            <a:r>
              <a:rPr dirty="0" err="1"/>
              <a:t>años</a:t>
            </a:r>
            <a:r>
              <a:rPr dirty="0"/>
              <a:t>, </a:t>
            </a:r>
            <a:r>
              <a:rPr dirty="0" err="1"/>
              <a:t>quienes</a:t>
            </a:r>
            <a:r>
              <a:rPr dirty="0"/>
              <a:t> </a:t>
            </a:r>
            <a:r>
              <a:rPr dirty="0" err="1"/>
              <a:t>renunciaron</a:t>
            </a:r>
            <a:r>
              <a:rPr dirty="0"/>
              <a:t> </a:t>
            </a:r>
            <a:r>
              <a:rPr dirty="0" err="1"/>
              <a:t>por</a:t>
            </a:r>
            <a:r>
              <a:rPr dirty="0"/>
              <a:t> las </a:t>
            </a:r>
            <a:r>
              <a:rPr dirty="0" err="1"/>
              <a:t>siguientes</a:t>
            </a:r>
            <a:r>
              <a:rPr dirty="0"/>
              <a:t> </a:t>
            </a:r>
            <a:r>
              <a:rPr dirty="0" err="1"/>
              <a:t>razones</a:t>
            </a:r>
            <a:r>
              <a:rPr dirty="0"/>
              <a:t>: 2 </a:t>
            </a:r>
            <a:r>
              <a:rPr dirty="0" err="1"/>
              <a:t>encontraron</a:t>
            </a:r>
            <a:r>
              <a:rPr dirty="0"/>
              <a:t> </a:t>
            </a:r>
            <a:r>
              <a:rPr dirty="0" err="1"/>
              <a:t>otro</a:t>
            </a:r>
            <a:r>
              <a:rPr dirty="0"/>
              <a:t> </a:t>
            </a:r>
            <a:r>
              <a:rPr dirty="0" err="1"/>
              <a:t>empleo</a:t>
            </a:r>
            <a:r>
              <a:rPr dirty="0"/>
              <a:t>, 2 se </a:t>
            </a:r>
            <a:r>
              <a:rPr dirty="0" err="1"/>
              <a:t>negaron</a:t>
            </a:r>
            <a:r>
              <a:rPr dirty="0"/>
              <a:t> a </a:t>
            </a:r>
            <a:r>
              <a:rPr dirty="0" err="1"/>
              <a:t>vacunarse</a:t>
            </a:r>
            <a:r>
              <a:rPr dirty="0"/>
              <a:t>, 7 </a:t>
            </a:r>
            <a:r>
              <a:rPr dirty="0" err="1"/>
              <a:t>renunciaron</a:t>
            </a:r>
            <a:r>
              <a:rPr dirty="0"/>
              <a:t> sin </a:t>
            </a:r>
            <a:r>
              <a:rPr dirty="0" err="1"/>
              <a:t>previo</a:t>
            </a:r>
            <a:r>
              <a:rPr dirty="0"/>
              <a:t> aviso, 3 </a:t>
            </a:r>
            <a:r>
              <a:rPr dirty="0" err="1"/>
              <a:t>renunciaron</a:t>
            </a:r>
            <a:r>
              <a:rPr dirty="0"/>
              <a:t> </a:t>
            </a:r>
            <a:r>
              <a:rPr dirty="0" err="1"/>
              <a:t>debido</a:t>
            </a:r>
            <a:r>
              <a:rPr dirty="0"/>
              <a:t> a </a:t>
            </a:r>
            <a:r>
              <a:rPr dirty="0" err="1"/>
              <a:t>problemas</a:t>
            </a:r>
            <a:r>
              <a:rPr dirty="0"/>
              <a:t> </a:t>
            </a:r>
            <a:r>
              <a:rPr dirty="0" err="1"/>
              <a:t>personales</a:t>
            </a:r>
            <a:r>
              <a:rPr dirty="0"/>
              <a:t>/</a:t>
            </a:r>
            <a:r>
              <a:rPr dirty="0" err="1"/>
              <a:t>familiares</a:t>
            </a:r>
            <a:r>
              <a:rPr dirty="0"/>
              <a:t>, 1 </a:t>
            </a:r>
            <a:r>
              <a:rPr dirty="0" err="1"/>
              <a:t>debido</a:t>
            </a:r>
            <a:r>
              <a:rPr dirty="0"/>
              <a:t> a </a:t>
            </a:r>
            <a:r>
              <a:rPr dirty="0" err="1"/>
              <a:t>comportamientos</a:t>
            </a:r>
            <a:r>
              <a:rPr dirty="0"/>
              <a:t> </a:t>
            </a:r>
            <a:r>
              <a:rPr dirty="0" err="1"/>
              <a:t>en</a:t>
            </a:r>
            <a:r>
              <a:rPr dirty="0"/>
              <a:t> </a:t>
            </a:r>
            <a:r>
              <a:rPr dirty="0" err="1"/>
              <a:t>el</a:t>
            </a:r>
            <a:r>
              <a:rPr dirty="0"/>
              <a:t> aula, 1 </a:t>
            </a:r>
            <a:r>
              <a:rPr dirty="0" err="1"/>
              <a:t>sintió</a:t>
            </a:r>
            <a:r>
              <a:rPr dirty="0"/>
              <a:t> que </a:t>
            </a:r>
            <a:r>
              <a:rPr dirty="0" err="1"/>
              <a:t>el</a:t>
            </a:r>
            <a:r>
              <a:rPr dirty="0"/>
              <a:t> </a:t>
            </a:r>
            <a:r>
              <a:rPr dirty="0" err="1"/>
              <a:t>puesto</a:t>
            </a:r>
            <a:r>
              <a:rPr dirty="0"/>
              <a:t> no era </a:t>
            </a:r>
            <a:r>
              <a:rPr dirty="0" err="1"/>
              <a:t>adecuado</a:t>
            </a:r>
            <a:r>
              <a:rPr dirty="0"/>
              <a:t> y no </a:t>
            </a:r>
            <a:r>
              <a:rPr dirty="0" err="1"/>
              <a:t>quería</a:t>
            </a:r>
            <a:r>
              <a:rPr dirty="0"/>
              <a:t> </a:t>
            </a:r>
            <a:r>
              <a:rPr dirty="0" err="1"/>
              <a:t>trabajar</a:t>
            </a:r>
            <a:r>
              <a:rPr dirty="0"/>
              <a:t> con </a:t>
            </a:r>
            <a:r>
              <a:rPr dirty="0" err="1"/>
              <a:t>niños</a:t>
            </a:r>
            <a:r>
              <a:rPr dirty="0"/>
              <a:t>, y 2 no </a:t>
            </a:r>
            <a:r>
              <a:rPr dirty="0" err="1"/>
              <a:t>siguieron</a:t>
            </a:r>
            <a:r>
              <a:rPr dirty="0"/>
              <a:t> las </a:t>
            </a:r>
            <a:r>
              <a:rPr dirty="0" err="1"/>
              <a:t>políticas</a:t>
            </a:r>
            <a:r>
              <a:rPr dirty="0"/>
              <a:t> y </a:t>
            </a:r>
            <a:r>
              <a:rPr dirty="0" err="1"/>
              <a:t>procedimientos</a:t>
            </a:r>
            <a:r>
              <a:rPr dirty="0"/>
              <a:t>.</a:t>
            </a:r>
          </a:p>
          <a:p>
            <a:pPr algn="l"/>
            <a:endParaRPr dirty="0"/>
          </a:p>
          <a:p>
            <a:pPr>
              <a:defRPr sz="4000">
                <a:latin typeface="Tahoma" panose="020B0604030504040204" pitchFamily="34" charset="0"/>
                <a:ea typeface="Tahoma" panose="020B0604030504040204" pitchFamily="34" charset="0"/>
                <a:cs typeface="Tahoma" panose="020B0604030504040204" pitchFamily="34" charset="0"/>
              </a:defRPr>
            </a:pPr>
            <a:r>
              <a:rPr dirty="0"/>
              <a:t>¡Nuestra </a:t>
            </a:r>
            <a:r>
              <a:rPr dirty="0" err="1"/>
              <a:t>tasa</a:t>
            </a:r>
            <a:r>
              <a:rPr dirty="0"/>
              <a:t> de </a:t>
            </a:r>
            <a:r>
              <a:rPr dirty="0" err="1"/>
              <a:t>rotación</a:t>
            </a:r>
            <a:r>
              <a:rPr dirty="0"/>
              <a:t> actual </a:t>
            </a:r>
            <a:r>
              <a:rPr dirty="0" err="1"/>
              <a:t>desde</a:t>
            </a:r>
            <a:r>
              <a:rPr dirty="0"/>
              <a:t> </a:t>
            </a:r>
            <a:r>
              <a:rPr dirty="0" err="1"/>
              <a:t>el</a:t>
            </a:r>
            <a:r>
              <a:rPr dirty="0"/>
              <a:t> 1 </a:t>
            </a:r>
            <a:r>
              <a:rPr lang="es-AR" dirty="0"/>
              <a:t>de julio es del </a:t>
            </a:r>
            <a:r>
              <a:rPr dirty="0"/>
              <a:t>13.84 %!</a:t>
            </a:r>
          </a:p>
          <a:p>
            <a:endParaRPr sz="4000" dirty="0">
              <a:latin typeface="Tahoma" panose="020B0604030504040204" pitchFamily="34" charset="0"/>
              <a:ea typeface="Tahoma" panose="020B0604030504040204" pitchFamily="34" charset="0"/>
              <a:cs typeface="Tahoma" panose="020B0604030504040204" pitchFamily="34" charset="0"/>
            </a:endParaRPr>
          </a:p>
          <a:p>
            <a:pPr>
              <a:defRPr sz="2300">
                <a:latin typeface="Tahoma" panose="020B0604030504040204" pitchFamily="34" charset="0"/>
                <a:ea typeface="Tahoma" panose="020B0604030504040204" pitchFamily="34" charset="0"/>
                <a:cs typeface="Tahoma" panose="020B0604030504040204" pitchFamily="34" charset="0"/>
              </a:defRPr>
            </a:pPr>
            <a:r>
              <a:rPr dirty="0"/>
              <a:t>Andrew Joe </a:t>
            </a:r>
            <a:r>
              <a:rPr dirty="0" err="1"/>
              <a:t>Devany</a:t>
            </a:r>
            <a:r>
              <a:rPr dirty="0"/>
              <a:t>, director </a:t>
            </a:r>
            <a:r>
              <a:rPr dirty="0" err="1"/>
              <a:t>ejecutivo</a:t>
            </a:r>
            <a:r>
              <a:rPr dirty="0"/>
              <a:t> de OHCAC</a:t>
            </a:r>
          </a:p>
          <a:p>
            <a:pPr>
              <a:defRPr sz="2300">
                <a:latin typeface="Tahoma" panose="020B0604030504040204" pitchFamily="34" charset="0"/>
                <a:ea typeface="Tahoma" panose="020B0604030504040204" pitchFamily="34" charset="0"/>
                <a:cs typeface="Tahoma" panose="020B0604030504040204" pitchFamily="34" charset="0"/>
              </a:defRPr>
            </a:pPr>
            <a:r>
              <a:rPr dirty="0"/>
              <a:t>Debbie Schuster, </a:t>
            </a:r>
            <a:r>
              <a:rPr dirty="0" err="1"/>
              <a:t>directora</a:t>
            </a:r>
            <a:r>
              <a:rPr dirty="0"/>
              <a:t> de Head Start OHCAC</a:t>
            </a:r>
          </a:p>
          <a:p>
            <a:pPr>
              <a:defRPr sz="2300">
                <a:latin typeface="Tahoma" panose="020B0604030504040204" pitchFamily="34" charset="0"/>
                <a:ea typeface="Tahoma" panose="020B0604030504040204" pitchFamily="34" charset="0"/>
                <a:cs typeface="Tahoma" panose="020B0604030504040204" pitchFamily="34" charset="0"/>
              </a:defRPr>
            </a:pPr>
            <a:r>
              <a:rPr dirty="0"/>
              <a:t>Melissa Conley, </a:t>
            </a:r>
            <a:r>
              <a:rPr dirty="0" err="1"/>
              <a:t>directora</a:t>
            </a:r>
            <a:r>
              <a:rPr dirty="0"/>
              <a:t> de </a:t>
            </a:r>
            <a:r>
              <a:rPr dirty="0" err="1"/>
              <a:t>Salud</a:t>
            </a:r>
            <a:r>
              <a:rPr dirty="0"/>
              <a:t> y </a:t>
            </a:r>
            <a:r>
              <a:rPr dirty="0" err="1"/>
              <a:t>Educación</a:t>
            </a:r>
            <a:r>
              <a:rPr dirty="0"/>
              <a:t> </a:t>
            </a:r>
            <a:r>
              <a:rPr dirty="0" err="1"/>
              <a:t>Infantil</a:t>
            </a:r>
            <a:r>
              <a:rPr dirty="0"/>
              <a:t> OHCAC</a:t>
            </a:r>
          </a:p>
          <a:p>
            <a:pPr>
              <a:defRPr sz="2300">
                <a:latin typeface="Tahoma" panose="020B0604030504040204" pitchFamily="34" charset="0"/>
                <a:ea typeface="Tahoma" panose="020B0604030504040204" pitchFamily="34" charset="0"/>
                <a:cs typeface="Tahoma" panose="020B0604030504040204" pitchFamily="34" charset="0"/>
              </a:defRPr>
            </a:pPr>
            <a:r>
              <a:rPr dirty="0"/>
              <a:t>Shelly Mabrey, </a:t>
            </a:r>
            <a:r>
              <a:rPr dirty="0" err="1"/>
              <a:t>directora</a:t>
            </a:r>
            <a:r>
              <a:rPr dirty="0"/>
              <a:t> de </a:t>
            </a:r>
            <a:r>
              <a:rPr dirty="0" err="1"/>
              <a:t>Participación</a:t>
            </a:r>
            <a:r>
              <a:rPr dirty="0"/>
              <a:t> Familiar.</a:t>
            </a:r>
          </a:p>
          <a:p>
            <a:endParaRPr sz="4000" dirty="0">
              <a:latin typeface="Tahoma" panose="020B0604030504040204" pitchFamily="34" charset="0"/>
              <a:ea typeface="Tahoma" panose="020B0604030504040204" pitchFamily="34" charset="0"/>
              <a:cs typeface="Tahoma" panose="020B0604030504040204" pitchFamily="34" charset="0"/>
            </a:endParaRPr>
          </a:p>
          <a:p>
            <a:endParaRPr sz="4000" dirty="0">
              <a:latin typeface="Tahoma" panose="020B0604030504040204" pitchFamily="34" charset="0"/>
              <a:ea typeface="Tahoma" panose="020B0604030504040204" pitchFamily="34" charset="0"/>
              <a:cs typeface="Tahoma" panose="020B0604030504040204" pitchFamily="34" charset="0"/>
            </a:endParaRPr>
          </a:p>
          <a:p>
            <a:pPr algn="l"/>
            <a:endParaRPr sz="4000" dirty="0">
              <a:latin typeface="Tahoma" panose="020B0604030504040204" pitchFamily="34" charset="0"/>
              <a:ea typeface="Tahoma" panose="020B0604030504040204" pitchFamily="34" charset="0"/>
              <a:cs typeface="Tahoma" panose="020B0604030504040204" pitchFamily="34" charset="0"/>
            </a:endParaRPr>
          </a:p>
          <a:p>
            <a:pPr algn="l"/>
            <a:endParaRPr sz="4000" dirty="0">
              <a:latin typeface="Tahoma" panose="020B0604030504040204" pitchFamily="34" charset="0"/>
              <a:ea typeface="Tahoma" panose="020B0604030504040204" pitchFamily="34" charset="0"/>
              <a:cs typeface="Tahoma" panose="020B0604030504040204" pitchFamily="34" charset="0"/>
            </a:endParaRPr>
          </a:p>
          <a:p>
            <a:endParaRPr sz="4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2405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85"/>
        <p:cNvGrpSpPr/>
        <p:nvPr/>
      </p:nvGrpSpPr>
      <p:grpSpPr>
        <a:xfrm>
          <a:off x="0" y="0"/>
          <a:ext cx="0" cy="0"/>
          <a:chOff x="0" y="0"/>
          <a:chExt cx="0" cy="0"/>
        </a:xfrm>
      </p:grpSpPr>
      <p:cxnSp>
        <p:nvCxnSpPr>
          <p:cNvPr id="186" name="Google Shape;186;g274fecfe711_1_5"/>
          <p:cNvCxnSpPr/>
          <p:nvPr/>
        </p:nvCxnSpPr>
        <p:spPr>
          <a:xfrm>
            <a:off x="9613232" y="745958"/>
            <a:ext cx="24000" cy="55425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078"/>
              </a:srgbClr>
            </a:outerShdw>
          </a:effectLst>
        </p:spPr>
      </p:cxnSp>
      <p:pic>
        <p:nvPicPr>
          <p:cNvPr id="187" name="Google Shape;187;g274fecfe711_1_5"/>
          <p:cNvPicPr preferRelativeResize="0"/>
          <p:nvPr/>
        </p:nvPicPr>
        <p:blipFill rotWithShape="1">
          <a:blip r:embed="rId3">
            <a:alphaModFix/>
          </a:blip>
          <a:srcRect/>
          <a:stretch/>
        </p:blipFill>
        <p:spPr>
          <a:xfrm>
            <a:off x="4294776" y="5028476"/>
            <a:ext cx="3602447" cy="1310475"/>
          </a:xfrm>
          <a:prstGeom prst="rect">
            <a:avLst/>
          </a:prstGeom>
          <a:noFill/>
          <a:ln>
            <a:noFill/>
          </a:ln>
        </p:spPr>
      </p:pic>
      <p:sp>
        <p:nvSpPr>
          <p:cNvPr id="188" name="Google Shape;188;g274fecfe711_1_5"/>
          <p:cNvSpPr/>
          <p:nvPr/>
        </p:nvSpPr>
        <p:spPr>
          <a:xfrm rot="5400000">
            <a:off x="6121657" y="2952990"/>
            <a:ext cx="6858000" cy="952020"/>
          </a:xfrm>
          <a:prstGeom prst="flowChartDocument">
            <a:avLst/>
          </a:prstGeom>
          <a:solidFill>
            <a:srgbClr val="D3EAF1"/>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89" name="Google Shape;189;g274fecfe711_1_5"/>
          <p:cNvSpPr/>
          <p:nvPr/>
        </p:nvSpPr>
        <p:spPr>
          <a:xfrm rot="5400000">
            <a:off x="6658714" y="2952990"/>
            <a:ext cx="6858000" cy="952020"/>
          </a:xfrm>
          <a:prstGeom prst="flowChartDocument">
            <a:avLst/>
          </a:prstGeom>
          <a:solidFill>
            <a:srgbClr val="9ACED0"/>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90" name="Google Shape;190;g274fecfe711_1_5"/>
          <p:cNvSpPr/>
          <p:nvPr/>
        </p:nvSpPr>
        <p:spPr>
          <a:xfrm rot="5400000">
            <a:off x="7143990" y="2952990"/>
            <a:ext cx="6858000" cy="952020"/>
          </a:xfrm>
          <a:prstGeom prst="flowChartDocument">
            <a:avLst/>
          </a:prstGeom>
          <a:solidFill>
            <a:srgbClr val="436EA9"/>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91" name="Google Shape;191;g274fecfe711_1_5"/>
          <p:cNvSpPr txBox="1"/>
          <p:nvPr/>
        </p:nvSpPr>
        <p:spPr>
          <a:xfrm>
            <a:off x="2931525" y="3077375"/>
            <a:ext cx="6019200" cy="1139100"/>
          </a:xfrm>
          <a:prstGeom prst="rect">
            <a:avLst/>
          </a:prstGeom>
          <a:noFill/>
          <a:ln>
            <a:noFill/>
          </a:ln>
        </p:spPr>
        <p:txBody>
          <a:bodyPr spcFirstLastPara="1" wrap="square" lIns="91425" tIns="91425" rIns="91425" bIns="91425" anchor="t" anchorCtr="0">
            <a:spAutoFit/>
          </a:bodyPr>
          <a:lstStyle/>
          <a:p>
            <a:pPr algn="ctr">
              <a:buClr>
                <a:srgbClr val="000000"/>
              </a:buClr>
              <a:buSzPts val="2200"/>
              <a:defRPr sz="2200">
                <a:solidFill>
                  <a:srgbClr val="17365D"/>
                </a:solidFill>
                <a:latin typeface="Arial"/>
                <a:cs typeface="Arial"/>
                <a:sym typeface="Arial"/>
              </a:defRPr>
            </a:pPr>
            <a:r>
              <a:t>17 de diciembre</a:t>
            </a:r>
            <a:r>
              <a:rPr>
                <a:ea typeface="Arial"/>
              </a:rPr>
              <a:t>, 2024</a:t>
            </a:r>
            <a:endParaRPr sz="2200" kern="0">
              <a:solidFill>
                <a:srgbClr val="17365D"/>
              </a:solidFill>
              <a:latin typeface="Arial"/>
              <a:ea typeface="Arial"/>
              <a:cs typeface="Arial"/>
              <a:sym typeface="Arial"/>
            </a:endParaRPr>
          </a:p>
          <a:p>
            <a:pPr algn="ctr">
              <a:buClr>
                <a:srgbClr val="000000"/>
              </a:buClr>
              <a:buSzPts val="2200"/>
            </a:pPr>
            <a:endParaRPr sz="2200" kern="0">
              <a:solidFill>
                <a:srgbClr val="17365D"/>
              </a:solidFill>
              <a:latin typeface="Arial"/>
              <a:cs typeface="Arial"/>
              <a:sym typeface="Arial"/>
            </a:endParaRPr>
          </a:p>
          <a:p>
            <a:pPr algn="ctr">
              <a:buClr>
                <a:srgbClr val="000000"/>
              </a:buClr>
              <a:buSzPts val="2200"/>
              <a:defRPr>
                <a:solidFill>
                  <a:srgbClr val="17365D"/>
                </a:solidFill>
                <a:latin typeface="Arial"/>
                <a:ea typeface="Arial"/>
                <a:cs typeface="Arial"/>
                <a:sym typeface="Arial"/>
              </a:defRPr>
            </a:pPr>
            <a:r>
              <a:t>Sabrina Dong, directora de Recursos Humanos</a:t>
            </a:r>
            <a:endParaRPr sz="2200" kern="0">
              <a:solidFill>
                <a:srgbClr val="17365D"/>
              </a:solidFill>
              <a:latin typeface="Arial"/>
              <a:ea typeface="Arial"/>
              <a:cs typeface="Arial"/>
              <a:sym typeface="Arial"/>
            </a:endParaRPr>
          </a:p>
        </p:txBody>
      </p:sp>
      <p:sp>
        <p:nvSpPr>
          <p:cNvPr id="192" name="Google Shape;192;g274fecfe711_1_5"/>
          <p:cNvSpPr txBox="1"/>
          <p:nvPr/>
        </p:nvSpPr>
        <p:spPr>
          <a:xfrm>
            <a:off x="2165333" y="1214776"/>
            <a:ext cx="6869316" cy="1431131"/>
          </a:xfrm>
          <a:prstGeom prst="rect">
            <a:avLst/>
          </a:prstGeom>
          <a:noFill/>
          <a:ln>
            <a:noFill/>
          </a:ln>
        </p:spPr>
        <p:txBody>
          <a:bodyPr spcFirstLastPara="1" wrap="square" lIns="91425" tIns="91425" rIns="91425" bIns="91425" anchor="t" anchorCtr="0">
            <a:spAutoFit/>
          </a:bodyPr>
          <a:lstStyle/>
          <a:p>
            <a:pPr algn="ctr">
              <a:buClr>
                <a:srgbClr val="000000"/>
              </a:buClr>
              <a:buSzPts val="2200"/>
              <a:defRPr sz="2700" b="1">
                <a:solidFill>
                  <a:srgbClr val="17365D"/>
                </a:solidFill>
                <a:latin typeface="Arial"/>
                <a:cs typeface="Arial"/>
                <a:sym typeface="Arial"/>
              </a:defRPr>
            </a:pPr>
            <a:r>
              <a:rPr dirty="0" err="1"/>
              <a:t>Seminario</a:t>
            </a:r>
            <a:r>
              <a:rPr dirty="0"/>
              <a:t> web </a:t>
            </a:r>
            <a:r>
              <a:rPr dirty="0" err="1"/>
              <a:t>sobre</a:t>
            </a:r>
            <a:r>
              <a:rPr dirty="0"/>
              <a:t> </a:t>
            </a:r>
            <a:r>
              <a:rPr dirty="0" err="1"/>
              <a:t>aspectos</a:t>
            </a:r>
            <a:r>
              <a:rPr dirty="0"/>
              <a:t> </a:t>
            </a:r>
            <a:r>
              <a:rPr dirty="0" err="1"/>
              <a:t>destacados</a:t>
            </a:r>
            <a:r>
              <a:rPr dirty="0"/>
              <a:t> de la </a:t>
            </a:r>
            <a:r>
              <a:rPr dirty="0" err="1"/>
              <a:t>fuerza</a:t>
            </a:r>
            <a:r>
              <a:rPr dirty="0"/>
              <a:t> </a:t>
            </a:r>
            <a:r>
              <a:rPr dirty="0" err="1"/>
              <a:t>laboral</a:t>
            </a:r>
            <a:r>
              <a:rPr dirty="0"/>
              <a:t> de la OHS</a:t>
            </a:r>
            <a:endParaRPr sz="2700" b="1" kern="0" dirty="0">
              <a:solidFill>
                <a:srgbClr val="17365D"/>
              </a:solidFill>
              <a:latin typeface="Arial"/>
              <a:cs typeface="Arial"/>
              <a:sym typeface="Arial"/>
            </a:endParaRPr>
          </a:p>
        </p:txBody>
      </p:sp>
      <p:cxnSp>
        <p:nvCxnSpPr>
          <p:cNvPr id="193" name="Google Shape;193;g274fecfe711_1_5"/>
          <p:cNvCxnSpPr/>
          <p:nvPr/>
        </p:nvCxnSpPr>
        <p:spPr>
          <a:xfrm rot="10800000" flipH="1">
            <a:off x="1687818" y="2701025"/>
            <a:ext cx="9194700" cy="930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078"/>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98"/>
        <p:cNvGrpSpPr/>
        <p:nvPr/>
      </p:nvGrpSpPr>
      <p:grpSpPr>
        <a:xfrm>
          <a:off x="0" y="0"/>
          <a:ext cx="0" cy="0"/>
          <a:chOff x="0" y="0"/>
          <a:chExt cx="0" cy="0"/>
        </a:xfrm>
      </p:grpSpPr>
      <p:sp>
        <p:nvSpPr>
          <p:cNvPr id="199" name="Google Shape;199;p2"/>
          <p:cNvSpPr txBox="1">
            <a:spLocks noGrp="1"/>
          </p:cNvSpPr>
          <p:nvPr>
            <p:ph type="body" idx="1"/>
          </p:nvPr>
        </p:nvSpPr>
        <p:spPr>
          <a:xfrm>
            <a:off x="2197725" y="1385250"/>
            <a:ext cx="4112100" cy="4087500"/>
          </a:xfrm>
          <a:prstGeom prst="rect">
            <a:avLst/>
          </a:prstGeom>
          <a:noFill/>
          <a:ln>
            <a:noFill/>
          </a:ln>
        </p:spPr>
        <p:txBody>
          <a:bodyPr spcFirstLastPara="1" wrap="square" lIns="91425" tIns="45700" rIns="91425" bIns="45700" anchor="t" anchorCtr="0">
            <a:normAutofit fontScale="92500" lnSpcReduction="10000"/>
          </a:bodyPr>
          <a:lstStyle/>
          <a:p>
            <a:pPr marL="342900" indent="-288448">
              <a:spcBef>
                <a:spcPts val="0"/>
              </a:spcBef>
              <a:buSzPct val="100000"/>
              <a:defRPr sz="2100"/>
            </a:pPr>
            <a:r>
              <a:t>Kai Ming representa </a:t>
            </a:r>
            <a:endParaRPr sz="2100"/>
          </a:p>
          <a:p>
            <a:pPr marL="0" indent="0">
              <a:spcBef>
                <a:spcPts val="0"/>
              </a:spcBef>
              <a:buNone/>
              <a:defRPr sz="2100"/>
            </a:pPr>
            <a:r>
              <a:rPr b="1"/>
              <a:t>     Inspiración</a:t>
            </a:r>
            <a:r>
              <a:t> e </a:t>
            </a:r>
            <a:r>
              <a:rPr b="1"/>
              <a:t>Iluminación</a:t>
            </a:r>
            <a:endParaRPr sz="2100" b="1"/>
          </a:p>
          <a:p>
            <a:pPr indent="0">
              <a:spcBef>
                <a:spcPts val="0"/>
              </a:spcBef>
              <a:buSzPct val="91107"/>
              <a:buNone/>
            </a:pPr>
            <a:endParaRPr sz="1975"/>
          </a:p>
          <a:p>
            <a:pPr marL="342900" indent="-288448">
              <a:spcBef>
                <a:spcPts val="0"/>
              </a:spcBef>
              <a:buSzPct val="100000"/>
              <a:defRPr sz="2100"/>
            </a:pPr>
            <a:r>
              <a:t>Nuestra visión: ¡El potencial no tiene límites!</a:t>
            </a:r>
            <a:endParaRPr sz="2100"/>
          </a:p>
          <a:p>
            <a:pPr marL="0" indent="0">
              <a:spcBef>
                <a:spcPts val="0"/>
              </a:spcBef>
              <a:buNone/>
            </a:pPr>
            <a:endParaRPr sz="1800"/>
          </a:p>
          <a:p>
            <a:pPr marL="342900" indent="-288448">
              <a:spcBef>
                <a:spcPts val="0"/>
              </a:spcBef>
              <a:buSzPct val="100000"/>
              <a:defRPr sz="2100"/>
            </a:pPr>
            <a:r>
              <a:t>Nuestro valor: Cuidar a cada niño como si fuera nuestro</a:t>
            </a:r>
            <a:endParaRPr sz="2100"/>
          </a:p>
          <a:p>
            <a:pPr indent="0">
              <a:spcBef>
                <a:spcPts val="0"/>
              </a:spcBef>
              <a:buNone/>
            </a:pPr>
            <a:endParaRPr sz="1800"/>
          </a:p>
          <a:p>
            <a:pPr marL="342900" indent="-288448">
              <a:spcBef>
                <a:spcPts val="0"/>
              </a:spcBef>
              <a:buSzPct val="100000"/>
              <a:defRPr sz="2100"/>
            </a:pPr>
            <a:r>
              <a:t>Nuestra misión: fortalecer la comunidad a través de la crianza de </a:t>
            </a:r>
            <a:r>
              <a:rPr b="1"/>
              <a:t>los niños</a:t>
            </a:r>
            <a:r>
              <a:t>, el apoyo a </a:t>
            </a:r>
            <a:r>
              <a:rPr b="1"/>
              <a:t>las familias</a:t>
            </a:r>
            <a:r>
              <a:t> y la promoción del crecimiento profesional del </a:t>
            </a:r>
            <a:r>
              <a:rPr b="1"/>
              <a:t>personal</a:t>
            </a:r>
            <a:r>
              <a:t>.</a:t>
            </a:r>
            <a:endParaRPr sz="2100"/>
          </a:p>
          <a:p>
            <a:pPr marL="0" indent="0">
              <a:spcBef>
                <a:spcPts val="0"/>
              </a:spcBef>
              <a:buNone/>
            </a:pPr>
            <a:endParaRPr sz="2100"/>
          </a:p>
        </p:txBody>
      </p:sp>
      <p:sp>
        <p:nvSpPr>
          <p:cNvPr id="200" name="Google Shape;200;p2"/>
          <p:cNvSpPr txBox="1">
            <a:spLocks noGrp="1"/>
          </p:cNvSpPr>
          <p:nvPr>
            <p:ph type="title"/>
          </p:nvPr>
        </p:nvSpPr>
        <p:spPr>
          <a:xfrm>
            <a:off x="1915125" y="226290"/>
            <a:ext cx="8229600" cy="1143000"/>
          </a:xfrm>
          <a:prstGeom prst="rect">
            <a:avLst/>
          </a:prstGeom>
          <a:noFill/>
          <a:ln>
            <a:noFill/>
          </a:ln>
        </p:spPr>
        <p:txBody>
          <a:bodyPr spcFirstLastPara="1" wrap="square" lIns="91425" tIns="45700" rIns="91425" bIns="45700" anchor="ctr" anchorCtr="0">
            <a:normAutofit/>
          </a:bodyPr>
          <a:lstStyle/>
          <a:p>
            <a:pPr>
              <a:buSzPts val="3000"/>
              <a:defRPr b="1"/>
            </a:pPr>
            <a:r>
              <a:t>Quiénes somos</a:t>
            </a:r>
            <a:endParaRPr b="1"/>
          </a:p>
        </p:txBody>
      </p:sp>
      <p:pic>
        <p:nvPicPr>
          <p:cNvPr id="201" name="Google Shape;201;p2"/>
          <p:cNvPicPr preferRelativeResize="0"/>
          <p:nvPr/>
        </p:nvPicPr>
        <p:blipFill rotWithShape="1">
          <a:blip r:embed="rId3">
            <a:alphaModFix/>
          </a:blip>
          <a:srcRect/>
          <a:stretch/>
        </p:blipFill>
        <p:spPr>
          <a:xfrm>
            <a:off x="1740576" y="5990201"/>
            <a:ext cx="2139151" cy="544825"/>
          </a:xfrm>
          <a:prstGeom prst="rect">
            <a:avLst/>
          </a:prstGeom>
          <a:noFill/>
          <a:ln>
            <a:noFill/>
          </a:ln>
        </p:spPr>
      </p:pic>
      <p:pic>
        <p:nvPicPr>
          <p:cNvPr id="202" name="Google Shape;202;p2"/>
          <p:cNvPicPr preferRelativeResize="0"/>
          <p:nvPr/>
        </p:nvPicPr>
        <p:blipFill rotWithShape="1">
          <a:blip r:embed="rId4">
            <a:alphaModFix/>
          </a:blip>
          <a:srcRect/>
          <a:stretch/>
        </p:blipFill>
        <p:spPr>
          <a:xfrm>
            <a:off x="7029375" y="1269076"/>
            <a:ext cx="2906272" cy="39568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sp>
        <p:nvSpPr>
          <p:cNvPr id="208" name="Google Shape;208;g2151d79eb7a_0_1782"/>
          <p:cNvSpPr txBox="1">
            <a:spLocks noGrp="1"/>
          </p:cNvSpPr>
          <p:nvPr>
            <p:ph type="title"/>
          </p:nvPr>
        </p:nvSpPr>
        <p:spPr>
          <a:xfrm>
            <a:off x="1981200" y="74440"/>
            <a:ext cx="8229600" cy="1143000"/>
          </a:xfrm>
          <a:prstGeom prst="rect">
            <a:avLst/>
          </a:prstGeom>
          <a:noFill/>
          <a:ln>
            <a:noFill/>
          </a:ln>
        </p:spPr>
        <p:txBody>
          <a:bodyPr spcFirstLastPara="1" wrap="square" lIns="91425" tIns="45700" rIns="91425" bIns="45700" anchor="ctr" anchorCtr="0">
            <a:normAutofit/>
          </a:bodyPr>
          <a:lstStyle/>
          <a:p>
            <a:pPr>
              <a:defRPr b="1"/>
            </a:pPr>
            <a:r>
              <a:t>Nuestra retención de personal</a:t>
            </a:r>
            <a:endParaRPr b="1"/>
          </a:p>
        </p:txBody>
      </p:sp>
      <p:sp>
        <p:nvSpPr>
          <p:cNvPr id="209" name="Google Shape;209;g2151d79eb7a_0_1782"/>
          <p:cNvSpPr/>
          <p:nvPr/>
        </p:nvSpPr>
        <p:spPr>
          <a:xfrm>
            <a:off x="9428275" y="5843300"/>
            <a:ext cx="574800" cy="574800"/>
          </a:xfrm>
          <a:prstGeom prst="ellipse">
            <a:avLst/>
          </a:prstGeom>
          <a:solidFill>
            <a:srgbClr val="436EA9"/>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10" name="Google Shape;210;g2151d79eb7a_0_1782"/>
          <p:cNvSpPr/>
          <p:nvPr/>
        </p:nvSpPr>
        <p:spPr>
          <a:xfrm>
            <a:off x="8978775" y="5787975"/>
            <a:ext cx="317400" cy="317400"/>
          </a:xfrm>
          <a:prstGeom prst="ellipse">
            <a:avLst/>
          </a:prstGeom>
          <a:solidFill>
            <a:srgbClr val="9ACED0"/>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11" name="Google Shape;211;g2151d79eb7a_0_1782"/>
          <p:cNvSpPr/>
          <p:nvPr/>
        </p:nvSpPr>
        <p:spPr>
          <a:xfrm>
            <a:off x="9122175" y="6326225"/>
            <a:ext cx="174000" cy="174000"/>
          </a:xfrm>
          <a:prstGeom prst="ellipse">
            <a:avLst/>
          </a:prstGeom>
          <a:solidFill>
            <a:srgbClr val="D3EAF1"/>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595959"/>
              </a:solidFill>
              <a:latin typeface="Arial"/>
              <a:ea typeface="Arial"/>
              <a:cs typeface="Arial"/>
              <a:sym typeface="Arial"/>
            </a:endParaRPr>
          </a:p>
        </p:txBody>
      </p:sp>
      <p:pic>
        <p:nvPicPr>
          <p:cNvPr id="212" name="Google Shape;212;g2151d79eb7a_0_1782" descr="Chart"/>
          <p:cNvPicPr preferRelativeResize="0"/>
          <p:nvPr/>
        </p:nvPicPr>
        <p:blipFill rotWithShape="1">
          <a:blip r:embed="rId4">
            <a:alphaModFix amt="83000"/>
          </a:blip>
          <a:srcRect/>
          <a:stretch/>
        </p:blipFill>
        <p:spPr>
          <a:xfrm>
            <a:off x="1820275" y="1075100"/>
            <a:ext cx="8522200" cy="4860200"/>
          </a:xfrm>
          <a:prstGeom prst="rect">
            <a:avLst/>
          </a:prstGeom>
          <a:noFill/>
          <a:ln>
            <a:noFill/>
          </a:ln>
        </p:spPr>
      </p:pic>
      <p:sp>
        <p:nvSpPr>
          <p:cNvPr id="2" name="TextBox 1">
            <a:extLst>
              <a:ext uri="{FF2B5EF4-FFF2-40B4-BE49-F238E27FC236}">
                <a16:creationId xmlns:a16="http://schemas.microsoft.com/office/drawing/2014/main" id="{E64CF3FD-52B1-AA02-13F9-8BBD75E6CAE0}"/>
              </a:ext>
            </a:extLst>
          </p:cNvPr>
          <p:cNvSpPr txBox="1"/>
          <p:nvPr/>
        </p:nvSpPr>
        <p:spPr>
          <a:xfrm>
            <a:off x="2059039" y="1217440"/>
            <a:ext cx="6204013" cy="707886"/>
          </a:xfrm>
          <a:prstGeom prst="rect">
            <a:avLst/>
          </a:prstGeom>
          <a:solidFill>
            <a:srgbClr val="E8EAEB"/>
          </a:solidFill>
        </p:spPr>
        <p:txBody>
          <a:bodyPr wrap="square" rtlCol="0">
            <a:spAutoFit/>
          </a:bodyPr>
          <a:lstStyle/>
          <a:p>
            <a:r>
              <a:rPr lang="es-419" sz="2400" kern="100" dirty="0">
                <a:solidFill>
                  <a:schemeClr val="bg1">
                    <a:lumMod val="65000"/>
                  </a:schemeClr>
                </a:solidFill>
                <a:effectLst/>
                <a:latin typeface="+mj-lt"/>
                <a:ea typeface="Calibri" panose="020F0502020204030204" pitchFamily="34" charset="0"/>
                <a:cs typeface="Times New Roman" panose="02020603050405020304" pitchFamily="18" charset="0"/>
              </a:rPr>
              <a:t>Tasas de retención del personal educativo</a:t>
            </a:r>
            <a:endParaRPr lang="en-US" sz="2400" kern="100" dirty="0">
              <a:solidFill>
                <a:schemeClr val="bg1">
                  <a:lumMod val="65000"/>
                </a:schemeClr>
              </a:solidFill>
              <a:effectLst/>
              <a:latin typeface="+mj-lt"/>
              <a:ea typeface="Calibri" panose="020F0502020204030204" pitchFamily="34" charset="0"/>
              <a:cs typeface="Times New Roman" panose="02020603050405020304" pitchFamily="18" charset="0"/>
            </a:endParaRPr>
          </a:p>
          <a:p>
            <a:r>
              <a:rPr lang="es-419" sz="16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rPr>
              <a:t>Tasa de retención promedio: 95.76%</a:t>
            </a:r>
            <a:endParaRPr lang="en-US" sz="1600" dirty="0">
              <a:solidFill>
                <a:schemeClr val="bg1">
                  <a:lumMod val="65000"/>
                </a:schemeClr>
              </a:solidFill>
              <a:latin typeface="+mj-lt"/>
            </a:endParaRPr>
          </a:p>
        </p:txBody>
      </p:sp>
      <p:sp>
        <p:nvSpPr>
          <p:cNvPr id="4" name="TextBox 3">
            <a:extLst>
              <a:ext uri="{FF2B5EF4-FFF2-40B4-BE49-F238E27FC236}">
                <a16:creationId xmlns:a16="http://schemas.microsoft.com/office/drawing/2014/main" id="{401F965F-E577-003C-924A-E8A4BB1B15BE}"/>
              </a:ext>
            </a:extLst>
          </p:cNvPr>
          <p:cNvSpPr txBox="1"/>
          <p:nvPr/>
        </p:nvSpPr>
        <p:spPr>
          <a:xfrm>
            <a:off x="4405544" y="5512507"/>
            <a:ext cx="3673135" cy="338554"/>
          </a:xfrm>
          <a:prstGeom prst="rect">
            <a:avLst/>
          </a:prstGeom>
          <a:solidFill>
            <a:srgbClr val="E7E6E6"/>
          </a:solidFill>
        </p:spPr>
        <p:txBody>
          <a:bodyPr wrap="square">
            <a:spAutoFit/>
          </a:bodyPr>
          <a:lstStyle/>
          <a:p>
            <a:r>
              <a:rPr lang="es-419" sz="16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Tasas de retención del personal educativo</a:t>
            </a:r>
            <a:endParaRPr lang="en-US" sz="1600" dirty="0">
              <a:solidFill>
                <a:schemeClr val="tx1">
                  <a:lumMod val="50000"/>
                  <a:lumOff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ee7d588cd6_0_1311"/>
          <p:cNvSpPr txBox="1">
            <a:spLocks noGrp="1"/>
          </p:cNvSpPr>
          <p:nvPr>
            <p:ph type="title"/>
          </p:nvPr>
        </p:nvSpPr>
        <p:spPr>
          <a:xfrm>
            <a:off x="1981200" y="113824"/>
            <a:ext cx="8229600" cy="1068600"/>
          </a:xfrm>
          <a:prstGeom prst="rect">
            <a:avLst/>
          </a:prstGeom>
          <a:noFill/>
          <a:ln>
            <a:noFill/>
          </a:ln>
        </p:spPr>
        <p:txBody>
          <a:bodyPr spcFirstLastPara="1" wrap="square" lIns="91425" tIns="45700" rIns="91425" bIns="45700" anchor="ctr" anchorCtr="0">
            <a:normAutofit/>
          </a:bodyPr>
          <a:lstStyle/>
          <a:p>
            <a:pPr>
              <a:defRPr b="1"/>
            </a:pPr>
            <a:r>
              <a:t>Remuneración</a:t>
            </a:r>
            <a:endParaRPr b="1"/>
          </a:p>
        </p:txBody>
      </p:sp>
      <p:sp>
        <p:nvSpPr>
          <p:cNvPr id="219" name="Google Shape;219;g2ee7d588cd6_0_1311"/>
          <p:cNvSpPr txBox="1"/>
          <p:nvPr/>
        </p:nvSpPr>
        <p:spPr>
          <a:xfrm>
            <a:off x="1726950" y="1182413"/>
            <a:ext cx="9190986" cy="800189"/>
          </a:xfrm>
          <a:prstGeom prst="rect">
            <a:avLst/>
          </a:prstGeom>
          <a:noFill/>
          <a:ln>
            <a:noFill/>
          </a:ln>
        </p:spPr>
        <p:txBody>
          <a:bodyPr spcFirstLastPara="1" wrap="square" lIns="91425" tIns="91425" rIns="91425" bIns="91425" anchor="t" anchorCtr="0">
            <a:spAutoFit/>
          </a:bodyPr>
          <a:lstStyle/>
          <a:p>
            <a:pPr>
              <a:buClr>
                <a:srgbClr val="000000"/>
              </a:buClr>
              <a:defRPr sz="2000">
                <a:solidFill>
                  <a:srgbClr val="17365D"/>
                </a:solidFill>
                <a:latin typeface="Arial"/>
                <a:cs typeface="Arial"/>
                <a:sym typeface="Arial"/>
              </a:defRPr>
            </a:pPr>
            <a:r>
              <a:rPr lang="es-ES"/>
              <a:t>Salario mínimo de </a:t>
            </a:r>
            <a:r>
              <a:rPr lang="es-ES" b="1"/>
              <a:t>$ 28</a:t>
            </a:r>
            <a:r>
              <a:rPr lang="es-ES"/>
              <a:t> por hora para los maestros de SF gracias a los fondos de la Propuesta C.</a:t>
            </a:r>
            <a:endParaRPr lang="es-ES" sz="2000" kern="0" dirty="0">
              <a:solidFill>
                <a:srgbClr val="17365D"/>
              </a:solidFill>
              <a:latin typeface="Arial"/>
              <a:cs typeface="Arial"/>
              <a:sym typeface="Arial"/>
            </a:endParaRPr>
          </a:p>
        </p:txBody>
      </p:sp>
      <p:sp>
        <p:nvSpPr>
          <p:cNvPr id="220" name="Google Shape;220;g2ee7d588cd6_0_1311"/>
          <p:cNvSpPr txBox="1"/>
          <p:nvPr/>
        </p:nvSpPr>
        <p:spPr>
          <a:xfrm>
            <a:off x="1783200" y="4290025"/>
            <a:ext cx="6144900" cy="415500"/>
          </a:xfrm>
          <a:prstGeom prst="rect">
            <a:avLst/>
          </a:prstGeom>
          <a:noFill/>
          <a:ln>
            <a:noFill/>
          </a:ln>
        </p:spPr>
        <p:txBody>
          <a:bodyPr spcFirstLastPara="1" wrap="square" lIns="91425" tIns="91425" rIns="91425" bIns="91425" anchor="t" anchorCtr="0">
            <a:spAutoFit/>
          </a:bodyPr>
          <a:lstStyle/>
          <a:p>
            <a:pPr>
              <a:buClr>
                <a:srgbClr val="000000"/>
              </a:buClr>
              <a:defRPr sz="1500">
                <a:latin typeface="Arial"/>
                <a:cs typeface="Arial"/>
                <a:sym typeface="Arial"/>
              </a:defRPr>
            </a:pPr>
            <a:r>
              <a:rPr>
                <a:solidFill>
                  <a:srgbClr val="17365D"/>
                </a:solidFill>
              </a:rPr>
              <a:t>Fuente: </a:t>
            </a:r>
            <a:r>
              <a:rPr u="sng">
                <a:solidFill>
                  <a:srgbClr val="436EA9"/>
                </a:solidFill>
                <a:hlinkClick r:id="rId3">
                  <a:extLst>
                    <a:ext uri="{A12FA001-AC4F-418D-AE19-62706E023703}">
                      <ahyp:hlinkClr xmlns:ahyp="http://schemas.microsoft.com/office/drawing/2018/hyperlinkcolor" val="tx"/>
                    </a:ext>
                  </a:extLst>
                </a:hlinkClick>
              </a:rPr>
              <a:t>sfdec.org</a:t>
            </a:r>
            <a:endParaRPr sz="1500" kern="0">
              <a:solidFill>
                <a:srgbClr val="436EA9"/>
              </a:solidFill>
              <a:latin typeface="Arial"/>
              <a:cs typeface="Arial"/>
              <a:sym typeface="Arial"/>
            </a:endParaRPr>
          </a:p>
        </p:txBody>
      </p:sp>
      <p:pic>
        <p:nvPicPr>
          <p:cNvPr id="221" name="Google Shape;221;g2ee7d588cd6_0_1311"/>
          <p:cNvPicPr preferRelativeResize="0"/>
          <p:nvPr/>
        </p:nvPicPr>
        <p:blipFill rotWithShape="1">
          <a:blip r:embed="rId4">
            <a:alphaModFix/>
          </a:blip>
          <a:srcRect r="2143"/>
          <a:stretch/>
        </p:blipFill>
        <p:spPr>
          <a:xfrm>
            <a:off x="1670575" y="1946850"/>
            <a:ext cx="8997424" cy="2381990"/>
          </a:xfrm>
          <a:prstGeom prst="rect">
            <a:avLst/>
          </a:prstGeom>
          <a:noFill/>
          <a:ln>
            <a:noFill/>
          </a:ln>
        </p:spPr>
      </p:pic>
      <p:sp>
        <p:nvSpPr>
          <p:cNvPr id="3" name="TextBox 2">
            <a:extLst>
              <a:ext uri="{FF2B5EF4-FFF2-40B4-BE49-F238E27FC236}">
                <a16:creationId xmlns:a16="http://schemas.microsoft.com/office/drawing/2014/main" id="{4073FC35-784E-4A06-E9AE-D7060CF88622}"/>
              </a:ext>
            </a:extLst>
          </p:cNvPr>
          <p:cNvSpPr txBox="1"/>
          <p:nvPr/>
        </p:nvSpPr>
        <p:spPr>
          <a:xfrm>
            <a:off x="1783200" y="1946850"/>
            <a:ext cx="6094520" cy="369332"/>
          </a:xfrm>
          <a:prstGeom prst="rect">
            <a:avLst/>
          </a:prstGeom>
          <a:solidFill>
            <a:schemeClr val="bg1"/>
          </a:solidFill>
        </p:spPr>
        <p:txBody>
          <a:bodyPr wrap="square">
            <a:spAutoFit/>
          </a:bodyPr>
          <a:lstStyle/>
          <a:p>
            <a:r>
              <a:rPr lang="en-US" sz="1800" dirty="0" err="1">
                <a:effectLst/>
                <a:latin typeface="Calibri" panose="020F0502020204030204" pitchFamily="34" charset="0"/>
                <a:ea typeface="Calibri" panose="020F0502020204030204" pitchFamily="34" charset="0"/>
                <a:cs typeface="Times New Roman" panose="02020603050405020304" pitchFamily="18" charset="0"/>
              </a:rPr>
              <a:t>Impacto</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EESSG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salaries de maestros ECE</a:t>
            </a:r>
            <a:endParaRPr lang="en-US" dirty="0"/>
          </a:p>
        </p:txBody>
      </p:sp>
      <p:sp>
        <p:nvSpPr>
          <p:cNvPr id="5" name="TextBox 4">
            <a:extLst>
              <a:ext uri="{FF2B5EF4-FFF2-40B4-BE49-F238E27FC236}">
                <a16:creationId xmlns:a16="http://schemas.microsoft.com/office/drawing/2014/main" id="{D40D9043-90F4-109B-4F25-014241DB84A3}"/>
              </a:ext>
            </a:extLst>
          </p:cNvPr>
          <p:cNvSpPr txBox="1"/>
          <p:nvPr/>
        </p:nvSpPr>
        <p:spPr>
          <a:xfrm>
            <a:off x="2260069" y="2271099"/>
            <a:ext cx="6466679" cy="296876"/>
          </a:xfrm>
          <a:prstGeom prst="rect">
            <a:avLst/>
          </a:prstGeom>
          <a:solidFill>
            <a:schemeClr val="bg1"/>
          </a:solidFill>
        </p:spPr>
        <p:txBody>
          <a:bodyPr wrap="square">
            <a:spAutoFit/>
          </a:bodyPr>
          <a:lstStyle/>
          <a:p>
            <a:pPr marL="0" marR="0">
              <a:lnSpc>
                <a:spcPct val="107000"/>
              </a:lnSpc>
              <a:spcBef>
                <a:spcPts val="0"/>
              </a:spcBef>
              <a:spcAft>
                <a:spcPts val="800"/>
              </a:spcAft>
            </a:pPr>
            <a:r>
              <a:rPr lang="es-419" sz="1300" kern="100" dirty="0">
                <a:effectLst/>
                <a:latin typeface="Calibri" panose="020F0502020204030204" pitchFamily="34" charset="0"/>
                <a:ea typeface="Calibri" panose="020F0502020204030204" pitchFamily="34" charset="0"/>
                <a:cs typeface="Times New Roman" panose="02020603050405020304" pitchFamily="18" charset="0"/>
              </a:rPr>
              <a:t>Salario promedio por hora, antes de EESSG     </a:t>
            </a:r>
            <a:r>
              <a:rPr lang="en-US" sz="1300" dirty="0" err="1">
                <a:effectLst/>
                <a:latin typeface="Calibri" panose="020F0502020204030204" pitchFamily="34" charset="0"/>
                <a:ea typeface="Calibri" panose="020F0502020204030204" pitchFamily="34" charset="0"/>
                <a:cs typeface="Times New Roman" panose="02020603050405020304" pitchFamily="18" charset="0"/>
              </a:rPr>
              <a:t>Salario</a:t>
            </a: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r>
              <a:rPr lang="en-US" sz="1300" dirty="0" err="1">
                <a:effectLst/>
                <a:latin typeface="Calibri" panose="020F0502020204030204" pitchFamily="34" charset="0"/>
                <a:ea typeface="Calibri" panose="020F0502020204030204" pitchFamily="34" charset="0"/>
                <a:cs typeface="Times New Roman" panose="02020603050405020304" pitchFamily="18" charset="0"/>
              </a:rPr>
              <a:t>promedio</a:t>
            </a: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r>
              <a:rPr lang="en-US" sz="1300" dirty="0" err="1">
                <a:effectLst/>
                <a:latin typeface="Calibri" panose="020F0502020204030204" pitchFamily="34" charset="0"/>
                <a:ea typeface="Calibri" panose="020F0502020204030204" pitchFamily="34" charset="0"/>
                <a:cs typeface="Times New Roman" panose="02020603050405020304" pitchFamily="18" charset="0"/>
              </a:rPr>
              <a:t>por</a:t>
            </a:r>
            <a:r>
              <a:rPr lang="en-US" sz="1300" dirty="0">
                <a:effectLst/>
                <a:latin typeface="Calibri" panose="020F0502020204030204" pitchFamily="34" charset="0"/>
                <a:ea typeface="Calibri" panose="020F0502020204030204" pitchFamily="34" charset="0"/>
                <a:cs typeface="Times New Roman" panose="02020603050405020304" pitchFamily="18" charset="0"/>
              </a:rPr>
              <a:t> hora, </a:t>
            </a:r>
            <a:r>
              <a:rPr lang="en-US" sz="1300" dirty="0" err="1">
                <a:effectLst/>
                <a:latin typeface="Calibri" panose="020F0502020204030204" pitchFamily="34" charset="0"/>
                <a:ea typeface="Calibri" panose="020F0502020204030204" pitchFamily="34" charset="0"/>
                <a:cs typeface="Times New Roman" panose="02020603050405020304" pitchFamily="18" charset="0"/>
              </a:rPr>
              <a:t>después</a:t>
            </a:r>
            <a:r>
              <a:rPr lang="en-US" sz="1300" dirty="0">
                <a:effectLst/>
                <a:latin typeface="Calibri" panose="020F0502020204030204" pitchFamily="34" charset="0"/>
                <a:ea typeface="Calibri" panose="020F0502020204030204" pitchFamily="34" charset="0"/>
                <a:cs typeface="Times New Roman" panose="02020603050405020304" pitchFamily="18" charset="0"/>
              </a:rPr>
              <a:t> de EESSG</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8D2C88A-3348-BAA0-C559-DE3A3797E297}"/>
              </a:ext>
            </a:extLst>
          </p:cNvPr>
          <p:cNvSpPr/>
          <p:nvPr/>
        </p:nvSpPr>
        <p:spPr>
          <a:xfrm>
            <a:off x="5299969" y="2380142"/>
            <a:ext cx="81377" cy="78789"/>
          </a:xfrm>
          <a:prstGeom prst="rect">
            <a:avLst/>
          </a:prstGeom>
          <a:solidFill>
            <a:srgbClr val="D85D9C"/>
          </a:solidFill>
          <a:ln>
            <a:solidFill>
              <a:srgbClr val="D85D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CBBA83-4033-BDFA-CF1E-9BE94B63B1EC}"/>
              </a:ext>
            </a:extLst>
          </p:cNvPr>
          <p:cNvSpPr/>
          <p:nvPr/>
        </p:nvSpPr>
        <p:spPr>
          <a:xfrm>
            <a:off x="2219380" y="2388133"/>
            <a:ext cx="81377" cy="78789"/>
          </a:xfrm>
          <a:prstGeom prst="rect">
            <a:avLst/>
          </a:prstGeom>
          <a:solidFill>
            <a:srgbClr val="8193C7"/>
          </a:solidFill>
          <a:ln>
            <a:solidFill>
              <a:srgbClr val="8193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8977CFA-A249-0025-4B75-544D9F354266}"/>
              </a:ext>
            </a:extLst>
          </p:cNvPr>
          <p:cNvSpPr txBox="1"/>
          <p:nvPr/>
        </p:nvSpPr>
        <p:spPr>
          <a:xfrm>
            <a:off x="2300757" y="3935600"/>
            <a:ext cx="2158015" cy="276999"/>
          </a:xfrm>
          <a:prstGeom prst="rect">
            <a:avLst/>
          </a:prstGeom>
          <a:solidFill>
            <a:schemeClr val="bg1"/>
          </a:solid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Maestros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asistentes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flotantes</a:t>
            </a:r>
            <a:endParaRPr lang="en-US" sz="1200" dirty="0"/>
          </a:p>
        </p:txBody>
      </p:sp>
      <p:sp>
        <p:nvSpPr>
          <p:cNvPr id="11" name="TextBox 10">
            <a:extLst>
              <a:ext uri="{FF2B5EF4-FFF2-40B4-BE49-F238E27FC236}">
                <a16:creationId xmlns:a16="http://schemas.microsoft.com/office/drawing/2014/main" id="{428B8DCA-DF8A-3B76-09D9-2AF14C38F201}"/>
              </a:ext>
            </a:extLst>
          </p:cNvPr>
          <p:cNvSpPr txBox="1"/>
          <p:nvPr/>
        </p:nvSpPr>
        <p:spPr>
          <a:xfrm>
            <a:off x="4458772" y="3985443"/>
            <a:ext cx="2158015" cy="276999"/>
          </a:xfrm>
          <a:prstGeom prst="rect">
            <a:avLst/>
          </a:prstGeom>
          <a:solidFill>
            <a:schemeClr val="bg1"/>
          </a:solidFill>
        </p:spPr>
        <p:txBody>
          <a:bodyPr wrap="square">
            <a:spAutoFit/>
          </a:bodyPr>
          <a:lstStyle/>
          <a:p>
            <a:pPr algn="ctr"/>
            <a:r>
              <a:rPr lang="en-US" sz="1200" dirty="0">
                <a:effectLst/>
                <a:latin typeface="Calibri" panose="020F0502020204030204" pitchFamily="34" charset="0"/>
                <a:ea typeface="Calibri" panose="020F0502020204030204" pitchFamily="34" charset="0"/>
                <a:cs typeface="Times New Roman" panose="02020603050405020304" pitchFamily="18" charset="0"/>
              </a:rPr>
              <a:t>Maestros/co-maestros</a:t>
            </a:r>
            <a:endParaRPr lang="en-US" sz="1200" dirty="0"/>
          </a:p>
        </p:txBody>
      </p:sp>
      <p:sp>
        <p:nvSpPr>
          <p:cNvPr id="12" name="TextBox 11">
            <a:extLst>
              <a:ext uri="{FF2B5EF4-FFF2-40B4-BE49-F238E27FC236}">
                <a16:creationId xmlns:a16="http://schemas.microsoft.com/office/drawing/2014/main" id="{8DEEEC14-366A-A5BC-316B-9BA0EC57988D}"/>
              </a:ext>
            </a:extLst>
          </p:cNvPr>
          <p:cNvSpPr txBox="1"/>
          <p:nvPr/>
        </p:nvSpPr>
        <p:spPr>
          <a:xfrm>
            <a:off x="6603550" y="3974313"/>
            <a:ext cx="2158015" cy="276999"/>
          </a:xfrm>
          <a:prstGeom prst="rect">
            <a:avLst/>
          </a:prstGeom>
          <a:solidFill>
            <a:schemeClr val="bg1"/>
          </a:solidFill>
        </p:spPr>
        <p:txBody>
          <a:bodyPr wrap="square">
            <a:spAutoFit/>
          </a:bodyPr>
          <a:lstStyle/>
          <a:p>
            <a:pPr algn="ctr"/>
            <a:r>
              <a:rPr lang="en-US" sz="1200" dirty="0" err="1">
                <a:effectLst/>
                <a:latin typeface="Calibri" panose="020F0502020204030204" pitchFamily="34" charset="0"/>
                <a:ea typeface="Calibri" panose="020F0502020204030204" pitchFamily="34" charset="0"/>
                <a:cs typeface="Times New Roman" panose="02020603050405020304" pitchFamily="18" charset="0"/>
              </a:rPr>
              <a:t>Líderes</a:t>
            </a:r>
            <a:r>
              <a:rPr lang="en-US" sz="1200" dirty="0">
                <a:effectLst/>
                <a:latin typeface="Calibri" panose="020F0502020204030204" pitchFamily="34" charset="0"/>
                <a:ea typeface="Calibri" panose="020F0502020204030204" pitchFamily="34" charset="0"/>
                <a:cs typeface="Times New Roman" panose="02020603050405020304" pitchFamily="18" charset="0"/>
              </a:rPr>
              <a:t>/co-maestros</a:t>
            </a:r>
            <a:endParaRPr lang="en-US" sz="1200" dirty="0"/>
          </a:p>
        </p:txBody>
      </p:sp>
      <p:sp>
        <p:nvSpPr>
          <p:cNvPr id="13" name="TextBox 12">
            <a:extLst>
              <a:ext uri="{FF2B5EF4-FFF2-40B4-BE49-F238E27FC236}">
                <a16:creationId xmlns:a16="http://schemas.microsoft.com/office/drawing/2014/main" id="{EE41C857-E444-7614-EBDE-D5A6FFE0E5A5}"/>
              </a:ext>
            </a:extLst>
          </p:cNvPr>
          <p:cNvSpPr txBox="1"/>
          <p:nvPr/>
        </p:nvSpPr>
        <p:spPr>
          <a:xfrm>
            <a:off x="8761565" y="2588762"/>
            <a:ext cx="2637363" cy="369332"/>
          </a:xfrm>
          <a:prstGeom prst="rect">
            <a:avLst/>
          </a:prstGeom>
          <a:solidFill>
            <a:schemeClr val="bg1"/>
          </a:solidFill>
        </p:spPr>
        <p:txBody>
          <a:bodyPr wrap="square">
            <a:spAutoFit/>
          </a:bodyPr>
          <a:lstStyle/>
          <a:p>
            <a:r>
              <a:rPr lang="es-419" sz="1800" dirty="0">
                <a:effectLst/>
                <a:latin typeface="Calibri" panose="020F0502020204030204" pitchFamily="34" charset="0"/>
                <a:ea typeface="Calibri" panose="020F0502020204030204" pitchFamily="34" charset="0"/>
                <a:cs typeface="Times New Roman" panose="02020603050405020304" pitchFamily="18" charset="0"/>
              </a:rPr>
              <a:t>Financiación de la ciudad</a:t>
            </a:r>
            <a:endParaRPr lang="en-US" sz="1400" dirty="0"/>
          </a:p>
        </p:txBody>
      </p:sp>
      <p:sp>
        <p:nvSpPr>
          <p:cNvPr id="14" name="TextBox 13">
            <a:extLst>
              <a:ext uri="{FF2B5EF4-FFF2-40B4-BE49-F238E27FC236}">
                <a16:creationId xmlns:a16="http://schemas.microsoft.com/office/drawing/2014/main" id="{7F44FFB9-65AE-2BB4-1378-6E36C1AB5541}"/>
              </a:ext>
            </a:extLst>
          </p:cNvPr>
          <p:cNvSpPr txBox="1"/>
          <p:nvPr/>
        </p:nvSpPr>
        <p:spPr>
          <a:xfrm>
            <a:off x="8567736" y="3353188"/>
            <a:ext cx="2928847" cy="369332"/>
          </a:xfrm>
          <a:prstGeom prst="rect">
            <a:avLst/>
          </a:prstGeom>
          <a:solidFill>
            <a:schemeClr val="bg1"/>
          </a:solidFill>
        </p:spPr>
        <p:txBody>
          <a:bodyPr wrap="square">
            <a:spAutoFit/>
          </a:bodyPr>
          <a:lstStyle/>
          <a:p>
            <a:r>
              <a:rPr lang="es-419" sz="1800" dirty="0">
                <a:effectLst/>
                <a:latin typeface="Calibri" panose="020F0502020204030204" pitchFamily="34" charset="0"/>
                <a:ea typeface="Calibri" panose="020F0502020204030204" pitchFamily="34" charset="0"/>
                <a:cs typeface="Times New Roman" panose="02020603050405020304" pitchFamily="18" charset="0"/>
              </a:rPr>
              <a:t>Financiación federal y estatal</a:t>
            </a:r>
            <a:endParaRPr lang="en-US" sz="1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214bf99477_0_1"/>
          <p:cNvSpPr txBox="1"/>
          <p:nvPr/>
        </p:nvSpPr>
        <p:spPr>
          <a:xfrm>
            <a:off x="1577742" y="997580"/>
            <a:ext cx="8451300" cy="4862839"/>
          </a:xfrm>
          <a:prstGeom prst="rect">
            <a:avLst/>
          </a:prstGeom>
          <a:noFill/>
          <a:ln>
            <a:noFill/>
          </a:ln>
        </p:spPr>
        <p:txBody>
          <a:bodyPr spcFirstLastPara="1" wrap="square" lIns="91425" tIns="91425" rIns="91425" bIns="91425" anchor="t" anchorCtr="0">
            <a:spAutoFit/>
          </a:bodyPr>
          <a:lstStyle/>
          <a:p>
            <a:pPr marL="457200" indent="-381000">
              <a:buClr>
                <a:srgbClr val="17365D"/>
              </a:buClr>
              <a:buSzPts val="2400"/>
              <a:buFont typeface="Arial"/>
              <a:buChar char="➢"/>
              <a:defRPr sz="2400">
                <a:solidFill>
                  <a:srgbClr val="17365D"/>
                </a:solidFill>
                <a:latin typeface="Arial"/>
                <a:cs typeface="Arial"/>
                <a:sym typeface="Arial"/>
              </a:defRPr>
            </a:pPr>
            <a:r>
              <a:rPr sz="1600" dirty="0" err="1"/>
              <a:t>Beneficio</a:t>
            </a:r>
            <a:r>
              <a:rPr lang="es-AR" sz="1600" dirty="0"/>
              <a:t>s</a:t>
            </a:r>
            <a:endParaRPr sz="1600" kern="0" dirty="0">
              <a:solidFill>
                <a:srgbClr val="17365D"/>
              </a:solidFill>
              <a:latin typeface="Arial"/>
              <a:ea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err="1">
                <a:ea typeface="Arial"/>
              </a:rPr>
              <a:t>Cobertura</a:t>
            </a:r>
            <a:r>
              <a:rPr sz="1600" dirty="0">
                <a:ea typeface="Arial"/>
              </a:rPr>
              <a:t> </a:t>
            </a:r>
            <a:r>
              <a:rPr sz="1600" dirty="0" err="1">
                <a:ea typeface="Arial"/>
              </a:rPr>
              <a:t>médica</a:t>
            </a:r>
            <a:r>
              <a:rPr sz="1600" dirty="0">
                <a:ea typeface="Arial"/>
              </a:rPr>
              <a:t> </a:t>
            </a:r>
            <a:r>
              <a:rPr sz="1600" dirty="0" err="1">
                <a:ea typeface="Arial"/>
              </a:rPr>
              <a:t>completa</a:t>
            </a:r>
            <a:r>
              <a:rPr sz="1600" dirty="0">
                <a:ea typeface="Arial"/>
              </a:rPr>
              <a:t> </a:t>
            </a:r>
            <a:r>
              <a:rPr sz="1600" dirty="0"/>
              <a:t>para </a:t>
            </a:r>
            <a:r>
              <a:rPr sz="1600" dirty="0" err="1"/>
              <a:t>empleados</a:t>
            </a:r>
            <a:r>
              <a:rPr sz="1600" dirty="0"/>
              <a:t> y </a:t>
            </a:r>
            <a:r>
              <a:rPr sz="1600" dirty="0" err="1"/>
              <a:t>dependientes</a:t>
            </a:r>
            <a:endParaRPr sz="1600" kern="0" dirty="0">
              <a:solidFill>
                <a:srgbClr val="17365D"/>
              </a:solidFill>
              <a:latin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a:t>Plan de </a:t>
            </a:r>
            <a:r>
              <a:rPr sz="1600" dirty="0" err="1"/>
              <a:t>quiropráctico</a:t>
            </a:r>
            <a:r>
              <a:rPr sz="1600" dirty="0"/>
              <a:t> y </a:t>
            </a:r>
            <a:r>
              <a:rPr sz="1600" dirty="0" err="1"/>
              <a:t>acupuntura</a:t>
            </a:r>
            <a:endParaRPr sz="1600" kern="0" dirty="0">
              <a:solidFill>
                <a:srgbClr val="17365D"/>
              </a:solidFill>
              <a:latin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a:t>SF MRA (</a:t>
            </a:r>
            <a:r>
              <a:rPr sz="1600" dirty="0" err="1"/>
              <a:t>cuenta</a:t>
            </a:r>
            <a:r>
              <a:rPr sz="1600" dirty="0"/>
              <a:t> de </a:t>
            </a:r>
            <a:r>
              <a:rPr sz="1600" dirty="0" err="1"/>
              <a:t>reembolso</a:t>
            </a:r>
            <a:r>
              <a:rPr sz="1600" dirty="0"/>
              <a:t> </a:t>
            </a:r>
            <a:r>
              <a:rPr sz="1600" dirty="0" err="1"/>
              <a:t>médico</a:t>
            </a:r>
            <a:r>
              <a:rPr sz="1600" dirty="0"/>
              <a:t>) </a:t>
            </a:r>
            <a:endParaRPr sz="1600" kern="0" dirty="0">
              <a:solidFill>
                <a:srgbClr val="17365D"/>
              </a:solidFill>
              <a:latin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a:ea typeface="Arial"/>
              </a:rPr>
              <a:t>15 % </a:t>
            </a:r>
            <a:r>
              <a:rPr sz="1600" dirty="0" err="1">
                <a:ea typeface="Arial"/>
              </a:rPr>
              <a:t>Contribución</a:t>
            </a:r>
            <a:r>
              <a:rPr sz="1600" dirty="0">
                <a:ea typeface="Arial"/>
              </a:rPr>
              <a:t> del </a:t>
            </a:r>
            <a:r>
              <a:rPr sz="1600" dirty="0" err="1">
                <a:ea typeface="Arial"/>
              </a:rPr>
              <a:t>empleador</a:t>
            </a:r>
            <a:r>
              <a:rPr sz="1600" dirty="0">
                <a:ea typeface="Arial"/>
              </a:rPr>
              <a:t> </a:t>
            </a:r>
            <a:r>
              <a:rPr sz="1600" dirty="0" err="1"/>
              <a:t>por</a:t>
            </a:r>
            <a:r>
              <a:rPr sz="1600" dirty="0"/>
              <a:t> </a:t>
            </a:r>
            <a:r>
              <a:rPr sz="1600" dirty="0" err="1">
                <a:ea typeface="Arial"/>
              </a:rPr>
              <a:t>retiro</a:t>
            </a:r>
            <a:r>
              <a:rPr sz="1600" dirty="0"/>
              <a:t> </a:t>
            </a:r>
            <a:endParaRPr sz="1600" kern="0" dirty="0">
              <a:solidFill>
                <a:srgbClr val="17365D"/>
              </a:solidFill>
              <a:latin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err="1"/>
              <a:t>Asesoramiento</a:t>
            </a:r>
            <a:r>
              <a:rPr sz="1600" dirty="0"/>
              <a:t> y </a:t>
            </a:r>
            <a:r>
              <a:rPr sz="1600" dirty="0" err="1"/>
              <a:t>planificación</a:t>
            </a:r>
            <a:r>
              <a:rPr sz="1600" dirty="0"/>
              <a:t> </a:t>
            </a:r>
            <a:r>
              <a:rPr sz="1600" dirty="0" err="1"/>
              <a:t>financiera</a:t>
            </a:r>
            <a:r>
              <a:rPr sz="1600" dirty="0"/>
              <a:t> </a:t>
            </a:r>
            <a:r>
              <a:rPr sz="1600" dirty="0" err="1"/>
              <a:t>personalizada</a:t>
            </a:r>
            <a:r>
              <a:rPr sz="1600" dirty="0"/>
              <a:t> </a:t>
            </a:r>
            <a:endParaRPr sz="1600" kern="0" dirty="0">
              <a:solidFill>
                <a:srgbClr val="17365D"/>
              </a:solidFill>
              <a:latin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err="1"/>
              <a:t>Estipendio</a:t>
            </a:r>
            <a:r>
              <a:rPr sz="1600" dirty="0"/>
              <a:t> </a:t>
            </a:r>
            <a:r>
              <a:rPr sz="1600" dirty="0" err="1"/>
              <a:t>por</a:t>
            </a:r>
            <a:r>
              <a:rPr sz="1600" dirty="0"/>
              <a:t> </a:t>
            </a:r>
            <a:r>
              <a:rPr sz="1600" dirty="0" err="1"/>
              <a:t>transporte</a:t>
            </a:r>
            <a:endParaRPr sz="1600" kern="0" dirty="0">
              <a:solidFill>
                <a:srgbClr val="17365D"/>
              </a:solidFill>
              <a:latin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a:t>18-24 días de días </a:t>
            </a:r>
            <a:r>
              <a:rPr sz="1600" dirty="0" err="1"/>
              <a:t>libres</a:t>
            </a:r>
            <a:r>
              <a:rPr sz="1600" dirty="0"/>
              <a:t> </a:t>
            </a:r>
            <a:r>
              <a:rPr sz="1600" dirty="0" err="1"/>
              <a:t>pagados</a:t>
            </a:r>
            <a:r>
              <a:rPr sz="1600" dirty="0"/>
              <a:t>, </a:t>
            </a:r>
            <a:r>
              <a:rPr sz="1600" dirty="0" err="1"/>
              <a:t>más</a:t>
            </a:r>
            <a:r>
              <a:rPr sz="1600" dirty="0"/>
              <a:t> 12 días </a:t>
            </a:r>
            <a:r>
              <a:rPr sz="1600" dirty="0" err="1"/>
              <a:t>feriados</a:t>
            </a:r>
            <a:r>
              <a:rPr sz="1600" dirty="0"/>
              <a:t> </a:t>
            </a:r>
            <a:r>
              <a:rPr sz="1600" dirty="0" err="1"/>
              <a:t>pagados</a:t>
            </a:r>
            <a:r>
              <a:rPr sz="1600" dirty="0"/>
              <a:t> </a:t>
            </a:r>
            <a:endParaRPr sz="1600" kern="0" dirty="0">
              <a:solidFill>
                <a:srgbClr val="17365D"/>
              </a:solidFill>
              <a:latin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err="1"/>
              <a:t>Reembolso</a:t>
            </a:r>
            <a:r>
              <a:rPr sz="1600" dirty="0"/>
              <a:t> de </a:t>
            </a:r>
            <a:r>
              <a:rPr sz="1600" dirty="0" err="1"/>
              <a:t>matrícula</a:t>
            </a:r>
            <a:r>
              <a:rPr sz="1600" dirty="0"/>
              <a:t> y </a:t>
            </a:r>
            <a:r>
              <a:rPr sz="1600" dirty="0" err="1"/>
              <a:t>libros</a:t>
            </a:r>
            <a:r>
              <a:rPr sz="1600" dirty="0"/>
              <a:t> de </a:t>
            </a:r>
            <a:r>
              <a:rPr sz="1600" dirty="0" err="1"/>
              <a:t>texto</a:t>
            </a:r>
            <a:r>
              <a:rPr sz="1600" dirty="0"/>
              <a:t>: $ 4</a:t>
            </a:r>
            <a:r>
              <a:rPr lang="es-AR" sz="1600" dirty="0"/>
              <a:t>.</a:t>
            </a:r>
            <a:r>
              <a:rPr sz="1600" dirty="0"/>
              <a:t>000 al </a:t>
            </a:r>
            <a:r>
              <a:rPr sz="1600" dirty="0" err="1"/>
              <a:t>año</a:t>
            </a:r>
            <a:endParaRPr sz="1600" kern="0" dirty="0">
              <a:solidFill>
                <a:srgbClr val="17365D"/>
              </a:solidFill>
              <a:latin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err="1"/>
              <a:t>Tiempo</a:t>
            </a:r>
            <a:r>
              <a:rPr sz="1600" dirty="0"/>
              <a:t> libre </a:t>
            </a:r>
            <a:r>
              <a:rPr sz="1600" dirty="0" err="1"/>
              <a:t>pagado</a:t>
            </a:r>
            <a:r>
              <a:rPr sz="1600" dirty="0"/>
              <a:t> para </a:t>
            </a:r>
            <a:r>
              <a:rPr sz="1600" dirty="0" err="1"/>
              <a:t>asistir</a:t>
            </a:r>
            <a:r>
              <a:rPr sz="1600" dirty="0"/>
              <a:t> a </a:t>
            </a:r>
            <a:r>
              <a:rPr sz="1600" dirty="0" err="1"/>
              <a:t>clases</a:t>
            </a:r>
            <a:r>
              <a:rPr sz="1600" dirty="0"/>
              <a:t> para usar </a:t>
            </a:r>
            <a:r>
              <a:rPr sz="1600" dirty="0" err="1"/>
              <a:t>durante</a:t>
            </a:r>
            <a:r>
              <a:rPr sz="1600" dirty="0"/>
              <a:t> </a:t>
            </a:r>
            <a:r>
              <a:rPr sz="1600" dirty="0" err="1"/>
              <a:t>exámenes</a:t>
            </a:r>
            <a:r>
              <a:rPr sz="1600" dirty="0"/>
              <a:t> finales</a:t>
            </a:r>
            <a:endParaRPr sz="1600" kern="0" dirty="0">
              <a:solidFill>
                <a:srgbClr val="17365D"/>
              </a:solidFill>
              <a:latin typeface="Arial"/>
              <a:cs typeface="Arial"/>
              <a:sym typeface="Arial"/>
            </a:endParaRPr>
          </a:p>
          <a:p>
            <a:pPr marL="914400">
              <a:buClr>
                <a:srgbClr val="000000"/>
              </a:buClr>
              <a:buSzPts val="1800"/>
            </a:pPr>
            <a:endParaRPr sz="1600" kern="0" dirty="0">
              <a:solidFill>
                <a:srgbClr val="17365D"/>
              </a:solidFill>
              <a:latin typeface="Arial"/>
              <a:ea typeface="Arial"/>
              <a:cs typeface="Arial"/>
              <a:sym typeface="Arial"/>
            </a:endParaRPr>
          </a:p>
          <a:p>
            <a:pPr marL="457200" indent="-381000">
              <a:buClr>
                <a:srgbClr val="17365D"/>
              </a:buClr>
              <a:buSzPts val="2400"/>
              <a:buFont typeface="Arial"/>
              <a:buChar char="➢"/>
              <a:defRPr sz="2400">
                <a:solidFill>
                  <a:srgbClr val="17365D"/>
                </a:solidFill>
                <a:latin typeface="Arial"/>
                <a:cs typeface="Arial"/>
                <a:sym typeface="Arial"/>
              </a:defRPr>
            </a:pPr>
            <a:r>
              <a:rPr sz="1600" dirty="0" err="1"/>
              <a:t>Apoyo</a:t>
            </a:r>
            <a:r>
              <a:rPr lang="es-AR" sz="1600" dirty="0"/>
              <a:t> al bienestar</a:t>
            </a:r>
            <a:endParaRPr sz="1600" kern="0" dirty="0">
              <a:solidFill>
                <a:srgbClr val="17365D"/>
              </a:solidFill>
              <a:latin typeface="Arial"/>
              <a:ea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err="1"/>
              <a:t>Beneficio</a:t>
            </a:r>
            <a:r>
              <a:rPr sz="1600" dirty="0"/>
              <a:t> de </a:t>
            </a:r>
            <a:r>
              <a:rPr sz="1600" dirty="0" err="1"/>
              <a:t>cuidado</a:t>
            </a:r>
            <a:r>
              <a:rPr sz="1600" dirty="0"/>
              <a:t> personal: $ 600 al </a:t>
            </a:r>
            <a:r>
              <a:rPr sz="1600" dirty="0" err="1"/>
              <a:t>año</a:t>
            </a:r>
            <a:r>
              <a:rPr sz="1600" dirty="0"/>
              <a:t> </a:t>
            </a:r>
            <a:endParaRPr sz="1600" kern="0" dirty="0">
              <a:solidFill>
                <a:srgbClr val="17365D"/>
              </a:solidFill>
              <a:latin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err="1">
                <a:ea typeface="Arial"/>
              </a:rPr>
              <a:t>Sesiones</a:t>
            </a:r>
            <a:r>
              <a:rPr sz="1600" dirty="0">
                <a:ea typeface="Arial"/>
              </a:rPr>
              <a:t> </a:t>
            </a:r>
            <a:r>
              <a:rPr sz="1600" dirty="0" err="1">
                <a:ea typeface="Arial"/>
              </a:rPr>
              <a:t>ilimitadas</a:t>
            </a:r>
            <a:r>
              <a:rPr sz="1600" dirty="0">
                <a:ea typeface="Arial"/>
              </a:rPr>
              <a:t> </a:t>
            </a:r>
            <a:r>
              <a:rPr sz="1600" dirty="0"/>
              <a:t>y </a:t>
            </a:r>
            <a:r>
              <a:rPr sz="1600" dirty="0" err="1"/>
              <a:t>gratuitas</a:t>
            </a:r>
            <a:r>
              <a:rPr sz="1600" dirty="0"/>
              <a:t> de </a:t>
            </a:r>
            <a:r>
              <a:rPr sz="1600" dirty="0" err="1">
                <a:ea typeface="Arial"/>
              </a:rPr>
              <a:t>bienestar</a:t>
            </a:r>
            <a:r>
              <a:rPr sz="1600" dirty="0">
                <a:ea typeface="Arial"/>
              </a:rPr>
              <a:t> y </a:t>
            </a:r>
            <a:r>
              <a:rPr sz="1600" dirty="0" err="1">
                <a:ea typeface="Arial"/>
              </a:rPr>
              <a:t>salud</a:t>
            </a:r>
            <a:r>
              <a:rPr sz="1600" dirty="0">
                <a:ea typeface="Arial"/>
              </a:rPr>
              <a:t> mental</a:t>
            </a:r>
            <a:endParaRPr sz="1600" kern="0" dirty="0">
              <a:solidFill>
                <a:srgbClr val="17365D"/>
              </a:solidFill>
              <a:latin typeface="Arial"/>
              <a:ea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a:ea typeface="Arial"/>
              </a:rPr>
              <a:t>Plataforma de</a:t>
            </a:r>
            <a:r>
              <a:rPr sz="1600" dirty="0"/>
              <a:t> </a:t>
            </a:r>
            <a:r>
              <a:rPr sz="1600" dirty="0" err="1"/>
              <a:t>r</a:t>
            </a:r>
            <a:r>
              <a:rPr sz="1600" dirty="0" err="1">
                <a:ea typeface="Arial"/>
              </a:rPr>
              <a:t>econocimiento</a:t>
            </a:r>
            <a:r>
              <a:rPr sz="1600" dirty="0">
                <a:ea typeface="Arial"/>
              </a:rPr>
              <a:t> </a:t>
            </a:r>
            <a:r>
              <a:rPr sz="1600" dirty="0"/>
              <a:t>de</a:t>
            </a:r>
            <a:r>
              <a:rPr sz="1600" dirty="0">
                <a:ea typeface="Arial"/>
              </a:rPr>
              <a:t> personal</a:t>
            </a:r>
            <a:endParaRPr sz="1600" kern="0" dirty="0">
              <a:solidFill>
                <a:srgbClr val="17365D"/>
              </a:solidFill>
              <a:latin typeface="Arial"/>
              <a:ea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err="1">
                <a:ea typeface="Arial"/>
              </a:rPr>
              <a:t>Evento</a:t>
            </a:r>
            <a:r>
              <a:rPr sz="1600" dirty="0">
                <a:ea typeface="Arial"/>
              </a:rPr>
              <a:t> </a:t>
            </a:r>
            <a:r>
              <a:rPr sz="1600" dirty="0" err="1"/>
              <a:t>anual</a:t>
            </a:r>
            <a:r>
              <a:rPr lang="es-AR" sz="1600" dirty="0"/>
              <a:t> </a:t>
            </a:r>
            <a:r>
              <a:rPr sz="1600" dirty="0">
                <a:ea typeface="Arial"/>
              </a:rPr>
              <a:t>de </a:t>
            </a:r>
            <a:r>
              <a:rPr sz="1600" dirty="0" err="1">
                <a:ea typeface="Arial"/>
              </a:rPr>
              <a:t>agradecimiento</a:t>
            </a:r>
            <a:r>
              <a:rPr sz="1600" dirty="0">
                <a:ea typeface="Arial"/>
              </a:rPr>
              <a:t> al</a:t>
            </a:r>
            <a:r>
              <a:rPr sz="1600" dirty="0"/>
              <a:t> personal</a:t>
            </a:r>
            <a:endParaRPr sz="1600" kern="0" dirty="0">
              <a:solidFill>
                <a:srgbClr val="17365D"/>
              </a:solidFill>
              <a:latin typeface="Arial"/>
              <a:ea typeface="Arial"/>
              <a:cs typeface="Arial"/>
              <a:sym typeface="Arial"/>
            </a:endParaRPr>
          </a:p>
          <a:p>
            <a:pPr marL="914400" lvl="1" indent="-342900">
              <a:buClr>
                <a:srgbClr val="17365D"/>
              </a:buClr>
              <a:buSzPts val="1800"/>
              <a:buFont typeface="Arial"/>
              <a:buChar char="○"/>
              <a:defRPr>
                <a:solidFill>
                  <a:srgbClr val="17365D"/>
                </a:solidFill>
                <a:latin typeface="Arial"/>
                <a:ea typeface="Arial"/>
                <a:cs typeface="Arial"/>
                <a:sym typeface="Arial"/>
              </a:defRPr>
            </a:pPr>
            <a:r>
              <a:rPr sz="1600" dirty="0" err="1"/>
              <a:t>Masaje</a:t>
            </a:r>
            <a:r>
              <a:rPr sz="1600" dirty="0"/>
              <a:t> </a:t>
            </a:r>
            <a:r>
              <a:rPr sz="1600" dirty="0" err="1"/>
              <a:t>terapéutico</a:t>
            </a:r>
            <a:r>
              <a:rPr sz="1600" dirty="0"/>
              <a:t> </a:t>
            </a:r>
            <a:r>
              <a:rPr sz="1600" dirty="0" err="1"/>
              <a:t>en</a:t>
            </a:r>
            <a:r>
              <a:rPr sz="1600" dirty="0"/>
              <a:t> </a:t>
            </a:r>
            <a:r>
              <a:rPr sz="1600" dirty="0" err="1"/>
              <a:t>el</a:t>
            </a:r>
            <a:r>
              <a:rPr sz="1600" dirty="0"/>
              <a:t> </a:t>
            </a:r>
            <a:r>
              <a:rPr sz="1600" dirty="0" err="1"/>
              <a:t>lugar</a:t>
            </a:r>
            <a:r>
              <a:rPr sz="1600" dirty="0"/>
              <a:t> para maestros de </a:t>
            </a:r>
            <a:r>
              <a:rPr sz="1600" dirty="0" err="1"/>
              <a:t>bebés</a:t>
            </a:r>
            <a:r>
              <a:rPr sz="1600" dirty="0"/>
              <a:t> y </a:t>
            </a:r>
            <a:r>
              <a:rPr sz="1600" dirty="0" err="1"/>
              <a:t>niños</a:t>
            </a:r>
            <a:r>
              <a:rPr sz="1600" dirty="0"/>
              <a:t> </a:t>
            </a:r>
            <a:r>
              <a:rPr sz="1600" dirty="0" err="1"/>
              <a:t>pequeños</a:t>
            </a:r>
            <a:r>
              <a:rPr sz="1600" dirty="0"/>
              <a:t> </a:t>
            </a:r>
            <a:endParaRPr sz="1600" kern="0" dirty="0">
              <a:solidFill>
                <a:srgbClr val="17365D"/>
              </a:solidFill>
              <a:latin typeface="Arial"/>
              <a:ea typeface="Arial"/>
              <a:cs typeface="Arial"/>
              <a:sym typeface="Arial"/>
            </a:endParaRPr>
          </a:p>
          <a:p>
            <a:pPr marL="914400" lvl="1" indent="-342900">
              <a:buClr>
                <a:srgbClr val="17365D"/>
              </a:buClr>
              <a:buSzPts val="1800"/>
              <a:buFont typeface="Arial"/>
              <a:buChar char="○"/>
              <a:defRPr>
                <a:solidFill>
                  <a:srgbClr val="17365D"/>
                </a:solidFill>
                <a:latin typeface="Arial"/>
                <a:cs typeface="Arial"/>
                <a:sym typeface="Arial"/>
              </a:defRPr>
            </a:pPr>
            <a:r>
              <a:rPr sz="1600" dirty="0" err="1">
                <a:ea typeface="Arial"/>
              </a:rPr>
              <a:t>Encuesta</a:t>
            </a:r>
            <a:r>
              <a:rPr sz="1600" dirty="0">
                <a:ea typeface="Arial"/>
              </a:rPr>
              <a:t> y </a:t>
            </a:r>
            <a:r>
              <a:rPr sz="1600" dirty="0" err="1">
                <a:ea typeface="Arial"/>
              </a:rPr>
              <a:t>planificación</a:t>
            </a:r>
            <a:r>
              <a:rPr sz="1600" dirty="0">
                <a:ea typeface="Arial"/>
              </a:rPr>
              <a:t> </a:t>
            </a:r>
            <a:r>
              <a:rPr sz="1600" dirty="0" err="1">
                <a:ea typeface="Arial"/>
              </a:rPr>
              <a:t>continuas</a:t>
            </a:r>
            <a:r>
              <a:rPr sz="1600" dirty="0">
                <a:ea typeface="Arial"/>
              </a:rPr>
              <a:t> del </a:t>
            </a:r>
            <a:r>
              <a:rPr sz="1600" dirty="0" err="1">
                <a:ea typeface="Arial"/>
              </a:rPr>
              <a:t>bienestar</a:t>
            </a:r>
            <a:endParaRPr sz="1600" kern="0" dirty="0">
              <a:solidFill>
                <a:srgbClr val="17365D"/>
              </a:solidFill>
              <a:latin typeface="Arial"/>
              <a:ea typeface="Arial"/>
              <a:cs typeface="Arial"/>
              <a:sym typeface="Arial"/>
            </a:endParaRPr>
          </a:p>
          <a:p>
            <a:pPr>
              <a:buClr>
                <a:srgbClr val="000000"/>
              </a:buClr>
              <a:buSzPts val="1800"/>
            </a:pPr>
            <a:endParaRPr sz="1600" kern="0" dirty="0">
              <a:solidFill>
                <a:srgbClr val="17365D"/>
              </a:solidFill>
              <a:latin typeface="Arial"/>
              <a:ea typeface="Arial"/>
              <a:cs typeface="Arial"/>
              <a:sym typeface="Arial"/>
            </a:endParaRPr>
          </a:p>
        </p:txBody>
      </p:sp>
      <p:sp>
        <p:nvSpPr>
          <p:cNvPr id="228" name="Google Shape;228;g3214bf99477_0_1"/>
          <p:cNvSpPr txBox="1">
            <a:spLocks noGrp="1"/>
          </p:cNvSpPr>
          <p:nvPr>
            <p:ph type="title"/>
          </p:nvPr>
        </p:nvSpPr>
        <p:spPr>
          <a:xfrm>
            <a:off x="1789500" y="-96325"/>
            <a:ext cx="8613000" cy="1143000"/>
          </a:xfrm>
          <a:prstGeom prst="rect">
            <a:avLst/>
          </a:prstGeom>
          <a:noFill/>
          <a:ln>
            <a:noFill/>
          </a:ln>
        </p:spPr>
        <p:txBody>
          <a:bodyPr spcFirstLastPara="1" wrap="square" lIns="91425" tIns="45700" rIns="91425" bIns="45700" anchor="ctr" anchorCtr="0">
            <a:normAutofit/>
          </a:bodyPr>
          <a:lstStyle/>
          <a:p>
            <a:pPr>
              <a:defRPr b="1"/>
            </a:pPr>
            <a:r>
              <a:t>Beneficios y apoyo para el bienestar</a:t>
            </a:r>
            <a:endParaRPr b="1"/>
          </a:p>
        </p:txBody>
      </p:sp>
      <p:pic>
        <p:nvPicPr>
          <p:cNvPr id="229" name="Google Shape;229;g3214bf99477_0_1"/>
          <p:cNvPicPr preferRelativeResize="0"/>
          <p:nvPr/>
        </p:nvPicPr>
        <p:blipFill>
          <a:blip r:embed="rId3">
            <a:alphaModFix/>
          </a:blip>
          <a:stretch>
            <a:fillRect/>
          </a:stretch>
        </p:blipFill>
        <p:spPr>
          <a:xfrm>
            <a:off x="9576779" y="1046675"/>
            <a:ext cx="2422699" cy="2291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ee7d588cd6_0_1334"/>
          <p:cNvSpPr txBox="1"/>
          <p:nvPr/>
        </p:nvSpPr>
        <p:spPr>
          <a:xfrm>
            <a:off x="2331600" y="1223975"/>
            <a:ext cx="7833600" cy="615600"/>
          </a:xfrm>
          <a:prstGeom prst="rect">
            <a:avLst/>
          </a:prstGeom>
          <a:noFill/>
          <a:ln>
            <a:noFill/>
          </a:ln>
        </p:spPr>
        <p:txBody>
          <a:bodyPr spcFirstLastPara="1" wrap="square" lIns="91425" tIns="91425" rIns="91425" bIns="91425" anchor="t" anchorCtr="0">
            <a:spAutoFit/>
          </a:bodyPr>
          <a:lstStyle/>
          <a:p>
            <a:pPr>
              <a:buClr>
                <a:srgbClr val="000000"/>
              </a:buClr>
              <a:buSzPts val="2800"/>
            </a:pPr>
            <a:endParaRPr sz="2800" kern="0">
              <a:solidFill>
                <a:srgbClr val="17365D"/>
              </a:solidFill>
              <a:latin typeface="Arial"/>
              <a:ea typeface="Arial"/>
              <a:cs typeface="Arial"/>
              <a:sym typeface="Arial"/>
            </a:endParaRPr>
          </a:p>
        </p:txBody>
      </p:sp>
      <p:pic>
        <p:nvPicPr>
          <p:cNvPr id="236" name="Google Shape;236;g2ee7d588cd6_0_1334"/>
          <p:cNvPicPr preferRelativeResize="0"/>
          <p:nvPr/>
        </p:nvPicPr>
        <p:blipFill>
          <a:blip r:embed="rId3">
            <a:alphaModFix/>
          </a:blip>
          <a:stretch>
            <a:fillRect/>
          </a:stretch>
        </p:blipFill>
        <p:spPr>
          <a:xfrm>
            <a:off x="1780376" y="130451"/>
            <a:ext cx="3792301" cy="3792301"/>
          </a:xfrm>
          <a:prstGeom prst="rect">
            <a:avLst/>
          </a:prstGeom>
          <a:noFill/>
          <a:ln>
            <a:noFill/>
          </a:ln>
        </p:spPr>
      </p:pic>
      <p:pic>
        <p:nvPicPr>
          <p:cNvPr id="237" name="Google Shape;237;g2ee7d588cd6_0_1334"/>
          <p:cNvPicPr preferRelativeResize="0"/>
          <p:nvPr/>
        </p:nvPicPr>
        <p:blipFill rotWithShape="1">
          <a:blip r:embed="rId4">
            <a:alphaModFix/>
          </a:blip>
          <a:srcRect b="5908"/>
          <a:stretch/>
        </p:blipFill>
        <p:spPr>
          <a:xfrm>
            <a:off x="5801851" y="130451"/>
            <a:ext cx="4607299" cy="4335225"/>
          </a:xfrm>
          <a:prstGeom prst="rect">
            <a:avLst/>
          </a:prstGeom>
          <a:noFill/>
          <a:ln>
            <a:noFill/>
          </a:ln>
        </p:spPr>
      </p:pic>
      <p:pic>
        <p:nvPicPr>
          <p:cNvPr id="238" name="Google Shape;238;g2ee7d588cd6_0_1334"/>
          <p:cNvPicPr preferRelativeResize="0"/>
          <p:nvPr/>
        </p:nvPicPr>
        <p:blipFill>
          <a:blip r:embed="rId5">
            <a:alphaModFix/>
          </a:blip>
          <a:stretch>
            <a:fillRect/>
          </a:stretch>
        </p:blipFill>
        <p:spPr>
          <a:xfrm>
            <a:off x="1697651" y="4092876"/>
            <a:ext cx="3957751" cy="2645175"/>
          </a:xfrm>
          <a:prstGeom prst="rect">
            <a:avLst/>
          </a:prstGeom>
          <a:noFill/>
          <a:ln>
            <a:noFill/>
          </a:ln>
        </p:spPr>
      </p:pic>
      <p:pic>
        <p:nvPicPr>
          <p:cNvPr id="239" name="Google Shape;239;g2ee7d588cd6_0_1334"/>
          <p:cNvPicPr preferRelativeResize="0"/>
          <p:nvPr/>
        </p:nvPicPr>
        <p:blipFill rotWithShape="1">
          <a:blip r:embed="rId6">
            <a:alphaModFix/>
          </a:blip>
          <a:srcRect t="14614" b="17093"/>
          <a:stretch/>
        </p:blipFill>
        <p:spPr>
          <a:xfrm>
            <a:off x="5801850" y="4547926"/>
            <a:ext cx="4607300" cy="21156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E108D5-31F9-4E7B-812F-7D541310D0D1}"/>
              </a:ext>
            </a:extLst>
          </p:cNvPr>
          <p:cNvSpPr txBox="1"/>
          <p:nvPr/>
        </p:nvSpPr>
        <p:spPr>
          <a:xfrm>
            <a:off x="491948" y="1709200"/>
            <a:ext cx="10351848" cy="4443425"/>
          </a:xfrm>
          <a:prstGeom prst="rect">
            <a:avLst/>
          </a:prstGeom>
          <a:noFill/>
        </p:spPr>
        <p:txBody>
          <a:bodyPr vert="horz" wrap="square" lIns="91440" tIns="45720" rIns="91440" bIns="45720" anchor="t" anchorCtr="0">
            <a:noAutofit/>
          </a:bodyPr>
          <a:lstStyle/>
          <a:p>
            <a:pPr>
              <a:defRPr sz="2000" b="1" i="1">
                <a:solidFill>
                  <a:srgbClr val="4F81BD"/>
                </a:solidFill>
                <a:ea typeface="Lato"/>
                <a:cs typeface="Lato"/>
              </a:defRPr>
            </a:pPr>
            <a:r>
              <a:t>Para agosto de 2031...</a:t>
            </a:r>
            <a:endParaRPr sz="2000" b="1">
              <a:solidFill>
                <a:srgbClr val="4F81BD"/>
              </a:solidFill>
              <a:ea typeface="Lato"/>
              <a:cs typeface="Lato"/>
            </a:endParaRPr>
          </a:p>
          <a:p>
            <a:endParaRPr sz="2000" b="1" i="1">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Los programas deben establecer una </a:t>
            </a:r>
            <a:r>
              <a:rPr b="1"/>
              <a:t>escala salarial </a:t>
            </a:r>
            <a:r>
              <a:t>para todos los puestos</a:t>
            </a:r>
            <a:endParaRPr sz="2000" b="1">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Lato"/>
            </a:endParaRPr>
          </a:p>
        </p:txBody>
      </p:sp>
      <p:sp>
        <p:nvSpPr>
          <p:cNvPr id="3" name="Title 5">
            <a:extLst>
              <a:ext uri="{FF2B5EF4-FFF2-40B4-BE49-F238E27FC236}">
                <a16:creationId xmlns:a16="http://schemas.microsoft.com/office/drawing/2014/main" id="{52B142A4-C184-0F4F-509B-BCD8FF122C9D}"/>
              </a:ext>
            </a:extLst>
          </p:cNvPr>
          <p:cNvSpPr>
            <a:spLocks noGrp="1"/>
          </p:cNvSpPr>
          <p:nvPr>
            <p:ph type="title"/>
          </p:nvPr>
        </p:nvSpPr>
        <p:spPr>
          <a:xfrm>
            <a:off x="0" y="498745"/>
            <a:ext cx="12192000" cy="929823"/>
          </a:xfrm>
          <a:solidFill>
            <a:srgbClr val="1F497D"/>
          </a:solidFill>
        </p:spPr>
        <p:txBody>
          <a:bodyPr anchor="ctr"/>
          <a:lstStyle/>
          <a:p>
            <a:pPr marL="461645">
              <a:defRPr cap="small">
                <a:solidFill>
                  <a:schemeClr val="bg1"/>
                </a:solidFill>
                <a:latin typeface="Lato"/>
                <a:ea typeface="Lato"/>
                <a:cs typeface="Lato"/>
              </a:defRPr>
            </a:pPr>
            <a:r>
              <a:t>Normas salariales (1302.90)</a:t>
            </a:r>
          </a:p>
        </p:txBody>
      </p:sp>
      <p:pic>
        <p:nvPicPr>
          <p:cNvPr id="4" name="Picture 3">
            <a:extLst>
              <a:ext uri="{FF2B5EF4-FFF2-40B4-BE49-F238E27FC236}">
                <a16:creationId xmlns:a16="http://schemas.microsoft.com/office/drawing/2014/main" id="{485137BE-684E-B384-6F2E-2C1EA0840140}"/>
              </a:ext>
            </a:extLst>
          </p:cNvPr>
          <p:cNvPicPr>
            <a:picLocks noChangeAspect="1"/>
          </p:cNvPicPr>
          <p:nvPr/>
        </p:nvPicPr>
        <p:blipFill>
          <a:blip r:embed="rId3"/>
          <a:stretch>
            <a:fillRect/>
          </a:stretch>
        </p:blipFill>
        <p:spPr>
          <a:xfrm>
            <a:off x="10623361" y="599440"/>
            <a:ext cx="1237595" cy="829128"/>
          </a:xfrm>
          <a:prstGeom prst="rect">
            <a:avLst/>
          </a:prstGeom>
        </p:spPr>
      </p:pic>
    </p:spTree>
    <p:extLst>
      <p:ext uri="{BB962C8B-B14F-4D97-AF65-F5344CB8AC3E}">
        <p14:creationId xmlns:p14="http://schemas.microsoft.com/office/powerpoint/2010/main" val="655075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ee7d588cd6_0_1318"/>
          <p:cNvSpPr txBox="1">
            <a:spLocks noGrp="1"/>
          </p:cNvSpPr>
          <p:nvPr>
            <p:ph type="title"/>
          </p:nvPr>
        </p:nvSpPr>
        <p:spPr>
          <a:xfrm>
            <a:off x="1665450" y="-87850"/>
            <a:ext cx="8420400" cy="1371600"/>
          </a:xfrm>
          <a:prstGeom prst="rect">
            <a:avLst/>
          </a:prstGeom>
          <a:noFill/>
          <a:ln>
            <a:noFill/>
          </a:ln>
        </p:spPr>
        <p:txBody>
          <a:bodyPr spcFirstLastPara="1" wrap="square" lIns="91425" tIns="45700" rIns="91425" bIns="45700" anchor="ctr" anchorCtr="0">
            <a:normAutofit fontScale="90000"/>
          </a:bodyPr>
          <a:lstStyle/>
          <a:p>
            <a:pPr algn="l">
              <a:defRPr b="1"/>
            </a:pPr>
            <a:r>
              <a:t>Nuestro modelo de desarrollo de la fuerza laboral.</a:t>
            </a:r>
            <a:endParaRPr b="1"/>
          </a:p>
          <a:p>
            <a:pPr algn="l">
              <a:buSzPts val="2000"/>
              <a:defRPr sz="1800"/>
            </a:pPr>
            <a:r>
              <a:rPr>
                <a:solidFill>
                  <a:schemeClr val="dk1"/>
                </a:solidFill>
              </a:rPr>
              <a:t>Empoderamiento y Colocación de Maestros Sustitutos (STEP, sigla en inglés) - (</a:t>
            </a:r>
            <a:r>
              <a:rPr u="sng">
                <a:solidFill>
                  <a:srgbClr val="1B8BD5"/>
                </a:solidFill>
                <a:hlinkClick r:id="rId3">
                  <a:extLst>
                    <a:ext uri="{A12FA001-AC4F-418D-AE19-62706E023703}">
                      <ahyp:hlinkClr xmlns:ahyp="http://schemas.microsoft.com/office/drawing/2018/hyperlinkcolor" val="tx"/>
                    </a:ext>
                  </a:extLst>
                </a:hlinkClick>
              </a:rPr>
              <a:t>ecestep.org</a:t>
            </a:r>
            <a:r>
              <a:t>)</a:t>
            </a:r>
            <a:endParaRPr sz="1800"/>
          </a:p>
        </p:txBody>
      </p:sp>
      <p:sp>
        <p:nvSpPr>
          <p:cNvPr id="246" name="Google Shape;246;g2ee7d588cd6_0_1318"/>
          <p:cNvSpPr txBox="1"/>
          <p:nvPr/>
        </p:nvSpPr>
        <p:spPr>
          <a:xfrm>
            <a:off x="1868900" y="1283750"/>
            <a:ext cx="8751900" cy="4263600"/>
          </a:xfrm>
          <a:prstGeom prst="rect">
            <a:avLst/>
          </a:prstGeom>
          <a:noFill/>
          <a:ln>
            <a:noFill/>
          </a:ln>
        </p:spPr>
        <p:txBody>
          <a:bodyPr spcFirstLastPara="1" wrap="square" lIns="91425" tIns="91425" rIns="91425" bIns="91425" anchor="t" anchorCtr="0">
            <a:spAutoFit/>
          </a:bodyPr>
          <a:lstStyle/>
          <a:p>
            <a:pPr marL="457200">
              <a:buClr>
                <a:srgbClr val="000000"/>
              </a:buClr>
            </a:pPr>
            <a:endParaRPr sz="2000" kern="0" dirty="0">
              <a:solidFill>
                <a:srgbClr val="000000"/>
              </a:solidFill>
              <a:highlight>
                <a:srgbClr val="FFFFFF"/>
              </a:highlight>
              <a:latin typeface="Open Sans"/>
              <a:ea typeface="Open Sans"/>
              <a:cs typeface="Open Sans"/>
              <a:sym typeface="Open Sans"/>
            </a:endParaRPr>
          </a:p>
          <a:p>
            <a:pPr marL="457200">
              <a:buClr>
                <a:srgbClr val="000000"/>
              </a:buClr>
            </a:pPr>
            <a:endParaRPr sz="2000" kern="0" dirty="0">
              <a:solidFill>
                <a:srgbClr val="000000"/>
              </a:solidFill>
              <a:highlight>
                <a:srgbClr val="FFFFFF"/>
              </a:highlight>
              <a:latin typeface="Open Sans"/>
              <a:ea typeface="Open Sans"/>
              <a:cs typeface="Open Sans"/>
              <a:sym typeface="Open Sans"/>
            </a:endParaRPr>
          </a:p>
          <a:p>
            <a:pPr marL="457200">
              <a:buClr>
                <a:srgbClr val="000000"/>
              </a:buClr>
            </a:pPr>
            <a:endParaRPr sz="2000" kern="0" dirty="0">
              <a:solidFill>
                <a:srgbClr val="000000"/>
              </a:solidFill>
              <a:highlight>
                <a:srgbClr val="FFFFFF"/>
              </a:highlight>
              <a:latin typeface="Open Sans"/>
              <a:ea typeface="Open Sans"/>
              <a:cs typeface="Open Sans"/>
              <a:sym typeface="Open Sans"/>
            </a:endParaRPr>
          </a:p>
          <a:p>
            <a:pPr marL="457200">
              <a:buClr>
                <a:srgbClr val="000000"/>
              </a:buClr>
            </a:pPr>
            <a:endParaRPr sz="2000" kern="0" dirty="0">
              <a:solidFill>
                <a:srgbClr val="000000"/>
              </a:solidFill>
              <a:highlight>
                <a:srgbClr val="FFFFFF"/>
              </a:highlight>
              <a:latin typeface="Open Sans"/>
              <a:ea typeface="Open Sans"/>
              <a:cs typeface="Open Sans"/>
              <a:sym typeface="Open Sans"/>
            </a:endParaRPr>
          </a:p>
          <a:p>
            <a:pPr marL="457200">
              <a:buClr>
                <a:srgbClr val="000000"/>
              </a:buClr>
            </a:pPr>
            <a:endParaRPr sz="2000" kern="0" dirty="0">
              <a:solidFill>
                <a:srgbClr val="000000"/>
              </a:solidFill>
              <a:highlight>
                <a:srgbClr val="FFFFFF"/>
              </a:highlight>
              <a:latin typeface="Open Sans"/>
              <a:ea typeface="Open Sans"/>
              <a:cs typeface="Open Sans"/>
              <a:sym typeface="Open Sans"/>
            </a:endParaRPr>
          </a:p>
          <a:p>
            <a:pPr marL="457200">
              <a:buClr>
                <a:srgbClr val="000000"/>
              </a:buClr>
            </a:pPr>
            <a:endParaRPr sz="2000" kern="0" dirty="0">
              <a:solidFill>
                <a:srgbClr val="000000"/>
              </a:solidFill>
              <a:highlight>
                <a:srgbClr val="FFFFFF"/>
              </a:highlight>
              <a:latin typeface="Open Sans"/>
              <a:ea typeface="Open Sans"/>
              <a:cs typeface="Open Sans"/>
              <a:sym typeface="Open Sans"/>
            </a:endParaRPr>
          </a:p>
          <a:p>
            <a:pPr marL="457200">
              <a:buClr>
                <a:srgbClr val="000000"/>
              </a:buClr>
            </a:pPr>
            <a:endParaRPr sz="2000" kern="0" dirty="0">
              <a:solidFill>
                <a:srgbClr val="000000"/>
              </a:solidFill>
              <a:highlight>
                <a:srgbClr val="FFFFFF"/>
              </a:highlight>
              <a:latin typeface="Open Sans"/>
              <a:ea typeface="Open Sans"/>
              <a:cs typeface="Open Sans"/>
              <a:sym typeface="Open Sans"/>
            </a:endParaRPr>
          </a:p>
          <a:p>
            <a:pPr>
              <a:buClr>
                <a:srgbClr val="000000"/>
              </a:buClr>
            </a:pPr>
            <a:endParaRPr sz="2000" kern="0" dirty="0">
              <a:solidFill>
                <a:srgbClr val="17365D"/>
              </a:solidFill>
              <a:latin typeface="Arial"/>
              <a:cs typeface="Arial"/>
              <a:sym typeface="Arial"/>
            </a:endParaRPr>
          </a:p>
          <a:p>
            <a:pPr marL="457200">
              <a:buClr>
                <a:srgbClr val="000000"/>
              </a:buClr>
            </a:pPr>
            <a:endParaRPr sz="2000" kern="0" dirty="0">
              <a:solidFill>
                <a:srgbClr val="17365D"/>
              </a:solidFill>
              <a:latin typeface="Arial"/>
              <a:cs typeface="Arial"/>
              <a:sym typeface="Arial"/>
            </a:endParaRPr>
          </a:p>
          <a:p>
            <a:pPr>
              <a:buClr>
                <a:srgbClr val="000000"/>
              </a:buClr>
            </a:pPr>
            <a:endParaRPr sz="2000" kern="0" dirty="0">
              <a:solidFill>
                <a:srgbClr val="17365D"/>
              </a:solidFill>
              <a:latin typeface="Arial"/>
              <a:cs typeface="Arial"/>
              <a:sym typeface="Arial"/>
            </a:endParaRPr>
          </a:p>
          <a:p>
            <a:pPr>
              <a:buClr>
                <a:srgbClr val="000000"/>
              </a:buClr>
            </a:pPr>
            <a:endParaRPr sz="2000" kern="0" dirty="0">
              <a:solidFill>
                <a:srgbClr val="17365D"/>
              </a:solidFill>
              <a:latin typeface="Arial"/>
              <a:ea typeface="Arial"/>
              <a:cs typeface="Arial"/>
              <a:sym typeface="Arial"/>
            </a:endParaRPr>
          </a:p>
          <a:p>
            <a:pPr>
              <a:buClr>
                <a:srgbClr val="000000"/>
              </a:buClr>
            </a:pPr>
            <a:endParaRPr sz="1500" kern="0" dirty="0">
              <a:solidFill>
                <a:srgbClr val="17365D"/>
              </a:solidFill>
              <a:latin typeface="Arial"/>
              <a:cs typeface="Arial"/>
              <a:sym typeface="Arial"/>
            </a:endParaRPr>
          </a:p>
          <a:p>
            <a:pPr>
              <a:buClr>
                <a:srgbClr val="000000"/>
              </a:buClr>
              <a:defRPr sz="1500">
                <a:solidFill>
                  <a:srgbClr val="17365D"/>
                </a:solidFill>
                <a:latin typeface="Arial"/>
                <a:cs typeface="Arial"/>
                <a:sym typeface="Arial"/>
              </a:defRPr>
            </a:pPr>
            <a:r>
              <a:rPr dirty="0"/>
              <a:t>               Sub Start: la </a:t>
            </a:r>
            <a:r>
              <a:rPr dirty="0" err="1"/>
              <a:t>plataforma</a:t>
            </a:r>
            <a:r>
              <a:rPr dirty="0"/>
              <a:t> </a:t>
            </a:r>
            <a:r>
              <a:rPr dirty="0" err="1"/>
              <a:t>tecnológica</a:t>
            </a:r>
            <a:r>
              <a:rPr dirty="0"/>
              <a:t> central de STEP </a:t>
            </a:r>
            <a:endParaRPr sz="1500" kern="0" dirty="0">
              <a:solidFill>
                <a:srgbClr val="17365D"/>
              </a:solidFill>
              <a:latin typeface="Arial"/>
              <a:cs typeface="Arial"/>
              <a:sym typeface="Arial"/>
            </a:endParaRPr>
          </a:p>
          <a:p>
            <a:pPr>
              <a:buClr>
                <a:srgbClr val="000000"/>
              </a:buClr>
              <a:defRPr sz="1500">
                <a:latin typeface="Arial"/>
                <a:cs typeface="Arial"/>
                <a:sym typeface="Arial"/>
              </a:defRPr>
            </a:pPr>
            <a:r>
              <a:rPr dirty="0">
                <a:solidFill>
                  <a:srgbClr val="17365D"/>
                </a:solidFill>
              </a:rPr>
              <a:t>               </a:t>
            </a:r>
            <a:r>
              <a:rPr dirty="0" err="1">
                <a:solidFill>
                  <a:srgbClr val="17365D"/>
                </a:solidFill>
              </a:rPr>
              <a:t>Ahora</a:t>
            </a:r>
            <a:r>
              <a:rPr dirty="0">
                <a:solidFill>
                  <a:srgbClr val="17365D"/>
                </a:solidFill>
              </a:rPr>
              <a:t> disponible </a:t>
            </a:r>
            <a:r>
              <a:rPr dirty="0" err="1">
                <a:solidFill>
                  <a:srgbClr val="17365D"/>
                </a:solidFill>
              </a:rPr>
              <a:t>para</a:t>
            </a:r>
            <a:r>
              <a:rPr dirty="0" err="1">
                <a:solidFill>
                  <a:srgbClr val="17365D"/>
                </a:solidFill>
                <a:ea typeface="Arial"/>
              </a:rPr>
              <a:t>todos</a:t>
            </a:r>
            <a:r>
              <a:rPr dirty="0">
                <a:solidFill>
                  <a:srgbClr val="17365D"/>
                </a:solidFill>
                <a:ea typeface="Arial"/>
              </a:rPr>
              <a:t> (</a:t>
            </a:r>
            <a:r>
              <a:rPr u="sng" dirty="0">
                <a:solidFill>
                  <a:srgbClr val="1B8BD5"/>
                </a:solidFill>
                <a:ea typeface="Arial"/>
                <a:hlinkClick r:id="rId4">
                  <a:extLst>
                    <a:ext uri="{A12FA001-AC4F-418D-AE19-62706E023703}">
                      <ahyp:hlinkClr xmlns:ahyp="http://schemas.microsoft.com/office/drawing/2018/hyperlinkcolor" val="tx"/>
                    </a:ext>
                  </a:extLst>
                </a:hlinkClick>
              </a:rPr>
              <a:t>substart.org</a:t>
            </a:r>
            <a:r>
              <a:rPr dirty="0">
                <a:solidFill>
                  <a:srgbClr val="17365D"/>
                </a:solidFill>
                <a:ea typeface="Arial"/>
              </a:rPr>
              <a:t>)</a:t>
            </a:r>
            <a:endParaRPr sz="1500" kern="0" dirty="0">
              <a:solidFill>
                <a:srgbClr val="17365D"/>
              </a:solidFill>
              <a:latin typeface="Arial"/>
              <a:ea typeface="Arial"/>
              <a:cs typeface="Arial"/>
              <a:sym typeface="Arial"/>
            </a:endParaRPr>
          </a:p>
        </p:txBody>
      </p:sp>
      <p:pic>
        <p:nvPicPr>
          <p:cNvPr id="247" name="Google Shape;247;g2ee7d588cd6_0_1318"/>
          <p:cNvPicPr preferRelativeResize="0"/>
          <p:nvPr/>
        </p:nvPicPr>
        <p:blipFill rotWithShape="1">
          <a:blip r:embed="rId5">
            <a:alphaModFix/>
          </a:blip>
          <a:srcRect/>
          <a:stretch/>
        </p:blipFill>
        <p:spPr>
          <a:xfrm>
            <a:off x="2048426" y="4921851"/>
            <a:ext cx="599325" cy="515901"/>
          </a:xfrm>
          <a:prstGeom prst="rect">
            <a:avLst/>
          </a:prstGeom>
          <a:noFill/>
          <a:ln>
            <a:noFill/>
          </a:ln>
        </p:spPr>
      </p:pic>
      <p:pic>
        <p:nvPicPr>
          <p:cNvPr id="248" name="Google Shape;248;g2ee7d588cd6_0_1318"/>
          <p:cNvPicPr preferRelativeResize="0"/>
          <p:nvPr/>
        </p:nvPicPr>
        <p:blipFill>
          <a:blip r:embed="rId6">
            <a:alphaModFix/>
          </a:blip>
          <a:stretch>
            <a:fillRect/>
          </a:stretch>
        </p:blipFill>
        <p:spPr>
          <a:xfrm>
            <a:off x="2487200" y="1080475"/>
            <a:ext cx="7099674" cy="3648724"/>
          </a:xfrm>
          <a:prstGeom prst="rect">
            <a:avLst/>
          </a:prstGeom>
          <a:noFill/>
          <a:ln>
            <a:noFill/>
          </a:ln>
        </p:spPr>
      </p:pic>
      <p:sp>
        <p:nvSpPr>
          <p:cNvPr id="4" name="Oval 3">
            <a:extLst>
              <a:ext uri="{FF2B5EF4-FFF2-40B4-BE49-F238E27FC236}">
                <a16:creationId xmlns:a16="http://schemas.microsoft.com/office/drawing/2014/main" id="{ADCAC0BC-924D-4426-1893-0145968E435A}"/>
              </a:ext>
            </a:extLst>
          </p:cNvPr>
          <p:cNvSpPr/>
          <p:nvPr/>
        </p:nvSpPr>
        <p:spPr>
          <a:xfrm>
            <a:off x="2911875" y="1613571"/>
            <a:ext cx="1704513" cy="148922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Padres de Head Start y </a:t>
            </a:r>
            <a:r>
              <a:rPr lang="en-US" sz="1600" dirty="0" err="1">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más</a:t>
            </a:r>
            <a:endParaRPr lang="en-US" sz="1600" dirty="0">
              <a:solidFill>
                <a:schemeClr val="tx1">
                  <a:lumMod val="50000"/>
                  <a:lumOff val="50000"/>
                </a:schemeClr>
              </a:solidFill>
            </a:endParaRPr>
          </a:p>
        </p:txBody>
      </p:sp>
      <p:sp>
        <p:nvSpPr>
          <p:cNvPr id="5" name="Oval 4">
            <a:extLst>
              <a:ext uri="{FF2B5EF4-FFF2-40B4-BE49-F238E27FC236}">
                <a16:creationId xmlns:a16="http://schemas.microsoft.com/office/drawing/2014/main" id="{C6B8CC1B-7A15-A8B1-F1C1-EF328E5AF661}"/>
              </a:ext>
            </a:extLst>
          </p:cNvPr>
          <p:cNvSpPr/>
          <p:nvPr/>
        </p:nvSpPr>
        <p:spPr>
          <a:xfrm>
            <a:off x="7373809" y="1660120"/>
            <a:ext cx="1820019" cy="15839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Proveedores</a:t>
            </a:r>
            <a:r>
              <a:rPr lang="en-US" sz="16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 locales de ECE </a:t>
            </a:r>
            <a:r>
              <a:rPr lang="en-US" sz="1600" dirty="0" err="1">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más</a:t>
            </a:r>
            <a:r>
              <a:rPr lang="en-US" sz="16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allá</a:t>
            </a:r>
            <a:r>
              <a:rPr lang="en-US" sz="16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rPr>
              <a:t> de Head Start</a:t>
            </a:r>
            <a:endParaRPr lang="en-US" sz="1600" dirty="0">
              <a:solidFill>
                <a:schemeClr val="tx1">
                  <a:lumMod val="50000"/>
                  <a:lumOff val="50000"/>
                </a:schemeClr>
              </a:solidFill>
            </a:endParaRPr>
          </a:p>
        </p:txBody>
      </p:sp>
      <p:sp>
        <p:nvSpPr>
          <p:cNvPr id="8" name="TextBox 7">
            <a:extLst>
              <a:ext uri="{FF2B5EF4-FFF2-40B4-BE49-F238E27FC236}">
                <a16:creationId xmlns:a16="http://schemas.microsoft.com/office/drawing/2014/main" id="{07B8D902-F8BA-9388-1A4F-B8193DEBA066}"/>
              </a:ext>
            </a:extLst>
          </p:cNvPr>
          <p:cNvSpPr txBox="1"/>
          <p:nvPr/>
        </p:nvSpPr>
        <p:spPr>
          <a:xfrm>
            <a:off x="5018613" y="3515424"/>
            <a:ext cx="2036848" cy="808876"/>
          </a:xfrm>
          <a:prstGeom prst="rect">
            <a:avLst/>
          </a:prstGeom>
          <a:solidFill>
            <a:schemeClr val="bg1"/>
          </a:solidFill>
        </p:spPr>
        <p:txBody>
          <a:bodyPr wrap="square">
            <a:spAutoFit/>
          </a:bodyPr>
          <a:lstStyle/>
          <a:p>
            <a:pPr marL="0" marR="0">
              <a:lnSpc>
                <a:spcPct val="107000"/>
              </a:lnSpc>
              <a:spcBef>
                <a:spcPts val="0"/>
              </a:spcBef>
            </a:pPr>
            <a:r>
              <a:rPr lang="es-419" sz="1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Capacitación de ECE</a:t>
            </a:r>
            <a:endParaRPr lang="en-US" sz="11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1-1 </a:t>
            </a:r>
            <a:r>
              <a:rPr lang="en-US" sz="1100" kern="100" dirty="0" err="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tutoría</a:t>
            </a:r>
            <a:r>
              <a:rPr lang="en-US" sz="1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y coaching</a:t>
            </a:r>
          </a:p>
          <a:p>
            <a:pPr marL="0" marR="0">
              <a:lnSpc>
                <a:spcPct val="107000"/>
              </a:lnSpc>
              <a:spcBef>
                <a:spcPts val="0"/>
              </a:spcBef>
            </a:pPr>
            <a:r>
              <a:rPr lang="es-419" sz="1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Apoyo académico y de permiso</a:t>
            </a:r>
            <a:endParaRPr lang="en-US" sz="1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Camino </a:t>
            </a:r>
            <a:r>
              <a:rPr lang="en-US" sz="1100" kern="100" dirty="0" err="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profesional</a:t>
            </a:r>
            <a:endParaRPr lang="en-US" sz="1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ee7d588cd6_0_1483"/>
          <p:cNvSpPr txBox="1">
            <a:spLocks noGrp="1"/>
          </p:cNvSpPr>
          <p:nvPr>
            <p:ph type="title"/>
          </p:nvPr>
        </p:nvSpPr>
        <p:spPr>
          <a:xfrm>
            <a:off x="1783200" y="228590"/>
            <a:ext cx="8229600" cy="1143000"/>
          </a:xfrm>
          <a:prstGeom prst="rect">
            <a:avLst/>
          </a:prstGeom>
          <a:noFill/>
          <a:ln>
            <a:noFill/>
          </a:ln>
        </p:spPr>
        <p:txBody>
          <a:bodyPr spcFirstLastPara="1" wrap="square" lIns="91425" tIns="45700" rIns="91425" bIns="45700" anchor="ctr" anchorCtr="0">
            <a:normAutofit fontScale="90000"/>
          </a:bodyPr>
          <a:lstStyle/>
          <a:p>
            <a:pPr algn="l">
              <a:buSzPct val="60000"/>
              <a:defRPr b="1"/>
            </a:pPr>
            <a:r>
              <a:t>Programa de Desarrollo de la Fuerza Laboral</a:t>
            </a:r>
            <a:endParaRPr b="1"/>
          </a:p>
          <a:p>
            <a:pPr algn="l">
              <a:buSzPct val="128617"/>
              <a:defRPr sz="1555">
                <a:solidFill>
                  <a:schemeClr val="dk1"/>
                </a:solidFill>
              </a:defRPr>
            </a:pPr>
            <a:r>
              <a:t>Empoderamiento y Ubicación de Maestros Sustitutos (STEP, sigla en inglés)</a:t>
            </a:r>
            <a:endParaRPr sz="1555">
              <a:solidFill>
                <a:schemeClr val="dk1"/>
              </a:solidFill>
            </a:endParaRPr>
          </a:p>
          <a:p>
            <a:pPr marL="457200" algn="l">
              <a:buSzPct val="94741"/>
            </a:pPr>
            <a:endParaRPr sz="2111">
              <a:solidFill>
                <a:schemeClr val="dk1"/>
              </a:solidFill>
            </a:endParaRPr>
          </a:p>
          <a:p>
            <a:pPr algn="l">
              <a:buSzPct val="60000"/>
            </a:pPr>
            <a:endParaRPr sz="2111">
              <a:solidFill>
                <a:schemeClr val="dk1"/>
              </a:solidFill>
            </a:endParaRPr>
          </a:p>
        </p:txBody>
      </p:sp>
      <p:sp>
        <p:nvSpPr>
          <p:cNvPr id="255" name="Google Shape;255;g2ee7d588cd6_0_1483"/>
          <p:cNvSpPr txBox="1"/>
          <p:nvPr/>
        </p:nvSpPr>
        <p:spPr>
          <a:xfrm>
            <a:off x="2179200" y="1147775"/>
            <a:ext cx="7833600" cy="615600"/>
          </a:xfrm>
          <a:prstGeom prst="rect">
            <a:avLst/>
          </a:prstGeom>
          <a:noFill/>
          <a:ln>
            <a:noFill/>
          </a:ln>
        </p:spPr>
        <p:txBody>
          <a:bodyPr spcFirstLastPara="1" wrap="square" lIns="91425" tIns="91425" rIns="91425" bIns="91425" anchor="t" anchorCtr="0">
            <a:spAutoFit/>
          </a:bodyPr>
          <a:lstStyle/>
          <a:p>
            <a:pPr>
              <a:buClr>
                <a:srgbClr val="000000"/>
              </a:buClr>
              <a:buSzPts val="2800"/>
            </a:pPr>
            <a:endParaRPr sz="2800" kern="0">
              <a:solidFill>
                <a:srgbClr val="17365D"/>
              </a:solidFill>
              <a:latin typeface="Arial"/>
              <a:ea typeface="Arial"/>
              <a:cs typeface="Arial"/>
              <a:sym typeface="Arial"/>
            </a:endParaRPr>
          </a:p>
        </p:txBody>
      </p:sp>
      <p:pic>
        <p:nvPicPr>
          <p:cNvPr id="256" name="Google Shape;256;g2ee7d588cd6_0_1483"/>
          <p:cNvPicPr preferRelativeResize="0"/>
          <p:nvPr/>
        </p:nvPicPr>
        <p:blipFill rotWithShape="1">
          <a:blip r:embed="rId3">
            <a:alphaModFix/>
          </a:blip>
          <a:srcRect/>
          <a:stretch/>
        </p:blipFill>
        <p:spPr>
          <a:xfrm>
            <a:off x="9618550" y="128016"/>
            <a:ext cx="1580500" cy="886805"/>
          </a:xfrm>
          <a:prstGeom prst="rect">
            <a:avLst/>
          </a:prstGeom>
          <a:noFill/>
          <a:ln>
            <a:noFill/>
          </a:ln>
        </p:spPr>
      </p:pic>
      <p:pic>
        <p:nvPicPr>
          <p:cNvPr id="257" name="Google Shape;257;g2ee7d588cd6_0_1483"/>
          <p:cNvPicPr preferRelativeResize="0"/>
          <p:nvPr/>
        </p:nvPicPr>
        <p:blipFill rotWithShape="1">
          <a:blip r:embed="rId4">
            <a:alphaModFix/>
          </a:blip>
          <a:srcRect/>
          <a:stretch/>
        </p:blipFill>
        <p:spPr>
          <a:xfrm>
            <a:off x="2011013" y="1145888"/>
            <a:ext cx="8169974" cy="4566226"/>
          </a:xfrm>
          <a:prstGeom prst="rect">
            <a:avLst/>
          </a:prstGeom>
          <a:noFill/>
          <a:ln>
            <a:noFill/>
          </a:ln>
        </p:spPr>
      </p:pic>
      <p:sp>
        <p:nvSpPr>
          <p:cNvPr id="3" name="TextBox 2">
            <a:extLst>
              <a:ext uri="{FF2B5EF4-FFF2-40B4-BE49-F238E27FC236}">
                <a16:creationId xmlns:a16="http://schemas.microsoft.com/office/drawing/2014/main" id="{1CBB351D-3365-3B67-3F6B-7AF46BC83103}"/>
              </a:ext>
            </a:extLst>
          </p:cNvPr>
          <p:cNvSpPr txBox="1"/>
          <p:nvPr/>
        </p:nvSpPr>
        <p:spPr>
          <a:xfrm>
            <a:off x="2183167" y="2104222"/>
            <a:ext cx="3912833" cy="369332"/>
          </a:xfrm>
          <a:prstGeom prst="rect">
            <a:avLst/>
          </a:prstGeom>
          <a:solidFill>
            <a:srgbClr val="E5C77E"/>
          </a:solidFill>
        </p:spPr>
        <p:txBody>
          <a:bodyPr wrap="square">
            <a:spAutoFit/>
          </a:bodyPr>
          <a:lstStyle/>
          <a:p>
            <a:r>
              <a:rPr lang="es-419"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Capacitación de profesionalismo 21/11</a:t>
            </a:r>
            <a:endParaRPr lang="en-US" dirty="0">
              <a:solidFill>
                <a:schemeClr val="tx1">
                  <a:lumMod val="65000"/>
                  <a:lumOff val="35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g3214bf99477_0_11"/>
          <p:cNvPicPr preferRelativeResize="0"/>
          <p:nvPr/>
        </p:nvPicPr>
        <p:blipFill>
          <a:blip r:embed="rId3">
            <a:alphaModFix/>
          </a:blip>
          <a:stretch>
            <a:fillRect/>
          </a:stretch>
        </p:blipFill>
        <p:spPr>
          <a:xfrm>
            <a:off x="1653601" y="945337"/>
            <a:ext cx="8884803" cy="4967336"/>
          </a:xfrm>
          <a:prstGeom prst="rect">
            <a:avLst/>
          </a:prstGeom>
          <a:noFill/>
          <a:ln>
            <a:noFill/>
          </a:ln>
        </p:spPr>
      </p:pic>
      <p:sp>
        <p:nvSpPr>
          <p:cNvPr id="264" name="Google Shape;264;g3214bf99477_0_11"/>
          <p:cNvSpPr txBox="1">
            <a:spLocks noGrp="1"/>
          </p:cNvSpPr>
          <p:nvPr>
            <p:ph type="title"/>
          </p:nvPr>
        </p:nvSpPr>
        <p:spPr>
          <a:xfrm>
            <a:off x="1783200" y="228590"/>
            <a:ext cx="8229600" cy="1143000"/>
          </a:xfrm>
          <a:prstGeom prst="rect">
            <a:avLst/>
          </a:prstGeom>
          <a:noFill/>
          <a:ln>
            <a:noFill/>
          </a:ln>
        </p:spPr>
        <p:txBody>
          <a:bodyPr spcFirstLastPara="1" wrap="square" lIns="91425" tIns="45700" rIns="91425" bIns="45700" anchor="ctr" anchorCtr="0">
            <a:normAutofit fontScale="90000"/>
          </a:bodyPr>
          <a:lstStyle/>
          <a:p>
            <a:pPr algn="l">
              <a:buSzPct val="60000"/>
              <a:defRPr b="1"/>
            </a:pPr>
            <a:r>
              <a:t>Programa de Desarrollo de la Fuerza Laboral</a:t>
            </a:r>
            <a:endParaRPr b="1"/>
          </a:p>
          <a:p>
            <a:pPr algn="l">
              <a:buSzPct val="128617"/>
              <a:defRPr sz="1555">
                <a:solidFill>
                  <a:schemeClr val="dk1"/>
                </a:solidFill>
              </a:defRPr>
            </a:pPr>
            <a:r>
              <a:t>Empoderamiento y Ubicación de Maestros Sustitutos (STEP, sigla en inglés)</a:t>
            </a:r>
            <a:endParaRPr sz="1555">
              <a:solidFill>
                <a:schemeClr val="dk1"/>
              </a:solidFill>
            </a:endParaRPr>
          </a:p>
          <a:p>
            <a:pPr marL="457200" algn="l">
              <a:buSzPct val="94741"/>
            </a:pPr>
            <a:endParaRPr sz="2111">
              <a:solidFill>
                <a:schemeClr val="dk1"/>
              </a:solidFill>
            </a:endParaRPr>
          </a:p>
          <a:p>
            <a:pPr algn="l">
              <a:buSzPct val="60000"/>
            </a:pPr>
            <a:endParaRPr sz="2111">
              <a:solidFill>
                <a:schemeClr val="dk1"/>
              </a:solidFill>
            </a:endParaRPr>
          </a:p>
        </p:txBody>
      </p:sp>
      <p:sp>
        <p:nvSpPr>
          <p:cNvPr id="265" name="Google Shape;265;g3214bf99477_0_11"/>
          <p:cNvSpPr txBox="1"/>
          <p:nvPr/>
        </p:nvSpPr>
        <p:spPr>
          <a:xfrm>
            <a:off x="2179200" y="1147775"/>
            <a:ext cx="7833600" cy="615600"/>
          </a:xfrm>
          <a:prstGeom prst="rect">
            <a:avLst/>
          </a:prstGeom>
          <a:noFill/>
          <a:ln>
            <a:noFill/>
          </a:ln>
        </p:spPr>
        <p:txBody>
          <a:bodyPr spcFirstLastPara="1" wrap="square" lIns="91425" tIns="91425" rIns="91425" bIns="91425" anchor="t" anchorCtr="0">
            <a:spAutoFit/>
          </a:bodyPr>
          <a:lstStyle/>
          <a:p>
            <a:pPr>
              <a:buClr>
                <a:srgbClr val="000000"/>
              </a:buClr>
              <a:buSzPts val="2800"/>
            </a:pPr>
            <a:endParaRPr sz="2800" kern="0">
              <a:solidFill>
                <a:srgbClr val="17365D"/>
              </a:solidFill>
              <a:latin typeface="Arial"/>
              <a:ea typeface="Arial"/>
              <a:cs typeface="Arial"/>
              <a:sym typeface="Arial"/>
            </a:endParaRPr>
          </a:p>
        </p:txBody>
      </p:sp>
      <p:pic>
        <p:nvPicPr>
          <p:cNvPr id="266" name="Google Shape;266;g3214bf99477_0_11"/>
          <p:cNvPicPr preferRelativeResize="0"/>
          <p:nvPr/>
        </p:nvPicPr>
        <p:blipFill rotWithShape="1">
          <a:blip r:embed="rId4">
            <a:alphaModFix/>
          </a:blip>
          <a:srcRect/>
          <a:stretch/>
        </p:blipFill>
        <p:spPr>
          <a:xfrm>
            <a:off x="9618550" y="58519"/>
            <a:ext cx="1580500" cy="886805"/>
          </a:xfrm>
          <a:prstGeom prst="rect">
            <a:avLst/>
          </a:prstGeom>
          <a:noFill/>
          <a:ln>
            <a:noFill/>
          </a:ln>
        </p:spPr>
      </p:pic>
      <p:pic>
        <p:nvPicPr>
          <p:cNvPr id="267" name="Google Shape;267;g3214bf99477_0_11"/>
          <p:cNvPicPr preferRelativeResize="0"/>
          <p:nvPr/>
        </p:nvPicPr>
        <p:blipFill>
          <a:blip r:embed="rId5">
            <a:alphaModFix/>
          </a:blip>
          <a:stretch>
            <a:fillRect/>
          </a:stretch>
        </p:blipFill>
        <p:spPr>
          <a:xfrm>
            <a:off x="8807300" y="4842351"/>
            <a:ext cx="1860700" cy="1070325"/>
          </a:xfrm>
          <a:prstGeom prst="rect">
            <a:avLst/>
          </a:prstGeom>
          <a:noFill/>
          <a:ln>
            <a:noFill/>
          </a:ln>
        </p:spPr>
      </p:pic>
      <p:pic>
        <p:nvPicPr>
          <p:cNvPr id="268" name="Google Shape;268;g3214bf99477_0_11"/>
          <p:cNvPicPr preferRelativeResize="0"/>
          <p:nvPr/>
        </p:nvPicPr>
        <p:blipFill>
          <a:blip r:embed="rId5">
            <a:alphaModFix/>
          </a:blip>
          <a:stretch>
            <a:fillRect/>
          </a:stretch>
        </p:blipFill>
        <p:spPr>
          <a:xfrm>
            <a:off x="1524001" y="4069725"/>
            <a:ext cx="2307275" cy="18429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3EAF1"/>
        </a:solidFill>
        <a:effectLst/>
      </p:bgPr>
    </p:bg>
    <p:spTree>
      <p:nvGrpSpPr>
        <p:cNvPr id="1" name="Shape 272"/>
        <p:cNvGrpSpPr/>
        <p:nvPr/>
      </p:nvGrpSpPr>
      <p:grpSpPr>
        <a:xfrm>
          <a:off x="0" y="0"/>
          <a:ext cx="0" cy="0"/>
          <a:chOff x="0" y="0"/>
          <a:chExt cx="0" cy="0"/>
        </a:xfrm>
      </p:grpSpPr>
      <p:sp>
        <p:nvSpPr>
          <p:cNvPr id="273" name="Google Shape;273;g2ef5264b125_0_1"/>
          <p:cNvSpPr/>
          <p:nvPr/>
        </p:nvSpPr>
        <p:spPr>
          <a:xfrm>
            <a:off x="9766775" y="-1488367"/>
            <a:ext cx="2501100" cy="3334800"/>
          </a:xfrm>
          <a:prstGeom prst="ellipse">
            <a:avLst/>
          </a:prstGeom>
          <a:solidFill>
            <a:srgbClr val="9ACED0"/>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74" name="Google Shape;274;g2ef5264b125_0_1"/>
          <p:cNvSpPr/>
          <p:nvPr/>
        </p:nvSpPr>
        <p:spPr>
          <a:xfrm>
            <a:off x="233426" y="-957633"/>
            <a:ext cx="10108539" cy="8647584"/>
          </a:xfrm>
          <a:custGeom>
            <a:avLst/>
            <a:gdLst/>
            <a:ahLst/>
            <a:cxnLst/>
            <a:rect l="l" t="t" r="r" b="b"/>
            <a:pathLst>
              <a:path w="308587" h="259434" extrusionOk="0">
                <a:moveTo>
                  <a:pt x="237938" y="15164"/>
                </a:moveTo>
                <a:cubicBezTo>
                  <a:pt x="280267" y="38966"/>
                  <a:pt x="266576" y="137189"/>
                  <a:pt x="278257" y="174556"/>
                </a:cubicBezTo>
                <a:cubicBezTo>
                  <a:pt x="289938" y="211923"/>
                  <a:pt x="312421" y="226242"/>
                  <a:pt x="308025" y="239368"/>
                </a:cubicBezTo>
                <a:cubicBezTo>
                  <a:pt x="303629" y="252494"/>
                  <a:pt x="298165" y="253561"/>
                  <a:pt x="251880" y="253310"/>
                </a:cubicBezTo>
                <a:cubicBezTo>
                  <a:pt x="205595" y="253059"/>
                  <a:pt x="68247" y="274788"/>
                  <a:pt x="30314" y="237860"/>
                </a:cubicBezTo>
                <a:cubicBezTo>
                  <a:pt x="-7618" y="200932"/>
                  <a:pt x="-10319" y="68860"/>
                  <a:pt x="24285" y="31744"/>
                </a:cubicBezTo>
                <a:cubicBezTo>
                  <a:pt x="58889" y="-5372"/>
                  <a:pt x="195609" y="-8638"/>
                  <a:pt x="237938" y="15164"/>
                </a:cubicBezTo>
                <a:close/>
              </a:path>
            </a:pathLst>
          </a:custGeom>
          <a:solidFill>
            <a:schemeClr val="lt1"/>
          </a:solidFill>
          <a:ln w="228600" cap="flat" cmpd="sng">
            <a:solidFill>
              <a:srgbClr val="9ACED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75" name="Google Shape;275;g2ef5264b125_0_1"/>
          <p:cNvSpPr/>
          <p:nvPr/>
        </p:nvSpPr>
        <p:spPr>
          <a:xfrm>
            <a:off x="9933075" y="2370133"/>
            <a:ext cx="574800" cy="766500"/>
          </a:xfrm>
          <a:prstGeom prst="ellipse">
            <a:avLst/>
          </a:prstGeom>
          <a:solidFill>
            <a:srgbClr val="436EA9"/>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76" name="Google Shape;276;g2ef5264b125_0_1"/>
          <p:cNvSpPr/>
          <p:nvPr/>
        </p:nvSpPr>
        <p:spPr>
          <a:xfrm>
            <a:off x="9428275" y="2262267"/>
            <a:ext cx="191100" cy="254700"/>
          </a:xfrm>
          <a:prstGeom prst="ellipse">
            <a:avLst/>
          </a:prstGeom>
          <a:solidFill>
            <a:srgbClr val="436EA9"/>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77" name="Google Shape;277;g2ef5264b125_0_1"/>
          <p:cNvSpPr/>
          <p:nvPr/>
        </p:nvSpPr>
        <p:spPr>
          <a:xfrm>
            <a:off x="9585375" y="1670600"/>
            <a:ext cx="317400" cy="423300"/>
          </a:xfrm>
          <a:prstGeom prst="ellipse">
            <a:avLst/>
          </a:prstGeom>
          <a:solidFill>
            <a:schemeClr val="lt1"/>
          </a:solidFill>
          <a:ln>
            <a:noFill/>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pic>
        <p:nvPicPr>
          <p:cNvPr id="278" name="Google Shape;278;g2ef5264b125_0_1"/>
          <p:cNvPicPr preferRelativeResize="0"/>
          <p:nvPr/>
        </p:nvPicPr>
        <p:blipFill rotWithShape="1">
          <a:blip r:embed="rId3">
            <a:alphaModFix/>
          </a:blip>
          <a:srcRect/>
          <a:stretch/>
        </p:blipFill>
        <p:spPr>
          <a:xfrm>
            <a:off x="2064565" y="3056276"/>
            <a:ext cx="6679612" cy="3757275"/>
          </a:xfrm>
          <a:prstGeom prst="rect">
            <a:avLst/>
          </a:prstGeom>
          <a:noFill/>
          <a:ln>
            <a:noFill/>
          </a:ln>
        </p:spPr>
      </p:pic>
      <p:sp>
        <p:nvSpPr>
          <p:cNvPr id="279" name="Google Shape;279;g2ef5264b125_0_1"/>
          <p:cNvSpPr txBox="1"/>
          <p:nvPr/>
        </p:nvSpPr>
        <p:spPr>
          <a:xfrm>
            <a:off x="1380475" y="-82325"/>
            <a:ext cx="8047800" cy="2947200"/>
          </a:xfrm>
          <a:prstGeom prst="rect">
            <a:avLst/>
          </a:prstGeom>
          <a:noFill/>
          <a:ln>
            <a:noFill/>
          </a:ln>
        </p:spPr>
        <p:txBody>
          <a:bodyPr spcFirstLastPara="1" wrap="square" lIns="91425" tIns="91425" rIns="91425" bIns="91425" anchor="b" anchorCtr="0">
            <a:noAutofit/>
          </a:bodyPr>
          <a:lstStyle/>
          <a:p>
            <a:pPr algn="ctr">
              <a:buClr>
                <a:srgbClr val="000000"/>
              </a:buClr>
              <a:buSzPts val="1500"/>
              <a:defRPr sz="2500" b="1">
                <a:solidFill>
                  <a:srgbClr val="595959"/>
                </a:solidFill>
                <a:latin typeface="Comfortaa"/>
                <a:ea typeface="Comfortaa"/>
                <a:cs typeface="Comfortaa"/>
                <a:sym typeface="Comfortaa"/>
              </a:defRPr>
            </a:pPr>
            <a:r>
              <a:t>Información de contacto</a:t>
            </a:r>
            <a:endParaRPr sz="2500" b="1" kern="0">
              <a:solidFill>
                <a:srgbClr val="595959"/>
              </a:solidFill>
              <a:latin typeface="Comfortaa"/>
              <a:ea typeface="Comfortaa"/>
              <a:cs typeface="Comfortaa"/>
              <a:sym typeface="Comfortaa"/>
            </a:endParaRPr>
          </a:p>
          <a:p>
            <a:pPr>
              <a:buClr>
                <a:srgbClr val="000000"/>
              </a:buClr>
              <a:buSzPts val="1500"/>
            </a:pPr>
            <a:endParaRPr sz="2000" kern="0">
              <a:solidFill>
                <a:srgbClr val="595959"/>
              </a:solidFill>
              <a:latin typeface="Comfortaa"/>
              <a:ea typeface="Comfortaa"/>
              <a:cs typeface="Comfortaa"/>
              <a:sym typeface="Comfortaa"/>
            </a:endParaRPr>
          </a:p>
          <a:p>
            <a:pPr algn="ctr">
              <a:buClr>
                <a:srgbClr val="000000"/>
              </a:buClr>
              <a:buSzPts val="1500"/>
              <a:defRPr sz="2000">
                <a:latin typeface="Comfortaa"/>
                <a:ea typeface="Comfortaa"/>
                <a:cs typeface="Comfortaa"/>
                <a:sym typeface="Comfortaa"/>
              </a:defRPr>
            </a:pPr>
            <a:r>
              <a:rPr>
                <a:solidFill>
                  <a:srgbClr val="595959"/>
                </a:solidFill>
              </a:rPr>
              <a:t>Sabrina Dong, </a:t>
            </a:r>
            <a:r>
              <a:rPr u="sng">
                <a:solidFill>
                  <a:srgbClr val="2200CC"/>
                </a:solidFill>
                <a:hlinkClick r:id="rId4"/>
              </a:rPr>
              <a:t>sabrina.dong@kaiming.org</a:t>
            </a:r>
            <a:endParaRPr sz="2000" kern="0">
              <a:solidFill>
                <a:srgbClr val="595959"/>
              </a:solidFill>
              <a:latin typeface="Comfortaa"/>
              <a:ea typeface="Comfortaa"/>
              <a:cs typeface="Comfortaa"/>
              <a:sym typeface="Comfortaa"/>
            </a:endParaRPr>
          </a:p>
          <a:p>
            <a:pPr>
              <a:buClr>
                <a:srgbClr val="000000"/>
              </a:buClr>
              <a:buSzPts val="1500"/>
            </a:pPr>
            <a:endParaRPr sz="2000" kern="0">
              <a:solidFill>
                <a:srgbClr val="595959"/>
              </a:solidFill>
              <a:latin typeface="Comfortaa"/>
              <a:ea typeface="Comfortaa"/>
              <a:cs typeface="Comfortaa"/>
              <a:sym typeface="Comfortaa"/>
            </a:endParaRPr>
          </a:p>
          <a:p>
            <a:pPr algn="ctr">
              <a:buClr>
                <a:srgbClr val="000000"/>
              </a:buClr>
              <a:buSzPts val="1500"/>
              <a:defRPr sz="2000">
                <a:latin typeface="Comfortaa"/>
                <a:ea typeface="Comfortaa"/>
                <a:cs typeface="Comfortaa"/>
                <a:sym typeface="Comfortaa"/>
              </a:defRPr>
            </a:pPr>
            <a:r>
              <a:rPr>
                <a:solidFill>
                  <a:srgbClr val="595959"/>
                </a:solidFill>
              </a:rPr>
              <a:t>(415) 982-4777, ext. 332  </a:t>
            </a:r>
            <a:r>
              <a:rPr>
                <a:solidFill>
                  <a:srgbClr val="9ACED0"/>
                </a:solidFill>
              </a:rPr>
              <a:t>|</a:t>
            </a:r>
            <a:r>
              <a:rPr>
                <a:solidFill>
                  <a:srgbClr val="595959"/>
                </a:solidFill>
              </a:rPr>
              <a:t>  </a:t>
            </a:r>
            <a:r>
              <a:rPr u="sng">
                <a:solidFill>
                  <a:srgbClr val="2200CC"/>
                </a:solidFill>
                <a:hlinkClick r:id="rId5"/>
              </a:rPr>
              <a:t>www.kaiming.org</a:t>
            </a:r>
            <a:endParaRPr sz="3700" b="1" kern="0">
              <a:solidFill>
                <a:srgbClr val="436EA9"/>
              </a:solidFill>
              <a:latin typeface="Comfortaa"/>
              <a:ea typeface="Comfortaa"/>
              <a:cs typeface="Comfortaa"/>
              <a:sym typeface="Comfortaa"/>
            </a:endParaRPr>
          </a:p>
        </p:txBody>
      </p:sp>
      <p:pic>
        <p:nvPicPr>
          <p:cNvPr id="280" name="Google Shape;280;g2ef5264b125_0_1"/>
          <p:cNvPicPr preferRelativeResize="0"/>
          <p:nvPr/>
        </p:nvPicPr>
        <p:blipFill rotWithShape="1">
          <a:blip r:embed="rId6">
            <a:alphaModFix/>
          </a:blip>
          <a:srcRect/>
          <a:stretch/>
        </p:blipFill>
        <p:spPr>
          <a:xfrm>
            <a:off x="8339375" y="4494776"/>
            <a:ext cx="1938800" cy="19253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15835" y="-1043135"/>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pPr defTabSz="609630"/>
            <a:endParaRPr sz="1200">
              <a:solidFill>
                <a:prstClr val="black"/>
              </a:solidFill>
              <a:latin typeface="Calibri"/>
            </a:endParaRPr>
          </a:p>
        </p:txBody>
      </p:sp>
      <p:sp>
        <p:nvSpPr>
          <p:cNvPr id="3" name="Freeform 3"/>
          <p:cNvSpPr/>
          <p:nvPr/>
        </p:nvSpPr>
        <p:spPr>
          <a:xfrm rot="-1266137">
            <a:off x="-1342937" y="4110534"/>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txBody>
          <a:bodyPr/>
          <a:lstStyle/>
          <a:p>
            <a:pPr defTabSz="609630"/>
            <a:endParaRPr sz="1200">
              <a:solidFill>
                <a:prstClr val="black"/>
              </a:solidFill>
              <a:latin typeface="Calibri"/>
            </a:endParaRPr>
          </a:p>
        </p:txBody>
      </p:sp>
      <p:sp>
        <p:nvSpPr>
          <p:cNvPr id="4" name="Freeform 4"/>
          <p:cNvSpPr/>
          <p:nvPr/>
        </p:nvSpPr>
        <p:spPr>
          <a:xfrm rot="-5569636">
            <a:off x="5950" y="-1066257"/>
            <a:ext cx="2730702" cy="4706708"/>
          </a:xfrm>
          <a:custGeom>
            <a:avLst/>
            <a:gdLst/>
            <a:ahLst/>
            <a:cxnLst/>
            <a:rect l="l" t="t" r="r" b="b"/>
            <a:pathLst>
              <a:path w="4096053" h="7060062">
                <a:moveTo>
                  <a:pt x="0" y="0"/>
                </a:moveTo>
                <a:lnTo>
                  <a:pt x="4096053" y="0"/>
                </a:lnTo>
                <a:lnTo>
                  <a:pt x="4096053" y="7060061"/>
                </a:lnTo>
                <a:lnTo>
                  <a:pt x="0" y="7060061"/>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pPr defTabSz="609630"/>
            <a:endParaRPr sz="1200">
              <a:solidFill>
                <a:prstClr val="black"/>
              </a:solidFill>
              <a:latin typeface="Calibri"/>
            </a:endParaRPr>
          </a:p>
        </p:txBody>
      </p:sp>
      <p:sp>
        <p:nvSpPr>
          <p:cNvPr id="5" name="Freeform 5"/>
          <p:cNvSpPr/>
          <p:nvPr/>
        </p:nvSpPr>
        <p:spPr>
          <a:xfrm rot="-3755510">
            <a:off x="10140849" y="3361665"/>
            <a:ext cx="2730702" cy="4706708"/>
          </a:xfrm>
          <a:custGeom>
            <a:avLst/>
            <a:gdLst/>
            <a:ahLst/>
            <a:cxnLst/>
            <a:rect l="l" t="t" r="r" b="b"/>
            <a:pathLst>
              <a:path w="4096053" h="7060062">
                <a:moveTo>
                  <a:pt x="0" y="0"/>
                </a:moveTo>
                <a:lnTo>
                  <a:pt x="4096054" y="0"/>
                </a:lnTo>
                <a:lnTo>
                  <a:pt x="4096054" y="7060062"/>
                </a:lnTo>
                <a:lnTo>
                  <a:pt x="0" y="7060062"/>
                </a:lnTo>
                <a:lnTo>
                  <a:pt x="0" y="0"/>
                </a:lnTo>
                <a:close/>
              </a:path>
            </a:pathLst>
          </a:custGeom>
          <a:blipFill>
            <a:blip r:embed="rId8">
              <a:alphaModFix amt="50000"/>
              <a:extLst>
                <a:ext uri="{96DAC541-7B7A-43D3-8B79-37D633B846F1}">
                  <asvg:svgBlip xmlns:asvg="http://schemas.microsoft.com/office/drawing/2016/SVG/main" r:embed="rId9"/>
                </a:ext>
              </a:extLst>
            </a:blip>
            <a:stretch>
              <a:fillRect/>
            </a:stretch>
          </a:blipFill>
        </p:spPr>
        <p:txBody>
          <a:bodyPr/>
          <a:lstStyle/>
          <a:p>
            <a:pPr defTabSz="609630"/>
            <a:endParaRPr sz="1200">
              <a:solidFill>
                <a:prstClr val="black"/>
              </a:solidFill>
              <a:latin typeface="Calibri"/>
            </a:endParaRPr>
          </a:p>
        </p:txBody>
      </p:sp>
      <p:sp>
        <p:nvSpPr>
          <p:cNvPr id="6" name="TextBox 6"/>
          <p:cNvSpPr txBox="1"/>
          <p:nvPr/>
        </p:nvSpPr>
        <p:spPr>
          <a:xfrm>
            <a:off x="3694808" y="6065162"/>
            <a:ext cx="4612969" cy="516552"/>
          </a:xfrm>
          <a:prstGeom prst="rect">
            <a:avLst/>
          </a:prstGeom>
        </p:spPr>
        <p:txBody>
          <a:bodyPr lIns="0" tIns="0" rIns="0" bIns="0" anchor="t">
            <a:spAutoFit/>
          </a:bodyPr>
          <a:lstStyle/>
          <a:p>
            <a:pPr algn="ctr" defTabSz="609630">
              <a:lnSpc>
                <a:spcPts val="2000"/>
              </a:lnSpc>
              <a:defRPr sz="2000">
                <a:solidFill>
                  <a:srgbClr val="000000"/>
                </a:solidFill>
                <a:latin typeface="Trajan Pro"/>
                <a:ea typeface="Trajan Pro"/>
                <a:cs typeface="Trajan Pro"/>
                <a:sym typeface="Trajan Pro"/>
              </a:defRPr>
            </a:pPr>
            <a:r>
              <a:t>Presentado por Amber Lease, directora de Recursos Humanos</a:t>
            </a:r>
          </a:p>
        </p:txBody>
      </p:sp>
      <p:grpSp>
        <p:nvGrpSpPr>
          <p:cNvPr id="7" name="Group 7"/>
          <p:cNvGrpSpPr/>
          <p:nvPr/>
        </p:nvGrpSpPr>
        <p:grpSpPr>
          <a:xfrm>
            <a:off x="9228527" y="4950147"/>
            <a:ext cx="3007923" cy="1907853"/>
            <a:chOff x="0" y="0"/>
            <a:chExt cx="6015847" cy="3815707"/>
          </a:xfrm>
        </p:grpSpPr>
        <p:sp>
          <p:nvSpPr>
            <p:cNvPr id="8" name="Freeform 8"/>
            <p:cNvSpPr/>
            <p:nvPr/>
          </p:nvSpPr>
          <p:spPr>
            <a:xfrm>
              <a:off x="0" y="0"/>
              <a:ext cx="6015847" cy="3815707"/>
            </a:xfrm>
            <a:custGeom>
              <a:avLst/>
              <a:gdLst/>
              <a:ahLst/>
              <a:cxnLst/>
              <a:rect l="l" t="t" r="r" b="b"/>
              <a:pathLst>
                <a:path w="6015847" h="3815707">
                  <a:moveTo>
                    <a:pt x="0" y="0"/>
                  </a:moveTo>
                  <a:lnTo>
                    <a:pt x="6015847" y="0"/>
                  </a:lnTo>
                  <a:lnTo>
                    <a:pt x="6015847" y="3815707"/>
                  </a:lnTo>
                  <a:lnTo>
                    <a:pt x="0" y="3815707"/>
                  </a:lnTo>
                  <a:lnTo>
                    <a:pt x="0" y="0"/>
                  </a:lnTo>
                  <a:close/>
                </a:path>
              </a:pathLst>
            </a:custGeom>
            <a:blipFill>
              <a:blip r:embed="rId10"/>
              <a:stretch>
                <a:fillRect l="-1320" r="-1320"/>
              </a:stretch>
            </a:blipFill>
          </p:spPr>
          <p:txBody>
            <a:bodyPr/>
            <a:lstStyle/>
            <a:p>
              <a:pPr defTabSz="609630"/>
              <a:endParaRPr sz="1200">
                <a:solidFill>
                  <a:prstClr val="black"/>
                </a:solidFill>
                <a:latin typeface="Calibri"/>
              </a:endParaRPr>
            </a:p>
          </p:txBody>
        </p:sp>
        <p:sp>
          <p:nvSpPr>
            <p:cNvPr id="9" name="TextBox 9"/>
            <p:cNvSpPr txBox="1"/>
            <p:nvPr/>
          </p:nvSpPr>
          <p:spPr>
            <a:xfrm>
              <a:off x="2044718" y="2125383"/>
              <a:ext cx="155138" cy="231218"/>
            </a:xfrm>
            <a:prstGeom prst="rect">
              <a:avLst/>
            </a:prstGeom>
          </p:spPr>
          <p:txBody>
            <a:bodyPr lIns="0" tIns="0" rIns="0" bIns="0" anchor="t">
              <a:spAutoFit/>
            </a:bodyPr>
            <a:lstStyle/>
            <a:p>
              <a:pPr algn="ctr" defTabSz="609630">
                <a:lnSpc>
                  <a:spcPts val="859"/>
                </a:lnSpc>
                <a:spcBef>
                  <a:spcPct val="0"/>
                </a:spcBef>
                <a:defRPr sz="859">
                  <a:solidFill>
                    <a:srgbClr val="D19E48"/>
                  </a:solidFill>
                  <a:latin typeface="Trajan Pro"/>
                  <a:ea typeface="Trajan Pro"/>
                  <a:cs typeface="Trajan Pro"/>
                  <a:sym typeface="Trajan Pro"/>
                </a:defRPr>
              </a:pPr>
              <a:r>
                <a:t>
</a:t>
              </a:r>
            </a:p>
          </p:txBody>
        </p:sp>
      </p:grpSp>
      <p:grpSp>
        <p:nvGrpSpPr>
          <p:cNvPr id="10" name="Group 10"/>
          <p:cNvGrpSpPr/>
          <p:nvPr/>
        </p:nvGrpSpPr>
        <p:grpSpPr>
          <a:xfrm>
            <a:off x="885063" y="1355637"/>
            <a:ext cx="9703413" cy="4059780"/>
            <a:chOff x="-246127" y="-144641"/>
            <a:chExt cx="19406826" cy="8119559"/>
          </a:xfrm>
        </p:grpSpPr>
        <p:sp>
          <p:nvSpPr>
            <p:cNvPr id="11" name="TextBox 11"/>
            <p:cNvSpPr txBox="1"/>
            <p:nvPr/>
          </p:nvSpPr>
          <p:spPr>
            <a:xfrm>
              <a:off x="-246127" y="-144641"/>
              <a:ext cx="19406826" cy="1328826"/>
            </a:xfrm>
            <a:prstGeom prst="rect">
              <a:avLst/>
            </a:prstGeom>
          </p:spPr>
          <p:txBody>
            <a:bodyPr wrap="square" lIns="0" tIns="0" rIns="0" bIns="0" anchor="t">
              <a:spAutoFit/>
            </a:bodyPr>
            <a:lstStyle/>
            <a:p>
              <a:pPr algn="ctr" defTabSz="609630">
                <a:lnSpc>
                  <a:spcPts val="5460"/>
                </a:lnSpc>
                <a:defRPr sz="4000">
                  <a:solidFill>
                    <a:srgbClr val="B1D235"/>
                  </a:solidFill>
                  <a:latin typeface="Trajan Pro"/>
                  <a:ea typeface="Trajan Pro"/>
                  <a:cs typeface="Trajan Pro"/>
                  <a:sym typeface="Trajan Pro"/>
                </a:defRPr>
              </a:pPr>
              <a:r>
                <a:t>Datos breves sobre nuestro programa:</a:t>
              </a:r>
            </a:p>
          </p:txBody>
        </p:sp>
        <p:sp>
          <p:nvSpPr>
            <p:cNvPr id="12" name="TextBox 12"/>
            <p:cNvSpPr txBox="1"/>
            <p:nvPr/>
          </p:nvSpPr>
          <p:spPr>
            <a:xfrm>
              <a:off x="820037" y="1387475"/>
              <a:ext cx="17274500" cy="6587443"/>
            </a:xfrm>
            <a:prstGeom prst="rect">
              <a:avLst/>
            </a:prstGeom>
          </p:spPr>
          <p:txBody>
            <a:bodyPr lIns="0" tIns="0" rIns="0" bIns="0" anchor="t">
              <a:spAutoFit/>
            </a:bodyPr>
            <a:lstStyle/>
            <a:p>
              <a:pPr marL="804629" lvl="1" indent="-402315" defTabSz="609630">
                <a:lnSpc>
                  <a:spcPts val="5218"/>
                </a:lnSpc>
                <a:buFont typeface="Arial"/>
                <a:buChar char="•"/>
                <a:defRPr sz="3727">
                  <a:solidFill>
                    <a:srgbClr val="000000"/>
                  </a:solidFill>
                  <a:latin typeface="GeorgiaBelle"/>
                  <a:ea typeface="GeorgiaBelle"/>
                  <a:cs typeface="GeorgiaBelle"/>
                  <a:sym typeface="GeorgiaBelle"/>
                </a:defRPr>
              </a:pPr>
              <a:r>
                <a:t>Ubicado en el sur de Oregón</a:t>
              </a:r>
            </a:p>
            <a:p>
              <a:pPr marL="804629" lvl="1" indent="-402315" defTabSz="609630">
                <a:lnSpc>
                  <a:spcPts val="5218"/>
                </a:lnSpc>
                <a:buFont typeface="Arial"/>
                <a:buChar char="•"/>
                <a:defRPr sz="3727">
                  <a:solidFill>
                    <a:srgbClr val="000000"/>
                  </a:solidFill>
                  <a:latin typeface="GeorgiaBelle"/>
                  <a:ea typeface="GeorgiaBelle"/>
                  <a:cs typeface="GeorgiaBelle"/>
                  <a:sym typeface="GeorgiaBelle"/>
                </a:defRPr>
              </a:pPr>
              <a:r>
                <a:t>Atiende a 998 niños y familias</a:t>
              </a:r>
            </a:p>
            <a:p>
              <a:pPr marL="804629" lvl="1" indent="-402315" defTabSz="609630">
                <a:lnSpc>
                  <a:spcPts val="5218"/>
                </a:lnSpc>
                <a:buFont typeface="Arial"/>
                <a:buChar char="•"/>
                <a:defRPr sz="3727">
                  <a:solidFill>
                    <a:srgbClr val="000000"/>
                  </a:solidFill>
                  <a:latin typeface="GeorgiaBelle"/>
                  <a:ea typeface="GeorgiaBelle"/>
                  <a:cs typeface="GeorgiaBelle"/>
                  <a:sym typeface="GeorgiaBelle"/>
                </a:defRPr>
              </a:pPr>
              <a:r>
                <a:t>Emplea a 380 personas</a:t>
              </a:r>
            </a:p>
            <a:p>
              <a:pPr marL="804629" lvl="1" indent="-402315" defTabSz="609630">
                <a:lnSpc>
                  <a:spcPts val="5218"/>
                </a:lnSpc>
                <a:buFont typeface="Arial"/>
                <a:buChar char="•"/>
                <a:defRPr sz="3727">
                  <a:solidFill>
                    <a:srgbClr val="000000"/>
                  </a:solidFill>
                  <a:latin typeface="GeorgiaBelle"/>
                  <a:ea typeface="GeorgiaBelle"/>
                  <a:cs typeface="GeorgiaBelle"/>
                  <a:sym typeface="GeorgiaBelle"/>
                </a:defRPr>
              </a:pPr>
              <a:r>
                <a:t>Ha sido una organización desde 1967 y luego se expandió en 1989 </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15835" y="-1043135"/>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pPr defTabSz="609630"/>
            <a:endParaRPr sz="1200">
              <a:solidFill>
                <a:prstClr val="black"/>
              </a:solidFill>
              <a:latin typeface="Calibri"/>
            </a:endParaRPr>
          </a:p>
        </p:txBody>
      </p:sp>
      <p:sp>
        <p:nvSpPr>
          <p:cNvPr id="3" name="Freeform 3"/>
          <p:cNvSpPr/>
          <p:nvPr/>
        </p:nvSpPr>
        <p:spPr>
          <a:xfrm rot="-1266137">
            <a:off x="-1342937" y="4110534"/>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txBody>
          <a:bodyPr/>
          <a:lstStyle/>
          <a:p>
            <a:pPr defTabSz="609630"/>
            <a:endParaRPr sz="1200">
              <a:solidFill>
                <a:prstClr val="black"/>
              </a:solidFill>
              <a:latin typeface="Calibri"/>
            </a:endParaRPr>
          </a:p>
        </p:txBody>
      </p:sp>
      <p:sp>
        <p:nvSpPr>
          <p:cNvPr id="4" name="Freeform 4"/>
          <p:cNvSpPr/>
          <p:nvPr/>
        </p:nvSpPr>
        <p:spPr>
          <a:xfrm rot="-5569636">
            <a:off x="5950" y="-1066257"/>
            <a:ext cx="2730702" cy="4706708"/>
          </a:xfrm>
          <a:custGeom>
            <a:avLst/>
            <a:gdLst/>
            <a:ahLst/>
            <a:cxnLst/>
            <a:rect l="l" t="t" r="r" b="b"/>
            <a:pathLst>
              <a:path w="4096053" h="7060062">
                <a:moveTo>
                  <a:pt x="0" y="0"/>
                </a:moveTo>
                <a:lnTo>
                  <a:pt x="4096053" y="0"/>
                </a:lnTo>
                <a:lnTo>
                  <a:pt x="4096053" y="7060061"/>
                </a:lnTo>
                <a:lnTo>
                  <a:pt x="0" y="7060061"/>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pPr defTabSz="609630"/>
            <a:endParaRPr sz="1200">
              <a:solidFill>
                <a:prstClr val="black"/>
              </a:solidFill>
              <a:latin typeface="Calibri"/>
            </a:endParaRPr>
          </a:p>
        </p:txBody>
      </p:sp>
      <p:sp>
        <p:nvSpPr>
          <p:cNvPr id="5" name="Freeform 5"/>
          <p:cNvSpPr/>
          <p:nvPr/>
        </p:nvSpPr>
        <p:spPr>
          <a:xfrm>
            <a:off x="9390586" y="5244356"/>
            <a:ext cx="3002961" cy="1855689"/>
          </a:xfrm>
          <a:custGeom>
            <a:avLst/>
            <a:gdLst/>
            <a:ahLst/>
            <a:cxnLst/>
            <a:rect l="l" t="t" r="r" b="b"/>
            <a:pathLst>
              <a:path w="4504441" h="2783534">
                <a:moveTo>
                  <a:pt x="0" y="0"/>
                </a:moveTo>
                <a:lnTo>
                  <a:pt x="4504441" y="0"/>
                </a:lnTo>
                <a:lnTo>
                  <a:pt x="4504441" y="2783534"/>
                </a:lnTo>
                <a:lnTo>
                  <a:pt x="0" y="2783534"/>
                </a:lnTo>
                <a:lnTo>
                  <a:pt x="0" y="0"/>
                </a:lnTo>
                <a:close/>
              </a:path>
            </a:pathLst>
          </a:custGeom>
          <a:blipFill>
            <a:blip r:embed="rId8"/>
            <a:stretch>
              <a:fillRect/>
            </a:stretch>
          </a:blipFill>
        </p:spPr>
        <p:txBody>
          <a:bodyPr/>
          <a:lstStyle/>
          <a:p>
            <a:pPr defTabSz="609630"/>
            <a:endParaRPr sz="1200">
              <a:solidFill>
                <a:prstClr val="black"/>
              </a:solidFill>
              <a:latin typeface="Calibri"/>
            </a:endParaRPr>
          </a:p>
        </p:txBody>
      </p:sp>
      <p:sp>
        <p:nvSpPr>
          <p:cNvPr id="6" name="Freeform 6"/>
          <p:cNvSpPr/>
          <p:nvPr/>
        </p:nvSpPr>
        <p:spPr>
          <a:xfrm rot="-3755510">
            <a:off x="10140849" y="3361665"/>
            <a:ext cx="2730702" cy="4706708"/>
          </a:xfrm>
          <a:custGeom>
            <a:avLst/>
            <a:gdLst/>
            <a:ahLst/>
            <a:cxnLst/>
            <a:rect l="l" t="t" r="r" b="b"/>
            <a:pathLst>
              <a:path w="4096053" h="7060062">
                <a:moveTo>
                  <a:pt x="0" y="0"/>
                </a:moveTo>
                <a:lnTo>
                  <a:pt x="4096054" y="0"/>
                </a:lnTo>
                <a:lnTo>
                  <a:pt x="4096054" y="7060062"/>
                </a:lnTo>
                <a:lnTo>
                  <a:pt x="0" y="7060062"/>
                </a:lnTo>
                <a:lnTo>
                  <a:pt x="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pPr defTabSz="609630"/>
            <a:endParaRPr sz="1200">
              <a:solidFill>
                <a:prstClr val="black"/>
              </a:solidFill>
              <a:latin typeface="Calibri"/>
            </a:endParaRPr>
          </a:p>
        </p:txBody>
      </p:sp>
      <p:sp>
        <p:nvSpPr>
          <p:cNvPr id="7" name="TextBox 7"/>
          <p:cNvSpPr txBox="1"/>
          <p:nvPr/>
        </p:nvSpPr>
        <p:spPr>
          <a:xfrm>
            <a:off x="1511664" y="543532"/>
            <a:ext cx="8426842" cy="779829"/>
          </a:xfrm>
          <a:prstGeom prst="rect">
            <a:avLst/>
          </a:prstGeom>
        </p:spPr>
        <p:txBody>
          <a:bodyPr lIns="0" tIns="0" rIns="0" bIns="0" anchor="t">
            <a:spAutoFit/>
          </a:bodyPr>
          <a:lstStyle/>
          <a:p>
            <a:pPr algn="ctr" defTabSz="609630">
              <a:lnSpc>
                <a:spcPts val="6667"/>
              </a:lnSpc>
              <a:defRPr sz="4000">
                <a:solidFill>
                  <a:srgbClr val="000000"/>
                </a:solidFill>
                <a:latin typeface="Trajan Pro"/>
                <a:ea typeface="Trajan Pro"/>
                <a:cs typeface="Trajan Pro"/>
                <a:sym typeface="Trajan Pro"/>
              </a:defRPr>
            </a:pPr>
            <a:r>
              <a:t>Rotación de personal</a:t>
            </a:r>
          </a:p>
        </p:txBody>
      </p:sp>
      <p:pic>
        <p:nvPicPr>
          <p:cNvPr id="8" name="Picture 8"/>
          <p:cNvPicPr>
            <a:picLocks noChangeAspect="1"/>
          </p:cNvPicPr>
          <p:nvPr/>
        </p:nvPicPr>
        <p:blipFill>
          <a:blip r:embed="rId11"/>
          <a:stretch>
            <a:fillRect/>
          </a:stretch>
        </p:blipFill>
        <p:spPr>
          <a:xfrm>
            <a:off x="922582" y="769708"/>
            <a:ext cx="9605005" cy="6083605"/>
          </a:xfrm>
          <a:prstGeom prst="rect">
            <a:avLst/>
          </a:prstGeom>
        </p:spPr>
      </p:pic>
      <p:sp>
        <p:nvSpPr>
          <p:cNvPr id="9" name="TextBox 8">
            <a:extLst>
              <a:ext uri="{FF2B5EF4-FFF2-40B4-BE49-F238E27FC236}">
                <a16:creationId xmlns:a16="http://schemas.microsoft.com/office/drawing/2014/main" id="{185638D9-481E-AD6E-9352-1BBC01C3ECD5}"/>
              </a:ext>
            </a:extLst>
          </p:cNvPr>
          <p:cNvSpPr txBox="1"/>
          <p:nvPr/>
        </p:nvSpPr>
        <p:spPr>
          <a:xfrm>
            <a:off x="4383464" y="1715678"/>
            <a:ext cx="1712536" cy="430887"/>
          </a:xfrm>
          <a:prstGeom prst="rect">
            <a:avLst/>
          </a:prstGeom>
          <a:solidFill>
            <a:schemeClr val="bg1"/>
          </a:solidFill>
        </p:spPr>
        <p:txBody>
          <a:bodyPr wrap="square" rtlCol="0">
            <a:spAutoFit/>
          </a:bodyPr>
          <a:lstStyle/>
          <a:p>
            <a:r>
              <a:rPr lang="en-US" sz="2200" b="1" dirty="0" err="1">
                <a:solidFill>
                  <a:srgbClr val="495D25"/>
                </a:solidFill>
              </a:rPr>
              <a:t>Empleados</a:t>
            </a:r>
            <a:endParaRPr lang="en-US" sz="2200" b="1" dirty="0">
              <a:solidFill>
                <a:srgbClr val="495D25"/>
              </a:solidFill>
            </a:endParaRPr>
          </a:p>
        </p:txBody>
      </p:sp>
      <p:sp>
        <p:nvSpPr>
          <p:cNvPr id="10" name="TextBox 9">
            <a:extLst>
              <a:ext uri="{FF2B5EF4-FFF2-40B4-BE49-F238E27FC236}">
                <a16:creationId xmlns:a16="http://schemas.microsoft.com/office/drawing/2014/main" id="{C1F5E079-1A17-3303-1303-81EB3BCDAC03}"/>
              </a:ext>
            </a:extLst>
          </p:cNvPr>
          <p:cNvSpPr txBox="1"/>
          <p:nvPr/>
        </p:nvSpPr>
        <p:spPr>
          <a:xfrm>
            <a:off x="6831315" y="1756865"/>
            <a:ext cx="1712536" cy="430887"/>
          </a:xfrm>
          <a:prstGeom prst="rect">
            <a:avLst/>
          </a:prstGeom>
          <a:solidFill>
            <a:schemeClr val="bg1"/>
          </a:solidFill>
        </p:spPr>
        <p:txBody>
          <a:bodyPr wrap="square" rtlCol="0">
            <a:spAutoFit/>
          </a:bodyPr>
          <a:lstStyle/>
          <a:p>
            <a:r>
              <a:rPr lang="en-US" sz="2200" b="1" dirty="0" err="1">
                <a:solidFill>
                  <a:srgbClr val="495D25"/>
                </a:solidFill>
              </a:rPr>
              <a:t>Vacantes</a:t>
            </a:r>
            <a:endParaRPr lang="en-US" sz="2200" b="1" dirty="0">
              <a:solidFill>
                <a:srgbClr val="495D25"/>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15835" y="-1043135"/>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pPr defTabSz="609630"/>
            <a:endParaRPr sz="1200">
              <a:solidFill>
                <a:prstClr val="black"/>
              </a:solidFill>
              <a:latin typeface="Calibri"/>
            </a:endParaRPr>
          </a:p>
        </p:txBody>
      </p:sp>
      <p:sp>
        <p:nvSpPr>
          <p:cNvPr id="3" name="Freeform 3"/>
          <p:cNvSpPr/>
          <p:nvPr/>
        </p:nvSpPr>
        <p:spPr>
          <a:xfrm rot="-1266137">
            <a:off x="-1342937" y="4110534"/>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txBody>
          <a:bodyPr/>
          <a:lstStyle/>
          <a:p>
            <a:pPr defTabSz="609630"/>
            <a:endParaRPr sz="1200">
              <a:solidFill>
                <a:prstClr val="black"/>
              </a:solidFill>
              <a:latin typeface="Calibri"/>
            </a:endParaRPr>
          </a:p>
        </p:txBody>
      </p:sp>
      <p:sp>
        <p:nvSpPr>
          <p:cNvPr id="4" name="Freeform 4"/>
          <p:cNvSpPr/>
          <p:nvPr/>
        </p:nvSpPr>
        <p:spPr>
          <a:xfrm rot="-5569636">
            <a:off x="5950" y="-1066257"/>
            <a:ext cx="2730702" cy="4706708"/>
          </a:xfrm>
          <a:custGeom>
            <a:avLst/>
            <a:gdLst/>
            <a:ahLst/>
            <a:cxnLst/>
            <a:rect l="l" t="t" r="r" b="b"/>
            <a:pathLst>
              <a:path w="4096053" h="7060062">
                <a:moveTo>
                  <a:pt x="0" y="0"/>
                </a:moveTo>
                <a:lnTo>
                  <a:pt x="4096053" y="0"/>
                </a:lnTo>
                <a:lnTo>
                  <a:pt x="4096053" y="7060061"/>
                </a:lnTo>
                <a:lnTo>
                  <a:pt x="0" y="7060061"/>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pPr defTabSz="609630"/>
            <a:endParaRPr sz="1200">
              <a:solidFill>
                <a:prstClr val="black"/>
              </a:solidFill>
              <a:latin typeface="Calibri"/>
            </a:endParaRPr>
          </a:p>
        </p:txBody>
      </p:sp>
      <p:sp>
        <p:nvSpPr>
          <p:cNvPr id="5" name="Freeform 5"/>
          <p:cNvSpPr/>
          <p:nvPr/>
        </p:nvSpPr>
        <p:spPr>
          <a:xfrm>
            <a:off x="9390586" y="5244356"/>
            <a:ext cx="3002961" cy="1855689"/>
          </a:xfrm>
          <a:custGeom>
            <a:avLst/>
            <a:gdLst/>
            <a:ahLst/>
            <a:cxnLst/>
            <a:rect l="l" t="t" r="r" b="b"/>
            <a:pathLst>
              <a:path w="4504441" h="2783534">
                <a:moveTo>
                  <a:pt x="0" y="0"/>
                </a:moveTo>
                <a:lnTo>
                  <a:pt x="4504441" y="0"/>
                </a:lnTo>
                <a:lnTo>
                  <a:pt x="4504441" y="2783534"/>
                </a:lnTo>
                <a:lnTo>
                  <a:pt x="0" y="2783534"/>
                </a:lnTo>
                <a:lnTo>
                  <a:pt x="0" y="0"/>
                </a:lnTo>
                <a:close/>
              </a:path>
            </a:pathLst>
          </a:custGeom>
          <a:blipFill>
            <a:blip r:embed="rId8"/>
            <a:stretch>
              <a:fillRect/>
            </a:stretch>
          </a:blipFill>
        </p:spPr>
        <p:txBody>
          <a:bodyPr/>
          <a:lstStyle/>
          <a:p>
            <a:pPr defTabSz="609630"/>
            <a:endParaRPr sz="1200">
              <a:solidFill>
                <a:prstClr val="black"/>
              </a:solidFill>
              <a:latin typeface="Calibri"/>
            </a:endParaRPr>
          </a:p>
        </p:txBody>
      </p:sp>
      <p:sp>
        <p:nvSpPr>
          <p:cNvPr id="6" name="Freeform 6"/>
          <p:cNvSpPr/>
          <p:nvPr/>
        </p:nvSpPr>
        <p:spPr>
          <a:xfrm rot="-3755510">
            <a:off x="10140849" y="3361665"/>
            <a:ext cx="2730702" cy="4706708"/>
          </a:xfrm>
          <a:custGeom>
            <a:avLst/>
            <a:gdLst/>
            <a:ahLst/>
            <a:cxnLst/>
            <a:rect l="l" t="t" r="r" b="b"/>
            <a:pathLst>
              <a:path w="4096053" h="7060062">
                <a:moveTo>
                  <a:pt x="0" y="0"/>
                </a:moveTo>
                <a:lnTo>
                  <a:pt x="4096054" y="0"/>
                </a:lnTo>
                <a:lnTo>
                  <a:pt x="4096054" y="7060062"/>
                </a:lnTo>
                <a:lnTo>
                  <a:pt x="0" y="7060062"/>
                </a:lnTo>
                <a:lnTo>
                  <a:pt x="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pPr defTabSz="609630"/>
            <a:endParaRPr sz="1200">
              <a:solidFill>
                <a:prstClr val="black"/>
              </a:solidFill>
              <a:latin typeface="Calibri"/>
            </a:endParaRPr>
          </a:p>
        </p:txBody>
      </p:sp>
      <p:grpSp>
        <p:nvGrpSpPr>
          <p:cNvPr id="7" name="Group 7"/>
          <p:cNvGrpSpPr/>
          <p:nvPr/>
        </p:nvGrpSpPr>
        <p:grpSpPr>
          <a:xfrm>
            <a:off x="1213178" y="2112258"/>
            <a:ext cx="4289738" cy="1523165"/>
            <a:chOff x="0" y="0"/>
            <a:chExt cx="1694711" cy="601744"/>
          </a:xfrm>
        </p:grpSpPr>
        <p:sp>
          <p:nvSpPr>
            <p:cNvPr id="8" name="Freeform 8"/>
            <p:cNvSpPr/>
            <p:nvPr/>
          </p:nvSpPr>
          <p:spPr>
            <a:xfrm>
              <a:off x="0" y="0"/>
              <a:ext cx="1694711" cy="601744"/>
            </a:xfrm>
            <a:custGeom>
              <a:avLst/>
              <a:gdLst/>
              <a:ahLst/>
              <a:cxnLst/>
              <a:rect l="l" t="t" r="r" b="b"/>
              <a:pathLst>
                <a:path w="1694711" h="601744">
                  <a:moveTo>
                    <a:pt x="61362" y="0"/>
                  </a:moveTo>
                  <a:lnTo>
                    <a:pt x="1633350" y="0"/>
                  </a:lnTo>
                  <a:cubicBezTo>
                    <a:pt x="1649624" y="0"/>
                    <a:pt x="1665231" y="6465"/>
                    <a:pt x="1676739" y="17972"/>
                  </a:cubicBezTo>
                  <a:cubicBezTo>
                    <a:pt x="1688246" y="29480"/>
                    <a:pt x="1694711" y="45088"/>
                    <a:pt x="1694711" y="61362"/>
                  </a:cubicBezTo>
                  <a:lnTo>
                    <a:pt x="1694711" y="540383"/>
                  </a:lnTo>
                  <a:cubicBezTo>
                    <a:pt x="1694711" y="574272"/>
                    <a:pt x="1667239" y="601744"/>
                    <a:pt x="1633350" y="601744"/>
                  </a:cubicBezTo>
                  <a:lnTo>
                    <a:pt x="61362" y="601744"/>
                  </a:lnTo>
                  <a:cubicBezTo>
                    <a:pt x="27473" y="601744"/>
                    <a:pt x="0" y="574272"/>
                    <a:pt x="0" y="540383"/>
                  </a:cubicBezTo>
                  <a:lnTo>
                    <a:pt x="0" y="61362"/>
                  </a:lnTo>
                  <a:cubicBezTo>
                    <a:pt x="0" y="27473"/>
                    <a:pt x="27473" y="0"/>
                    <a:pt x="61362" y="0"/>
                  </a:cubicBezTo>
                  <a:close/>
                </a:path>
              </a:pathLst>
            </a:custGeom>
            <a:solidFill>
              <a:srgbClr val="3B6DA9"/>
            </a:solidFill>
          </p:spPr>
          <p:txBody>
            <a:bodyPr/>
            <a:lstStyle/>
            <a:p>
              <a:pPr defTabSz="609630"/>
              <a:endParaRPr sz="1200">
                <a:solidFill>
                  <a:prstClr val="black"/>
                </a:solidFill>
                <a:latin typeface="Calibri"/>
              </a:endParaRPr>
            </a:p>
          </p:txBody>
        </p:sp>
        <p:sp>
          <p:nvSpPr>
            <p:cNvPr id="9" name="TextBox 9"/>
            <p:cNvSpPr txBox="1"/>
            <p:nvPr/>
          </p:nvSpPr>
          <p:spPr>
            <a:xfrm>
              <a:off x="0" y="-66675"/>
              <a:ext cx="1694711" cy="668419"/>
            </a:xfrm>
            <a:prstGeom prst="rect">
              <a:avLst/>
            </a:prstGeom>
          </p:spPr>
          <p:txBody>
            <a:bodyPr lIns="33867" tIns="33867" rIns="33867" bIns="33867" anchor="ctr"/>
            <a:lstStyle/>
            <a:p>
              <a:pPr algn="ctr" defTabSz="609630">
                <a:lnSpc>
                  <a:spcPts val="3079"/>
                </a:lnSpc>
                <a:defRPr sz="2199">
                  <a:solidFill>
                    <a:srgbClr val="FFFFFF"/>
                  </a:solidFill>
                  <a:latin typeface="Arial"/>
                  <a:ea typeface="Arial"/>
                  <a:cs typeface="Arial"/>
                  <a:sym typeface="Arial"/>
                </a:defRPr>
              </a:pPr>
              <a:r>
                <a:t>Comité de Gestión Laboral</a:t>
              </a:r>
            </a:p>
          </p:txBody>
        </p:sp>
      </p:grpSp>
      <p:sp>
        <p:nvSpPr>
          <p:cNvPr id="10" name="TextBox 10"/>
          <p:cNvSpPr txBox="1"/>
          <p:nvPr/>
        </p:nvSpPr>
        <p:spPr>
          <a:xfrm>
            <a:off x="1511664" y="543532"/>
            <a:ext cx="8426842" cy="779829"/>
          </a:xfrm>
          <a:prstGeom prst="rect">
            <a:avLst/>
          </a:prstGeom>
        </p:spPr>
        <p:txBody>
          <a:bodyPr lIns="0" tIns="0" rIns="0" bIns="0" anchor="t">
            <a:spAutoFit/>
          </a:bodyPr>
          <a:lstStyle/>
          <a:p>
            <a:pPr algn="ctr" defTabSz="609630">
              <a:lnSpc>
                <a:spcPts val="6667"/>
              </a:lnSpc>
              <a:defRPr sz="4000">
                <a:solidFill>
                  <a:srgbClr val="000000"/>
                </a:solidFill>
                <a:latin typeface="Trajan Pro"/>
                <a:ea typeface="Trajan Pro"/>
                <a:cs typeface="Trajan Pro"/>
                <a:sym typeface="Trajan Pro"/>
              </a:defRPr>
            </a:pPr>
            <a:r>
              <a:t>Dónde ir</a:t>
            </a:r>
          </a:p>
        </p:txBody>
      </p:sp>
      <p:grpSp>
        <p:nvGrpSpPr>
          <p:cNvPr id="11" name="Group 11"/>
          <p:cNvGrpSpPr/>
          <p:nvPr/>
        </p:nvGrpSpPr>
        <p:grpSpPr>
          <a:xfrm>
            <a:off x="1213178" y="4045520"/>
            <a:ext cx="4289738" cy="1523165"/>
            <a:chOff x="0" y="0"/>
            <a:chExt cx="1694711" cy="601744"/>
          </a:xfrm>
        </p:grpSpPr>
        <p:sp>
          <p:nvSpPr>
            <p:cNvPr id="12" name="Freeform 12"/>
            <p:cNvSpPr/>
            <p:nvPr/>
          </p:nvSpPr>
          <p:spPr>
            <a:xfrm>
              <a:off x="0" y="0"/>
              <a:ext cx="1694711" cy="601744"/>
            </a:xfrm>
            <a:custGeom>
              <a:avLst/>
              <a:gdLst/>
              <a:ahLst/>
              <a:cxnLst/>
              <a:rect l="l" t="t" r="r" b="b"/>
              <a:pathLst>
                <a:path w="1694711" h="601744">
                  <a:moveTo>
                    <a:pt x="61362" y="0"/>
                  </a:moveTo>
                  <a:lnTo>
                    <a:pt x="1633350" y="0"/>
                  </a:lnTo>
                  <a:cubicBezTo>
                    <a:pt x="1649624" y="0"/>
                    <a:pt x="1665231" y="6465"/>
                    <a:pt x="1676739" y="17972"/>
                  </a:cubicBezTo>
                  <a:cubicBezTo>
                    <a:pt x="1688246" y="29480"/>
                    <a:pt x="1694711" y="45088"/>
                    <a:pt x="1694711" y="61362"/>
                  </a:cubicBezTo>
                  <a:lnTo>
                    <a:pt x="1694711" y="540383"/>
                  </a:lnTo>
                  <a:cubicBezTo>
                    <a:pt x="1694711" y="574272"/>
                    <a:pt x="1667239" y="601744"/>
                    <a:pt x="1633350" y="601744"/>
                  </a:cubicBezTo>
                  <a:lnTo>
                    <a:pt x="61362" y="601744"/>
                  </a:lnTo>
                  <a:cubicBezTo>
                    <a:pt x="27473" y="601744"/>
                    <a:pt x="0" y="574272"/>
                    <a:pt x="0" y="540383"/>
                  </a:cubicBezTo>
                  <a:lnTo>
                    <a:pt x="0" y="61362"/>
                  </a:lnTo>
                  <a:cubicBezTo>
                    <a:pt x="0" y="27473"/>
                    <a:pt x="27473" y="0"/>
                    <a:pt x="61362" y="0"/>
                  </a:cubicBezTo>
                  <a:close/>
                </a:path>
              </a:pathLst>
            </a:custGeom>
            <a:solidFill>
              <a:srgbClr val="3B6DA9"/>
            </a:solidFill>
          </p:spPr>
          <p:txBody>
            <a:bodyPr/>
            <a:lstStyle/>
            <a:p>
              <a:pPr defTabSz="609630"/>
              <a:endParaRPr sz="1200">
                <a:solidFill>
                  <a:prstClr val="black"/>
                </a:solidFill>
                <a:latin typeface="Calibri"/>
              </a:endParaRPr>
            </a:p>
          </p:txBody>
        </p:sp>
        <p:sp>
          <p:nvSpPr>
            <p:cNvPr id="13" name="TextBox 13"/>
            <p:cNvSpPr txBox="1"/>
            <p:nvPr/>
          </p:nvSpPr>
          <p:spPr>
            <a:xfrm>
              <a:off x="0" y="-66675"/>
              <a:ext cx="1694711" cy="668419"/>
            </a:xfrm>
            <a:prstGeom prst="rect">
              <a:avLst/>
            </a:prstGeom>
          </p:spPr>
          <p:txBody>
            <a:bodyPr lIns="33867" tIns="33867" rIns="33867" bIns="33867" anchor="ctr"/>
            <a:lstStyle/>
            <a:p>
              <a:pPr algn="ctr" defTabSz="609630">
                <a:lnSpc>
                  <a:spcPts val="3079"/>
                </a:lnSpc>
                <a:defRPr sz="2199">
                  <a:solidFill>
                    <a:srgbClr val="FFFFFF"/>
                  </a:solidFill>
                  <a:latin typeface="Arial"/>
                  <a:ea typeface="Arial"/>
                  <a:cs typeface="Arial"/>
                  <a:sym typeface="Arial"/>
                </a:defRPr>
              </a:pPr>
              <a:r>
                <a:t>Grupo de trabajo de comentarios</a:t>
              </a:r>
            </a:p>
          </p:txBody>
        </p:sp>
      </p:grpSp>
      <p:grpSp>
        <p:nvGrpSpPr>
          <p:cNvPr id="14" name="Group 14"/>
          <p:cNvGrpSpPr/>
          <p:nvPr/>
        </p:nvGrpSpPr>
        <p:grpSpPr>
          <a:xfrm>
            <a:off x="6096000" y="2112258"/>
            <a:ext cx="4289738" cy="1523165"/>
            <a:chOff x="0" y="0"/>
            <a:chExt cx="1694711" cy="601744"/>
          </a:xfrm>
        </p:grpSpPr>
        <p:sp>
          <p:nvSpPr>
            <p:cNvPr id="15" name="Freeform 15"/>
            <p:cNvSpPr/>
            <p:nvPr/>
          </p:nvSpPr>
          <p:spPr>
            <a:xfrm>
              <a:off x="0" y="0"/>
              <a:ext cx="1694711" cy="601744"/>
            </a:xfrm>
            <a:custGeom>
              <a:avLst/>
              <a:gdLst/>
              <a:ahLst/>
              <a:cxnLst/>
              <a:rect l="l" t="t" r="r" b="b"/>
              <a:pathLst>
                <a:path w="1694711" h="601744">
                  <a:moveTo>
                    <a:pt x="61362" y="0"/>
                  </a:moveTo>
                  <a:lnTo>
                    <a:pt x="1633350" y="0"/>
                  </a:lnTo>
                  <a:cubicBezTo>
                    <a:pt x="1649624" y="0"/>
                    <a:pt x="1665231" y="6465"/>
                    <a:pt x="1676739" y="17972"/>
                  </a:cubicBezTo>
                  <a:cubicBezTo>
                    <a:pt x="1688246" y="29480"/>
                    <a:pt x="1694711" y="45088"/>
                    <a:pt x="1694711" y="61362"/>
                  </a:cubicBezTo>
                  <a:lnTo>
                    <a:pt x="1694711" y="540383"/>
                  </a:lnTo>
                  <a:cubicBezTo>
                    <a:pt x="1694711" y="574272"/>
                    <a:pt x="1667239" y="601744"/>
                    <a:pt x="1633350" y="601744"/>
                  </a:cubicBezTo>
                  <a:lnTo>
                    <a:pt x="61362" y="601744"/>
                  </a:lnTo>
                  <a:cubicBezTo>
                    <a:pt x="27473" y="601744"/>
                    <a:pt x="0" y="574272"/>
                    <a:pt x="0" y="540383"/>
                  </a:cubicBezTo>
                  <a:lnTo>
                    <a:pt x="0" y="61362"/>
                  </a:lnTo>
                  <a:cubicBezTo>
                    <a:pt x="0" y="27473"/>
                    <a:pt x="27473" y="0"/>
                    <a:pt x="61362" y="0"/>
                  </a:cubicBezTo>
                  <a:close/>
                </a:path>
              </a:pathLst>
            </a:custGeom>
            <a:solidFill>
              <a:srgbClr val="3B6DA9"/>
            </a:solidFill>
          </p:spPr>
          <p:txBody>
            <a:bodyPr/>
            <a:lstStyle/>
            <a:p>
              <a:pPr defTabSz="609630"/>
              <a:endParaRPr sz="1200">
                <a:solidFill>
                  <a:prstClr val="black"/>
                </a:solidFill>
                <a:latin typeface="Calibri"/>
              </a:endParaRPr>
            </a:p>
          </p:txBody>
        </p:sp>
        <p:sp>
          <p:nvSpPr>
            <p:cNvPr id="16" name="TextBox 16"/>
            <p:cNvSpPr txBox="1"/>
            <p:nvPr/>
          </p:nvSpPr>
          <p:spPr>
            <a:xfrm>
              <a:off x="0" y="-66675"/>
              <a:ext cx="1694711" cy="668419"/>
            </a:xfrm>
            <a:prstGeom prst="rect">
              <a:avLst/>
            </a:prstGeom>
          </p:spPr>
          <p:txBody>
            <a:bodyPr lIns="33867" tIns="33867" rIns="33867" bIns="33867" anchor="ctr"/>
            <a:lstStyle/>
            <a:p>
              <a:pPr algn="ctr" defTabSz="609630">
                <a:lnSpc>
                  <a:spcPts val="3079"/>
                </a:lnSpc>
                <a:defRPr sz="2199">
                  <a:solidFill>
                    <a:srgbClr val="FFFFFF"/>
                  </a:solidFill>
                  <a:latin typeface="Arial"/>
                  <a:ea typeface="Arial"/>
                  <a:cs typeface="Arial"/>
                  <a:sym typeface="Arial"/>
                </a:defRPr>
              </a:pPr>
              <a:r>
                <a:t>Encuestas al personal</a:t>
              </a:r>
            </a:p>
          </p:txBody>
        </p:sp>
      </p:grpSp>
      <p:grpSp>
        <p:nvGrpSpPr>
          <p:cNvPr id="17" name="Group 17"/>
          <p:cNvGrpSpPr/>
          <p:nvPr/>
        </p:nvGrpSpPr>
        <p:grpSpPr>
          <a:xfrm>
            <a:off x="6096000" y="3918162"/>
            <a:ext cx="4289738" cy="1523165"/>
            <a:chOff x="0" y="0"/>
            <a:chExt cx="1694711" cy="601744"/>
          </a:xfrm>
        </p:grpSpPr>
        <p:sp>
          <p:nvSpPr>
            <p:cNvPr id="18" name="Freeform 18"/>
            <p:cNvSpPr/>
            <p:nvPr/>
          </p:nvSpPr>
          <p:spPr>
            <a:xfrm>
              <a:off x="0" y="0"/>
              <a:ext cx="1694711" cy="601744"/>
            </a:xfrm>
            <a:custGeom>
              <a:avLst/>
              <a:gdLst/>
              <a:ahLst/>
              <a:cxnLst/>
              <a:rect l="l" t="t" r="r" b="b"/>
              <a:pathLst>
                <a:path w="1694711" h="601744">
                  <a:moveTo>
                    <a:pt x="61362" y="0"/>
                  </a:moveTo>
                  <a:lnTo>
                    <a:pt x="1633350" y="0"/>
                  </a:lnTo>
                  <a:cubicBezTo>
                    <a:pt x="1649624" y="0"/>
                    <a:pt x="1665231" y="6465"/>
                    <a:pt x="1676739" y="17972"/>
                  </a:cubicBezTo>
                  <a:cubicBezTo>
                    <a:pt x="1688246" y="29480"/>
                    <a:pt x="1694711" y="45088"/>
                    <a:pt x="1694711" y="61362"/>
                  </a:cubicBezTo>
                  <a:lnTo>
                    <a:pt x="1694711" y="540383"/>
                  </a:lnTo>
                  <a:cubicBezTo>
                    <a:pt x="1694711" y="574272"/>
                    <a:pt x="1667239" y="601744"/>
                    <a:pt x="1633350" y="601744"/>
                  </a:cubicBezTo>
                  <a:lnTo>
                    <a:pt x="61362" y="601744"/>
                  </a:lnTo>
                  <a:cubicBezTo>
                    <a:pt x="27473" y="601744"/>
                    <a:pt x="0" y="574272"/>
                    <a:pt x="0" y="540383"/>
                  </a:cubicBezTo>
                  <a:lnTo>
                    <a:pt x="0" y="61362"/>
                  </a:lnTo>
                  <a:cubicBezTo>
                    <a:pt x="0" y="27473"/>
                    <a:pt x="27473" y="0"/>
                    <a:pt x="61362" y="0"/>
                  </a:cubicBezTo>
                  <a:close/>
                </a:path>
              </a:pathLst>
            </a:custGeom>
            <a:solidFill>
              <a:srgbClr val="3B6DA9"/>
            </a:solidFill>
          </p:spPr>
          <p:txBody>
            <a:bodyPr/>
            <a:lstStyle/>
            <a:p>
              <a:pPr defTabSz="609630"/>
              <a:endParaRPr sz="1200">
                <a:solidFill>
                  <a:prstClr val="black"/>
                </a:solidFill>
                <a:latin typeface="Calibri"/>
              </a:endParaRPr>
            </a:p>
          </p:txBody>
        </p:sp>
        <p:sp>
          <p:nvSpPr>
            <p:cNvPr id="19" name="TextBox 19"/>
            <p:cNvSpPr txBox="1"/>
            <p:nvPr/>
          </p:nvSpPr>
          <p:spPr>
            <a:xfrm>
              <a:off x="0" y="-66675"/>
              <a:ext cx="1694711" cy="668419"/>
            </a:xfrm>
            <a:prstGeom prst="rect">
              <a:avLst/>
            </a:prstGeom>
          </p:spPr>
          <p:txBody>
            <a:bodyPr lIns="33867" tIns="33867" rIns="33867" bIns="33867" anchor="ctr"/>
            <a:lstStyle/>
            <a:p>
              <a:pPr algn="ctr" defTabSz="609630">
                <a:lnSpc>
                  <a:spcPts val="3079"/>
                </a:lnSpc>
                <a:defRPr sz="2199">
                  <a:solidFill>
                    <a:srgbClr val="FFFFFF"/>
                  </a:solidFill>
                  <a:latin typeface="Arial"/>
                  <a:ea typeface="Arial"/>
                  <a:cs typeface="Arial"/>
                  <a:sym typeface="Arial"/>
                </a:defRPr>
              </a:pPr>
              <a:r>
                <a:t>Entrevistas de salida, permanencia y salvamento</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15835" y="-1043135"/>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pPr defTabSz="609630"/>
            <a:endParaRPr sz="1200">
              <a:solidFill>
                <a:prstClr val="black"/>
              </a:solidFill>
              <a:latin typeface="Calibri"/>
            </a:endParaRPr>
          </a:p>
        </p:txBody>
      </p:sp>
      <p:sp>
        <p:nvSpPr>
          <p:cNvPr id="3" name="Freeform 3"/>
          <p:cNvSpPr/>
          <p:nvPr/>
        </p:nvSpPr>
        <p:spPr>
          <a:xfrm rot="-1266137">
            <a:off x="-1342937" y="4110534"/>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txBody>
          <a:bodyPr/>
          <a:lstStyle/>
          <a:p>
            <a:pPr defTabSz="609630"/>
            <a:endParaRPr sz="1200">
              <a:solidFill>
                <a:prstClr val="black"/>
              </a:solidFill>
              <a:latin typeface="Calibri"/>
            </a:endParaRPr>
          </a:p>
        </p:txBody>
      </p:sp>
      <p:sp>
        <p:nvSpPr>
          <p:cNvPr id="4" name="Freeform 4"/>
          <p:cNvSpPr/>
          <p:nvPr/>
        </p:nvSpPr>
        <p:spPr>
          <a:xfrm rot="-5569636">
            <a:off x="5950" y="-1066257"/>
            <a:ext cx="2730702" cy="4706708"/>
          </a:xfrm>
          <a:custGeom>
            <a:avLst/>
            <a:gdLst/>
            <a:ahLst/>
            <a:cxnLst/>
            <a:rect l="l" t="t" r="r" b="b"/>
            <a:pathLst>
              <a:path w="4096053" h="7060062">
                <a:moveTo>
                  <a:pt x="0" y="0"/>
                </a:moveTo>
                <a:lnTo>
                  <a:pt x="4096053" y="0"/>
                </a:lnTo>
                <a:lnTo>
                  <a:pt x="4096053" y="7060061"/>
                </a:lnTo>
                <a:lnTo>
                  <a:pt x="0" y="7060061"/>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pPr defTabSz="609630"/>
            <a:endParaRPr sz="1200">
              <a:solidFill>
                <a:prstClr val="black"/>
              </a:solidFill>
              <a:latin typeface="Calibri"/>
            </a:endParaRPr>
          </a:p>
        </p:txBody>
      </p:sp>
      <p:sp>
        <p:nvSpPr>
          <p:cNvPr id="5" name="Freeform 5"/>
          <p:cNvSpPr/>
          <p:nvPr/>
        </p:nvSpPr>
        <p:spPr>
          <a:xfrm>
            <a:off x="9390586" y="5244356"/>
            <a:ext cx="3002961" cy="1855689"/>
          </a:xfrm>
          <a:custGeom>
            <a:avLst/>
            <a:gdLst/>
            <a:ahLst/>
            <a:cxnLst/>
            <a:rect l="l" t="t" r="r" b="b"/>
            <a:pathLst>
              <a:path w="4504441" h="2783534">
                <a:moveTo>
                  <a:pt x="0" y="0"/>
                </a:moveTo>
                <a:lnTo>
                  <a:pt x="4504441" y="0"/>
                </a:lnTo>
                <a:lnTo>
                  <a:pt x="4504441" y="2783534"/>
                </a:lnTo>
                <a:lnTo>
                  <a:pt x="0" y="2783534"/>
                </a:lnTo>
                <a:lnTo>
                  <a:pt x="0" y="0"/>
                </a:lnTo>
                <a:close/>
              </a:path>
            </a:pathLst>
          </a:custGeom>
          <a:blipFill>
            <a:blip r:embed="rId8"/>
            <a:stretch>
              <a:fillRect/>
            </a:stretch>
          </a:blipFill>
        </p:spPr>
        <p:txBody>
          <a:bodyPr/>
          <a:lstStyle/>
          <a:p>
            <a:pPr defTabSz="609630"/>
            <a:endParaRPr sz="1200">
              <a:solidFill>
                <a:prstClr val="black"/>
              </a:solidFill>
              <a:latin typeface="Calibri"/>
            </a:endParaRPr>
          </a:p>
        </p:txBody>
      </p:sp>
      <p:sp>
        <p:nvSpPr>
          <p:cNvPr id="6" name="Freeform 6"/>
          <p:cNvSpPr/>
          <p:nvPr/>
        </p:nvSpPr>
        <p:spPr>
          <a:xfrm rot="-3755510">
            <a:off x="10140849" y="3361665"/>
            <a:ext cx="2730702" cy="4706708"/>
          </a:xfrm>
          <a:custGeom>
            <a:avLst/>
            <a:gdLst/>
            <a:ahLst/>
            <a:cxnLst/>
            <a:rect l="l" t="t" r="r" b="b"/>
            <a:pathLst>
              <a:path w="4096053" h="7060062">
                <a:moveTo>
                  <a:pt x="0" y="0"/>
                </a:moveTo>
                <a:lnTo>
                  <a:pt x="4096054" y="0"/>
                </a:lnTo>
                <a:lnTo>
                  <a:pt x="4096054" y="7060062"/>
                </a:lnTo>
                <a:lnTo>
                  <a:pt x="0" y="7060062"/>
                </a:lnTo>
                <a:lnTo>
                  <a:pt x="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pPr defTabSz="609630"/>
            <a:endParaRPr sz="1200">
              <a:solidFill>
                <a:prstClr val="black"/>
              </a:solidFill>
              <a:latin typeface="Calibri"/>
            </a:endParaRPr>
          </a:p>
        </p:txBody>
      </p:sp>
      <p:sp>
        <p:nvSpPr>
          <p:cNvPr id="7" name="TextBox 7"/>
          <p:cNvSpPr txBox="1"/>
          <p:nvPr/>
        </p:nvSpPr>
        <p:spPr>
          <a:xfrm>
            <a:off x="1511664" y="309094"/>
            <a:ext cx="8426842" cy="779829"/>
          </a:xfrm>
          <a:prstGeom prst="rect">
            <a:avLst/>
          </a:prstGeom>
        </p:spPr>
        <p:txBody>
          <a:bodyPr lIns="0" tIns="0" rIns="0" bIns="0" anchor="t">
            <a:spAutoFit/>
          </a:bodyPr>
          <a:lstStyle/>
          <a:p>
            <a:pPr algn="ctr" defTabSz="609630">
              <a:lnSpc>
                <a:spcPts val="6667"/>
              </a:lnSpc>
              <a:defRPr sz="4000">
                <a:solidFill>
                  <a:srgbClr val="000000"/>
                </a:solidFill>
                <a:latin typeface="Trajan Pro"/>
                <a:ea typeface="Trajan Pro"/>
                <a:cs typeface="Trajan Pro"/>
                <a:sym typeface="Trajan Pro"/>
              </a:defRPr>
            </a:pPr>
            <a:r>
              <a:t>Lo que aprendimos</a:t>
            </a:r>
          </a:p>
        </p:txBody>
      </p:sp>
      <p:grpSp>
        <p:nvGrpSpPr>
          <p:cNvPr id="8" name="Group 8"/>
          <p:cNvGrpSpPr/>
          <p:nvPr/>
        </p:nvGrpSpPr>
        <p:grpSpPr>
          <a:xfrm>
            <a:off x="1371300" y="1287097"/>
            <a:ext cx="4099437" cy="5232712"/>
            <a:chOff x="0" y="0"/>
            <a:chExt cx="1002782" cy="1279997"/>
          </a:xfrm>
        </p:grpSpPr>
        <p:sp>
          <p:nvSpPr>
            <p:cNvPr id="9" name="Freeform 9"/>
            <p:cNvSpPr/>
            <p:nvPr/>
          </p:nvSpPr>
          <p:spPr>
            <a:xfrm>
              <a:off x="0" y="0"/>
              <a:ext cx="1002782" cy="1279997"/>
            </a:xfrm>
            <a:custGeom>
              <a:avLst/>
              <a:gdLst/>
              <a:ahLst/>
              <a:cxnLst/>
              <a:rect l="l" t="t" r="r" b="b"/>
              <a:pathLst>
                <a:path w="1002782" h="1279997">
                  <a:moveTo>
                    <a:pt x="0" y="0"/>
                  </a:moveTo>
                  <a:lnTo>
                    <a:pt x="1002782" y="0"/>
                  </a:lnTo>
                  <a:lnTo>
                    <a:pt x="1002782" y="1279997"/>
                  </a:lnTo>
                  <a:lnTo>
                    <a:pt x="0" y="1279997"/>
                  </a:lnTo>
                  <a:close/>
                </a:path>
              </a:pathLst>
            </a:custGeom>
            <a:solidFill>
              <a:srgbClr val="FFFFFF"/>
            </a:solidFill>
          </p:spPr>
          <p:txBody>
            <a:bodyPr/>
            <a:lstStyle/>
            <a:p>
              <a:pPr defTabSz="609630"/>
              <a:endParaRPr sz="1200">
                <a:solidFill>
                  <a:prstClr val="black"/>
                </a:solidFill>
                <a:latin typeface="Calibri"/>
              </a:endParaRPr>
            </a:p>
          </p:txBody>
        </p:sp>
        <p:sp>
          <p:nvSpPr>
            <p:cNvPr id="10" name="TextBox 10"/>
            <p:cNvSpPr txBox="1"/>
            <p:nvPr/>
          </p:nvSpPr>
          <p:spPr>
            <a:xfrm>
              <a:off x="0" y="-38100"/>
              <a:ext cx="1002782" cy="1318097"/>
            </a:xfrm>
            <a:prstGeom prst="rect">
              <a:avLst/>
            </a:prstGeom>
          </p:spPr>
          <p:txBody>
            <a:bodyPr lIns="33867" tIns="33867" rIns="33867" bIns="33867" anchor="ctr"/>
            <a:lstStyle/>
            <a:p>
              <a:pPr algn="ctr" defTabSz="609630">
                <a:lnSpc>
                  <a:spcPts val="1680"/>
                </a:lnSpc>
              </a:pPr>
              <a:endParaRPr sz="1200">
                <a:solidFill>
                  <a:prstClr val="black"/>
                </a:solidFill>
                <a:latin typeface="Calibri"/>
              </a:endParaRPr>
            </a:p>
          </p:txBody>
        </p:sp>
      </p:grpSp>
      <p:grpSp>
        <p:nvGrpSpPr>
          <p:cNvPr id="11" name="Group 11"/>
          <p:cNvGrpSpPr/>
          <p:nvPr/>
        </p:nvGrpSpPr>
        <p:grpSpPr>
          <a:xfrm>
            <a:off x="1458395" y="1364921"/>
            <a:ext cx="3824805" cy="684495"/>
            <a:chOff x="0" y="-28575"/>
            <a:chExt cx="641253" cy="167437"/>
          </a:xfrm>
        </p:grpSpPr>
        <p:sp>
          <p:nvSpPr>
            <p:cNvPr id="12" name="Freeform 12"/>
            <p:cNvSpPr/>
            <p:nvPr/>
          </p:nvSpPr>
          <p:spPr>
            <a:xfrm>
              <a:off x="0" y="0"/>
              <a:ext cx="641253" cy="109556"/>
            </a:xfrm>
            <a:custGeom>
              <a:avLst/>
              <a:gdLst/>
              <a:ahLst/>
              <a:cxnLst/>
              <a:rect l="l" t="t" r="r" b="b"/>
              <a:pathLst>
                <a:path w="641253" h="109556">
                  <a:moveTo>
                    <a:pt x="0" y="0"/>
                  </a:moveTo>
                  <a:lnTo>
                    <a:pt x="641253" y="0"/>
                  </a:lnTo>
                  <a:lnTo>
                    <a:pt x="641253" y="109556"/>
                  </a:lnTo>
                  <a:lnTo>
                    <a:pt x="0" y="109556"/>
                  </a:lnTo>
                  <a:close/>
                </a:path>
              </a:pathLst>
            </a:custGeom>
            <a:solidFill>
              <a:srgbClr val="B1D235"/>
            </a:solidFill>
          </p:spPr>
          <p:txBody>
            <a:bodyPr/>
            <a:lstStyle/>
            <a:p>
              <a:pPr defTabSz="609630"/>
              <a:endParaRPr sz="1200">
                <a:solidFill>
                  <a:prstClr val="black"/>
                </a:solidFill>
                <a:latin typeface="Calibri"/>
              </a:endParaRPr>
            </a:p>
          </p:txBody>
        </p:sp>
        <p:sp>
          <p:nvSpPr>
            <p:cNvPr id="13" name="TextBox 13"/>
            <p:cNvSpPr txBox="1"/>
            <p:nvPr/>
          </p:nvSpPr>
          <p:spPr>
            <a:xfrm>
              <a:off x="0" y="-28575"/>
              <a:ext cx="641253" cy="167437"/>
            </a:xfrm>
            <a:prstGeom prst="rect">
              <a:avLst/>
            </a:prstGeom>
          </p:spPr>
          <p:txBody>
            <a:bodyPr lIns="0" tIns="0" rIns="0" bIns="0" anchor="ctr"/>
            <a:lstStyle/>
            <a:p>
              <a:pPr algn="ctr" defTabSz="609630">
                <a:lnSpc>
                  <a:spcPts val="1307"/>
                </a:lnSpc>
                <a:defRPr sz="1600" b="1">
                  <a:solidFill>
                    <a:srgbClr val="000000"/>
                  </a:solidFill>
                  <a:latin typeface="Gotham Bold"/>
                  <a:ea typeface="Gotham Bold"/>
                  <a:cs typeface="Gotham Bold"/>
                  <a:sym typeface="Gotham Bold"/>
                </a:defRPr>
              </a:pPr>
              <a:r>
                <a:rPr dirty="0"/>
                <a:t>PROPORCIÓN DE NIÑOS-PERSONAL</a:t>
              </a:r>
            </a:p>
          </p:txBody>
        </p:sp>
      </p:grpSp>
      <p:sp>
        <p:nvSpPr>
          <p:cNvPr id="14" name="AutoShape 14"/>
          <p:cNvSpPr/>
          <p:nvPr/>
        </p:nvSpPr>
        <p:spPr>
          <a:xfrm>
            <a:off x="1719012" y="3497059"/>
            <a:ext cx="3458845" cy="0"/>
          </a:xfrm>
          <a:prstGeom prst="line">
            <a:avLst/>
          </a:prstGeom>
          <a:ln w="19050" cap="flat">
            <a:solidFill>
              <a:srgbClr val="CEEE53"/>
            </a:solidFill>
            <a:prstDash val="solid"/>
            <a:headEnd type="none" w="sm" len="sm"/>
            <a:tailEnd type="none" w="sm" len="sm"/>
          </a:ln>
        </p:spPr>
        <p:txBody>
          <a:bodyPr/>
          <a:lstStyle/>
          <a:p>
            <a:pPr defTabSz="609630"/>
            <a:endParaRPr sz="1200">
              <a:solidFill>
                <a:prstClr val="black"/>
              </a:solidFill>
              <a:latin typeface="Calibri"/>
            </a:endParaRPr>
          </a:p>
        </p:txBody>
      </p:sp>
      <p:sp>
        <p:nvSpPr>
          <p:cNvPr id="15" name="AutoShape 15"/>
          <p:cNvSpPr/>
          <p:nvPr/>
        </p:nvSpPr>
        <p:spPr>
          <a:xfrm>
            <a:off x="1719012" y="4352260"/>
            <a:ext cx="3458845" cy="0"/>
          </a:xfrm>
          <a:prstGeom prst="line">
            <a:avLst/>
          </a:prstGeom>
          <a:ln w="19050" cap="flat">
            <a:solidFill>
              <a:srgbClr val="CEEE53"/>
            </a:solidFill>
            <a:prstDash val="solid"/>
            <a:headEnd type="none" w="sm" len="sm"/>
            <a:tailEnd type="none" w="sm" len="sm"/>
          </a:ln>
        </p:spPr>
        <p:txBody>
          <a:bodyPr/>
          <a:lstStyle/>
          <a:p>
            <a:pPr defTabSz="609630"/>
            <a:endParaRPr sz="1200">
              <a:solidFill>
                <a:prstClr val="black"/>
              </a:solidFill>
              <a:latin typeface="Calibri"/>
            </a:endParaRPr>
          </a:p>
        </p:txBody>
      </p:sp>
      <p:pic>
        <p:nvPicPr>
          <p:cNvPr id="16" name="Picture 16"/>
          <p:cNvPicPr>
            <a:picLocks noChangeAspect="1"/>
          </p:cNvPicPr>
          <p:nvPr/>
        </p:nvPicPr>
        <p:blipFill>
          <a:blip r:embed="rId11"/>
          <a:stretch>
            <a:fillRect/>
          </a:stretch>
        </p:blipFill>
        <p:spPr>
          <a:xfrm>
            <a:off x="2306984" y="2625390"/>
            <a:ext cx="3134761" cy="888137"/>
          </a:xfrm>
          <a:prstGeom prst="rect">
            <a:avLst/>
          </a:prstGeom>
        </p:spPr>
      </p:pic>
      <p:pic>
        <p:nvPicPr>
          <p:cNvPr id="17" name="Picture 17"/>
          <p:cNvPicPr>
            <a:picLocks noChangeAspect="1"/>
          </p:cNvPicPr>
          <p:nvPr/>
        </p:nvPicPr>
        <p:blipFill>
          <a:blip r:embed="rId12"/>
          <a:stretch>
            <a:fillRect/>
          </a:stretch>
        </p:blipFill>
        <p:spPr>
          <a:xfrm>
            <a:off x="2306984" y="3480592"/>
            <a:ext cx="3134761" cy="888137"/>
          </a:xfrm>
          <a:prstGeom prst="rect">
            <a:avLst/>
          </a:prstGeom>
        </p:spPr>
      </p:pic>
      <p:pic>
        <p:nvPicPr>
          <p:cNvPr id="18" name="Picture 18"/>
          <p:cNvPicPr>
            <a:picLocks noChangeAspect="1"/>
          </p:cNvPicPr>
          <p:nvPr/>
        </p:nvPicPr>
        <p:blipFill>
          <a:blip r:embed="rId13"/>
          <a:stretch>
            <a:fillRect/>
          </a:stretch>
        </p:blipFill>
        <p:spPr>
          <a:xfrm>
            <a:off x="2306984" y="4335793"/>
            <a:ext cx="3134761" cy="888137"/>
          </a:xfrm>
          <a:prstGeom prst="rect">
            <a:avLst/>
          </a:prstGeom>
        </p:spPr>
      </p:pic>
      <p:sp>
        <p:nvSpPr>
          <p:cNvPr id="19" name="Freeform 19"/>
          <p:cNvSpPr/>
          <p:nvPr/>
        </p:nvSpPr>
        <p:spPr>
          <a:xfrm>
            <a:off x="1740020" y="2033634"/>
            <a:ext cx="191213" cy="352466"/>
          </a:xfrm>
          <a:custGeom>
            <a:avLst/>
            <a:gdLst/>
            <a:ahLst/>
            <a:cxnLst/>
            <a:rect l="l" t="t" r="r" b="b"/>
            <a:pathLst>
              <a:path w="286819" h="528699">
                <a:moveTo>
                  <a:pt x="0" y="0"/>
                </a:moveTo>
                <a:lnTo>
                  <a:pt x="286819" y="0"/>
                </a:lnTo>
                <a:lnTo>
                  <a:pt x="286819" y="528698"/>
                </a:lnTo>
                <a:lnTo>
                  <a:pt x="0" y="5286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sz="1200">
              <a:solidFill>
                <a:prstClr val="black"/>
              </a:solidFill>
              <a:latin typeface="Calibri"/>
            </a:endParaRPr>
          </a:p>
        </p:txBody>
      </p:sp>
      <p:sp>
        <p:nvSpPr>
          <p:cNvPr id="20" name="Freeform 20"/>
          <p:cNvSpPr/>
          <p:nvPr/>
        </p:nvSpPr>
        <p:spPr>
          <a:xfrm>
            <a:off x="3683152" y="2044036"/>
            <a:ext cx="191213" cy="352466"/>
          </a:xfrm>
          <a:custGeom>
            <a:avLst/>
            <a:gdLst/>
            <a:ahLst/>
            <a:cxnLst/>
            <a:rect l="l" t="t" r="r" b="b"/>
            <a:pathLst>
              <a:path w="286819" h="528699">
                <a:moveTo>
                  <a:pt x="0" y="0"/>
                </a:moveTo>
                <a:lnTo>
                  <a:pt x="286819" y="0"/>
                </a:lnTo>
                <a:lnTo>
                  <a:pt x="286819" y="528699"/>
                </a:lnTo>
                <a:lnTo>
                  <a:pt x="0" y="5286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sz="1200">
              <a:solidFill>
                <a:prstClr val="black"/>
              </a:solidFill>
              <a:latin typeface="Calibri"/>
            </a:endParaRPr>
          </a:p>
        </p:txBody>
      </p:sp>
      <p:sp>
        <p:nvSpPr>
          <p:cNvPr id="21" name="TextBox 21"/>
          <p:cNvSpPr txBox="1"/>
          <p:nvPr/>
        </p:nvSpPr>
        <p:spPr>
          <a:xfrm>
            <a:off x="1669080" y="5243017"/>
            <a:ext cx="3503879" cy="905441"/>
          </a:xfrm>
          <a:prstGeom prst="rect">
            <a:avLst/>
          </a:prstGeom>
        </p:spPr>
        <p:txBody>
          <a:bodyPr lIns="0" tIns="0" rIns="0" bIns="0" anchor="t">
            <a:spAutoFit/>
          </a:bodyPr>
          <a:lstStyle/>
          <a:p>
            <a:pPr algn="ctr" defTabSz="609630">
              <a:lnSpc>
                <a:spcPts val="2441"/>
              </a:lnSpc>
              <a:spcBef>
                <a:spcPct val="0"/>
              </a:spcBef>
              <a:defRPr sz="1744">
                <a:solidFill>
                  <a:srgbClr val="000000"/>
                </a:solidFill>
                <a:latin typeface="Gotham"/>
                <a:ea typeface="Gotham"/>
                <a:cs typeface="Gotham"/>
                <a:sym typeface="Gotham"/>
              </a:defRPr>
            </a:pPr>
            <a:r>
              <a:rPr dirty="0"/>
              <a:t>En </a:t>
            </a:r>
            <a:r>
              <a:rPr dirty="0" err="1"/>
              <a:t>los</a:t>
            </a:r>
            <a:r>
              <a:rPr dirty="0"/>
              <a:t> </a:t>
            </a:r>
            <a:r>
              <a:rPr dirty="0" err="1"/>
              <a:t>últimos</a:t>
            </a:r>
            <a:r>
              <a:rPr dirty="0"/>
              <a:t> </a:t>
            </a:r>
            <a:r>
              <a:rPr dirty="0" err="1"/>
              <a:t>tres</a:t>
            </a:r>
            <a:r>
              <a:rPr dirty="0"/>
              <a:t> </a:t>
            </a:r>
            <a:r>
              <a:rPr dirty="0" err="1"/>
              <a:t>años</a:t>
            </a:r>
            <a:r>
              <a:rPr dirty="0"/>
              <a:t>, la </a:t>
            </a:r>
            <a:r>
              <a:rPr dirty="0" err="1"/>
              <a:t>proporción</a:t>
            </a:r>
            <a:r>
              <a:rPr dirty="0"/>
              <a:t> de </a:t>
            </a:r>
            <a:r>
              <a:rPr dirty="0" err="1"/>
              <a:t>niños</a:t>
            </a:r>
            <a:r>
              <a:rPr dirty="0"/>
              <a:t>-personal ha </a:t>
            </a:r>
            <a:r>
              <a:rPr dirty="0" err="1"/>
              <a:t>disminuido</a:t>
            </a:r>
            <a:r>
              <a:rPr dirty="0"/>
              <a:t> de 5 a 3 </a:t>
            </a:r>
            <a:r>
              <a:rPr dirty="0" err="1"/>
              <a:t>niños</a:t>
            </a:r>
            <a:r>
              <a:rPr dirty="0"/>
              <a:t>.  </a:t>
            </a:r>
          </a:p>
        </p:txBody>
      </p:sp>
      <p:sp>
        <p:nvSpPr>
          <p:cNvPr id="22" name="TextBox 22"/>
          <p:cNvSpPr txBox="1"/>
          <p:nvPr/>
        </p:nvSpPr>
        <p:spPr>
          <a:xfrm>
            <a:off x="1482644" y="2975797"/>
            <a:ext cx="1013177" cy="198259"/>
          </a:xfrm>
          <a:prstGeom prst="rect">
            <a:avLst/>
          </a:prstGeom>
        </p:spPr>
        <p:txBody>
          <a:bodyPr lIns="0" tIns="0" rIns="0" bIns="0" anchor="t">
            <a:spAutoFit/>
          </a:bodyPr>
          <a:lstStyle/>
          <a:p>
            <a:pPr defTabSz="609630">
              <a:lnSpc>
                <a:spcPts val="1572"/>
              </a:lnSpc>
              <a:spcBef>
                <a:spcPct val="0"/>
              </a:spcBef>
              <a:defRPr sz="1310" b="1">
                <a:solidFill>
                  <a:srgbClr val="000000"/>
                </a:solidFill>
                <a:latin typeface="Gotham Bold"/>
                <a:ea typeface="Gotham Bold"/>
                <a:cs typeface="Gotham Bold"/>
                <a:sym typeface="Gotham Bold"/>
              </a:defRPr>
            </a:pPr>
            <a:r>
              <a:t>2021-2022</a:t>
            </a:r>
          </a:p>
        </p:txBody>
      </p:sp>
      <p:sp>
        <p:nvSpPr>
          <p:cNvPr id="23" name="TextBox 23"/>
          <p:cNvSpPr txBox="1"/>
          <p:nvPr/>
        </p:nvSpPr>
        <p:spPr>
          <a:xfrm>
            <a:off x="1458395" y="3830998"/>
            <a:ext cx="1013177" cy="198259"/>
          </a:xfrm>
          <a:prstGeom prst="rect">
            <a:avLst/>
          </a:prstGeom>
        </p:spPr>
        <p:txBody>
          <a:bodyPr lIns="0" tIns="0" rIns="0" bIns="0" anchor="t">
            <a:spAutoFit/>
          </a:bodyPr>
          <a:lstStyle/>
          <a:p>
            <a:pPr defTabSz="609630">
              <a:lnSpc>
                <a:spcPts val="1572"/>
              </a:lnSpc>
              <a:spcBef>
                <a:spcPct val="0"/>
              </a:spcBef>
              <a:defRPr sz="1310" b="1">
                <a:solidFill>
                  <a:srgbClr val="000000"/>
                </a:solidFill>
                <a:latin typeface="Gotham Bold"/>
                <a:ea typeface="Gotham Bold"/>
                <a:cs typeface="Gotham Bold"/>
                <a:sym typeface="Gotham Bold"/>
              </a:defRPr>
            </a:pPr>
            <a:r>
              <a:t>2022-2023</a:t>
            </a:r>
          </a:p>
        </p:txBody>
      </p:sp>
      <p:sp>
        <p:nvSpPr>
          <p:cNvPr id="24" name="TextBox 24"/>
          <p:cNvSpPr txBox="1"/>
          <p:nvPr/>
        </p:nvSpPr>
        <p:spPr>
          <a:xfrm>
            <a:off x="1458395" y="4663180"/>
            <a:ext cx="1013177" cy="198259"/>
          </a:xfrm>
          <a:prstGeom prst="rect">
            <a:avLst/>
          </a:prstGeom>
        </p:spPr>
        <p:txBody>
          <a:bodyPr lIns="0" tIns="0" rIns="0" bIns="0" anchor="t">
            <a:spAutoFit/>
          </a:bodyPr>
          <a:lstStyle/>
          <a:p>
            <a:pPr defTabSz="609630">
              <a:lnSpc>
                <a:spcPts val="1572"/>
              </a:lnSpc>
              <a:spcBef>
                <a:spcPct val="0"/>
              </a:spcBef>
              <a:defRPr sz="1310" b="1">
                <a:solidFill>
                  <a:srgbClr val="000000"/>
                </a:solidFill>
                <a:latin typeface="Gotham Bold"/>
                <a:ea typeface="Gotham Bold"/>
                <a:cs typeface="Gotham Bold"/>
                <a:sym typeface="Gotham Bold"/>
              </a:defRPr>
            </a:pPr>
            <a:r>
              <a:t>2023-2024</a:t>
            </a:r>
          </a:p>
        </p:txBody>
      </p:sp>
      <p:sp>
        <p:nvSpPr>
          <p:cNvPr id="25" name="TextBox 25"/>
          <p:cNvSpPr txBox="1"/>
          <p:nvPr/>
        </p:nvSpPr>
        <p:spPr>
          <a:xfrm>
            <a:off x="2060334" y="2090738"/>
            <a:ext cx="1279644" cy="217495"/>
          </a:xfrm>
          <a:prstGeom prst="rect">
            <a:avLst/>
          </a:prstGeom>
        </p:spPr>
        <p:txBody>
          <a:bodyPr wrap="square" lIns="0" tIns="0" rIns="0" bIns="0" anchor="t">
            <a:spAutoFit/>
          </a:bodyPr>
          <a:lstStyle/>
          <a:p>
            <a:pPr defTabSz="609630">
              <a:lnSpc>
                <a:spcPts val="1835"/>
              </a:lnSpc>
              <a:spcBef>
                <a:spcPct val="0"/>
              </a:spcBef>
              <a:defRPr sz="1310">
                <a:solidFill>
                  <a:srgbClr val="000000"/>
                </a:solidFill>
                <a:latin typeface="Gotham"/>
                <a:ea typeface="Gotham"/>
                <a:cs typeface="Gotham"/>
                <a:sym typeface="Gotham"/>
              </a:defRPr>
            </a:pPr>
            <a:r>
              <a:t>Miembro del personal</a:t>
            </a:r>
          </a:p>
        </p:txBody>
      </p:sp>
      <p:sp>
        <p:nvSpPr>
          <p:cNvPr id="26" name="TextBox 26"/>
          <p:cNvSpPr txBox="1"/>
          <p:nvPr/>
        </p:nvSpPr>
        <p:spPr>
          <a:xfrm>
            <a:off x="3963990" y="2090738"/>
            <a:ext cx="692563" cy="217495"/>
          </a:xfrm>
          <a:prstGeom prst="rect">
            <a:avLst/>
          </a:prstGeom>
        </p:spPr>
        <p:txBody>
          <a:bodyPr lIns="0" tIns="0" rIns="0" bIns="0" anchor="t">
            <a:spAutoFit/>
          </a:bodyPr>
          <a:lstStyle/>
          <a:p>
            <a:pPr defTabSz="609630">
              <a:lnSpc>
                <a:spcPts val="1835"/>
              </a:lnSpc>
              <a:spcBef>
                <a:spcPct val="0"/>
              </a:spcBef>
              <a:defRPr sz="1310">
                <a:solidFill>
                  <a:srgbClr val="000000"/>
                </a:solidFill>
                <a:latin typeface="Gotham"/>
                <a:ea typeface="Gotham"/>
                <a:cs typeface="Gotham"/>
                <a:sym typeface="Gotham"/>
              </a:defRPr>
            </a:pPr>
            <a:r>
              <a:t>Niños</a:t>
            </a:r>
          </a:p>
        </p:txBody>
      </p:sp>
      <p:grpSp>
        <p:nvGrpSpPr>
          <p:cNvPr id="27" name="Group 27"/>
          <p:cNvGrpSpPr/>
          <p:nvPr/>
        </p:nvGrpSpPr>
        <p:grpSpPr>
          <a:xfrm>
            <a:off x="5763451" y="1669776"/>
            <a:ext cx="4206623" cy="3815819"/>
            <a:chOff x="0" y="-283156"/>
            <a:chExt cx="8413245" cy="7631636"/>
          </a:xfrm>
        </p:grpSpPr>
        <p:grpSp>
          <p:nvGrpSpPr>
            <p:cNvPr id="28" name="Group 28"/>
            <p:cNvGrpSpPr/>
            <p:nvPr/>
          </p:nvGrpSpPr>
          <p:grpSpPr>
            <a:xfrm>
              <a:off x="0" y="-283156"/>
              <a:ext cx="8413245" cy="7631636"/>
              <a:chOff x="0" y="-38100"/>
              <a:chExt cx="1132043" cy="1026874"/>
            </a:xfrm>
          </p:grpSpPr>
          <p:sp>
            <p:nvSpPr>
              <p:cNvPr id="29" name="Freeform 29"/>
              <p:cNvSpPr/>
              <p:nvPr/>
            </p:nvSpPr>
            <p:spPr>
              <a:xfrm>
                <a:off x="0" y="7024"/>
                <a:ext cx="1132043" cy="981750"/>
              </a:xfrm>
              <a:custGeom>
                <a:avLst/>
                <a:gdLst/>
                <a:ahLst/>
                <a:cxnLst/>
                <a:rect l="l" t="t" r="r" b="b"/>
                <a:pathLst>
                  <a:path w="1132043" h="981750">
                    <a:moveTo>
                      <a:pt x="0" y="0"/>
                    </a:moveTo>
                    <a:lnTo>
                      <a:pt x="1132043" y="0"/>
                    </a:lnTo>
                    <a:lnTo>
                      <a:pt x="1132043" y="981750"/>
                    </a:lnTo>
                    <a:lnTo>
                      <a:pt x="0" y="981750"/>
                    </a:lnTo>
                    <a:close/>
                  </a:path>
                </a:pathLst>
              </a:custGeom>
              <a:solidFill>
                <a:srgbClr val="FFFFFF"/>
              </a:solidFill>
            </p:spPr>
            <p:txBody>
              <a:bodyPr/>
              <a:lstStyle/>
              <a:p>
                <a:pPr defTabSz="609630"/>
                <a:endParaRPr sz="1200">
                  <a:solidFill>
                    <a:prstClr val="black"/>
                  </a:solidFill>
                  <a:latin typeface="Calibri"/>
                </a:endParaRPr>
              </a:p>
            </p:txBody>
          </p:sp>
          <p:sp>
            <p:nvSpPr>
              <p:cNvPr id="30" name="TextBox 30"/>
              <p:cNvSpPr txBox="1"/>
              <p:nvPr/>
            </p:nvSpPr>
            <p:spPr>
              <a:xfrm>
                <a:off x="0" y="-38100"/>
                <a:ext cx="1132043" cy="1019850"/>
              </a:xfrm>
              <a:prstGeom prst="rect">
                <a:avLst/>
              </a:prstGeom>
            </p:spPr>
            <p:txBody>
              <a:bodyPr lIns="33867" tIns="33867" rIns="33867" bIns="33867" anchor="ctr"/>
              <a:lstStyle/>
              <a:p>
                <a:pPr algn="ctr" defTabSz="609630">
                  <a:lnSpc>
                    <a:spcPts val="1680"/>
                  </a:lnSpc>
                </a:pPr>
                <a:endParaRPr sz="1200">
                  <a:solidFill>
                    <a:prstClr val="black"/>
                  </a:solidFill>
                  <a:latin typeface="Calibri"/>
                </a:endParaRPr>
              </a:p>
            </p:txBody>
          </p:sp>
        </p:grpSp>
        <p:grpSp>
          <p:nvGrpSpPr>
            <p:cNvPr id="31" name="Group 31"/>
            <p:cNvGrpSpPr/>
            <p:nvPr/>
          </p:nvGrpSpPr>
          <p:grpSpPr>
            <a:xfrm>
              <a:off x="624708" y="190342"/>
              <a:ext cx="7410486" cy="1354842"/>
              <a:chOff x="0" y="-28575"/>
              <a:chExt cx="997117" cy="182300"/>
            </a:xfrm>
          </p:grpSpPr>
          <p:sp>
            <p:nvSpPr>
              <p:cNvPr id="32" name="Freeform 32"/>
              <p:cNvSpPr/>
              <p:nvPr/>
            </p:nvSpPr>
            <p:spPr>
              <a:xfrm>
                <a:off x="0" y="0"/>
                <a:ext cx="997117" cy="109556"/>
              </a:xfrm>
              <a:custGeom>
                <a:avLst/>
                <a:gdLst/>
                <a:ahLst/>
                <a:cxnLst/>
                <a:rect l="l" t="t" r="r" b="b"/>
                <a:pathLst>
                  <a:path w="997117" h="109556">
                    <a:moveTo>
                      <a:pt x="0" y="0"/>
                    </a:moveTo>
                    <a:lnTo>
                      <a:pt x="997117" y="0"/>
                    </a:lnTo>
                    <a:lnTo>
                      <a:pt x="997117" y="109556"/>
                    </a:lnTo>
                    <a:lnTo>
                      <a:pt x="0" y="109556"/>
                    </a:lnTo>
                    <a:close/>
                  </a:path>
                </a:pathLst>
              </a:custGeom>
              <a:solidFill>
                <a:srgbClr val="B1D235"/>
              </a:solidFill>
            </p:spPr>
            <p:txBody>
              <a:bodyPr/>
              <a:lstStyle/>
              <a:p>
                <a:pPr defTabSz="609630"/>
                <a:endParaRPr sz="1200">
                  <a:solidFill>
                    <a:prstClr val="black"/>
                  </a:solidFill>
                  <a:latin typeface="Calibri"/>
                </a:endParaRPr>
              </a:p>
            </p:txBody>
          </p:sp>
          <p:sp>
            <p:nvSpPr>
              <p:cNvPr id="33" name="TextBox 33"/>
              <p:cNvSpPr txBox="1"/>
              <p:nvPr/>
            </p:nvSpPr>
            <p:spPr>
              <a:xfrm>
                <a:off x="0" y="-28575"/>
                <a:ext cx="997117" cy="182300"/>
              </a:xfrm>
              <a:prstGeom prst="rect">
                <a:avLst/>
              </a:prstGeom>
            </p:spPr>
            <p:txBody>
              <a:bodyPr lIns="0" tIns="0" rIns="0" bIns="0" anchor="ctr"/>
              <a:lstStyle/>
              <a:p>
                <a:pPr algn="ctr" defTabSz="609630">
                  <a:lnSpc>
                    <a:spcPts val="1307"/>
                  </a:lnSpc>
                  <a:defRPr sz="1600" b="1">
                    <a:solidFill>
                      <a:srgbClr val="000000"/>
                    </a:solidFill>
                    <a:latin typeface="Gotham Bold"/>
                    <a:ea typeface="Gotham Bold"/>
                    <a:cs typeface="Gotham Bold"/>
                    <a:sym typeface="Gotham Bold"/>
                  </a:defRPr>
                </a:pPr>
                <a:r>
                  <a:rPr dirty="0"/>
                  <a:t>RECONOCIMIENTOS AWARDCO</a:t>
                </a:r>
              </a:p>
            </p:txBody>
          </p:sp>
        </p:grpSp>
        <p:sp>
          <p:nvSpPr>
            <p:cNvPr id="34" name="Freeform 34"/>
            <p:cNvSpPr/>
            <p:nvPr/>
          </p:nvSpPr>
          <p:spPr>
            <a:xfrm>
              <a:off x="509005" y="1597385"/>
              <a:ext cx="2371892" cy="2565363"/>
            </a:xfrm>
            <a:custGeom>
              <a:avLst/>
              <a:gdLst/>
              <a:ahLst/>
              <a:cxnLst/>
              <a:rect l="l" t="t" r="r" b="b"/>
              <a:pathLst>
                <a:path w="2371892" h="2565363">
                  <a:moveTo>
                    <a:pt x="0" y="0"/>
                  </a:moveTo>
                  <a:lnTo>
                    <a:pt x="2371892" y="0"/>
                  </a:lnTo>
                  <a:lnTo>
                    <a:pt x="2371892" y="2565362"/>
                  </a:lnTo>
                  <a:lnTo>
                    <a:pt x="0" y="256536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sz="1200">
                <a:solidFill>
                  <a:prstClr val="black"/>
                </a:solidFill>
                <a:latin typeface="Calibri"/>
              </a:endParaRPr>
            </a:p>
          </p:txBody>
        </p:sp>
        <p:sp>
          <p:nvSpPr>
            <p:cNvPr id="35" name="TextBox 35"/>
            <p:cNvSpPr txBox="1"/>
            <p:nvPr/>
          </p:nvSpPr>
          <p:spPr>
            <a:xfrm>
              <a:off x="3843592" y="2146231"/>
              <a:ext cx="4191604" cy="1807290"/>
            </a:xfrm>
            <a:prstGeom prst="rect">
              <a:avLst/>
            </a:prstGeom>
          </p:spPr>
          <p:txBody>
            <a:bodyPr wrap="square" lIns="0" tIns="0" rIns="0" bIns="0" anchor="t">
              <a:spAutoFit/>
            </a:bodyPr>
            <a:lstStyle/>
            <a:p>
              <a:pPr defTabSz="609630">
                <a:lnSpc>
                  <a:spcPts val="7538"/>
                </a:lnSpc>
                <a:spcBef>
                  <a:spcPct val="0"/>
                </a:spcBef>
                <a:defRPr sz="5384" b="1">
                  <a:solidFill>
                    <a:srgbClr val="000000"/>
                  </a:solidFill>
                  <a:latin typeface="Gotham Bold"/>
                  <a:ea typeface="Gotham Bold"/>
                  <a:cs typeface="Gotham Bold"/>
                  <a:sym typeface="Gotham Bold"/>
                </a:defRPr>
              </a:pPr>
              <a:r>
                <a:t>2,839</a:t>
              </a:r>
            </a:p>
          </p:txBody>
        </p:sp>
        <p:sp>
          <p:nvSpPr>
            <p:cNvPr id="36" name="TextBox 36"/>
            <p:cNvSpPr txBox="1"/>
            <p:nvPr/>
          </p:nvSpPr>
          <p:spPr>
            <a:xfrm>
              <a:off x="332958" y="4674969"/>
              <a:ext cx="7531327" cy="2258823"/>
            </a:xfrm>
            <a:prstGeom prst="rect">
              <a:avLst/>
            </a:prstGeom>
          </p:spPr>
          <p:txBody>
            <a:bodyPr lIns="0" tIns="0" rIns="0" bIns="0" anchor="t">
              <a:spAutoFit/>
            </a:bodyPr>
            <a:lstStyle/>
            <a:p>
              <a:pPr algn="ctr" defTabSz="609630">
                <a:lnSpc>
                  <a:spcPts val="2954"/>
                </a:lnSpc>
                <a:spcBef>
                  <a:spcPct val="0"/>
                </a:spcBef>
                <a:defRPr sz="2110">
                  <a:solidFill>
                    <a:srgbClr val="000000"/>
                  </a:solidFill>
                  <a:latin typeface="Gotham"/>
                  <a:ea typeface="Gotham"/>
                  <a:cs typeface="Gotham"/>
                  <a:sym typeface="Gotham"/>
                </a:defRPr>
              </a:pPr>
              <a:r>
                <a:rPr dirty="0"/>
                <a:t>¡El personal de SOHS ha </a:t>
              </a:r>
              <a:r>
                <a:rPr dirty="0" err="1"/>
                <a:t>reconocido</a:t>
              </a:r>
              <a:r>
                <a:rPr dirty="0"/>
                <a:t> a sus </a:t>
              </a:r>
              <a:r>
                <a:rPr dirty="0" err="1"/>
                <a:t>compañeros</a:t>
              </a:r>
              <a:r>
                <a:rPr dirty="0"/>
                <a:t> 2,839 </a:t>
              </a:r>
              <a:r>
                <a:rPr dirty="0" err="1"/>
                <a:t>veces</a:t>
              </a:r>
              <a:r>
                <a:rPr dirty="0"/>
                <a:t> </a:t>
              </a:r>
              <a:r>
                <a:rPr dirty="0" err="1"/>
                <a:t>en</a:t>
              </a:r>
              <a:r>
                <a:rPr dirty="0"/>
                <a:t> solo 6 meses!</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62528" y="-584753"/>
            <a:ext cx="4417655" cy="3810000"/>
          </a:xfrm>
          <a:custGeom>
            <a:avLst/>
            <a:gdLst/>
            <a:ahLst/>
            <a:cxnLst/>
            <a:rect l="l" t="t" r="r" b="b"/>
            <a:pathLst>
              <a:path w="6626483" h="5715000">
                <a:moveTo>
                  <a:pt x="0" y="0"/>
                </a:moveTo>
                <a:lnTo>
                  <a:pt x="6626483" y="0"/>
                </a:lnTo>
                <a:lnTo>
                  <a:pt x="6626483" y="5715000"/>
                </a:lnTo>
                <a:lnTo>
                  <a:pt x="0" y="571500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pPr defTabSz="609630"/>
            <a:endParaRPr sz="1200">
              <a:solidFill>
                <a:prstClr val="black"/>
              </a:solidFill>
              <a:latin typeface="Calibri"/>
            </a:endParaRPr>
          </a:p>
        </p:txBody>
      </p:sp>
      <p:sp>
        <p:nvSpPr>
          <p:cNvPr id="3" name="Freeform 3"/>
          <p:cNvSpPr/>
          <p:nvPr/>
        </p:nvSpPr>
        <p:spPr>
          <a:xfrm rot="-1266137">
            <a:off x="-1342937" y="4110534"/>
            <a:ext cx="3473846" cy="4480758"/>
          </a:xfrm>
          <a:custGeom>
            <a:avLst/>
            <a:gdLst/>
            <a:ahLst/>
            <a:cxnLst/>
            <a:rect l="l" t="t" r="r" b="b"/>
            <a:pathLst>
              <a:path w="5210769" h="6721137">
                <a:moveTo>
                  <a:pt x="0" y="0"/>
                </a:moveTo>
                <a:lnTo>
                  <a:pt x="5210769" y="0"/>
                </a:lnTo>
                <a:lnTo>
                  <a:pt x="5210769" y="6721136"/>
                </a:lnTo>
                <a:lnTo>
                  <a:pt x="0" y="6721136"/>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txBody>
          <a:bodyPr/>
          <a:lstStyle/>
          <a:p>
            <a:pPr defTabSz="609630"/>
            <a:endParaRPr sz="1200">
              <a:solidFill>
                <a:prstClr val="black"/>
              </a:solidFill>
              <a:latin typeface="Calibri"/>
            </a:endParaRPr>
          </a:p>
        </p:txBody>
      </p:sp>
      <p:sp>
        <p:nvSpPr>
          <p:cNvPr id="4" name="Freeform 4"/>
          <p:cNvSpPr/>
          <p:nvPr/>
        </p:nvSpPr>
        <p:spPr>
          <a:xfrm rot="-5569636">
            <a:off x="5950" y="-1066257"/>
            <a:ext cx="2730702" cy="4706708"/>
          </a:xfrm>
          <a:custGeom>
            <a:avLst/>
            <a:gdLst/>
            <a:ahLst/>
            <a:cxnLst/>
            <a:rect l="l" t="t" r="r" b="b"/>
            <a:pathLst>
              <a:path w="4096053" h="7060062">
                <a:moveTo>
                  <a:pt x="0" y="0"/>
                </a:moveTo>
                <a:lnTo>
                  <a:pt x="4096053" y="0"/>
                </a:lnTo>
                <a:lnTo>
                  <a:pt x="4096053" y="7060061"/>
                </a:lnTo>
                <a:lnTo>
                  <a:pt x="0" y="7060061"/>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pPr defTabSz="609630"/>
            <a:endParaRPr sz="1200">
              <a:solidFill>
                <a:prstClr val="black"/>
              </a:solidFill>
              <a:latin typeface="Calibri"/>
            </a:endParaRPr>
          </a:p>
        </p:txBody>
      </p:sp>
      <p:sp>
        <p:nvSpPr>
          <p:cNvPr id="5" name="Freeform 5"/>
          <p:cNvSpPr/>
          <p:nvPr/>
        </p:nvSpPr>
        <p:spPr>
          <a:xfrm>
            <a:off x="9390586" y="5244356"/>
            <a:ext cx="3002961" cy="1855689"/>
          </a:xfrm>
          <a:custGeom>
            <a:avLst/>
            <a:gdLst/>
            <a:ahLst/>
            <a:cxnLst/>
            <a:rect l="l" t="t" r="r" b="b"/>
            <a:pathLst>
              <a:path w="4504441" h="2783534">
                <a:moveTo>
                  <a:pt x="0" y="0"/>
                </a:moveTo>
                <a:lnTo>
                  <a:pt x="4504441" y="0"/>
                </a:lnTo>
                <a:lnTo>
                  <a:pt x="4504441" y="2783534"/>
                </a:lnTo>
                <a:lnTo>
                  <a:pt x="0" y="2783534"/>
                </a:lnTo>
                <a:lnTo>
                  <a:pt x="0" y="0"/>
                </a:lnTo>
                <a:close/>
              </a:path>
            </a:pathLst>
          </a:custGeom>
          <a:blipFill>
            <a:blip r:embed="rId8"/>
            <a:stretch>
              <a:fillRect/>
            </a:stretch>
          </a:blipFill>
        </p:spPr>
        <p:txBody>
          <a:bodyPr/>
          <a:lstStyle/>
          <a:p>
            <a:pPr defTabSz="609630"/>
            <a:endParaRPr sz="1200">
              <a:solidFill>
                <a:prstClr val="black"/>
              </a:solidFill>
              <a:latin typeface="Calibri"/>
            </a:endParaRPr>
          </a:p>
        </p:txBody>
      </p:sp>
      <p:sp>
        <p:nvSpPr>
          <p:cNvPr id="6" name="Freeform 6"/>
          <p:cNvSpPr/>
          <p:nvPr/>
        </p:nvSpPr>
        <p:spPr>
          <a:xfrm rot="-3755510">
            <a:off x="10140849" y="3361665"/>
            <a:ext cx="2730702" cy="4706708"/>
          </a:xfrm>
          <a:custGeom>
            <a:avLst/>
            <a:gdLst/>
            <a:ahLst/>
            <a:cxnLst/>
            <a:rect l="l" t="t" r="r" b="b"/>
            <a:pathLst>
              <a:path w="4096053" h="7060062">
                <a:moveTo>
                  <a:pt x="0" y="0"/>
                </a:moveTo>
                <a:lnTo>
                  <a:pt x="4096054" y="0"/>
                </a:lnTo>
                <a:lnTo>
                  <a:pt x="4096054" y="7060062"/>
                </a:lnTo>
                <a:lnTo>
                  <a:pt x="0" y="7060062"/>
                </a:lnTo>
                <a:lnTo>
                  <a:pt x="0"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txBody>
          <a:bodyPr/>
          <a:lstStyle/>
          <a:p>
            <a:pPr defTabSz="609630"/>
            <a:endParaRPr sz="1200">
              <a:solidFill>
                <a:prstClr val="black"/>
              </a:solidFill>
              <a:latin typeface="Calibri"/>
            </a:endParaRPr>
          </a:p>
        </p:txBody>
      </p:sp>
      <p:grpSp>
        <p:nvGrpSpPr>
          <p:cNvPr id="7" name="Group 7"/>
          <p:cNvGrpSpPr/>
          <p:nvPr/>
        </p:nvGrpSpPr>
        <p:grpSpPr>
          <a:xfrm>
            <a:off x="3264395" y="241813"/>
            <a:ext cx="6266104" cy="2020226"/>
            <a:chOff x="0" y="0"/>
            <a:chExt cx="10973592" cy="2853406"/>
          </a:xfrm>
        </p:grpSpPr>
        <p:grpSp>
          <p:nvGrpSpPr>
            <p:cNvPr id="8" name="Group 8"/>
            <p:cNvGrpSpPr/>
            <p:nvPr/>
          </p:nvGrpSpPr>
          <p:grpSpPr>
            <a:xfrm>
              <a:off x="0" y="0"/>
              <a:ext cx="10352455" cy="2480209"/>
              <a:chOff x="0" y="0"/>
              <a:chExt cx="540968" cy="129604"/>
            </a:xfrm>
          </p:grpSpPr>
          <p:sp>
            <p:nvSpPr>
              <p:cNvPr id="9" name="Freeform 9"/>
              <p:cNvSpPr/>
              <p:nvPr/>
            </p:nvSpPr>
            <p:spPr>
              <a:xfrm>
                <a:off x="0" y="0"/>
                <a:ext cx="540968" cy="129604"/>
              </a:xfrm>
              <a:custGeom>
                <a:avLst/>
                <a:gdLst/>
                <a:ahLst/>
                <a:cxnLst/>
                <a:rect l="l" t="t" r="r" b="b"/>
                <a:pathLst>
                  <a:path w="540968" h="129604">
                    <a:moveTo>
                      <a:pt x="0" y="0"/>
                    </a:moveTo>
                    <a:lnTo>
                      <a:pt x="540968" y="0"/>
                    </a:lnTo>
                    <a:lnTo>
                      <a:pt x="540968" y="129604"/>
                    </a:lnTo>
                    <a:lnTo>
                      <a:pt x="0" y="129604"/>
                    </a:lnTo>
                    <a:close/>
                  </a:path>
                </a:pathLst>
              </a:custGeom>
              <a:solidFill>
                <a:srgbClr val="3B6DA9"/>
              </a:solidFill>
              <a:ln cap="sq">
                <a:noFill/>
                <a:prstDash val="solid"/>
                <a:miter/>
              </a:ln>
            </p:spPr>
            <p:txBody>
              <a:bodyPr/>
              <a:lstStyle/>
              <a:p>
                <a:pPr defTabSz="609630"/>
                <a:endParaRPr sz="1200">
                  <a:solidFill>
                    <a:prstClr val="black"/>
                  </a:solidFill>
                  <a:latin typeface="Calibri"/>
                </a:endParaRPr>
              </a:p>
            </p:txBody>
          </p:sp>
          <p:sp>
            <p:nvSpPr>
              <p:cNvPr id="10" name="TextBox 10"/>
              <p:cNvSpPr txBox="1"/>
              <p:nvPr/>
            </p:nvSpPr>
            <p:spPr>
              <a:xfrm>
                <a:off x="0" y="-38100"/>
                <a:ext cx="540968" cy="167704"/>
              </a:xfrm>
              <a:prstGeom prst="rect">
                <a:avLst/>
              </a:prstGeom>
            </p:spPr>
            <p:txBody>
              <a:bodyPr lIns="77929" tIns="77929" rIns="77929" bIns="77929" anchor="ctr"/>
              <a:lstStyle/>
              <a:p>
                <a:pPr algn="ctr" defTabSz="609630">
                  <a:lnSpc>
                    <a:spcPts val="1493"/>
                  </a:lnSpc>
                </a:pPr>
                <a:endParaRPr sz="1200">
                  <a:solidFill>
                    <a:prstClr val="black"/>
                  </a:solidFill>
                  <a:latin typeface="Calibri"/>
                </a:endParaRPr>
              </a:p>
            </p:txBody>
          </p:sp>
        </p:grpSp>
        <p:sp>
          <p:nvSpPr>
            <p:cNvPr id="11" name="TextBox 11"/>
            <p:cNvSpPr txBox="1"/>
            <p:nvPr/>
          </p:nvSpPr>
          <p:spPr>
            <a:xfrm>
              <a:off x="1282169" y="431130"/>
              <a:ext cx="9691423" cy="2422276"/>
            </a:xfrm>
            <a:prstGeom prst="rect">
              <a:avLst/>
            </a:prstGeom>
          </p:spPr>
          <p:txBody>
            <a:bodyPr wrap="square" lIns="0" tIns="0" rIns="0" bIns="0" anchor="t">
              <a:spAutoFit/>
            </a:bodyPr>
            <a:lstStyle/>
            <a:p>
              <a:pPr defTabSz="609630">
                <a:lnSpc>
                  <a:spcPts val="5307"/>
                </a:lnSpc>
                <a:spcBef>
                  <a:spcPct val="0"/>
                </a:spcBef>
                <a:defRPr sz="4423" b="1">
                  <a:solidFill>
                    <a:srgbClr val="FFFFFF"/>
                  </a:solidFill>
                  <a:latin typeface="Gotham Bold"/>
                  <a:ea typeface="Gotham Bold"/>
                  <a:cs typeface="Gotham Bold"/>
                  <a:sym typeface="Gotham Bold"/>
                </a:defRPr>
              </a:pPr>
              <a:r>
                <a:rPr dirty="0" err="1"/>
                <a:t>Beneficios</a:t>
              </a:r>
              <a:r>
                <a:rPr dirty="0"/>
                <a:t> para </a:t>
              </a:r>
              <a:r>
                <a:rPr dirty="0" err="1"/>
                <a:t>el</a:t>
              </a:r>
              <a:r>
                <a:rPr dirty="0"/>
                <a:t> personal</a:t>
              </a:r>
            </a:p>
          </p:txBody>
        </p:sp>
      </p:grpSp>
      <p:grpSp>
        <p:nvGrpSpPr>
          <p:cNvPr id="12" name="Group 12"/>
          <p:cNvGrpSpPr/>
          <p:nvPr/>
        </p:nvGrpSpPr>
        <p:grpSpPr>
          <a:xfrm>
            <a:off x="520645" y="2174832"/>
            <a:ext cx="10663726" cy="2921183"/>
            <a:chOff x="0" y="0"/>
            <a:chExt cx="21327452" cy="5842365"/>
          </a:xfrm>
        </p:grpSpPr>
        <p:grpSp>
          <p:nvGrpSpPr>
            <p:cNvPr id="13" name="Group 13"/>
            <p:cNvGrpSpPr/>
            <p:nvPr/>
          </p:nvGrpSpPr>
          <p:grpSpPr>
            <a:xfrm>
              <a:off x="0" y="15845"/>
              <a:ext cx="4617485" cy="1452972"/>
              <a:chOff x="0" y="0"/>
              <a:chExt cx="566515" cy="178264"/>
            </a:xfrm>
          </p:grpSpPr>
          <p:sp>
            <p:nvSpPr>
              <p:cNvPr id="14" name="Freeform 14"/>
              <p:cNvSpPr/>
              <p:nvPr/>
            </p:nvSpPr>
            <p:spPr>
              <a:xfrm>
                <a:off x="0" y="0"/>
                <a:ext cx="566515" cy="178264"/>
              </a:xfrm>
              <a:custGeom>
                <a:avLst/>
                <a:gdLst/>
                <a:ahLst/>
                <a:cxnLst/>
                <a:rect l="l" t="t" r="r" b="b"/>
                <a:pathLst>
                  <a:path w="566515" h="178264">
                    <a:moveTo>
                      <a:pt x="0" y="0"/>
                    </a:moveTo>
                    <a:lnTo>
                      <a:pt x="566515" y="0"/>
                    </a:lnTo>
                    <a:lnTo>
                      <a:pt x="566515" y="178264"/>
                    </a:lnTo>
                    <a:lnTo>
                      <a:pt x="0" y="178264"/>
                    </a:lnTo>
                    <a:close/>
                  </a:path>
                </a:pathLst>
              </a:custGeom>
              <a:solidFill>
                <a:srgbClr val="9AD1A1"/>
              </a:solidFill>
              <a:ln cap="sq">
                <a:noFill/>
                <a:prstDash val="solid"/>
                <a:miter/>
              </a:ln>
            </p:spPr>
            <p:txBody>
              <a:bodyPr/>
              <a:lstStyle/>
              <a:p>
                <a:pPr defTabSz="609630"/>
                <a:endParaRPr sz="1200">
                  <a:solidFill>
                    <a:prstClr val="black"/>
                  </a:solidFill>
                  <a:latin typeface="Calibri"/>
                </a:endParaRPr>
              </a:p>
            </p:txBody>
          </p:sp>
          <p:sp>
            <p:nvSpPr>
              <p:cNvPr id="15" name="TextBox 15"/>
              <p:cNvSpPr txBox="1"/>
              <p:nvPr/>
            </p:nvSpPr>
            <p:spPr>
              <a:xfrm>
                <a:off x="0" y="-38100"/>
                <a:ext cx="566515" cy="216364"/>
              </a:xfrm>
              <a:prstGeom prst="rect">
                <a:avLst/>
              </a:prstGeom>
            </p:spPr>
            <p:txBody>
              <a:bodyPr lIns="68189" tIns="68189" rIns="68189" bIns="68189" anchor="ctr"/>
              <a:lstStyle/>
              <a:p>
                <a:pPr defTabSz="609630">
                  <a:lnSpc>
                    <a:spcPts val="1493"/>
                  </a:lnSpc>
                  <a:spcBef>
                    <a:spcPct val="0"/>
                  </a:spcBef>
                </a:pPr>
                <a:endParaRPr sz="1200" dirty="0">
                  <a:solidFill>
                    <a:prstClr val="black"/>
                  </a:solidFill>
                  <a:latin typeface="Calibri"/>
                </a:endParaRPr>
              </a:p>
            </p:txBody>
          </p:sp>
        </p:grpSp>
        <p:grpSp>
          <p:nvGrpSpPr>
            <p:cNvPr id="16" name="Group 16"/>
            <p:cNvGrpSpPr/>
            <p:nvPr/>
          </p:nvGrpSpPr>
          <p:grpSpPr>
            <a:xfrm>
              <a:off x="0" y="1968049"/>
              <a:ext cx="4617485" cy="1484661"/>
              <a:chOff x="0" y="0"/>
              <a:chExt cx="566515" cy="182152"/>
            </a:xfrm>
          </p:grpSpPr>
          <p:sp>
            <p:nvSpPr>
              <p:cNvPr id="17" name="Freeform 17"/>
              <p:cNvSpPr/>
              <p:nvPr/>
            </p:nvSpPr>
            <p:spPr>
              <a:xfrm>
                <a:off x="0" y="0"/>
                <a:ext cx="566515" cy="182152"/>
              </a:xfrm>
              <a:custGeom>
                <a:avLst/>
                <a:gdLst/>
                <a:ahLst/>
                <a:cxnLst/>
                <a:rect l="l" t="t" r="r" b="b"/>
                <a:pathLst>
                  <a:path w="566515" h="182152">
                    <a:moveTo>
                      <a:pt x="0" y="0"/>
                    </a:moveTo>
                    <a:lnTo>
                      <a:pt x="566515" y="0"/>
                    </a:lnTo>
                    <a:lnTo>
                      <a:pt x="566515" y="182152"/>
                    </a:lnTo>
                    <a:lnTo>
                      <a:pt x="0" y="182152"/>
                    </a:lnTo>
                    <a:close/>
                  </a:path>
                </a:pathLst>
              </a:custGeom>
              <a:solidFill>
                <a:srgbClr val="B1D235"/>
              </a:solidFill>
              <a:ln cap="sq">
                <a:noFill/>
                <a:prstDash val="solid"/>
                <a:miter/>
              </a:ln>
            </p:spPr>
            <p:txBody>
              <a:bodyPr/>
              <a:lstStyle/>
              <a:p>
                <a:pPr defTabSz="609630"/>
                <a:endParaRPr sz="1200">
                  <a:solidFill>
                    <a:prstClr val="black"/>
                  </a:solidFill>
                  <a:latin typeface="Calibri"/>
                </a:endParaRPr>
              </a:p>
            </p:txBody>
          </p:sp>
          <p:sp>
            <p:nvSpPr>
              <p:cNvPr id="18" name="TextBox 18"/>
              <p:cNvSpPr txBox="1"/>
              <p:nvPr/>
            </p:nvSpPr>
            <p:spPr>
              <a:xfrm>
                <a:off x="0" y="-38100"/>
                <a:ext cx="566515" cy="220252"/>
              </a:xfrm>
              <a:prstGeom prst="rect">
                <a:avLst/>
              </a:prstGeom>
            </p:spPr>
            <p:txBody>
              <a:bodyPr lIns="68189" tIns="68189" rIns="68189" bIns="68189" anchor="ctr"/>
              <a:lstStyle/>
              <a:p>
                <a:pPr defTabSz="609630">
                  <a:lnSpc>
                    <a:spcPts val="1493"/>
                  </a:lnSpc>
                  <a:spcBef>
                    <a:spcPct val="0"/>
                  </a:spcBef>
                </a:pPr>
                <a:endParaRPr sz="1200">
                  <a:solidFill>
                    <a:prstClr val="black"/>
                  </a:solidFill>
                  <a:latin typeface="Calibri"/>
                </a:endParaRPr>
              </a:p>
            </p:txBody>
          </p:sp>
        </p:grpSp>
        <p:grpSp>
          <p:nvGrpSpPr>
            <p:cNvPr id="19" name="Group 19"/>
            <p:cNvGrpSpPr/>
            <p:nvPr/>
          </p:nvGrpSpPr>
          <p:grpSpPr>
            <a:xfrm>
              <a:off x="5808441" y="0"/>
              <a:ext cx="4617485" cy="1484661"/>
              <a:chOff x="0" y="0"/>
              <a:chExt cx="566515" cy="182152"/>
            </a:xfrm>
          </p:grpSpPr>
          <p:sp>
            <p:nvSpPr>
              <p:cNvPr id="20" name="Freeform 20"/>
              <p:cNvSpPr/>
              <p:nvPr/>
            </p:nvSpPr>
            <p:spPr>
              <a:xfrm>
                <a:off x="0" y="0"/>
                <a:ext cx="566515" cy="182152"/>
              </a:xfrm>
              <a:custGeom>
                <a:avLst/>
                <a:gdLst/>
                <a:ahLst/>
                <a:cxnLst/>
                <a:rect l="l" t="t" r="r" b="b"/>
                <a:pathLst>
                  <a:path w="566515" h="182152">
                    <a:moveTo>
                      <a:pt x="0" y="0"/>
                    </a:moveTo>
                    <a:lnTo>
                      <a:pt x="566515" y="0"/>
                    </a:lnTo>
                    <a:lnTo>
                      <a:pt x="566515" y="182152"/>
                    </a:lnTo>
                    <a:lnTo>
                      <a:pt x="0" y="182152"/>
                    </a:lnTo>
                    <a:close/>
                  </a:path>
                </a:pathLst>
              </a:custGeom>
              <a:solidFill>
                <a:srgbClr val="9AD1A1"/>
              </a:solidFill>
              <a:ln cap="sq">
                <a:noFill/>
                <a:prstDash val="solid"/>
                <a:miter/>
              </a:ln>
            </p:spPr>
            <p:txBody>
              <a:bodyPr/>
              <a:lstStyle/>
              <a:p>
                <a:pPr defTabSz="609630"/>
                <a:endParaRPr sz="1200">
                  <a:solidFill>
                    <a:prstClr val="black"/>
                  </a:solidFill>
                  <a:latin typeface="Calibri"/>
                </a:endParaRPr>
              </a:p>
            </p:txBody>
          </p:sp>
          <p:sp>
            <p:nvSpPr>
              <p:cNvPr id="21" name="TextBox 21"/>
              <p:cNvSpPr txBox="1"/>
              <p:nvPr/>
            </p:nvSpPr>
            <p:spPr>
              <a:xfrm>
                <a:off x="0" y="-38100"/>
                <a:ext cx="566515" cy="220252"/>
              </a:xfrm>
              <a:prstGeom prst="rect">
                <a:avLst/>
              </a:prstGeom>
            </p:spPr>
            <p:txBody>
              <a:bodyPr lIns="68189" tIns="68189" rIns="68189" bIns="68189" anchor="ctr"/>
              <a:lstStyle/>
              <a:p>
                <a:pPr defTabSz="609630">
                  <a:lnSpc>
                    <a:spcPts val="1493"/>
                  </a:lnSpc>
                  <a:spcBef>
                    <a:spcPct val="0"/>
                  </a:spcBef>
                </a:pPr>
                <a:endParaRPr sz="1200">
                  <a:solidFill>
                    <a:prstClr val="black"/>
                  </a:solidFill>
                  <a:latin typeface="Calibri"/>
                </a:endParaRPr>
              </a:p>
            </p:txBody>
          </p:sp>
        </p:grpSp>
        <p:grpSp>
          <p:nvGrpSpPr>
            <p:cNvPr id="22" name="Group 22"/>
            <p:cNvGrpSpPr/>
            <p:nvPr/>
          </p:nvGrpSpPr>
          <p:grpSpPr>
            <a:xfrm>
              <a:off x="16709967" y="1968049"/>
              <a:ext cx="4617485" cy="1484661"/>
              <a:chOff x="0" y="0"/>
              <a:chExt cx="566515" cy="182152"/>
            </a:xfrm>
          </p:grpSpPr>
          <p:sp>
            <p:nvSpPr>
              <p:cNvPr id="23" name="Freeform 23"/>
              <p:cNvSpPr/>
              <p:nvPr/>
            </p:nvSpPr>
            <p:spPr>
              <a:xfrm>
                <a:off x="0" y="0"/>
                <a:ext cx="566515" cy="182152"/>
              </a:xfrm>
              <a:custGeom>
                <a:avLst/>
                <a:gdLst/>
                <a:ahLst/>
                <a:cxnLst/>
                <a:rect l="l" t="t" r="r" b="b"/>
                <a:pathLst>
                  <a:path w="566515" h="182152">
                    <a:moveTo>
                      <a:pt x="0" y="0"/>
                    </a:moveTo>
                    <a:lnTo>
                      <a:pt x="566515" y="0"/>
                    </a:lnTo>
                    <a:lnTo>
                      <a:pt x="566515" y="182152"/>
                    </a:lnTo>
                    <a:lnTo>
                      <a:pt x="0" y="182152"/>
                    </a:lnTo>
                    <a:close/>
                  </a:path>
                </a:pathLst>
              </a:custGeom>
              <a:solidFill>
                <a:srgbClr val="CEEE53"/>
              </a:solidFill>
              <a:ln cap="sq">
                <a:noFill/>
                <a:prstDash val="solid"/>
                <a:miter/>
              </a:ln>
            </p:spPr>
            <p:txBody>
              <a:bodyPr/>
              <a:lstStyle/>
              <a:p>
                <a:pPr defTabSz="609630"/>
                <a:endParaRPr sz="1200">
                  <a:solidFill>
                    <a:prstClr val="black"/>
                  </a:solidFill>
                  <a:latin typeface="Calibri"/>
                </a:endParaRPr>
              </a:p>
            </p:txBody>
          </p:sp>
          <p:sp>
            <p:nvSpPr>
              <p:cNvPr id="24" name="TextBox 24"/>
              <p:cNvSpPr txBox="1"/>
              <p:nvPr/>
            </p:nvSpPr>
            <p:spPr>
              <a:xfrm>
                <a:off x="0" y="-38100"/>
                <a:ext cx="566515" cy="220252"/>
              </a:xfrm>
              <a:prstGeom prst="rect">
                <a:avLst/>
              </a:prstGeom>
            </p:spPr>
            <p:txBody>
              <a:bodyPr lIns="68189" tIns="68189" rIns="68189" bIns="68189" anchor="ctr"/>
              <a:lstStyle/>
              <a:p>
                <a:pPr defTabSz="609630">
                  <a:lnSpc>
                    <a:spcPts val="1493"/>
                  </a:lnSpc>
                  <a:spcBef>
                    <a:spcPct val="0"/>
                  </a:spcBef>
                </a:pPr>
                <a:endParaRPr sz="1200">
                  <a:solidFill>
                    <a:prstClr val="black"/>
                  </a:solidFill>
                  <a:latin typeface="Calibri"/>
                </a:endParaRPr>
              </a:p>
            </p:txBody>
          </p:sp>
        </p:grpSp>
        <p:sp>
          <p:nvSpPr>
            <p:cNvPr id="25" name="TextBox 25"/>
            <p:cNvSpPr txBox="1"/>
            <p:nvPr/>
          </p:nvSpPr>
          <p:spPr>
            <a:xfrm>
              <a:off x="16885728" y="2142464"/>
              <a:ext cx="4214900" cy="1159804"/>
            </a:xfrm>
            <a:prstGeom prst="rect">
              <a:avLst/>
            </a:prstGeom>
          </p:spPr>
          <p:txBody>
            <a:bodyPr lIns="0" tIns="0" rIns="0" bIns="0" anchor="t">
              <a:spAutoFit/>
            </a:bodyPr>
            <a:lstStyle/>
            <a:p>
              <a:pPr defTabSz="609630">
                <a:lnSpc>
                  <a:spcPts val="2260"/>
                </a:lnSpc>
                <a:spcBef>
                  <a:spcPct val="0"/>
                </a:spcBef>
                <a:defRPr sz="1883" b="1">
                  <a:solidFill>
                    <a:srgbClr val="000000"/>
                  </a:solidFill>
                  <a:latin typeface="Gotham Bold"/>
                  <a:ea typeface="Gotham Bold"/>
                  <a:cs typeface="Gotham Bold"/>
                  <a:sym typeface="Gotham Bold"/>
                </a:defRPr>
              </a:pPr>
              <a:r>
                <a:t>Asistencia al empleado</a:t>
              </a:r>
            </a:p>
          </p:txBody>
        </p:sp>
        <p:grpSp>
          <p:nvGrpSpPr>
            <p:cNvPr id="26" name="Group 26"/>
            <p:cNvGrpSpPr/>
            <p:nvPr/>
          </p:nvGrpSpPr>
          <p:grpSpPr>
            <a:xfrm>
              <a:off x="11358563" y="1975972"/>
              <a:ext cx="4617485" cy="1468817"/>
              <a:chOff x="0" y="0"/>
              <a:chExt cx="566515" cy="180208"/>
            </a:xfrm>
          </p:grpSpPr>
          <p:sp>
            <p:nvSpPr>
              <p:cNvPr id="27" name="Freeform 27"/>
              <p:cNvSpPr/>
              <p:nvPr/>
            </p:nvSpPr>
            <p:spPr>
              <a:xfrm>
                <a:off x="0" y="0"/>
                <a:ext cx="566515" cy="180208"/>
              </a:xfrm>
              <a:custGeom>
                <a:avLst/>
                <a:gdLst/>
                <a:ahLst/>
                <a:cxnLst/>
                <a:rect l="l" t="t" r="r" b="b"/>
                <a:pathLst>
                  <a:path w="566515" h="180208">
                    <a:moveTo>
                      <a:pt x="0" y="0"/>
                    </a:moveTo>
                    <a:lnTo>
                      <a:pt x="566515" y="0"/>
                    </a:lnTo>
                    <a:lnTo>
                      <a:pt x="566515" y="180208"/>
                    </a:lnTo>
                    <a:lnTo>
                      <a:pt x="0" y="180208"/>
                    </a:lnTo>
                    <a:close/>
                  </a:path>
                </a:pathLst>
              </a:custGeom>
              <a:solidFill>
                <a:srgbClr val="CEEE53"/>
              </a:solidFill>
              <a:ln cap="sq">
                <a:noFill/>
                <a:prstDash val="solid"/>
                <a:miter/>
              </a:ln>
            </p:spPr>
            <p:txBody>
              <a:bodyPr/>
              <a:lstStyle/>
              <a:p>
                <a:pPr defTabSz="609630"/>
                <a:endParaRPr sz="1200">
                  <a:solidFill>
                    <a:prstClr val="black"/>
                  </a:solidFill>
                  <a:latin typeface="Calibri"/>
                </a:endParaRPr>
              </a:p>
            </p:txBody>
          </p:sp>
          <p:sp>
            <p:nvSpPr>
              <p:cNvPr id="28" name="TextBox 28"/>
              <p:cNvSpPr txBox="1"/>
              <p:nvPr/>
            </p:nvSpPr>
            <p:spPr>
              <a:xfrm>
                <a:off x="0" y="-38100"/>
                <a:ext cx="566515" cy="218308"/>
              </a:xfrm>
              <a:prstGeom prst="rect">
                <a:avLst/>
              </a:prstGeom>
            </p:spPr>
            <p:txBody>
              <a:bodyPr lIns="68189" tIns="68189" rIns="68189" bIns="68189" anchor="ctr"/>
              <a:lstStyle/>
              <a:p>
                <a:pPr defTabSz="609630">
                  <a:lnSpc>
                    <a:spcPts val="1493"/>
                  </a:lnSpc>
                  <a:spcBef>
                    <a:spcPct val="0"/>
                  </a:spcBef>
                </a:pPr>
                <a:endParaRPr sz="1200">
                  <a:solidFill>
                    <a:prstClr val="black"/>
                  </a:solidFill>
                  <a:latin typeface="Calibri"/>
                </a:endParaRPr>
              </a:p>
            </p:txBody>
          </p:sp>
        </p:grpSp>
        <p:grpSp>
          <p:nvGrpSpPr>
            <p:cNvPr id="29" name="Group 29"/>
            <p:cNvGrpSpPr/>
            <p:nvPr/>
          </p:nvGrpSpPr>
          <p:grpSpPr>
            <a:xfrm>
              <a:off x="5821568" y="1968049"/>
              <a:ext cx="4617485" cy="1452972"/>
              <a:chOff x="0" y="0"/>
              <a:chExt cx="566515" cy="178264"/>
            </a:xfrm>
          </p:grpSpPr>
          <p:sp>
            <p:nvSpPr>
              <p:cNvPr id="30" name="Freeform 30"/>
              <p:cNvSpPr/>
              <p:nvPr/>
            </p:nvSpPr>
            <p:spPr>
              <a:xfrm>
                <a:off x="0" y="0"/>
                <a:ext cx="566515" cy="178264"/>
              </a:xfrm>
              <a:custGeom>
                <a:avLst/>
                <a:gdLst/>
                <a:ahLst/>
                <a:cxnLst/>
                <a:rect l="l" t="t" r="r" b="b"/>
                <a:pathLst>
                  <a:path w="566515" h="178264">
                    <a:moveTo>
                      <a:pt x="0" y="0"/>
                    </a:moveTo>
                    <a:lnTo>
                      <a:pt x="566515" y="0"/>
                    </a:lnTo>
                    <a:lnTo>
                      <a:pt x="566515" y="178264"/>
                    </a:lnTo>
                    <a:lnTo>
                      <a:pt x="0" y="178264"/>
                    </a:lnTo>
                    <a:close/>
                  </a:path>
                </a:pathLst>
              </a:custGeom>
              <a:solidFill>
                <a:srgbClr val="B1D235"/>
              </a:solidFill>
              <a:ln cap="sq">
                <a:noFill/>
                <a:prstDash val="solid"/>
                <a:miter/>
              </a:ln>
            </p:spPr>
            <p:txBody>
              <a:bodyPr/>
              <a:lstStyle/>
              <a:p>
                <a:pPr defTabSz="609630"/>
                <a:endParaRPr sz="1200">
                  <a:solidFill>
                    <a:prstClr val="black"/>
                  </a:solidFill>
                  <a:latin typeface="Calibri"/>
                </a:endParaRPr>
              </a:p>
            </p:txBody>
          </p:sp>
          <p:sp>
            <p:nvSpPr>
              <p:cNvPr id="31" name="TextBox 31"/>
              <p:cNvSpPr txBox="1"/>
              <p:nvPr/>
            </p:nvSpPr>
            <p:spPr>
              <a:xfrm>
                <a:off x="0" y="-38100"/>
                <a:ext cx="566515" cy="216364"/>
              </a:xfrm>
              <a:prstGeom prst="rect">
                <a:avLst/>
              </a:prstGeom>
            </p:spPr>
            <p:txBody>
              <a:bodyPr lIns="68189" tIns="68189" rIns="68189" bIns="68189" anchor="ctr"/>
              <a:lstStyle/>
              <a:p>
                <a:pPr defTabSz="609630">
                  <a:lnSpc>
                    <a:spcPts val="1493"/>
                  </a:lnSpc>
                  <a:spcBef>
                    <a:spcPct val="0"/>
                  </a:spcBef>
                </a:pPr>
                <a:endParaRPr sz="1200">
                  <a:solidFill>
                    <a:prstClr val="black"/>
                  </a:solidFill>
                  <a:latin typeface="Calibri"/>
                </a:endParaRPr>
              </a:p>
            </p:txBody>
          </p:sp>
        </p:grpSp>
        <p:grpSp>
          <p:nvGrpSpPr>
            <p:cNvPr id="32" name="Group 32"/>
            <p:cNvGrpSpPr/>
            <p:nvPr/>
          </p:nvGrpSpPr>
          <p:grpSpPr>
            <a:xfrm>
              <a:off x="5841807" y="3885681"/>
              <a:ext cx="4617485" cy="1956684"/>
              <a:chOff x="0" y="0"/>
              <a:chExt cx="566515" cy="240064"/>
            </a:xfrm>
          </p:grpSpPr>
          <p:sp>
            <p:nvSpPr>
              <p:cNvPr id="33" name="Freeform 33"/>
              <p:cNvSpPr/>
              <p:nvPr/>
            </p:nvSpPr>
            <p:spPr>
              <a:xfrm>
                <a:off x="0" y="0"/>
                <a:ext cx="566515" cy="240064"/>
              </a:xfrm>
              <a:custGeom>
                <a:avLst/>
                <a:gdLst/>
                <a:ahLst/>
                <a:cxnLst/>
                <a:rect l="l" t="t" r="r" b="b"/>
                <a:pathLst>
                  <a:path w="566515" h="240064">
                    <a:moveTo>
                      <a:pt x="0" y="0"/>
                    </a:moveTo>
                    <a:lnTo>
                      <a:pt x="566515" y="0"/>
                    </a:lnTo>
                    <a:lnTo>
                      <a:pt x="566515" y="240064"/>
                    </a:lnTo>
                    <a:lnTo>
                      <a:pt x="0" y="240064"/>
                    </a:lnTo>
                    <a:close/>
                  </a:path>
                </a:pathLst>
              </a:custGeom>
              <a:solidFill>
                <a:srgbClr val="59B877"/>
              </a:solidFill>
              <a:ln cap="sq">
                <a:noFill/>
                <a:prstDash val="solid"/>
                <a:miter/>
              </a:ln>
            </p:spPr>
            <p:txBody>
              <a:bodyPr/>
              <a:lstStyle/>
              <a:p>
                <a:pPr defTabSz="609630"/>
                <a:endParaRPr sz="1200">
                  <a:solidFill>
                    <a:prstClr val="black"/>
                  </a:solidFill>
                  <a:latin typeface="Calibri"/>
                </a:endParaRPr>
              </a:p>
            </p:txBody>
          </p:sp>
          <p:sp>
            <p:nvSpPr>
              <p:cNvPr id="34" name="TextBox 34"/>
              <p:cNvSpPr txBox="1"/>
              <p:nvPr/>
            </p:nvSpPr>
            <p:spPr>
              <a:xfrm>
                <a:off x="0" y="-38100"/>
                <a:ext cx="566515" cy="278164"/>
              </a:xfrm>
              <a:prstGeom prst="rect">
                <a:avLst/>
              </a:prstGeom>
            </p:spPr>
            <p:txBody>
              <a:bodyPr lIns="68189" tIns="68189" rIns="68189" bIns="68189" anchor="ctr"/>
              <a:lstStyle/>
              <a:p>
                <a:pPr defTabSz="609630">
                  <a:lnSpc>
                    <a:spcPts val="1493"/>
                  </a:lnSpc>
                  <a:spcBef>
                    <a:spcPct val="0"/>
                  </a:spcBef>
                </a:pPr>
                <a:endParaRPr sz="1200">
                  <a:solidFill>
                    <a:prstClr val="black"/>
                  </a:solidFill>
                  <a:latin typeface="Calibri"/>
                </a:endParaRPr>
              </a:p>
            </p:txBody>
          </p:sp>
        </p:grpSp>
        <p:grpSp>
          <p:nvGrpSpPr>
            <p:cNvPr id="35" name="Group 35"/>
            <p:cNvGrpSpPr/>
            <p:nvPr/>
          </p:nvGrpSpPr>
          <p:grpSpPr>
            <a:xfrm>
              <a:off x="11358563" y="3885681"/>
              <a:ext cx="4617485" cy="1956684"/>
              <a:chOff x="0" y="0"/>
              <a:chExt cx="566515" cy="240064"/>
            </a:xfrm>
          </p:grpSpPr>
          <p:sp>
            <p:nvSpPr>
              <p:cNvPr id="36" name="Freeform 36"/>
              <p:cNvSpPr/>
              <p:nvPr/>
            </p:nvSpPr>
            <p:spPr>
              <a:xfrm>
                <a:off x="0" y="0"/>
                <a:ext cx="566515" cy="240064"/>
              </a:xfrm>
              <a:custGeom>
                <a:avLst/>
                <a:gdLst/>
                <a:ahLst/>
                <a:cxnLst/>
                <a:rect l="l" t="t" r="r" b="b"/>
                <a:pathLst>
                  <a:path w="566515" h="240064">
                    <a:moveTo>
                      <a:pt x="0" y="0"/>
                    </a:moveTo>
                    <a:lnTo>
                      <a:pt x="566515" y="0"/>
                    </a:lnTo>
                    <a:lnTo>
                      <a:pt x="566515" y="240064"/>
                    </a:lnTo>
                    <a:lnTo>
                      <a:pt x="0" y="240064"/>
                    </a:lnTo>
                    <a:close/>
                  </a:path>
                </a:pathLst>
              </a:custGeom>
              <a:solidFill>
                <a:srgbClr val="59B877"/>
              </a:solidFill>
              <a:ln cap="sq">
                <a:noFill/>
                <a:prstDash val="solid"/>
                <a:miter/>
              </a:ln>
            </p:spPr>
            <p:txBody>
              <a:bodyPr/>
              <a:lstStyle/>
              <a:p>
                <a:pPr defTabSz="609630"/>
                <a:endParaRPr sz="1200">
                  <a:solidFill>
                    <a:prstClr val="black"/>
                  </a:solidFill>
                  <a:latin typeface="Calibri"/>
                </a:endParaRPr>
              </a:p>
            </p:txBody>
          </p:sp>
          <p:sp>
            <p:nvSpPr>
              <p:cNvPr id="37" name="TextBox 37"/>
              <p:cNvSpPr txBox="1"/>
              <p:nvPr/>
            </p:nvSpPr>
            <p:spPr>
              <a:xfrm>
                <a:off x="0" y="-38100"/>
                <a:ext cx="566515" cy="278164"/>
              </a:xfrm>
              <a:prstGeom prst="rect">
                <a:avLst/>
              </a:prstGeom>
            </p:spPr>
            <p:txBody>
              <a:bodyPr lIns="68189" tIns="68189" rIns="68189" bIns="68189" anchor="ctr"/>
              <a:lstStyle/>
              <a:p>
                <a:pPr defTabSz="609630">
                  <a:lnSpc>
                    <a:spcPts val="1493"/>
                  </a:lnSpc>
                  <a:spcBef>
                    <a:spcPct val="0"/>
                  </a:spcBef>
                </a:pPr>
                <a:endParaRPr sz="1200">
                  <a:solidFill>
                    <a:prstClr val="black"/>
                  </a:solidFill>
                  <a:latin typeface="Calibri"/>
                </a:endParaRPr>
              </a:p>
            </p:txBody>
          </p:sp>
        </p:grpSp>
        <p:grpSp>
          <p:nvGrpSpPr>
            <p:cNvPr id="38" name="Group 38"/>
            <p:cNvGrpSpPr/>
            <p:nvPr/>
          </p:nvGrpSpPr>
          <p:grpSpPr>
            <a:xfrm>
              <a:off x="0" y="3917370"/>
              <a:ext cx="4617485" cy="1924995"/>
              <a:chOff x="0" y="0"/>
              <a:chExt cx="566515" cy="236176"/>
            </a:xfrm>
          </p:grpSpPr>
          <p:sp>
            <p:nvSpPr>
              <p:cNvPr id="39" name="Freeform 39"/>
              <p:cNvSpPr/>
              <p:nvPr/>
            </p:nvSpPr>
            <p:spPr>
              <a:xfrm>
                <a:off x="0" y="0"/>
                <a:ext cx="566515" cy="236176"/>
              </a:xfrm>
              <a:custGeom>
                <a:avLst/>
                <a:gdLst/>
                <a:ahLst/>
                <a:cxnLst/>
                <a:rect l="l" t="t" r="r" b="b"/>
                <a:pathLst>
                  <a:path w="566515" h="236176">
                    <a:moveTo>
                      <a:pt x="0" y="0"/>
                    </a:moveTo>
                    <a:lnTo>
                      <a:pt x="566515" y="0"/>
                    </a:lnTo>
                    <a:lnTo>
                      <a:pt x="566515" y="236176"/>
                    </a:lnTo>
                    <a:lnTo>
                      <a:pt x="0" y="236176"/>
                    </a:lnTo>
                    <a:close/>
                  </a:path>
                </a:pathLst>
              </a:custGeom>
              <a:solidFill>
                <a:srgbClr val="59B877"/>
              </a:solidFill>
              <a:ln cap="sq">
                <a:noFill/>
                <a:prstDash val="solid"/>
                <a:miter/>
              </a:ln>
            </p:spPr>
            <p:txBody>
              <a:bodyPr/>
              <a:lstStyle/>
              <a:p>
                <a:pPr defTabSz="609630"/>
                <a:endParaRPr sz="1200">
                  <a:solidFill>
                    <a:prstClr val="black"/>
                  </a:solidFill>
                  <a:latin typeface="Calibri"/>
                </a:endParaRPr>
              </a:p>
            </p:txBody>
          </p:sp>
          <p:sp>
            <p:nvSpPr>
              <p:cNvPr id="40" name="TextBox 40"/>
              <p:cNvSpPr txBox="1"/>
              <p:nvPr/>
            </p:nvSpPr>
            <p:spPr>
              <a:xfrm>
                <a:off x="0" y="-38100"/>
                <a:ext cx="566515" cy="274276"/>
              </a:xfrm>
              <a:prstGeom prst="rect">
                <a:avLst/>
              </a:prstGeom>
            </p:spPr>
            <p:txBody>
              <a:bodyPr lIns="68189" tIns="68189" rIns="68189" bIns="68189" anchor="ctr"/>
              <a:lstStyle/>
              <a:p>
                <a:pPr defTabSz="609630">
                  <a:lnSpc>
                    <a:spcPts val="1493"/>
                  </a:lnSpc>
                  <a:spcBef>
                    <a:spcPct val="0"/>
                  </a:spcBef>
                </a:pPr>
                <a:endParaRPr sz="1200">
                  <a:solidFill>
                    <a:prstClr val="black"/>
                  </a:solidFill>
                  <a:latin typeface="Calibri"/>
                </a:endParaRPr>
              </a:p>
            </p:txBody>
          </p:sp>
        </p:grpSp>
        <p:grpSp>
          <p:nvGrpSpPr>
            <p:cNvPr id="41" name="Group 41"/>
            <p:cNvGrpSpPr/>
            <p:nvPr/>
          </p:nvGrpSpPr>
          <p:grpSpPr>
            <a:xfrm>
              <a:off x="16709967" y="3901525"/>
              <a:ext cx="4617485" cy="1940840"/>
              <a:chOff x="0" y="0"/>
              <a:chExt cx="566515" cy="238120"/>
            </a:xfrm>
          </p:grpSpPr>
          <p:sp>
            <p:nvSpPr>
              <p:cNvPr id="42" name="Freeform 42"/>
              <p:cNvSpPr/>
              <p:nvPr/>
            </p:nvSpPr>
            <p:spPr>
              <a:xfrm>
                <a:off x="0" y="0"/>
                <a:ext cx="566515" cy="238120"/>
              </a:xfrm>
              <a:custGeom>
                <a:avLst/>
                <a:gdLst/>
                <a:ahLst/>
                <a:cxnLst/>
                <a:rect l="l" t="t" r="r" b="b"/>
                <a:pathLst>
                  <a:path w="566515" h="238120">
                    <a:moveTo>
                      <a:pt x="0" y="0"/>
                    </a:moveTo>
                    <a:lnTo>
                      <a:pt x="566515" y="0"/>
                    </a:lnTo>
                    <a:lnTo>
                      <a:pt x="566515" y="238120"/>
                    </a:lnTo>
                    <a:lnTo>
                      <a:pt x="0" y="238120"/>
                    </a:lnTo>
                    <a:close/>
                  </a:path>
                </a:pathLst>
              </a:custGeom>
              <a:solidFill>
                <a:srgbClr val="59B877"/>
              </a:solidFill>
              <a:ln cap="sq">
                <a:noFill/>
                <a:prstDash val="solid"/>
                <a:miter/>
              </a:ln>
            </p:spPr>
            <p:txBody>
              <a:bodyPr/>
              <a:lstStyle/>
              <a:p>
                <a:pPr defTabSz="609630"/>
                <a:endParaRPr sz="1200">
                  <a:solidFill>
                    <a:prstClr val="black"/>
                  </a:solidFill>
                  <a:latin typeface="Calibri"/>
                </a:endParaRPr>
              </a:p>
            </p:txBody>
          </p:sp>
          <p:sp>
            <p:nvSpPr>
              <p:cNvPr id="43" name="TextBox 43"/>
              <p:cNvSpPr txBox="1"/>
              <p:nvPr/>
            </p:nvSpPr>
            <p:spPr>
              <a:xfrm>
                <a:off x="0" y="-38100"/>
                <a:ext cx="566515" cy="276220"/>
              </a:xfrm>
              <a:prstGeom prst="rect">
                <a:avLst/>
              </a:prstGeom>
            </p:spPr>
            <p:txBody>
              <a:bodyPr lIns="68189" tIns="68189" rIns="68189" bIns="68189" anchor="ctr"/>
              <a:lstStyle/>
              <a:p>
                <a:pPr defTabSz="609630">
                  <a:lnSpc>
                    <a:spcPts val="1493"/>
                  </a:lnSpc>
                  <a:spcBef>
                    <a:spcPct val="0"/>
                  </a:spcBef>
                </a:pPr>
                <a:endParaRPr sz="1200">
                  <a:solidFill>
                    <a:prstClr val="black"/>
                  </a:solidFill>
                  <a:latin typeface="Calibri"/>
                </a:endParaRPr>
              </a:p>
            </p:txBody>
          </p:sp>
        </p:grpSp>
        <p:grpSp>
          <p:nvGrpSpPr>
            <p:cNvPr id="44" name="Group 44"/>
            <p:cNvGrpSpPr/>
            <p:nvPr/>
          </p:nvGrpSpPr>
          <p:grpSpPr>
            <a:xfrm>
              <a:off x="11457255" y="48789"/>
              <a:ext cx="4617485" cy="1484661"/>
              <a:chOff x="0" y="0"/>
              <a:chExt cx="566515" cy="182152"/>
            </a:xfrm>
          </p:grpSpPr>
          <p:sp>
            <p:nvSpPr>
              <p:cNvPr id="45" name="Freeform 45"/>
              <p:cNvSpPr/>
              <p:nvPr/>
            </p:nvSpPr>
            <p:spPr>
              <a:xfrm>
                <a:off x="0" y="0"/>
                <a:ext cx="566515" cy="182152"/>
              </a:xfrm>
              <a:custGeom>
                <a:avLst/>
                <a:gdLst/>
                <a:ahLst/>
                <a:cxnLst/>
                <a:rect l="l" t="t" r="r" b="b"/>
                <a:pathLst>
                  <a:path w="566515" h="182152">
                    <a:moveTo>
                      <a:pt x="0" y="0"/>
                    </a:moveTo>
                    <a:lnTo>
                      <a:pt x="566515" y="0"/>
                    </a:lnTo>
                    <a:lnTo>
                      <a:pt x="566515" y="182152"/>
                    </a:lnTo>
                    <a:lnTo>
                      <a:pt x="0" y="182152"/>
                    </a:lnTo>
                    <a:close/>
                  </a:path>
                </a:pathLst>
              </a:custGeom>
              <a:solidFill>
                <a:srgbClr val="9AD1A1"/>
              </a:solidFill>
              <a:ln cap="sq">
                <a:noFill/>
                <a:prstDash val="solid"/>
                <a:miter/>
              </a:ln>
            </p:spPr>
            <p:txBody>
              <a:bodyPr/>
              <a:lstStyle/>
              <a:p>
                <a:pPr defTabSz="609630"/>
                <a:endParaRPr sz="1200">
                  <a:solidFill>
                    <a:prstClr val="black"/>
                  </a:solidFill>
                  <a:latin typeface="Calibri"/>
                </a:endParaRPr>
              </a:p>
            </p:txBody>
          </p:sp>
          <p:sp>
            <p:nvSpPr>
              <p:cNvPr id="46" name="TextBox 46"/>
              <p:cNvSpPr txBox="1"/>
              <p:nvPr/>
            </p:nvSpPr>
            <p:spPr>
              <a:xfrm>
                <a:off x="0" y="-38100"/>
                <a:ext cx="566515" cy="220252"/>
              </a:xfrm>
              <a:prstGeom prst="rect">
                <a:avLst/>
              </a:prstGeom>
            </p:spPr>
            <p:txBody>
              <a:bodyPr lIns="68189" tIns="68189" rIns="68189" bIns="68189" anchor="ctr"/>
              <a:lstStyle/>
              <a:p>
                <a:pPr defTabSz="609630">
                  <a:lnSpc>
                    <a:spcPts val="1493"/>
                  </a:lnSpc>
                  <a:spcBef>
                    <a:spcPct val="0"/>
                  </a:spcBef>
                </a:pPr>
                <a:endParaRPr sz="1200">
                  <a:solidFill>
                    <a:prstClr val="black"/>
                  </a:solidFill>
                  <a:latin typeface="Calibri"/>
                </a:endParaRPr>
              </a:p>
            </p:txBody>
          </p:sp>
        </p:grpSp>
        <p:grpSp>
          <p:nvGrpSpPr>
            <p:cNvPr id="47" name="Group 47"/>
            <p:cNvGrpSpPr/>
            <p:nvPr/>
          </p:nvGrpSpPr>
          <p:grpSpPr>
            <a:xfrm>
              <a:off x="16709967" y="15845"/>
              <a:ext cx="4617485" cy="1484661"/>
              <a:chOff x="0" y="0"/>
              <a:chExt cx="566515" cy="182152"/>
            </a:xfrm>
          </p:grpSpPr>
          <p:sp>
            <p:nvSpPr>
              <p:cNvPr id="48" name="Freeform 48"/>
              <p:cNvSpPr/>
              <p:nvPr/>
            </p:nvSpPr>
            <p:spPr>
              <a:xfrm>
                <a:off x="0" y="0"/>
                <a:ext cx="566515" cy="182152"/>
              </a:xfrm>
              <a:custGeom>
                <a:avLst/>
                <a:gdLst/>
                <a:ahLst/>
                <a:cxnLst/>
                <a:rect l="l" t="t" r="r" b="b"/>
                <a:pathLst>
                  <a:path w="566515" h="182152">
                    <a:moveTo>
                      <a:pt x="0" y="0"/>
                    </a:moveTo>
                    <a:lnTo>
                      <a:pt x="566515" y="0"/>
                    </a:lnTo>
                    <a:lnTo>
                      <a:pt x="566515" y="182152"/>
                    </a:lnTo>
                    <a:lnTo>
                      <a:pt x="0" y="182152"/>
                    </a:lnTo>
                    <a:close/>
                  </a:path>
                </a:pathLst>
              </a:custGeom>
              <a:solidFill>
                <a:srgbClr val="9AD1A1"/>
              </a:solidFill>
              <a:ln cap="sq">
                <a:noFill/>
                <a:prstDash val="solid"/>
                <a:miter/>
              </a:ln>
            </p:spPr>
            <p:txBody>
              <a:bodyPr/>
              <a:lstStyle/>
              <a:p>
                <a:pPr defTabSz="609630"/>
                <a:endParaRPr sz="1200">
                  <a:solidFill>
                    <a:prstClr val="black"/>
                  </a:solidFill>
                  <a:latin typeface="Calibri"/>
                </a:endParaRPr>
              </a:p>
            </p:txBody>
          </p:sp>
          <p:sp>
            <p:nvSpPr>
              <p:cNvPr id="49" name="TextBox 49"/>
              <p:cNvSpPr txBox="1"/>
              <p:nvPr/>
            </p:nvSpPr>
            <p:spPr>
              <a:xfrm>
                <a:off x="0" y="-38100"/>
                <a:ext cx="566515" cy="220252"/>
              </a:xfrm>
              <a:prstGeom prst="rect">
                <a:avLst/>
              </a:prstGeom>
            </p:spPr>
            <p:txBody>
              <a:bodyPr lIns="68189" tIns="68189" rIns="68189" bIns="68189" anchor="ctr"/>
              <a:lstStyle/>
              <a:p>
                <a:pPr defTabSz="609630">
                  <a:lnSpc>
                    <a:spcPts val="1493"/>
                  </a:lnSpc>
                  <a:spcBef>
                    <a:spcPct val="0"/>
                  </a:spcBef>
                </a:pPr>
                <a:endParaRPr sz="1200">
                  <a:solidFill>
                    <a:prstClr val="black"/>
                  </a:solidFill>
                  <a:latin typeface="Calibri"/>
                </a:endParaRPr>
              </a:p>
            </p:txBody>
          </p:sp>
        </p:grpSp>
        <p:sp>
          <p:nvSpPr>
            <p:cNvPr id="50" name="TextBox 50"/>
            <p:cNvSpPr txBox="1"/>
            <p:nvPr/>
          </p:nvSpPr>
          <p:spPr>
            <a:xfrm>
              <a:off x="260054" y="284312"/>
              <a:ext cx="4214900" cy="1159804"/>
            </a:xfrm>
            <a:prstGeom prst="rect">
              <a:avLst/>
            </a:prstGeom>
          </p:spPr>
          <p:txBody>
            <a:bodyPr lIns="0" tIns="0" rIns="0" bIns="0" anchor="t">
              <a:spAutoFit/>
            </a:bodyPr>
            <a:lstStyle/>
            <a:p>
              <a:pPr defTabSz="609630">
                <a:lnSpc>
                  <a:spcPts val="2260"/>
                </a:lnSpc>
                <a:spcBef>
                  <a:spcPct val="0"/>
                </a:spcBef>
                <a:defRPr sz="1883" b="1">
                  <a:solidFill>
                    <a:srgbClr val="000000"/>
                  </a:solidFill>
                  <a:latin typeface="Gotham Bold"/>
                  <a:ea typeface="Gotham Bold"/>
                  <a:cs typeface="Gotham Bold"/>
                  <a:sym typeface="Gotham Bold"/>
                </a:defRPr>
              </a:pPr>
              <a:r>
                <a:rPr dirty="0"/>
                <a:t>31 días </a:t>
              </a:r>
              <a:r>
                <a:rPr dirty="0" err="1"/>
                <a:t>libres</a:t>
              </a:r>
              <a:r>
                <a:rPr dirty="0"/>
                <a:t> </a:t>
              </a:r>
              <a:r>
                <a:rPr dirty="0" err="1"/>
                <a:t>pagados</a:t>
              </a:r>
              <a:endParaRPr dirty="0"/>
            </a:p>
          </p:txBody>
        </p:sp>
        <p:sp>
          <p:nvSpPr>
            <p:cNvPr id="51" name="TextBox 51"/>
            <p:cNvSpPr txBox="1"/>
            <p:nvPr/>
          </p:nvSpPr>
          <p:spPr>
            <a:xfrm>
              <a:off x="208548" y="2142464"/>
              <a:ext cx="4082592" cy="1159804"/>
            </a:xfrm>
            <a:prstGeom prst="rect">
              <a:avLst/>
            </a:prstGeom>
          </p:spPr>
          <p:txBody>
            <a:bodyPr lIns="0" tIns="0" rIns="0" bIns="0" anchor="t">
              <a:spAutoFit/>
            </a:bodyPr>
            <a:lstStyle/>
            <a:p>
              <a:pPr defTabSz="609630">
                <a:lnSpc>
                  <a:spcPts val="2260"/>
                </a:lnSpc>
                <a:spcBef>
                  <a:spcPct val="0"/>
                </a:spcBef>
                <a:defRPr sz="1883" b="1">
                  <a:solidFill>
                    <a:srgbClr val="000000"/>
                  </a:solidFill>
                  <a:latin typeface="Gotham Bold"/>
                  <a:ea typeface="Gotham Bold"/>
                  <a:cs typeface="Gotham Bold"/>
                  <a:sym typeface="Gotham Bold"/>
                </a:defRPr>
              </a:pPr>
              <a:r>
                <a:rPr dirty="0"/>
                <a:t>Médico, dental, de la vista</a:t>
              </a:r>
            </a:p>
          </p:txBody>
        </p:sp>
        <p:sp>
          <p:nvSpPr>
            <p:cNvPr id="52" name="TextBox 52"/>
            <p:cNvSpPr txBox="1"/>
            <p:nvPr/>
          </p:nvSpPr>
          <p:spPr>
            <a:xfrm>
              <a:off x="6627822" y="174414"/>
              <a:ext cx="3059660" cy="1159804"/>
            </a:xfrm>
            <a:prstGeom prst="rect">
              <a:avLst/>
            </a:prstGeom>
          </p:spPr>
          <p:txBody>
            <a:bodyPr lIns="0" tIns="0" rIns="0" bIns="0" anchor="t">
              <a:spAutoFit/>
            </a:bodyPr>
            <a:lstStyle/>
            <a:p>
              <a:pPr defTabSz="609630">
                <a:lnSpc>
                  <a:spcPts val="2260"/>
                </a:lnSpc>
                <a:spcBef>
                  <a:spcPct val="0"/>
                </a:spcBef>
                <a:defRPr sz="1883" b="1">
                  <a:solidFill>
                    <a:srgbClr val="000000"/>
                  </a:solidFill>
                  <a:latin typeface="Gotham Bold"/>
                  <a:ea typeface="Gotham Bold"/>
                  <a:cs typeface="Gotham Bold"/>
                  <a:sym typeface="Gotham Bold"/>
                </a:defRPr>
              </a:pPr>
              <a:r>
                <a:t>Incentivos de AwardCo</a:t>
              </a:r>
            </a:p>
          </p:txBody>
        </p:sp>
        <p:sp>
          <p:nvSpPr>
            <p:cNvPr id="53" name="TextBox 53"/>
            <p:cNvSpPr txBox="1"/>
            <p:nvPr/>
          </p:nvSpPr>
          <p:spPr>
            <a:xfrm>
              <a:off x="12137476" y="2426422"/>
              <a:ext cx="3059660" cy="569900"/>
            </a:xfrm>
            <a:prstGeom prst="rect">
              <a:avLst/>
            </a:prstGeom>
          </p:spPr>
          <p:txBody>
            <a:bodyPr lIns="0" tIns="0" rIns="0" bIns="0" anchor="t">
              <a:spAutoFit/>
            </a:bodyPr>
            <a:lstStyle/>
            <a:p>
              <a:pPr defTabSz="609630">
                <a:lnSpc>
                  <a:spcPts val="2260"/>
                </a:lnSpc>
                <a:spcBef>
                  <a:spcPct val="0"/>
                </a:spcBef>
                <a:defRPr sz="1883" b="1">
                  <a:solidFill>
                    <a:srgbClr val="000000"/>
                  </a:solidFill>
                  <a:latin typeface="Gotham Bold"/>
                  <a:ea typeface="Gotham Bold"/>
                  <a:cs typeface="Gotham Bold"/>
                  <a:sym typeface="Gotham Bold"/>
                </a:defRPr>
              </a:pPr>
              <a:r>
                <a:t>401K</a:t>
              </a:r>
            </a:p>
          </p:txBody>
        </p:sp>
        <p:sp>
          <p:nvSpPr>
            <p:cNvPr id="54" name="TextBox 54"/>
            <p:cNvSpPr txBox="1"/>
            <p:nvPr/>
          </p:nvSpPr>
          <p:spPr>
            <a:xfrm>
              <a:off x="6189616" y="1999516"/>
              <a:ext cx="3921764" cy="1477328"/>
            </a:xfrm>
            <a:prstGeom prst="rect">
              <a:avLst/>
            </a:prstGeom>
          </p:spPr>
          <p:txBody>
            <a:bodyPr lIns="0" tIns="0" rIns="0" bIns="0" anchor="t">
              <a:spAutoFit/>
            </a:bodyPr>
            <a:lstStyle/>
            <a:p>
              <a:pPr defTabSz="609630">
                <a:spcBef>
                  <a:spcPct val="0"/>
                </a:spcBef>
                <a:defRPr sz="1883" b="1">
                  <a:solidFill>
                    <a:srgbClr val="000000"/>
                  </a:solidFill>
                  <a:latin typeface="Gotham Bold"/>
                  <a:ea typeface="Gotham Bold"/>
                  <a:cs typeface="Gotham Bold"/>
                  <a:sym typeface="Gotham Bold"/>
                </a:defRPr>
              </a:pPr>
              <a:r>
                <a:rPr sz="1600" dirty="0" err="1"/>
                <a:t>Tiempo</a:t>
              </a:r>
              <a:r>
                <a:rPr sz="1600" dirty="0"/>
                <a:t> libre </a:t>
              </a:r>
              <a:r>
                <a:rPr sz="1600" dirty="0" err="1"/>
                <a:t>pagado</a:t>
              </a:r>
              <a:r>
                <a:rPr sz="1600" dirty="0"/>
                <a:t> / </a:t>
              </a:r>
              <a:r>
                <a:rPr sz="1600" dirty="0" err="1"/>
                <a:t>Licencia</a:t>
              </a:r>
              <a:r>
                <a:rPr sz="1600" dirty="0"/>
                <a:t> </a:t>
              </a:r>
              <a:r>
                <a:rPr sz="1600" dirty="0" err="1"/>
                <a:t>por</a:t>
              </a:r>
              <a:r>
                <a:rPr sz="1600" dirty="0"/>
                <a:t> </a:t>
              </a:r>
              <a:r>
                <a:rPr sz="1600" dirty="0" err="1"/>
                <a:t>enfermedad</a:t>
              </a:r>
              <a:endParaRPr sz="1600" dirty="0"/>
            </a:p>
          </p:txBody>
        </p:sp>
        <p:sp>
          <p:nvSpPr>
            <p:cNvPr id="55" name="TextBox 55"/>
            <p:cNvSpPr txBox="1"/>
            <p:nvPr/>
          </p:nvSpPr>
          <p:spPr>
            <a:xfrm>
              <a:off x="6109202" y="4205005"/>
              <a:ext cx="4082592" cy="1159804"/>
            </a:xfrm>
            <a:prstGeom prst="rect">
              <a:avLst/>
            </a:prstGeom>
          </p:spPr>
          <p:txBody>
            <a:bodyPr lIns="0" tIns="0" rIns="0" bIns="0" anchor="t">
              <a:spAutoFit/>
            </a:bodyPr>
            <a:lstStyle/>
            <a:p>
              <a:pPr defTabSz="609630">
                <a:lnSpc>
                  <a:spcPts val="2260"/>
                </a:lnSpc>
                <a:spcBef>
                  <a:spcPct val="0"/>
                </a:spcBef>
                <a:defRPr sz="1883" b="1">
                  <a:solidFill>
                    <a:srgbClr val="000000"/>
                  </a:solidFill>
                  <a:latin typeface="Gotham Bold"/>
                  <a:ea typeface="Gotham Bold"/>
                  <a:cs typeface="Gotham Bold"/>
                  <a:sym typeface="Gotham Bold"/>
                </a:defRPr>
              </a:pPr>
              <a:r>
                <a:t>2 días de bienestar al año</a:t>
              </a:r>
            </a:p>
          </p:txBody>
        </p:sp>
        <p:sp>
          <p:nvSpPr>
            <p:cNvPr id="56" name="TextBox 56"/>
            <p:cNvSpPr txBox="1"/>
            <p:nvPr/>
          </p:nvSpPr>
          <p:spPr>
            <a:xfrm>
              <a:off x="11626010" y="4064317"/>
              <a:ext cx="4082592" cy="1749710"/>
            </a:xfrm>
            <a:prstGeom prst="rect">
              <a:avLst/>
            </a:prstGeom>
          </p:spPr>
          <p:txBody>
            <a:bodyPr lIns="0" tIns="0" rIns="0" bIns="0" anchor="t">
              <a:spAutoFit/>
            </a:bodyPr>
            <a:lstStyle/>
            <a:p>
              <a:pPr defTabSz="609630">
                <a:lnSpc>
                  <a:spcPts val="2260"/>
                </a:lnSpc>
                <a:spcBef>
                  <a:spcPct val="0"/>
                </a:spcBef>
                <a:defRPr sz="1883" b="1">
                  <a:solidFill>
                    <a:srgbClr val="000000"/>
                  </a:solidFill>
                  <a:latin typeface="Gotham Bold"/>
                  <a:ea typeface="Gotham Bold"/>
                  <a:cs typeface="Gotham Bold"/>
                  <a:sym typeface="Gotham Bold"/>
                </a:defRPr>
              </a:pPr>
              <a:r>
                <a:t>Reembolso de equipos para estar en forma</a:t>
              </a:r>
            </a:p>
          </p:txBody>
        </p:sp>
        <p:sp>
          <p:nvSpPr>
            <p:cNvPr id="57" name="TextBox 57"/>
            <p:cNvSpPr txBox="1"/>
            <p:nvPr/>
          </p:nvSpPr>
          <p:spPr>
            <a:xfrm>
              <a:off x="208548" y="4188171"/>
              <a:ext cx="4082592" cy="1159804"/>
            </a:xfrm>
            <a:prstGeom prst="rect">
              <a:avLst/>
            </a:prstGeom>
          </p:spPr>
          <p:txBody>
            <a:bodyPr lIns="0" tIns="0" rIns="0" bIns="0" anchor="t">
              <a:spAutoFit/>
            </a:bodyPr>
            <a:lstStyle/>
            <a:p>
              <a:pPr defTabSz="609630">
                <a:lnSpc>
                  <a:spcPts val="2260"/>
                </a:lnSpc>
                <a:spcBef>
                  <a:spcPct val="0"/>
                </a:spcBef>
                <a:defRPr sz="1883" b="1">
                  <a:solidFill>
                    <a:srgbClr val="000000"/>
                  </a:solidFill>
                  <a:latin typeface="Gotham Bold"/>
                  <a:ea typeface="Gotham Bold"/>
                  <a:cs typeface="Gotham Bold"/>
                  <a:sym typeface="Gotham Bold"/>
                </a:defRPr>
              </a:pPr>
              <a:r>
                <a:rPr dirty="0" err="1"/>
                <a:t>Reembolso</a:t>
              </a:r>
              <a:r>
                <a:rPr dirty="0"/>
                <a:t> </a:t>
              </a:r>
              <a:r>
                <a:rPr dirty="0" err="1"/>
                <a:t>por</a:t>
              </a:r>
              <a:r>
                <a:rPr dirty="0"/>
                <a:t> </a:t>
              </a:r>
              <a:r>
                <a:rPr dirty="0" err="1"/>
                <a:t>masajes</a:t>
              </a:r>
              <a:endParaRPr dirty="0"/>
            </a:p>
          </p:txBody>
        </p:sp>
        <p:sp>
          <p:nvSpPr>
            <p:cNvPr id="58" name="TextBox 58"/>
            <p:cNvSpPr txBox="1"/>
            <p:nvPr/>
          </p:nvSpPr>
          <p:spPr>
            <a:xfrm>
              <a:off x="17025664" y="4039075"/>
              <a:ext cx="4082592" cy="1749710"/>
            </a:xfrm>
            <a:prstGeom prst="rect">
              <a:avLst/>
            </a:prstGeom>
          </p:spPr>
          <p:txBody>
            <a:bodyPr lIns="0" tIns="0" rIns="0" bIns="0" anchor="t">
              <a:spAutoFit/>
            </a:bodyPr>
            <a:lstStyle/>
            <a:p>
              <a:pPr defTabSz="609630">
                <a:lnSpc>
                  <a:spcPts val="2260"/>
                </a:lnSpc>
                <a:spcBef>
                  <a:spcPct val="0"/>
                </a:spcBef>
                <a:defRPr sz="1883" b="1">
                  <a:solidFill>
                    <a:srgbClr val="000000"/>
                  </a:solidFill>
                  <a:latin typeface="Gotham Bold"/>
                  <a:ea typeface="Gotham Bold"/>
                  <a:cs typeface="Gotham Bold"/>
                  <a:sym typeface="Gotham Bold"/>
                </a:defRPr>
              </a:pPr>
              <a:r>
                <a:t>Reembolso de membresía de gimnasio</a:t>
              </a:r>
            </a:p>
          </p:txBody>
        </p:sp>
        <p:sp>
          <p:nvSpPr>
            <p:cNvPr id="59" name="TextBox 59"/>
            <p:cNvSpPr txBox="1"/>
            <p:nvPr/>
          </p:nvSpPr>
          <p:spPr>
            <a:xfrm>
              <a:off x="12050016" y="458372"/>
              <a:ext cx="3431968" cy="569900"/>
            </a:xfrm>
            <a:prstGeom prst="rect">
              <a:avLst/>
            </a:prstGeom>
          </p:spPr>
          <p:txBody>
            <a:bodyPr lIns="0" tIns="0" rIns="0" bIns="0" anchor="t">
              <a:spAutoFit/>
            </a:bodyPr>
            <a:lstStyle/>
            <a:p>
              <a:pPr defTabSz="609630">
                <a:lnSpc>
                  <a:spcPts val="2260"/>
                </a:lnSpc>
                <a:spcBef>
                  <a:spcPct val="0"/>
                </a:spcBef>
                <a:defRPr sz="1883" b="1">
                  <a:solidFill>
                    <a:srgbClr val="000000"/>
                  </a:solidFill>
                  <a:latin typeface="Gotham Bold"/>
                  <a:ea typeface="Gotham Bold"/>
                  <a:cs typeface="Gotham Bold"/>
                  <a:sym typeface="Gotham Bold"/>
                </a:defRPr>
              </a:pPr>
              <a:r>
                <a:t>Seguro de vida</a:t>
              </a:r>
            </a:p>
          </p:txBody>
        </p:sp>
        <p:sp>
          <p:nvSpPr>
            <p:cNvPr id="60" name="TextBox 60"/>
            <p:cNvSpPr txBox="1"/>
            <p:nvPr/>
          </p:nvSpPr>
          <p:spPr>
            <a:xfrm>
              <a:off x="17431808" y="118252"/>
              <a:ext cx="3431968" cy="1159804"/>
            </a:xfrm>
            <a:prstGeom prst="rect">
              <a:avLst/>
            </a:prstGeom>
          </p:spPr>
          <p:txBody>
            <a:bodyPr lIns="0" tIns="0" rIns="0" bIns="0" anchor="t">
              <a:spAutoFit/>
            </a:bodyPr>
            <a:lstStyle/>
            <a:p>
              <a:pPr defTabSz="609630">
                <a:lnSpc>
                  <a:spcPts val="2260"/>
                </a:lnSpc>
                <a:spcBef>
                  <a:spcPct val="0"/>
                </a:spcBef>
                <a:defRPr sz="1883" b="1">
                  <a:solidFill>
                    <a:srgbClr val="000000"/>
                  </a:solidFill>
                  <a:latin typeface="Gotham Bold"/>
                  <a:ea typeface="Gotham Bold"/>
                  <a:cs typeface="Gotham Bold"/>
                  <a:sym typeface="Gotham Bold"/>
                </a:defRPr>
              </a:pPr>
              <a:r>
                <a:t>Asistencia de matrícula</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idx="1"/>
          </p:nvPr>
        </p:nvSpPr>
        <p:spPr>
          <a:xfrm>
            <a:off x="284789" y="1612702"/>
            <a:ext cx="11622422" cy="4536422"/>
          </a:xfrm>
          <a:noFill/>
          <a:ln w="57150">
            <a:noFill/>
          </a:ln>
        </p:spPr>
        <p:style>
          <a:lnRef idx="2">
            <a:schemeClr val="accent1"/>
          </a:lnRef>
          <a:fillRef idx="1">
            <a:schemeClr val="lt1"/>
          </a:fillRef>
          <a:effectRef idx="0">
            <a:schemeClr val="accent1"/>
          </a:effectRef>
          <a:fontRef idx="minor">
            <a:schemeClr val="dk1"/>
          </a:fontRef>
        </p:style>
        <p:txBody>
          <a:bodyPr lIns="182880" tIns="91440" rIns="182880" bIns="91440" anchor="t" anchorCtr="0"/>
          <a:lstStyle/>
          <a:p>
            <a:pPr marL="0" indent="0">
              <a:lnSpc>
                <a:spcPct val="100000"/>
              </a:lnSpc>
              <a:spcAft>
                <a:spcPts val="600"/>
              </a:spcAft>
              <a:buNone/>
              <a:defRPr>
                <a:latin typeface="Lato"/>
                <a:ea typeface="Lato"/>
                <a:cs typeface="Lato"/>
              </a:defRPr>
            </a:pPr>
            <a:r>
              <a:rPr dirty="0"/>
              <a:t>Para </a:t>
            </a:r>
            <a:r>
              <a:rPr dirty="0" err="1"/>
              <a:t>obtener</a:t>
            </a:r>
            <a:r>
              <a:rPr dirty="0"/>
              <a:t> </a:t>
            </a:r>
            <a:r>
              <a:rPr dirty="0" err="1"/>
              <a:t>asistencia</a:t>
            </a:r>
            <a:r>
              <a:rPr dirty="0"/>
              <a:t> </a:t>
            </a:r>
            <a:r>
              <a:rPr dirty="0" err="1"/>
              <a:t>adicional</a:t>
            </a:r>
            <a:r>
              <a:rPr dirty="0"/>
              <a:t>, </a:t>
            </a:r>
            <a:r>
              <a:rPr dirty="0" err="1"/>
              <a:t>consulte</a:t>
            </a:r>
            <a:r>
              <a:rPr dirty="0"/>
              <a:t> </a:t>
            </a:r>
            <a:r>
              <a:rPr dirty="0" err="1"/>
              <a:t>los</a:t>
            </a:r>
            <a:r>
              <a:rPr dirty="0"/>
              <a:t> </a:t>
            </a:r>
            <a:r>
              <a:rPr dirty="0" err="1"/>
              <a:t>siguientes</a:t>
            </a:r>
            <a:r>
              <a:rPr dirty="0"/>
              <a:t> </a:t>
            </a:r>
            <a:r>
              <a:rPr dirty="0" err="1"/>
              <a:t>recursos</a:t>
            </a:r>
            <a:r>
              <a:rPr dirty="0"/>
              <a:t>. </a:t>
            </a:r>
          </a:p>
          <a:p>
            <a:pPr marL="228600" indent="-228600">
              <a:lnSpc>
                <a:spcPct val="100000"/>
              </a:lnSpc>
              <a:spcAft>
                <a:spcPts val="600"/>
              </a:spcAft>
              <a:buFont typeface="Arial" panose="020B0604020202020204" pitchFamily="34" charset="0"/>
              <a:buChar char="•"/>
              <a:defRPr>
                <a:latin typeface="Lato"/>
                <a:ea typeface="Lato"/>
                <a:cs typeface="Lato"/>
                <a:hlinkClick r:id="rId3"/>
              </a:defRPr>
            </a:pPr>
            <a:r>
              <a:rPr dirty="0" err="1">
                <a:hlinkClick r:id="rId4"/>
              </a:rPr>
              <a:t>Seminario</a:t>
            </a:r>
            <a:r>
              <a:rPr dirty="0">
                <a:hlinkClick r:id="rId4"/>
              </a:rPr>
              <a:t> web: </a:t>
            </a:r>
            <a:r>
              <a:rPr dirty="0" err="1">
                <a:hlinkClick r:id="rId4"/>
              </a:rPr>
              <a:t>Políticas</a:t>
            </a:r>
            <a:r>
              <a:rPr dirty="0">
                <a:hlinkClick r:id="rId4"/>
              </a:rPr>
              <a:t> de la </a:t>
            </a:r>
            <a:r>
              <a:rPr dirty="0" err="1">
                <a:hlinkClick r:id="rId4"/>
              </a:rPr>
              <a:t>fuerza</a:t>
            </a:r>
            <a:r>
              <a:rPr dirty="0">
                <a:hlinkClick r:id="rId4"/>
              </a:rPr>
              <a:t> </a:t>
            </a:r>
            <a:r>
              <a:rPr dirty="0" err="1">
                <a:hlinkClick r:id="rId4"/>
              </a:rPr>
              <a:t>laboral</a:t>
            </a:r>
            <a:r>
              <a:rPr dirty="0">
                <a:hlinkClick r:id="rId4"/>
              </a:rPr>
              <a:t> </a:t>
            </a:r>
            <a:r>
              <a:rPr dirty="0" err="1">
                <a:hlinkClick r:id="rId4"/>
              </a:rPr>
              <a:t>en</a:t>
            </a:r>
            <a:r>
              <a:rPr dirty="0">
                <a:hlinkClick r:id="rId4"/>
              </a:rPr>
              <a:t> las </a:t>
            </a:r>
            <a:r>
              <a:rPr dirty="0" err="1">
                <a:hlinkClick r:id="rId4"/>
              </a:rPr>
              <a:t>Normas</a:t>
            </a:r>
            <a:r>
              <a:rPr dirty="0">
                <a:hlinkClick r:id="rId4"/>
              </a:rPr>
              <a:t> de </a:t>
            </a:r>
            <a:r>
              <a:rPr dirty="0" err="1">
                <a:hlinkClick r:id="rId4"/>
              </a:rPr>
              <a:t>Desempeño</a:t>
            </a:r>
            <a:r>
              <a:rPr dirty="0">
                <a:hlinkClick r:id="rId4"/>
              </a:rPr>
              <a:t> del </a:t>
            </a:r>
            <a:r>
              <a:rPr dirty="0" err="1">
                <a:hlinkClick r:id="rId4"/>
              </a:rPr>
              <a:t>Programa</a:t>
            </a:r>
            <a:r>
              <a:rPr dirty="0">
                <a:hlinkClick r:id="rId4"/>
              </a:rPr>
              <a:t> Head Star </a:t>
            </a:r>
            <a:r>
              <a:rPr dirty="0" err="1">
                <a:hlinkClick r:id="rId4"/>
              </a:rPr>
              <a:t>actualizadas</a:t>
            </a:r>
            <a:endParaRPr dirty="0">
              <a:latin typeface="Lato"/>
              <a:ea typeface="Lato"/>
              <a:cs typeface="Lato"/>
              <a:hlinkClick r:id="rId5"/>
            </a:endParaRPr>
          </a:p>
          <a:p>
            <a:pPr marL="228600" indent="-228600">
              <a:lnSpc>
                <a:spcPct val="100000"/>
              </a:lnSpc>
              <a:spcAft>
                <a:spcPts val="600"/>
              </a:spcAft>
              <a:buFont typeface="Arial" panose="020B0604020202020204" pitchFamily="34" charset="0"/>
              <a:buChar char="•"/>
              <a:defRPr>
                <a:latin typeface="Lato"/>
                <a:ea typeface="Lato"/>
                <a:cs typeface="Lato"/>
                <a:hlinkClick r:id="rId5"/>
              </a:defRPr>
            </a:pPr>
            <a:r>
              <a:rPr dirty="0">
                <a:hlinkClick r:id="rId6"/>
              </a:rPr>
              <a:t>Hoja de </a:t>
            </a:r>
            <a:r>
              <a:rPr dirty="0" err="1">
                <a:hlinkClick r:id="rId6"/>
              </a:rPr>
              <a:t>consejos</a:t>
            </a:r>
            <a:r>
              <a:rPr dirty="0">
                <a:hlinkClick r:id="rId6"/>
              </a:rPr>
              <a:t> </a:t>
            </a:r>
            <a:r>
              <a:rPr dirty="0" err="1">
                <a:hlinkClick r:id="rId6"/>
              </a:rPr>
              <a:t>sobre</a:t>
            </a:r>
            <a:r>
              <a:rPr dirty="0">
                <a:hlinkClick r:id="rId6"/>
              </a:rPr>
              <a:t> </a:t>
            </a:r>
            <a:r>
              <a:rPr dirty="0" err="1">
                <a:hlinkClick r:id="rId6"/>
              </a:rPr>
              <a:t>salarios</a:t>
            </a:r>
            <a:r>
              <a:rPr dirty="0">
                <a:hlinkClick r:id="rId6"/>
              </a:rPr>
              <a:t> y </a:t>
            </a:r>
            <a:r>
              <a:rPr dirty="0" err="1">
                <a:hlinkClick r:id="rId6"/>
              </a:rPr>
              <a:t>paridad</a:t>
            </a:r>
            <a:r>
              <a:rPr dirty="0">
                <a:hlinkClick r:id="rId6"/>
              </a:rPr>
              <a:t> </a:t>
            </a:r>
            <a:r>
              <a:rPr dirty="0" err="1">
                <a:hlinkClick r:id="rId6"/>
              </a:rPr>
              <a:t>salarial</a:t>
            </a:r>
            <a:endParaRPr dirty="0">
              <a:latin typeface="Lato"/>
              <a:ea typeface="Lato"/>
              <a:cs typeface="Lato"/>
            </a:endParaRPr>
          </a:p>
          <a:p>
            <a:pPr marL="228600" indent="-228600">
              <a:lnSpc>
                <a:spcPct val="100000"/>
              </a:lnSpc>
              <a:spcAft>
                <a:spcPts val="600"/>
              </a:spcAft>
              <a:buFont typeface="Arial" panose="020B0604020202020204" pitchFamily="34" charset="0"/>
              <a:buChar char="•"/>
              <a:defRPr>
                <a:latin typeface="Lato"/>
                <a:ea typeface="Lato"/>
                <a:cs typeface="Lato"/>
                <a:hlinkClick r:id="rId7"/>
              </a:defRPr>
            </a:pPr>
            <a:r>
              <a:rPr dirty="0"/>
              <a:t>Manual de </a:t>
            </a:r>
            <a:r>
              <a:rPr dirty="0" err="1"/>
              <a:t>escala</a:t>
            </a:r>
            <a:r>
              <a:rPr dirty="0"/>
              <a:t> </a:t>
            </a:r>
            <a:r>
              <a:rPr dirty="0" err="1"/>
              <a:t>salarial</a:t>
            </a:r>
            <a:r>
              <a:rPr dirty="0"/>
              <a:t> de la </a:t>
            </a:r>
            <a:r>
              <a:rPr dirty="0" err="1"/>
              <a:t>fuerza</a:t>
            </a:r>
            <a:r>
              <a:rPr dirty="0"/>
              <a:t> </a:t>
            </a:r>
            <a:r>
              <a:rPr dirty="0" err="1"/>
              <a:t>laboral</a:t>
            </a:r>
            <a:r>
              <a:rPr dirty="0"/>
              <a:t> de </a:t>
            </a:r>
            <a:r>
              <a:rPr dirty="0" err="1"/>
              <a:t>educación</a:t>
            </a:r>
            <a:r>
              <a:rPr dirty="0"/>
              <a:t> y </a:t>
            </a:r>
            <a:r>
              <a:rPr dirty="0" err="1"/>
              <a:t>cuidado</a:t>
            </a:r>
            <a:r>
              <a:rPr dirty="0"/>
              <a:t> </a:t>
            </a:r>
            <a:r>
              <a:rPr dirty="0" err="1"/>
              <a:t>temprano</a:t>
            </a:r>
            <a:r>
              <a:rPr dirty="0"/>
              <a:t>: </a:t>
            </a:r>
            <a:r>
              <a:rPr dirty="0" err="1"/>
              <a:t>Guía</a:t>
            </a:r>
            <a:r>
              <a:rPr dirty="0"/>
              <a:t> de </a:t>
            </a:r>
            <a:r>
              <a:rPr dirty="0" err="1"/>
              <a:t>implementación</a:t>
            </a:r>
            <a:endParaRPr dirty="0">
              <a:latin typeface="Lato"/>
              <a:ea typeface="Lato"/>
              <a:cs typeface="Lato"/>
            </a:endParaRPr>
          </a:p>
          <a:p>
            <a:pPr marL="228600" indent="-228600">
              <a:lnSpc>
                <a:spcPct val="100000"/>
              </a:lnSpc>
              <a:spcAft>
                <a:spcPts val="600"/>
              </a:spcAft>
              <a:buFont typeface="Arial" panose="020B0604020202020204" pitchFamily="34" charset="0"/>
              <a:buChar char="•"/>
              <a:defRPr i="1">
                <a:latin typeface="Lato"/>
                <a:ea typeface="Lato"/>
                <a:cs typeface="Lato"/>
              </a:defRPr>
            </a:pPr>
            <a:r>
              <a:rPr dirty="0"/>
              <a:t>¡</a:t>
            </a:r>
            <a:r>
              <a:rPr dirty="0" err="1"/>
              <a:t>Próximamente</a:t>
            </a:r>
            <a:r>
              <a:rPr dirty="0"/>
              <a:t> se </a:t>
            </a:r>
            <a:r>
              <a:rPr dirty="0" err="1"/>
              <a:t>publicarán</a:t>
            </a:r>
            <a:r>
              <a:rPr dirty="0"/>
              <a:t> hojas de </a:t>
            </a:r>
            <a:r>
              <a:rPr dirty="0" err="1"/>
              <a:t>consejos</a:t>
            </a:r>
            <a:r>
              <a:rPr dirty="0"/>
              <a:t> y </a:t>
            </a:r>
            <a:r>
              <a:rPr dirty="0" err="1"/>
              <a:t>recursos</a:t>
            </a:r>
            <a:r>
              <a:rPr dirty="0"/>
              <a:t> para </a:t>
            </a:r>
            <a:r>
              <a:rPr dirty="0" err="1"/>
              <a:t>proporcionar</a:t>
            </a:r>
            <a:r>
              <a:rPr dirty="0"/>
              <a:t> </a:t>
            </a:r>
            <a:r>
              <a:rPr dirty="0" err="1"/>
              <a:t>beneficios</a:t>
            </a:r>
            <a:r>
              <a:rPr dirty="0"/>
              <a:t> al personal!</a:t>
            </a:r>
          </a:p>
        </p:txBody>
      </p:sp>
      <p:sp>
        <p:nvSpPr>
          <p:cNvPr id="6" name="Title 5"/>
          <p:cNvSpPr>
            <a:spLocks noGrp="1"/>
          </p:cNvSpPr>
          <p:nvPr>
            <p:ph type="title"/>
          </p:nvPr>
        </p:nvSpPr>
        <p:spPr>
          <a:xfrm>
            <a:off x="0" y="498745"/>
            <a:ext cx="12192000" cy="929823"/>
          </a:xfrm>
          <a:solidFill>
            <a:srgbClr val="1F497D"/>
          </a:solidFill>
        </p:spPr>
        <p:txBody>
          <a:bodyPr anchor="ctr"/>
          <a:lstStyle/>
          <a:p>
            <a:pPr marL="461645">
              <a:defRPr cap="small">
                <a:solidFill>
                  <a:schemeClr val="bg1"/>
                </a:solidFill>
                <a:latin typeface="Lato"/>
                <a:ea typeface="Lato"/>
                <a:cs typeface="Lato"/>
              </a:defRPr>
            </a:pPr>
            <a:r>
              <a:t>Aspectos destacados del recurso</a:t>
            </a:r>
            <a:endParaRPr cap="small">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2" name="Picture 1" descr="A blue and white sign with text  Description automatically generated">
            <a:extLst>
              <a:ext uri="{FF2B5EF4-FFF2-40B4-BE49-F238E27FC236}">
                <a16:creationId xmlns:a16="http://schemas.microsoft.com/office/drawing/2014/main" id="{7A32A1CE-738F-2ACA-C012-AA0B9D9A3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21515" y="550236"/>
            <a:ext cx="1240570" cy="826840"/>
          </a:xfrm>
          <a:prstGeom prst="rect">
            <a:avLst/>
          </a:prstGeom>
        </p:spPr>
      </p:pic>
    </p:spTree>
    <p:extLst>
      <p:ext uri="{BB962C8B-B14F-4D97-AF65-F5344CB8AC3E}">
        <p14:creationId xmlns:p14="http://schemas.microsoft.com/office/powerpoint/2010/main" val="389135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E108D5-31F9-4E7B-812F-7D541310D0D1}"/>
              </a:ext>
            </a:extLst>
          </p:cNvPr>
          <p:cNvSpPr txBox="1"/>
          <p:nvPr/>
        </p:nvSpPr>
        <p:spPr>
          <a:xfrm>
            <a:off x="491948" y="1709200"/>
            <a:ext cx="10351848" cy="4443425"/>
          </a:xfrm>
          <a:prstGeom prst="rect">
            <a:avLst/>
          </a:prstGeom>
          <a:noFill/>
        </p:spPr>
        <p:txBody>
          <a:bodyPr vert="horz" wrap="square" lIns="91440" tIns="45720" rIns="91440" bIns="45720" anchor="t" anchorCtr="0">
            <a:noAutofit/>
          </a:bodyPr>
          <a:lstStyle/>
          <a:p>
            <a:pPr>
              <a:defRPr sz="2000" b="1" i="1">
                <a:solidFill>
                  <a:srgbClr val="4F81BD"/>
                </a:solidFill>
                <a:ea typeface="Lato"/>
                <a:cs typeface="Lato"/>
              </a:defRPr>
            </a:pPr>
            <a:r>
              <a:t>Para agosto de 2031...</a:t>
            </a:r>
            <a:endParaRPr sz="2000" b="1">
              <a:solidFill>
                <a:srgbClr val="4F81BD"/>
              </a:solidFill>
              <a:ea typeface="Lato"/>
              <a:cs typeface="Lato"/>
            </a:endParaRPr>
          </a:p>
          <a:p>
            <a:endParaRPr sz="2000" b="1" i="1">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Los programas deben establecer una </a:t>
            </a:r>
            <a:r>
              <a:rPr b="1"/>
              <a:t>escala salarial </a:t>
            </a:r>
            <a:r>
              <a:t>para todos los puestos</a:t>
            </a:r>
            <a:endParaRPr sz="2000" b="1">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El personal educativo debe recibir una </a:t>
            </a:r>
            <a:r>
              <a:rPr b="1"/>
              <a:t>remuneración equivalente a la de los maestros de preescolar públicos o al 90 % de la remuneración de los maestros de kindergarten </a:t>
            </a:r>
            <a:r>
              <a:t>en las escuelas públicas locales o vecinas</a:t>
            </a: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Lato"/>
            </a:endParaRPr>
          </a:p>
        </p:txBody>
      </p:sp>
      <p:sp>
        <p:nvSpPr>
          <p:cNvPr id="3" name="Title 5">
            <a:extLst>
              <a:ext uri="{FF2B5EF4-FFF2-40B4-BE49-F238E27FC236}">
                <a16:creationId xmlns:a16="http://schemas.microsoft.com/office/drawing/2014/main" id="{52B142A4-C184-0F4F-509B-BCD8FF122C9D}"/>
              </a:ext>
            </a:extLst>
          </p:cNvPr>
          <p:cNvSpPr>
            <a:spLocks noGrp="1"/>
          </p:cNvSpPr>
          <p:nvPr>
            <p:ph type="title"/>
          </p:nvPr>
        </p:nvSpPr>
        <p:spPr>
          <a:xfrm>
            <a:off x="0" y="498745"/>
            <a:ext cx="12192000" cy="929823"/>
          </a:xfrm>
          <a:solidFill>
            <a:srgbClr val="1F497D"/>
          </a:solidFill>
        </p:spPr>
        <p:txBody>
          <a:bodyPr anchor="ctr"/>
          <a:lstStyle/>
          <a:p>
            <a:pPr marL="461645">
              <a:defRPr cap="small">
                <a:solidFill>
                  <a:schemeClr val="bg1"/>
                </a:solidFill>
                <a:latin typeface="Lato"/>
                <a:ea typeface="Lato"/>
                <a:cs typeface="Lato"/>
              </a:defRPr>
            </a:pPr>
            <a:r>
              <a:t>Normas salariales (1302.90)</a:t>
            </a:r>
          </a:p>
        </p:txBody>
      </p:sp>
      <p:pic>
        <p:nvPicPr>
          <p:cNvPr id="4" name="Picture 3">
            <a:extLst>
              <a:ext uri="{FF2B5EF4-FFF2-40B4-BE49-F238E27FC236}">
                <a16:creationId xmlns:a16="http://schemas.microsoft.com/office/drawing/2014/main" id="{485137BE-684E-B384-6F2E-2C1EA0840140}"/>
              </a:ext>
            </a:extLst>
          </p:cNvPr>
          <p:cNvPicPr>
            <a:picLocks noChangeAspect="1"/>
          </p:cNvPicPr>
          <p:nvPr/>
        </p:nvPicPr>
        <p:blipFill>
          <a:blip r:embed="rId3"/>
          <a:stretch>
            <a:fillRect/>
          </a:stretch>
        </p:blipFill>
        <p:spPr>
          <a:xfrm>
            <a:off x="10623361" y="599440"/>
            <a:ext cx="1237595" cy="829128"/>
          </a:xfrm>
          <a:prstGeom prst="rect">
            <a:avLst/>
          </a:prstGeom>
        </p:spPr>
      </p:pic>
    </p:spTree>
    <p:extLst>
      <p:ext uri="{BB962C8B-B14F-4D97-AF65-F5344CB8AC3E}">
        <p14:creationId xmlns:p14="http://schemas.microsoft.com/office/powerpoint/2010/main" val="3701888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AB04B5-6712-2044-3F38-35C845A9130B}"/>
              </a:ext>
            </a:extLst>
          </p:cNvPr>
          <p:cNvSpPr>
            <a:spLocks noGrp="1"/>
          </p:cNvSpPr>
          <p:nvPr>
            <p:ph type="title"/>
          </p:nvPr>
        </p:nvSpPr>
        <p:spPr/>
        <p:txBody>
          <a:bodyPr/>
          <a:lstStyle/>
          <a:p>
            <a:r>
              <a:t>Centro de Información de Normas de Desempeño</a:t>
            </a:r>
          </a:p>
        </p:txBody>
      </p:sp>
      <p:pic>
        <p:nvPicPr>
          <p:cNvPr id="6" name="Content Placeholder 5">
            <a:extLst>
              <a:ext uri="{FF2B5EF4-FFF2-40B4-BE49-F238E27FC236}">
                <a16:creationId xmlns:a16="http://schemas.microsoft.com/office/drawing/2014/main" id="{9B095543-7F08-55DF-CD7F-06F10D210D5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9018" y="1600200"/>
            <a:ext cx="4525963" cy="4525963"/>
          </a:xfrm>
        </p:spPr>
      </p:pic>
      <p:sp>
        <p:nvSpPr>
          <p:cNvPr id="4" name="Content Placeholder 3">
            <a:extLst>
              <a:ext uri="{FF2B5EF4-FFF2-40B4-BE49-F238E27FC236}">
                <a16:creationId xmlns:a16="http://schemas.microsoft.com/office/drawing/2014/main" id="{C54DDF14-871B-A964-0E6F-57DAEC564B72}"/>
              </a:ext>
            </a:extLst>
          </p:cNvPr>
          <p:cNvSpPr>
            <a:spLocks noGrp="1"/>
          </p:cNvSpPr>
          <p:nvPr>
            <p:ph sz="half" idx="2"/>
          </p:nvPr>
        </p:nvSpPr>
        <p:spPr>
          <a:xfrm>
            <a:off x="5669280" y="1226285"/>
            <a:ext cx="6281928" cy="4525963"/>
          </a:xfrm>
        </p:spPr>
        <p:txBody>
          <a:bodyPr/>
          <a:lstStyle/>
          <a:p>
            <a:pPr marL="0" indent="0" algn="l">
              <a:buNone/>
              <a:defRPr sz="1600"/>
            </a:pPr>
            <a:r>
              <a:rPr dirty="0" err="1"/>
              <a:t>Hemos</a:t>
            </a:r>
            <a:r>
              <a:rPr dirty="0"/>
              <a:t> </a:t>
            </a:r>
            <a:r>
              <a:rPr dirty="0" err="1"/>
              <a:t>creado</a:t>
            </a:r>
            <a:r>
              <a:rPr dirty="0"/>
              <a:t> </a:t>
            </a:r>
            <a:r>
              <a:rPr dirty="0" err="1"/>
              <a:t>una</a:t>
            </a:r>
            <a:r>
              <a:rPr dirty="0"/>
              <a:t> </a:t>
            </a:r>
            <a:r>
              <a:rPr dirty="0" err="1"/>
              <a:t>dirección</a:t>
            </a:r>
            <a:r>
              <a:rPr dirty="0"/>
              <a:t> de </a:t>
            </a:r>
            <a:r>
              <a:rPr dirty="0" err="1"/>
              <a:t>correo</a:t>
            </a:r>
            <a:r>
              <a:rPr dirty="0"/>
              <a:t> </a:t>
            </a:r>
            <a:r>
              <a:rPr dirty="0" err="1"/>
              <a:t>electrónico</a:t>
            </a:r>
            <a:r>
              <a:rPr dirty="0"/>
              <a:t> </a:t>
            </a:r>
            <a:r>
              <a:rPr dirty="0" err="1"/>
              <a:t>exclusiva</a:t>
            </a:r>
            <a:r>
              <a:rPr dirty="0"/>
              <a:t> para </a:t>
            </a:r>
            <a:r>
              <a:rPr dirty="0" err="1"/>
              <a:t>consultas</a:t>
            </a:r>
            <a:r>
              <a:rPr dirty="0"/>
              <a:t> y </a:t>
            </a:r>
            <a:r>
              <a:rPr dirty="0" err="1"/>
              <a:t>aclaraciones</a:t>
            </a:r>
            <a:r>
              <a:rPr dirty="0"/>
              <a:t> </a:t>
            </a:r>
            <a:r>
              <a:rPr dirty="0" err="1"/>
              <a:t>relacionadas</a:t>
            </a:r>
            <a:r>
              <a:rPr dirty="0"/>
              <a:t> con las </a:t>
            </a:r>
            <a:r>
              <a:rPr dirty="0" err="1"/>
              <a:t>Normas</a:t>
            </a:r>
            <a:r>
              <a:rPr dirty="0"/>
              <a:t> de </a:t>
            </a:r>
            <a:r>
              <a:rPr dirty="0" err="1"/>
              <a:t>Desempeño</a:t>
            </a:r>
            <a:r>
              <a:rPr dirty="0"/>
              <a:t> </a:t>
            </a:r>
            <a:r>
              <a:rPr dirty="0" err="1"/>
              <a:t>actualizadas</a:t>
            </a:r>
            <a:r>
              <a:rPr dirty="0"/>
              <a:t>. </a:t>
            </a:r>
            <a:r>
              <a:rPr dirty="0" err="1"/>
              <a:t>Envíe</a:t>
            </a:r>
            <a:r>
              <a:rPr dirty="0"/>
              <a:t> sus </a:t>
            </a:r>
            <a:r>
              <a:rPr dirty="0" err="1"/>
              <a:t>preguntas</a:t>
            </a:r>
            <a:r>
              <a:rPr dirty="0"/>
              <a:t> a </a:t>
            </a:r>
            <a:r>
              <a:rPr dirty="0">
                <a:hlinkClick r:id="rId3"/>
              </a:rPr>
              <a:t>OHS_policy@acf.hhs.gov</a:t>
            </a:r>
            <a:r>
              <a:rPr dirty="0"/>
              <a:t>.</a:t>
            </a:r>
            <a:endParaRPr lang="es-AR" dirty="0"/>
          </a:p>
          <a:p>
            <a:pPr marL="0" indent="0" algn="l">
              <a:buNone/>
              <a:defRPr sz="1600"/>
            </a:pPr>
            <a:endParaRPr sz="1600" b="1" dirty="0"/>
          </a:p>
          <a:p>
            <a:pPr marL="0" indent="0" algn="l">
              <a:buNone/>
              <a:defRPr sz="1600"/>
            </a:pPr>
            <a:r>
              <a:rPr b="1" dirty="0"/>
              <a:t>Nota: </a:t>
            </a:r>
            <a:r>
              <a:rPr dirty="0"/>
              <a:t>Esta </a:t>
            </a:r>
            <a:r>
              <a:rPr dirty="0" err="1"/>
              <a:t>bandeja</a:t>
            </a:r>
            <a:r>
              <a:rPr dirty="0"/>
              <a:t> de entrada de </a:t>
            </a:r>
            <a:r>
              <a:rPr dirty="0" err="1"/>
              <a:t>recursos</a:t>
            </a:r>
            <a:r>
              <a:rPr dirty="0"/>
              <a:t> </a:t>
            </a:r>
            <a:r>
              <a:rPr dirty="0" err="1"/>
              <a:t>está</a:t>
            </a:r>
            <a:r>
              <a:rPr dirty="0"/>
              <a:t> </a:t>
            </a:r>
            <a:r>
              <a:rPr dirty="0" err="1"/>
              <a:t>diseñada</a:t>
            </a:r>
            <a:r>
              <a:rPr dirty="0"/>
              <a:t> para </a:t>
            </a:r>
            <a:r>
              <a:rPr dirty="0" err="1"/>
              <a:t>proporcionar</a:t>
            </a:r>
            <a:r>
              <a:rPr dirty="0"/>
              <a:t> al </a:t>
            </a:r>
            <a:r>
              <a:rPr dirty="0" err="1"/>
              <a:t>equipo</a:t>
            </a:r>
            <a:r>
              <a:rPr dirty="0"/>
              <a:t> de OHS </a:t>
            </a:r>
            <a:r>
              <a:rPr dirty="0" err="1"/>
              <a:t>información</a:t>
            </a:r>
            <a:r>
              <a:rPr dirty="0"/>
              <a:t> </a:t>
            </a:r>
            <a:r>
              <a:rPr dirty="0" err="1"/>
              <a:t>sobre</a:t>
            </a:r>
            <a:r>
              <a:rPr dirty="0"/>
              <a:t> las </a:t>
            </a:r>
            <a:r>
              <a:rPr dirty="0" err="1"/>
              <a:t>necesidades</a:t>
            </a:r>
            <a:r>
              <a:rPr dirty="0"/>
              <a:t> de </a:t>
            </a:r>
            <a:r>
              <a:rPr dirty="0" err="1"/>
              <a:t>los</a:t>
            </a:r>
            <a:r>
              <a:rPr dirty="0"/>
              <a:t> </a:t>
            </a:r>
            <a:r>
              <a:rPr dirty="0" err="1"/>
              <a:t>destinatarios</a:t>
            </a:r>
            <a:r>
              <a:rPr dirty="0"/>
              <a:t> y para </a:t>
            </a:r>
            <a:r>
              <a:rPr dirty="0" err="1"/>
              <a:t>servir</a:t>
            </a:r>
            <a:r>
              <a:rPr dirty="0"/>
              <a:t> de base </a:t>
            </a:r>
            <a:r>
              <a:rPr dirty="0" err="1"/>
              <a:t>informativa</a:t>
            </a:r>
            <a:r>
              <a:rPr dirty="0"/>
              <a:t> para la </a:t>
            </a:r>
            <a:r>
              <a:rPr dirty="0" err="1"/>
              <a:t>próxima</a:t>
            </a:r>
            <a:r>
              <a:rPr dirty="0"/>
              <a:t> </a:t>
            </a:r>
            <a:r>
              <a:rPr dirty="0" err="1"/>
              <a:t>programación</a:t>
            </a:r>
            <a:r>
              <a:rPr dirty="0"/>
              <a:t>. Si bien es </a:t>
            </a:r>
            <a:r>
              <a:rPr dirty="0" err="1"/>
              <a:t>posible</a:t>
            </a:r>
            <a:r>
              <a:rPr dirty="0"/>
              <a:t> que </a:t>
            </a:r>
            <a:r>
              <a:rPr dirty="0" err="1"/>
              <a:t>respondamos</a:t>
            </a:r>
            <a:r>
              <a:rPr dirty="0"/>
              <a:t> </a:t>
            </a:r>
            <a:r>
              <a:rPr dirty="0" err="1"/>
              <a:t>directamente</a:t>
            </a:r>
            <a:r>
              <a:rPr dirty="0"/>
              <a:t> a </a:t>
            </a:r>
            <a:r>
              <a:rPr dirty="0" err="1"/>
              <a:t>algunas</a:t>
            </a:r>
            <a:r>
              <a:rPr dirty="0"/>
              <a:t> </a:t>
            </a:r>
            <a:r>
              <a:rPr dirty="0" err="1"/>
              <a:t>consultas</a:t>
            </a:r>
            <a:r>
              <a:rPr dirty="0"/>
              <a:t> </a:t>
            </a:r>
            <a:r>
              <a:rPr dirty="0" err="1"/>
              <a:t>particulares</a:t>
            </a:r>
            <a:r>
              <a:rPr dirty="0"/>
              <a:t>, </a:t>
            </a:r>
            <a:r>
              <a:rPr dirty="0" err="1"/>
              <a:t>otras</a:t>
            </a:r>
            <a:r>
              <a:rPr dirty="0"/>
              <a:t> se </a:t>
            </a:r>
            <a:r>
              <a:rPr dirty="0" err="1"/>
              <a:t>utilizarán</a:t>
            </a:r>
            <a:r>
              <a:rPr dirty="0"/>
              <a:t> </a:t>
            </a:r>
            <a:r>
              <a:rPr dirty="0" err="1"/>
              <a:t>como</a:t>
            </a:r>
            <a:r>
              <a:rPr dirty="0"/>
              <a:t> </a:t>
            </a:r>
            <a:r>
              <a:rPr dirty="0" err="1"/>
              <a:t>guía</a:t>
            </a:r>
            <a:r>
              <a:rPr dirty="0"/>
              <a:t> para </a:t>
            </a:r>
            <a:r>
              <a:rPr dirty="0" err="1"/>
              <a:t>futuras</a:t>
            </a:r>
            <a:r>
              <a:rPr dirty="0"/>
              <a:t> </a:t>
            </a:r>
            <a:r>
              <a:rPr dirty="0" err="1"/>
              <a:t>comunicaciones</a:t>
            </a:r>
            <a:r>
              <a:rPr dirty="0"/>
              <a:t>, </a:t>
            </a:r>
            <a:r>
              <a:rPr dirty="0" err="1"/>
              <a:t>capacitaciones</a:t>
            </a:r>
            <a:r>
              <a:rPr dirty="0"/>
              <a:t> y </a:t>
            </a:r>
            <a:r>
              <a:rPr dirty="0" err="1"/>
              <a:t>asistencia</a:t>
            </a:r>
            <a:r>
              <a:rPr dirty="0"/>
              <a:t> </a:t>
            </a:r>
            <a:r>
              <a:rPr dirty="0" err="1"/>
              <a:t>técnica</a:t>
            </a:r>
            <a:r>
              <a:rPr dirty="0"/>
              <a:t>. Su </a:t>
            </a:r>
            <a:r>
              <a:rPr dirty="0" err="1"/>
              <a:t>aporte</a:t>
            </a:r>
            <a:r>
              <a:rPr dirty="0"/>
              <a:t> es </a:t>
            </a:r>
            <a:r>
              <a:rPr dirty="0" err="1"/>
              <a:t>valioso</a:t>
            </a:r>
            <a:r>
              <a:rPr dirty="0"/>
              <a:t> para </a:t>
            </a:r>
            <a:r>
              <a:rPr dirty="0" err="1"/>
              <a:t>moldear</a:t>
            </a:r>
            <a:r>
              <a:rPr dirty="0"/>
              <a:t> </a:t>
            </a:r>
            <a:r>
              <a:rPr dirty="0" err="1"/>
              <a:t>nuestro</a:t>
            </a:r>
            <a:r>
              <a:rPr dirty="0"/>
              <a:t> </a:t>
            </a:r>
            <a:r>
              <a:rPr dirty="0" err="1"/>
              <a:t>apoyo</a:t>
            </a:r>
            <a:r>
              <a:rPr dirty="0"/>
              <a:t> a la </a:t>
            </a:r>
            <a:r>
              <a:rPr dirty="0" err="1"/>
              <a:t>comunidad</a:t>
            </a:r>
            <a:r>
              <a:rPr dirty="0"/>
              <a:t> de Head Start.</a:t>
            </a:r>
          </a:p>
          <a:p>
            <a:pPr marL="0" indent="0">
              <a:buNone/>
            </a:pPr>
            <a:endParaRPr sz="1600" dirty="0"/>
          </a:p>
        </p:txBody>
      </p:sp>
    </p:spTree>
    <p:extLst>
      <p:ext uri="{BB962C8B-B14F-4D97-AF65-F5344CB8AC3E}">
        <p14:creationId xmlns:p14="http://schemas.microsoft.com/office/powerpoint/2010/main" val="52989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E108D5-31F9-4E7B-812F-7D541310D0D1}"/>
              </a:ext>
            </a:extLst>
          </p:cNvPr>
          <p:cNvSpPr txBox="1"/>
          <p:nvPr/>
        </p:nvSpPr>
        <p:spPr>
          <a:xfrm>
            <a:off x="491948" y="1709200"/>
            <a:ext cx="10351848" cy="4443425"/>
          </a:xfrm>
          <a:prstGeom prst="rect">
            <a:avLst/>
          </a:prstGeom>
          <a:noFill/>
        </p:spPr>
        <p:txBody>
          <a:bodyPr vert="horz" wrap="square" lIns="91440" tIns="45720" rIns="91440" bIns="45720" anchor="t" anchorCtr="0">
            <a:noAutofit/>
          </a:bodyPr>
          <a:lstStyle/>
          <a:p>
            <a:pPr>
              <a:defRPr sz="2000" b="1" i="1">
                <a:solidFill>
                  <a:srgbClr val="4F81BD"/>
                </a:solidFill>
                <a:ea typeface="Lato"/>
                <a:cs typeface="Lato"/>
              </a:defRPr>
            </a:pPr>
            <a:r>
              <a:t>Para agosto de 2031...</a:t>
            </a:r>
            <a:endParaRPr sz="2000" b="1">
              <a:solidFill>
                <a:srgbClr val="4F81BD"/>
              </a:solidFill>
              <a:ea typeface="Lato"/>
              <a:cs typeface="Lato"/>
            </a:endParaRPr>
          </a:p>
          <a:p>
            <a:endParaRPr sz="2000" b="1" i="1">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Los programas deben establecer una </a:t>
            </a:r>
            <a:r>
              <a:rPr b="1"/>
              <a:t>escala salarial </a:t>
            </a:r>
            <a:r>
              <a:t>para todos los puestos</a:t>
            </a:r>
            <a:endParaRPr sz="2000" b="1">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El personal educativo debe recibir una </a:t>
            </a:r>
            <a:r>
              <a:rPr b="1"/>
              <a:t>remuneración equivalente a la de los maestros de preescolar públicos o al 90 % de la remuneración de los maestros de kindergarten </a:t>
            </a:r>
            <a:r>
              <a:t>en las escuelas públicas locales o vecinas</a:t>
            </a: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El </a:t>
            </a:r>
            <a:r>
              <a:rPr b="1"/>
              <a:t>salario mínimo</a:t>
            </a:r>
            <a:r>
              <a:t> en los programas debe ser suficiente para cubrir el costo de vida básico en el área local</a:t>
            </a:r>
          </a:p>
          <a:p>
            <a:pPr marL="285750" indent="-285750">
              <a:buFont typeface="Arial" panose="020B0604020202020204" pitchFamily="34" charset="0"/>
              <a:buChar char="•"/>
            </a:pPr>
            <a:endParaRPr sz="2000">
              <a:solidFill>
                <a:srgbClr val="4F81BD"/>
              </a:solidFill>
              <a:ea typeface="Lato"/>
              <a:cs typeface="Lato"/>
            </a:endParaRPr>
          </a:p>
          <a:p>
            <a:endParaRPr sz="2000" b="1">
              <a:solidFill>
                <a:srgbClr val="4F81BD"/>
              </a:solidFill>
              <a:ea typeface="Lato"/>
              <a:cs typeface="Lato"/>
            </a:endParaRPr>
          </a:p>
          <a:p>
            <a:endParaRPr sz="2000">
              <a:solidFill>
                <a:srgbClr val="4F81BD"/>
              </a:solidFill>
              <a:ea typeface="Lato"/>
              <a:cs typeface="Calibri"/>
            </a:endParaRPr>
          </a:p>
          <a:p>
            <a:pPr marL="285750" indent="-285750">
              <a:buFont typeface="Arial" panose="020B0604020202020204" pitchFamily="34" charset="0"/>
              <a:buChar char="•"/>
            </a:pPr>
            <a:endParaRPr sz="2000">
              <a:solidFill>
                <a:srgbClr val="4F81BD"/>
              </a:solidFill>
              <a:ea typeface="Lato"/>
              <a:cs typeface="Calibri"/>
            </a:endParaRPr>
          </a:p>
        </p:txBody>
      </p:sp>
      <p:sp>
        <p:nvSpPr>
          <p:cNvPr id="3" name="Title 5">
            <a:extLst>
              <a:ext uri="{FF2B5EF4-FFF2-40B4-BE49-F238E27FC236}">
                <a16:creationId xmlns:a16="http://schemas.microsoft.com/office/drawing/2014/main" id="{52B142A4-C184-0F4F-509B-BCD8FF122C9D}"/>
              </a:ext>
            </a:extLst>
          </p:cNvPr>
          <p:cNvSpPr>
            <a:spLocks noGrp="1"/>
          </p:cNvSpPr>
          <p:nvPr>
            <p:ph type="title"/>
          </p:nvPr>
        </p:nvSpPr>
        <p:spPr>
          <a:xfrm>
            <a:off x="0" y="498745"/>
            <a:ext cx="12192000" cy="929823"/>
          </a:xfrm>
          <a:solidFill>
            <a:srgbClr val="1F497D"/>
          </a:solidFill>
        </p:spPr>
        <p:txBody>
          <a:bodyPr anchor="ctr"/>
          <a:lstStyle/>
          <a:p>
            <a:pPr marL="461645">
              <a:defRPr cap="small">
                <a:solidFill>
                  <a:schemeClr val="bg1"/>
                </a:solidFill>
                <a:latin typeface="Lato"/>
                <a:ea typeface="Lato"/>
                <a:cs typeface="Lato"/>
              </a:defRPr>
            </a:pPr>
            <a:r>
              <a:t>Normas salariales (1302.90)</a:t>
            </a:r>
          </a:p>
        </p:txBody>
      </p:sp>
      <p:pic>
        <p:nvPicPr>
          <p:cNvPr id="4" name="Picture 3">
            <a:extLst>
              <a:ext uri="{FF2B5EF4-FFF2-40B4-BE49-F238E27FC236}">
                <a16:creationId xmlns:a16="http://schemas.microsoft.com/office/drawing/2014/main" id="{485137BE-684E-B384-6F2E-2C1EA0840140}"/>
              </a:ext>
            </a:extLst>
          </p:cNvPr>
          <p:cNvPicPr>
            <a:picLocks noChangeAspect="1"/>
          </p:cNvPicPr>
          <p:nvPr/>
        </p:nvPicPr>
        <p:blipFill>
          <a:blip r:embed="rId3"/>
          <a:stretch>
            <a:fillRect/>
          </a:stretch>
        </p:blipFill>
        <p:spPr>
          <a:xfrm>
            <a:off x="10623361" y="599440"/>
            <a:ext cx="1237595" cy="829128"/>
          </a:xfrm>
          <a:prstGeom prst="rect">
            <a:avLst/>
          </a:prstGeom>
        </p:spPr>
      </p:pic>
    </p:spTree>
    <p:extLst>
      <p:ext uri="{BB962C8B-B14F-4D97-AF65-F5344CB8AC3E}">
        <p14:creationId xmlns:p14="http://schemas.microsoft.com/office/powerpoint/2010/main" val="3722983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E108D5-31F9-4E7B-812F-7D541310D0D1}"/>
              </a:ext>
            </a:extLst>
          </p:cNvPr>
          <p:cNvSpPr txBox="1"/>
          <p:nvPr/>
        </p:nvSpPr>
        <p:spPr>
          <a:xfrm>
            <a:off x="491948" y="1709200"/>
            <a:ext cx="10351848" cy="4443425"/>
          </a:xfrm>
          <a:prstGeom prst="rect">
            <a:avLst/>
          </a:prstGeom>
          <a:noFill/>
        </p:spPr>
        <p:txBody>
          <a:bodyPr vert="horz" wrap="square" lIns="91440" tIns="45720" rIns="91440" bIns="45720" anchor="t" anchorCtr="0">
            <a:noAutofit/>
          </a:bodyPr>
          <a:lstStyle/>
          <a:p>
            <a:pPr>
              <a:defRPr sz="2000" b="1" i="1">
                <a:solidFill>
                  <a:srgbClr val="4F81BD"/>
                </a:solidFill>
                <a:ea typeface="Lato"/>
                <a:cs typeface="Lato"/>
              </a:defRPr>
            </a:pPr>
            <a:r>
              <a:t>Para agosto de 2031...</a:t>
            </a:r>
            <a:endParaRPr sz="2000" b="1">
              <a:solidFill>
                <a:srgbClr val="4F81BD"/>
              </a:solidFill>
              <a:ea typeface="Lato"/>
              <a:cs typeface="Lato"/>
            </a:endParaRPr>
          </a:p>
          <a:p>
            <a:endParaRPr sz="2000" b="1" i="1">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Los programas deben establecer una </a:t>
            </a:r>
            <a:r>
              <a:rPr b="1"/>
              <a:t>escala salarial </a:t>
            </a:r>
            <a:r>
              <a:t>para todos los puestos</a:t>
            </a:r>
            <a:endParaRPr sz="2000" b="1">
              <a:solidFill>
                <a:srgbClr val="4F81BD"/>
              </a:solidFill>
              <a:ea typeface="Lato"/>
              <a:cs typeface="Lato"/>
            </a:endParaRP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El personal educativo debe recibir una </a:t>
            </a:r>
            <a:r>
              <a:rPr b="1"/>
              <a:t>remuneración equivalente a la de los maestros de preescolar públicos o al 90 % de la remuneración de los maestros de kindergarten </a:t>
            </a:r>
            <a:r>
              <a:t>en las escuelas públicas locales o vecinas</a:t>
            </a: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t>El </a:t>
            </a:r>
            <a:r>
              <a:rPr b="1"/>
              <a:t>salario mínimo</a:t>
            </a:r>
            <a:r>
              <a:t> en los programas debe ser suficiente para cubrir el costo de vida básico en el área local</a:t>
            </a:r>
          </a:p>
          <a:p>
            <a:pPr marL="285750" indent="-285750">
              <a:buFont typeface="Arial" panose="020B0604020202020204" pitchFamily="34" charset="0"/>
              <a:buChar char="•"/>
            </a:pPr>
            <a:endParaRPr sz="2000">
              <a:solidFill>
                <a:srgbClr val="4F81BD"/>
              </a:solidFill>
              <a:ea typeface="Lato"/>
              <a:cs typeface="Lato"/>
            </a:endParaRPr>
          </a:p>
          <a:p>
            <a:pPr marL="285750" indent="-285750">
              <a:buFont typeface="Arial" panose="020B0604020202020204" pitchFamily="34" charset="0"/>
              <a:buChar char="•"/>
              <a:defRPr sz="2000">
                <a:solidFill>
                  <a:srgbClr val="4F81BD"/>
                </a:solidFill>
                <a:ea typeface="Lato"/>
                <a:cs typeface="Lato"/>
              </a:defRPr>
            </a:pPr>
            <a:r>
              <a:rPr b="1"/>
              <a:t>Los salarios deben ser comparables</a:t>
            </a:r>
            <a:r>
              <a:t> entre los programas Head Start Preschool y Early Head Start.</a:t>
            </a:r>
          </a:p>
          <a:p>
            <a:endParaRPr sz="2000">
              <a:solidFill>
                <a:srgbClr val="4F81BD"/>
              </a:solidFill>
              <a:ea typeface="Lato"/>
              <a:cs typeface="Calibri"/>
            </a:endParaRPr>
          </a:p>
          <a:p>
            <a:pPr marL="285750" indent="-285750">
              <a:buFont typeface="Arial" panose="020B0604020202020204" pitchFamily="34" charset="0"/>
              <a:buChar char="•"/>
            </a:pPr>
            <a:endParaRPr sz="2000">
              <a:solidFill>
                <a:srgbClr val="4F81BD"/>
              </a:solidFill>
              <a:ea typeface="Lato"/>
              <a:cs typeface="Calibri"/>
            </a:endParaRPr>
          </a:p>
        </p:txBody>
      </p:sp>
      <p:sp>
        <p:nvSpPr>
          <p:cNvPr id="3" name="Title 5">
            <a:extLst>
              <a:ext uri="{FF2B5EF4-FFF2-40B4-BE49-F238E27FC236}">
                <a16:creationId xmlns:a16="http://schemas.microsoft.com/office/drawing/2014/main" id="{52B142A4-C184-0F4F-509B-BCD8FF122C9D}"/>
              </a:ext>
            </a:extLst>
          </p:cNvPr>
          <p:cNvSpPr>
            <a:spLocks noGrp="1"/>
          </p:cNvSpPr>
          <p:nvPr>
            <p:ph type="title"/>
          </p:nvPr>
        </p:nvSpPr>
        <p:spPr>
          <a:xfrm>
            <a:off x="0" y="498745"/>
            <a:ext cx="12192000" cy="929823"/>
          </a:xfrm>
          <a:solidFill>
            <a:srgbClr val="1F497D"/>
          </a:solidFill>
        </p:spPr>
        <p:txBody>
          <a:bodyPr anchor="ctr"/>
          <a:lstStyle/>
          <a:p>
            <a:pPr marL="461645">
              <a:defRPr cap="small">
                <a:solidFill>
                  <a:schemeClr val="bg1"/>
                </a:solidFill>
                <a:latin typeface="Lato"/>
                <a:ea typeface="Lato"/>
                <a:cs typeface="Lato"/>
              </a:defRPr>
            </a:pPr>
            <a:r>
              <a:t>Normas salariales (1302.90)</a:t>
            </a:r>
          </a:p>
        </p:txBody>
      </p:sp>
      <p:pic>
        <p:nvPicPr>
          <p:cNvPr id="4" name="Picture 3">
            <a:extLst>
              <a:ext uri="{FF2B5EF4-FFF2-40B4-BE49-F238E27FC236}">
                <a16:creationId xmlns:a16="http://schemas.microsoft.com/office/drawing/2014/main" id="{485137BE-684E-B384-6F2E-2C1EA0840140}"/>
              </a:ext>
            </a:extLst>
          </p:cNvPr>
          <p:cNvPicPr>
            <a:picLocks noChangeAspect="1"/>
          </p:cNvPicPr>
          <p:nvPr/>
        </p:nvPicPr>
        <p:blipFill>
          <a:blip r:embed="rId3"/>
          <a:stretch>
            <a:fillRect/>
          </a:stretch>
        </p:blipFill>
        <p:spPr>
          <a:xfrm>
            <a:off x="10623361" y="599440"/>
            <a:ext cx="1237595" cy="829128"/>
          </a:xfrm>
          <a:prstGeom prst="rect">
            <a:avLst/>
          </a:prstGeom>
        </p:spPr>
      </p:pic>
    </p:spTree>
    <p:extLst>
      <p:ext uri="{BB962C8B-B14F-4D97-AF65-F5344CB8AC3E}">
        <p14:creationId xmlns:p14="http://schemas.microsoft.com/office/powerpoint/2010/main" val="1187512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idx="1"/>
          </p:nvPr>
        </p:nvSpPr>
        <p:spPr>
          <a:xfrm>
            <a:off x="521643" y="1585448"/>
            <a:ext cx="8522837" cy="4435981"/>
          </a:xfrm>
          <a:noFill/>
          <a:ln w="57150">
            <a:noFill/>
          </a:ln>
        </p:spPr>
        <p:style>
          <a:lnRef idx="2">
            <a:schemeClr val="accent1"/>
          </a:lnRef>
          <a:fillRef idx="1">
            <a:schemeClr val="lt1"/>
          </a:fillRef>
          <a:effectRef idx="0">
            <a:schemeClr val="accent1"/>
          </a:effectRef>
          <a:fontRef idx="minor">
            <a:schemeClr val="dk1"/>
          </a:fontRef>
        </p:style>
        <p:txBody>
          <a:bodyPr lIns="182880" tIns="91440" rIns="182880" bIns="91440" anchor="t" anchorCtr="0"/>
          <a:lstStyle/>
          <a:p>
            <a:pPr marL="0" indent="0">
              <a:lnSpc>
                <a:spcPct val="100000"/>
              </a:lnSpc>
              <a:spcBef>
                <a:spcPts val="0"/>
              </a:spcBef>
              <a:spcAft>
                <a:spcPts val="600"/>
              </a:spcAft>
              <a:buNone/>
              <a:defRPr sz="2000" b="1">
                <a:solidFill>
                  <a:schemeClr val="tx2"/>
                </a:solidFill>
                <a:cs typeface="Calibri" panose="020F0502020204030204" pitchFamily="34" charset="0"/>
              </a:defRPr>
            </a:pPr>
            <a:r>
              <a:rPr sz="1800" dirty="0"/>
              <a:t>Los </a:t>
            </a:r>
            <a:r>
              <a:rPr sz="1800" dirty="0" err="1"/>
              <a:t>programas</a:t>
            </a:r>
            <a:r>
              <a:rPr sz="1800" dirty="0"/>
              <a:t> Head Start </a:t>
            </a:r>
            <a:r>
              <a:rPr sz="1800" dirty="0" err="1"/>
              <a:t>pueden</a:t>
            </a:r>
            <a:r>
              <a:rPr sz="1800" dirty="0"/>
              <a:t> </a:t>
            </a:r>
            <a:r>
              <a:rPr sz="1800" dirty="0" err="1"/>
              <a:t>ajustar</a:t>
            </a:r>
            <a:r>
              <a:rPr sz="1800" dirty="0"/>
              <a:t> </a:t>
            </a:r>
            <a:r>
              <a:rPr sz="1800" dirty="0" err="1"/>
              <a:t>los</a:t>
            </a:r>
            <a:r>
              <a:rPr sz="1800" dirty="0"/>
              <a:t> </a:t>
            </a:r>
            <a:r>
              <a:rPr sz="1800" dirty="0" err="1"/>
              <a:t>salarios</a:t>
            </a:r>
            <a:r>
              <a:rPr sz="1800" dirty="0"/>
              <a:t> </a:t>
            </a:r>
            <a:r>
              <a:rPr sz="1800" dirty="0" err="1"/>
              <a:t>en</a:t>
            </a:r>
            <a:r>
              <a:rPr sz="1800" dirty="0"/>
              <a:t> </a:t>
            </a:r>
            <a:r>
              <a:rPr sz="1800" dirty="0" err="1"/>
              <a:t>función</a:t>
            </a:r>
            <a:r>
              <a:rPr sz="1800" dirty="0"/>
              <a:t> de las </a:t>
            </a:r>
            <a:r>
              <a:rPr sz="1800" dirty="0" err="1"/>
              <a:t>diferencias</a:t>
            </a:r>
            <a:r>
              <a:rPr sz="1800" dirty="0"/>
              <a:t> </a:t>
            </a:r>
            <a:r>
              <a:rPr sz="1800" dirty="0" err="1"/>
              <a:t>en</a:t>
            </a:r>
            <a:r>
              <a:rPr sz="1800" dirty="0"/>
              <a:t> </a:t>
            </a:r>
            <a:r>
              <a:rPr sz="1800" dirty="0" err="1"/>
              <a:t>cuanto</a:t>
            </a:r>
            <a:r>
              <a:rPr sz="1800" dirty="0"/>
              <a:t> a:</a:t>
            </a:r>
            <a:endParaRPr sz="1800" i="1" dirty="0">
              <a:solidFill>
                <a:schemeClr val="tx2"/>
              </a:solidFill>
              <a:latin typeface="+mn-lt"/>
              <a:cs typeface="Calibri" panose="020F0502020204030204" pitchFamily="34" charset="0"/>
            </a:endParaRPr>
          </a:p>
          <a:p>
            <a:pPr lvl="1" indent="-342900">
              <a:lnSpc>
                <a:spcPct val="100000"/>
              </a:lnSpc>
              <a:spcBef>
                <a:spcPts val="0"/>
              </a:spcBef>
              <a:spcAft>
                <a:spcPts val="600"/>
              </a:spcAft>
              <a:buFont typeface="Wingdings" panose="05000000000000000000" pitchFamily="2" charset="2"/>
              <a:buChar char="ü"/>
            </a:pPr>
            <a:r>
              <a:rPr sz="1800" dirty="0" err="1"/>
              <a:t>Función</a:t>
            </a:r>
            <a:r>
              <a:rPr sz="1800" dirty="0"/>
              <a:t> y </a:t>
            </a:r>
            <a:r>
              <a:rPr sz="1800" dirty="0" err="1"/>
              <a:t>responsabilidades</a:t>
            </a:r>
            <a:r>
              <a:rPr sz="1800" dirty="0"/>
              <a:t> </a:t>
            </a:r>
          </a:p>
          <a:p>
            <a:pPr lvl="1" indent="-342900">
              <a:lnSpc>
                <a:spcPct val="100000"/>
              </a:lnSpc>
              <a:spcBef>
                <a:spcPts val="0"/>
              </a:spcBef>
              <a:spcAft>
                <a:spcPts val="600"/>
              </a:spcAft>
              <a:buFont typeface="Wingdings" panose="05000000000000000000" pitchFamily="2" charset="2"/>
              <a:buChar char="ü"/>
            </a:pPr>
            <a:r>
              <a:rPr sz="1800" dirty="0" err="1"/>
              <a:t>Cualificaciones</a:t>
            </a:r>
            <a:r>
              <a:rPr sz="1800" dirty="0"/>
              <a:t> </a:t>
            </a:r>
          </a:p>
          <a:p>
            <a:pPr lvl="1" indent="-342900">
              <a:lnSpc>
                <a:spcPct val="100000"/>
              </a:lnSpc>
              <a:spcBef>
                <a:spcPts val="0"/>
              </a:spcBef>
              <a:spcAft>
                <a:spcPts val="600"/>
              </a:spcAft>
              <a:buFont typeface="Wingdings" panose="05000000000000000000" pitchFamily="2" charset="2"/>
              <a:buChar char="ü"/>
            </a:pPr>
            <a:r>
              <a:rPr sz="1800" dirty="0" err="1"/>
              <a:t>Experiencia</a:t>
            </a:r>
            <a:r>
              <a:rPr sz="1800" dirty="0"/>
              <a:t> </a:t>
            </a:r>
          </a:p>
          <a:p>
            <a:pPr lvl="1" indent="-342900">
              <a:lnSpc>
                <a:spcPct val="100000"/>
              </a:lnSpc>
              <a:spcBef>
                <a:spcPts val="0"/>
              </a:spcBef>
              <a:spcAft>
                <a:spcPts val="600"/>
              </a:spcAft>
              <a:buFont typeface="Wingdings" panose="05000000000000000000" pitchFamily="2" charset="2"/>
              <a:buChar char="ü"/>
            </a:pPr>
            <a:r>
              <a:rPr sz="1800" dirty="0" err="1"/>
              <a:t>Horario</a:t>
            </a:r>
            <a:r>
              <a:rPr sz="1800" dirty="0"/>
              <a:t> o </a:t>
            </a:r>
            <a:r>
              <a:rPr sz="1800" dirty="0" err="1"/>
              <a:t>cantidad</a:t>
            </a:r>
            <a:r>
              <a:rPr sz="1800" dirty="0"/>
              <a:t> de horas </a:t>
            </a:r>
            <a:r>
              <a:rPr sz="1800" dirty="0" err="1"/>
              <a:t>trabajadas</a:t>
            </a:r>
            <a:endParaRPr sz="1800" dirty="0"/>
          </a:p>
          <a:p>
            <a:pPr marL="0" indent="0">
              <a:lnSpc>
                <a:spcPct val="100000"/>
              </a:lnSpc>
              <a:spcBef>
                <a:spcPts val="0"/>
              </a:spcBef>
              <a:spcAft>
                <a:spcPts val="600"/>
              </a:spcAft>
              <a:buNone/>
              <a:defRPr sz="2000" b="1">
                <a:solidFill>
                  <a:schemeClr val="tx2"/>
                </a:solidFill>
                <a:cs typeface="Calibri" panose="020F0502020204030204" pitchFamily="34" charset="0"/>
              </a:defRPr>
            </a:pPr>
            <a:endParaRPr lang="es-AR" sz="1800" dirty="0"/>
          </a:p>
          <a:p>
            <a:pPr marL="0" indent="0">
              <a:lnSpc>
                <a:spcPct val="100000"/>
              </a:lnSpc>
              <a:spcBef>
                <a:spcPts val="0"/>
              </a:spcBef>
              <a:spcAft>
                <a:spcPts val="600"/>
              </a:spcAft>
              <a:buNone/>
              <a:defRPr sz="2000" b="1">
                <a:solidFill>
                  <a:schemeClr val="tx2"/>
                </a:solidFill>
                <a:cs typeface="Calibri" panose="020F0502020204030204" pitchFamily="34" charset="0"/>
              </a:defRPr>
            </a:pPr>
            <a:r>
              <a:rPr sz="1800" dirty="0"/>
              <a:t>Los </a:t>
            </a:r>
            <a:r>
              <a:rPr sz="1800" dirty="0" err="1"/>
              <a:t>programas</a:t>
            </a:r>
            <a:r>
              <a:rPr sz="1800" dirty="0"/>
              <a:t> </a:t>
            </a:r>
            <a:r>
              <a:rPr sz="1800" dirty="0" err="1"/>
              <a:t>pueden</a:t>
            </a:r>
            <a:r>
              <a:rPr sz="1800" dirty="0"/>
              <a:t> </a:t>
            </a:r>
            <a:r>
              <a:rPr sz="1800" dirty="0" err="1"/>
              <a:t>utilizar</a:t>
            </a:r>
            <a:r>
              <a:rPr sz="1800" dirty="0"/>
              <a:t> un </a:t>
            </a:r>
            <a:r>
              <a:rPr sz="1800" dirty="0" err="1"/>
              <a:t>método</a:t>
            </a:r>
            <a:r>
              <a:rPr sz="1800" dirty="0"/>
              <a:t> alternativo para </a:t>
            </a:r>
            <a:r>
              <a:rPr sz="1800" dirty="0" err="1"/>
              <a:t>identificar</a:t>
            </a:r>
            <a:r>
              <a:rPr sz="1800" dirty="0"/>
              <a:t> </a:t>
            </a:r>
            <a:r>
              <a:rPr sz="1800" dirty="0" err="1"/>
              <a:t>salarios</a:t>
            </a:r>
            <a:r>
              <a:rPr sz="1800" dirty="0"/>
              <a:t> </a:t>
            </a:r>
            <a:r>
              <a:rPr sz="1800" dirty="0" err="1"/>
              <a:t>comparables</a:t>
            </a:r>
            <a:r>
              <a:rPr sz="1800" dirty="0"/>
              <a:t>:</a:t>
            </a:r>
          </a:p>
          <a:p>
            <a:pPr lvl="1" indent="-342900">
              <a:lnSpc>
                <a:spcPct val="100000"/>
              </a:lnSpc>
              <a:spcBef>
                <a:spcPts val="0"/>
              </a:spcBef>
              <a:spcAft>
                <a:spcPts val="600"/>
              </a:spcAft>
              <a:buFont typeface="Wingdings" panose="05000000000000000000" pitchFamily="2" charset="2"/>
              <a:buChar char="ü"/>
            </a:pPr>
            <a:r>
              <a:rPr sz="1800" dirty="0" err="1"/>
              <a:t>Salarios</a:t>
            </a:r>
            <a:r>
              <a:rPr sz="1800" dirty="0"/>
              <a:t> de </a:t>
            </a:r>
            <a:r>
              <a:rPr sz="1800" dirty="0" err="1"/>
              <a:t>los</a:t>
            </a:r>
            <a:r>
              <a:rPr sz="1800" dirty="0"/>
              <a:t> maestros de </a:t>
            </a:r>
            <a:r>
              <a:rPr sz="1800" dirty="0" err="1"/>
              <a:t>preescolar</a:t>
            </a:r>
            <a:r>
              <a:rPr sz="1800" dirty="0"/>
              <a:t> </a:t>
            </a:r>
            <a:r>
              <a:rPr sz="1800" dirty="0" err="1"/>
              <a:t>públicos</a:t>
            </a:r>
            <a:r>
              <a:rPr sz="1800" dirty="0"/>
              <a:t> </a:t>
            </a:r>
            <a:r>
              <a:rPr sz="1800" dirty="0" err="1"/>
              <a:t>en</a:t>
            </a:r>
            <a:r>
              <a:rPr sz="1800" dirty="0"/>
              <a:t> </a:t>
            </a:r>
            <a:r>
              <a:rPr sz="1800" dirty="0" err="1"/>
              <a:t>los</a:t>
            </a:r>
            <a:r>
              <a:rPr sz="1800" dirty="0"/>
              <a:t> </a:t>
            </a:r>
            <a:r>
              <a:rPr sz="1800" dirty="0" err="1"/>
              <a:t>distritos</a:t>
            </a:r>
            <a:r>
              <a:rPr sz="1800" dirty="0"/>
              <a:t> </a:t>
            </a:r>
            <a:r>
              <a:rPr sz="1800" dirty="0" err="1"/>
              <a:t>escolares</a:t>
            </a:r>
            <a:r>
              <a:rPr sz="1800" dirty="0"/>
              <a:t> </a:t>
            </a:r>
            <a:r>
              <a:rPr sz="1800" dirty="0" err="1"/>
              <a:t>vecinos</a:t>
            </a:r>
            <a:endParaRPr sz="1800" dirty="0"/>
          </a:p>
          <a:p>
            <a:pPr lvl="1" indent="-342900">
              <a:lnSpc>
                <a:spcPct val="100000"/>
              </a:lnSpc>
              <a:spcBef>
                <a:spcPts val="0"/>
              </a:spcBef>
              <a:spcAft>
                <a:spcPts val="600"/>
              </a:spcAft>
              <a:buFont typeface="Wingdings" panose="05000000000000000000" pitchFamily="2" charset="2"/>
              <a:buChar char="ü"/>
            </a:pPr>
            <a:r>
              <a:rPr sz="1800" dirty="0"/>
              <a:t>Al </a:t>
            </a:r>
            <a:r>
              <a:rPr sz="1800" dirty="0" err="1"/>
              <a:t>menos</a:t>
            </a:r>
            <a:r>
              <a:rPr sz="1800" dirty="0"/>
              <a:t> </a:t>
            </a:r>
            <a:r>
              <a:rPr sz="1800" dirty="0" err="1"/>
              <a:t>el</a:t>
            </a:r>
            <a:r>
              <a:rPr sz="1800" dirty="0"/>
              <a:t> 90 % del </a:t>
            </a:r>
            <a:r>
              <a:rPr sz="1800" dirty="0" err="1"/>
              <a:t>salario</a:t>
            </a:r>
            <a:r>
              <a:rPr sz="1800" dirty="0"/>
              <a:t> de un maestro de kindergarten </a:t>
            </a:r>
            <a:r>
              <a:rPr sz="1800" dirty="0" err="1"/>
              <a:t>público</a:t>
            </a:r>
            <a:endParaRPr sz="1800" dirty="0"/>
          </a:p>
        </p:txBody>
      </p:sp>
      <p:sp>
        <p:nvSpPr>
          <p:cNvPr id="6" name="Title 5"/>
          <p:cNvSpPr>
            <a:spLocks noGrp="1"/>
          </p:cNvSpPr>
          <p:nvPr>
            <p:ph type="title"/>
          </p:nvPr>
        </p:nvSpPr>
        <p:spPr>
          <a:xfrm>
            <a:off x="0" y="498745"/>
            <a:ext cx="12192000" cy="929823"/>
          </a:xfrm>
          <a:solidFill>
            <a:srgbClr val="1F497D"/>
          </a:solidFill>
        </p:spPr>
        <p:txBody>
          <a:bodyPr anchor="ctr"/>
          <a:lstStyle/>
          <a:p>
            <a:pPr marL="461645">
              <a:defRPr cap="small">
                <a:solidFill>
                  <a:schemeClr val="bg1"/>
                </a:solidFill>
                <a:latin typeface="Lato"/>
                <a:ea typeface="Lato"/>
                <a:cs typeface="Lato"/>
              </a:defRPr>
            </a:pPr>
            <a:r>
              <a:t>Normas salariales: avances hacia la paridad salarial</a:t>
            </a:r>
            <a:endParaRPr cap="small">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descr="Sort with solid fill">
            <a:extLst>
              <a:ext uri="{FF2B5EF4-FFF2-40B4-BE49-F238E27FC236}">
                <a16:creationId xmlns:a16="http://schemas.microsoft.com/office/drawing/2014/main" id="{9E142631-FF31-6208-E9EC-A5840A998F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82238" y="2547891"/>
            <a:ext cx="2981648" cy="2981648"/>
          </a:xfrm>
          <a:prstGeom prst="rect">
            <a:avLst/>
          </a:prstGeom>
        </p:spPr>
      </p:pic>
      <p:pic>
        <p:nvPicPr>
          <p:cNvPr id="2" name="Picture 1" descr="Logo  Description automatically generated">
            <a:extLst>
              <a:ext uri="{FF2B5EF4-FFF2-40B4-BE49-F238E27FC236}">
                <a16:creationId xmlns:a16="http://schemas.microsoft.com/office/drawing/2014/main" id="{6A9F7F5B-A132-E1EE-4F8E-0051B4784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319" y="536907"/>
            <a:ext cx="1280567" cy="853498"/>
          </a:xfrm>
          <a:prstGeom prst="rect">
            <a:avLst/>
          </a:prstGeom>
        </p:spPr>
      </p:pic>
    </p:spTree>
    <p:extLst>
      <p:ext uri="{BB962C8B-B14F-4D97-AF65-F5344CB8AC3E}">
        <p14:creationId xmlns:p14="http://schemas.microsoft.com/office/powerpoint/2010/main" val="1547834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98745"/>
            <a:ext cx="12192000" cy="929823"/>
          </a:xfrm>
          <a:solidFill>
            <a:srgbClr val="1F497D"/>
          </a:solidFill>
        </p:spPr>
        <p:txBody>
          <a:bodyPr anchor="ctr"/>
          <a:lstStyle/>
          <a:p>
            <a:pPr marL="461645">
              <a:defRPr cap="small">
                <a:solidFill>
                  <a:schemeClr val="bg1"/>
                </a:solidFill>
                <a:latin typeface="Lato"/>
                <a:ea typeface="Lato"/>
                <a:cs typeface="Lato"/>
              </a:defRPr>
            </a:pPr>
            <a:r>
              <a:t>Normas salariales: avances hacia la paridad salarial</a:t>
            </a:r>
            <a:endParaRPr cap="small">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5937DE7D-D9CD-F356-AE6B-DBE14A2F23F1}"/>
              </a:ext>
            </a:extLst>
          </p:cNvPr>
          <p:cNvSpPr txBox="1"/>
          <p:nvPr/>
        </p:nvSpPr>
        <p:spPr>
          <a:xfrm>
            <a:off x="268532" y="1658517"/>
            <a:ext cx="634998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sz="2200" b="1" kern="1200">
                <a:ln>
                  <a:noFill/>
                </a:ln>
                <a:solidFill>
                  <a:srgbClr val="1F497D"/>
                </a:solidFill>
                <a:effectLst/>
                <a:uLnTx/>
                <a:uFillTx/>
                <a:latin typeface="Lato"/>
                <a:ea typeface="+mn-ea"/>
                <a:cs typeface="Calibri" panose="020F0502020204030204" pitchFamily="34" charset="0"/>
              </a:defRPr>
            </a:pPr>
            <a:r>
              <a:t>¿En qué consiste? </a:t>
            </a:r>
            <a:endParaRPr kumimoji="0" sz="2200" b="0" i="1" u="none" strike="noStrike" kern="1200" cap="none" spc="0" normalizeH="0" baseline="0">
              <a:ln>
                <a:noFill/>
              </a:ln>
              <a:solidFill>
                <a:srgbClr val="1F497D"/>
              </a:solidFill>
              <a:effectLst/>
              <a:uLnTx/>
              <a:uFillTx/>
              <a:latin typeface="Lato"/>
              <a:ea typeface="+mn-ea"/>
              <a:cs typeface="Calibri" panose="020F0502020204030204" pitchFamily="34" charset="0"/>
            </a:endParaRPr>
          </a:p>
        </p:txBody>
      </p:sp>
      <p:pic>
        <p:nvPicPr>
          <p:cNvPr id="2" name="Picture 1" descr="Logo  Description automatically generated">
            <a:extLst>
              <a:ext uri="{FF2B5EF4-FFF2-40B4-BE49-F238E27FC236}">
                <a16:creationId xmlns:a16="http://schemas.microsoft.com/office/drawing/2014/main" id="{72EEB927-4EB7-C021-3C42-CE2FF125E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141" y="536907"/>
            <a:ext cx="1280567" cy="853498"/>
          </a:xfrm>
          <a:prstGeom prst="rect">
            <a:avLst/>
          </a:prstGeom>
        </p:spPr>
      </p:pic>
      <p:pic>
        <p:nvPicPr>
          <p:cNvPr id="7" name="Picture 6" descr="A cartoon of two people&#10;&#10;AI-generated content may be incorrect.">
            <a:extLst>
              <a:ext uri="{FF2B5EF4-FFF2-40B4-BE49-F238E27FC236}">
                <a16:creationId xmlns:a16="http://schemas.microsoft.com/office/drawing/2014/main" id="{79ECCD30-5BBE-CC82-5201-C6909190F41D}"/>
              </a:ext>
            </a:extLst>
          </p:cNvPr>
          <p:cNvPicPr>
            <a:picLocks noChangeAspect="1"/>
          </p:cNvPicPr>
          <p:nvPr/>
        </p:nvPicPr>
        <p:blipFill>
          <a:blip r:embed="rId4">
            <a:extLst>
              <a:ext uri="{28A0092B-C50C-407E-A947-70E740481C1C}">
                <a14:useLocalDpi xmlns:a14="http://schemas.microsoft.com/office/drawing/2010/main" val="0"/>
              </a:ext>
            </a:extLst>
          </a:blip>
          <a:srcRect b="17531"/>
          <a:stretch/>
        </p:blipFill>
        <p:spPr>
          <a:xfrm>
            <a:off x="5743153" y="1965857"/>
            <a:ext cx="6169555" cy="3931588"/>
          </a:xfrm>
          <a:prstGeom prst="rect">
            <a:avLst/>
          </a:prstGeom>
        </p:spPr>
      </p:pic>
      <p:pic>
        <p:nvPicPr>
          <p:cNvPr id="9" name="Picture 8" descr="A cartoon of two people&#10;&#10;AI-generated content may be incorrect.">
            <a:extLst>
              <a:ext uri="{FF2B5EF4-FFF2-40B4-BE49-F238E27FC236}">
                <a16:creationId xmlns:a16="http://schemas.microsoft.com/office/drawing/2014/main" id="{59D2D7AF-E374-2678-1253-1D5C6D321CDD}"/>
              </a:ext>
            </a:extLst>
          </p:cNvPr>
          <p:cNvPicPr>
            <a:picLocks noChangeAspect="1"/>
          </p:cNvPicPr>
          <p:nvPr/>
        </p:nvPicPr>
        <p:blipFill>
          <a:blip r:embed="rId5">
            <a:extLst>
              <a:ext uri="{28A0092B-C50C-407E-A947-70E740481C1C}">
                <a14:useLocalDpi xmlns:a14="http://schemas.microsoft.com/office/drawing/2010/main" val="0"/>
              </a:ext>
            </a:extLst>
          </a:blip>
          <a:srcRect t="8799" b="17600"/>
          <a:stretch/>
        </p:blipFill>
        <p:spPr>
          <a:xfrm>
            <a:off x="0" y="2396744"/>
            <a:ext cx="6169556" cy="3508795"/>
          </a:xfrm>
          <a:prstGeom prst="rect">
            <a:avLst/>
          </a:prstGeom>
        </p:spPr>
      </p:pic>
    </p:spTree>
    <p:extLst>
      <p:ext uri="{BB962C8B-B14F-4D97-AF65-F5344CB8AC3E}">
        <p14:creationId xmlns:p14="http://schemas.microsoft.com/office/powerpoint/2010/main" val="3111411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98745"/>
            <a:ext cx="12192000" cy="929823"/>
          </a:xfrm>
          <a:solidFill>
            <a:srgbClr val="1F497D"/>
          </a:solidFill>
        </p:spPr>
        <p:txBody>
          <a:bodyPr anchor="ctr"/>
          <a:lstStyle/>
          <a:p>
            <a:pPr marL="461645">
              <a:defRPr cap="small">
                <a:solidFill>
                  <a:schemeClr val="bg1"/>
                </a:solidFill>
                <a:latin typeface="Lato"/>
                <a:ea typeface="Lato"/>
                <a:cs typeface="Lato"/>
              </a:defRPr>
            </a:pPr>
            <a:r>
              <a:t>Normas salariales: avances hacia la paridad salarial</a:t>
            </a:r>
            <a:endParaRPr cap="small">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5937DE7D-D9CD-F356-AE6B-DBE14A2F23F1}"/>
              </a:ext>
            </a:extLst>
          </p:cNvPr>
          <p:cNvSpPr txBox="1"/>
          <p:nvPr/>
        </p:nvSpPr>
        <p:spPr>
          <a:xfrm>
            <a:off x="379733" y="1658517"/>
            <a:ext cx="1125143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sz="2200" b="1" kern="1200">
                <a:ln>
                  <a:noFill/>
                </a:ln>
                <a:solidFill>
                  <a:srgbClr val="1F497D"/>
                </a:solidFill>
                <a:effectLst/>
                <a:uLnTx/>
                <a:uFillTx/>
                <a:latin typeface="Lato"/>
                <a:ea typeface="+mn-ea"/>
                <a:cs typeface="Calibri" panose="020F0502020204030204" pitchFamily="34" charset="0"/>
              </a:defRPr>
            </a:pPr>
            <a:r>
              <a:rPr dirty="0"/>
              <a:t>Los </a:t>
            </a:r>
            <a:r>
              <a:rPr dirty="0" err="1"/>
              <a:t>programas</a:t>
            </a:r>
            <a:r>
              <a:rPr dirty="0"/>
              <a:t> </a:t>
            </a:r>
            <a:r>
              <a:rPr dirty="0" err="1"/>
              <a:t>pueden</a:t>
            </a:r>
            <a:r>
              <a:rPr dirty="0"/>
              <a:t> </a:t>
            </a:r>
            <a:r>
              <a:rPr dirty="0" err="1"/>
              <a:t>ajustar</a:t>
            </a:r>
            <a:r>
              <a:rPr dirty="0"/>
              <a:t> </a:t>
            </a:r>
            <a:r>
              <a:rPr dirty="0" err="1"/>
              <a:t>los</a:t>
            </a:r>
            <a:r>
              <a:rPr dirty="0"/>
              <a:t> </a:t>
            </a:r>
            <a:r>
              <a:rPr dirty="0" err="1"/>
              <a:t>salarios</a:t>
            </a:r>
            <a:r>
              <a:rPr dirty="0"/>
              <a:t> </a:t>
            </a:r>
            <a:r>
              <a:rPr dirty="0" err="1"/>
              <a:t>en</a:t>
            </a:r>
            <a:r>
              <a:rPr dirty="0"/>
              <a:t> </a:t>
            </a:r>
            <a:r>
              <a:rPr dirty="0" err="1"/>
              <a:t>función</a:t>
            </a:r>
            <a:r>
              <a:rPr dirty="0"/>
              <a:t> del </a:t>
            </a:r>
            <a:r>
              <a:rPr dirty="0" err="1"/>
              <a:t>horario</a:t>
            </a:r>
            <a:r>
              <a:rPr dirty="0"/>
              <a:t> o la </a:t>
            </a:r>
            <a:r>
              <a:rPr dirty="0" err="1"/>
              <a:t>cantidad</a:t>
            </a:r>
            <a:r>
              <a:rPr dirty="0"/>
              <a:t> de horas </a:t>
            </a:r>
            <a:r>
              <a:rPr dirty="0" err="1"/>
              <a:t>trabajadas</a:t>
            </a:r>
            <a:r>
              <a:rPr dirty="0"/>
              <a:t>.</a:t>
            </a:r>
            <a:endParaRPr kumimoji="0" sz="2200" b="0" i="1" u="none" strike="noStrike" kern="1200" cap="none" spc="0" normalizeH="0" baseline="0" dirty="0">
              <a:ln>
                <a:noFill/>
              </a:ln>
              <a:solidFill>
                <a:srgbClr val="1F497D"/>
              </a:solidFill>
              <a:effectLst/>
              <a:uLnTx/>
              <a:uFillTx/>
              <a:latin typeface="Lato"/>
              <a:ea typeface="+mn-ea"/>
              <a:cs typeface="Calibri" panose="020F0502020204030204" pitchFamily="34" charset="0"/>
            </a:endParaRPr>
          </a:p>
        </p:txBody>
      </p:sp>
      <p:pic>
        <p:nvPicPr>
          <p:cNvPr id="2" name="Picture 1" descr="A blue and white sign with text  Description automatically generated">
            <a:extLst>
              <a:ext uri="{FF2B5EF4-FFF2-40B4-BE49-F238E27FC236}">
                <a16:creationId xmlns:a16="http://schemas.microsoft.com/office/drawing/2014/main" id="{E46EB88A-E84A-BFF3-7DBF-0706672BA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515" y="550236"/>
            <a:ext cx="1240570" cy="826840"/>
          </a:xfrm>
          <a:prstGeom prst="rect">
            <a:avLst/>
          </a:prstGeom>
        </p:spPr>
      </p:pic>
      <p:pic>
        <p:nvPicPr>
          <p:cNvPr id="7" name="Picture 6" descr="A cartoon of two people&#10;&#10;AI-generated content may be incorrect.">
            <a:extLst>
              <a:ext uri="{FF2B5EF4-FFF2-40B4-BE49-F238E27FC236}">
                <a16:creationId xmlns:a16="http://schemas.microsoft.com/office/drawing/2014/main" id="{D1F96179-DA76-2F67-F810-54FB9F7289D7}"/>
              </a:ext>
            </a:extLst>
          </p:cNvPr>
          <p:cNvPicPr>
            <a:picLocks noChangeAspect="1"/>
          </p:cNvPicPr>
          <p:nvPr/>
        </p:nvPicPr>
        <p:blipFill>
          <a:blip r:embed="rId4">
            <a:extLst>
              <a:ext uri="{28A0092B-C50C-407E-A947-70E740481C1C}">
                <a14:useLocalDpi xmlns:a14="http://schemas.microsoft.com/office/drawing/2010/main" val="0"/>
              </a:ext>
            </a:extLst>
          </a:blip>
          <a:srcRect t="8023" b="19600"/>
          <a:stretch/>
        </p:blipFill>
        <p:spPr>
          <a:xfrm>
            <a:off x="61849" y="2520745"/>
            <a:ext cx="6102322" cy="3412875"/>
          </a:xfrm>
          <a:prstGeom prst="rect">
            <a:avLst/>
          </a:prstGeom>
        </p:spPr>
      </p:pic>
      <p:pic>
        <p:nvPicPr>
          <p:cNvPr id="9" name="Picture 8" descr="A cartoon of a person in a wheelchair and a person in a wheelchair&#10;&#10;AI-generated content may be incorrect.">
            <a:extLst>
              <a:ext uri="{FF2B5EF4-FFF2-40B4-BE49-F238E27FC236}">
                <a16:creationId xmlns:a16="http://schemas.microsoft.com/office/drawing/2014/main" id="{EB4BA0A5-AECE-C6FB-8732-5F8A940F60C5}"/>
              </a:ext>
            </a:extLst>
          </p:cNvPr>
          <p:cNvPicPr>
            <a:picLocks noChangeAspect="1"/>
          </p:cNvPicPr>
          <p:nvPr/>
        </p:nvPicPr>
        <p:blipFill>
          <a:blip r:embed="rId5">
            <a:extLst>
              <a:ext uri="{28A0092B-C50C-407E-A947-70E740481C1C}">
                <a14:useLocalDpi xmlns:a14="http://schemas.microsoft.com/office/drawing/2010/main" val="0"/>
              </a:ext>
            </a:extLst>
          </a:blip>
          <a:srcRect t="11734" b="20267"/>
          <a:stretch/>
        </p:blipFill>
        <p:spPr>
          <a:xfrm>
            <a:off x="5493763" y="2520746"/>
            <a:ext cx="6318504" cy="3320087"/>
          </a:xfrm>
          <a:prstGeom prst="rect">
            <a:avLst/>
          </a:prstGeom>
        </p:spPr>
      </p:pic>
    </p:spTree>
    <p:extLst>
      <p:ext uri="{BB962C8B-B14F-4D97-AF65-F5344CB8AC3E}">
        <p14:creationId xmlns:p14="http://schemas.microsoft.com/office/powerpoint/2010/main" val="42843790"/>
      </p:ext>
    </p:extLst>
  </p:cSld>
  <p:clrMapOvr>
    <a:masterClrMapping/>
  </p:clrMapOvr>
</p:sld>
</file>

<file path=ppt/theme/theme1.xml><?xml version="1.0" encoding="utf-8"?>
<a:theme xmlns:a="http://schemas.openxmlformats.org/drawingml/2006/main" name="1_Standard Slides 2019">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1FAAAB"/>
      </a:accent3>
      <a:accent4>
        <a:srgbClr val="FFDE08"/>
      </a:accent4>
      <a:accent5>
        <a:srgbClr val="D0E8D9"/>
      </a:accent5>
      <a:accent6>
        <a:srgbClr val="7030A0"/>
      </a:accent6>
      <a:hlink>
        <a:srgbClr val="4F81BD"/>
      </a:hlink>
      <a:folHlink>
        <a:srgbClr val="95B3D7"/>
      </a:folHlink>
    </a:clrScheme>
    <a:fontScheme name="Custom 3">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Standard Slides 2019">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1FAAAB"/>
      </a:accent3>
      <a:accent4>
        <a:srgbClr val="FFDE08"/>
      </a:accent4>
      <a:accent5>
        <a:srgbClr val="D0E8D9"/>
      </a:accent5>
      <a:accent6>
        <a:srgbClr val="7030A0"/>
      </a:accent6>
      <a:hlink>
        <a:srgbClr val="4F81BD"/>
      </a:hlink>
      <a:folHlink>
        <a:srgbClr val="95B3D7"/>
      </a:folHlink>
    </a:clrScheme>
    <a:fontScheme name="Custom 3">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oriozns Branded Slide Deck">
  <a:themeElements>
    <a:clrScheme name="Horizons">
      <a:dk1>
        <a:sysClr val="windowText" lastClr="000000"/>
      </a:dk1>
      <a:lt1>
        <a:sysClr val="window" lastClr="FFFFFF"/>
      </a:lt1>
      <a:dk2>
        <a:srgbClr val="44546A"/>
      </a:dk2>
      <a:lt2>
        <a:srgbClr val="E7E6E6"/>
      </a:lt2>
      <a:accent1>
        <a:srgbClr val="4E9D2D"/>
      </a:accent1>
      <a:accent2>
        <a:srgbClr val="0080BB"/>
      </a:accent2>
      <a:accent3>
        <a:srgbClr val="DC616D"/>
      </a:accent3>
      <a:accent4>
        <a:srgbClr val="FFBF3B"/>
      </a:accent4>
      <a:accent5>
        <a:srgbClr val="0080BB"/>
      </a:accent5>
      <a:accent6>
        <a:srgbClr val="4E9D2D"/>
      </a:accent6>
      <a:hlink>
        <a:srgbClr val="0563C1"/>
      </a:hlink>
      <a:folHlink>
        <a:srgbClr val="954F72"/>
      </a:folHlink>
    </a:clrScheme>
    <a:fontScheme name="Horizon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rizons Branded Blank Slide Deck" id="{E31D184C-0C7F-48BE-8DC6-105BA99524EB}" vid="{C71927EB-A297-4BE7-A7AC-1C214A234683}"/>
    </a:ext>
  </a:extLst>
</a:theme>
</file>

<file path=ppt/theme/theme4.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e80d98c-5df6-462e-861b-08d6f23ddb09">
      <Terms xmlns="http://schemas.microsoft.com/office/infopath/2007/PartnerControls"/>
    </lcf76f155ced4ddcb4097134ff3c332f>
    <TaxCatchAll xmlns="a63a5320-905b-419c-9811-3c5640adf113" xsi:nil="true"/>
    <SharedWithUsers xmlns="a63a5320-905b-419c-9811-3c5640adf113">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7414FF4C98024EA90A7B2F8386AF6B" ma:contentTypeVersion="16" ma:contentTypeDescription="Create a new document." ma:contentTypeScope="" ma:versionID="834e1d6bd60b88e7778cade8692a28d2">
  <xsd:schema xmlns:xsd="http://www.w3.org/2001/XMLSchema" xmlns:xs="http://www.w3.org/2001/XMLSchema" xmlns:p="http://schemas.microsoft.com/office/2006/metadata/properties" xmlns:ns2="ce80d98c-5df6-462e-861b-08d6f23ddb09" xmlns:ns3="a63a5320-905b-419c-9811-3c5640adf113" targetNamespace="http://schemas.microsoft.com/office/2006/metadata/properties" ma:root="true" ma:fieldsID="0ee08f0614837c7ede1495c37a19b37a" ns2:_="" ns3:_="">
    <xsd:import namespace="ce80d98c-5df6-462e-861b-08d6f23ddb09"/>
    <xsd:import namespace="a63a5320-905b-419c-9811-3c5640adf11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80d98c-5df6-462e-861b-08d6f23ddb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5f4345e-8d67-48af-bef8-91c58d16f763"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3a5320-905b-419c-9811-3c5640adf11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649a9c6-41bc-4132-a473-e833c439b960}" ma:internalName="TaxCatchAll" ma:showField="CatchAllData" ma:web="a63a5320-905b-419c-9811-3c5640adf1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29401A-A683-4A1F-9075-2606E156940D}">
  <ds:schemaRefs>
    <ds:schemaRef ds:uri="http://schemas.microsoft.com/sharepoint/v3/contenttype/forms"/>
  </ds:schemaRefs>
</ds:datastoreItem>
</file>

<file path=customXml/itemProps2.xml><?xml version="1.0" encoding="utf-8"?>
<ds:datastoreItem xmlns:ds="http://schemas.openxmlformats.org/officeDocument/2006/customXml" ds:itemID="{81DFD9D2-E9DA-4D85-AE0D-0BFBC87A8654}">
  <ds:schemaRefs>
    <ds:schemaRef ds:uri="a63a5320-905b-419c-9811-3c5640adf113"/>
    <ds:schemaRef ds:uri="ce80d98c-5df6-462e-861b-08d6f23ddb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044DAEB-CB19-42A7-A9CE-D45F939688D6}">
  <ds:schemaRefs>
    <ds:schemaRef ds:uri="a63a5320-905b-419c-9811-3c5640adf113"/>
    <ds:schemaRef ds:uri="ce80d98c-5df6-462e-861b-08d6f23ddb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58addea-5053-4a80-8499-ba4d944910df}" enabled="0" method="" siteId="{d58addea-5053-4a80-8499-ba4d944910df}" removed="1"/>
</clbl:labelList>
</file>

<file path=docProps/app.xml><?xml version="1.0" encoding="utf-8"?>
<Properties xmlns="http://schemas.openxmlformats.org/officeDocument/2006/extended-properties" xmlns:vt="http://schemas.openxmlformats.org/officeDocument/2006/docPropsVTypes">
  <Template/>
  <TotalTime>158</TotalTime>
  <Words>3827</Words>
  <Application>Microsoft Office PowerPoint</Application>
  <PresentationFormat>Widescreen</PresentationFormat>
  <Paragraphs>364</Paragraphs>
  <Slides>40</Slides>
  <Notes>26</Notes>
  <HiddenSlides>0</HiddenSlides>
  <MMClips>0</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40</vt:i4>
      </vt:variant>
    </vt:vector>
  </HeadingPairs>
  <TitlesOfParts>
    <vt:vector size="67" baseType="lpstr">
      <vt:lpstr>ＭＳ Ｐゴシック</vt:lpstr>
      <vt:lpstr>Arial</vt:lpstr>
      <vt:lpstr>Bahnschrift SemiBold Condensed</vt:lpstr>
      <vt:lpstr>Calibri</vt:lpstr>
      <vt:lpstr>Calibri Light</vt:lpstr>
      <vt:lpstr>Comfortaa</vt:lpstr>
      <vt:lpstr>Courier New</vt:lpstr>
      <vt:lpstr>Georgia</vt:lpstr>
      <vt:lpstr>GeorgiaBelle</vt:lpstr>
      <vt:lpstr>Gotham</vt:lpstr>
      <vt:lpstr>Gotham Bold</vt:lpstr>
      <vt:lpstr>Lato</vt:lpstr>
      <vt:lpstr>Lato 2 Bold</vt:lpstr>
      <vt:lpstr>Merriweather Sans</vt:lpstr>
      <vt:lpstr>Open Sans</vt:lpstr>
      <vt:lpstr>Tahoma</vt:lpstr>
      <vt:lpstr>Trajan Pro</vt:lpstr>
      <vt:lpstr>Trebuchet MS</vt:lpstr>
      <vt:lpstr>Wingdings</vt:lpstr>
      <vt:lpstr>1_Standard Slides 2019</vt:lpstr>
      <vt:lpstr>2_Standard Slides 2019</vt:lpstr>
      <vt:lpstr>Horiozns Branded Slide Deck</vt:lpstr>
      <vt:lpstr>Custom Design</vt:lpstr>
      <vt:lpstr>3_Custom Design</vt:lpstr>
      <vt:lpstr>Custom</vt:lpstr>
      <vt:lpstr>Office Theme</vt:lpstr>
      <vt:lpstr>1_Office Theme</vt:lpstr>
      <vt:lpstr>PowerPoint Presentation</vt:lpstr>
      <vt:lpstr>Fuerza laboral de Head Start</vt:lpstr>
      <vt:lpstr>Normas salariales (1302.90)</vt:lpstr>
      <vt:lpstr>Normas salariales (1302.90)</vt:lpstr>
      <vt:lpstr>Normas salariales (1302.90)</vt:lpstr>
      <vt:lpstr>Normas salariales (1302.90)</vt:lpstr>
      <vt:lpstr>Normas salariales: avances hacia la paridad salarial</vt:lpstr>
      <vt:lpstr>Normas salariales: avances hacia la paridad salarial</vt:lpstr>
      <vt:lpstr>Normas salariales: avances hacia la paridad salarial</vt:lpstr>
      <vt:lpstr>Normas de beneficios (1302.90 y 1302.14)</vt:lpstr>
      <vt:lpstr>Normas de beneficios (1302.90 y 1302.14)</vt:lpstr>
      <vt:lpstr>Normas de beneficios (1302.90 y 1302.14)</vt:lpstr>
      <vt:lpstr>Remuneración de la fuerza laboral </vt:lpstr>
      <vt:lpstr>Presentación del panel de Head Start</vt:lpstr>
      <vt:lpstr>Horizontes apoyo de dos generaciones a las familias sin hogar  </vt:lpstr>
      <vt:lpstr>Post Pandemic Horizons comenzó un enfoque en el bienestar de los empleados </vt:lpstr>
      <vt:lpstr>Modelo de financiamiento del AF2025 </vt:lpstr>
      <vt:lpstr>Compensación docente 2025</vt:lpstr>
      <vt:lpstr>Beneficios</vt:lpstr>
      <vt:lpstr>PowerPoint Presentation</vt:lpstr>
      <vt:lpstr>PowerPoint Presentation</vt:lpstr>
      <vt:lpstr>Beneficios en Ohio Heartland CAC Head Start </vt:lpstr>
      <vt:lpstr>TASAS DE ROTACIÓN</vt:lpstr>
      <vt:lpstr>PowerPoint Presentation</vt:lpstr>
      <vt:lpstr>Quiénes somos</vt:lpstr>
      <vt:lpstr>Nuestra retención de personal</vt:lpstr>
      <vt:lpstr>Remuneración</vt:lpstr>
      <vt:lpstr>Beneficios y apoyo para el bienestar</vt:lpstr>
      <vt:lpstr>PowerPoint Presentation</vt:lpstr>
      <vt:lpstr>Nuestro modelo de desarrollo de la fuerza laboral. Empoderamiento y Colocación de Maestros Sustitutos (STEP, sigla en inglés) - (ecestep.org)</vt:lpstr>
      <vt:lpstr>Programa de Desarrollo de la Fuerza Laboral Empoderamiento y Ubicación de Maestros Sustitutos (STEP, sigla en inglés)  </vt:lpstr>
      <vt:lpstr>Programa de Desarrollo de la Fuerza Laboral Empoderamiento y Ubicación de Maestros Sustitutos (STEP, sigla en inglés)  </vt:lpstr>
      <vt:lpstr>PowerPoint Presentation</vt:lpstr>
      <vt:lpstr>PowerPoint Presentation</vt:lpstr>
      <vt:lpstr>PowerPoint Presentation</vt:lpstr>
      <vt:lpstr>PowerPoint Presentation</vt:lpstr>
      <vt:lpstr>PowerPoint Presentation</vt:lpstr>
      <vt:lpstr>PowerPoint Presentation</vt:lpstr>
      <vt:lpstr>Aspectos destacados del recurso</vt:lpstr>
      <vt:lpstr>Centro de Información de Normas de Desempeño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en PowerPoint</dc:title>
  <dc:creator>Hutchison, Lindsey (ACF)</dc:creator>
  <cp:lastModifiedBy>Edwards, Neisha (ACF) (CTR)</cp:lastModifiedBy>
  <cp:revision>9</cp:revision>
  <dcterms:created xsi:type="dcterms:W3CDTF">2022-07-12T13:18:44Z</dcterms:created>
  <dcterms:modified xsi:type="dcterms:W3CDTF">2025-03-12T13:54:04Z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0x010100187414FF4C98024EA90A7B2F8386AF6B</vt:lpwstr>
  </property>
  <property fmtid="{D5CDD505-2E9C-101B-9397-08002B2CF9AE}" pid="3" name="Order">
    <vt:r8>93100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