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9" r:id="rId1"/>
  </p:sldMasterIdLst>
  <p:notesMasterIdLst>
    <p:notesMasterId r:id="rId51"/>
  </p:notesMasterIdLst>
  <p:handoutMasterIdLst>
    <p:handoutMasterId r:id="rId52"/>
  </p:handoutMasterIdLst>
  <p:sldIdLst>
    <p:sldId id="401" r:id="rId2"/>
    <p:sldId id="257" r:id="rId3"/>
    <p:sldId id="258" r:id="rId4"/>
    <p:sldId id="259" r:id="rId5"/>
    <p:sldId id="325" r:id="rId6"/>
    <p:sldId id="337" r:id="rId7"/>
    <p:sldId id="261" r:id="rId8"/>
    <p:sldId id="264" r:id="rId9"/>
    <p:sldId id="265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99" r:id="rId24"/>
    <p:sldId id="369" r:id="rId25"/>
    <p:sldId id="370" r:id="rId26"/>
    <p:sldId id="371" r:id="rId27"/>
    <p:sldId id="372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402" r:id="rId5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Author" initials="A" lastIdx="1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7DB"/>
    <a:srgbClr val="288DED"/>
    <a:srgbClr val="0A6FD1"/>
    <a:srgbClr val="0F4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85" autoAdjust="0"/>
  </p:normalViewPr>
  <p:slideViewPr>
    <p:cSldViewPr snapToGrid="0" snapToObjects="1">
      <p:cViewPr varScale="1">
        <p:scale>
          <a:sx n="91" d="100"/>
          <a:sy n="91" d="100"/>
        </p:scale>
        <p:origin x="9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272"/>
    </p:cViewPr>
  </p:sorterViewPr>
  <p:notesViewPr>
    <p:cSldViewPr snapToGrid="0" snapToObjects="1">
      <p:cViewPr varScale="1">
        <p:scale>
          <a:sx n="89" d="100"/>
          <a:sy n="89" d="100"/>
        </p:scale>
        <p:origin x="13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5033-1021-B748-8534-4FBD91A5848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CE32-F330-9C42-845F-4BF69C8D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4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157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940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07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89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9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24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61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298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849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170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lang="en-US" dirty="0"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634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62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915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494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043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8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308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986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812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636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386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48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394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85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585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040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>
              <a:sym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17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061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516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020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65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084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lang="en-US" dirty="0"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0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668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2030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defTabSz="931774">
              <a:defRPr/>
            </a:pPr>
            <a:endParaRPr dirty="0"/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52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2727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1990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570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166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47</a:t>
            </a:fld>
            <a:endParaRPr lang="en-US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8599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575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71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537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03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lang="en-US"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5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70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lang="en-US" dirty="0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6343" y="-399937"/>
            <a:ext cx="7431313" cy="7431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32294"/>
            <a:ext cx="9144000" cy="225706"/>
          </a:xfrm>
          <a:prstGeom prst="rect">
            <a:avLst/>
          </a:prstGeom>
          <a:solidFill>
            <a:srgbClr val="0E46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62225" y="-427"/>
            <a:ext cx="4781774" cy="6632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3340" y="2744221"/>
            <a:ext cx="7960659" cy="1143000"/>
          </a:xfr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Section Title May Run</a:t>
            </a:r>
            <a:br>
              <a:rPr lang="en-US" dirty="0"/>
            </a:br>
            <a:r>
              <a:rPr lang="en-US" dirty="0"/>
              <a:t>Two Lines in Title Case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Revie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4" y="707500"/>
            <a:ext cx="1301750" cy="16573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iew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Review Activ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03" y="707668"/>
            <a:ext cx="1295400" cy="19240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Resour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4" y="753312"/>
            <a:ext cx="1435100" cy="16573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Assig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12845"/>
            <a:ext cx="1549400" cy="16954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5298728" y="6356350"/>
            <a:ext cx="374159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 2017 University of Washington. All rights reserved.</a:t>
            </a:r>
          </a:p>
        </p:txBody>
      </p:sp>
      <p:pic>
        <p:nvPicPr>
          <p:cNvPr id="6" name="Picture 5" title="Video Assig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07912"/>
            <a:ext cx="1549400" cy="19240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ss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title="Session Summ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59" y="707912"/>
            <a:ext cx="1441450" cy="191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ide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8767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title="Vide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28248"/>
            <a:ext cx="1295400" cy="1655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Sub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8" name="Rectangle 7"/>
          <p:cNvSpPr/>
          <p:nvPr/>
        </p:nvSpPr>
        <p:spPr>
          <a:xfrm>
            <a:off x="0" y="2440592"/>
            <a:ext cx="9144000" cy="4132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78D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358" y="2835825"/>
            <a:ext cx="9144000" cy="3591691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1077D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 Can Run Up </a:t>
            </a:r>
            <a:br>
              <a:rPr lang="en-US" dirty="0"/>
            </a:br>
            <a:r>
              <a:rPr lang="en-US" dirty="0"/>
              <a:t>to Two Lines Maximum</a:t>
            </a: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580796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 title="Vide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28248"/>
            <a:ext cx="1295400" cy="1655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08297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Content Placeholder 3" title="Refle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44201"/>
            <a:ext cx="1454150" cy="160819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title="U.S. Department of Health and Human Service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302" y="2578588"/>
            <a:ext cx="1146544" cy="1146544"/>
          </a:xfrm>
          <a:prstGeom prst="rect">
            <a:avLst/>
          </a:prstGeom>
        </p:spPr>
      </p:pic>
      <p:pic>
        <p:nvPicPr>
          <p:cNvPr id="19" name="Picture 18" title="Administration for Children and Familie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92" y="3016756"/>
            <a:ext cx="1758096" cy="270206"/>
          </a:xfrm>
          <a:prstGeom prst="rect">
            <a:avLst/>
          </a:prstGeom>
        </p:spPr>
      </p:pic>
      <p:pic>
        <p:nvPicPr>
          <p:cNvPr id="20" name="Picture 19" title="National Center on Parent, Family, and Community Engagemen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42" y="2700413"/>
            <a:ext cx="3477175" cy="90289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741501" y="5968103"/>
            <a:ext cx="5468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" baseline="0" dirty="0"/>
          </a:p>
          <a:p>
            <a:pPr algn="ctr"/>
            <a:r>
              <a:rPr lang="en-US" sz="900" dirty="0"/>
              <a:t>Developed in collaboration with </a:t>
            </a:r>
            <a:r>
              <a:rPr lang="en-US" sz="900" dirty="0" err="1"/>
              <a:t>EarlyEdU</a:t>
            </a:r>
            <a:r>
              <a:rPr lang="en-US" sz="900" dirty="0"/>
              <a:t> Alliance: A Higher Education Collaborative for Head </a:t>
            </a:r>
            <a:br>
              <a:rPr lang="en-US" sz="900" dirty="0"/>
            </a:br>
            <a:r>
              <a:rPr lang="en-US" sz="900" dirty="0"/>
              <a:t>Start</a:t>
            </a:r>
            <a:r>
              <a:rPr lang="en-US" sz="900" baseline="0" dirty="0"/>
              <a:t> </a:t>
            </a:r>
            <a:r>
              <a:rPr lang="en-US" sz="900" dirty="0"/>
              <a:t>and Early Childhood Teaching.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879883" y="4542615"/>
            <a:ext cx="5192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0" dirty="0"/>
              <a:t>For more information about this resource, please contact us: 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PFCE@ecetta.info</a:t>
            </a:r>
            <a:r>
              <a:rPr lang="en-US" sz="1100" b="1" dirty="0">
                <a:solidFill>
                  <a:schemeClr val="tx1"/>
                </a:solidFill>
              </a:rPr>
              <a:t> | 1-866-763-6481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741500" y="5175990"/>
            <a:ext cx="5468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This document was developed with funds from Grant #90HC0014 for the U.S. Department of Health and Human Services, Administration for Children and Families, Office of Head Start,</a:t>
            </a:r>
            <a:r>
              <a:rPr lang="en-US" sz="900" baseline="0" dirty="0"/>
              <a:t> and</a:t>
            </a:r>
            <a:r>
              <a:rPr lang="en-US" sz="900" dirty="0"/>
              <a:t> Office of Child Care, by the National Center on Parent, Family, and Community Engagement. This resource may be duplicated for noncommercial uses without permission.</a:t>
            </a:r>
            <a:r>
              <a:rPr lang="en-US" sz="900" baseline="0" dirty="0"/>
              <a:t> </a:t>
            </a:r>
          </a:p>
          <a:p>
            <a:pPr algn="ctr"/>
            <a:endParaRPr lang="en-US" sz="400" baseline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53134" y="-694267"/>
            <a:ext cx="4876800" cy="48768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8" name="Rectangle 7"/>
          <p:cNvSpPr/>
          <p:nvPr/>
        </p:nvSpPr>
        <p:spPr>
          <a:xfrm>
            <a:off x="0" y="2612571"/>
            <a:ext cx="9144000" cy="349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5122" y="43175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122" y="5463184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1077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657600" y="-4402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with Soli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12" name="Rectangle 11"/>
          <p:cNvSpPr/>
          <p:nvPr/>
        </p:nvSpPr>
        <p:spPr>
          <a:xfrm>
            <a:off x="0" y="311727"/>
            <a:ext cx="9144000" cy="6151418"/>
          </a:xfrm>
          <a:prstGeom prst="rect">
            <a:avLst/>
          </a:prstGeom>
          <a:solidFill>
            <a:srgbClr val="107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2565320"/>
            <a:ext cx="9144000" cy="3142209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868928" y="1417528"/>
            <a:ext cx="3356533" cy="943513"/>
          </a:xfrm>
          <a:ln w="28575" cmpd="sng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350027"/>
            <a:ext cx="82296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683359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BC453A-6B12-3E4E-8E5B-4BFBFD851DC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title="Objectiv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5" y="702848"/>
            <a:ext cx="1490069" cy="16827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title="Learning Activit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15548"/>
            <a:ext cx="1295400" cy="19177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3" title="Discuss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22797"/>
            <a:ext cx="1454150" cy="1651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title="Knowledge 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1" y="713440"/>
            <a:ext cx="1555750" cy="19240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50441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271" y="350027"/>
            <a:ext cx="8274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8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31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1" r:id="rId21"/>
    <p:sldLayoutId id="2147483702" r:id="rId22"/>
    <p:sldLayoutId id="2147483706" r:id="rId2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077DB"/>
          </a:solidFill>
          <a:latin typeface="Arial"/>
          <a:ea typeface="+mj-ea"/>
          <a:cs typeface="Arial"/>
        </a:defRPr>
      </a:lvl1pPr>
    </p:titleStyle>
    <p:bodyStyle>
      <a:lvl1pPr marL="347663" indent="-339725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9224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l_hUMrE0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exploring-cultur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funds-knowledge-video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celebrating-cultur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title="Father holding infan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031" y="0"/>
            <a:ext cx="3212270" cy="3212270"/>
          </a:xfrm>
          <a:prstGeom prst="ellipse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4792" y="3472749"/>
            <a:ext cx="832587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077DB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000" dirty="0"/>
              <a:t>Family Engagement in </a:t>
            </a:r>
            <a:br>
              <a:rPr lang="en-US" sz="4000" dirty="0"/>
            </a:br>
            <a:r>
              <a:rPr lang="en-US" sz="4000" dirty="0"/>
              <a:t>Early Care and Education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832" y="4819321"/>
            <a:ext cx="6104985" cy="45719"/>
          </a:xfrm>
          <a:prstGeom prst="rect">
            <a:avLst/>
          </a:prstGeom>
          <a:solidFill>
            <a:srgbClr val="0A6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16"/>
          <p:cNvSpPr txBox="1">
            <a:spLocks/>
          </p:cNvSpPr>
          <p:nvPr/>
        </p:nvSpPr>
        <p:spPr>
          <a:xfrm>
            <a:off x="297093" y="4876228"/>
            <a:ext cx="8612637" cy="93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tabLst/>
              <a:defRPr sz="4000" b="1" kern="1200">
                <a:solidFill>
                  <a:srgbClr val="1077DB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/>
              <a:t>A Relationship-Based Approach </a:t>
            </a:r>
            <a:br>
              <a:rPr lang="en-US" sz="2800" b="0" dirty="0"/>
            </a:br>
            <a:r>
              <a:rPr lang="en-US" sz="2800" b="0" dirty="0"/>
              <a:t>to Family Engagement</a:t>
            </a:r>
          </a:p>
        </p:txBody>
      </p:sp>
      <p:pic>
        <p:nvPicPr>
          <p:cNvPr id="2" name="Picture 1" title="National Center on Parent, Family, and Community Engagemen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982" y="6056351"/>
            <a:ext cx="3279749" cy="4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5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Cover page of &quot;Building Partnerships: Guide to Developing Relationships with Families&quot;, from the Office of Head Start's National Center on Parent, Family, and Community Engagement" title="Cover page of resource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275" y="880531"/>
            <a:ext cx="3995512" cy="51701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Rectangle 1"/>
          <p:cNvSpPr/>
          <p:nvPr/>
        </p:nvSpPr>
        <p:spPr>
          <a:xfrm>
            <a:off x="87676" y="6334973"/>
            <a:ext cx="21530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7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0" y="34747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Strengths-Based Attitudes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70208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Families: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Are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first and most important teachers of their children.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 our partners in supporting their children’s development.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 expertise about their children.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 something valuable to contribute.</a:t>
            </a:r>
          </a:p>
        </p:txBody>
      </p:sp>
    </p:spTree>
    <p:extLst>
      <p:ext uri="{BB962C8B-B14F-4D97-AF65-F5344CB8AC3E}">
        <p14:creationId xmlns:p14="http://schemas.microsoft.com/office/powerpoint/2010/main" val="27959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97480" y="694944"/>
            <a:ext cx="6310583" cy="5770836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b="1" dirty="0"/>
              <a:t>Observing Strengths-Based Attitudes</a:t>
            </a:r>
            <a:endParaRPr lang="en-US" sz="1200" i="1" dirty="0"/>
          </a:p>
          <a:p>
            <a:pPr marL="0" indent="-27432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Think about a time when </a:t>
            </a:r>
            <a:br>
              <a:rPr lang="en-US" dirty="0"/>
            </a:br>
            <a:r>
              <a:rPr lang="en-US" dirty="0"/>
              <a:t>you or someone you know </a:t>
            </a:r>
            <a:br>
              <a:rPr lang="en-US" dirty="0"/>
            </a:br>
            <a:r>
              <a:rPr lang="en-US" dirty="0"/>
              <a:t>used a strengths-based </a:t>
            </a:r>
            <a:br>
              <a:rPr lang="en-US" dirty="0"/>
            </a:br>
            <a:r>
              <a:rPr lang="en-US" dirty="0"/>
              <a:t>attitude with a family. 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Which attitude was used?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did you or someone </a:t>
            </a:r>
            <a:br>
              <a:rPr lang="en-US" dirty="0"/>
            </a:br>
            <a:r>
              <a:rPr lang="en-US" dirty="0"/>
              <a:t>else say or do that reflected </a:t>
            </a:r>
            <a:br>
              <a:rPr lang="en-US" dirty="0"/>
            </a:br>
            <a:r>
              <a:rPr lang="en-US" dirty="0"/>
              <a:t>that attitude?</a:t>
            </a:r>
          </a:p>
        </p:txBody>
      </p:sp>
    </p:spTree>
    <p:extLst>
      <p:ext uri="{BB962C8B-B14F-4D97-AF65-F5344CB8AC3E}">
        <p14:creationId xmlns:p14="http://schemas.microsoft.com/office/powerpoint/2010/main" val="82006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Relationship-Based Practices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8178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observations of the child’s behavior to open communication with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family.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 on the family’s perspective. 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parental competence.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the family-child relationship.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a family’s passion.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 on your own perspective.</a:t>
            </a:r>
          </a:p>
        </p:txBody>
      </p:sp>
    </p:spTree>
    <p:extLst>
      <p:ext uri="{BB962C8B-B14F-4D97-AF65-F5344CB8AC3E}">
        <p14:creationId xmlns:p14="http://schemas.microsoft.com/office/powerpoint/2010/main" val="200591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2697480" y="694944"/>
            <a:ext cx="6310583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Finley’s Parent-Teacher Conference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this video from the Results Matter Video Library.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attitudes and practices do you see </a:t>
            </a:r>
            <a:r>
              <a:rPr lang="en-US" dirty="0">
                <a:solidFill>
                  <a:srgbClr val="000000"/>
                </a:solidFill>
              </a:rPr>
              <a:t>the educator using to connect with the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parent?</a:t>
            </a:r>
          </a:p>
        </p:txBody>
      </p:sp>
    </p:spTree>
    <p:extLst>
      <p:ext uri="{BB962C8B-B14F-4D97-AF65-F5344CB8AC3E}">
        <p14:creationId xmlns:p14="http://schemas.microsoft.com/office/powerpoint/2010/main" val="175991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6" y="3971367"/>
            <a:ext cx="762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VIDEO: Finley’s Parent-Teacher Conference</a:t>
            </a:r>
          </a:p>
        </p:txBody>
      </p:sp>
      <p:pic>
        <p:nvPicPr>
          <p:cNvPr id="4" name="Picture 3" descr="Click the icon to go to the &quot;Finley's Parent–Teacher Conference&quot; video web page." title="Video camera icon">
            <a:hlinkClick r:id="rId3" tooltip="Go to video web pag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</p:spPr>
        <p:txBody>
          <a:bodyPr/>
          <a:lstStyle/>
          <a:p>
            <a:pPr marL="7938" indent="0">
              <a:spcAft>
                <a:spcPts val="2400"/>
              </a:spcAft>
              <a:buNone/>
            </a:pPr>
            <a:r>
              <a:rPr lang="en-US" b="1" dirty="0"/>
              <a:t>Video Debrief</a:t>
            </a:r>
            <a:endParaRPr lang="en-US" dirty="0"/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900" dirty="0"/>
              <a:t>The mother has expertise about her daughter, Finley.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900" dirty="0"/>
              <a:t>The mother has something valuable to contribute.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900" dirty="0"/>
              <a:t>The mother and early childhood educator share observations about Finley’s behavior at home and in the early learning environment.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900" dirty="0"/>
              <a:t>The educator supports the mother’s competence.</a:t>
            </a:r>
          </a:p>
        </p:txBody>
      </p:sp>
    </p:spTree>
    <p:extLst>
      <p:ext uri="{BB962C8B-B14F-4D97-AF65-F5344CB8AC3E}">
        <p14:creationId xmlns:p14="http://schemas.microsoft.com/office/powerpoint/2010/main" val="1687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Family Engagement</a:t>
            </a:r>
          </a:p>
        </p:txBody>
      </p:sp>
      <p:sp>
        <p:nvSpPr>
          <p:cNvPr id="7" name="Shape 233"/>
          <p:cNvSpPr txBox="1">
            <a:spLocks noGrp="1"/>
          </p:cNvSpPr>
          <p:nvPr>
            <p:ph idx="1"/>
          </p:nvPr>
        </p:nvSpPr>
        <p:spPr>
          <a:xfrm>
            <a:off x="335280" y="1683359"/>
            <a:ext cx="8488680" cy="4854601"/>
          </a:xfrm>
        </p:spPr>
        <p:txBody>
          <a:bodyPr/>
          <a:lstStyle/>
          <a:p>
            <a:r>
              <a:rPr lang="en-US" dirty="0"/>
              <a:t>Recognizes parents’ skills as their child’s nurturer and teacher</a:t>
            </a:r>
          </a:p>
          <a:p>
            <a:pPr lvl="0"/>
            <a:r>
              <a:rPr lang="en-US" dirty="0">
                <a:sym typeface="Arial"/>
              </a:rPr>
              <a:t>Creates a network of support for young children that encourages healthy development and well-being</a:t>
            </a:r>
          </a:p>
          <a:p>
            <a:pPr lvl="0"/>
            <a:r>
              <a:rPr lang="en-US" dirty="0"/>
              <a:t>Improves quality of early childhood programs</a:t>
            </a:r>
          </a:p>
          <a:p>
            <a:pPr lvl="0"/>
            <a:r>
              <a:rPr lang="en-US" dirty="0"/>
              <a:t>Provides stronger community support </a:t>
            </a:r>
            <a:br>
              <a:rPr lang="en-US" dirty="0"/>
            </a:br>
            <a:r>
              <a:rPr lang="en-US" dirty="0"/>
              <a:t>to the next generation</a:t>
            </a:r>
          </a:p>
          <a:p>
            <a:pPr lvl="0"/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97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Exploring Perspectives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and Influences</a:t>
            </a:r>
          </a:p>
        </p:txBody>
      </p:sp>
    </p:spTree>
    <p:extLst>
      <p:ext uri="{BB962C8B-B14F-4D97-AF65-F5344CB8AC3E}">
        <p14:creationId xmlns:p14="http://schemas.microsoft.com/office/powerpoint/2010/main" val="799785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615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None/>
            </a:pPr>
            <a:r>
              <a:rPr lang="en-US" sz="3000" b="1" dirty="0">
                <a:solidFill>
                  <a:schemeClr val="dk1"/>
                </a:solidFill>
                <a:ea typeface="Arial"/>
                <a:sym typeface="Arial"/>
              </a:rPr>
              <a:t>Think about your own family </a:t>
            </a:r>
            <a:br>
              <a:rPr lang="en-US" sz="3000" b="1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b="1" dirty="0">
                <a:solidFill>
                  <a:schemeClr val="dk1"/>
                </a:solidFill>
                <a:ea typeface="Arial"/>
                <a:sym typeface="Arial"/>
              </a:rPr>
              <a:t>and how you were </a:t>
            </a:r>
            <a:r>
              <a:rPr lang="en-US" sz="3000" b="1" dirty="0"/>
              <a:t>raised</a:t>
            </a:r>
            <a:r>
              <a:rPr lang="en-US" sz="3000" b="1" dirty="0">
                <a:solidFill>
                  <a:schemeClr val="dk1"/>
                </a:solidFill>
                <a:ea typeface="Arial"/>
                <a:sym typeface="Arial"/>
              </a:rPr>
              <a:t>. 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How were your attitudes, beliefs,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and values </a:t>
            </a:r>
            <a:r>
              <a:rPr lang="en-US" sz="3000" dirty="0"/>
              <a:t>about caring for and </a:t>
            </a:r>
            <a:br>
              <a:rPr lang="en-US" sz="3000" dirty="0"/>
            </a:br>
            <a:r>
              <a:rPr lang="en-US" sz="3000" dirty="0"/>
              <a:t>guiding young children 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shaped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by your family?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3000" dirty="0"/>
              <a:t>H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ave </a:t>
            </a:r>
            <a:r>
              <a:rPr lang="en-US" sz="3000" dirty="0"/>
              <a:t>these changed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 over time?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If so, how?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What </a:t>
            </a:r>
            <a:r>
              <a:rPr lang="en-US" sz="3000" dirty="0"/>
              <a:t>caused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 these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changes or reinforced what you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already </a:t>
            </a:r>
            <a:r>
              <a:rPr lang="en-US" sz="3000" dirty="0"/>
              <a:t>thought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204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Overview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xfrm>
            <a:off x="466164" y="1547611"/>
            <a:ext cx="8229600" cy="489634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ym typeface="Arial"/>
              </a:rPr>
              <a:t>Understanding family engagement as </a:t>
            </a:r>
            <a:r>
              <a:rPr lang="en-US" dirty="0"/>
              <a:t>relationship-based</a:t>
            </a:r>
            <a:r>
              <a:rPr lang="en-US" dirty="0">
                <a:sym typeface="Arial"/>
              </a:rPr>
              <a:t> means:</a:t>
            </a:r>
          </a:p>
          <a:p>
            <a:pPr lvl="0" indent="-347472">
              <a:spcBef>
                <a:spcPts val="600"/>
              </a:spcBef>
            </a:pPr>
            <a:r>
              <a:rPr lang="en-US" dirty="0"/>
              <a:t>Adopting strengths-based attitudes </a:t>
            </a:r>
            <a:br>
              <a:rPr lang="en-US" dirty="0"/>
            </a:br>
            <a:r>
              <a:rPr lang="en-US" dirty="0"/>
              <a:t>with families.</a:t>
            </a:r>
          </a:p>
          <a:p>
            <a:pPr lvl="0" indent="-347472">
              <a:spcBef>
                <a:spcPts val="600"/>
              </a:spcBef>
            </a:pPr>
            <a:r>
              <a:rPr lang="en-US" dirty="0"/>
              <a:t>Reflecting on your own perspectives.</a:t>
            </a:r>
          </a:p>
          <a:p>
            <a:pPr lvl="0" indent="-347472">
              <a:spcBef>
                <a:spcPts val="600"/>
              </a:spcBef>
            </a:pPr>
            <a:r>
              <a:rPr lang="en-US" dirty="0"/>
              <a:t>Learning about</a:t>
            </a:r>
            <a:r>
              <a:rPr lang="en-US" dirty="0">
                <a:sym typeface="Arial"/>
              </a:rPr>
              <a:t> families’ perspectives and funds of knowledge.</a:t>
            </a:r>
          </a:p>
          <a:p>
            <a:pPr lvl="0" indent="-347472">
              <a:spcBef>
                <a:spcPts val="600"/>
              </a:spcBef>
            </a:pPr>
            <a:r>
              <a:rPr lang="en-US" dirty="0"/>
              <a:t>Identifying strategies to create a w</a:t>
            </a:r>
            <a:r>
              <a:rPr lang="en-US" dirty="0">
                <a:sym typeface="Arial"/>
              </a:rPr>
              <a:t>elcoming environment.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title="Girl wonder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3180758" cy="3180758"/>
            <a:chOff x="252725" y="3068060"/>
            <a:chExt cx="3180758" cy="3180758"/>
          </a:xfrm>
        </p:grpSpPr>
        <p:sp>
          <p:nvSpPr>
            <p:cNvPr id="13" name="Oval 12"/>
            <p:cNvSpPr/>
            <p:nvPr/>
          </p:nvSpPr>
          <p:spPr>
            <a:xfrm>
              <a:off x="252725" y="3068060"/>
              <a:ext cx="3180758" cy="3180758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965" y="4114093"/>
              <a:ext cx="28715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Perspective Taking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4715" y="6462008"/>
            <a:ext cx="213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idx="1"/>
          </p:nvPr>
        </p:nvSpPr>
        <p:spPr>
          <a:xfrm>
            <a:off x="2697480" y="694944"/>
            <a:ext cx="6309360" cy="5769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to Reel: Exploring Culture and Emotions</a:t>
            </a: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these questions while watching the video linked to the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slide: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culture and language represented in your program?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knowledge of cultural influences on emotions affect your work with families?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other aspects of interaction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influenced by culture? </a:t>
            </a:r>
          </a:p>
        </p:txBody>
      </p:sp>
    </p:spTree>
    <p:extLst>
      <p:ext uri="{BB962C8B-B14F-4D97-AF65-F5344CB8AC3E}">
        <p14:creationId xmlns:p14="http://schemas.microsoft.com/office/powerpoint/2010/main" val="1903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400" y="3920567"/>
            <a:ext cx="7958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VIDEO: Real to Reel: Exploring Culture and Emotions</a:t>
            </a:r>
          </a:p>
        </p:txBody>
      </p:sp>
      <p:pic>
        <p:nvPicPr>
          <p:cNvPr id="5" name="Picture 4" descr="Click the icon to go to the &quot;Real to Reel: Exploring Culture and Emotions&quot; video web page." title="Video camera icon">
            <a:hlinkClick r:id="rId3" tooltip="Go to video web pag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16" y="1876728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697480" y="694944"/>
            <a:ext cx="6310583" cy="5770836"/>
          </a:xfrm>
        </p:spPr>
        <p:txBody>
          <a:bodyPr/>
          <a:lstStyle/>
          <a:p>
            <a:pPr marL="7938" indent="0">
              <a:spcAft>
                <a:spcPts val="2400"/>
              </a:spcAft>
              <a:buNone/>
            </a:pPr>
            <a:r>
              <a:rPr lang="en-US" b="1" dirty="0"/>
              <a:t>Video Debrief</a:t>
            </a:r>
          </a:p>
          <a:p>
            <a:pPr marL="7938" indent="0">
              <a:buNone/>
            </a:pPr>
            <a:endParaRPr lang="en-US" sz="1200" dirty="0"/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How are culture and language represented in your program?</a:t>
            </a:r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How might knowledge of </a:t>
            </a:r>
            <a:br>
              <a:rPr lang="en-US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cultural influences on emotions affect your work with families?</a:t>
            </a:r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What other aspects of interaction may be influenced </a:t>
            </a:r>
            <a:br>
              <a:rPr lang="en-US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by culture? </a:t>
            </a:r>
          </a:p>
        </p:txBody>
      </p:sp>
    </p:spTree>
    <p:extLst>
      <p:ext uri="{BB962C8B-B14F-4D97-AF65-F5344CB8AC3E}">
        <p14:creationId xmlns:p14="http://schemas.microsoft.com/office/powerpoint/2010/main" val="154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293" title="Children and educatos putting on coats"/>
          <p:cNvPicPr preferRelativeResize="0">
            <a:picLocks noGrp="1"/>
          </p:cNvPicPr>
          <p:nvPr>
            <p:ph idx="1"/>
          </p:nvPr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4"/>
          <p:cNvSpPr txBox="1"/>
          <p:nvPr/>
        </p:nvSpPr>
        <p:spPr>
          <a:xfrm>
            <a:off x="132666" y="6540209"/>
            <a:ext cx="2088985" cy="236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900" b="0" i="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Image credit: </a:t>
            </a:r>
            <a:r>
              <a:rPr lang="en-US" sz="9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EarlyEdU</a:t>
            </a:r>
            <a:endParaRPr lang="en-US" sz="900" b="0" i="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4624" y="394447"/>
            <a:ext cx="3752521" cy="3724830"/>
            <a:chOff x="255528" y="374165"/>
            <a:chExt cx="3872299" cy="3843724"/>
          </a:xfrm>
        </p:grpSpPr>
        <p:grpSp>
          <p:nvGrpSpPr>
            <p:cNvPr id="17" name="Group 16"/>
            <p:cNvGrpSpPr/>
            <p:nvPr/>
          </p:nvGrpSpPr>
          <p:grpSpPr>
            <a:xfrm>
              <a:off x="255528" y="374165"/>
              <a:ext cx="3872299" cy="3843724"/>
              <a:chOff x="255528" y="374165"/>
              <a:chExt cx="3872299" cy="384372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60303" y="450365"/>
                <a:ext cx="3767524" cy="3767524"/>
              </a:xfrm>
              <a:prstGeom prst="ellipse">
                <a:avLst/>
              </a:prstGeom>
              <a:solidFill>
                <a:schemeClr val="bg1">
                  <a:alpha val="92000"/>
                </a:schemeClr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5528" y="374165"/>
                <a:ext cx="3767524" cy="3767524"/>
              </a:xfrm>
              <a:prstGeom prst="ellipse">
                <a:avLst/>
              </a:prstGeom>
              <a:solidFill>
                <a:srgbClr val="AA0008"/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72083" y="1281245"/>
              <a:ext cx="2871510" cy="1810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At What Age Should a Child . . .</a:t>
              </a:r>
              <a:endParaRPr lang="en-US" sz="36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86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idx="1"/>
          </p:nvPr>
        </p:nvSpPr>
        <p:spPr>
          <a:xfrm>
            <a:off x="2697480" y="694944"/>
            <a:ext cx="6310583" cy="5769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Development and Culture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your own upbringing, children you know, or experiences you have had, and respond to the prompts on the handout.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your responses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partner.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600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3650" y="1097990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238957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4341230" y="1474227"/>
            <a:ext cx="4350946" cy="5010839"/>
          </a:xfrm>
        </p:spPr>
        <p:txBody>
          <a:bodyPr/>
          <a:lstStyle/>
          <a:p>
            <a:pPr marL="274320" lvl="0" indent="-27432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700" dirty="0">
                <a:solidFill>
                  <a:schemeClr val="dk1"/>
                </a:solidFill>
                <a:ea typeface="Arial"/>
                <a:sym typeface="Arial"/>
              </a:rPr>
              <a:t>There are guideposts </a:t>
            </a:r>
            <a:br>
              <a:rPr lang="en-US" sz="27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2700" dirty="0">
                <a:solidFill>
                  <a:schemeClr val="dk1"/>
                </a:solidFill>
                <a:ea typeface="Arial"/>
                <a:sym typeface="Arial"/>
              </a:rPr>
              <a:t>for growth and development: </a:t>
            </a:r>
          </a:p>
          <a:p>
            <a:pPr lvl="1" indent="-280924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Centers for Disease Control and Prevention </a:t>
            </a:r>
            <a:r>
              <a:rPr lang="en-US" dirty="0"/>
              <a:t>m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ilestones</a:t>
            </a:r>
          </a:p>
          <a:p>
            <a:pPr lvl="1" indent="-280924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Early learning guidelines</a:t>
            </a:r>
          </a:p>
          <a:p>
            <a:pPr marL="274320" lvl="0" indent="-274320">
              <a:spcBef>
                <a:spcPts val="560"/>
              </a:spcBef>
              <a:buClr>
                <a:schemeClr val="dk1"/>
              </a:buClr>
              <a:buSzPct val="100000"/>
            </a:pPr>
            <a:r>
              <a:rPr lang="en-US" sz="2600" dirty="0">
                <a:solidFill>
                  <a:schemeClr val="dk1"/>
                </a:solidFill>
                <a:ea typeface="Arial"/>
                <a:sym typeface="Arial"/>
              </a:rPr>
              <a:t>Our expectations for specific behaviors and interaction patterns are influenced by culture.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0" y="16864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9339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Expectations</a:t>
            </a:r>
          </a:p>
        </p:txBody>
      </p:sp>
      <p:sp>
        <p:nvSpPr>
          <p:cNvPr id="5" name="Shape 154"/>
          <p:cNvSpPr txBox="1"/>
          <p:nvPr/>
        </p:nvSpPr>
        <p:spPr>
          <a:xfrm>
            <a:off x="283023" y="6390605"/>
            <a:ext cx="2088985" cy="236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Image credit: EarlyEdU</a:t>
            </a:r>
          </a:p>
        </p:txBody>
      </p:sp>
      <p:pic>
        <p:nvPicPr>
          <p:cNvPr id="19" name="Picture 18" title="Infant drinks from cup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850" y="1327919"/>
            <a:ext cx="4473105" cy="44483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7908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Looking at Differences</a:t>
            </a:r>
            <a:endParaRPr lang="en-US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Consider the expectations that families in your program have for their children’s development. </a:t>
            </a:r>
            <a:r>
              <a:rPr lang="en-US" sz="3000" dirty="0"/>
              <a:t>What do you see that is</a:t>
            </a: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the same? </a:t>
            </a:r>
            <a:r>
              <a:rPr lang="en-US" sz="3000" dirty="0"/>
              <a:t>What do you see that is different</a:t>
            </a: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?</a:t>
            </a:r>
            <a:endParaRPr lang="en-US" sz="3000" dirty="0"/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How do </a:t>
            </a:r>
            <a:r>
              <a:rPr lang="en-US" sz="3000" dirty="0"/>
              <a:t>families’</a:t>
            </a: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styles of talking and interacting with children vary?</a:t>
            </a:r>
            <a:endParaRPr lang="en-US" sz="3000" dirty="0"/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How does your program collect and use information about </a:t>
            </a:r>
            <a:r>
              <a:rPr lang="en-US" sz="3000" dirty="0"/>
              <a:t>families’ cultures and languages?</a:t>
            </a:r>
            <a:endParaRPr lang="en-US" sz="30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919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 descr="Cover page of &quot;Revisiting and Updating the Multicultural Principles for Head Start Programs Serving Children Ages Birth to Five&quot;, from the Office of Head Start" title="Cover page from resource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0869" y="836191"/>
            <a:ext cx="3698198" cy="52872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6486" y="6367057"/>
            <a:ext cx="2037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3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b="1" i="1" u="none" strike="noStrike" cap="none" dirty="0">
                <a:latin typeface="Arial"/>
                <a:ea typeface="Arial"/>
                <a:cs typeface="Arial"/>
                <a:sym typeface="Arial"/>
              </a:rPr>
              <a:t>Wondering</a:t>
            </a: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 About Families</a:t>
            </a:r>
          </a:p>
        </p:txBody>
      </p:sp>
    </p:spTree>
    <p:extLst>
      <p:ext uri="{BB962C8B-B14F-4D97-AF65-F5344CB8AC3E}">
        <p14:creationId xmlns:p14="http://schemas.microsoft.com/office/powerpoint/2010/main" val="57662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69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u="none" strike="noStrike" cap="none" dirty="0">
                <a:ea typeface="Arial"/>
                <a:sym typeface="Arial"/>
              </a:rPr>
              <a:t>By the end of this module, you should be able to:</a:t>
            </a:r>
          </a:p>
          <a:p>
            <a:pPr marL="320040" lvl="0" indent="-32004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Describe ways to create a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program-wide, relationship-based culture that supports effective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family engagement.</a:t>
            </a:r>
          </a:p>
          <a:p>
            <a:pPr marL="320040" lvl="0" indent="-32004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Identify and reflect on personal values, experiences, ethics,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and biases.</a:t>
            </a:r>
          </a:p>
          <a:p>
            <a:pPr marL="320040" lvl="0" indent="-32004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Identify ways to explore with </a:t>
            </a:r>
            <a:b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families their interests, strengths, and priorities.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2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</p:spPr>
        <p:txBody>
          <a:bodyPr/>
          <a:lstStyle/>
          <a:p>
            <a:pPr marL="320040" lvl="0" indent="-32004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dirty="0"/>
              <a:t>Thinking About Families</a:t>
            </a:r>
            <a:endParaRPr lang="en-US" dirty="0"/>
          </a:p>
          <a:p>
            <a:pPr marL="320040" lvl="0" indent="-32004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do you enjoy most in working with families?</a:t>
            </a:r>
          </a:p>
          <a:p>
            <a:pPr marL="320040" lvl="0" indent="-32004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do you find challenging?</a:t>
            </a:r>
          </a:p>
        </p:txBody>
      </p:sp>
    </p:spTree>
    <p:extLst>
      <p:ext uri="{BB962C8B-B14F-4D97-AF65-F5344CB8AC3E}">
        <p14:creationId xmlns:p14="http://schemas.microsoft.com/office/powerpoint/2010/main" val="1551425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347472"/>
            <a:ext cx="8229601" cy="1280376"/>
          </a:xfrm>
        </p:spPr>
        <p:txBody>
          <a:bodyPr/>
          <a:lstStyle/>
          <a:p>
            <a:r>
              <a:rPr lang="en-US" dirty="0"/>
              <a:t>Funds of Knowledge</a:t>
            </a:r>
          </a:p>
        </p:txBody>
      </p:sp>
      <p:sp>
        <p:nvSpPr>
          <p:cNvPr id="5" name="Shape 249"/>
          <p:cNvSpPr txBox="1">
            <a:spLocks/>
          </p:cNvSpPr>
          <p:nvPr/>
        </p:nvSpPr>
        <p:spPr>
          <a:xfrm>
            <a:off x="1105786" y="1869032"/>
            <a:ext cx="6762867" cy="3298390"/>
          </a:xfrm>
          <a:prstGeom prst="rect">
            <a:avLst/>
          </a:prstGeom>
          <a:solidFill>
            <a:srgbClr val="0B78E3"/>
          </a:solidFill>
          <a:ln>
            <a:noFill/>
          </a:ln>
        </p:spPr>
        <p:txBody>
          <a:bodyPr vert="horz" lIns="274320" tIns="45700" rIns="274320" bIns="45700" rtlCol="0" anchor="ctr" anchorCtr="0">
            <a:noAutofit/>
          </a:bodyPr>
          <a:lstStyle>
            <a:lvl1pPr marL="347663" indent="-3397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9224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bg1"/>
                </a:solidFill>
              </a:rPr>
              <a:t>“Essential cultural practices and bodies of knowledge </a:t>
            </a:r>
            <a:r>
              <a:rPr lang="en-US">
                <a:solidFill>
                  <a:schemeClr val="bg1"/>
                </a:solidFill>
              </a:rPr>
              <a:t>that are embedded </a:t>
            </a:r>
            <a:r>
              <a:rPr lang="en-US" dirty="0">
                <a:solidFill>
                  <a:schemeClr val="bg1"/>
                </a:solidFill>
              </a:rPr>
              <a:t>in the daily practices and routines of families”</a:t>
            </a:r>
            <a:r>
              <a:rPr lang="en-US" dirty="0">
                <a:solidFill>
                  <a:schemeClr val="bg1"/>
                </a:solidFill>
                <a:ea typeface="Arial"/>
                <a:sym typeface="Arial"/>
              </a:rPr>
              <a:t> </a:t>
            </a:r>
          </a:p>
        </p:txBody>
      </p:sp>
      <p:sp>
        <p:nvSpPr>
          <p:cNvPr id="6" name="Shape 250"/>
          <p:cNvSpPr/>
          <p:nvPr/>
        </p:nvSpPr>
        <p:spPr>
          <a:xfrm>
            <a:off x="1105786" y="5263598"/>
            <a:ext cx="6762867" cy="279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 Head Start, Early Childhood Learning and Knowledge Center, n.d.)</a:t>
            </a:r>
          </a:p>
        </p:txBody>
      </p:sp>
    </p:spTree>
    <p:extLst>
      <p:ext uri="{BB962C8B-B14F-4D97-AF65-F5344CB8AC3E}">
        <p14:creationId xmlns:p14="http://schemas.microsoft.com/office/powerpoint/2010/main" val="1103926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223284"/>
            <a:ext cx="8229601" cy="1573618"/>
          </a:xfrm>
        </p:spPr>
        <p:txBody>
          <a:bodyPr/>
          <a:lstStyle/>
          <a:p>
            <a:r>
              <a:rPr lang="en-US" dirty="0"/>
              <a:t>Identify Funds of Knowledge </a:t>
            </a:r>
            <a:br>
              <a:rPr lang="en-US" dirty="0"/>
            </a:br>
            <a:r>
              <a:rPr lang="en-US" dirty="0"/>
              <a:t>in the Household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165" y="1926526"/>
            <a:ext cx="8229600" cy="4525963"/>
          </a:xfrm>
        </p:spPr>
        <p:txBody>
          <a:bodyPr/>
          <a:lstStyle/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Identify the rich experiences in a </a:t>
            </a:r>
            <a:br>
              <a:rPr lang="en-US" dirty="0"/>
            </a:br>
            <a:r>
              <a:rPr lang="en-US" dirty="0"/>
              <a:t>family’s life.</a:t>
            </a:r>
          </a:p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what you learn from the families themselves, rather than making use of stereotypes and over-generalizations.</a:t>
            </a:r>
          </a:p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Help children build on what they </a:t>
            </a:r>
            <a:br>
              <a:rPr lang="en-US" dirty="0"/>
            </a:br>
            <a:r>
              <a:rPr lang="en-US" dirty="0"/>
              <a:t>already know.</a:t>
            </a:r>
          </a:p>
        </p:txBody>
      </p:sp>
    </p:spTree>
    <p:extLst>
      <p:ext uri="{BB962C8B-B14F-4D97-AF65-F5344CB8AC3E}">
        <p14:creationId xmlns:p14="http://schemas.microsoft.com/office/powerpoint/2010/main" val="1835345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223284"/>
            <a:ext cx="8229601" cy="1269743"/>
          </a:xfrm>
        </p:spPr>
        <p:txBody>
          <a:bodyPr/>
          <a:lstStyle/>
          <a:p>
            <a:r>
              <a:rPr lang="en-US" dirty="0"/>
              <a:t>The Power of 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408"/>
            <a:ext cx="8229600" cy="4649879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How am I incorporating </a:t>
            </a:r>
            <a:r>
              <a:rPr lang="en-US" sz="2800"/>
              <a:t>my children’s </a:t>
            </a:r>
            <a:r>
              <a:rPr lang="en-US" sz="2800" dirty="0"/>
              <a:t>and their families’ assets and strengths in my teaching?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How am I taking into consideration the </a:t>
            </a:r>
            <a:br>
              <a:rPr lang="en-US" sz="2800" dirty="0"/>
            </a:br>
            <a:r>
              <a:rPr lang="en-US" sz="2800" dirty="0"/>
              <a:t>assets and strengths these families have in </a:t>
            </a:r>
            <a:br>
              <a:rPr lang="en-US" sz="2800" dirty="0"/>
            </a:br>
            <a:r>
              <a:rPr lang="en-US" sz="2800" dirty="0"/>
              <a:t>my teaching?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What can I do to improve how I communicate with parents?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What can I do to improve what I do in the classroom that is responsive to their unique lived, cultural, and linguistic experiences?</a:t>
            </a:r>
          </a:p>
        </p:txBody>
      </p:sp>
      <p:sp>
        <p:nvSpPr>
          <p:cNvPr id="4" name="Shape 420"/>
          <p:cNvSpPr txBox="1"/>
          <p:nvPr/>
        </p:nvSpPr>
        <p:spPr>
          <a:xfrm>
            <a:off x="3663082" y="6286513"/>
            <a:ext cx="461006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(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Amaro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-Jiménez &amp;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Semingson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2011, p.7)</a:t>
            </a:r>
          </a:p>
        </p:txBody>
      </p:sp>
    </p:spTree>
    <p:extLst>
      <p:ext uri="{BB962C8B-B14F-4D97-AF65-F5344CB8AC3E}">
        <p14:creationId xmlns:p14="http://schemas.microsoft.com/office/powerpoint/2010/main" val="190679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of Knowledge: </a:t>
            </a:r>
            <a:b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His Own Words</a:t>
            </a: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as Dr. Luis Moll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 the concept </a:t>
            </a:r>
            <a:r>
              <a:rPr lang="en-US" i="1" dirty="0"/>
              <a:t>f</a:t>
            </a:r>
            <a:r>
              <a:rPr lang="en-US" sz="3200" i="1" u="none" strike="noStrike" cap="none" dirty="0">
                <a:solidFill>
                  <a:schemeClr val="dk1"/>
                </a:solidFill>
                <a:sym typeface="Arial"/>
              </a:rPr>
              <a:t>unds </a:t>
            </a:r>
            <a:br>
              <a:rPr lang="en-US" sz="3200" i="1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3200" i="1" u="none" strike="noStrike" cap="none" dirty="0">
                <a:solidFill>
                  <a:schemeClr val="dk1"/>
                </a:solidFill>
                <a:sym typeface="Arial"/>
              </a:rPr>
              <a:t>of knowledge</a:t>
            </a:r>
            <a:r>
              <a:rPr lang="en-US" sz="3200" u="none" strike="noStrike" cap="none" dirty="0">
                <a:solidFill>
                  <a:schemeClr val="dk1"/>
                </a:solidFill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925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713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VIDEO: Funds of Knowledge</a:t>
            </a:r>
            <a:r>
              <a:rPr lang="mr-IN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chemeClr val="bg1"/>
                </a:solidFill>
              </a:rPr>
              <a:t>Luis Moll</a:t>
            </a:r>
          </a:p>
        </p:txBody>
      </p:sp>
      <p:pic>
        <p:nvPicPr>
          <p:cNvPr id="5" name="Picture 4" descr="Click the video camera icon to go to the &quot;Funds of Knowledge—Luis Moll&quot; video web page." title="Video camera icon">
            <a:hlinkClick r:id="rId3" tooltip="Go to video web pag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16" y="1876728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0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idx="4294967295"/>
          </p:nvPr>
        </p:nvSpPr>
        <p:spPr>
          <a:xfrm>
            <a:off x="2697351" y="694944"/>
            <a:ext cx="6310583" cy="5471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ea typeface="Arial"/>
                <a:sym typeface="Arial"/>
              </a:rPr>
              <a:t>Video Debrief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of knowledge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about the knowledge base generated by families depending on thei</a:t>
            </a:r>
            <a:r>
              <a:rPr lang="en-US" dirty="0"/>
              <a:t>r experiences.</a:t>
            </a:r>
          </a:p>
          <a:p>
            <a:pPr marL="320040" marR="0" lvl="0" indent="-320040" algn="l" rt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childhood educators can learn about and use this information to support children’s ongoing learning.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8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850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of Knowledge</a:t>
            </a: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Form small groups.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Think about </a:t>
            </a:r>
            <a:r>
              <a:rPr lang="en-US" sz="2800" b="0" u="none" strike="noStrike" cap="none" dirty="0">
                <a:solidFill>
                  <a:schemeClr val="dk1"/>
                </a:solidFill>
                <a:sym typeface="Arial"/>
              </a:rPr>
              <a:t>funds of knowledge </a:t>
            </a:r>
            <a:br>
              <a:rPr lang="en-US" sz="2800" b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for you and your family.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Fill in your </a:t>
            </a:r>
            <a:r>
              <a:rPr lang="en-US" sz="2800" b="0" u="none" strike="noStrike" cap="none" dirty="0">
                <a:solidFill>
                  <a:schemeClr val="dk1"/>
                </a:solidFill>
                <a:sym typeface="Arial"/>
              </a:rPr>
              <a:t>funds of knowledge 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on the handout. 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Add a new category based on </a:t>
            </a:r>
            <a:b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your culture.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dirty="0"/>
              <a:t>I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n your small group, share what </a:t>
            </a:r>
            <a:b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you feel comfortable discussing about your funds of knowledge.</a:t>
            </a:r>
          </a:p>
        </p:txBody>
      </p:sp>
    </p:spTree>
    <p:extLst>
      <p:ext uri="{BB962C8B-B14F-4D97-AF65-F5344CB8AC3E}">
        <p14:creationId xmlns:p14="http://schemas.microsoft.com/office/powerpoint/2010/main" val="1612739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Celebrating Culture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100" i="0" u="none" strike="noStrike" cap="none" dirty="0">
                <a:solidFill>
                  <a:schemeClr val="dk1"/>
                </a:solidFill>
                <a:sym typeface="Arial"/>
              </a:rPr>
              <a:t>As you watch this video, consider the following: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SzPct val="99615"/>
            </a:pPr>
            <a:r>
              <a:rPr lang="en-US" sz="3100" dirty="0"/>
              <a:t>How does this parent describe the impact of the teacher listening and taking time to learn about their family’s strengths and needs?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SzPct val="99615"/>
            </a:pPr>
            <a:r>
              <a:rPr lang="en-US" sz="3100" b="0" i="0" u="none" strike="noStrike" cap="none" dirty="0">
                <a:solidFill>
                  <a:schemeClr val="dk1"/>
                </a:solidFill>
                <a:sym typeface="Arial"/>
              </a:rPr>
              <a:t>Identify ways family </a:t>
            </a:r>
            <a:br>
              <a:rPr lang="en-US" sz="31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3100" b="0" i="0" u="none" strike="noStrike" cap="none" dirty="0">
                <a:solidFill>
                  <a:schemeClr val="dk1"/>
                </a:solidFill>
                <a:sym typeface="Arial"/>
              </a:rPr>
              <a:t>experiences are valued in the </a:t>
            </a:r>
            <a:r>
              <a:rPr lang="en-US" sz="3100" dirty="0"/>
              <a:t>early learning program</a:t>
            </a:r>
            <a:r>
              <a:rPr lang="en-US" sz="3100" b="0" i="0" u="none" strike="noStrike" cap="none" dirty="0">
                <a:solidFill>
                  <a:schemeClr val="dk1"/>
                </a:solidFill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0281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9713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VIDEO: Celebrating Culture</a:t>
            </a:r>
          </a:p>
        </p:txBody>
      </p:sp>
      <p:pic>
        <p:nvPicPr>
          <p:cNvPr id="4" name="Picture 3" descr="Click the video camera icon to go to the &quot;Celebrating Culture&quot; video web page." title="Video camera icon">
            <a:hlinkClick r:id="rId3" tooltip="Go to video web pag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16" y="1876728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Engaging All Families: A Strengths-Based Approach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3343" lv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dirty="0">
                <a:ea typeface="Arial"/>
                <a:sym typeface="Arial"/>
              </a:rPr>
              <a:t>Video Debrief</a:t>
            </a:r>
            <a:endParaRPr lang="en-US" sz="1200" dirty="0"/>
          </a:p>
          <a:p>
            <a:pPr marL="320040" lvl="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Feels “welcomed” and “at ease” </a:t>
            </a:r>
          </a:p>
          <a:p>
            <a:pPr marL="320040" lvl="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Describes her daughter </a:t>
            </a:r>
            <a:br>
              <a:rPr lang="en-US" dirty="0"/>
            </a:br>
            <a:r>
              <a:rPr lang="en-US" dirty="0"/>
              <a:t>feeling proud</a:t>
            </a:r>
          </a:p>
          <a:p>
            <a:pPr marL="320040" lvl="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“Brightens a child’s eyes” when a teacher learns something unique about a child and family</a:t>
            </a:r>
          </a:p>
          <a:p>
            <a:pPr marL="320040" lvl="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Describes the motivation </a:t>
            </a:r>
            <a:br>
              <a:rPr lang="en-US" dirty="0"/>
            </a:br>
            <a:r>
              <a:rPr lang="en-US" dirty="0"/>
              <a:t>to learn</a:t>
            </a:r>
          </a:p>
        </p:txBody>
      </p:sp>
    </p:spTree>
    <p:extLst>
      <p:ext uri="{BB962C8B-B14F-4D97-AF65-F5344CB8AC3E}">
        <p14:creationId xmlns:p14="http://schemas.microsoft.com/office/powerpoint/2010/main" val="2338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solidFill>
                  <a:srgbClr val="0A6FD1"/>
                </a:solidFill>
                <a:latin typeface="Arial"/>
                <a:ea typeface="Arial"/>
                <a:cs typeface="Arial"/>
                <a:sym typeface="Arial"/>
              </a:rPr>
              <a:t>Welcoming Families</a:t>
            </a:r>
          </a:p>
        </p:txBody>
      </p:sp>
    </p:spTree>
    <p:extLst>
      <p:ext uri="{BB962C8B-B14F-4D97-AF65-F5344CB8AC3E}">
        <p14:creationId xmlns:p14="http://schemas.microsoft.com/office/powerpoint/2010/main" val="2042921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The Head Start Parent, Family, and Community Engagement Framework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67" y="6391373"/>
            <a:ext cx="1944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4" descr="Framework of Positive and Goal-Oriented Relationships shows Equity, Inclusiveness, Cultural and Linguistic Responsiveness.&#10;The data is present in a tabular form with the headers: Program foundations, Program Impact Areas, Family Outcomes, Child Outcomes.">
            <a:extLst>
              <a:ext uri="{FF2B5EF4-FFF2-40B4-BE49-F238E27FC236}">
                <a16:creationId xmlns:a16="http://schemas.microsoft.com/office/drawing/2014/main" id="{564B665A-2DC5-2E4F-AC79-23B399A0D9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46" y="1279669"/>
            <a:ext cx="5908108" cy="5251652"/>
          </a:xfrm>
        </p:spPr>
      </p:pic>
    </p:spTree>
    <p:extLst>
      <p:ext uri="{BB962C8B-B14F-4D97-AF65-F5344CB8AC3E}">
        <p14:creationId xmlns:p14="http://schemas.microsoft.com/office/powerpoint/2010/main" val="1280650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tx1"/>
                </a:solidFill>
              </a:rPr>
              <a:t>Meaningful Connections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two new ways </a:t>
            </a:r>
            <a:r>
              <a:rPr lang="en-US" dirty="0"/>
              <a:t>that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program can create a welcoming, inclusive environment to engage </a:t>
            </a:r>
            <a:b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families?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437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0" y="22931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9339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Strategies for Welcoming Families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457200" y="1416373"/>
            <a:ext cx="4188542" cy="4709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Explore with families how they might share their language and culture in the early </a:t>
            </a:r>
            <a:r>
              <a:rPr lang="en-US" sz="3000" dirty="0"/>
              <a:t>learning</a:t>
            </a: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 program.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Creat</a:t>
            </a:r>
            <a:r>
              <a:rPr lang="en-US" sz="3000" dirty="0"/>
              <a:t>e opportunities with families to </a:t>
            </a: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share common words or phrases in their </a:t>
            </a:r>
            <a:b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home language.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None/>
            </a:pPr>
            <a:endParaRPr lang="en-US" sz="2300" dirty="0"/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Shape 503" title="Door with welcome signs in multiple languag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846" y="1600200"/>
            <a:ext cx="301730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54"/>
          <p:cNvSpPr txBox="1"/>
          <p:nvPr/>
        </p:nvSpPr>
        <p:spPr>
          <a:xfrm>
            <a:off x="319353" y="6398100"/>
            <a:ext cx="2088985" cy="236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Image credit: </a:t>
            </a:r>
            <a:r>
              <a:rPr lang="en-US" sz="9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EarlyEdU</a:t>
            </a:r>
            <a:endParaRPr lang="en-US" sz="900" b="0" i="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428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9339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Strategies for Welcoming Families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169142" y="1600200"/>
            <a:ext cx="4154441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/>
              <a:t>Invite families to share: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</a:t>
            </a:r>
            <a:r>
              <a:rPr lang="en-US" b="0" i="0" u="none" strike="noStrike" cap="none" dirty="0">
                <a:solidFill>
                  <a:schemeClr val="dk1"/>
                </a:solidFill>
                <a:sym typeface="Arial"/>
              </a:rPr>
              <a:t>hotos of </a:t>
            </a:r>
            <a:r>
              <a:rPr lang="en-US" dirty="0"/>
              <a:t>themselves and their children</a:t>
            </a:r>
            <a:r>
              <a:rPr lang="en-US" b="0" i="0" u="none" strike="noStrike" cap="none" dirty="0">
                <a:solidFill>
                  <a:schemeClr val="dk1"/>
                </a:solidFill>
                <a:sym typeface="Arial"/>
              </a:rPr>
              <a:t>, neighborhood landmarks, or community activities.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Songs, poems, drawings, music, </a:t>
            </a:r>
            <a:br>
              <a:rPr lang="en-US" dirty="0"/>
            </a:br>
            <a:r>
              <a:rPr lang="en-US" dirty="0"/>
              <a:t>or stories.</a:t>
            </a:r>
            <a:endParaRPr lang="en-US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274320" marR="0" lvl="0" indent="-27432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  <p:pic>
        <p:nvPicPr>
          <p:cNvPr id="511" name="Shape 511" descr="The artwork contains a photo of child's face surrounded by fur, purple paper boots with fur, and a note from the child." title="Child's artwork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2" y="1735512"/>
            <a:ext cx="2240841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 title="Paper lunar lanterns that children cre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860" y="3547112"/>
            <a:ext cx="2609905" cy="29248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4"/>
          <p:cNvSpPr txBox="1"/>
          <p:nvPr/>
        </p:nvSpPr>
        <p:spPr>
          <a:xfrm>
            <a:off x="329293" y="6403714"/>
            <a:ext cx="2088985" cy="236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Image credit: </a:t>
            </a:r>
            <a:r>
              <a:rPr lang="en-US" sz="9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EarlyEdU</a:t>
            </a:r>
            <a:endParaRPr lang="en-US" sz="900" b="0" i="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34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4795" y="1416965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4551" y="1557932"/>
            <a:ext cx="4678659" cy="4678659"/>
            <a:chOff x="-677688" y="522933"/>
            <a:chExt cx="4678659" cy="4678659"/>
          </a:xfrm>
        </p:grpSpPr>
        <p:sp>
          <p:nvSpPr>
            <p:cNvPr id="10" name="Oval 9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4129124" y="1873905"/>
            <a:ext cx="4481461" cy="5061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Ensure that dolls represent a variety </a:t>
            </a:r>
            <a:b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of cultures.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Invite parents to donate empty food containers for pretend play areas.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dirty="0"/>
              <a:t>Invite parents to share family recipes, family stories, and artifacts.</a:t>
            </a:r>
            <a:endParaRPr lang="en-US" sz="3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274320" marR="0" lvl="0" indent="-27432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54"/>
          <p:cNvSpPr txBox="1"/>
          <p:nvPr/>
        </p:nvSpPr>
        <p:spPr>
          <a:xfrm>
            <a:off x="262443" y="6422570"/>
            <a:ext cx="2088985" cy="236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Image credit: </a:t>
            </a:r>
            <a:r>
              <a:rPr lang="en-US" sz="9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EarlyEdU</a:t>
            </a:r>
            <a:endParaRPr lang="en-US" sz="900" b="0" i="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13" name="Shape 520" title="Children jackets, shawls, dolls"/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3559" y="1648040"/>
            <a:ext cx="4475486" cy="44754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Shape 50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9339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Strategies for Welcoming Families</a:t>
            </a:r>
          </a:p>
        </p:txBody>
      </p:sp>
    </p:spTree>
    <p:extLst>
      <p:ext uri="{BB962C8B-B14F-4D97-AF65-F5344CB8AC3E}">
        <p14:creationId xmlns:p14="http://schemas.microsoft.com/office/powerpoint/2010/main" val="847144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548840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idx="1"/>
          </p:nvPr>
        </p:nvSpPr>
        <p:spPr>
          <a:xfrm>
            <a:off x="2286000" y="732663"/>
            <a:ext cx="6600825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000" dirty="0"/>
              <a:t>A relationship-based approach to family engagement involves:</a:t>
            </a:r>
            <a:endParaRPr lang="en-US" sz="3000" b="1" dirty="0"/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Adopting strengths-based attitudes.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Reflecting on your </a:t>
            </a:r>
            <a:br>
              <a:rPr lang="en-US" sz="3000" dirty="0"/>
            </a:br>
            <a:r>
              <a:rPr lang="en-US" sz="3000" dirty="0"/>
              <a:t>own perspectives.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Learning about families’ perspectives and funds of knowledge.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Identifying strategies to create a welcoming environment.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814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6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/>
              <a:t>Believing and Doing</a:t>
            </a:r>
            <a:endParaRPr lang="en-US" sz="1200" b="1" i="1" dirty="0"/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do you believe about parents’ roles in their </a:t>
            </a:r>
            <a:br>
              <a:rPr lang="en-US" dirty="0"/>
            </a:br>
            <a:r>
              <a:rPr lang="en-US" dirty="0"/>
              <a:t>children’s development?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 do you demonstrate this?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would someone observe in your program that communicates these values?</a:t>
            </a:r>
          </a:p>
        </p:txBody>
      </p:sp>
    </p:spTree>
    <p:extLst>
      <p:ext uri="{BB962C8B-B14F-4D97-AF65-F5344CB8AC3E}">
        <p14:creationId xmlns:p14="http://schemas.microsoft.com/office/powerpoint/2010/main" val="91280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048" y="228600"/>
            <a:ext cx="8453718" cy="1143000"/>
          </a:xfrm>
        </p:spPr>
        <p:txBody>
          <a:bodyPr/>
          <a:lstStyle/>
          <a:p>
            <a:r>
              <a:rPr lang="en-US" dirty="0"/>
              <a:t>Positive Goal-Oriented Relationships</a:t>
            </a:r>
          </a:p>
        </p:txBody>
      </p:sp>
      <p:sp>
        <p:nvSpPr>
          <p:cNvPr id="10" name="Ova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4115" y="1462546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03058" y="2099148"/>
            <a:ext cx="4352365" cy="4525963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Based on trust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Formed through repeated interactions between program staff and families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Built over time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408215"/>
            <a:ext cx="4678659" cy="4678659"/>
            <a:chOff x="-677688" y="522933"/>
            <a:chExt cx="4678659" cy="4678659"/>
          </a:xfrm>
        </p:grpSpPr>
        <p:sp>
          <p:nvSpPr>
            <p:cNvPr id="12" name="Oval 11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title="Father handing infant to educator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235" y="1462546"/>
            <a:ext cx="4406446" cy="4406446"/>
          </a:xfrm>
          <a:prstGeom prst="ellipse">
            <a:avLst/>
          </a:prstGeom>
        </p:spPr>
      </p:pic>
      <p:sp>
        <p:nvSpPr>
          <p:cNvPr id="15" name="Shape 154"/>
          <p:cNvSpPr txBox="1"/>
          <p:nvPr/>
        </p:nvSpPr>
        <p:spPr>
          <a:xfrm>
            <a:off x="66289" y="6341686"/>
            <a:ext cx="2088985" cy="236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>
              <a:buSzPct val="25000"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Image credit: </a:t>
            </a:r>
            <a:r>
              <a:rPr lang="en-US" sz="9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EarlyEdU</a:t>
            </a:r>
            <a:endParaRPr lang="en-US" sz="900" b="0" i="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0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6773" y="901072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846741"/>
            <a:ext cx="4678659" cy="4678659"/>
            <a:chOff x="-677688" y="522933"/>
            <a:chExt cx="4678659" cy="4678659"/>
          </a:xfrm>
        </p:grpSpPr>
        <p:sp>
          <p:nvSpPr>
            <p:cNvPr id="15" name="Oval 14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19125" y="1207755"/>
            <a:ext cx="3908446" cy="4936567"/>
          </a:xfrm>
        </p:spPr>
        <p:txBody>
          <a:bodyPr/>
          <a:lstStyle/>
          <a:p>
            <a:pPr marL="203200" indent="0">
              <a:buNone/>
            </a:pPr>
            <a:r>
              <a:rPr lang="en-US" sz="3200" dirty="0"/>
              <a:t>Strong early childhood educator-parent relationships boost parent-child relationships, </a:t>
            </a:r>
            <a:br>
              <a:rPr lang="en-US" sz="3200" dirty="0"/>
            </a:br>
            <a:r>
              <a:rPr lang="en-US" sz="3200" dirty="0"/>
              <a:t>which are critical </a:t>
            </a:r>
            <a:br>
              <a:rPr lang="en-US" sz="3200" dirty="0"/>
            </a:br>
            <a:r>
              <a:rPr lang="en-US" sz="3200" dirty="0"/>
              <a:t>for children’s </a:t>
            </a:r>
            <a:br>
              <a:rPr lang="en-US" sz="3200" dirty="0"/>
            </a:br>
            <a:r>
              <a:rPr lang="en-US" sz="3200" dirty="0"/>
              <a:t>well-being and learning outcomes.</a:t>
            </a:r>
          </a:p>
        </p:txBody>
      </p:sp>
      <p:pic>
        <p:nvPicPr>
          <p:cNvPr id="19" name="Picture 18" title="Mother and daughter smil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235" y="956429"/>
            <a:ext cx="4403633" cy="4403633"/>
          </a:xfrm>
          <a:prstGeom prst="ellipse">
            <a:avLst/>
          </a:prstGeom>
        </p:spPr>
      </p:pic>
      <p:sp>
        <p:nvSpPr>
          <p:cNvPr id="9" name="Shape 154"/>
          <p:cNvSpPr txBox="1"/>
          <p:nvPr/>
        </p:nvSpPr>
        <p:spPr>
          <a:xfrm>
            <a:off x="66289" y="6341686"/>
            <a:ext cx="2088985" cy="236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Image credit: </a:t>
            </a:r>
            <a:r>
              <a:rPr lang="en-US" sz="9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EarlyEdU</a:t>
            </a:r>
            <a:endParaRPr lang="en-US" sz="900" b="0" i="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Family Engagement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682496"/>
            <a:ext cx="8086344" cy="4923815"/>
          </a:xfrm>
        </p:spPr>
        <p:txBody>
          <a:bodyPr/>
          <a:lstStyle/>
          <a:p>
            <a:pPr marL="1270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3000" dirty="0">
                <a:ea typeface="ＭＳ Ｐゴシック" charset="0"/>
              </a:rPr>
              <a:t>Family engagement includes positive relationship qualities—safety, encouragement, trust, mutual respect and caring, and hope—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</a:rPr>
              <a:t>and can lead to educator and family: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a typeface="ＭＳ Ｐゴシック" charset="0"/>
              </a:rPr>
              <a:t>Changes in attitude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a typeface="ＭＳ Ｐゴシック" charset="0"/>
              </a:rPr>
              <a:t>Increases in motivation 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a typeface="ＭＳ Ｐゴシック" charset="0"/>
              </a:rPr>
              <a:t>Sense of possibility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a typeface="ＭＳ Ｐゴシック" charset="0"/>
              </a:rPr>
              <a:t>Shifts that promote positive family and </a:t>
            </a:r>
            <a:br>
              <a:rPr lang="en-US" sz="3000" dirty="0">
                <a:ea typeface="ＭＳ Ｐゴシック" charset="0"/>
              </a:rPr>
            </a:br>
            <a:r>
              <a:rPr lang="en-US" sz="3000" dirty="0">
                <a:ea typeface="ＭＳ Ｐゴシック" charset="0"/>
              </a:rPr>
              <a:t>child outcomes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Family Engagement Is . . .</a:t>
            </a:r>
            <a:endParaRPr lang="en-US" dirty="0"/>
          </a:p>
        </p:txBody>
      </p:sp>
      <p:sp>
        <p:nvSpPr>
          <p:cNvPr id="205" name="Shape 205"/>
          <p:cNvSpPr txBox="1">
            <a:spLocks noGrp="1"/>
          </p:cNvSpPr>
          <p:nvPr>
            <p:ph idx="1"/>
          </p:nvPr>
        </p:nvSpPr>
        <p:spPr>
          <a:xfrm>
            <a:off x="466165" y="1683359"/>
            <a:ext cx="8229600" cy="4701399"/>
          </a:xfrm>
        </p:spPr>
        <p:txBody>
          <a:bodyPr/>
          <a:lstStyle/>
          <a:p>
            <a:pPr lvl="0"/>
            <a:r>
              <a:rPr lang="en-US" sz="3100" dirty="0">
                <a:sym typeface="Arial"/>
              </a:rPr>
              <a:t>Relationship-based</a:t>
            </a:r>
          </a:p>
          <a:p>
            <a:pPr lvl="0"/>
            <a:r>
              <a:rPr lang="en-US" sz="3100" dirty="0">
                <a:sym typeface="Arial"/>
              </a:rPr>
              <a:t>Ongoing</a:t>
            </a:r>
          </a:p>
          <a:p>
            <a:pPr lvl="0"/>
            <a:r>
              <a:rPr lang="en-US" sz="3100" dirty="0">
                <a:sym typeface="Arial"/>
              </a:rPr>
              <a:t>Responsive to the strengths, interests, </a:t>
            </a:r>
            <a:br>
              <a:rPr lang="en-US" sz="3100" dirty="0">
                <a:sym typeface="Arial"/>
              </a:rPr>
            </a:br>
            <a:r>
              <a:rPr lang="en-US" sz="3100" dirty="0">
                <a:sym typeface="Arial"/>
              </a:rPr>
              <a:t>and needs of families</a:t>
            </a:r>
          </a:p>
          <a:p>
            <a:pPr lvl="0"/>
            <a:r>
              <a:rPr lang="en-US" sz="3100" dirty="0">
                <a:sym typeface="Arial"/>
              </a:rPr>
              <a:t>Program-wide</a:t>
            </a:r>
          </a:p>
          <a:p>
            <a:pPr lvl="0"/>
            <a:r>
              <a:rPr lang="en-US" sz="3100" dirty="0">
                <a:sym typeface="Arial"/>
              </a:rPr>
              <a:t>Collaborative</a:t>
            </a:r>
          </a:p>
          <a:p>
            <a:pPr lvl="0"/>
            <a:r>
              <a:rPr lang="en-US" sz="3100" dirty="0"/>
              <a:t>Supportive of children’s growth, development, and learning</a:t>
            </a:r>
          </a:p>
          <a:p>
            <a:pPr lvl="0"/>
            <a:r>
              <a:rPr lang="en-US" sz="3100" dirty="0"/>
              <a:t>Important to begin before birth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arlyEdU_PPT_Template">
  <a:themeElements>
    <a:clrScheme name="PFCE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9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36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1DB326A-84B3-5843-A2F7-46481A115217}" vid="{D0810A54-BE13-E94A-A20F-5C504E7769B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PFCE-EEDU Template BLUE V22-JMD</Template>
  <TotalTime>0</TotalTime>
  <Words>1544</Words>
  <Application>Microsoft Office PowerPoint</Application>
  <PresentationFormat>On-screen Show (4:3)</PresentationFormat>
  <Paragraphs>212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EarlyEdU_PPT_Template</vt:lpstr>
      <vt:lpstr>PowerPoint Presentation</vt:lpstr>
      <vt:lpstr>Overview</vt:lpstr>
      <vt:lpstr>PowerPoint Presentation</vt:lpstr>
      <vt:lpstr>Engaging All Families: A Strengths-Based Approach</vt:lpstr>
      <vt:lpstr>PowerPoint Presentation</vt:lpstr>
      <vt:lpstr>Positive Goal-Oriented Relationships</vt:lpstr>
      <vt:lpstr>PowerPoint Presentation</vt:lpstr>
      <vt:lpstr>Results of Family Engagement</vt:lpstr>
      <vt:lpstr>Family Engagement Is . . .</vt:lpstr>
      <vt:lpstr>PowerPoint Presentation</vt:lpstr>
      <vt:lpstr>Strengths-Based Attitudes</vt:lpstr>
      <vt:lpstr>PowerPoint Presentation</vt:lpstr>
      <vt:lpstr>Relationship-Based Practices</vt:lpstr>
      <vt:lpstr>PowerPoint Presentation</vt:lpstr>
      <vt:lpstr>PowerPoint Presentation</vt:lpstr>
      <vt:lpstr>PowerPoint Presentation</vt:lpstr>
      <vt:lpstr>Benefits of Family Engagement</vt:lpstr>
      <vt:lpstr>Exploring Perspectives  and Influences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Expectations</vt:lpstr>
      <vt:lpstr>PowerPoint Presentation</vt:lpstr>
      <vt:lpstr>PowerPoint Presentation</vt:lpstr>
      <vt:lpstr>Wondering About Families</vt:lpstr>
      <vt:lpstr>PowerPoint Presentation</vt:lpstr>
      <vt:lpstr>Funds of Knowledge</vt:lpstr>
      <vt:lpstr>Identify Funds of Knowledge  in the Household</vt:lpstr>
      <vt:lpstr>The Power of Reflection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Welcoming Families</vt:lpstr>
      <vt:lpstr>The Head Start Parent, Family, and Community Engagement Framework</vt:lpstr>
      <vt:lpstr>PowerPoint Presentation</vt:lpstr>
      <vt:lpstr>Strategies for Welcoming Families</vt:lpstr>
      <vt:lpstr>Strategies for Welcoming Families</vt:lpstr>
      <vt:lpstr>Strategies for Welcoming Families</vt:lpstr>
      <vt:lpstr>Bringing It All Together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2020-07-02T18:46:06Z</dcterms:modified>
</cp:coreProperties>
</file>