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1" r:id="rId1"/>
  </p:sldMasterIdLst>
  <p:notesMasterIdLst>
    <p:notesMasterId r:id="rId54"/>
  </p:notesMasterIdLst>
  <p:handoutMasterIdLst>
    <p:handoutMasterId r:id="rId55"/>
  </p:handoutMasterIdLst>
  <p:sldIdLst>
    <p:sldId id="294" r:id="rId2"/>
    <p:sldId id="352" r:id="rId3"/>
    <p:sldId id="353" r:id="rId4"/>
    <p:sldId id="354" r:id="rId5"/>
    <p:sldId id="355" r:id="rId6"/>
    <p:sldId id="364" r:id="rId7"/>
    <p:sldId id="356" r:id="rId8"/>
    <p:sldId id="423" r:id="rId9"/>
    <p:sldId id="351" r:id="rId10"/>
    <p:sldId id="370" r:id="rId11"/>
    <p:sldId id="398" r:id="rId12"/>
    <p:sldId id="359" r:id="rId13"/>
    <p:sldId id="401" r:id="rId14"/>
    <p:sldId id="399" r:id="rId15"/>
    <p:sldId id="400" r:id="rId16"/>
    <p:sldId id="371" r:id="rId17"/>
    <p:sldId id="416" r:id="rId18"/>
    <p:sldId id="413" r:id="rId19"/>
    <p:sldId id="404" r:id="rId20"/>
    <p:sldId id="365" r:id="rId21"/>
    <p:sldId id="376" r:id="rId22"/>
    <p:sldId id="396" r:id="rId23"/>
    <p:sldId id="382" r:id="rId24"/>
    <p:sldId id="393" r:id="rId25"/>
    <p:sldId id="403" r:id="rId26"/>
    <p:sldId id="381" r:id="rId27"/>
    <p:sldId id="378" r:id="rId28"/>
    <p:sldId id="418" r:id="rId29"/>
    <p:sldId id="402" r:id="rId30"/>
    <p:sldId id="422" r:id="rId31"/>
    <p:sldId id="424" r:id="rId32"/>
    <p:sldId id="419" r:id="rId33"/>
    <p:sldId id="386" r:id="rId34"/>
    <p:sldId id="384" r:id="rId35"/>
    <p:sldId id="363" r:id="rId36"/>
    <p:sldId id="394" r:id="rId37"/>
    <p:sldId id="407" r:id="rId38"/>
    <p:sldId id="406" r:id="rId39"/>
    <p:sldId id="408" r:id="rId40"/>
    <p:sldId id="409" r:id="rId41"/>
    <p:sldId id="410" r:id="rId42"/>
    <p:sldId id="411" r:id="rId43"/>
    <p:sldId id="374" r:id="rId44"/>
    <p:sldId id="369" r:id="rId45"/>
    <p:sldId id="368" r:id="rId46"/>
    <p:sldId id="421" r:id="rId47"/>
    <p:sldId id="375" r:id="rId48"/>
    <p:sldId id="373" r:id="rId49"/>
    <p:sldId id="336" r:id="rId50"/>
    <p:sldId id="395" r:id="rId51"/>
    <p:sldId id="350" r:id="rId52"/>
    <p:sldId id="302" r:id="rId53"/>
  </p:sldIdLst>
  <p:sldSz cx="9144000" cy="6858000" type="screen4x3"/>
  <p:notesSz cx="92710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89C"/>
    <a:srgbClr val="179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74" autoAdjust="0"/>
    <p:restoredTop sz="89655" autoAdjust="0"/>
  </p:normalViewPr>
  <p:slideViewPr>
    <p:cSldViewPr snapToGrid="0">
      <p:cViewPr varScale="1">
        <p:scale>
          <a:sx n="96" d="100"/>
          <a:sy n="96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273" y="-1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389121" y="6400800"/>
            <a:ext cx="4018136" cy="35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A121-AB24-412E-B181-7392CBFC3BF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89121" y="228600"/>
            <a:ext cx="4018136" cy="350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Skills in Two Languages</a:t>
            </a:r>
          </a:p>
        </p:txBody>
      </p:sp>
    </p:spTree>
    <p:extLst>
      <p:ext uri="{BB962C8B-B14F-4D97-AF65-F5344CB8AC3E}">
        <p14:creationId xmlns:p14="http://schemas.microsoft.com/office/powerpoint/2010/main" val="21588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2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B80ED0C-8F5C-AD47-BFDF-027F7D36ABA9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2" y="6634538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D57395D8-2BAD-2643-952A-6FE555AF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3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7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9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4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0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0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2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5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17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2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99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8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8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2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2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2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7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8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3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4FE0-9290-1948-99AC-671A524444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7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2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3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19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78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21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4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62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6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97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85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42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31DD-FCF7-441F-B144-4CA20B394E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4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62239"/>
            <a:ext cx="9144000" cy="753071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217619"/>
            <a:ext cx="9144000" cy="167555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8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55" y="846623"/>
            <a:ext cx="1557681" cy="18619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653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owledge-Che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66" y="834877"/>
            <a:ext cx="1610374" cy="22006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968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07" y="835532"/>
            <a:ext cx="1538743" cy="1862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648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-Activ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96" y="838438"/>
            <a:ext cx="1534620" cy="21800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312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ourc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72" y="840401"/>
            <a:ext cx="1564931" cy="1857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13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ign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9" y="848289"/>
            <a:ext cx="1558888" cy="1841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825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-Assig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59" y="853271"/>
            <a:ext cx="1538982" cy="2071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135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sion-Summar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" y="835237"/>
            <a:ext cx="1553007" cy="2148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344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0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7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72796"/>
            <a:ext cx="9144000" cy="1143000"/>
          </a:xfrm>
        </p:spPr>
        <p:txBody>
          <a:bodyPr>
            <a:noAutofit/>
          </a:bodyPr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Titles May Run 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50434"/>
            <a:ext cx="9144000" cy="207565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4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3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43" y="1903725"/>
            <a:ext cx="1542934" cy="18673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1758496"/>
            <a:ext cx="6310583" cy="464379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18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43" y="842902"/>
            <a:ext cx="1542934" cy="18673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697673"/>
            <a:ext cx="6310583" cy="563738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368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6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7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5002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Intentional Teaching Framework</a:t>
            </a:r>
          </a:p>
        </p:txBody>
      </p:sp>
      <p:pic>
        <p:nvPicPr>
          <p:cNvPr id="8" name="Picture 7" descr="Intentional Teaching Framework 03231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448" y="1482041"/>
            <a:ext cx="5066878" cy="50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9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50027"/>
            <a:ext cx="9144000" cy="114300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>
              <a:defRPr/>
            </a:pPr>
            <a:r>
              <a:rPr lang="en-US" dirty="0"/>
              <a:t>House Framework</a:t>
            </a:r>
            <a:endParaRPr lang="en-US" sz="2200" dirty="0"/>
          </a:p>
        </p:txBody>
      </p:sp>
      <p:pic>
        <p:nvPicPr>
          <p:cNvPr id="9" name="Picture 8" descr="HouseSolidBotto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360" y="1391807"/>
            <a:ext cx="5511063" cy="49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793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Focus on the Roof</a:t>
            </a:r>
            <a:endParaRPr lang="en-US" sz="2200" dirty="0"/>
          </a:p>
        </p:txBody>
      </p:sp>
      <p:pic>
        <p:nvPicPr>
          <p:cNvPr id="9" name="Content Placeholder 3" title="Ongoing Child Assessment block of the house is highlighte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13" y="1571615"/>
            <a:ext cx="8245596" cy="26460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42805" y="1571615"/>
            <a:ext cx="8365821" cy="2646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05" y="4942218"/>
            <a:ext cx="8255000" cy="99646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09" y="3692341"/>
            <a:ext cx="8255000" cy="1128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4"/>
          <a:stretch/>
        </p:blipFill>
        <p:spPr>
          <a:xfrm>
            <a:off x="442805" y="1718957"/>
            <a:ext cx="8255000" cy="185615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72393" y="2421355"/>
            <a:ext cx="522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Intensive, </a:t>
            </a:r>
            <a:b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Individualized </a:t>
            </a:r>
            <a:b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Teaching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5771" y="4036718"/>
            <a:ext cx="522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Embedded Teaching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21715" y="5208602"/>
            <a:ext cx="628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Curriculum Modification</a:t>
            </a:r>
          </a:p>
        </p:txBody>
      </p:sp>
    </p:spTree>
    <p:extLst>
      <p:ext uri="{BB962C8B-B14F-4D97-AF65-F5344CB8AC3E}">
        <p14:creationId xmlns:p14="http://schemas.microsoft.com/office/powerpoint/2010/main" val="22063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793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/>
              <a:t>Head Start Early Learning </a:t>
            </a:r>
            <a:br>
              <a:rPr lang="en-US" sz="4000" dirty="0"/>
            </a:br>
            <a:r>
              <a:rPr lang="en-US" sz="4000" dirty="0"/>
              <a:t>Outcomes Framework</a:t>
            </a:r>
          </a:p>
        </p:txBody>
      </p:sp>
      <p:pic>
        <p:nvPicPr>
          <p:cNvPr id="17" name="Picture 16" descr="The Head Start Early Learning Outcomes Framework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8" y="2401785"/>
            <a:ext cx="8650941" cy="34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8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137A8-81E9-414F-9B32-DB4EC539CC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8D5E3-3843-4BE0-AE60-DC607C8A3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394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37359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65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65122" y="1945312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2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179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423849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Objectiv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906"/>
          <a:stretch/>
        </p:blipFill>
        <p:spPr>
          <a:xfrm>
            <a:off x="674416" y="843419"/>
            <a:ext cx="1573623" cy="20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7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rning-Activ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07" y="859825"/>
            <a:ext cx="1546021" cy="2145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503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79339"/>
          </a:solidFill>
          <a:latin typeface="Arial"/>
          <a:ea typeface="+mj-ea"/>
          <a:cs typeface="Arial"/>
        </a:defRPr>
      </a:lvl1pPr>
    </p:titleStyle>
    <p:bodyStyle>
      <a:lvl1pPr marL="274320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meeting-challen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conversation-drea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what-did-you-eat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09861"/>
            <a:ext cx="9144000" cy="1701238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800" dirty="0"/>
              <a:t>Building Skills </a:t>
            </a:r>
          </a:p>
          <a:p>
            <a:pPr>
              <a:lnSpc>
                <a:spcPct val="90000"/>
              </a:lnSpc>
            </a:pPr>
            <a:r>
              <a:rPr lang="en-US" sz="5800" dirty="0"/>
              <a:t>In Two Languages</a:t>
            </a:r>
          </a:p>
        </p:txBody>
      </p:sp>
    </p:spTree>
    <p:extLst>
      <p:ext uri="{BB962C8B-B14F-4D97-AF65-F5344CB8AC3E}">
        <p14:creationId xmlns:p14="http://schemas.microsoft.com/office/powerpoint/2010/main" val="269592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881" y="2355273"/>
            <a:ext cx="6854878" cy="1577878"/>
          </a:xfrm>
        </p:spPr>
        <p:txBody>
          <a:bodyPr/>
          <a:lstStyle/>
          <a:p>
            <a:r>
              <a:rPr lang="en-US" sz="4200" dirty="0"/>
              <a:t>Supporting English and </a:t>
            </a:r>
            <a:br>
              <a:rPr lang="en-US" sz="4200" dirty="0"/>
            </a:br>
            <a:r>
              <a:rPr lang="en-US" sz="4200" dirty="0"/>
              <a:t>Home Languages</a:t>
            </a:r>
          </a:p>
        </p:txBody>
      </p:sp>
    </p:spTree>
    <p:extLst>
      <p:ext uri="{BB962C8B-B14F-4D97-AF65-F5344CB8AC3E}">
        <p14:creationId xmlns:p14="http://schemas.microsoft.com/office/powerpoint/2010/main" val="26645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Language for Teaching?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17829"/>
            <a:ext cx="8229600" cy="4668031"/>
          </a:xfrm>
        </p:spPr>
        <p:txBody>
          <a:bodyPr/>
          <a:lstStyle/>
          <a:p>
            <a:pPr marL="0" indent="0">
              <a:spcBef>
                <a:spcPts val="1100"/>
              </a:spcBef>
              <a:buNone/>
            </a:pPr>
            <a:r>
              <a:rPr lang="en-US" b="1" dirty="0">
                <a:solidFill>
                  <a:srgbClr val="10489C"/>
                </a:solidFill>
              </a:rPr>
              <a:t>Monolingual: </a:t>
            </a:r>
            <a:r>
              <a:rPr lang="en-US" dirty="0"/>
              <a:t>Most early childhood teachers speak one language well—</a:t>
            </a:r>
            <a:r>
              <a:rPr lang="en-US" b="1" dirty="0"/>
              <a:t>English</a:t>
            </a:r>
            <a:r>
              <a:rPr lang="en-US" dirty="0"/>
              <a:t>—and should model that with home language support.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b="1" dirty="0">
                <a:solidFill>
                  <a:srgbClr val="10489C"/>
                </a:solidFill>
              </a:rPr>
              <a:t>Bilingual:</a:t>
            </a:r>
            <a:r>
              <a:rPr lang="en-US" dirty="0">
                <a:solidFill>
                  <a:srgbClr val="10489C"/>
                </a:solidFill>
              </a:rPr>
              <a:t> </a:t>
            </a:r>
            <a:r>
              <a:rPr lang="en-US" dirty="0"/>
              <a:t>Teachers who speak the home language of the majority of the children in the program and English can teach in </a:t>
            </a:r>
            <a:r>
              <a:rPr lang="en-US" b="1" dirty="0">
                <a:solidFill>
                  <a:srgbClr val="000000"/>
                </a:solidFill>
              </a:rPr>
              <a:t>both languages</a:t>
            </a:r>
            <a:r>
              <a:rPr lang="en-US" dirty="0"/>
              <a:t> with specific times for instruction in each language.</a:t>
            </a:r>
          </a:p>
        </p:txBody>
      </p:sp>
    </p:spTree>
    <p:extLst>
      <p:ext uri="{BB962C8B-B14F-4D97-AF65-F5344CB8AC3E}">
        <p14:creationId xmlns:p14="http://schemas.microsoft.com/office/powerpoint/2010/main" val="18875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tent Placeholder 2"/>
          <p:cNvSpPr>
            <a:spLocks noGrp="1"/>
          </p:cNvSpPr>
          <p:nvPr>
            <p:ph idx="4294967295"/>
          </p:nvPr>
        </p:nvSpPr>
        <p:spPr>
          <a:xfrm>
            <a:off x="4433888" y="1247775"/>
            <a:ext cx="4710112" cy="44512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800" dirty="0">
                <a:latin typeface="Arial" charset="0"/>
                <a:cs typeface="Arial" charset="0"/>
              </a:rPr>
              <a:t>“</a:t>
            </a:r>
            <a:r>
              <a:rPr lang="is-IS" sz="2800" dirty="0">
                <a:latin typeface="Arial" charset="0"/>
                <a:cs typeface="Arial" charset="0"/>
              </a:rPr>
              <a:t>…</a:t>
            </a:r>
            <a:r>
              <a:rPr lang="en-US" sz="2800" dirty="0">
                <a:latin typeface="Arial" charset="0"/>
                <a:cs typeface="Arial" charset="0"/>
              </a:rPr>
              <a:t>while all teachers cannot teach in all languages, </a:t>
            </a:r>
            <a:r>
              <a:rPr lang="en-US" sz="2800" b="1" dirty="0">
                <a:solidFill>
                  <a:srgbClr val="10489C"/>
                </a:solidFill>
                <a:latin typeface="Arial" charset="0"/>
                <a:cs typeface="Arial" charset="0"/>
              </a:rPr>
              <a:t>they can support all languages </a:t>
            </a:r>
            <a:r>
              <a:rPr lang="en-US" sz="2800" dirty="0">
                <a:latin typeface="Arial" charset="0"/>
                <a:cs typeface="Arial" charset="0"/>
              </a:rPr>
              <a:t>by learning strategies to systematically introduce English during the preschool years while simultaneously promoting home language maintenance.”</a:t>
            </a:r>
          </a:p>
          <a:p>
            <a:pPr marL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(Espinosa, 2013, p. 1)</a:t>
            </a:r>
          </a:p>
          <a:p>
            <a:pPr marL="0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75" y="1315159"/>
            <a:ext cx="3369938" cy="40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888673" y="709706"/>
            <a:ext cx="5590309" cy="567017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i="1" dirty="0">
                <a:solidFill>
                  <a:srgbClr val="000000"/>
                </a:solidFill>
              </a:rPr>
              <a:t>Meeting the Challenge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>
                <a:solidFill>
                  <a:srgbClr val="000000"/>
                </a:solidFill>
              </a:rPr>
              <a:t>Think about these questions while watching the video: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Who can English-speaking teachers ask to help support home language development?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</a:rPr>
              <a:t>What are strategies teachers can use to encourage children’s home language development?</a:t>
            </a:r>
          </a:p>
        </p:txBody>
      </p:sp>
    </p:spTree>
    <p:extLst>
      <p:ext uri="{BB962C8B-B14F-4D97-AF65-F5344CB8AC3E}">
        <p14:creationId xmlns:p14="http://schemas.microsoft.com/office/powerpoint/2010/main" val="64775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Meeting the Challenge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What did you notice?</a:t>
            </a:r>
          </a:p>
          <a:p>
            <a:r>
              <a:rPr lang="en-US" sz="3000" dirty="0"/>
              <a:t>Teachers can ask families, community members, and staff to support home languages.</a:t>
            </a:r>
          </a:p>
          <a:p>
            <a:r>
              <a:rPr lang="en-US" sz="3000" dirty="0"/>
              <a:t>Strategies include posting labels and children’s names in two languages. </a:t>
            </a:r>
          </a:p>
          <a:p>
            <a:r>
              <a:rPr lang="en-US" sz="3000" dirty="0"/>
              <a:t>In a bilingual program, teachers can use each language in intentional ways.</a:t>
            </a:r>
          </a:p>
        </p:txBody>
      </p:sp>
    </p:spTree>
    <p:extLst>
      <p:ext uri="{BB962C8B-B14F-4D97-AF65-F5344CB8AC3E}">
        <p14:creationId xmlns:p14="http://schemas.microsoft.com/office/powerpoint/2010/main" val="40370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</a:t>
            </a:r>
            <a:r>
              <a:rPr lang="en-US" dirty="0"/>
              <a:t> Encourage Home Languages?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02727" y="1878061"/>
            <a:ext cx="4148667" cy="4263867"/>
          </a:xfrm>
        </p:spPr>
        <p:txBody>
          <a:bodyPr/>
          <a:lstStyle/>
          <a:p>
            <a:r>
              <a:rPr lang="en-US" dirty="0"/>
              <a:t>Language systems become more complex the longer a child uses a language.</a:t>
            </a:r>
          </a:p>
          <a:p>
            <a:r>
              <a:rPr lang="en-US" dirty="0"/>
              <a:t>Children can use concepts learned in their home language to compare and contrast new words.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04" y="1993513"/>
            <a:ext cx="3671158" cy="2158641"/>
          </a:xfrm>
        </p:spPr>
      </p:pic>
    </p:spTree>
    <p:extLst>
      <p:ext uri="{BB962C8B-B14F-4D97-AF65-F5344CB8AC3E}">
        <p14:creationId xmlns:p14="http://schemas.microsoft.com/office/powerpoint/2010/main" val="368816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Support Home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688"/>
            <a:ext cx="8124921" cy="4525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Teachers who speak English can support home languages in their programs by:</a:t>
            </a:r>
          </a:p>
          <a:p>
            <a:r>
              <a:rPr lang="en-US" b="1" dirty="0">
                <a:solidFill>
                  <a:srgbClr val="10489C"/>
                </a:solidFill>
              </a:rPr>
              <a:t>Learning key words </a:t>
            </a:r>
            <a:r>
              <a:rPr lang="en-US" dirty="0"/>
              <a:t>in home languages</a:t>
            </a:r>
          </a:p>
          <a:p>
            <a:r>
              <a:rPr lang="en-US" b="1" dirty="0">
                <a:solidFill>
                  <a:srgbClr val="10489C"/>
                </a:solidFill>
              </a:rPr>
              <a:t>Posting labels and including books </a:t>
            </a:r>
            <a:r>
              <a:rPr lang="en-US" dirty="0"/>
              <a:t>in more than one language</a:t>
            </a:r>
          </a:p>
          <a:p>
            <a:r>
              <a:rPr lang="en-US" b="1" dirty="0">
                <a:solidFill>
                  <a:srgbClr val="10489C"/>
                </a:solidFill>
              </a:rPr>
              <a:t>Working with staff, families, and community volunteers </a:t>
            </a:r>
            <a:r>
              <a:rPr lang="en-US" dirty="0"/>
              <a:t>who speak children’s home languages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7863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Benefits of Two Languages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4148667" y="1785697"/>
            <a:ext cx="4680072" cy="4558096"/>
          </a:xfrm>
        </p:spPr>
        <p:txBody>
          <a:bodyPr>
            <a:noAutofit/>
          </a:bodyPr>
          <a:lstStyle/>
          <a:p>
            <a:r>
              <a:rPr lang="en-US" sz="3200" dirty="0"/>
              <a:t>Cognitive flexibility</a:t>
            </a:r>
          </a:p>
          <a:p>
            <a:r>
              <a:rPr lang="en-US" sz="3200" dirty="0"/>
              <a:t>Ability to develop relationships in two languages</a:t>
            </a:r>
          </a:p>
          <a:p>
            <a:r>
              <a:rPr lang="en-US" sz="3200" dirty="0"/>
              <a:t>Strong ties with community and culture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821" y="1831879"/>
            <a:ext cx="2993950" cy="44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0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19" y="2478424"/>
            <a:ext cx="7116575" cy="1239522"/>
          </a:xfrm>
        </p:spPr>
        <p:txBody>
          <a:bodyPr/>
          <a:lstStyle/>
          <a:p>
            <a:r>
              <a:rPr lang="en-US" sz="4600" dirty="0"/>
              <a:t>Teaching New Words</a:t>
            </a:r>
          </a:p>
        </p:txBody>
      </p:sp>
    </p:spTree>
    <p:extLst>
      <p:ext uri="{BB962C8B-B14F-4D97-AF65-F5344CB8AC3E}">
        <p14:creationId xmlns:p14="http://schemas.microsoft.com/office/powerpoint/2010/main" val="315717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05000"/>
            <a:ext cx="7924800" cy="44387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This module highlights practices for teachers who are working with children who are dual language learners to:</a:t>
            </a:r>
          </a:p>
          <a:p>
            <a:r>
              <a:rPr lang="en-US" dirty="0"/>
              <a:t>Teach new words and clear meanings. </a:t>
            </a:r>
          </a:p>
          <a:p>
            <a:r>
              <a:rPr lang="en-US" dirty="0"/>
              <a:t>Have meaningful conversations.</a:t>
            </a:r>
          </a:p>
          <a:p>
            <a:r>
              <a:rPr lang="en-US" dirty="0"/>
              <a:t>Encourage children’s home languages in addition English development.</a:t>
            </a:r>
          </a:p>
        </p:txBody>
      </p:sp>
    </p:spTree>
    <p:extLst>
      <p:ext uri="{BB962C8B-B14F-4D97-AF65-F5344CB8AC3E}">
        <p14:creationId xmlns:p14="http://schemas.microsoft.com/office/powerpoint/2010/main" val="335508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Learning Vocabulary</a:t>
            </a:r>
          </a:p>
        </p:txBody>
      </p:sp>
      <p:pic>
        <p:nvPicPr>
          <p:cNvPr id="2" name="Picture 1" descr="GUM-SPRINGS-013--2012-08-14outlinr\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771" y="1317443"/>
            <a:ext cx="4358169" cy="538788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11206" y="3109575"/>
            <a:ext cx="2432243" cy="1785697"/>
            <a:chOff x="6211206" y="3109575"/>
            <a:chExt cx="2432243" cy="1785697"/>
          </a:xfrm>
        </p:grpSpPr>
        <p:sp>
          <p:nvSpPr>
            <p:cNvPr id="8" name="Oval Callout 7"/>
            <p:cNvSpPr/>
            <p:nvPr/>
          </p:nvSpPr>
          <p:spPr>
            <a:xfrm>
              <a:off x="6211206" y="3109575"/>
              <a:ext cx="2432243" cy="1785697"/>
            </a:xfrm>
            <a:prstGeom prst="wedgeEllipseCallout">
              <a:avLst>
                <a:gd name="adj1" fmla="val -71959"/>
                <a:gd name="adj2" fmla="val 9615"/>
              </a:avLst>
            </a:prstGeom>
            <a:solidFill>
              <a:srgbClr val="1793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18902" y="3517515"/>
              <a:ext cx="2416849" cy="89284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/>
                  <a:cs typeface="Arial"/>
                </a:rPr>
                <a:t>red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11206" y="1662545"/>
            <a:ext cx="2432243" cy="1785697"/>
            <a:chOff x="6211206" y="1662545"/>
            <a:chExt cx="2432243" cy="1785697"/>
          </a:xfrm>
        </p:grpSpPr>
        <p:sp>
          <p:nvSpPr>
            <p:cNvPr id="6" name="Oval Callout 5"/>
            <p:cNvSpPr/>
            <p:nvPr/>
          </p:nvSpPr>
          <p:spPr>
            <a:xfrm>
              <a:off x="6211206" y="1662545"/>
              <a:ext cx="2432243" cy="1785697"/>
            </a:xfrm>
            <a:prstGeom prst="wedgeEllipseCallout">
              <a:avLst>
                <a:gd name="adj1" fmla="val -64079"/>
                <a:gd name="adj2" fmla="val 58612"/>
              </a:avLst>
            </a:prstGeom>
            <a:solidFill>
              <a:srgbClr val="1048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8902" y="2070485"/>
              <a:ext cx="2416849" cy="89284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3600" i="1" dirty="0" err="1">
                  <a:solidFill>
                    <a:schemeClr val="bg1"/>
                  </a:solidFill>
                  <a:latin typeface="Arial"/>
                  <a:cs typeface="Arial"/>
                </a:rPr>
                <a:t>calceta</a:t>
              </a:r>
              <a:endParaRPr lang="en-US" sz="3600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1413" y="1662545"/>
            <a:ext cx="2432243" cy="1785697"/>
            <a:chOff x="151413" y="1662545"/>
            <a:chExt cx="2432243" cy="1785697"/>
          </a:xfrm>
        </p:grpSpPr>
        <p:sp>
          <p:nvSpPr>
            <p:cNvPr id="10" name="Oval Callout 9"/>
            <p:cNvSpPr/>
            <p:nvPr/>
          </p:nvSpPr>
          <p:spPr>
            <a:xfrm>
              <a:off x="151413" y="1662545"/>
              <a:ext cx="2432243" cy="1785697"/>
            </a:xfrm>
            <a:prstGeom prst="wedgeEllipseCallout">
              <a:avLst>
                <a:gd name="adj1" fmla="val 70959"/>
                <a:gd name="adj2" fmla="val 57644"/>
              </a:avLst>
            </a:prstGeom>
            <a:solidFill>
              <a:srgbClr val="1793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109" y="2070485"/>
              <a:ext cx="2416849" cy="89284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/>
                  <a:cs typeface="Arial"/>
                </a:rPr>
                <a:t>dog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1413" y="3109575"/>
            <a:ext cx="2432243" cy="1785697"/>
            <a:chOff x="151413" y="3109575"/>
            <a:chExt cx="2432243" cy="1785697"/>
          </a:xfrm>
        </p:grpSpPr>
        <p:sp>
          <p:nvSpPr>
            <p:cNvPr id="12" name="Oval Callout 11"/>
            <p:cNvSpPr/>
            <p:nvPr/>
          </p:nvSpPr>
          <p:spPr>
            <a:xfrm>
              <a:off x="151413" y="3109575"/>
              <a:ext cx="2432243" cy="1785697"/>
            </a:xfrm>
            <a:prstGeom prst="wedgeEllipseCallout">
              <a:avLst>
                <a:gd name="adj1" fmla="val 83020"/>
                <a:gd name="adj2" fmla="val 10773"/>
              </a:avLst>
            </a:prstGeom>
            <a:solidFill>
              <a:srgbClr val="1048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109" y="3517515"/>
              <a:ext cx="2416849" cy="89284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3600" i="1" dirty="0" err="1">
                  <a:solidFill>
                    <a:schemeClr val="bg1"/>
                  </a:solidFill>
                  <a:latin typeface="Arial"/>
                  <a:cs typeface="Arial"/>
                </a:rPr>
                <a:t>perro</a:t>
              </a:r>
              <a:endParaRPr lang="en-US" sz="3600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89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</a:t>
            </a:r>
            <a:r>
              <a:rPr lang="en-US" i="1" dirty="0"/>
              <a:t>Breadth </a:t>
            </a:r>
            <a:r>
              <a:rPr lang="en-US" dirty="0"/>
              <a:t>and </a:t>
            </a:r>
            <a:r>
              <a:rPr lang="en-US" i="1" dirty="0"/>
              <a:t>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37" y="1623218"/>
            <a:ext cx="4488872" cy="4525963"/>
          </a:xfrm>
        </p:spPr>
        <p:txBody>
          <a:bodyPr/>
          <a:lstStyle/>
          <a:p>
            <a:pPr marL="0">
              <a:spcBef>
                <a:spcPts val="600"/>
              </a:spcBef>
              <a:buNone/>
            </a:pPr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Children learning two languages may have:</a:t>
            </a:r>
          </a:p>
          <a:p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Large gaps in vocabulary</a:t>
            </a:r>
          </a:p>
          <a:p>
            <a:r>
              <a:rPr lang="en-GB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Less breadth (number of different words) and depth (knowledge of multiple meanings of the same word)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995" y="1754910"/>
            <a:ext cx="2748173" cy="43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7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Teaching New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171"/>
            <a:ext cx="8229600" cy="4645621"/>
          </a:xfrm>
        </p:spPr>
        <p:txBody>
          <a:bodyPr/>
          <a:lstStyle/>
          <a:p>
            <a:r>
              <a:rPr lang="en-US" sz="3100" b="1" dirty="0">
                <a:solidFill>
                  <a:srgbClr val="10489C"/>
                </a:solidFill>
              </a:rPr>
              <a:t>Pre-teach </a:t>
            </a:r>
            <a:r>
              <a:rPr lang="en-US" sz="3100" dirty="0"/>
              <a:t>vocabulary words.</a:t>
            </a:r>
          </a:p>
          <a:p>
            <a:r>
              <a:rPr lang="en-US" sz="3100" dirty="0"/>
              <a:t>Create activities that </a:t>
            </a:r>
            <a:r>
              <a:rPr lang="en-US" sz="3100" b="1" dirty="0">
                <a:solidFill>
                  <a:srgbClr val="10489C"/>
                </a:solidFill>
              </a:rPr>
              <a:t>encourage children to use and express</a:t>
            </a:r>
            <a:r>
              <a:rPr lang="en-US" sz="3100" b="1" dirty="0">
                <a:solidFill>
                  <a:schemeClr val="tx2"/>
                </a:solidFill>
              </a:rPr>
              <a:t> </a:t>
            </a:r>
            <a:r>
              <a:rPr lang="en-US" sz="3100" dirty="0"/>
              <a:t>new words.</a:t>
            </a:r>
          </a:p>
          <a:p>
            <a:r>
              <a:rPr lang="en-US" sz="3100" b="1" dirty="0">
                <a:solidFill>
                  <a:srgbClr val="10489C"/>
                </a:solidFill>
              </a:rPr>
              <a:t>Use pictures, real objects, and gestures </a:t>
            </a:r>
            <a:r>
              <a:rPr lang="en-US" sz="3100" dirty="0"/>
              <a:t>with new words.</a:t>
            </a:r>
          </a:p>
          <a:p>
            <a:r>
              <a:rPr lang="en-US" sz="3100" b="1" dirty="0">
                <a:solidFill>
                  <a:srgbClr val="10489C"/>
                </a:solidFill>
              </a:rPr>
              <a:t>Use children’s interests </a:t>
            </a:r>
            <a:r>
              <a:rPr lang="en-US" sz="3100" dirty="0"/>
              <a:t>to support language development.</a:t>
            </a:r>
          </a:p>
          <a:p>
            <a:r>
              <a:rPr lang="en-US" sz="3100" dirty="0"/>
              <a:t>Teach children to </a:t>
            </a:r>
            <a:r>
              <a:rPr lang="en-US" sz="3100" b="1" dirty="0">
                <a:solidFill>
                  <a:srgbClr val="10489C"/>
                </a:solidFill>
              </a:rPr>
              <a:t>recognize similar words </a:t>
            </a:r>
            <a:r>
              <a:rPr lang="en-US" sz="3100" dirty="0"/>
              <a:t>across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8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Meanings of Words</a:t>
            </a:r>
          </a:p>
          <a:p>
            <a:r>
              <a:rPr lang="en-US" sz="3100" dirty="0"/>
              <a:t>Create small groups of two to three people.</a:t>
            </a:r>
          </a:p>
          <a:p>
            <a:r>
              <a:rPr lang="en-US" sz="3100" dirty="0"/>
              <a:t>Choose one of the photos on the next slide.</a:t>
            </a:r>
          </a:p>
          <a:p>
            <a:r>
              <a:rPr lang="en-US" sz="3100" dirty="0"/>
              <a:t>Brainstorm possible words you could teach children related to the activities in the photo. </a:t>
            </a:r>
          </a:p>
          <a:p>
            <a:r>
              <a:rPr lang="en-US" sz="3100" dirty="0"/>
              <a:t>Develop child-friendly definitions and strategies to teach them to dual language learners.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1627440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84787"/>
            <a:ext cx="4522953" cy="334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543343" y="284788"/>
            <a:ext cx="4600657" cy="3340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56061"/>
            <a:ext cx="4603162" cy="3040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983" y="3640668"/>
            <a:ext cx="4584018" cy="305569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41212" y="284789"/>
            <a:ext cx="15394" cy="6403878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3625274"/>
            <a:ext cx="9144000" cy="2540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2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758" y="2590340"/>
            <a:ext cx="7989454" cy="1143000"/>
          </a:xfrm>
        </p:spPr>
        <p:txBody>
          <a:bodyPr/>
          <a:lstStyle/>
          <a:p>
            <a:r>
              <a:rPr lang="en-US" dirty="0"/>
              <a:t>Having Meaningful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00493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Teacher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079" y="1853431"/>
            <a:ext cx="4322617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>
                <a:latin typeface="Helvetica"/>
                <a:cs typeface="Helvetica"/>
              </a:rPr>
              <a:t>The amount, diversity, and complexity of </a:t>
            </a:r>
            <a:r>
              <a:rPr lang="en-US" sz="3200" i="1" dirty="0">
                <a:latin typeface="Helvetica"/>
                <a:cs typeface="Helvetica"/>
              </a:rPr>
              <a:t>teacher talk </a:t>
            </a:r>
            <a:r>
              <a:rPr lang="en-US" sz="3200" dirty="0">
                <a:latin typeface="Helvetica"/>
                <a:cs typeface="Helvetica"/>
              </a:rPr>
              <a:t>in </a:t>
            </a:r>
            <a:br>
              <a:rPr lang="en-US" sz="3200" dirty="0">
                <a:latin typeface="Helvetica"/>
                <a:cs typeface="Helvetica"/>
              </a:rPr>
            </a:br>
            <a:r>
              <a:rPr lang="en-US" sz="3200" dirty="0">
                <a:latin typeface="Helvetica"/>
                <a:cs typeface="Helvetica"/>
              </a:rPr>
              <a:t>preschool predicted second language </a:t>
            </a:r>
            <a:br>
              <a:rPr lang="en-US" sz="3200" dirty="0">
                <a:latin typeface="Helvetica"/>
                <a:cs typeface="Helvetica"/>
              </a:rPr>
            </a:br>
            <a:r>
              <a:rPr lang="en-US" sz="3200" dirty="0">
                <a:latin typeface="Helvetica"/>
                <a:cs typeface="Helvetica"/>
              </a:rPr>
              <a:t>vocabulary skills in first grade. </a:t>
            </a:r>
            <a:br>
              <a:rPr lang="en-US" sz="3200" dirty="0">
                <a:latin typeface="Helvetica"/>
                <a:cs typeface="Helvetica"/>
              </a:rPr>
            </a:b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" b="-334"/>
          <a:stretch/>
        </p:blipFill>
        <p:spPr>
          <a:xfrm>
            <a:off x="528508" y="1853430"/>
            <a:ext cx="3851068" cy="3416311"/>
          </a:xfrm>
        </p:spPr>
      </p:pic>
    </p:spTree>
    <p:extLst>
      <p:ext uri="{BB962C8B-B14F-4D97-AF65-F5344CB8AC3E}">
        <p14:creationId xmlns:p14="http://schemas.microsoft.com/office/powerpoint/2010/main" val="270592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29018" y="1815715"/>
            <a:ext cx="4253345" cy="4525963"/>
          </a:xfrm>
        </p:spPr>
        <p:txBody>
          <a:bodyPr/>
          <a:lstStyle/>
          <a:p>
            <a:r>
              <a:rPr lang="en-US" sz="3200" dirty="0"/>
              <a:t>Ask open-ended questions</a:t>
            </a:r>
          </a:p>
          <a:p>
            <a:r>
              <a:rPr lang="en-US" sz="3200" dirty="0"/>
              <a:t>Observe, wait, listen</a:t>
            </a:r>
          </a:p>
          <a:p>
            <a:r>
              <a:rPr lang="en-US" sz="3200" dirty="0"/>
              <a:t>Comment on the child’s interests</a:t>
            </a:r>
          </a:p>
          <a:p>
            <a:r>
              <a:rPr lang="en-US" sz="3200" dirty="0"/>
              <a:t>Expand the child’s comments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4"/>
          <a:stretch/>
        </p:blipFill>
        <p:spPr>
          <a:xfrm>
            <a:off x="555122" y="1924881"/>
            <a:ext cx="3978054" cy="2884811"/>
          </a:xfrm>
        </p:spPr>
      </p:pic>
    </p:spTree>
    <p:extLst>
      <p:ext uri="{BB962C8B-B14F-4D97-AF65-F5344CB8AC3E}">
        <p14:creationId xmlns:p14="http://schemas.microsoft.com/office/powerpoint/2010/main" val="120091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289473" cy="1143000"/>
          </a:xfrm>
        </p:spPr>
        <p:txBody>
          <a:bodyPr/>
          <a:lstStyle/>
          <a:p>
            <a:r>
              <a:rPr lang="en-US" sz="3800" dirty="0"/>
              <a:t>Talking with Dual Language Learners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8113" y="1817829"/>
            <a:ext cx="399868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During conversations:</a:t>
            </a:r>
          </a:p>
          <a:p>
            <a:r>
              <a:rPr lang="en-US" dirty="0"/>
              <a:t>Repeat key words</a:t>
            </a:r>
          </a:p>
          <a:p>
            <a:r>
              <a:rPr lang="en-US" dirty="0"/>
              <a:t>Adjust your language to match a child’s cues </a:t>
            </a:r>
          </a:p>
          <a:p>
            <a:r>
              <a:rPr lang="en-US" dirty="0"/>
              <a:t>Provide scaffolding</a:t>
            </a:r>
          </a:p>
          <a:p>
            <a:r>
              <a:rPr lang="en-US" dirty="0"/>
              <a:t>Model language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5" y="1944914"/>
            <a:ext cx="3853671" cy="38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0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424" y="1778000"/>
            <a:ext cx="8228061" cy="3748424"/>
          </a:xfrm>
          <a:prstGeom prst="rect">
            <a:avLst/>
          </a:prstGeom>
          <a:solidFill>
            <a:srgbClr val="10489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Scaffolding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745" y="1817830"/>
            <a:ext cx="8229600" cy="35854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underlying principle for young DLLs (dual language learners) is that </a:t>
            </a:r>
            <a:r>
              <a:rPr lang="en-US" b="1" dirty="0">
                <a:solidFill>
                  <a:srgbClr val="10489C"/>
                </a:solidFill>
              </a:rPr>
              <a:t>they need additional scaffolds and supports to comprehend the meaning of lessons, </a:t>
            </a:r>
            <a:r>
              <a:rPr lang="en-US" dirty="0"/>
              <a:t>because they are simultaneously learning the new language while also learning the cognitive and conceptual content.”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79419" y="5579924"/>
            <a:ext cx="3135845" cy="4925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200" dirty="0">
                <a:latin typeface="Arial"/>
                <a:cs typeface="Arial"/>
              </a:rPr>
              <a:t>(Espinosa, 2012, p. 15)</a:t>
            </a:r>
          </a:p>
        </p:txBody>
      </p:sp>
    </p:spTree>
    <p:extLst>
      <p:ext uri="{BB962C8B-B14F-4D97-AF65-F5344CB8AC3E}">
        <p14:creationId xmlns:p14="http://schemas.microsoft.com/office/powerpoint/2010/main" val="133554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/>
              <a:t>By the end of this module, </a:t>
            </a:r>
            <a:br>
              <a:rPr lang="en-US" sz="3000" b="1" dirty="0"/>
            </a:br>
            <a:r>
              <a:rPr lang="en-US" sz="3000" b="1" dirty="0"/>
              <a:t>you should be able to:</a:t>
            </a:r>
          </a:p>
          <a:p>
            <a:r>
              <a:rPr lang="en-US" sz="3000" dirty="0"/>
              <a:t>Teach dual language learners new vocabulary and clear meanings.</a:t>
            </a:r>
          </a:p>
          <a:p>
            <a:r>
              <a:rPr lang="en-US" sz="3000" dirty="0"/>
              <a:t>Have conversations with dual language learners that build language skills.</a:t>
            </a:r>
          </a:p>
          <a:p>
            <a:r>
              <a:rPr lang="en-US" sz="3000" dirty="0"/>
              <a:t>Share ways to talk with families about continuing to use their home languages with their children.</a:t>
            </a:r>
          </a:p>
        </p:txBody>
      </p:sp>
    </p:spTree>
    <p:extLst>
      <p:ext uri="{BB962C8B-B14F-4D97-AF65-F5344CB8AC3E}">
        <p14:creationId xmlns:p14="http://schemas.microsoft.com/office/powerpoint/2010/main" val="96972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43276"/>
            <a:ext cx="9144000" cy="1143000"/>
          </a:xfrm>
        </p:spPr>
        <p:txBody>
          <a:bodyPr/>
          <a:lstStyle/>
          <a:p>
            <a:r>
              <a:rPr lang="en-US" dirty="0"/>
              <a:t>Encourage a Storytelling Format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66343" y="1730829"/>
            <a:ext cx="4038600" cy="48400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addition to reading and telling stories, use a storytelling approach to:</a:t>
            </a:r>
          </a:p>
          <a:p>
            <a:r>
              <a:rPr lang="en-US" sz="3200" dirty="0"/>
              <a:t>Explain the day’s plans.</a:t>
            </a:r>
          </a:p>
          <a:p>
            <a:r>
              <a:rPr lang="en-US" sz="3200" dirty="0"/>
              <a:t>Help children to describe what they plan to do or did.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74" y="1930402"/>
            <a:ext cx="3825242" cy="2743201"/>
          </a:xfrm>
        </p:spPr>
      </p:pic>
    </p:spTree>
    <p:extLst>
      <p:ext uri="{BB962C8B-B14F-4D97-AF65-F5344CB8AC3E}">
        <p14:creationId xmlns:p14="http://schemas.microsoft.com/office/powerpoint/2010/main" val="2823125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at Different Stages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791352"/>
              </p:ext>
            </p:extLst>
          </p:nvPr>
        </p:nvGraphicFramePr>
        <p:xfrm>
          <a:off x="426051" y="1611059"/>
          <a:ext cx="8229600" cy="440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44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Child</a:t>
                      </a:r>
                    </a:p>
                  </a:txBody>
                  <a:tcPr anchor="ctr">
                    <a:solidFill>
                      <a:srgbClr val="1048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Teacher</a:t>
                      </a:r>
                    </a:p>
                  </a:txBody>
                  <a:tcPr anchor="ctr">
                    <a:solidFill>
                      <a:srgbClr val="104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Using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home language only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Provide</a:t>
                      </a:r>
                      <a:r>
                        <a:rPr lang="en-US" sz="1800" b="1" baseline="0" dirty="0">
                          <a:latin typeface="Helvetica" pitchFamily="34" charset="0"/>
                        </a:rPr>
                        <a:t> language modeling and parallel talk (describe what the child is doing and seeing), teach new words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0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Observing and silent or speaking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Continue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800" dirty="0">
                          <a:latin typeface="Helvetica" pitchFamily="34" charset="0"/>
                        </a:rPr>
                        <a:t>language modeling and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800" dirty="0">
                          <a:latin typeface="Helvetica" pitchFamily="34" charset="0"/>
                        </a:rPr>
                        <a:t>parallel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talk, teaching new words, </a:t>
                      </a:r>
                      <a:r>
                        <a:rPr lang="en-US" sz="1800" b="1" baseline="0" dirty="0">
                          <a:latin typeface="Helvetica" pitchFamily="34" charset="0"/>
                        </a:rPr>
                        <a:t>observe what the child </a:t>
                      </a:r>
                      <a:br>
                        <a:rPr lang="en-US" sz="1800" b="1" baseline="0" dirty="0">
                          <a:latin typeface="Helvetica" pitchFamily="34" charset="0"/>
                        </a:rPr>
                      </a:br>
                      <a:r>
                        <a:rPr lang="en-US" sz="1800" b="1" baseline="0" dirty="0">
                          <a:latin typeface="Helvetica" pitchFamily="34" charset="0"/>
                        </a:rPr>
                        <a:t>is understanding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66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Using key phrases in the second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Continue modeling, parallel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talk, new words, </a:t>
                      </a:r>
                      <a:br>
                        <a:rPr lang="en-US" sz="1800" baseline="0" dirty="0">
                          <a:latin typeface="Helvetica" pitchFamily="34" charset="0"/>
                        </a:rPr>
                      </a:br>
                      <a:r>
                        <a:rPr lang="en-US" sz="1800" baseline="0" dirty="0">
                          <a:latin typeface="Helvetica" pitchFamily="34" charset="0"/>
                        </a:rPr>
                        <a:t>and observing, </a:t>
                      </a:r>
                      <a:r>
                        <a:rPr lang="en-US" sz="1800" b="1" baseline="0" dirty="0">
                          <a:latin typeface="Helvetica" pitchFamily="34" charset="0"/>
                        </a:rPr>
                        <a:t>add more words to extend language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6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Developing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fluency in new language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Provide</a:t>
                      </a:r>
                      <a:r>
                        <a:rPr lang="en-US" sz="1800" baseline="0" dirty="0">
                          <a:latin typeface="Helvetica" pitchFamily="34" charset="0"/>
                        </a:rPr>
                        <a:t> all of the above, adding </a:t>
                      </a:r>
                      <a:r>
                        <a:rPr lang="en-US" sz="1800" b="1" baseline="0" dirty="0">
                          <a:latin typeface="Helvetica" pitchFamily="34" charset="0"/>
                        </a:rPr>
                        <a:t>more opportunities for child to express thoughts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47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Children Aren’t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3035"/>
            <a:ext cx="8330967" cy="47407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Children who speak a home language </a:t>
            </a:r>
            <a:br>
              <a:rPr lang="en-US" dirty="0"/>
            </a:br>
            <a:r>
              <a:rPr lang="en-US" dirty="0"/>
              <a:t>and enter an English-speaking class may just observe and listen at first.</a:t>
            </a:r>
          </a:p>
          <a:p>
            <a:r>
              <a:rPr lang="en-US" b="1" dirty="0">
                <a:solidFill>
                  <a:srgbClr val="10489C"/>
                </a:solidFill>
              </a:rPr>
              <a:t>Continue talking </a:t>
            </a:r>
            <a:r>
              <a:rPr lang="en-US" dirty="0"/>
              <a:t>to those children.</a:t>
            </a:r>
          </a:p>
          <a:p>
            <a:r>
              <a:rPr lang="en-US" b="1" dirty="0">
                <a:solidFill>
                  <a:srgbClr val="10489C"/>
                </a:solidFill>
              </a:rPr>
              <a:t>Describe what they are doing.</a:t>
            </a:r>
          </a:p>
          <a:p>
            <a:r>
              <a:rPr lang="en-US" b="1" dirty="0">
                <a:solidFill>
                  <a:srgbClr val="10489C"/>
                </a:solidFill>
              </a:rPr>
              <a:t>Interact with them </a:t>
            </a:r>
            <a:r>
              <a:rPr lang="en-US" dirty="0"/>
              <a:t>even though they don’t appear to understand.</a:t>
            </a:r>
          </a:p>
          <a:p>
            <a:r>
              <a:rPr lang="en-US" b="1" dirty="0">
                <a:solidFill>
                  <a:srgbClr val="10489C"/>
                </a:solidFill>
              </a:rPr>
              <a:t>Demonstrate interest </a:t>
            </a:r>
            <a:r>
              <a:rPr lang="en-US" dirty="0"/>
              <a:t>in their attempts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481138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731"/>
            <a:ext cx="9144000" cy="1143000"/>
          </a:xfrm>
        </p:spPr>
        <p:txBody>
          <a:bodyPr/>
          <a:lstStyle/>
          <a:p>
            <a:r>
              <a:rPr lang="en-US" dirty="0"/>
              <a:t>Boosting Language Birth to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4248" y="1647496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Use a higher-pitched voice.</a:t>
            </a:r>
          </a:p>
          <a:p>
            <a:pPr>
              <a:defRPr/>
            </a:pPr>
            <a:r>
              <a:rPr lang="en-US" altLang="en-US" sz="3200" dirty="0"/>
              <a:t>Exaggerate your expressions and the sounds in the words you use.</a:t>
            </a:r>
          </a:p>
          <a:p>
            <a:pPr>
              <a:defRPr/>
            </a:pPr>
            <a:r>
              <a:rPr lang="en-US" altLang="en-US" sz="3200" dirty="0"/>
              <a:t>Repeat words or phrases over and over.</a:t>
            </a:r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70" y="1828800"/>
            <a:ext cx="4080117" cy="3761509"/>
          </a:xfrm>
        </p:spPr>
      </p:pic>
    </p:spTree>
    <p:extLst>
      <p:ext uri="{BB962C8B-B14F-4D97-AF65-F5344CB8AC3E}">
        <p14:creationId xmlns:p14="http://schemas.microsoft.com/office/powerpoint/2010/main" val="1936455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/>
          <a:lstStyle/>
          <a:p>
            <a:r>
              <a:rPr lang="en-US" dirty="0"/>
              <a:t>Teachers who are Bilingual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1" y="1651575"/>
            <a:ext cx="8243376" cy="1625026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/>
              <a:t>Can use both languages in the classroom as part of an </a:t>
            </a:r>
            <a:r>
              <a:rPr lang="en-US" sz="3400" b="1" dirty="0">
                <a:solidFill>
                  <a:srgbClr val="10489C"/>
                </a:solidFill>
              </a:rPr>
              <a:t>intentional, balanced approach</a:t>
            </a:r>
            <a:r>
              <a:rPr lang="en-US" sz="3400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631" y="3360470"/>
            <a:ext cx="7897091" cy="1330366"/>
          </a:xfrm>
          <a:prstGeom prst="rect">
            <a:avLst/>
          </a:prstGeom>
          <a:solidFill>
            <a:srgbClr val="10489C"/>
          </a:solidFill>
        </p:spPr>
        <p:txBody>
          <a:bodyPr vert="horz" wrap="square" lIns="274320" tIns="457200" rIns="274320" bIns="457200" rtlCol="0" anchor="ctr">
            <a:noAutofit/>
          </a:bodyPr>
          <a:lstStyle/>
          <a:p>
            <a:pPr defTabSz="457200"/>
            <a:r>
              <a:rPr lang="en-US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use one language at a time 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instruction</a:t>
            </a:r>
            <a:r>
              <a:rPr lang="en-US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630" y="4908379"/>
            <a:ext cx="76847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Can switch languages in a discussion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to support a specific, planned goal.</a:t>
            </a:r>
          </a:p>
        </p:txBody>
      </p:sp>
    </p:spTree>
    <p:extLst>
      <p:ext uri="{BB962C8B-B14F-4D97-AF65-F5344CB8AC3E}">
        <p14:creationId xmlns:p14="http://schemas.microsoft.com/office/powerpoint/2010/main" val="2766013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Children’s Language Mixing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3848"/>
            <a:ext cx="4038600" cy="4640765"/>
          </a:xfrm>
        </p:spPr>
        <p:txBody>
          <a:bodyPr>
            <a:noAutofit/>
          </a:bodyPr>
          <a:lstStyle/>
          <a:p>
            <a:r>
              <a:rPr lang="en-US" sz="3200" dirty="0"/>
              <a:t>Using elements of two languages together</a:t>
            </a:r>
          </a:p>
          <a:p>
            <a:r>
              <a:rPr lang="en-US" sz="3200" dirty="0"/>
              <a:t>Borrowing words from the dominant language and using them when talking in the non-dominant 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75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</a:t>
            </a:r>
            <a:r>
              <a:rPr lang="en-US" i="1" dirty="0"/>
              <a:t>Code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939" y="1778000"/>
            <a:ext cx="3779212" cy="28093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Answer in the language you usually use with the children in your program.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900" y="4803940"/>
            <a:ext cx="8205594" cy="1340069"/>
          </a:xfrm>
          <a:prstGeom prst="rect">
            <a:avLst/>
          </a:prstGeom>
          <a:solidFill>
            <a:srgbClr val="10489C">
              <a:alpha val="15000"/>
            </a:srgbClr>
          </a:solidFill>
          <a:ln>
            <a:noFill/>
          </a:ln>
        </p:spPr>
        <p:txBody>
          <a:bodyPr vert="horz" wrap="square" lIns="274320" tIns="91440" rIns="274320" bIns="91440" rtlCol="0" anchor="ctr">
            <a:noAutofit/>
          </a:bodyPr>
          <a:lstStyle/>
          <a:p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Example: If a child says, “</a:t>
            </a:r>
            <a:r>
              <a:rPr lang="en-US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Quiero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 mas blocks,” </a:t>
            </a:r>
            <a:b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the teacher could hold up the choices and say, “You want more cube-shaped or prism-shaped blocks?”</a:t>
            </a:r>
            <a:endParaRPr lang="en-US" sz="2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84" y="1785697"/>
            <a:ext cx="3936786" cy="28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129831" y="709706"/>
            <a:ext cx="5628146" cy="567017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Conversation Dream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Think about these questions while watching the video:</a:t>
            </a:r>
          </a:p>
          <a:p>
            <a:pPr>
              <a:spcBef>
                <a:spcPts val="1200"/>
              </a:spcBef>
            </a:pPr>
            <a:r>
              <a:rPr lang="en-US" dirty="0"/>
              <a:t>What effective practices does this teacher use during this conversation?</a:t>
            </a:r>
          </a:p>
          <a:p>
            <a:pPr>
              <a:spcBef>
                <a:spcPts val="1200"/>
              </a:spcBef>
            </a:pPr>
            <a:r>
              <a:rPr lang="en-US" dirty="0"/>
              <a:t>How does the child   respond?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30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Conversation Dream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1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>
          <a:xfrm>
            <a:off x="2626469" y="697673"/>
            <a:ext cx="6381466" cy="563738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What did you notice?</a:t>
            </a:r>
            <a:endParaRPr lang="en-US" i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</a:pPr>
            <a:r>
              <a:rPr lang="en-US" dirty="0"/>
              <a:t>The teacher extends the conversation, repeating the child’s words and adding more.</a:t>
            </a:r>
          </a:p>
          <a:p>
            <a:pPr>
              <a:spcBef>
                <a:spcPts val="1000"/>
              </a:spcBef>
            </a:pPr>
            <a:r>
              <a:rPr lang="en-US" dirty="0"/>
              <a:t>She asks open-ended questions.</a:t>
            </a:r>
          </a:p>
          <a:p>
            <a:pPr>
              <a:spcBef>
                <a:spcPts val="1000"/>
              </a:spcBef>
            </a:pPr>
            <a:r>
              <a:rPr lang="en-US" dirty="0"/>
              <a:t>She waits for answers.</a:t>
            </a:r>
          </a:p>
          <a:p>
            <a:pPr>
              <a:spcBef>
                <a:spcPts val="1000"/>
              </a:spcBef>
            </a:pPr>
            <a:r>
              <a:rPr lang="en-US" dirty="0"/>
              <a:t>She scaffolds with hints.</a:t>
            </a:r>
          </a:p>
          <a:p>
            <a:pPr>
              <a:spcBef>
                <a:spcPts val="1000"/>
              </a:spcBef>
            </a:pPr>
            <a:r>
              <a:rPr lang="en-US" dirty="0"/>
              <a:t>She provides a new word and </a:t>
            </a:r>
            <a:br>
              <a:rPr lang="en-US" dirty="0"/>
            </a:br>
            <a:r>
              <a:rPr lang="en-US" dirty="0"/>
              <a:t>its meaning.</a:t>
            </a:r>
          </a:p>
        </p:txBody>
      </p:sp>
    </p:spTree>
    <p:extLst>
      <p:ext uri="{BB962C8B-B14F-4D97-AF65-F5344CB8AC3E}">
        <p14:creationId xmlns:p14="http://schemas.microsoft.com/office/powerpoint/2010/main" val="3178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Teaching Framework</a:t>
            </a:r>
          </a:p>
        </p:txBody>
      </p:sp>
    </p:spTree>
    <p:extLst>
      <p:ext uri="{BB962C8B-B14F-4D97-AF65-F5344CB8AC3E}">
        <p14:creationId xmlns:p14="http://schemas.microsoft.com/office/powerpoint/2010/main" val="2532576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129831" y="709706"/>
            <a:ext cx="5628146" cy="567017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What Did You Eat?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Think about these questions while watching the video:</a:t>
            </a:r>
          </a:p>
          <a:p>
            <a:pPr>
              <a:spcBef>
                <a:spcPts val="1200"/>
              </a:spcBef>
            </a:pPr>
            <a:r>
              <a:rPr lang="en-US" dirty="0"/>
              <a:t>What effective practices does this teacher use in these conversations?</a:t>
            </a:r>
          </a:p>
          <a:p>
            <a:pPr>
              <a:spcBef>
                <a:spcPts val="1200"/>
              </a:spcBef>
            </a:pPr>
            <a:r>
              <a:rPr lang="en-US" dirty="0"/>
              <a:t>How do the children respond?</a:t>
            </a:r>
          </a:p>
        </p:txBody>
      </p:sp>
    </p:spTree>
    <p:extLst>
      <p:ext uri="{BB962C8B-B14F-4D97-AF65-F5344CB8AC3E}">
        <p14:creationId xmlns:p14="http://schemas.microsoft.com/office/powerpoint/2010/main" val="2925133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: What Did You Eat?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8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What did you notice?</a:t>
            </a:r>
            <a:endParaRPr lang="en-US" i="1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3000" dirty="0"/>
              <a:t>The teacher moves to the child’s level and speaks warmly.</a:t>
            </a:r>
          </a:p>
          <a:p>
            <a:pPr>
              <a:spcBef>
                <a:spcPts val="800"/>
              </a:spcBef>
            </a:pPr>
            <a:r>
              <a:rPr lang="en-US" sz="3000" dirty="0"/>
              <a:t>She responds with more exact words.</a:t>
            </a:r>
          </a:p>
          <a:p>
            <a:pPr>
              <a:spcBef>
                <a:spcPts val="800"/>
              </a:spcBef>
            </a:pPr>
            <a:r>
              <a:rPr lang="en-US" sz="3000" dirty="0"/>
              <a:t>She asks questions and waits for answers.</a:t>
            </a:r>
          </a:p>
          <a:p>
            <a:pPr>
              <a:spcBef>
                <a:spcPts val="800"/>
              </a:spcBef>
            </a:pPr>
            <a:r>
              <a:rPr lang="en-US" sz="3000" dirty="0"/>
              <a:t>She responds by repeating children’s words and adding more.</a:t>
            </a:r>
          </a:p>
        </p:txBody>
      </p:sp>
    </p:spTree>
    <p:extLst>
      <p:ext uri="{BB962C8B-B14F-4D97-AF65-F5344CB8AC3E}">
        <p14:creationId xmlns:p14="http://schemas.microsoft.com/office/powerpoint/2010/main" val="26629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100" i="1" dirty="0"/>
              <a:t>Preparing for a Fire Drill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Imagine you speak English and have a new child in class who speaks only Mandarin. Your class is preparing for a fire drill.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How could you have a conversation with that child to prepare him for the drill?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What else could you do to help him understand and feel more comfortable?</a:t>
            </a:r>
          </a:p>
        </p:txBody>
      </p:sp>
    </p:spTree>
    <p:extLst>
      <p:ext uri="{BB962C8B-B14F-4D97-AF65-F5344CB8AC3E}">
        <p14:creationId xmlns:p14="http://schemas.microsoft.com/office/powerpoint/2010/main" val="3812652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2613431"/>
            <a:ext cx="6923324" cy="1143000"/>
          </a:xfrm>
        </p:spPr>
        <p:txBody>
          <a:bodyPr/>
          <a:lstStyle/>
          <a:p>
            <a:r>
              <a:rPr lang="en-US" sz="4400" dirty="0"/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859130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Partnering with Families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4159442" y="1877291"/>
            <a:ext cx="4807527" cy="4525963"/>
          </a:xfrm>
        </p:spPr>
        <p:txBody>
          <a:bodyPr>
            <a:noAutofit/>
          </a:bodyPr>
          <a:lstStyle/>
          <a:p>
            <a:r>
              <a:rPr lang="en-US" sz="3000" dirty="0"/>
              <a:t>Support families in their goals for their children.</a:t>
            </a:r>
          </a:p>
          <a:p>
            <a:r>
              <a:rPr lang="en-US" sz="3000" dirty="0"/>
              <a:t>Explain how learning the home language supports children’s English development.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412" y="2038928"/>
            <a:ext cx="3479800" cy="3899729"/>
          </a:xfrm>
        </p:spPr>
      </p:pic>
    </p:spTree>
    <p:extLst>
      <p:ext uri="{BB962C8B-B14F-4D97-AF65-F5344CB8AC3E}">
        <p14:creationId xmlns:p14="http://schemas.microsoft.com/office/powerpoint/2010/main" val="2106225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7352" y="697673"/>
            <a:ext cx="6011220" cy="57708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One Scenario</a:t>
            </a:r>
          </a:p>
          <a:p>
            <a:pPr marL="0" indent="0">
              <a:buNone/>
            </a:pPr>
            <a:r>
              <a:rPr lang="en-US" dirty="0"/>
              <a:t>Read the handout and reflect on these questions:</a:t>
            </a:r>
          </a:p>
          <a:p>
            <a:r>
              <a:rPr lang="en-US" dirty="0"/>
              <a:t>What did the staff learn and how did they learn it?</a:t>
            </a:r>
          </a:p>
          <a:p>
            <a:r>
              <a:rPr lang="en-US" dirty="0"/>
              <a:t>What could the staff do to avoid this situation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4246793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Information from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3657"/>
            <a:ext cx="8323943" cy="4660135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  <a:defRPr/>
            </a:pPr>
            <a:r>
              <a:rPr lang="en-US" sz="2800" b="1" dirty="0"/>
              <a:t>What you find out from families can help you:</a:t>
            </a:r>
          </a:p>
          <a:p>
            <a:pPr>
              <a:spcBef>
                <a:spcPts val="900"/>
              </a:spcBef>
              <a:defRPr/>
            </a:pPr>
            <a:r>
              <a:rPr lang="en-US" sz="2800" dirty="0"/>
              <a:t>Create familiar situations for children and help them get their needs met.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Provide new opportunities. 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Plan effective communication methods with families and children.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Connect in the classroom with a child’s interests and abilities.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Add information to a child’s portfolio.</a:t>
            </a:r>
          </a:p>
        </p:txBody>
      </p:sp>
    </p:spTree>
    <p:extLst>
      <p:ext uri="{BB962C8B-B14F-4D97-AF65-F5344CB8AC3E}">
        <p14:creationId xmlns:p14="http://schemas.microsoft.com/office/powerpoint/2010/main" val="968608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Talking with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Find a partner.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Identify questions to ask families about language use and development and information about the importance of home languages to share with families.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Take turns playing the roles of the teacher and parents and asking questions and giving responses.</a:t>
            </a:r>
          </a:p>
        </p:txBody>
      </p:sp>
    </p:spTree>
    <p:extLst>
      <p:ext uri="{BB962C8B-B14F-4D97-AF65-F5344CB8AC3E}">
        <p14:creationId xmlns:p14="http://schemas.microsoft.com/office/powerpoint/2010/main" val="1328145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Have rich interactions with dual language learners that match their language development.</a:t>
            </a:r>
          </a:p>
          <a:p>
            <a:pPr>
              <a:spcBef>
                <a:spcPts val="1200"/>
              </a:spcBef>
            </a:pPr>
            <a:r>
              <a:rPr lang="en-US" dirty="0"/>
              <a:t>Teach new vocabulary in ways that children learning more than one language can understand.</a:t>
            </a:r>
          </a:p>
          <a:p>
            <a:pPr>
              <a:spcBef>
                <a:spcPts val="1200"/>
              </a:spcBef>
            </a:pPr>
            <a:r>
              <a:rPr lang="en-US" dirty="0"/>
              <a:t>Communicate regularly with families to effectively support English and home language development.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7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Dual Language Learner?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7412"/>
            <a:ext cx="4318770" cy="38130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1549A"/>
                </a:solidFill>
              </a:rPr>
              <a:t>A child learning two languages may: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the languages at the same time (often from birth).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second language while learning a first language.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37" y="2232753"/>
            <a:ext cx="4077165" cy="3324459"/>
          </a:xfrm>
        </p:spPr>
      </p:pic>
    </p:spTree>
    <p:extLst>
      <p:ext uri="{BB962C8B-B14F-4D97-AF65-F5344CB8AC3E}">
        <p14:creationId xmlns:p14="http://schemas.microsoft.com/office/powerpoint/2010/main" val="223341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100" i="1" dirty="0"/>
              <a:t>Talking </a:t>
            </a:r>
            <a:r>
              <a:rPr lang="en-US" sz="3100" i="1"/>
              <a:t>with Children </a:t>
            </a:r>
            <a:r>
              <a:rPr lang="en-US" sz="3100" i="1" dirty="0"/>
              <a:t>Learning Multiple Languages</a:t>
            </a:r>
            <a:endParaRPr lang="en-US" sz="3100" dirty="0"/>
          </a:p>
          <a:p>
            <a:pPr marL="420624" indent="-420624">
              <a:buFont typeface="+mj-lt"/>
              <a:buAutoNum type="arabicPeriod"/>
            </a:pPr>
            <a:r>
              <a:rPr lang="en-US" sz="3100" dirty="0"/>
              <a:t>Choose a child in your class to have a in-depth conversation with, and observe that child.</a:t>
            </a:r>
          </a:p>
          <a:p>
            <a:pPr marL="420624" indent="-420624">
              <a:buFont typeface="+mj-lt"/>
              <a:buAutoNum type="arabicPeriod"/>
            </a:pPr>
            <a:r>
              <a:rPr lang="en-US" sz="3100" dirty="0"/>
              <a:t>Make a plan to have an extended conversation using the planning form.</a:t>
            </a:r>
          </a:p>
          <a:p>
            <a:pPr marL="420624" indent="-420624">
              <a:buFont typeface="+mj-lt"/>
              <a:buAutoNum type="arabicPeriod"/>
            </a:pPr>
            <a:r>
              <a:rPr lang="en-US" sz="3100" dirty="0"/>
              <a:t>Have the conversation.</a:t>
            </a:r>
          </a:p>
          <a:p>
            <a:pPr marL="420624" indent="-420624">
              <a:buFont typeface="+mj-lt"/>
              <a:buAutoNum type="arabicPeriod"/>
            </a:pPr>
            <a:r>
              <a:rPr lang="en-US" sz="3100" dirty="0"/>
              <a:t>Write a reflection about the experience.</a:t>
            </a:r>
          </a:p>
        </p:txBody>
      </p:sp>
    </p:spTree>
    <p:extLst>
      <p:ext uri="{BB962C8B-B14F-4D97-AF65-F5344CB8AC3E}">
        <p14:creationId xmlns:p14="http://schemas.microsoft.com/office/powerpoint/2010/main" val="2236110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US" sz="3000" i="1" dirty="0"/>
              <a:t>Talking with Families</a:t>
            </a:r>
          </a:p>
          <a:p>
            <a:pPr marL="329184" indent="-329184">
              <a:spcBef>
                <a:spcPts val="900"/>
              </a:spcBef>
              <a:buFont typeface="+mj-lt"/>
              <a:buAutoNum type="arabicPeriod"/>
            </a:pPr>
            <a:r>
              <a:rPr lang="en-US" sz="2600" dirty="0"/>
              <a:t>Choose a child’s family—in consultation with other staff—to talk with about language goals and development in English and home languages.</a:t>
            </a:r>
          </a:p>
          <a:p>
            <a:pPr marL="329184" indent="-329184">
              <a:spcBef>
                <a:spcPts val="900"/>
              </a:spcBef>
              <a:buFont typeface="+mj-lt"/>
              <a:buAutoNum type="arabicPeriod"/>
            </a:pPr>
            <a:r>
              <a:rPr lang="en-US" sz="2600" dirty="0"/>
              <a:t>Get any needed permissions to film the conversation.</a:t>
            </a:r>
          </a:p>
          <a:p>
            <a:pPr marL="329184" indent="-329184">
              <a:spcBef>
                <a:spcPts val="900"/>
              </a:spcBef>
              <a:buFont typeface="+mj-lt"/>
              <a:buAutoNum type="arabicPeriod"/>
            </a:pPr>
            <a:r>
              <a:rPr lang="en-US" sz="2600" dirty="0"/>
              <a:t>Make a plan to talk with the family and to record the conversation.</a:t>
            </a:r>
          </a:p>
          <a:p>
            <a:pPr marL="329184" indent="-329184">
              <a:spcBef>
                <a:spcPts val="900"/>
              </a:spcBef>
              <a:buFont typeface="+mj-lt"/>
              <a:buAutoNum type="arabicPeriod"/>
            </a:pPr>
            <a:r>
              <a:rPr lang="en-US" sz="2600" dirty="0"/>
              <a:t>After you film the conversation, write a reflection by answering the questions in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2204489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2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Two Languages at Once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15715"/>
            <a:ext cx="413004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10489C"/>
                </a:solidFill>
              </a:rPr>
              <a:t>Typical patterns:</a:t>
            </a:r>
          </a:p>
          <a:p>
            <a:r>
              <a:rPr lang="en-US" altLang="en-US" sz="3200" dirty="0"/>
              <a:t>Birth up to 3 years </a:t>
            </a:r>
          </a:p>
          <a:p>
            <a:r>
              <a:rPr lang="en-US" altLang="en-US" sz="3200" dirty="0"/>
              <a:t>Before a child has a vocabulary</a:t>
            </a:r>
          </a:p>
          <a:p>
            <a:r>
              <a:rPr lang="en-US" altLang="en-US" sz="3200" dirty="0"/>
              <a:t>A </a:t>
            </a:r>
            <a:r>
              <a:rPr lang="en-US" sz="3200" dirty="0"/>
              <a:t>simultaneous </a:t>
            </a:r>
            <a:r>
              <a:rPr lang="en-US" altLang="en-US" sz="3200" dirty="0"/>
              <a:t>process of language development in both languages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94" y="1998065"/>
            <a:ext cx="3862551" cy="3627810"/>
          </a:xfrm>
        </p:spPr>
      </p:pic>
    </p:spTree>
    <p:extLst>
      <p:ext uri="{BB962C8B-B14F-4D97-AF65-F5344CB8AC3E}">
        <p14:creationId xmlns:p14="http://schemas.microsoft.com/office/powerpoint/2010/main" val="30497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Layering One on Top of the Other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sz="half" idx="1"/>
          </p:nvPr>
        </p:nvSpPr>
        <p:spPr>
          <a:xfrm>
            <a:off x="4031230" y="1838434"/>
            <a:ext cx="4843375" cy="4525963"/>
          </a:xfrm>
        </p:spPr>
        <p:txBody>
          <a:bodyPr>
            <a:noAutofit/>
          </a:bodyPr>
          <a:lstStyle/>
          <a:p>
            <a:r>
              <a:rPr lang="en-US" altLang="en-US" sz="3100" dirty="0"/>
              <a:t>Usually children age 3 and older</a:t>
            </a:r>
          </a:p>
          <a:p>
            <a:r>
              <a:rPr lang="en-US" altLang="en-US" sz="3100" dirty="0"/>
              <a:t>The way older children </a:t>
            </a:r>
            <a:br>
              <a:rPr lang="en-US" altLang="en-US" sz="3100" dirty="0"/>
            </a:br>
            <a:r>
              <a:rPr lang="en-US" altLang="en-US" sz="3100" dirty="0"/>
              <a:t>and adults learn concepts and languages</a:t>
            </a:r>
          </a:p>
          <a:p>
            <a:r>
              <a:rPr lang="en-US" altLang="en-US" sz="3100" dirty="0"/>
              <a:t>New labels for existing concepts and words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9" y="1847273"/>
            <a:ext cx="3149615" cy="4455961"/>
          </a:xfrm>
        </p:spPr>
      </p:pic>
    </p:spTree>
    <p:extLst>
      <p:ext uri="{BB962C8B-B14F-4D97-AF65-F5344CB8AC3E}">
        <p14:creationId xmlns:p14="http://schemas.microsoft.com/office/powerpoint/2010/main" val="389674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Development Patterns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17829"/>
            <a:ext cx="83184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Young children who start using a second language later may:</a:t>
            </a:r>
          </a:p>
          <a:p>
            <a:r>
              <a:rPr lang="en-US" b="1" dirty="0">
                <a:solidFill>
                  <a:srgbClr val="10489C"/>
                </a:solidFill>
              </a:rPr>
              <a:t>Continue to use their home language</a:t>
            </a:r>
            <a:r>
              <a:rPr lang="en-US" dirty="0"/>
              <a:t>.</a:t>
            </a:r>
          </a:p>
          <a:p>
            <a:r>
              <a:rPr lang="en-US" dirty="0"/>
              <a:t>Learn that their home language isn’t working and</a:t>
            </a:r>
            <a:r>
              <a:rPr lang="en-US" b="1" dirty="0">
                <a:solidFill>
                  <a:srgbClr val="10489C"/>
                </a:solidFill>
              </a:rPr>
              <a:t> may observe</a:t>
            </a:r>
            <a:r>
              <a:rPr lang="en-US" dirty="0"/>
              <a:t>.</a:t>
            </a:r>
          </a:p>
          <a:p>
            <a:r>
              <a:rPr lang="en-US" dirty="0"/>
              <a:t>Begin </a:t>
            </a:r>
            <a:r>
              <a:rPr lang="en-US" b="1" dirty="0">
                <a:solidFill>
                  <a:srgbClr val="10489C"/>
                </a:solidFill>
              </a:rPr>
              <a:t>using words and phrases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in the new language.</a:t>
            </a:r>
          </a:p>
          <a:p>
            <a:r>
              <a:rPr lang="en-US" dirty="0"/>
              <a:t>Begin to </a:t>
            </a:r>
            <a:r>
              <a:rPr lang="en-US" b="1" dirty="0">
                <a:solidFill>
                  <a:srgbClr val="10489C"/>
                </a:solidFill>
              </a:rPr>
              <a:t>communicate in sentences</a:t>
            </a:r>
            <a:r>
              <a:rPr lang="en-US" dirty="0"/>
              <a:t>.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43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6545" y="2755515"/>
            <a:ext cx="1539394" cy="2447637"/>
          </a:xfrm>
          <a:prstGeom prst="rect">
            <a:avLst/>
          </a:prstGeom>
          <a:noFill/>
          <a:ln w="857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5515"/>
      </p:ext>
    </p:extLst>
  </p:cSld>
  <p:clrMapOvr>
    <a:masterClrMapping/>
  </p:clrMapOvr>
</p:sld>
</file>

<file path=ppt/theme/theme1.xml><?xml version="1.0" encoding="utf-8"?>
<a:theme xmlns:a="http://schemas.openxmlformats.org/drawingml/2006/main" name="EarlyEdU_PPT_Template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1593</Words>
  <Application>Microsoft Macintosh PowerPoint</Application>
  <PresentationFormat>On-screen Show (4:3)</PresentationFormat>
  <Paragraphs>243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Helvetica</vt:lpstr>
      <vt:lpstr>EarlyEdU_PPT_Template</vt:lpstr>
      <vt:lpstr>PowerPoint Presentation</vt:lpstr>
      <vt:lpstr>Overview</vt:lpstr>
      <vt:lpstr>PowerPoint Presentation</vt:lpstr>
      <vt:lpstr>Intentional Teaching Framework</vt:lpstr>
      <vt:lpstr>What Is a Dual Language Learner?</vt:lpstr>
      <vt:lpstr>Developing Two Languages at Once</vt:lpstr>
      <vt:lpstr>Layering One on Top of the Other</vt:lpstr>
      <vt:lpstr> Development Patterns</vt:lpstr>
      <vt:lpstr>PowerPoint Presentation</vt:lpstr>
      <vt:lpstr>Supporting English and  Home Languages</vt:lpstr>
      <vt:lpstr>Which Language for Teaching?</vt:lpstr>
      <vt:lpstr>PowerPoint Presentation</vt:lpstr>
      <vt:lpstr>PowerPoint Presentation</vt:lpstr>
      <vt:lpstr>PowerPoint Presentation</vt:lpstr>
      <vt:lpstr>PowerPoint Presentation</vt:lpstr>
      <vt:lpstr>Why Encourage Home Languages?</vt:lpstr>
      <vt:lpstr>Ways to Support Home Languages</vt:lpstr>
      <vt:lpstr>Benefits of Two Languages</vt:lpstr>
      <vt:lpstr>Teaching New Words</vt:lpstr>
      <vt:lpstr>Process of Learning Vocabulary</vt:lpstr>
      <vt:lpstr>Increase Breadth and Depth</vt:lpstr>
      <vt:lpstr>Strategies for Teaching New Words</vt:lpstr>
      <vt:lpstr>PowerPoint Presentation</vt:lpstr>
      <vt:lpstr>PowerPoint Presentation</vt:lpstr>
      <vt:lpstr>Having Meaningful Conversations</vt:lpstr>
      <vt:lpstr>Impact of Teacher Talk</vt:lpstr>
      <vt:lpstr>Conversation Basics</vt:lpstr>
      <vt:lpstr>Talking with Dual Language Learners</vt:lpstr>
      <vt:lpstr>The Need for Scaffolding</vt:lpstr>
      <vt:lpstr>Encourage a Storytelling Format</vt:lpstr>
      <vt:lpstr>Interact at Different Stages</vt:lpstr>
      <vt:lpstr>When Children Aren’t Talking</vt:lpstr>
      <vt:lpstr>Boosting Language Birth to 3</vt:lpstr>
      <vt:lpstr>Teachers who are Bilingual…</vt:lpstr>
      <vt:lpstr>Children’s Language Mixing</vt:lpstr>
      <vt:lpstr>Response to Code Switching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Bringing It All Together</vt:lpstr>
      <vt:lpstr>Partnering with Families</vt:lpstr>
      <vt:lpstr>PowerPoint Presentation</vt:lpstr>
      <vt:lpstr>Using Information from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2018-09-26T03:18:29Z</dcterms:created>
  <dcterms:modified xsi:type="dcterms:W3CDTF">2018-12-13T22:20:24Z</dcterms:modified>
</cp:coreProperties>
</file>