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9" r:id="rId1"/>
  </p:sldMasterIdLst>
  <p:notesMasterIdLst>
    <p:notesMasterId r:id="rId8"/>
  </p:notesMasterIdLst>
  <p:handoutMasterIdLst>
    <p:handoutMasterId r:id="rId9"/>
  </p:handout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03"/>
    <p:restoredTop sz="91781" autoAdjust="0"/>
  </p:normalViewPr>
  <p:slideViewPr>
    <p:cSldViewPr>
      <p:cViewPr varScale="1">
        <p:scale>
          <a:sx n="87" d="100"/>
          <a:sy n="87" d="100"/>
        </p:scale>
        <p:origin x="86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978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343400" y="640080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B920E-B2F3-46EC-A93D-4074C987F4E1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343400" y="22860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r">
              <a:lnSpc>
                <a:spcPct val="9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Mindfulness: A Resilience Practice</a:t>
            </a:r>
          </a:p>
        </p:txBody>
      </p:sp>
    </p:spTree>
    <p:extLst>
      <p:ext uri="{BB962C8B-B14F-4D97-AF65-F5344CB8AC3E}">
        <p14:creationId xmlns:p14="http://schemas.microsoft.com/office/powerpoint/2010/main" val="1335409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EBB96-EC6F-49FE-A9C2-2BD58ABE3F32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804CB-05DE-4008-9C9B-FFEEF967C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9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04C05-5CD3-4F86-A55F-567CDE0848E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47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04C05-5CD3-4F86-A55F-567CDE0848E4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47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04C05-5CD3-4F86-A55F-567CDE0848E4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47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04C05-5CD3-4F86-A55F-567CDE0848E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47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562239"/>
            <a:ext cx="9144000" cy="753071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Course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2217619"/>
            <a:ext cx="9144000" cy="1675550"/>
          </a:xfrm>
        </p:spPr>
        <p:txBody>
          <a:bodyPr>
            <a:noAutofit/>
          </a:bodyPr>
          <a:lstStyle>
            <a:lvl1pPr marL="0" indent="0" algn="ctr">
              <a:buNone/>
              <a:defRPr sz="50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Module Title Can Run Up </a:t>
            </a:r>
            <a:br>
              <a:rPr lang="en-US" dirty="0"/>
            </a:br>
            <a:r>
              <a:rPr lang="en-US" dirty="0"/>
              <a:t>to Two Lines Maximum</a:t>
            </a:r>
          </a:p>
        </p:txBody>
      </p:sp>
      <p:pic>
        <p:nvPicPr>
          <p:cNvPr id="6" name="Picture 5" descr="Early Childhood National Centers and EarlyEdU Alliance" title="Logo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678" y="5553327"/>
            <a:ext cx="3578481" cy="106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7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iscussi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55" y="846623"/>
            <a:ext cx="1557681" cy="186197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408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nowledge-Che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66" y="834877"/>
            <a:ext cx="1610374" cy="220060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50016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vi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07" y="835532"/>
            <a:ext cx="1538743" cy="18623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44556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view-Activit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96" y="838438"/>
            <a:ext cx="1534620" cy="21800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4795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ourc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72" y="840401"/>
            <a:ext cx="1564931" cy="18574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4914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signmen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39" y="848289"/>
            <a:ext cx="1558888" cy="18416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18814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ideo-Assigmen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59" y="853271"/>
            <a:ext cx="1538982" cy="207115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09891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ession-Summar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2" y="835237"/>
            <a:ext cx="1553007" cy="214808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38030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565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5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3200"/>
            <a:ext cx="9144000" cy="64472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72796"/>
            <a:ext cx="9144000" cy="1143000"/>
          </a:xfrm>
        </p:spPr>
        <p:txBody>
          <a:bodyPr>
            <a:noAutofit/>
          </a:bodyPr>
          <a:lstStyle>
            <a:lvl1pPr>
              <a:defRPr sz="5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Session Titles May Run </a:t>
            </a:r>
            <a:br>
              <a:rPr lang="en-US" dirty="0"/>
            </a:br>
            <a:r>
              <a:rPr lang="en-US" dirty="0"/>
              <a:t>Two Lines in Title Case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6650434"/>
            <a:ext cx="9144000" cy="207565"/>
          </a:xfrm>
          <a:prstGeom prst="rect">
            <a:avLst/>
          </a:prstGeom>
          <a:solidFill>
            <a:srgbClr val="1048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813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452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ide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43" y="1903725"/>
            <a:ext cx="1542934" cy="186738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2697351" y="1758496"/>
            <a:ext cx="6310583" cy="464379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50027"/>
            <a:ext cx="9144000" cy="1143000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014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ide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43" y="842902"/>
            <a:ext cx="1542934" cy="186738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2697351" y="697673"/>
            <a:ext cx="6310583" cy="563738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46216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3631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34790"/>
            <a:ext cx="91440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ts val="600"/>
              </a:spcBef>
              <a:defRPr/>
            </a:pPr>
            <a:r>
              <a:rPr lang="en-US" sz="1400" baseline="30000" dirty="0">
                <a:solidFill>
                  <a:srgbClr val="009B37"/>
                </a:solidFill>
              </a:rPr>
              <a:t>This document was prepared under Grant #90HC0002 for the U.S. Department of Health and Human Services, Administration </a:t>
            </a:r>
            <a:br>
              <a:rPr lang="en-US" sz="1400" baseline="30000" dirty="0">
                <a:solidFill>
                  <a:srgbClr val="009B37"/>
                </a:solidFill>
              </a:rPr>
            </a:br>
            <a:r>
              <a:rPr lang="en-US" sz="1400" baseline="30000" dirty="0">
                <a:solidFill>
                  <a:srgbClr val="009B37"/>
                </a:solidFill>
              </a:rPr>
              <a:t>for Children and Families, Office of Head Start, by the National Center on Quality Teaching and Learning.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124033" y="1985233"/>
            <a:ext cx="3350306" cy="24523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arlyEdU_final-with-OH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346" y="2925811"/>
            <a:ext cx="3578481" cy="106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24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350027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Intentional Teaching Framework</a:t>
            </a:r>
          </a:p>
        </p:txBody>
      </p:sp>
      <p:pic>
        <p:nvPicPr>
          <p:cNvPr id="8" name="Picture 7" descr="Intentional Teaching Framework 03231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448" y="1482041"/>
            <a:ext cx="5066878" cy="504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569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350027"/>
            <a:ext cx="9144000" cy="114300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>
              <a:defRPr/>
            </a:pPr>
            <a:r>
              <a:rPr lang="en-US" dirty="0"/>
              <a:t>House Framework</a:t>
            </a:r>
            <a:endParaRPr lang="en-US" sz="2200" dirty="0"/>
          </a:p>
        </p:txBody>
      </p:sp>
      <p:pic>
        <p:nvPicPr>
          <p:cNvPr id="9" name="Picture 8" descr="HouseSolidBotto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360" y="1391807"/>
            <a:ext cx="5511063" cy="496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11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0" y="35002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17933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Focus on the Roof</a:t>
            </a:r>
            <a:endParaRPr lang="en-US" sz="2200" dirty="0"/>
          </a:p>
        </p:txBody>
      </p:sp>
      <p:pic>
        <p:nvPicPr>
          <p:cNvPr id="9" name="Content Placeholder 3" title="Ongoing Child Assessment block of the house is highlighte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1613" y="1571615"/>
            <a:ext cx="8245596" cy="264601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442805" y="1571615"/>
            <a:ext cx="8365821" cy="2646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Arial"/>
              <a:cs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t="76112"/>
          <a:stretch/>
        </p:blipFill>
        <p:spPr>
          <a:xfrm>
            <a:off x="442805" y="4942218"/>
            <a:ext cx="8255000" cy="996462"/>
          </a:xfrm>
          <a:prstGeom prst="rect">
            <a:avLst/>
          </a:prstGeom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/>
          <a:srcRect t="46603" b="26354"/>
          <a:stretch/>
        </p:blipFill>
        <p:spPr>
          <a:xfrm>
            <a:off x="452209" y="3692341"/>
            <a:ext cx="8255000" cy="11280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/>
          <a:srcRect t="-707" b="56208"/>
          <a:stretch/>
        </p:blipFill>
        <p:spPr>
          <a:xfrm>
            <a:off x="442805" y="1718957"/>
            <a:ext cx="8255000" cy="1856154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972393" y="2421355"/>
            <a:ext cx="52244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200" dirty="0">
                <a:solidFill>
                  <a:prstClr val="white"/>
                </a:solidFill>
                <a:latin typeface="Arial"/>
                <a:cs typeface="Arial"/>
              </a:rPr>
              <a:t>Intensive, </a:t>
            </a:r>
            <a:br>
              <a:rPr lang="en-US" sz="2200" dirty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2200" dirty="0">
                <a:solidFill>
                  <a:prstClr val="white"/>
                </a:solidFill>
                <a:latin typeface="Arial"/>
                <a:cs typeface="Arial"/>
              </a:rPr>
              <a:t>Individualized </a:t>
            </a:r>
            <a:br>
              <a:rPr lang="en-US" sz="2200" dirty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2200" dirty="0">
                <a:solidFill>
                  <a:prstClr val="white"/>
                </a:solidFill>
                <a:latin typeface="Arial"/>
                <a:cs typeface="Arial"/>
              </a:rPr>
              <a:t>Teaching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845771" y="4036718"/>
            <a:ext cx="522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prstClr val="white"/>
                </a:solidFill>
                <a:latin typeface="Arial"/>
                <a:cs typeface="Arial"/>
              </a:rPr>
              <a:t>Embedded Teaching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421715" y="5208602"/>
            <a:ext cx="6283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prstClr val="white"/>
                </a:solidFill>
                <a:latin typeface="Arial"/>
                <a:cs typeface="Arial"/>
              </a:rPr>
              <a:t>Curriculum Modification</a:t>
            </a:r>
          </a:p>
        </p:txBody>
      </p:sp>
    </p:spTree>
    <p:extLst>
      <p:ext uri="{BB962C8B-B14F-4D97-AF65-F5344CB8AC3E}">
        <p14:creationId xmlns:p14="http://schemas.microsoft.com/office/powerpoint/2010/main" val="426330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15" grpId="0"/>
      <p:bldP spid="16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0" y="35002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17933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Head Start Early Learning </a:t>
            </a:r>
            <a:br>
              <a:rPr lang="en-US" dirty="0"/>
            </a:br>
            <a:r>
              <a:rPr lang="en-US" dirty="0"/>
              <a:t>Outcomes Framework</a:t>
            </a:r>
          </a:p>
        </p:txBody>
      </p:sp>
      <p:pic>
        <p:nvPicPr>
          <p:cNvPr id="17" name="Picture 16" descr="The Head Start Early Learning Outcomes Framework 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58" y="2401785"/>
            <a:ext cx="8650941" cy="341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1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bg>
      <p:bgPr>
        <a:solidFill>
          <a:srgbClr val="104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122" y="2590340"/>
            <a:ext cx="7659111" cy="1143000"/>
          </a:xfrm>
          <a:ln w="12700" cmpd="sng">
            <a:solidFill>
              <a:schemeClr val="bg1"/>
            </a:solidFill>
          </a:ln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1582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104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122" y="2590340"/>
            <a:ext cx="7659111" cy="1143000"/>
          </a:xfrm>
          <a:ln w="12700" cmpd="sng">
            <a:solidFill>
              <a:schemeClr val="bg1"/>
            </a:solidFill>
          </a:ln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Section Title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5122" y="3735984"/>
            <a:ext cx="7651222" cy="6397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0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81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104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122" y="2590340"/>
            <a:ext cx="7659111" cy="1143000"/>
          </a:xfrm>
          <a:ln w="12700" cmpd="sng">
            <a:solidFill>
              <a:schemeClr val="bg1"/>
            </a:solidFill>
          </a:ln>
        </p:spPr>
        <p:txBody>
          <a:bodyPr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Section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765122" y="1945312"/>
            <a:ext cx="7651222" cy="6397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0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704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1793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0" y="2565320"/>
            <a:ext cx="9144000" cy="3142209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68928" y="1417528"/>
            <a:ext cx="3356533" cy="943513"/>
          </a:xfrm>
          <a:ln w="28575" cmpd="sng">
            <a:solidFill>
              <a:schemeClr val="bg1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Brainstorm</a:t>
            </a:r>
          </a:p>
        </p:txBody>
      </p:sp>
    </p:spTree>
    <p:extLst>
      <p:ext uri="{BB962C8B-B14F-4D97-AF65-F5344CB8AC3E}">
        <p14:creationId xmlns:p14="http://schemas.microsoft.com/office/powerpoint/2010/main" val="182475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90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 descr="Objective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7906"/>
          <a:stretch/>
        </p:blipFill>
        <p:spPr>
          <a:xfrm>
            <a:off x="674416" y="843419"/>
            <a:ext cx="1573623" cy="200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rning-Activit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07" y="859825"/>
            <a:ext cx="1546021" cy="214564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351" y="697673"/>
            <a:ext cx="6310583" cy="577083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6951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5002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78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6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  <p:sldLayoutId id="2147483737" r:id="rId18"/>
    <p:sldLayoutId id="2147483738" r:id="rId19"/>
    <p:sldLayoutId id="2147483739" r:id="rId20"/>
    <p:sldLayoutId id="2147483740" r:id="rId21"/>
    <p:sldLayoutId id="2147483741" r:id="rId22"/>
    <p:sldLayoutId id="2147483742" r:id="rId23"/>
    <p:sldLayoutId id="2147483743" r:id="rId24"/>
    <p:sldLayoutId id="2147483744" r:id="rId25"/>
    <p:sldLayoutId id="2147483745" r:id="rId26"/>
    <p:sldLayoutId id="2147483746" r:id="rId27"/>
    <p:sldLayoutId id="2147483747" r:id="rId28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179339"/>
          </a:solidFill>
          <a:latin typeface="Arial"/>
          <a:ea typeface="+mj-ea"/>
          <a:cs typeface="Arial"/>
        </a:defRPr>
      </a:lvl1pPr>
    </p:titleStyle>
    <p:bodyStyle>
      <a:lvl1pPr marL="274320" indent="-27432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649224" indent="-27432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lkc.ohs.acf.hhs.gov/video/mindful-sto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lkc.ohs.acf.hhs.gov/video/mindful-daily-routin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lkc.ohs.acf.hhs.gov/video/mindful-breath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lkc.ohs.acf.hhs.gov/video/find-yourself-retur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Mindfulness: A Resilience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6000" dirty="0"/>
              <a:t>Video Instructions: Mindfulness Practices</a:t>
            </a:r>
          </a:p>
        </p:txBody>
      </p:sp>
    </p:spTree>
    <p:extLst>
      <p:ext uri="{BB962C8B-B14F-4D97-AF65-F5344CB8AC3E}">
        <p14:creationId xmlns:p14="http://schemas.microsoft.com/office/powerpoint/2010/main" val="397147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5066" y="3971367"/>
            <a:ext cx="762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Go to video webpage"/>
              </a:rPr>
              <a:t>VIDEO: Mindful STOP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title="Video camera ic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16" y="1859795"/>
            <a:ext cx="2908300" cy="1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5066" y="3971367"/>
            <a:ext cx="762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Go to video webpage"/>
              </a:rPr>
              <a:t>VIDEO: Mindful Daily Routines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title="Video camera ic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16" y="1859795"/>
            <a:ext cx="2908300" cy="1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8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066" y="3971367"/>
            <a:ext cx="762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Go to video webpage"/>
              </a:rPr>
              <a:t>VIDEO: Mindful Breathing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title="Video camera ic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16" y="1859795"/>
            <a:ext cx="2908300" cy="1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1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066" y="3971367"/>
            <a:ext cx="762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Go to video webpage"/>
              </a:rPr>
              <a:t>VIDEO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Go to video webpage"/>
              </a:rPr>
              <a:t>: Find Yourself and Return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title="Video camera ic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16" y="1859795"/>
            <a:ext cx="2908300" cy="1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5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143650"/>
      </p:ext>
    </p:extLst>
  </p:cSld>
  <p:clrMapOvr>
    <a:masterClrMapping/>
  </p:clrMapOvr>
</p:sld>
</file>

<file path=ppt/theme/theme1.xml><?xml version="1.0" encoding="utf-8"?>
<a:theme xmlns:a="http://schemas.openxmlformats.org/drawingml/2006/main" name="64_EarlyEdU_PPT_Template">
  <a:themeElements>
    <a:clrScheme name="Custom 5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79339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Autofit/>
      </a:bodyPr>
      <a:lstStyle>
        <a:defPPr>
          <a:defRPr sz="3600"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On-screen Show (4:3)</PresentationFormat>
  <Paragraphs>10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64_EarlyEdU_PPT_Template</vt:lpstr>
      <vt:lpstr>Mindfulness: A Resilience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2018-09-26T03:17:43Z</dcterms:created>
  <dcterms:modified xsi:type="dcterms:W3CDTF">2018-12-13T22:20:18Z</dcterms:modified>
</cp:coreProperties>
</file>