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94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92" r:id="rId16"/>
    <p:sldId id="274" r:id="rId17"/>
    <p:sldId id="276" r:id="rId18"/>
    <p:sldId id="277" r:id="rId19"/>
    <p:sldId id="279" r:id="rId20"/>
    <p:sldId id="280" r:id="rId21"/>
    <p:sldId id="275" r:id="rId22"/>
    <p:sldId id="282" r:id="rId23"/>
    <p:sldId id="283" r:id="rId24"/>
    <p:sldId id="287" r:id="rId25"/>
    <p:sldId id="286" r:id="rId26"/>
    <p:sldId id="289" r:id="rId27"/>
    <p:sldId id="284" r:id="rId28"/>
    <p:sldId id="288" r:id="rId29"/>
    <p:sldId id="285" r:id="rId30"/>
    <p:sldId id="290" r:id="rId31"/>
    <p:sldId id="281" r:id="rId32"/>
    <p:sldId id="264" r:id="rId33"/>
    <p:sldId id="263" r:id="rId34"/>
    <p:sldId id="265" r:id="rId35"/>
    <p:sldId id="291" r:id="rId36"/>
    <p:sldId id="262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339"/>
    <a:srgbClr val="11489B"/>
    <a:srgbClr val="F06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1" autoAdjust="0"/>
    <p:restoredTop sz="87586" autoAdjust="0"/>
  </p:normalViewPr>
  <p:slideViewPr>
    <p:cSldViewPr snapToGrid="0">
      <p:cViewPr varScale="1">
        <p:scale>
          <a:sx n="82" d="100"/>
          <a:sy n="82" d="100"/>
        </p:scale>
        <p:origin x="8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4312"/>
    </p:cViewPr>
  </p:sorterViewPr>
  <p:notesViewPr>
    <p:cSldViewPr snapToGrid="0">
      <p:cViewPr>
        <p:scale>
          <a:sx n="60" d="100"/>
          <a:sy n="60" d="100"/>
        </p:scale>
        <p:origin x="948" y="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293704" y="230588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Mindfulness: A Resilience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4293704" y="640080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4EA15-A995-4D5E-9808-EE89A1540F5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8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5045-4DF4-4F62-9764-7B3CDFFE347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04C05-5CD3-4F86-A55F-567CDE08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1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8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4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65887" eaLnBrk="1" hangingPunct="1">
              <a:spcBef>
                <a:spcPct val="0"/>
              </a:spcBef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15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658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15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3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28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44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2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42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18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47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7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18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47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EE53-446D-4130-BE93-B0725C8D7E8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78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06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68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29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1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8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9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395D8-2BAD-2643-952A-6FE555AF725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9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9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4C05-5CD3-4F86-A55F-567CDE0848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62239"/>
            <a:ext cx="9144000" cy="753071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217619"/>
            <a:ext cx="9144000" cy="1675550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Title Can Run Up </a:t>
            </a:r>
            <a:br>
              <a:rPr lang="en-US" dirty="0"/>
            </a:br>
            <a:r>
              <a:rPr lang="en-US" dirty="0"/>
              <a:t>to Two Lines Maximum</a:t>
            </a:r>
          </a:p>
        </p:txBody>
      </p:sp>
      <p:pic>
        <p:nvPicPr>
          <p:cNvPr id="6" name="Picture 5" descr="EarlyEdU_final-with-OH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78" y="5553327"/>
            <a:ext cx="3578481" cy="10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5" y="846623"/>
            <a:ext cx="1557681" cy="18619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737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owledge-Che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6" y="834877"/>
            <a:ext cx="1610374" cy="22006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85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7" y="835532"/>
            <a:ext cx="1538743" cy="1862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278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-Activ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6" y="838438"/>
            <a:ext cx="1534620" cy="21800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740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ourc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2" y="840401"/>
            <a:ext cx="1564931" cy="18574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228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ignm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9" y="848289"/>
            <a:ext cx="1558888" cy="1841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038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-Assigm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9" y="853271"/>
            <a:ext cx="1538982" cy="20711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290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ssion-Summar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2" y="835237"/>
            <a:ext cx="1553007" cy="2148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02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0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6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7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72796"/>
            <a:ext cx="9144000" cy="1143000"/>
          </a:xfrm>
        </p:spPr>
        <p:txBody>
          <a:bodyPr>
            <a:noAutofit/>
          </a:bodyPr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Titles May Run </a:t>
            </a:r>
            <a:br>
              <a:rPr lang="en-US" dirty="0"/>
            </a:br>
            <a:r>
              <a:rPr lang="en-US" dirty="0"/>
              <a:t>Two Lines in Title Case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50434"/>
            <a:ext cx="9144000" cy="207565"/>
          </a:xfrm>
          <a:prstGeom prst="rect">
            <a:avLst/>
          </a:prstGeom>
          <a:solidFill>
            <a:srgbClr val="1048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2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0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de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3" y="1903725"/>
            <a:ext cx="1542934" cy="186738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697351" y="1758496"/>
            <a:ext cx="6310583" cy="464379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5045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de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3" y="842902"/>
            <a:ext cx="1542934" cy="186738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697351" y="697673"/>
            <a:ext cx="6310583" cy="563738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743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64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34790"/>
            <a:ext cx="9144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ts val="600"/>
              </a:spcBef>
              <a:defRPr/>
            </a:pPr>
            <a:r>
              <a:rPr lang="en-US" sz="1400" baseline="30000" dirty="0">
                <a:solidFill>
                  <a:srgbClr val="009B37"/>
                </a:solidFill>
              </a:rPr>
              <a:t>This document was prepared under Grant #90HC0002 for the U.S. Department of Health and Human Services, Administration </a:t>
            </a:r>
            <a:br>
              <a:rPr lang="en-US" sz="1400" baseline="30000" dirty="0">
                <a:solidFill>
                  <a:srgbClr val="009B37"/>
                </a:solidFill>
              </a:rPr>
            </a:br>
            <a:r>
              <a:rPr lang="en-US" sz="1400" baseline="30000" dirty="0">
                <a:solidFill>
                  <a:srgbClr val="009B37"/>
                </a:solidFill>
              </a:rPr>
              <a:t>for Children and Families, Office of Head Start, by the National Center on Quality Teaching and Learning.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124033" y="1985233"/>
            <a:ext cx="3350306" cy="245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arlyEdU_final-with-OH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46" y="2925811"/>
            <a:ext cx="3578481" cy="10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35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50027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Intentional Teaching Framework</a:t>
            </a:r>
          </a:p>
        </p:txBody>
      </p:sp>
      <p:pic>
        <p:nvPicPr>
          <p:cNvPr id="8" name="Picture 7" descr="Intentional Teaching Framework 03231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48" y="1482041"/>
            <a:ext cx="5066878" cy="50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50027"/>
            <a:ext cx="9144000" cy="114300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>
              <a:defRPr/>
            </a:pPr>
            <a:r>
              <a:rPr lang="en-US" dirty="0"/>
              <a:t>House Framework</a:t>
            </a:r>
            <a:endParaRPr lang="en-US" sz="2200" dirty="0"/>
          </a:p>
        </p:txBody>
      </p:sp>
      <p:pic>
        <p:nvPicPr>
          <p:cNvPr id="9" name="Picture 8" descr="HouseSolidBotto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60" y="1391807"/>
            <a:ext cx="5511063" cy="49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7933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Focus on the Roof</a:t>
            </a:r>
            <a:endParaRPr lang="en-US" sz="2200" dirty="0"/>
          </a:p>
        </p:txBody>
      </p:sp>
      <p:pic>
        <p:nvPicPr>
          <p:cNvPr id="9" name="Content Placeholder 3" title="Ongoing Child Assessment block of the house is highlighte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13" y="1571615"/>
            <a:ext cx="8245596" cy="26460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42805" y="1571615"/>
            <a:ext cx="8365821" cy="2646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76112"/>
          <a:stretch/>
        </p:blipFill>
        <p:spPr>
          <a:xfrm>
            <a:off x="442805" y="4942218"/>
            <a:ext cx="8255000" cy="996462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t="46603" b="26354"/>
          <a:stretch/>
        </p:blipFill>
        <p:spPr>
          <a:xfrm>
            <a:off x="452209" y="3692341"/>
            <a:ext cx="8255000" cy="1128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t="-707" b="56208"/>
          <a:stretch/>
        </p:blipFill>
        <p:spPr>
          <a:xfrm>
            <a:off x="442805" y="1718957"/>
            <a:ext cx="8255000" cy="185615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972393" y="2421355"/>
            <a:ext cx="522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  <a:t>Intensive, </a:t>
            </a:r>
            <a:b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  <a:t>Individualized </a:t>
            </a:r>
            <a:b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200" dirty="0">
                <a:solidFill>
                  <a:prstClr val="white"/>
                </a:solidFill>
                <a:latin typeface="Arial"/>
                <a:cs typeface="Arial"/>
              </a:rPr>
              <a:t>Teaching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5771" y="4036718"/>
            <a:ext cx="522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Embedded Teaching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421715" y="5208602"/>
            <a:ext cx="628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Curriculum Modification</a:t>
            </a:r>
          </a:p>
        </p:txBody>
      </p:sp>
    </p:spTree>
    <p:extLst>
      <p:ext uri="{BB962C8B-B14F-4D97-AF65-F5344CB8AC3E}">
        <p14:creationId xmlns:p14="http://schemas.microsoft.com/office/powerpoint/2010/main" val="3375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7933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Head Start Early Learning </a:t>
            </a:r>
            <a:br>
              <a:rPr lang="en-US" dirty="0"/>
            </a:br>
            <a:r>
              <a:rPr lang="en-US" dirty="0"/>
              <a:t>Outcomes Framework</a:t>
            </a:r>
          </a:p>
        </p:txBody>
      </p:sp>
      <p:pic>
        <p:nvPicPr>
          <p:cNvPr id="17" name="Picture 16" descr="The Head Start Early Learning Outcomes Framework 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" y="2401785"/>
            <a:ext cx="8650941" cy="34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384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122" y="3735984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96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104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Section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65122" y="1945312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4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179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0" y="2565320"/>
            <a:ext cx="9144000" cy="3142209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8928" y="1417528"/>
            <a:ext cx="3356533" cy="943513"/>
          </a:xfrm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165106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7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Objective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906"/>
          <a:stretch/>
        </p:blipFill>
        <p:spPr>
          <a:xfrm>
            <a:off x="674416" y="843419"/>
            <a:ext cx="1573623" cy="20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2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rning-Activ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7" y="859825"/>
            <a:ext cx="1546021" cy="2145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152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78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12/13/18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79339"/>
          </a:solidFill>
          <a:latin typeface="Arial"/>
          <a:ea typeface="+mj-ea"/>
          <a:cs typeface="Arial"/>
        </a:defRPr>
      </a:lvl1pPr>
    </p:titleStyle>
    <p:bodyStyle>
      <a:lvl1pPr marL="274320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49224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yerkes-dodson-la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benefits-mindfulnes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notice-five-thing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7619"/>
            <a:ext cx="9144000" cy="1701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700" dirty="0"/>
              <a:t>Mindfulness: </a:t>
            </a:r>
          </a:p>
          <a:p>
            <a:pPr>
              <a:lnSpc>
                <a:spcPct val="90000"/>
              </a:lnSpc>
            </a:pPr>
            <a:r>
              <a:rPr lang="en-US" sz="5700" dirty="0"/>
              <a:t>A Resilience Practice</a:t>
            </a:r>
          </a:p>
        </p:txBody>
      </p:sp>
    </p:spTree>
    <p:extLst>
      <p:ext uri="{BB962C8B-B14F-4D97-AF65-F5344CB8AC3E}">
        <p14:creationId xmlns:p14="http://schemas.microsoft.com/office/powerpoint/2010/main" val="336756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381000"/>
            <a:ext cx="9144000" cy="1143000"/>
          </a:xfrm>
        </p:spPr>
        <p:txBody>
          <a:bodyPr/>
          <a:lstStyle/>
          <a:p>
            <a:r>
              <a:rPr lang="en-US" dirty="0"/>
              <a:t>Top Five Stressors for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9" y="1676400"/>
            <a:ext cx="4731167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Challenging behavior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Isolation from colleagues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Interactions with upset parents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Insufficient resources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Life stressors outside of the 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14" y="1907927"/>
            <a:ext cx="3534033" cy="33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dirty="0"/>
              <a:t>Definition:</a:t>
            </a:r>
          </a:p>
          <a:p>
            <a:pPr>
              <a:buFont typeface="Arial" pitchFamily="34" charset="0"/>
              <a:buChar char="•"/>
            </a:pPr>
            <a:r>
              <a:rPr lang="en-US" sz="3400" b="1" dirty="0">
                <a:solidFill>
                  <a:srgbClr val="11489B"/>
                </a:solidFill>
              </a:rPr>
              <a:t>Homeostatic balance </a:t>
            </a:r>
            <a:r>
              <a:rPr lang="en-US" sz="3400" dirty="0"/>
              <a:t>(a state of homeostasis): Having an ideal body temperature, an ideal level of glucose in the bloodstream, an ideal everything</a:t>
            </a:r>
          </a:p>
          <a:p>
            <a:pPr>
              <a:buFont typeface="Arial" pitchFamily="34" charset="0"/>
              <a:buChar char="•"/>
            </a:pPr>
            <a:r>
              <a:rPr lang="en-US" sz="3400" b="1" dirty="0">
                <a:solidFill>
                  <a:srgbClr val="11489B"/>
                </a:solidFill>
              </a:rPr>
              <a:t>Stressor</a:t>
            </a:r>
            <a:r>
              <a:rPr lang="en-US" sz="3400" dirty="0">
                <a:solidFill>
                  <a:srgbClr val="11489B"/>
                </a:solidFill>
              </a:rPr>
              <a:t>: </a:t>
            </a:r>
            <a:r>
              <a:rPr lang="en-US" sz="3400" dirty="0"/>
              <a:t>Anything that knocks you out of homeostatic balance</a:t>
            </a:r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5514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697351" y="697673"/>
            <a:ext cx="5684649" cy="5637386"/>
          </a:xfrm>
        </p:spPr>
        <p:txBody>
          <a:bodyPr/>
          <a:lstStyle/>
          <a:p>
            <a:pPr marL="0" indent="0">
              <a:buNone/>
            </a:pPr>
            <a:r>
              <a:rPr lang="en-US" sz="3400" i="1" dirty="0"/>
              <a:t>The Yerkes-Dodson Law</a:t>
            </a:r>
          </a:p>
          <a:p>
            <a:pPr marL="0" indent="0">
              <a:buNone/>
            </a:pPr>
            <a:r>
              <a:rPr lang="en-US" sz="3400" dirty="0"/>
              <a:t>Think about these questions while watching the video:</a:t>
            </a:r>
          </a:p>
          <a:p>
            <a:r>
              <a:rPr lang="en-US" sz="3400" dirty="0"/>
              <a:t>When does stress have a positive impact?</a:t>
            </a:r>
          </a:p>
          <a:p>
            <a:r>
              <a:rPr lang="en-US" sz="3400" dirty="0"/>
              <a:t>When does it impact negatively?</a:t>
            </a:r>
          </a:p>
        </p:txBody>
      </p:sp>
    </p:spTree>
    <p:extLst>
      <p:ext uri="{BB962C8B-B14F-4D97-AF65-F5344CB8AC3E}">
        <p14:creationId xmlns:p14="http://schemas.microsoft.com/office/powerpoint/2010/main" val="330870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The Yerkes Dodson Law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>
          <a:xfrm>
            <a:off x="3121572" y="745125"/>
            <a:ext cx="5788805" cy="567017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17933A"/>
                </a:solidFill>
              </a:rPr>
              <a:t>Video Debrief</a:t>
            </a:r>
          </a:p>
          <a:p>
            <a:pPr>
              <a:spcBef>
                <a:spcPts val="1200"/>
              </a:spcBef>
            </a:pPr>
            <a:r>
              <a:rPr lang="en-US" dirty="0"/>
              <a:t>When stress is moderate and manageable, it affects a person’s performance positively.</a:t>
            </a:r>
          </a:p>
          <a:p>
            <a:pPr>
              <a:spcBef>
                <a:spcPts val="1200"/>
              </a:spcBef>
            </a:pPr>
            <a:r>
              <a:rPr lang="en-US" dirty="0"/>
              <a:t>When it is too intense, people become exhausted and disorganized and their performance plummets.</a:t>
            </a:r>
          </a:p>
        </p:txBody>
      </p:sp>
    </p:spTree>
    <p:extLst>
      <p:ext uri="{BB962C8B-B14F-4D97-AF65-F5344CB8AC3E}">
        <p14:creationId xmlns:p14="http://schemas.microsoft.com/office/powerpoint/2010/main" val="26460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Manageable Stress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904355"/>
            <a:ext cx="3962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Pause for a moment to think about what manageable stress—</a:t>
            </a:r>
            <a:r>
              <a:rPr lang="en-US" b="1" dirty="0"/>
              <a:t>stress that puts you in prime condition for doing effective work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is for you.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80" y="2056755"/>
            <a:ext cx="3731325" cy="29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6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Intense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616" y="1972513"/>
            <a:ext cx="429013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Too much stress or poor stress management impacts the mind and body, causing heavy </a:t>
            </a:r>
            <a:r>
              <a:rPr lang="en-US" b="1" dirty="0"/>
              <a:t>allostatic load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783" y="1970186"/>
            <a:ext cx="3316366" cy="40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9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Effects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217273"/>
              </p:ext>
            </p:extLst>
          </p:nvPr>
        </p:nvGraphicFramePr>
        <p:xfrm>
          <a:off x="685800" y="1371600"/>
          <a:ext cx="8077200" cy="496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/>
                          <a:cs typeface="Arial"/>
                        </a:rPr>
                        <a:t>Body</a:t>
                      </a:r>
                    </a:p>
                  </a:txBody>
                  <a:tcPr marL="182880" anchor="ctr">
                    <a:solidFill>
                      <a:srgbClr val="1148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/>
                          <a:cs typeface="Arial"/>
                        </a:rPr>
                        <a:t>Mind</a:t>
                      </a:r>
                    </a:p>
                  </a:txBody>
                  <a:tcPr marL="182880" anchor="ctr">
                    <a:solidFill>
                      <a:srgbClr val="1148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/>
                          <a:cs typeface="Arial"/>
                        </a:rPr>
                        <a:t>Behavior</a:t>
                      </a:r>
                    </a:p>
                  </a:txBody>
                  <a:tcPr marL="182880" anchor="ctr">
                    <a:solidFill>
                      <a:srgbClr val="114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103">
                <a:tc>
                  <a:txBody>
                    <a:bodyPr/>
                    <a:lstStyle/>
                    <a:p>
                      <a:pPr marL="182880" indent="-18288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182880" indent="-18288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Muscle tension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pain</a:t>
                      </a:r>
                    </a:p>
                    <a:p>
                      <a:pPr marL="182880" indent="-18288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Cardiovascular issues</a:t>
                      </a:r>
                    </a:p>
                    <a:p>
                      <a:pPr marL="182880" indent="-18288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182880" indent="-18288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in sex drive</a:t>
                      </a:r>
                    </a:p>
                    <a:p>
                      <a:pPr marL="182880" indent="-18288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Stomach upset</a:t>
                      </a:r>
                    </a:p>
                    <a:p>
                      <a:pPr marL="182880" indent="-18288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Sleep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Anxiety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Restlessness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Lack of motivation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Memory issues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Irritability or anger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Sadness or 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Angry outbursts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Avoidance of key activities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Overeating or undereating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Social withdrawal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Drug or alcohol abuse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2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4612" y="1507717"/>
            <a:ext cx="38862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179339"/>
                </a:solidFill>
              </a:rPr>
              <a:t>Goal is Resilience</a:t>
            </a:r>
          </a:p>
          <a:p>
            <a:pPr marL="0" indent="0">
              <a:buNone/>
            </a:pPr>
            <a:r>
              <a:rPr lang="en-US" sz="3200" dirty="0"/>
              <a:t>Resilience is the ability to survive and thrive in the face of life’s daily ups and downs, </a:t>
            </a:r>
            <a:r>
              <a:rPr lang="en-US" sz="3200" i="1" dirty="0"/>
              <a:t>curve balls</a:t>
            </a:r>
            <a:r>
              <a:rPr lang="en-US" sz="3200" dirty="0"/>
              <a:t>, and stressors.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2698"/>
            <a:ext cx="4585414" cy="6399423"/>
          </a:xfrm>
        </p:spPr>
      </p:pic>
    </p:spTree>
    <p:extLst>
      <p:ext uri="{BB962C8B-B14F-4D97-AF65-F5344CB8AC3E}">
        <p14:creationId xmlns:p14="http://schemas.microsoft.com/office/powerpoint/2010/main" val="85162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All Become Resilient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00600" y="2377250"/>
            <a:ext cx="4038600" cy="38251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Resilience does not require something rare or special—</a:t>
            </a:r>
            <a:br>
              <a:rPr lang="en-US" sz="3200" dirty="0"/>
            </a:br>
            <a:r>
              <a:rPr lang="en-US" sz="3200" dirty="0"/>
              <a:t>it’s </a:t>
            </a:r>
            <a:r>
              <a:rPr lang="en-US" sz="3200" b="1" dirty="0">
                <a:solidFill>
                  <a:srgbClr val="11489B"/>
                </a:solidFill>
              </a:rPr>
              <a:t>ordinary magic</a:t>
            </a:r>
            <a:r>
              <a:rPr lang="en-US" sz="3200" dirty="0"/>
              <a:t>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176" y="1685242"/>
            <a:ext cx="3353954" cy="4461415"/>
          </a:xfrm>
        </p:spPr>
      </p:pic>
    </p:spTree>
    <p:extLst>
      <p:ext uri="{BB962C8B-B14F-4D97-AF65-F5344CB8AC3E}">
        <p14:creationId xmlns:p14="http://schemas.microsoft.com/office/powerpoint/2010/main" val="248403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b="1" dirty="0"/>
              <a:t>This module will focus on practices to:</a:t>
            </a:r>
          </a:p>
          <a:p>
            <a:r>
              <a:rPr lang="en-US" sz="3300" dirty="0"/>
              <a:t>Help teachers manage stress and build resilience.</a:t>
            </a:r>
          </a:p>
          <a:p>
            <a:r>
              <a:rPr lang="en-US" sz="3300" dirty="0"/>
              <a:t>Pause and focus on the present moment.</a:t>
            </a:r>
          </a:p>
          <a:p>
            <a:r>
              <a:rPr lang="en-US" sz="3300" dirty="0"/>
              <a:t>Teach children to pause and use their senses to focus on what is happening in the current moment.</a:t>
            </a:r>
          </a:p>
        </p:txBody>
      </p:sp>
    </p:spTree>
    <p:extLst>
      <p:ext uri="{BB962C8B-B14F-4D97-AF65-F5344CB8AC3E}">
        <p14:creationId xmlns:p14="http://schemas.microsoft.com/office/powerpoint/2010/main" val="73781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Steps Toward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4728"/>
            <a:ext cx="8229600" cy="4747636"/>
          </a:xfrm>
        </p:spPr>
        <p:txBody>
          <a:bodyPr/>
          <a:lstStyle/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Develop helpful and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optimistic thinking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Seek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social support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Get good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Clarify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and doing what matters.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emotions effectively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Engage in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practices.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Purposefully practice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gratitude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Make time for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recreation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relaxation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86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04" y="2263273"/>
            <a:ext cx="6625146" cy="15840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000" dirty="0"/>
              <a:t>Using Mindfulness Practices</a:t>
            </a:r>
          </a:p>
        </p:txBody>
      </p:sp>
    </p:spTree>
    <p:extLst>
      <p:ext uri="{BB962C8B-B14F-4D97-AF65-F5344CB8AC3E}">
        <p14:creationId xmlns:p14="http://schemas.microsoft.com/office/powerpoint/2010/main" val="8650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Mindfulness?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2400" y="1600200"/>
            <a:ext cx="464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“The </a:t>
            </a:r>
            <a:r>
              <a:rPr lang="en-US" b="1" dirty="0">
                <a:solidFill>
                  <a:srgbClr val="000000"/>
                </a:solidFill>
              </a:rPr>
              <a:t>awareness</a:t>
            </a:r>
            <a:r>
              <a:rPr lang="en-US" dirty="0">
                <a:solidFill>
                  <a:srgbClr val="000000"/>
                </a:solidFill>
              </a:rPr>
              <a:t> that emerges through paying attention on purpose, in the present moment, and nonjudgmentally to the unfolding of experience moment by moment.” 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Kabat</a:t>
            </a:r>
            <a:r>
              <a:rPr lang="en-US" sz="2000" dirty="0"/>
              <a:t>-Zinn, 2003, p. 145</a:t>
            </a:r>
            <a:r>
              <a:rPr lang="en-US" sz="18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723" y="1744394"/>
            <a:ext cx="2924862" cy="41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Benefits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85576"/>
            <a:ext cx="8229600" cy="46929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400" b="1" dirty="0">
                <a:solidFill>
                  <a:srgbClr val="000000"/>
                </a:solidFill>
              </a:rPr>
              <a:t>Concentration</a:t>
            </a:r>
            <a:r>
              <a:rPr lang="en-US" sz="3400" dirty="0">
                <a:solidFill>
                  <a:srgbClr val="000000"/>
                </a:solidFill>
              </a:rPr>
              <a:t> and clarity in thinking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Increased </a:t>
            </a:r>
            <a:r>
              <a:rPr lang="en-US" sz="3400" b="1" dirty="0">
                <a:solidFill>
                  <a:srgbClr val="000000"/>
                </a:solidFill>
              </a:rPr>
              <a:t>calmness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More skillful </a:t>
            </a:r>
            <a:r>
              <a:rPr lang="en-US" sz="3400" b="1" dirty="0">
                <a:solidFill>
                  <a:srgbClr val="000000"/>
                </a:solidFill>
              </a:rPr>
              <a:t>response to difficult situations 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Increased </a:t>
            </a:r>
            <a:r>
              <a:rPr lang="en-US" sz="3400" b="1" dirty="0">
                <a:solidFill>
                  <a:srgbClr val="000000"/>
                </a:solidFill>
              </a:rPr>
              <a:t>empathy</a:t>
            </a:r>
            <a:r>
              <a:rPr lang="en-US" sz="3400" dirty="0">
                <a:solidFill>
                  <a:srgbClr val="000000"/>
                </a:solidFill>
              </a:rPr>
              <a:t> and understanding of others </a:t>
            </a:r>
          </a:p>
          <a:p>
            <a:pPr>
              <a:buFont typeface="Arial" pitchFamily="34" charset="0"/>
              <a:buChar char="•"/>
            </a:pPr>
            <a:r>
              <a:rPr lang="en-US" sz="3400" b="1" dirty="0">
                <a:solidFill>
                  <a:srgbClr val="000000"/>
                </a:solidFill>
              </a:rPr>
              <a:t>Decreased stress </a:t>
            </a:r>
            <a:r>
              <a:rPr lang="en-US" sz="3400" dirty="0">
                <a:solidFill>
                  <a:srgbClr val="000000"/>
                </a:solidFill>
              </a:rPr>
              <a:t>and anxiety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Enhanced </a:t>
            </a:r>
            <a:r>
              <a:rPr lang="en-US" sz="3400" b="1" dirty="0">
                <a:solidFill>
                  <a:srgbClr val="000000"/>
                </a:solidFill>
              </a:rPr>
              <a:t>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156360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697351" y="697673"/>
            <a:ext cx="5684649" cy="563738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The Benefits of Mindfulness</a:t>
            </a:r>
          </a:p>
          <a:p>
            <a:pPr marL="0" indent="0">
              <a:buNone/>
            </a:pPr>
            <a:r>
              <a:rPr lang="en-US" dirty="0"/>
              <a:t>While you are watching this video, think about these questions:</a:t>
            </a:r>
          </a:p>
          <a:p>
            <a:r>
              <a:rPr lang="en-US" dirty="0"/>
              <a:t>What are the benefits of mindfulness for you?</a:t>
            </a:r>
          </a:p>
          <a:p>
            <a:r>
              <a:rPr lang="en-US" dirty="0"/>
              <a:t>What are the possible impacts for the children you work with?</a:t>
            </a:r>
          </a:p>
        </p:txBody>
      </p:sp>
    </p:spTree>
    <p:extLst>
      <p:ext uri="{BB962C8B-B14F-4D97-AF65-F5344CB8AC3E}">
        <p14:creationId xmlns:p14="http://schemas.microsoft.com/office/powerpoint/2010/main" val="148500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The Benefits of Mindfulness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>
          <a:xfrm>
            <a:off x="3121572" y="745125"/>
            <a:ext cx="5788805" cy="567017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17933A"/>
                </a:solidFill>
              </a:rPr>
              <a:t>Video Debrief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Using mindfulness practices, teachers can:</a:t>
            </a:r>
          </a:p>
          <a:p>
            <a:pPr>
              <a:spcBef>
                <a:spcPts val="1200"/>
              </a:spcBef>
            </a:pPr>
            <a:r>
              <a:rPr lang="en-US" dirty="0"/>
              <a:t>Be calmer and better observers of children.</a:t>
            </a:r>
          </a:p>
          <a:p>
            <a:pPr>
              <a:spcBef>
                <a:spcPts val="1200"/>
              </a:spcBef>
            </a:pPr>
            <a:r>
              <a:rPr lang="en-US" dirty="0"/>
              <a:t>Have a more positive affect, which impacts the mood in the classroom.</a:t>
            </a:r>
          </a:p>
          <a:p>
            <a:pPr>
              <a:spcBef>
                <a:spcPts val="1200"/>
              </a:spcBef>
            </a:pPr>
            <a:r>
              <a:rPr lang="en-US" dirty="0"/>
              <a:t>Respond to challenges more calmly.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Mindfulness Works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1035" y="2401674"/>
            <a:ext cx="2296111" cy="2287696"/>
            <a:chOff x="321035" y="2401674"/>
            <a:chExt cx="2296111" cy="2287696"/>
          </a:xfrm>
        </p:grpSpPr>
        <p:sp>
          <p:nvSpPr>
            <p:cNvPr id="6" name="Rectangle 5"/>
            <p:cNvSpPr/>
            <p:nvPr/>
          </p:nvSpPr>
          <p:spPr>
            <a:xfrm>
              <a:off x="329450" y="2401674"/>
              <a:ext cx="2287696" cy="2287696"/>
            </a:xfrm>
            <a:prstGeom prst="rect">
              <a:avLst/>
            </a:prstGeom>
            <a:solidFill>
              <a:srgbClr val="1793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035" y="2629630"/>
              <a:ext cx="2295935" cy="191319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Mindfulness practices: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/>
                  <a:cs typeface="Arial"/>
                </a:rPr>
                <a:t>Purposeful attention to the present moment with a receptive attitude</a:t>
              </a:r>
              <a:endParaRPr lang="en-US" b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Plus 14"/>
          <p:cNvSpPr/>
          <p:nvPr/>
        </p:nvSpPr>
        <p:spPr>
          <a:xfrm>
            <a:off x="2674266" y="3178761"/>
            <a:ext cx="740664" cy="749808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415106" y="2328130"/>
            <a:ext cx="2336371" cy="2328230"/>
            <a:chOff x="3415106" y="2328130"/>
            <a:chExt cx="2336371" cy="2328230"/>
          </a:xfrm>
        </p:grpSpPr>
        <p:sp>
          <p:nvSpPr>
            <p:cNvPr id="3" name="Oval 2"/>
            <p:cNvSpPr/>
            <p:nvPr/>
          </p:nvSpPr>
          <p:spPr>
            <a:xfrm>
              <a:off x="3415106" y="2328130"/>
              <a:ext cx="2328230" cy="2328230"/>
            </a:xfrm>
            <a:prstGeom prst="ellipse">
              <a:avLst/>
            </a:prstGeom>
            <a:solidFill>
              <a:srgbClr val="F065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5106" y="2580338"/>
              <a:ext cx="2336371" cy="191319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Awareness: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/>
                  <a:cs typeface="Arial"/>
                </a:rPr>
                <a:t>Noticing what is happening within self, to others, and in surroundings</a:t>
              </a:r>
              <a:endParaRPr lang="en-US" sz="2000" b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5872787" y="3255818"/>
            <a:ext cx="565899" cy="54648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00551" y="2401674"/>
            <a:ext cx="2336371" cy="2287696"/>
            <a:chOff x="6500551" y="2401674"/>
            <a:chExt cx="2336371" cy="2287696"/>
          </a:xfrm>
        </p:grpSpPr>
        <p:sp>
          <p:nvSpPr>
            <p:cNvPr id="8" name="Rectangle 7"/>
            <p:cNvSpPr/>
            <p:nvPr/>
          </p:nvSpPr>
          <p:spPr>
            <a:xfrm>
              <a:off x="6516664" y="2401674"/>
              <a:ext cx="2287696" cy="2287696"/>
            </a:xfrm>
            <a:prstGeom prst="rect">
              <a:avLst/>
            </a:prstGeom>
            <a:solidFill>
              <a:srgbClr val="1148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00551" y="2597066"/>
              <a:ext cx="2336371" cy="191319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  <a:latin typeface="Arial"/>
                  <a:cs typeface="Arial"/>
                </a:rPr>
                <a:t>Empowerment:</a:t>
              </a:r>
            </a:p>
            <a:p>
              <a:pPr algn="ctr"/>
              <a:r>
                <a:rPr lang="en-US" sz="1700" dirty="0">
                  <a:solidFill>
                    <a:schemeClr val="bg1"/>
                  </a:solidFill>
                  <a:latin typeface="Arial"/>
                  <a:cs typeface="Arial"/>
                </a:rPr>
                <a:t>Liberated from distressing thoughts and feelings and able to be calmer and think more clearly to make good decisions</a:t>
              </a:r>
              <a:endParaRPr lang="en-US" sz="1700" b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80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i="1" dirty="0"/>
              <a:t>Notice Five Things</a:t>
            </a:r>
          </a:p>
          <a:p>
            <a:pPr marL="0" indent="0">
              <a:buNone/>
            </a:pPr>
            <a:r>
              <a:rPr lang="en-US" sz="3400" dirty="0"/>
              <a:t>While you are watching the video, think about these questions:</a:t>
            </a:r>
          </a:p>
          <a:p>
            <a:r>
              <a:rPr lang="en-US" sz="3400" dirty="0"/>
              <a:t>What are the elements of the strategy?</a:t>
            </a:r>
          </a:p>
          <a:p>
            <a:r>
              <a:rPr lang="en-US" sz="3400" dirty="0"/>
              <a:t>Where can you do this practice?</a:t>
            </a:r>
          </a:p>
          <a:p>
            <a:r>
              <a:rPr lang="en-US" sz="3400" dirty="0"/>
              <a:t>What is its purpose?</a:t>
            </a:r>
          </a:p>
          <a:p>
            <a:pPr marL="0" indent="0">
              <a:buNone/>
            </a:pP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2230455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066" y="3971367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o to video webpage"/>
              </a:rPr>
              <a:t>VIDEO: Notice Five Things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title="Video camera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6" y="1859795"/>
            <a:ext cx="2908300" cy="1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By the end of this module, </a:t>
            </a:r>
            <a:br>
              <a:rPr lang="en-US" b="1" dirty="0"/>
            </a:br>
            <a:r>
              <a:rPr lang="en-US" b="1" dirty="0"/>
              <a:t>you should be able to:</a:t>
            </a:r>
          </a:p>
          <a:p>
            <a:r>
              <a:rPr lang="en-US" dirty="0"/>
              <a:t>Describe negative and positive impacts of stress.</a:t>
            </a:r>
          </a:p>
          <a:p>
            <a:r>
              <a:rPr lang="en-US" dirty="0"/>
              <a:t>Use mindfulness practices </a:t>
            </a:r>
            <a:br>
              <a:rPr lang="en-US" dirty="0"/>
            </a:br>
            <a:r>
              <a:rPr lang="en-US" dirty="0"/>
              <a:t>that lead to calm and centered states.</a:t>
            </a:r>
          </a:p>
          <a:p>
            <a:r>
              <a:rPr lang="en-US" dirty="0"/>
              <a:t>Lead children in a mindfulness practice.</a:t>
            </a:r>
          </a:p>
        </p:txBody>
      </p:sp>
    </p:spTree>
    <p:extLst>
      <p:ext uri="{BB962C8B-B14F-4D97-AF65-F5344CB8AC3E}">
        <p14:creationId xmlns:p14="http://schemas.microsoft.com/office/powerpoint/2010/main" val="2402327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0"/>
          </p:nvPr>
        </p:nvSpPr>
        <p:spPr>
          <a:xfrm>
            <a:off x="3121572" y="745125"/>
            <a:ext cx="5788805" cy="567017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17933A"/>
                </a:solidFill>
              </a:rPr>
              <a:t>Video Debrief</a:t>
            </a:r>
          </a:p>
          <a:p>
            <a:pPr>
              <a:spcBef>
                <a:spcPts val="1200"/>
              </a:spcBef>
            </a:pPr>
            <a:r>
              <a:rPr lang="en-US" dirty="0"/>
              <a:t>Notice five things you can see, hear, and connect with your body.</a:t>
            </a:r>
          </a:p>
          <a:p>
            <a:pPr>
              <a:spcBef>
                <a:spcPts val="1200"/>
              </a:spcBef>
            </a:pPr>
            <a:r>
              <a:rPr lang="en-US" dirty="0"/>
              <a:t>You can do this practice in the classroom or, really, anywhere.</a:t>
            </a:r>
          </a:p>
          <a:p>
            <a:pPr>
              <a:spcBef>
                <a:spcPts val="1200"/>
              </a:spcBef>
            </a:pPr>
            <a:r>
              <a:rPr lang="en-US" dirty="0"/>
              <a:t>The purpose is to practice becoming calm and centered.</a:t>
            </a:r>
          </a:p>
        </p:txBody>
      </p:sp>
    </p:spTree>
    <p:extLst>
      <p:ext uri="{BB962C8B-B14F-4D97-AF65-F5344CB8AC3E}">
        <p14:creationId xmlns:p14="http://schemas.microsoft.com/office/powerpoint/2010/main" val="2525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i="1" dirty="0"/>
              <a:t>Notice Five Things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Pause, sit quietly, and think about:</a:t>
            </a:r>
          </a:p>
          <a:p>
            <a:r>
              <a:rPr lang="en-US" sz="3400" dirty="0"/>
              <a:t>Five things you can see.</a:t>
            </a:r>
          </a:p>
          <a:p>
            <a:r>
              <a:rPr lang="en-US" sz="3400" dirty="0"/>
              <a:t>Five things you can hear.</a:t>
            </a:r>
          </a:p>
          <a:p>
            <a:r>
              <a:rPr lang="en-US" sz="3400" dirty="0"/>
              <a:t>Five things that connect with your body.</a:t>
            </a:r>
          </a:p>
        </p:txBody>
      </p:sp>
    </p:spTree>
    <p:extLst>
      <p:ext uri="{BB962C8B-B14F-4D97-AF65-F5344CB8AC3E}">
        <p14:creationId xmlns:p14="http://schemas.microsoft.com/office/powerpoint/2010/main" val="10508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26" y="2590340"/>
            <a:ext cx="8075538" cy="1143000"/>
          </a:xfrm>
        </p:spPr>
        <p:txBody>
          <a:bodyPr/>
          <a:lstStyle/>
          <a:p>
            <a:r>
              <a:rPr lang="en-US" sz="5300" dirty="0"/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4138342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Manage stress well to build your resiliency and better observe and respond to children.</a:t>
            </a:r>
          </a:p>
          <a:p>
            <a:pPr>
              <a:spcBef>
                <a:spcPts val="1200"/>
              </a:spcBef>
            </a:pPr>
            <a:r>
              <a:rPr lang="en-US" dirty="0"/>
              <a:t>Use mindfulness practices as one way to remain calm and centered.</a:t>
            </a:r>
          </a:p>
          <a:p>
            <a:pPr>
              <a:spcBef>
                <a:spcPts val="1200"/>
              </a:spcBef>
            </a:pPr>
            <a:r>
              <a:rPr lang="en-US" dirty="0"/>
              <a:t>Teach these practices to children in addition to using them yourself.</a:t>
            </a:r>
          </a:p>
        </p:txBody>
      </p:sp>
    </p:spTree>
    <p:extLst>
      <p:ext uri="{BB962C8B-B14F-4D97-AF65-F5344CB8AC3E}">
        <p14:creationId xmlns:p14="http://schemas.microsoft.com/office/powerpoint/2010/main" val="14571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7351" y="697673"/>
            <a:ext cx="6141849" cy="5474527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Choose One: Mindfulness Practices</a:t>
            </a:r>
          </a:p>
          <a:p>
            <a:r>
              <a:rPr lang="en-US" dirty="0"/>
              <a:t>Watch the videos showing mindfulness practices or read about them on the handout.</a:t>
            </a:r>
          </a:p>
          <a:p>
            <a:r>
              <a:rPr lang="en-US" dirty="0"/>
              <a:t>Choose one.</a:t>
            </a:r>
          </a:p>
          <a:p>
            <a:r>
              <a:rPr lang="en-US" dirty="0"/>
              <a:t>Try one at least once while </a:t>
            </a:r>
            <a:br>
              <a:rPr lang="en-US" dirty="0"/>
            </a:br>
            <a:r>
              <a:rPr lang="en-US" dirty="0"/>
              <a:t>in or out of the in the classroom during the next week. </a:t>
            </a:r>
          </a:p>
          <a:p>
            <a:r>
              <a:rPr lang="en-US" dirty="0"/>
              <a:t>Reflect on the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87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Notice Five Things with Children</a:t>
            </a:r>
          </a:p>
          <a:p>
            <a:pPr marL="420624" indent="-420624">
              <a:buFont typeface="+mj-lt"/>
              <a:buAutoNum type="arabicPeriod"/>
            </a:pPr>
            <a:r>
              <a:rPr lang="en-US" dirty="0"/>
              <a:t>Review the steps to the mindfulness practice </a:t>
            </a:r>
            <a:r>
              <a:rPr lang="en-US" i="1" dirty="0"/>
              <a:t>Notice Five Things.</a:t>
            </a:r>
          </a:p>
          <a:p>
            <a:pPr marL="420624" indent="-420624">
              <a:buFont typeface="+mj-lt"/>
              <a:buAutoNum type="arabicPeriod"/>
            </a:pPr>
            <a:r>
              <a:rPr lang="en-US" dirty="0"/>
              <a:t>Set up your video camera to film your lesson with children.</a:t>
            </a:r>
          </a:p>
          <a:p>
            <a:pPr marL="420624" indent="-420624">
              <a:buFont typeface="+mj-lt"/>
              <a:buAutoNum type="arabicPeriod"/>
            </a:pPr>
            <a:r>
              <a:rPr lang="en-US" dirty="0"/>
              <a:t>Lead children in the activity</a:t>
            </a:r>
            <a:r>
              <a:rPr lang="en-US" i="1" dirty="0"/>
              <a:t>. </a:t>
            </a:r>
          </a:p>
          <a:p>
            <a:pPr marL="420624" indent="-420624">
              <a:buFont typeface="+mj-lt"/>
              <a:buAutoNum type="arabicPeriod"/>
            </a:pPr>
            <a:r>
              <a:rPr lang="en-US" dirty="0"/>
              <a:t>Review the recording and reflect on the experience and children’s responses.</a:t>
            </a:r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77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Teaching Framework</a:t>
            </a:r>
          </a:p>
        </p:txBody>
      </p:sp>
    </p:spTree>
    <p:extLst>
      <p:ext uri="{BB962C8B-B14F-4D97-AF65-F5344CB8AC3E}">
        <p14:creationId xmlns:p14="http://schemas.microsoft.com/office/powerpoint/2010/main" val="246074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4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Resilience = Child Outcomes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99617" y="2952971"/>
            <a:ext cx="3925680" cy="2389698"/>
            <a:chOff x="2699617" y="2952971"/>
            <a:chExt cx="3925680" cy="2389698"/>
          </a:xfrm>
        </p:grpSpPr>
        <p:sp>
          <p:nvSpPr>
            <p:cNvPr id="5" name="Up Arrow 4"/>
            <p:cNvSpPr/>
            <p:nvPr/>
          </p:nvSpPr>
          <p:spPr>
            <a:xfrm>
              <a:off x="4461796" y="4779818"/>
              <a:ext cx="348809" cy="400243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2904341">
              <a:off x="5551371" y="4362377"/>
              <a:ext cx="348809" cy="1424665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 rot="18783602">
              <a:off x="3314264" y="4379213"/>
              <a:ext cx="348809" cy="1578104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4461796" y="3001818"/>
              <a:ext cx="348809" cy="400243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 rot="2904341">
              <a:off x="3296159" y="2415043"/>
              <a:ext cx="348809" cy="1424665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 rot="18783602">
              <a:off x="5661840" y="2416486"/>
              <a:ext cx="348809" cy="1578104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63879" y="5041515"/>
            <a:ext cx="1524000" cy="1500909"/>
            <a:chOff x="3863879" y="5041515"/>
            <a:chExt cx="1524000" cy="1500909"/>
          </a:xfrm>
        </p:grpSpPr>
        <p:sp>
          <p:nvSpPr>
            <p:cNvPr id="9" name="Oval 8"/>
            <p:cNvSpPr/>
            <p:nvPr/>
          </p:nvSpPr>
          <p:spPr>
            <a:xfrm>
              <a:off x="3886970" y="5041515"/>
              <a:ext cx="1500909" cy="1500909"/>
            </a:xfrm>
            <a:prstGeom prst="ellipse">
              <a:avLst/>
            </a:prstGeom>
            <a:solidFill>
              <a:srgbClr val="F065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63879" y="5156970"/>
              <a:ext cx="1508606" cy="112375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 resilience </a:t>
              </a:r>
              <a:b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b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85636" y="3271213"/>
            <a:ext cx="1516303" cy="1500909"/>
            <a:chOff x="1685636" y="3271213"/>
            <a:chExt cx="1516303" cy="1500909"/>
          </a:xfrm>
        </p:grpSpPr>
        <p:sp>
          <p:nvSpPr>
            <p:cNvPr id="7" name="Oval 6"/>
            <p:cNvSpPr/>
            <p:nvPr/>
          </p:nvSpPr>
          <p:spPr>
            <a:xfrm>
              <a:off x="1701030" y="3271213"/>
              <a:ext cx="1500909" cy="1500909"/>
            </a:xfrm>
            <a:prstGeom prst="ellipse">
              <a:avLst/>
            </a:prstGeom>
            <a:solidFill>
              <a:srgbClr val="1148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85636" y="3448243"/>
              <a:ext cx="1508606" cy="112375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Classroom climate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79273" y="3271213"/>
            <a:ext cx="1508606" cy="1500909"/>
            <a:chOff x="3879273" y="3271213"/>
            <a:chExt cx="1508606" cy="1500909"/>
          </a:xfrm>
        </p:grpSpPr>
        <p:sp>
          <p:nvSpPr>
            <p:cNvPr id="4" name="Oval 3"/>
            <p:cNvSpPr/>
            <p:nvPr/>
          </p:nvSpPr>
          <p:spPr>
            <a:xfrm>
              <a:off x="3886970" y="3271213"/>
              <a:ext cx="1500909" cy="1500909"/>
            </a:xfrm>
            <a:prstGeom prst="ellipse">
              <a:avLst/>
            </a:prstGeom>
            <a:solidFill>
              <a:srgbClr val="1148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79273" y="3448243"/>
              <a:ext cx="1508606" cy="112375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of evidence-based practices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80545" y="3271213"/>
            <a:ext cx="1508607" cy="1500909"/>
            <a:chOff x="5980545" y="3271213"/>
            <a:chExt cx="1508607" cy="1500909"/>
          </a:xfrm>
        </p:grpSpPr>
        <p:sp>
          <p:nvSpPr>
            <p:cNvPr id="8" name="Oval 7"/>
            <p:cNvSpPr/>
            <p:nvPr/>
          </p:nvSpPr>
          <p:spPr>
            <a:xfrm>
              <a:off x="5980545" y="3271213"/>
              <a:ext cx="1500909" cy="1500909"/>
            </a:xfrm>
            <a:prstGeom prst="ellipse">
              <a:avLst/>
            </a:prstGeom>
            <a:solidFill>
              <a:srgbClr val="1148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0546" y="3448243"/>
              <a:ext cx="1508606" cy="112375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Relationships with children and parents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79273" y="1493213"/>
            <a:ext cx="1508606" cy="1500909"/>
            <a:chOff x="3879273" y="1493213"/>
            <a:chExt cx="1508606" cy="1500909"/>
          </a:xfrm>
        </p:grpSpPr>
        <p:sp>
          <p:nvSpPr>
            <p:cNvPr id="10" name="Oval 9"/>
            <p:cNvSpPr/>
            <p:nvPr/>
          </p:nvSpPr>
          <p:spPr>
            <a:xfrm>
              <a:off x="3886970" y="1493213"/>
              <a:ext cx="1500909" cy="1500909"/>
            </a:xfrm>
            <a:prstGeom prst="ellipse">
              <a:avLst/>
            </a:prstGeom>
            <a:solidFill>
              <a:srgbClr val="1148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9273" y="1701030"/>
              <a:ext cx="1508606" cy="112375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lvl="0"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 social, emotional, and academic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7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67" y="2574057"/>
            <a:ext cx="7001071" cy="1143000"/>
          </a:xfrm>
        </p:spPr>
        <p:txBody>
          <a:bodyPr/>
          <a:lstStyle/>
          <a:p>
            <a:r>
              <a:rPr lang="en-US" sz="5500" dirty="0"/>
              <a:t>Managing Stress</a:t>
            </a:r>
          </a:p>
        </p:txBody>
      </p:sp>
    </p:spTree>
    <p:extLst>
      <p:ext uri="{BB962C8B-B14F-4D97-AF65-F5344CB8AC3E}">
        <p14:creationId xmlns:p14="http://schemas.microsoft.com/office/powerpoint/2010/main" val="263263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8386"/>
            <a:ext cx="9144000" cy="64137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9781" y="423298"/>
            <a:ext cx="5568214" cy="789750"/>
          </a:xfrm>
          <a:solidFill>
            <a:schemeClr val="tx1">
              <a:alpha val="36000"/>
            </a:schemeClr>
          </a:solidFill>
          <a:ln w="12700" cmpd="sng">
            <a:solidFill>
              <a:schemeClr val="bg1"/>
            </a:solidFill>
          </a:ln>
        </p:spPr>
        <p:txBody>
          <a:bodyPr/>
          <a:lstStyle/>
          <a:p>
            <a:r>
              <a:rPr lang="en-US" sz="3000" dirty="0">
                <a:solidFill>
                  <a:srgbClr val="FFFFFF"/>
                </a:solidFill>
              </a:rPr>
              <a:t>Teaching, Caring, and Stress</a:t>
            </a:r>
          </a:p>
        </p:txBody>
      </p:sp>
    </p:spTree>
    <p:extLst>
      <p:ext uri="{BB962C8B-B14F-4D97-AF65-F5344CB8AC3E}">
        <p14:creationId xmlns:p14="http://schemas.microsoft.com/office/powerpoint/2010/main" val="30984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b="1" dirty="0">
                <a:solidFill>
                  <a:srgbClr val="11489B"/>
                </a:solidFill>
              </a:rPr>
              <a:t>What is stressful about your work as an early childhood educator?</a:t>
            </a:r>
          </a:p>
          <a:p>
            <a:r>
              <a:rPr lang="en-US" sz="3400" dirty="0"/>
              <a:t>Turn and exchange ideas with a partner.</a:t>
            </a:r>
          </a:p>
          <a:p>
            <a:r>
              <a:rPr lang="en-US" sz="3400" dirty="0"/>
              <a:t>Be ready to share your thoughts with the larger group.</a:t>
            </a:r>
          </a:p>
        </p:txBody>
      </p:sp>
    </p:spTree>
    <p:extLst>
      <p:ext uri="{BB962C8B-B14F-4D97-AF65-F5344CB8AC3E}">
        <p14:creationId xmlns:p14="http://schemas.microsoft.com/office/powerpoint/2010/main" val="1629275262"/>
      </p:ext>
    </p:extLst>
  </p:cSld>
  <p:clrMapOvr>
    <a:masterClrMapping/>
  </p:clrMapOvr>
</p:sld>
</file>

<file path=ppt/theme/theme1.xml><?xml version="1.0" encoding="utf-8"?>
<a:theme xmlns:a="http://schemas.openxmlformats.org/drawingml/2006/main" name="64_EarlyEdU_PPT_Templat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79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36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Macintosh PowerPoint</Application>
  <PresentationFormat>On-screen Show (4:3)</PresentationFormat>
  <Paragraphs>174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ＭＳ Ｐゴシック</vt:lpstr>
      <vt:lpstr>Arial</vt:lpstr>
      <vt:lpstr>Calibri</vt:lpstr>
      <vt:lpstr>64_EarlyEdU_PPT_Template</vt:lpstr>
      <vt:lpstr>PowerPoint Presentation</vt:lpstr>
      <vt:lpstr>Overview</vt:lpstr>
      <vt:lpstr>PowerPoint Presentation</vt:lpstr>
      <vt:lpstr>Intentional Teaching Framework</vt:lpstr>
      <vt:lpstr>PowerPoint Presentation</vt:lpstr>
      <vt:lpstr>Teacher Resilience = Child Outcomes</vt:lpstr>
      <vt:lpstr>Managing Stress</vt:lpstr>
      <vt:lpstr>Teaching, Caring, and Stress</vt:lpstr>
      <vt:lpstr>PowerPoint Presentation</vt:lpstr>
      <vt:lpstr>Top Five Stressors for Teachers</vt:lpstr>
      <vt:lpstr>What is Stress?</vt:lpstr>
      <vt:lpstr>PowerPoint Presentation</vt:lpstr>
      <vt:lpstr>PowerPoint Presentation</vt:lpstr>
      <vt:lpstr>PowerPoint Presentation</vt:lpstr>
      <vt:lpstr>What is Manageable Stress?</vt:lpstr>
      <vt:lpstr>Impacts of Intense Stress</vt:lpstr>
      <vt:lpstr>Some Effects</vt:lpstr>
      <vt:lpstr>PowerPoint Presentation</vt:lpstr>
      <vt:lpstr>We Can All Become Resilient</vt:lpstr>
      <vt:lpstr>Some Steps Toward Resilience</vt:lpstr>
      <vt:lpstr>Using Mindfulness Practices</vt:lpstr>
      <vt:lpstr>What is Mindfulness?</vt:lpstr>
      <vt:lpstr>Scientific Benefits</vt:lpstr>
      <vt:lpstr>PowerPoint Presentation</vt:lpstr>
      <vt:lpstr>PowerPoint Presentation</vt:lpstr>
      <vt:lpstr>PowerPoint Presentation</vt:lpstr>
      <vt:lpstr>How Mindfulness Works</vt:lpstr>
      <vt:lpstr>PowerPoint Presentation</vt:lpstr>
      <vt:lpstr>PowerPoint Presentation</vt:lpstr>
      <vt:lpstr>PowerPoint Presentation</vt:lpstr>
      <vt:lpstr>PowerPoint Presentation</vt:lpstr>
      <vt:lpstr>Bringing It All Together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2018-09-26T03:17:13Z</dcterms:created>
  <dcterms:modified xsi:type="dcterms:W3CDTF">2018-12-13T22:20:11Z</dcterms:modified>
</cp:coreProperties>
</file>