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5" r:id="rId1"/>
  </p:sldMasterIdLst>
  <p:notesMasterIdLst>
    <p:notesMasterId r:id="rId47"/>
  </p:notesMasterIdLst>
  <p:handoutMasterIdLst>
    <p:handoutMasterId r:id="rId48"/>
  </p:handoutMasterIdLst>
  <p:sldIdLst>
    <p:sldId id="257" r:id="rId2"/>
    <p:sldId id="258" r:id="rId3"/>
    <p:sldId id="259" r:id="rId4"/>
    <p:sldId id="260" r:id="rId5"/>
    <p:sldId id="261" r:id="rId6"/>
    <p:sldId id="281" r:id="rId7"/>
    <p:sldId id="266" r:id="rId8"/>
    <p:sldId id="267" r:id="rId9"/>
    <p:sldId id="280" r:id="rId10"/>
    <p:sldId id="298" r:id="rId11"/>
    <p:sldId id="309" r:id="rId12"/>
    <p:sldId id="314" r:id="rId13"/>
    <p:sldId id="268" r:id="rId14"/>
    <p:sldId id="273" r:id="rId15"/>
    <p:sldId id="274" r:id="rId16"/>
    <p:sldId id="285" r:id="rId17"/>
    <p:sldId id="297" r:id="rId18"/>
    <p:sldId id="296" r:id="rId19"/>
    <p:sldId id="295" r:id="rId20"/>
    <p:sldId id="312" r:id="rId21"/>
    <p:sldId id="270" r:id="rId22"/>
    <p:sldId id="311" r:id="rId23"/>
    <p:sldId id="315" r:id="rId24"/>
    <p:sldId id="277" r:id="rId25"/>
    <p:sldId id="301" r:id="rId26"/>
    <p:sldId id="303" r:id="rId27"/>
    <p:sldId id="291" r:id="rId28"/>
    <p:sldId id="306" r:id="rId29"/>
    <p:sldId id="275" r:id="rId30"/>
    <p:sldId id="289" r:id="rId31"/>
    <p:sldId id="304" r:id="rId32"/>
    <p:sldId id="287" r:id="rId33"/>
    <p:sldId id="290" r:id="rId34"/>
    <p:sldId id="294" r:id="rId35"/>
    <p:sldId id="292" r:id="rId36"/>
    <p:sldId id="302" r:id="rId37"/>
    <p:sldId id="288" r:id="rId38"/>
    <p:sldId id="307" r:id="rId39"/>
    <p:sldId id="278" r:id="rId40"/>
    <p:sldId id="313" r:id="rId41"/>
    <p:sldId id="310" r:id="rId42"/>
    <p:sldId id="265" r:id="rId43"/>
    <p:sldId id="308" r:id="rId44"/>
    <p:sldId id="263" r:id="rId45"/>
    <p:sldId id="262" r:id="rId46"/>
  </p:sldIdLst>
  <p:sldSz cx="9144000" cy="6858000" type="screen4x3"/>
  <p:notesSz cx="92710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1048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68"/>
    <p:restoredTop sz="94606" autoAdjust="0"/>
  </p:normalViewPr>
  <p:slideViewPr>
    <p:cSldViewPr snapToGrid="0">
      <p:cViewPr varScale="1">
        <p:scale>
          <a:sx n="90" d="100"/>
          <a:sy n="90" d="100"/>
        </p:scale>
        <p:origin x="632"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60" d="100"/>
          <a:sy n="60" d="100"/>
        </p:scale>
        <p:origin x="924" y="-1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392018" y="228600"/>
            <a:ext cx="4018136" cy="350446"/>
          </a:xfrm>
          <a:prstGeom prst="rect">
            <a:avLst/>
          </a:prstGeom>
        </p:spPr>
        <p:txBody>
          <a:bodyPr vert="horz" lIns="91440" tIns="45720" rIns="91440" bIns="45720" rtlCol="0"/>
          <a:lstStyle>
            <a:lvl1pPr algn="l">
              <a:defRPr sz="1200"/>
            </a:lvl1pPr>
          </a:lstStyle>
          <a:p>
            <a:pPr algn="r">
              <a:lnSpc>
                <a:spcPct val="90000"/>
              </a:lnSpc>
            </a:pPr>
            <a:r>
              <a:rPr lang="en-US" dirty="0">
                <a:latin typeface="Arial" panose="020B0604020202020204" pitchFamily="34" charset="0"/>
                <a:cs typeface="Arial" panose="020B0604020202020204" pitchFamily="34" charset="0"/>
              </a:rPr>
              <a:t>Using Interactive Media in Early Learning</a:t>
            </a:r>
          </a:p>
          <a:p>
            <a:pPr algn="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3"/>
          </p:nvPr>
        </p:nvSpPr>
        <p:spPr>
          <a:xfrm>
            <a:off x="4392018" y="6400800"/>
            <a:ext cx="4018136" cy="350446"/>
          </a:xfrm>
          <a:prstGeom prst="rect">
            <a:avLst/>
          </a:prstGeom>
        </p:spPr>
        <p:txBody>
          <a:bodyPr vert="horz" lIns="91440" tIns="45720" rIns="91440" bIns="45720" rtlCol="0" anchor="b"/>
          <a:lstStyle>
            <a:lvl1pPr algn="r">
              <a:defRPr sz="1200"/>
            </a:lvl1pPr>
          </a:lstStyle>
          <a:p>
            <a:fld id="{DD8B3949-5CB5-4888-A728-3BEDE87416D3}" type="slidenum">
              <a:rPr lang="en-US" smtClean="0">
                <a:latin typeface="Arial" panose="020B0604020202020204" pitchFamily="34" charset="0"/>
                <a:cs typeface="Arial" panose="020B0604020202020204" pitchFamily="34" charset="0"/>
              </a:r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61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17433" cy="3492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5251422" y="0"/>
            <a:ext cx="4017433" cy="349250"/>
          </a:xfrm>
          <a:prstGeom prst="rect">
            <a:avLst/>
          </a:prstGeom>
        </p:spPr>
        <p:txBody>
          <a:bodyPr vert="horz" lIns="92885" tIns="46442" rIns="92885" bIns="46442" rtlCol="0"/>
          <a:lstStyle>
            <a:lvl1pPr algn="r">
              <a:defRPr sz="1200"/>
            </a:lvl1pPr>
          </a:lstStyle>
          <a:p>
            <a:fld id="{F64A88A0-86FA-4C60-8A60-C814D9D5C108}" type="datetimeFigureOut">
              <a:rPr lang="en-US" smtClean="0"/>
              <a:t>12/13/18</a:t>
            </a:fld>
            <a:endParaRPr lang="en-US"/>
          </a:p>
        </p:txBody>
      </p:sp>
      <p:sp>
        <p:nvSpPr>
          <p:cNvPr id="4" name="Slide Image Placeholder 3"/>
          <p:cNvSpPr>
            <a:spLocks noGrp="1" noRot="1" noChangeAspect="1"/>
          </p:cNvSpPr>
          <p:nvPr>
            <p:ph type="sldImg" idx="2"/>
          </p:nvPr>
        </p:nvSpPr>
        <p:spPr>
          <a:xfrm>
            <a:off x="2889250" y="523875"/>
            <a:ext cx="3492500" cy="2619375"/>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927100" y="3317875"/>
            <a:ext cx="7416800" cy="3143250"/>
          </a:xfrm>
          <a:prstGeom prst="rect">
            <a:avLst/>
          </a:prstGeom>
        </p:spPr>
        <p:txBody>
          <a:bodyPr vert="horz" lIns="92885" tIns="46442" rIns="92885" bIns="464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34538"/>
            <a:ext cx="4017433" cy="349250"/>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5251422" y="6634538"/>
            <a:ext cx="4017433" cy="349250"/>
          </a:xfrm>
          <a:prstGeom prst="rect">
            <a:avLst/>
          </a:prstGeom>
        </p:spPr>
        <p:txBody>
          <a:bodyPr vert="horz" lIns="92885" tIns="46442" rIns="92885" bIns="46442" rtlCol="0" anchor="b"/>
          <a:lstStyle>
            <a:lvl1pPr algn="r">
              <a:defRPr sz="1200"/>
            </a:lvl1pPr>
          </a:lstStyle>
          <a:p>
            <a:fld id="{F112D887-A14F-4F7B-8DA4-E81F08C10392}" type="slidenum">
              <a:rPr lang="en-US" smtClean="0"/>
              <a:t>‹#›</a:t>
            </a:fld>
            <a:endParaRPr lang="en-US"/>
          </a:p>
        </p:txBody>
      </p:sp>
    </p:spTree>
    <p:extLst>
      <p:ext uri="{BB962C8B-B14F-4D97-AF65-F5344CB8AC3E}">
        <p14:creationId xmlns:p14="http://schemas.microsoft.com/office/powerpoint/2010/main" val="943775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p>
        </p:txBody>
      </p:sp>
      <p:sp>
        <p:nvSpPr>
          <p:cNvPr id="4" name="Slide Number Placeholder 3"/>
          <p:cNvSpPr>
            <a:spLocks noGrp="1"/>
          </p:cNvSpPr>
          <p:nvPr>
            <p:ph type="sldNum" sz="quarter" idx="10"/>
          </p:nvPr>
        </p:nvSpPr>
        <p:spPr/>
        <p:txBody>
          <a:bodyPr/>
          <a:lstStyle/>
          <a:p>
            <a:fld id="{D57395D8-2BAD-2643-952A-6FE555AF725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24266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112D887-A14F-4F7B-8DA4-E81F08C1039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47022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112D887-A14F-4F7B-8DA4-E81F08C1039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45783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12D887-A14F-4F7B-8DA4-E81F08C10392}" type="slidenum">
              <a:rPr lang="en-US" smtClean="0"/>
              <a:t>12</a:t>
            </a:fld>
            <a:endParaRPr lang="en-US"/>
          </a:p>
        </p:txBody>
      </p:sp>
    </p:spTree>
    <p:extLst>
      <p:ext uri="{BB962C8B-B14F-4D97-AF65-F5344CB8AC3E}">
        <p14:creationId xmlns:p14="http://schemas.microsoft.com/office/powerpoint/2010/main" val="839384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F112D887-A14F-4F7B-8DA4-E81F08C10392}" type="slidenum">
              <a:rPr lang="en-US" smtClean="0"/>
              <a:t>13</a:t>
            </a:fld>
            <a:endParaRPr lang="en-US"/>
          </a:p>
        </p:txBody>
      </p:sp>
    </p:spTree>
    <p:extLst>
      <p:ext uri="{BB962C8B-B14F-4D97-AF65-F5344CB8AC3E}">
        <p14:creationId xmlns:p14="http://schemas.microsoft.com/office/powerpoint/2010/main" val="692001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112D887-A14F-4F7B-8DA4-E81F08C10392}" type="slidenum">
              <a:rPr lang="en-US" smtClean="0"/>
              <a:t>14</a:t>
            </a:fld>
            <a:endParaRPr lang="en-US"/>
          </a:p>
        </p:txBody>
      </p:sp>
    </p:spTree>
    <p:extLst>
      <p:ext uri="{BB962C8B-B14F-4D97-AF65-F5344CB8AC3E}">
        <p14:creationId xmlns:p14="http://schemas.microsoft.com/office/powerpoint/2010/main" val="2377144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12D887-A14F-4F7B-8DA4-E81F08C10392}" type="slidenum">
              <a:rPr lang="en-US" smtClean="0"/>
              <a:t>15</a:t>
            </a:fld>
            <a:endParaRPr lang="en-US"/>
          </a:p>
        </p:txBody>
      </p:sp>
    </p:spTree>
    <p:extLst>
      <p:ext uri="{BB962C8B-B14F-4D97-AF65-F5344CB8AC3E}">
        <p14:creationId xmlns:p14="http://schemas.microsoft.com/office/powerpoint/2010/main" val="2385731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dirty="0"/>
          </a:p>
        </p:txBody>
      </p:sp>
      <p:sp>
        <p:nvSpPr>
          <p:cNvPr id="4" name="Slide Number Placeholder 3"/>
          <p:cNvSpPr>
            <a:spLocks noGrp="1"/>
          </p:cNvSpPr>
          <p:nvPr>
            <p:ph type="sldNum" sz="quarter" idx="10"/>
          </p:nvPr>
        </p:nvSpPr>
        <p:spPr/>
        <p:txBody>
          <a:bodyPr/>
          <a:lstStyle/>
          <a:p>
            <a:fld id="{F112D887-A14F-4F7B-8DA4-E81F08C10392}" type="slidenum">
              <a:rPr lang="en-US" smtClean="0"/>
              <a:t>16</a:t>
            </a:fld>
            <a:endParaRPr lang="en-US"/>
          </a:p>
        </p:txBody>
      </p:sp>
    </p:spTree>
    <p:extLst>
      <p:ext uri="{BB962C8B-B14F-4D97-AF65-F5344CB8AC3E}">
        <p14:creationId xmlns:p14="http://schemas.microsoft.com/office/powerpoint/2010/main" val="4212951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395D8-2BAD-2643-952A-6FE555AF725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13633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12D887-A14F-4F7B-8DA4-E81F08C10392}" type="slidenum">
              <a:rPr lang="en-US" smtClean="0"/>
              <a:t>18</a:t>
            </a:fld>
            <a:endParaRPr lang="en-US"/>
          </a:p>
        </p:txBody>
      </p:sp>
    </p:spTree>
    <p:extLst>
      <p:ext uri="{BB962C8B-B14F-4D97-AF65-F5344CB8AC3E}">
        <p14:creationId xmlns:p14="http://schemas.microsoft.com/office/powerpoint/2010/main" val="647022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12D887-A14F-4F7B-8DA4-E81F08C10392}" type="slidenum">
              <a:rPr lang="en-US" smtClean="0"/>
              <a:t>19</a:t>
            </a:fld>
            <a:endParaRPr lang="en-US"/>
          </a:p>
        </p:txBody>
      </p:sp>
    </p:spTree>
    <p:extLst>
      <p:ext uri="{BB962C8B-B14F-4D97-AF65-F5344CB8AC3E}">
        <p14:creationId xmlns:p14="http://schemas.microsoft.com/office/powerpoint/2010/main" val="364771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3EE53-446D-4130-BE93-B0725C8D7E8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32744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112D887-A14F-4F7B-8DA4-E81F08C10392}" type="slidenum">
              <a:rPr lang="en-US" smtClean="0"/>
              <a:t>20</a:t>
            </a:fld>
            <a:endParaRPr lang="en-US"/>
          </a:p>
        </p:txBody>
      </p:sp>
    </p:spTree>
    <p:extLst>
      <p:ext uri="{BB962C8B-B14F-4D97-AF65-F5344CB8AC3E}">
        <p14:creationId xmlns:p14="http://schemas.microsoft.com/office/powerpoint/2010/main" val="2532603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F112D887-A14F-4F7B-8DA4-E81F08C10392}" type="slidenum">
              <a:rPr lang="en-US" smtClean="0"/>
              <a:t>21</a:t>
            </a:fld>
            <a:endParaRPr lang="en-US"/>
          </a:p>
        </p:txBody>
      </p:sp>
    </p:spTree>
    <p:extLst>
      <p:ext uri="{BB962C8B-B14F-4D97-AF65-F5344CB8AC3E}">
        <p14:creationId xmlns:p14="http://schemas.microsoft.com/office/powerpoint/2010/main" val="516190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12D887-A14F-4F7B-8DA4-E81F08C10392}" type="slidenum">
              <a:rPr lang="en-US" smtClean="0"/>
              <a:t>22</a:t>
            </a:fld>
            <a:endParaRPr lang="en-US"/>
          </a:p>
        </p:txBody>
      </p:sp>
    </p:spTree>
    <p:extLst>
      <p:ext uri="{BB962C8B-B14F-4D97-AF65-F5344CB8AC3E}">
        <p14:creationId xmlns:p14="http://schemas.microsoft.com/office/powerpoint/2010/main" val="646576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112D887-A14F-4F7B-8DA4-E81F08C10392}" type="slidenum">
              <a:rPr lang="en-US" smtClean="0"/>
              <a:t>23</a:t>
            </a:fld>
            <a:endParaRPr lang="en-US"/>
          </a:p>
        </p:txBody>
      </p:sp>
    </p:spTree>
    <p:extLst>
      <p:ext uri="{BB962C8B-B14F-4D97-AF65-F5344CB8AC3E}">
        <p14:creationId xmlns:p14="http://schemas.microsoft.com/office/powerpoint/2010/main" val="426087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112D887-A14F-4F7B-8DA4-E81F08C10392}" type="slidenum">
              <a:rPr lang="en-US" smtClean="0"/>
              <a:t>24</a:t>
            </a:fld>
            <a:endParaRPr lang="en-US"/>
          </a:p>
        </p:txBody>
      </p:sp>
    </p:spTree>
    <p:extLst>
      <p:ext uri="{BB962C8B-B14F-4D97-AF65-F5344CB8AC3E}">
        <p14:creationId xmlns:p14="http://schemas.microsoft.com/office/powerpoint/2010/main" val="2726000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57395D8-2BAD-2643-952A-6FE555AF725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213633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112D887-A14F-4F7B-8DA4-E81F08C1039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112695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12D887-A14F-4F7B-8DA4-E81F08C10392}" type="slidenum">
              <a:rPr lang="en-US" smtClean="0"/>
              <a:t>27</a:t>
            </a:fld>
            <a:endParaRPr lang="en-US"/>
          </a:p>
        </p:txBody>
      </p:sp>
    </p:spTree>
    <p:extLst>
      <p:ext uri="{BB962C8B-B14F-4D97-AF65-F5344CB8AC3E}">
        <p14:creationId xmlns:p14="http://schemas.microsoft.com/office/powerpoint/2010/main" val="3166486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159" indent="-17415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112D887-A14F-4F7B-8DA4-E81F08C10392}" type="slidenum">
              <a:rPr lang="en-US" smtClean="0"/>
              <a:t>28</a:t>
            </a:fld>
            <a:endParaRPr lang="en-US"/>
          </a:p>
        </p:txBody>
      </p:sp>
    </p:spTree>
    <p:extLst>
      <p:ext uri="{BB962C8B-B14F-4D97-AF65-F5344CB8AC3E}">
        <p14:creationId xmlns:p14="http://schemas.microsoft.com/office/powerpoint/2010/main" val="2537734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endParaRPr lang="en-US" b="1" baseline="0" dirty="0"/>
          </a:p>
        </p:txBody>
      </p:sp>
      <p:sp>
        <p:nvSpPr>
          <p:cNvPr id="4" name="Slide Number Placeholder 3"/>
          <p:cNvSpPr>
            <a:spLocks noGrp="1"/>
          </p:cNvSpPr>
          <p:nvPr>
            <p:ph type="sldNum" sz="quarter" idx="10"/>
          </p:nvPr>
        </p:nvSpPr>
        <p:spPr/>
        <p:txBody>
          <a:bodyPr/>
          <a:lstStyle/>
          <a:p>
            <a:fld id="{F112D887-A14F-4F7B-8DA4-E81F08C10392}" type="slidenum">
              <a:rPr lang="en-US" smtClean="0"/>
              <a:t>29</a:t>
            </a:fld>
            <a:endParaRPr lang="en-US"/>
          </a:p>
        </p:txBody>
      </p:sp>
    </p:spTree>
    <p:extLst>
      <p:ext uri="{BB962C8B-B14F-4D97-AF65-F5344CB8AC3E}">
        <p14:creationId xmlns:p14="http://schemas.microsoft.com/office/powerpoint/2010/main" val="333831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863EE53-446D-4130-BE93-B0725C8D7E8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592378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A8EBD-1366-584D-8E28-D534EE31C59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306665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112D887-A14F-4F7B-8DA4-E81F08C10392}" type="slidenum">
              <a:rPr lang="en-US" smtClean="0"/>
              <a:t>31</a:t>
            </a:fld>
            <a:endParaRPr lang="en-US"/>
          </a:p>
        </p:txBody>
      </p:sp>
    </p:spTree>
    <p:extLst>
      <p:ext uri="{BB962C8B-B14F-4D97-AF65-F5344CB8AC3E}">
        <p14:creationId xmlns:p14="http://schemas.microsoft.com/office/powerpoint/2010/main" val="2105715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endParaRPr lang="en-US" b="1" dirty="0"/>
          </a:p>
        </p:txBody>
      </p:sp>
      <p:sp>
        <p:nvSpPr>
          <p:cNvPr id="4" name="Slide Number Placeholder 3"/>
          <p:cNvSpPr>
            <a:spLocks noGrp="1"/>
          </p:cNvSpPr>
          <p:nvPr>
            <p:ph type="sldNum" sz="quarter" idx="10"/>
          </p:nvPr>
        </p:nvSpPr>
        <p:spPr/>
        <p:txBody>
          <a:bodyPr/>
          <a:lstStyle/>
          <a:p>
            <a:fld id="{F112D887-A14F-4F7B-8DA4-E81F08C10392}" type="slidenum">
              <a:rPr lang="en-US" smtClean="0"/>
              <a:t>32</a:t>
            </a:fld>
            <a:endParaRPr lang="en-US"/>
          </a:p>
        </p:txBody>
      </p:sp>
    </p:spTree>
    <p:extLst>
      <p:ext uri="{BB962C8B-B14F-4D97-AF65-F5344CB8AC3E}">
        <p14:creationId xmlns:p14="http://schemas.microsoft.com/office/powerpoint/2010/main" val="3403418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112D887-A14F-4F7B-8DA4-E81F08C10392}" type="slidenum">
              <a:rPr lang="en-US" smtClean="0"/>
              <a:t>33</a:t>
            </a:fld>
            <a:endParaRPr lang="en-US"/>
          </a:p>
        </p:txBody>
      </p:sp>
    </p:spTree>
    <p:extLst>
      <p:ext uri="{BB962C8B-B14F-4D97-AF65-F5344CB8AC3E}">
        <p14:creationId xmlns:p14="http://schemas.microsoft.com/office/powerpoint/2010/main" val="2345099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395D8-2BAD-2643-952A-6FE555AF725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213633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112D887-A14F-4F7B-8DA4-E81F08C10392}" type="slidenum">
              <a:rPr lang="en-US" smtClean="0"/>
              <a:t>35</a:t>
            </a:fld>
            <a:endParaRPr lang="en-US"/>
          </a:p>
        </p:txBody>
      </p:sp>
    </p:spTree>
    <p:extLst>
      <p:ext uri="{BB962C8B-B14F-4D97-AF65-F5344CB8AC3E}">
        <p14:creationId xmlns:p14="http://schemas.microsoft.com/office/powerpoint/2010/main" val="3112695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112D887-A14F-4F7B-8DA4-E81F08C10392}" type="slidenum">
              <a:rPr lang="en-US" smtClean="0"/>
              <a:t>36</a:t>
            </a:fld>
            <a:endParaRPr lang="en-US"/>
          </a:p>
        </p:txBody>
      </p:sp>
    </p:spTree>
    <p:extLst>
      <p:ext uri="{BB962C8B-B14F-4D97-AF65-F5344CB8AC3E}">
        <p14:creationId xmlns:p14="http://schemas.microsoft.com/office/powerpoint/2010/main" val="36994964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112D887-A14F-4F7B-8DA4-E81F08C10392}"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338317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12D887-A14F-4F7B-8DA4-E81F08C1039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2243996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F112D887-A14F-4F7B-8DA4-E81F08C10392}" type="slidenum">
              <a:rPr lang="en-US" smtClean="0"/>
              <a:t>39</a:t>
            </a:fld>
            <a:endParaRPr lang="en-US"/>
          </a:p>
        </p:txBody>
      </p:sp>
    </p:spTree>
    <p:extLst>
      <p:ext uri="{BB962C8B-B14F-4D97-AF65-F5344CB8AC3E}">
        <p14:creationId xmlns:p14="http://schemas.microsoft.com/office/powerpoint/2010/main" val="51149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57395D8-2BAD-2643-952A-6FE555AF725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319992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12D887-A14F-4F7B-8DA4-E81F08C10392}" type="slidenum">
              <a:rPr lang="en-US" smtClean="0"/>
              <a:t>40</a:t>
            </a:fld>
            <a:endParaRPr lang="en-US"/>
          </a:p>
        </p:txBody>
      </p:sp>
    </p:spTree>
    <p:extLst>
      <p:ext uri="{BB962C8B-B14F-4D97-AF65-F5344CB8AC3E}">
        <p14:creationId xmlns:p14="http://schemas.microsoft.com/office/powerpoint/2010/main" val="3624776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F112D887-A14F-4F7B-8DA4-E81F08C10392}" type="slidenum">
              <a:rPr lang="en-US" smtClean="0"/>
              <a:t>41</a:t>
            </a:fld>
            <a:endParaRPr lang="en-US"/>
          </a:p>
        </p:txBody>
      </p:sp>
    </p:spTree>
    <p:extLst>
      <p:ext uri="{BB962C8B-B14F-4D97-AF65-F5344CB8AC3E}">
        <p14:creationId xmlns:p14="http://schemas.microsoft.com/office/powerpoint/2010/main" val="3119719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424">
              <a:defRPr/>
            </a:pPr>
            <a:endParaRPr lang="en-US" dirty="0"/>
          </a:p>
        </p:txBody>
      </p:sp>
      <p:sp>
        <p:nvSpPr>
          <p:cNvPr id="4" name="Slide Number Placeholder 3"/>
          <p:cNvSpPr>
            <a:spLocks noGrp="1"/>
          </p:cNvSpPr>
          <p:nvPr>
            <p:ph type="sldNum" sz="quarter" idx="10"/>
          </p:nvPr>
        </p:nvSpPr>
        <p:spPr/>
        <p:txBody>
          <a:bodyPr/>
          <a:lstStyle/>
          <a:p>
            <a:fld id="{D57395D8-2BAD-2643-952A-6FE555AF7251}"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074568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112D887-A14F-4F7B-8DA4-E81F08C10392}"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382576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C204C05-5CD3-4F86-A55F-567CDE0848E4}"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4174412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424">
              <a:defRPr/>
            </a:pPr>
            <a:endParaRPr lang="en-US" b="1" dirty="0"/>
          </a:p>
        </p:txBody>
      </p:sp>
      <p:sp>
        <p:nvSpPr>
          <p:cNvPr id="4" name="Slide Number Placeholder 3"/>
          <p:cNvSpPr>
            <a:spLocks noGrp="1"/>
          </p:cNvSpPr>
          <p:nvPr>
            <p:ph type="sldNum" sz="quarter" idx="10"/>
          </p:nvPr>
        </p:nvSpPr>
        <p:spPr/>
        <p:txBody>
          <a:bodyPr/>
          <a:lstStyle/>
          <a:p>
            <a:fld id="{D57395D8-2BAD-2643-952A-6FE555AF7251}"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77068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D57395D8-2BAD-2643-952A-6FE555AF725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761913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112D887-A14F-4F7B-8DA4-E81F08C10392}" type="slidenum">
              <a:rPr lang="en-US" smtClean="0"/>
              <a:t>6</a:t>
            </a:fld>
            <a:endParaRPr lang="en-US"/>
          </a:p>
        </p:txBody>
      </p:sp>
    </p:spTree>
    <p:extLst>
      <p:ext uri="{BB962C8B-B14F-4D97-AF65-F5344CB8AC3E}">
        <p14:creationId xmlns:p14="http://schemas.microsoft.com/office/powerpoint/2010/main" val="1017889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112D887-A14F-4F7B-8DA4-E81F08C10392}" type="slidenum">
              <a:rPr lang="en-US" smtClean="0"/>
              <a:t>7</a:t>
            </a:fld>
            <a:endParaRPr lang="en-US"/>
          </a:p>
        </p:txBody>
      </p:sp>
    </p:spTree>
    <p:extLst>
      <p:ext uri="{BB962C8B-B14F-4D97-AF65-F5344CB8AC3E}">
        <p14:creationId xmlns:p14="http://schemas.microsoft.com/office/powerpoint/2010/main" val="498627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112D887-A14F-4F7B-8DA4-E81F08C10392}" type="slidenum">
              <a:rPr lang="en-US" smtClean="0"/>
              <a:t>8</a:t>
            </a:fld>
            <a:endParaRPr lang="en-US"/>
          </a:p>
        </p:txBody>
      </p:sp>
    </p:spTree>
    <p:extLst>
      <p:ext uri="{BB962C8B-B14F-4D97-AF65-F5344CB8AC3E}">
        <p14:creationId xmlns:p14="http://schemas.microsoft.com/office/powerpoint/2010/main" val="3314969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112D887-A14F-4F7B-8DA4-E81F08C10392}" type="slidenum">
              <a:rPr lang="en-US" smtClean="0"/>
              <a:t>9</a:t>
            </a:fld>
            <a:endParaRPr lang="en-US"/>
          </a:p>
        </p:txBody>
      </p:sp>
    </p:spTree>
    <p:extLst>
      <p:ext uri="{BB962C8B-B14F-4D97-AF65-F5344CB8AC3E}">
        <p14:creationId xmlns:p14="http://schemas.microsoft.com/office/powerpoint/2010/main" val="1127912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562239"/>
            <a:ext cx="9144000" cy="753071"/>
          </a:xfrm>
        </p:spPr>
        <p:txBody>
          <a:bodyPr>
            <a:noAutofit/>
          </a:bodyPr>
          <a:lstStyle>
            <a:lvl1pPr>
              <a:defRPr sz="2800" b="1">
                <a:solidFill>
                  <a:srgbClr val="FFFFFF"/>
                </a:solidFill>
                <a:latin typeface="Arial"/>
                <a:cs typeface="Arial"/>
              </a:defRPr>
            </a:lvl1pPr>
          </a:lstStyle>
          <a:p>
            <a:r>
              <a:rPr lang="en-US" dirty="0"/>
              <a:t>Course Title</a:t>
            </a:r>
          </a:p>
        </p:txBody>
      </p:sp>
      <p:sp>
        <p:nvSpPr>
          <p:cNvPr id="3" name="Subtitle 2"/>
          <p:cNvSpPr>
            <a:spLocks noGrp="1"/>
          </p:cNvSpPr>
          <p:nvPr>
            <p:ph type="subTitle" idx="1" hasCustomPrompt="1"/>
          </p:nvPr>
        </p:nvSpPr>
        <p:spPr>
          <a:xfrm>
            <a:off x="0" y="2217619"/>
            <a:ext cx="9144000" cy="1675550"/>
          </a:xfrm>
        </p:spPr>
        <p:txBody>
          <a:bodyPr>
            <a:noAutofit/>
          </a:bodyPr>
          <a:lstStyle>
            <a:lvl1pPr marL="0" indent="0" algn="ctr">
              <a:buNone/>
              <a:defRPr sz="50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Module Title Can Run Up </a:t>
            </a:r>
            <a:br>
              <a:rPr lang="en-US" dirty="0"/>
            </a:br>
            <a:r>
              <a:rPr lang="en-US" dirty="0"/>
              <a:t>to Two Lines Maximum</a:t>
            </a:r>
          </a:p>
        </p:txBody>
      </p:sp>
      <p:pic>
        <p:nvPicPr>
          <p:cNvPr id="6" name="Picture 5" descr="EarlyEdU_final-with-OH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2678" y="5553327"/>
            <a:ext cx="3578481" cy="1066553"/>
          </a:xfrm>
          <a:prstGeom prst="rect">
            <a:avLst/>
          </a:prstGeom>
        </p:spPr>
      </p:pic>
    </p:spTree>
    <p:extLst>
      <p:ext uri="{BB962C8B-B14F-4D97-AF65-F5344CB8AC3E}">
        <p14:creationId xmlns:p14="http://schemas.microsoft.com/office/powerpoint/2010/main" val="279939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descr="Discuss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855" y="846623"/>
            <a:ext cx="1557681" cy="1861972"/>
          </a:xfrm>
          <a:prstGeom prst="rect">
            <a:avLst/>
          </a:prstGeom>
        </p:spPr>
      </p:pic>
      <p:sp>
        <p:nvSpPr>
          <p:cNvPr id="3" name="Date Placeholder 2"/>
          <p:cNvSpPr>
            <a:spLocks noGrp="1"/>
          </p:cNvSpPr>
          <p:nvPr>
            <p:ph type="dt" sz="half" idx="10"/>
          </p:nvPr>
        </p:nvSpPr>
        <p:spPr/>
        <p:txBody>
          <a:bodyPr/>
          <a:lstStyle/>
          <a:p>
            <a:fld id="{DBBC453A-6B12-3E4E-8E5B-4BFBFD851DC7}" type="datetimeFigureOut">
              <a:rPr lang="en-US" smtClean="0">
                <a:solidFill>
                  <a:prstClr val="black">
                    <a:tint val="75000"/>
                  </a:prstClr>
                </a:solidFill>
              </a:rPr>
              <a:pPr/>
              <a:t>12/13/18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6753842-EB21-0F45-9793-244089871662}"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2"/>
          <p:cNvSpPr>
            <a:spLocks noGrp="1"/>
          </p:cNvSpPr>
          <p:nvPr>
            <p:ph idx="1"/>
          </p:nvPr>
        </p:nvSpPr>
        <p:spPr>
          <a:xfrm>
            <a:off x="2697351" y="697673"/>
            <a:ext cx="6310583" cy="5770836"/>
          </a:xfrm>
        </p:spPr>
        <p:txBody>
          <a:bodyPr>
            <a:no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3914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descr="Knowledge-Che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666" y="834877"/>
            <a:ext cx="1610374" cy="2200602"/>
          </a:xfrm>
          <a:prstGeom prst="rect">
            <a:avLst/>
          </a:prstGeom>
        </p:spPr>
      </p:pic>
      <p:sp>
        <p:nvSpPr>
          <p:cNvPr id="3" name="Content Placeholder 2"/>
          <p:cNvSpPr>
            <a:spLocks noGrp="1"/>
          </p:cNvSpPr>
          <p:nvPr>
            <p:ph idx="1"/>
          </p:nvPr>
        </p:nvSpPr>
        <p:spPr>
          <a:xfrm>
            <a:off x="2697351" y="697673"/>
            <a:ext cx="6310583" cy="5770836"/>
          </a:xfrm>
        </p:spPr>
        <p:txBody>
          <a:bodyPr>
            <a:no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023181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3" descr="Revi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907" y="835532"/>
            <a:ext cx="1538743" cy="1862310"/>
          </a:xfrm>
          <a:prstGeom prst="rect">
            <a:avLst/>
          </a:prstGeom>
        </p:spPr>
      </p:pic>
      <p:sp>
        <p:nvSpPr>
          <p:cNvPr id="3" name="Content Placeholder 2"/>
          <p:cNvSpPr>
            <a:spLocks noGrp="1"/>
          </p:cNvSpPr>
          <p:nvPr>
            <p:ph idx="1"/>
          </p:nvPr>
        </p:nvSpPr>
        <p:spPr>
          <a:xfrm>
            <a:off x="2697351" y="697673"/>
            <a:ext cx="6310583" cy="5770836"/>
          </a:xfrm>
        </p:spPr>
        <p:txBody>
          <a:bodyPr>
            <a:no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84852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2" name="Picture 1" descr="Review-Activit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796" y="838438"/>
            <a:ext cx="1534620" cy="2180022"/>
          </a:xfrm>
          <a:prstGeom prst="rect">
            <a:avLst/>
          </a:prstGeom>
        </p:spPr>
      </p:pic>
      <p:sp>
        <p:nvSpPr>
          <p:cNvPr id="3" name="Content Placeholder 2"/>
          <p:cNvSpPr>
            <a:spLocks noGrp="1"/>
          </p:cNvSpPr>
          <p:nvPr>
            <p:ph idx="1"/>
          </p:nvPr>
        </p:nvSpPr>
        <p:spPr>
          <a:xfrm>
            <a:off x="2697351" y="697673"/>
            <a:ext cx="6310583" cy="5770836"/>
          </a:xfrm>
        </p:spPr>
        <p:txBody>
          <a:bodyPr>
            <a:no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48121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1" descr="Resourc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372" y="840401"/>
            <a:ext cx="1564931" cy="1857441"/>
          </a:xfrm>
          <a:prstGeom prst="rect">
            <a:avLst/>
          </a:prstGeom>
        </p:spPr>
      </p:pic>
      <p:sp>
        <p:nvSpPr>
          <p:cNvPr id="3" name="Content Placeholder 2"/>
          <p:cNvSpPr>
            <a:spLocks noGrp="1"/>
          </p:cNvSpPr>
          <p:nvPr>
            <p:ph idx="1"/>
          </p:nvPr>
        </p:nvSpPr>
        <p:spPr>
          <a:xfrm>
            <a:off x="2697351" y="697673"/>
            <a:ext cx="6310583" cy="5770836"/>
          </a:xfrm>
        </p:spPr>
        <p:txBody>
          <a:bodyPr>
            <a:no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7106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2" name="Picture 1" descr="Assignm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339" y="848289"/>
            <a:ext cx="1558888" cy="1841664"/>
          </a:xfrm>
          <a:prstGeom prst="rect">
            <a:avLst/>
          </a:prstGeom>
        </p:spPr>
      </p:pic>
      <p:sp>
        <p:nvSpPr>
          <p:cNvPr id="3" name="Content Placeholder 2"/>
          <p:cNvSpPr>
            <a:spLocks noGrp="1"/>
          </p:cNvSpPr>
          <p:nvPr>
            <p:ph idx="1"/>
          </p:nvPr>
        </p:nvSpPr>
        <p:spPr>
          <a:xfrm>
            <a:off x="2697351" y="697673"/>
            <a:ext cx="6310583" cy="5770836"/>
          </a:xfrm>
        </p:spPr>
        <p:txBody>
          <a:bodyPr>
            <a:no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51639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4" descr="Video-Assigm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859" y="853271"/>
            <a:ext cx="1538982" cy="2071153"/>
          </a:xfrm>
          <a:prstGeom prst="rect">
            <a:avLst/>
          </a:prstGeom>
        </p:spPr>
      </p:pic>
      <p:sp>
        <p:nvSpPr>
          <p:cNvPr id="3" name="Content Placeholder 2"/>
          <p:cNvSpPr>
            <a:spLocks noGrp="1"/>
          </p:cNvSpPr>
          <p:nvPr>
            <p:ph idx="1"/>
          </p:nvPr>
        </p:nvSpPr>
        <p:spPr>
          <a:xfrm>
            <a:off x="2697351" y="697673"/>
            <a:ext cx="6310583" cy="5770836"/>
          </a:xfrm>
        </p:spPr>
        <p:txBody>
          <a:bodyPr>
            <a:no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53564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5" name="Picture 4" descr="Session-Summar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662" y="835237"/>
            <a:ext cx="1553007" cy="2148084"/>
          </a:xfrm>
          <a:prstGeom prst="rect">
            <a:avLst/>
          </a:prstGeom>
        </p:spPr>
      </p:pic>
      <p:sp>
        <p:nvSpPr>
          <p:cNvPr id="3" name="Content Placeholder 2"/>
          <p:cNvSpPr>
            <a:spLocks noGrp="1"/>
          </p:cNvSpPr>
          <p:nvPr>
            <p:ph idx="1"/>
          </p:nvPr>
        </p:nvSpPr>
        <p:spPr>
          <a:xfrm>
            <a:off x="2697351" y="697673"/>
            <a:ext cx="6310583" cy="5770836"/>
          </a:xfrm>
        </p:spPr>
        <p:txBody>
          <a:bodyPr>
            <a:no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33574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noAutofit/>
          </a:bodyPr>
          <a:lstStyle/>
          <a:p>
            <a:fld id="{DBBC453A-6B12-3E4E-8E5B-4BFBFD851DC7}" type="datetimeFigureOut">
              <a:rPr lang="en-US" smtClean="0">
                <a:solidFill>
                  <a:prstClr val="black">
                    <a:tint val="75000"/>
                  </a:prstClr>
                </a:solidFill>
              </a:rPr>
              <a:pPr/>
              <a:t>12/13/18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noAutofit/>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noAutofit/>
          </a:bodyPr>
          <a:lstStyle/>
          <a:p>
            <a:fld id="{A6753842-EB21-0F45-9793-2440898716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7299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7" name="Date Placeholder 6"/>
          <p:cNvSpPr>
            <a:spLocks noGrp="1"/>
          </p:cNvSpPr>
          <p:nvPr>
            <p:ph type="dt" sz="half" idx="10"/>
          </p:nvPr>
        </p:nvSpPr>
        <p:spPr/>
        <p:txBody>
          <a:bodyPr>
            <a:noAutofit/>
          </a:bodyPr>
          <a:lstStyle/>
          <a:p>
            <a:fld id="{DBBC453A-6B12-3E4E-8E5B-4BFBFD851DC7}" type="datetimeFigureOut">
              <a:rPr lang="en-US" smtClean="0">
                <a:solidFill>
                  <a:prstClr val="black">
                    <a:tint val="75000"/>
                  </a:prstClr>
                </a:solidFill>
              </a:rPr>
              <a:pPr/>
              <a:t>12/13/18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noAutofit/>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noAutofit/>
          </a:bodyPr>
          <a:lstStyle/>
          <a:p>
            <a:fld id="{A6753842-EB21-0F45-9793-2440898716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795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203200"/>
            <a:ext cx="9144000" cy="6447234"/>
          </a:xfrm>
          <a:prstGeom prst="rect">
            <a:avLst/>
          </a:prstGeom>
        </p:spPr>
      </p:pic>
      <p:sp>
        <p:nvSpPr>
          <p:cNvPr id="2" name="Title 1"/>
          <p:cNvSpPr>
            <a:spLocks noGrp="1"/>
          </p:cNvSpPr>
          <p:nvPr>
            <p:ph type="title" hasCustomPrompt="1"/>
          </p:nvPr>
        </p:nvSpPr>
        <p:spPr>
          <a:xfrm>
            <a:off x="0" y="2772796"/>
            <a:ext cx="9144000" cy="1143000"/>
          </a:xfrm>
        </p:spPr>
        <p:txBody>
          <a:bodyPr>
            <a:noAutofit/>
          </a:bodyPr>
          <a:lstStyle>
            <a:lvl1pPr>
              <a:defRPr sz="5000" baseline="0">
                <a:solidFill>
                  <a:schemeClr val="bg1"/>
                </a:solidFill>
              </a:defRPr>
            </a:lvl1pPr>
          </a:lstStyle>
          <a:p>
            <a:r>
              <a:rPr lang="en-US" dirty="0"/>
              <a:t>Session Titles May Run </a:t>
            </a:r>
            <a:br>
              <a:rPr lang="en-US" dirty="0"/>
            </a:br>
            <a:r>
              <a:rPr lang="en-US" dirty="0"/>
              <a:t>Two Lines in Title Case</a:t>
            </a:r>
          </a:p>
        </p:txBody>
      </p:sp>
      <p:sp>
        <p:nvSpPr>
          <p:cNvPr id="3" name="Rectangle 2"/>
          <p:cNvSpPr/>
          <p:nvPr userDrawn="1"/>
        </p:nvSpPr>
        <p:spPr>
          <a:xfrm>
            <a:off x="0" y="6650434"/>
            <a:ext cx="9144000" cy="207565"/>
          </a:xfrm>
          <a:prstGeom prst="rect">
            <a:avLst/>
          </a:prstGeom>
          <a:solidFill>
            <a:srgbClr val="1048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defTabSz="457200"/>
            <a:endParaRPr lang="en-US">
              <a:solidFill>
                <a:prstClr val="white"/>
              </a:solidFill>
            </a:endParaRPr>
          </a:p>
        </p:txBody>
      </p:sp>
    </p:spTree>
    <p:extLst>
      <p:ext uri="{BB962C8B-B14F-4D97-AF65-F5344CB8AC3E}">
        <p14:creationId xmlns:p14="http://schemas.microsoft.com/office/powerpoint/2010/main" val="1638342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Date Placeholder 2"/>
          <p:cNvSpPr>
            <a:spLocks noGrp="1"/>
          </p:cNvSpPr>
          <p:nvPr>
            <p:ph type="dt" sz="half" idx="10"/>
          </p:nvPr>
        </p:nvSpPr>
        <p:spPr/>
        <p:txBody>
          <a:bodyPr>
            <a:noAutofit/>
          </a:bodyPr>
          <a:lstStyle/>
          <a:p>
            <a:fld id="{DBBC453A-6B12-3E4E-8E5B-4BFBFD851DC7}" type="datetimeFigureOut">
              <a:rPr lang="en-US" smtClean="0">
                <a:solidFill>
                  <a:prstClr val="black">
                    <a:tint val="75000"/>
                  </a:prstClr>
                </a:solidFill>
              </a:rPr>
              <a:pPr/>
              <a:t>12/13/18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noAutofit/>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noAutofit/>
          </a:bodyPr>
          <a:lstStyle/>
          <a:p>
            <a:fld id="{A6753842-EB21-0F45-9793-2440898716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7326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Ending">
    <p:spTree>
      <p:nvGrpSpPr>
        <p:cNvPr id="1" name=""/>
        <p:cNvGrpSpPr/>
        <p:nvPr/>
      </p:nvGrpSpPr>
      <p:grpSpPr>
        <a:xfrm>
          <a:off x="0" y="0"/>
          <a:ext cx="0" cy="0"/>
          <a:chOff x="0" y="0"/>
          <a:chExt cx="0" cy="0"/>
        </a:xfrm>
      </p:grpSpPr>
      <p:pic>
        <p:nvPicPr>
          <p:cNvPr id="9" name="Picture 8" descr="Vide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243" y="1903725"/>
            <a:ext cx="1542934" cy="1867383"/>
          </a:xfrm>
          <a:prstGeom prst="rect">
            <a:avLst/>
          </a:prstGeom>
        </p:spPr>
      </p:pic>
      <p:sp>
        <p:nvSpPr>
          <p:cNvPr id="11" name="Content Placeholder 2"/>
          <p:cNvSpPr>
            <a:spLocks noGrp="1"/>
          </p:cNvSpPr>
          <p:nvPr>
            <p:ph idx="10"/>
          </p:nvPr>
        </p:nvSpPr>
        <p:spPr>
          <a:xfrm>
            <a:off x="2697351" y="1758496"/>
            <a:ext cx="6310583" cy="4643798"/>
          </a:xfrm>
        </p:spPr>
        <p:txBody>
          <a:bodyPr>
            <a:noAutofit/>
          </a:bodyPr>
          <a:lstStyle/>
          <a:p>
            <a:pPr lvl="0"/>
            <a:r>
              <a:rPr lang="en-US" dirty="0"/>
              <a:t>Click to edit Master text styles</a:t>
            </a:r>
          </a:p>
          <a:p>
            <a:pPr lvl="1"/>
            <a:r>
              <a:rPr lang="en-US" dirty="0"/>
              <a:t>Second level</a:t>
            </a:r>
          </a:p>
        </p:txBody>
      </p:sp>
      <p:sp>
        <p:nvSpPr>
          <p:cNvPr id="5" name="Title 1"/>
          <p:cNvSpPr>
            <a:spLocks noGrp="1"/>
          </p:cNvSpPr>
          <p:nvPr>
            <p:ph type="title"/>
          </p:nvPr>
        </p:nvSpPr>
        <p:spPr>
          <a:xfrm>
            <a:off x="0" y="350027"/>
            <a:ext cx="9144000" cy="1143000"/>
          </a:xfrm>
        </p:spPr>
        <p:txBody>
          <a:bodyPr>
            <a:noAutofit/>
          </a:bodyPr>
          <a:lstStyle/>
          <a:p>
            <a:r>
              <a:rPr lang="en-US"/>
              <a:t>Click to edit Master title style</a:t>
            </a:r>
          </a:p>
        </p:txBody>
      </p:sp>
    </p:spTree>
    <p:extLst>
      <p:ext uri="{BB962C8B-B14F-4D97-AF65-F5344CB8AC3E}">
        <p14:creationId xmlns:p14="http://schemas.microsoft.com/office/powerpoint/2010/main" val="3568657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pic>
        <p:nvPicPr>
          <p:cNvPr id="9" name="Picture 8" descr="Vide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243" y="842902"/>
            <a:ext cx="1542934" cy="1867383"/>
          </a:xfrm>
          <a:prstGeom prst="rect">
            <a:avLst/>
          </a:prstGeom>
        </p:spPr>
      </p:pic>
      <p:sp>
        <p:nvSpPr>
          <p:cNvPr id="11" name="Content Placeholder 2"/>
          <p:cNvSpPr>
            <a:spLocks noGrp="1"/>
          </p:cNvSpPr>
          <p:nvPr>
            <p:ph idx="10"/>
          </p:nvPr>
        </p:nvSpPr>
        <p:spPr>
          <a:xfrm>
            <a:off x="2697351" y="697673"/>
            <a:ext cx="6310583" cy="5637386"/>
          </a:xfrm>
        </p:spPr>
        <p:txBody>
          <a:bodyPr>
            <a:no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95261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126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BC453A-6B12-3E4E-8E5B-4BFBFD851DC7}" type="datetimeFigureOut">
              <a:rPr lang="en-US" smtClean="0">
                <a:solidFill>
                  <a:prstClr val="black">
                    <a:tint val="75000"/>
                  </a:prstClr>
                </a:solidFill>
              </a:rPr>
              <a:pPr/>
              <a:t>12/13/18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6753842-EB21-0F45-9793-244089871662}" type="slidenum">
              <a:rPr lang="en-US" smtClean="0">
                <a:solidFill>
                  <a:prstClr val="black">
                    <a:tint val="75000"/>
                  </a:prstClr>
                </a:solidFill>
              </a:rPr>
              <a:pPr/>
              <a:t>‹#›</a:t>
            </a:fld>
            <a:endParaRPr lang="en-US" dirty="0">
              <a:solidFill>
                <a:prstClr val="black">
                  <a:tint val="75000"/>
                </a:prstClr>
              </a:solidFill>
            </a:endParaRPr>
          </a:p>
        </p:txBody>
      </p:sp>
      <p:sp>
        <p:nvSpPr>
          <p:cNvPr id="6" name="TextBox 5"/>
          <p:cNvSpPr txBox="1"/>
          <p:nvPr/>
        </p:nvSpPr>
        <p:spPr>
          <a:xfrm>
            <a:off x="0" y="5134790"/>
            <a:ext cx="9144000" cy="379591"/>
          </a:xfrm>
          <a:prstGeom prst="rect">
            <a:avLst/>
          </a:prstGeom>
          <a:noFill/>
        </p:spPr>
        <p:txBody>
          <a:bodyPr wrap="square" rtlCol="0">
            <a:spAutoFit/>
          </a:bodyPr>
          <a:lstStyle/>
          <a:p>
            <a:pPr algn="ctr" defTabSz="457200">
              <a:spcBef>
                <a:spcPts val="600"/>
              </a:spcBef>
              <a:defRPr/>
            </a:pPr>
            <a:r>
              <a:rPr lang="en-US" sz="1400" baseline="30000" dirty="0">
                <a:solidFill>
                  <a:srgbClr val="009B37"/>
                </a:solidFill>
              </a:rPr>
              <a:t>This document was prepared under Grant #90HC0002 for the U.S. Department of Health and Human Services, Administration </a:t>
            </a:r>
            <a:br>
              <a:rPr lang="en-US" sz="1400" baseline="30000" dirty="0">
                <a:solidFill>
                  <a:srgbClr val="009B37"/>
                </a:solidFill>
              </a:rPr>
            </a:br>
            <a:r>
              <a:rPr lang="en-US" sz="1400" baseline="30000" dirty="0">
                <a:solidFill>
                  <a:srgbClr val="009B37"/>
                </a:solidFill>
              </a:rPr>
              <a:t>for Children and Families, Office of Head Start, by the National Center on Quality Teaching and Learning.</a:t>
            </a:r>
          </a:p>
        </p:txBody>
      </p:sp>
      <p:sp>
        <p:nvSpPr>
          <p:cNvPr id="8" name="Rectangle 7"/>
          <p:cNvSpPr/>
          <p:nvPr userDrawn="1"/>
        </p:nvSpPr>
        <p:spPr>
          <a:xfrm>
            <a:off x="3124033" y="1985233"/>
            <a:ext cx="3350306" cy="24523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EarlyEdU_final-with-OH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5346" y="2925811"/>
            <a:ext cx="3578481" cy="1066553"/>
          </a:xfrm>
          <a:prstGeom prst="rect">
            <a:avLst/>
          </a:prstGeom>
        </p:spPr>
      </p:pic>
    </p:spTree>
    <p:extLst>
      <p:ext uri="{BB962C8B-B14F-4D97-AF65-F5344CB8AC3E}">
        <p14:creationId xmlns:p14="http://schemas.microsoft.com/office/powerpoint/2010/main" val="1662549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C453A-6B12-3E4E-8E5B-4BFBFD851DC7}" type="datetimeFigureOut">
              <a:rPr lang="en-US" smtClean="0">
                <a:solidFill>
                  <a:prstClr val="black">
                    <a:tint val="75000"/>
                  </a:prstClr>
                </a:solidFill>
              </a:rPr>
              <a:pPr/>
              <a:t>12/13/18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6753842-EB21-0F45-9793-244089871662}" type="slidenum">
              <a:rPr lang="en-US" smtClean="0">
                <a:solidFill>
                  <a:prstClr val="black">
                    <a:tint val="75000"/>
                  </a:prstClr>
                </a:solidFill>
              </a:rPr>
              <a:pPr/>
              <a:t>‹#›</a:t>
            </a:fld>
            <a:endParaRPr lang="en-US" dirty="0">
              <a:solidFill>
                <a:prstClr val="black">
                  <a:tint val="75000"/>
                </a:prstClr>
              </a:solidFill>
            </a:endParaRPr>
          </a:p>
        </p:txBody>
      </p:sp>
      <p:sp>
        <p:nvSpPr>
          <p:cNvPr id="7" name="Title 1"/>
          <p:cNvSpPr>
            <a:spLocks noGrp="1"/>
          </p:cNvSpPr>
          <p:nvPr>
            <p:ph type="title" hasCustomPrompt="1"/>
          </p:nvPr>
        </p:nvSpPr>
        <p:spPr>
          <a:xfrm>
            <a:off x="0" y="350027"/>
            <a:ext cx="9144000" cy="1143000"/>
          </a:xfrm>
        </p:spPr>
        <p:txBody>
          <a:bodyPr>
            <a:normAutofit/>
          </a:bodyPr>
          <a:lstStyle/>
          <a:p>
            <a:r>
              <a:rPr lang="en-US" sz="4000" dirty="0"/>
              <a:t>Intentional Teaching Framework</a:t>
            </a:r>
          </a:p>
        </p:txBody>
      </p:sp>
      <p:pic>
        <p:nvPicPr>
          <p:cNvPr id="8" name="Picture 7" descr="Intentional Teaching Framework 03231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4448" y="1482041"/>
            <a:ext cx="5066878" cy="5041727"/>
          </a:xfrm>
          <a:prstGeom prst="rect">
            <a:avLst/>
          </a:prstGeom>
        </p:spPr>
      </p:pic>
    </p:spTree>
    <p:extLst>
      <p:ext uri="{BB962C8B-B14F-4D97-AF65-F5344CB8AC3E}">
        <p14:creationId xmlns:p14="http://schemas.microsoft.com/office/powerpoint/2010/main" val="3844866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50027"/>
            <a:ext cx="9144000" cy="1143000"/>
          </a:xfrm>
        </p:spPr>
        <p:txBody>
          <a:bodyPr>
            <a:normAutofit/>
          </a:bodyPr>
          <a:lstStyle>
            <a:lvl1pPr>
              <a:defRPr baseline="0"/>
            </a:lvl1pPr>
          </a:lstStyle>
          <a:p>
            <a:pPr>
              <a:defRPr/>
            </a:pPr>
            <a:r>
              <a:rPr lang="en-US" dirty="0"/>
              <a:t>House Framework</a:t>
            </a:r>
            <a:endParaRPr lang="en-US" sz="2200" dirty="0"/>
          </a:p>
        </p:txBody>
      </p:sp>
      <p:pic>
        <p:nvPicPr>
          <p:cNvPr id="9" name="Picture 8" descr="HouseSolidBotto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8360" y="1391807"/>
            <a:ext cx="5511063" cy="4966919"/>
          </a:xfrm>
          <a:prstGeom prst="rect">
            <a:avLst/>
          </a:prstGeom>
        </p:spPr>
      </p:pic>
    </p:spTree>
    <p:extLst>
      <p:ext uri="{BB962C8B-B14F-4D97-AF65-F5344CB8AC3E}">
        <p14:creationId xmlns:p14="http://schemas.microsoft.com/office/powerpoint/2010/main" val="2400302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8" name="Title 1"/>
          <p:cNvSpPr txBox="1">
            <a:spLocks/>
          </p:cNvSpPr>
          <p:nvPr userDrawn="1"/>
        </p:nvSpPr>
        <p:spPr>
          <a:xfrm>
            <a:off x="0" y="350027"/>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rgbClr val="179339"/>
                </a:solidFill>
                <a:latin typeface="Arial"/>
                <a:ea typeface="+mj-ea"/>
                <a:cs typeface="Arial"/>
              </a:defRPr>
            </a:lvl1pPr>
          </a:lstStyle>
          <a:p>
            <a:r>
              <a:rPr lang="en-US" dirty="0"/>
              <a:t>Focus on the Roof</a:t>
            </a:r>
            <a:endParaRPr lang="en-US" sz="2200" dirty="0"/>
          </a:p>
        </p:txBody>
      </p:sp>
      <p:pic>
        <p:nvPicPr>
          <p:cNvPr id="9" name="Content Placeholder 3" title="Ongoing Child Assessment block of the house is highlighted."/>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61613" y="1571615"/>
            <a:ext cx="8245596" cy="2646018"/>
          </a:xfrm>
          <a:prstGeom prst="rect">
            <a:avLst/>
          </a:prstGeom>
        </p:spPr>
      </p:pic>
      <p:sp>
        <p:nvSpPr>
          <p:cNvPr id="10" name="Rectangle 9"/>
          <p:cNvSpPr/>
          <p:nvPr userDrawn="1"/>
        </p:nvSpPr>
        <p:spPr>
          <a:xfrm>
            <a:off x="442805" y="1571615"/>
            <a:ext cx="8365821" cy="26460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Arial"/>
              <a:cs typeface="Arial"/>
            </a:endParaRPr>
          </a:p>
        </p:txBody>
      </p:sp>
      <p:pic>
        <p:nvPicPr>
          <p:cNvPr id="11" name="Picture 10"/>
          <p:cNvPicPr>
            <a:picLocks noChangeAspect="1"/>
          </p:cNvPicPr>
          <p:nvPr userDrawn="1"/>
        </p:nvPicPr>
        <p:blipFill rotWithShape="1">
          <a:blip r:embed="rId3"/>
          <a:srcRect t="76112"/>
          <a:stretch/>
        </p:blipFill>
        <p:spPr>
          <a:xfrm>
            <a:off x="442805" y="4942218"/>
            <a:ext cx="8255000" cy="996462"/>
          </a:xfrm>
          <a:prstGeom prst="rect">
            <a:avLst/>
          </a:prstGeom>
          <a:ln>
            <a:noFill/>
          </a:ln>
        </p:spPr>
      </p:pic>
      <p:pic>
        <p:nvPicPr>
          <p:cNvPr id="12" name="Picture 11"/>
          <p:cNvPicPr>
            <a:picLocks noChangeAspect="1"/>
          </p:cNvPicPr>
          <p:nvPr userDrawn="1"/>
        </p:nvPicPr>
        <p:blipFill rotWithShape="1">
          <a:blip r:embed="rId3"/>
          <a:srcRect t="46603" b="26354"/>
          <a:stretch/>
        </p:blipFill>
        <p:spPr>
          <a:xfrm>
            <a:off x="452209" y="3692341"/>
            <a:ext cx="8255000" cy="1128040"/>
          </a:xfrm>
          <a:prstGeom prst="rect">
            <a:avLst/>
          </a:prstGeom>
        </p:spPr>
      </p:pic>
      <p:pic>
        <p:nvPicPr>
          <p:cNvPr id="13" name="Picture 12"/>
          <p:cNvPicPr>
            <a:picLocks noChangeAspect="1"/>
          </p:cNvPicPr>
          <p:nvPr userDrawn="1"/>
        </p:nvPicPr>
        <p:blipFill rotWithShape="1">
          <a:blip r:embed="rId3"/>
          <a:srcRect t="-707" b="56208"/>
          <a:stretch/>
        </p:blipFill>
        <p:spPr>
          <a:xfrm>
            <a:off x="442805" y="1718957"/>
            <a:ext cx="8255000" cy="1856154"/>
          </a:xfrm>
          <a:prstGeom prst="rect">
            <a:avLst/>
          </a:prstGeom>
        </p:spPr>
      </p:pic>
      <p:sp>
        <p:nvSpPr>
          <p:cNvPr id="14" name="TextBox 13"/>
          <p:cNvSpPr txBox="1"/>
          <p:nvPr userDrawn="1"/>
        </p:nvSpPr>
        <p:spPr>
          <a:xfrm>
            <a:off x="1972393" y="2421355"/>
            <a:ext cx="5224456" cy="1107996"/>
          </a:xfrm>
          <a:prstGeom prst="rect">
            <a:avLst/>
          </a:prstGeom>
          <a:noFill/>
        </p:spPr>
        <p:txBody>
          <a:bodyPr wrap="square" rtlCol="0">
            <a:spAutoFit/>
          </a:bodyPr>
          <a:lstStyle/>
          <a:p>
            <a:pPr algn="ctr" defTabSz="457200"/>
            <a:r>
              <a:rPr lang="en-US" sz="2200" dirty="0">
                <a:solidFill>
                  <a:prstClr val="white"/>
                </a:solidFill>
                <a:latin typeface="Arial"/>
                <a:cs typeface="Arial"/>
              </a:rPr>
              <a:t>Intensive, </a:t>
            </a:r>
            <a:br>
              <a:rPr lang="en-US" sz="2200" dirty="0">
                <a:solidFill>
                  <a:prstClr val="white"/>
                </a:solidFill>
                <a:latin typeface="Arial"/>
                <a:cs typeface="Arial"/>
              </a:rPr>
            </a:br>
            <a:r>
              <a:rPr lang="en-US" sz="2200" dirty="0">
                <a:solidFill>
                  <a:prstClr val="white"/>
                </a:solidFill>
                <a:latin typeface="Arial"/>
                <a:cs typeface="Arial"/>
              </a:rPr>
              <a:t>Individualized </a:t>
            </a:r>
            <a:br>
              <a:rPr lang="en-US" sz="2200" dirty="0">
                <a:solidFill>
                  <a:prstClr val="white"/>
                </a:solidFill>
                <a:latin typeface="Arial"/>
                <a:cs typeface="Arial"/>
              </a:rPr>
            </a:br>
            <a:r>
              <a:rPr lang="en-US" sz="2200" dirty="0">
                <a:solidFill>
                  <a:prstClr val="white"/>
                </a:solidFill>
                <a:latin typeface="Arial"/>
                <a:cs typeface="Arial"/>
              </a:rPr>
              <a:t>Teaching</a:t>
            </a:r>
          </a:p>
        </p:txBody>
      </p:sp>
      <p:sp>
        <p:nvSpPr>
          <p:cNvPr id="15" name="TextBox 14"/>
          <p:cNvSpPr txBox="1"/>
          <p:nvPr userDrawn="1"/>
        </p:nvSpPr>
        <p:spPr>
          <a:xfrm>
            <a:off x="1845771" y="4036718"/>
            <a:ext cx="5224456" cy="461665"/>
          </a:xfrm>
          <a:prstGeom prst="rect">
            <a:avLst/>
          </a:prstGeom>
          <a:noFill/>
        </p:spPr>
        <p:txBody>
          <a:bodyPr wrap="square" rtlCol="0">
            <a:spAutoFit/>
          </a:bodyPr>
          <a:lstStyle/>
          <a:p>
            <a:pPr algn="ctr" defTabSz="457200"/>
            <a:r>
              <a:rPr lang="en-US" sz="2400" dirty="0">
                <a:solidFill>
                  <a:prstClr val="white"/>
                </a:solidFill>
                <a:latin typeface="Arial"/>
                <a:cs typeface="Arial"/>
              </a:rPr>
              <a:t>Embedded Teaching</a:t>
            </a:r>
          </a:p>
        </p:txBody>
      </p:sp>
      <p:sp>
        <p:nvSpPr>
          <p:cNvPr id="16" name="TextBox 15"/>
          <p:cNvSpPr txBox="1"/>
          <p:nvPr userDrawn="1"/>
        </p:nvSpPr>
        <p:spPr>
          <a:xfrm>
            <a:off x="1421715" y="5208602"/>
            <a:ext cx="6283983" cy="461665"/>
          </a:xfrm>
          <a:prstGeom prst="rect">
            <a:avLst/>
          </a:prstGeom>
          <a:noFill/>
        </p:spPr>
        <p:txBody>
          <a:bodyPr wrap="square" rtlCol="0">
            <a:spAutoFit/>
          </a:bodyPr>
          <a:lstStyle/>
          <a:p>
            <a:pPr algn="ctr" defTabSz="457200"/>
            <a:r>
              <a:rPr lang="en-US" sz="2400" dirty="0">
                <a:solidFill>
                  <a:prstClr val="white"/>
                </a:solidFill>
                <a:latin typeface="Arial"/>
                <a:cs typeface="Arial"/>
              </a:rPr>
              <a:t>Curriculum Modification</a:t>
            </a:r>
          </a:p>
        </p:txBody>
      </p:sp>
    </p:spTree>
    <p:extLst>
      <p:ext uri="{BB962C8B-B14F-4D97-AF65-F5344CB8AC3E}">
        <p14:creationId xmlns:p14="http://schemas.microsoft.com/office/powerpoint/2010/main" val="185059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3"/>
                                        </p:tgtEl>
                                        <p:attrNameLst>
                                          <p:attrName>style.opacity</p:attrName>
                                        </p:attrNameLst>
                                      </p:cBhvr>
                                      <p:to>
                                        <p:strVal val="0.5"/>
                                      </p:to>
                                    </p:set>
                                    <p:animEffect filter="image" prLst="opacity: 0.5">
                                      <p:cBhvr rctx="IE">
                                        <p:cTn id="27" dur="indefinite"/>
                                        <p:tgtEl>
                                          <p:spTgt spid="13"/>
                                        </p:tgtEl>
                                      </p:cBhvr>
                                    </p:animEffect>
                                  </p:childTnLst>
                                </p:cTn>
                              </p:par>
                              <p:par>
                                <p:cTn id="28" presetID="9" presetClass="emph" presetSubtype="0" nodeType="withEffect">
                                  <p:stCondLst>
                                    <p:cond delay="0"/>
                                  </p:stCondLst>
                                  <p:childTnLst>
                                    <p:set>
                                      <p:cBhvr rctx="PPT">
                                        <p:cTn id="29" dur="indefinite"/>
                                        <p:tgtEl>
                                          <p:spTgt spid="12"/>
                                        </p:tgtEl>
                                        <p:attrNameLst>
                                          <p:attrName>style.opacity</p:attrName>
                                        </p:attrNameLst>
                                      </p:cBhvr>
                                      <p:to>
                                        <p:strVal val="0.5"/>
                                      </p:to>
                                    </p:set>
                                    <p:animEffect filter="image" prLst="opacity: 0.5">
                                      <p:cBhvr rctx="IE">
                                        <p:cTn id="30"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P spid="16"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8" name="Title 1"/>
          <p:cNvSpPr txBox="1">
            <a:spLocks/>
          </p:cNvSpPr>
          <p:nvPr userDrawn="1"/>
        </p:nvSpPr>
        <p:spPr>
          <a:xfrm>
            <a:off x="0" y="350027"/>
            <a:ext cx="9144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rgbClr val="179339"/>
                </a:solidFill>
                <a:latin typeface="Arial"/>
                <a:ea typeface="+mj-ea"/>
                <a:cs typeface="Arial"/>
              </a:defRPr>
            </a:lvl1pPr>
          </a:lstStyle>
          <a:p>
            <a:r>
              <a:rPr lang="en-US" dirty="0"/>
              <a:t>Head Start Early Learning </a:t>
            </a:r>
            <a:br>
              <a:rPr lang="en-US" dirty="0"/>
            </a:br>
            <a:r>
              <a:rPr lang="en-US" dirty="0"/>
              <a:t>Outcomes Framework</a:t>
            </a:r>
          </a:p>
        </p:txBody>
      </p:sp>
      <p:pic>
        <p:nvPicPr>
          <p:cNvPr id="17" name="Picture 16" descr="The Head Start Early Learning Outcomes Framework 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058" y="2401785"/>
            <a:ext cx="8650941" cy="3410402"/>
          </a:xfrm>
          <a:prstGeom prst="rect">
            <a:avLst/>
          </a:prstGeom>
        </p:spPr>
      </p:pic>
    </p:spTree>
    <p:extLst>
      <p:ext uri="{BB962C8B-B14F-4D97-AF65-F5344CB8AC3E}">
        <p14:creationId xmlns:p14="http://schemas.microsoft.com/office/powerpoint/2010/main" val="2062097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99137A8-81E9-414F-9B32-DB4EC539CC1D}" type="datetimeFigureOut">
              <a:rPr lang="en-US" smtClean="0">
                <a:solidFill>
                  <a:prstClr val="black">
                    <a:tint val="75000"/>
                  </a:prstClr>
                </a:solidFill>
              </a:rPr>
              <a:pPr>
                <a:defRPr/>
              </a:pPr>
              <a:t>12/13/18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258D5E3-3843-4BE0-AE60-DC607C8A362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215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ustom Layout">
    <p:bg>
      <p:bgPr>
        <a:solidFill>
          <a:srgbClr val="10489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5122" y="2590340"/>
            <a:ext cx="7659111" cy="1143000"/>
          </a:xfrm>
          <a:ln w="12700" cmpd="sng">
            <a:solidFill>
              <a:schemeClr val="bg1"/>
            </a:solidFill>
          </a:ln>
        </p:spPr>
        <p:txBody>
          <a:bodyPr/>
          <a:lstStyle>
            <a:lvl1pPr>
              <a:defRPr sz="3600">
                <a:solidFill>
                  <a:schemeClr val="bg1"/>
                </a:solidFill>
              </a:defRPr>
            </a:lvl1pPr>
          </a:lstStyle>
          <a:p>
            <a:r>
              <a:rPr lang="en-US" dirty="0"/>
              <a:t>Click To Edit Master Section Title</a:t>
            </a:r>
          </a:p>
        </p:txBody>
      </p:sp>
    </p:spTree>
    <p:extLst>
      <p:ext uri="{BB962C8B-B14F-4D97-AF65-F5344CB8AC3E}">
        <p14:creationId xmlns:p14="http://schemas.microsoft.com/office/powerpoint/2010/main" val="226366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10489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5122" y="2590340"/>
            <a:ext cx="7659111" cy="1143000"/>
          </a:xfrm>
          <a:ln w="12700" cmpd="sng">
            <a:solidFill>
              <a:schemeClr val="bg1"/>
            </a:solidFill>
          </a:ln>
        </p:spPr>
        <p:txBody>
          <a:bodyPr/>
          <a:lstStyle>
            <a:lvl1pPr>
              <a:defRPr sz="3600">
                <a:solidFill>
                  <a:schemeClr val="bg1"/>
                </a:solidFill>
              </a:defRPr>
            </a:lvl1pPr>
          </a:lstStyle>
          <a:p>
            <a:r>
              <a:rPr lang="en-US" dirty="0"/>
              <a:t>Click To Edit Master Section Title</a:t>
            </a:r>
          </a:p>
        </p:txBody>
      </p:sp>
      <p:sp>
        <p:nvSpPr>
          <p:cNvPr id="4" name="Text Placeholder 2"/>
          <p:cNvSpPr>
            <a:spLocks noGrp="1"/>
          </p:cNvSpPr>
          <p:nvPr>
            <p:ph type="body" idx="1" hasCustomPrompt="1"/>
          </p:nvPr>
        </p:nvSpPr>
        <p:spPr>
          <a:xfrm>
            <a:off x="765122" y="3735984"/>
            <a:ext cx="7651222" cy="639762"/>
          </a:xfrm>
        </p:spPr>
        <p:txBody>
          <a:bodyPr anchor="ctr">
            <a:noAutofit/>
          </a:bodyPr>
          <a:lstStyle>
            <a:lvl1pPr marL="0" indent="0" algn="ctr">
              <a:buNone/>
              <a:defRPr sz="18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540775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10489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5122" y="2590340"/>
            <a:ext cx="7659111" cy="1143000"/>
          </a:xfrm>
          <a:ln w="12700" cmpd="sng">
            <a:solidFill>
              <a:schemeClr val="bg1"/>
            </a:solidFill>
          </a:ln>
        </p:spPr>
        <p:txBody>
          <a:bodyPr/>
          <a:lstStyle>
            <a:lvl1pPr>
              <a:defRPr sz="3600" baseline="0">
                <a:solidFill>
                  <a:schemeClr val="bg1"/>
                </a:solidFill>
              </a:defRPr>
            </a:lvl1pPr>
          </a:lstStyle>
          <a:p>
            <a:r>
              <a:rPr lang="en-US" dirty="0"/>
              <a:t>Click To Edit Master Section Title</a:t>
            </a:r>
          </a:p>
        </p:txBody>
      </p:sp>
      <p:sp>
        <p:nvSpPr>
          <p:cNvPr id="5" name="Text Placeholder 2"/>
          <p:cNvSpPr>
            <a:spLocks noGrp="1"/>
          </p:cNvSpPr>
          <p:nvPr>
            <p:ph type="body" idx="10" hasCustomPrompt="1"/>
          </p:nvPr>
        </p:nvSpPr>
        <p:spPr>
          <a:xfrm>
            <a:off x="765122" y="1945312"/>
            <a:ext cx="7651222" cy="639762"/>
          </a:xfrm>
        </p:spPr>
        <p:txBody>
          <a:bodyPr anchor="ctr">
            <a:noAutofit/>
          </a:bodyPr>
          <a:lstStyle>
            <a:lvl1pPr marL="0" indent="0" algn="ctr">
              <a:buNone/>
              <a:defRPr sz="18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300832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17933A"/>
        </a:solidFill>
        <a:effectLst/>
      </p:bgPr>
    </p:bg>
    <p:spTree>
      <p:nvGrpSpPr>
        <p:cNvPr id="1" name=""/>
        <p:cNvGrpSpPr/>
        <p:nvPr/>
      </p:nvGrpSpPr>
      <p:grpSpPr>
        <a:xfrm>
          <a:off x="0" y="0"/>
          <a:ext cx="0" cy="0"/>
          <a:chOff x="0" y="0"/>
          <a:chExt cx="0" cy="0"/>
        </a:xfrm>
      </p:grpSpPr>
      <p:sp>
        <p:nvSpPr>
          <p:cNvPr id="6" name="Content Placeholder 2"/>
          <p:cNvSpPr>
            <a:spLocks noGrp="1"/>
          </p:cNvSpPr>
          <p:nvPr>
            <p:ph idx="10"/>
          </p:nvPr>
        </p:nvSpPr>
        <p:spPr>
          <a:xfrm>
            <a:off x="0" y="2565320"/>
            <a:ext cx="9144000" cy="3142209"/>
          </a:xfrm>
        </p:spPr>
        <p:txBody>
          <a:bodyPr>
            <a:noAutofit/>
          </a:bodyPr>
          <a:lstStyle>
            <a:lvl1pPr marL="0" indent="0" algn="ctr">
              <a:buNone/>
              <a:defRPr sz="5400">
                <a:solidFill>
                  <a:schemeClr val="bg1"/>
                </a:solidFill>
              </a:defRPr>
            </a:lvl1pPr>
          </a:lstStyle>
          <a:p>
            <a:pPr lvl="0"/>
            <a:r>
              <a:rPr lang="en-US" dirty="0"/>
              <a:t>Click to edit Master text styles</a:t>
            </a:r>
          </a:p>
        </p:txBody>
      </p:sp>
      <p:sp>
        <p:nvSpPr>
          <p:cNvPr id="4" name="Title 3"/>
          <p:cNvSpPr>
            <a:spLocks noGrp="1"/>
          </p:cNvSpPr>
          <p:nvPr>
            <p:ph type="title"/>
          </p:nvPr>
        </p:nvSpPr>
        <p:spPr>
          <a:xfrm>
            <a:off x="2868928" y="1417528"/>
            <a:ext cx="3356533" cy="943513"/>
          </a:xfrm>
          <a:ln w="28575" cmpd="sng">
            <a:solidFill>
              <a:schemeClr val="bg1"/>
            </a:solidFill>
          </a:ln>
        </p:spPr>
        <p:txBody>
          <a:bodyPr/>
          <a:lstStyle/>
          <a:p>
            <a:r>
              <a:rPr lang="en-US" dirty="0">
                <a:solidFill>
                  <a:schemeClr val="bg1"/>
                </a:solidFill>
              </a:rPr>
              <a:t>Brainstorm</a:t>
            </a:r>
          </a:p>
        </p:txBody>
      </p:sp>
    </p:spTree>
    <p:extLst>
      <p:ext uri="{BB962C8B-B14F-4D97-AF65-F5344CB8AC3E}">
        <p14:creationId xmlns:p14="http://schemas.microsoft.com/office/powerpoint/2010/main" val="1524550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noAutofit/>
          </a:bodyPr>
          <a:lstStyle/>
          <a:p>
            <a:fld id="{DBBC453A-6B12-3E4E-8E5B-4BFBFD851DC7}" type="datetimeFigureOut">
              <a:rPr lang="en-US" smtClean="0">
                <a:solidFill>
                  <a:prstClr val="black">
                    <a:tint val="75000"/>
                  </a:prstClr>
                </a:solidFill>
              </a:rPr>
              <a:pPr/>
              <a:t>12/13/18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noAutofit/>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noAutofit/>
          </a:bodyPr>
          <a:lstStyle/>
          <a:p>
            <a:fld id="{A6753842-EB21-0F45-9793-2440898716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5131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7351" y="697673"/>
            <a:ext cx="6310583" cy="5770836"/>
          </a:xfrm>
        </p:spPr>
        <p:txBody>
          <a:bodyPr>
            <a:noAutofit/>
          </a:bodyPr>
          <a:lstStyle/>
          <a:p>
            <a:pPr lvl="0"/>
            <a:r>
              <a:rPr lang="en-US" dirty="0"/>
              <a:t>Click to edit Master text styles</a:t>
            </a:r>
          </a:p>
          <a:p>
            <a:pPr lvl="1"/>
            <a:r>
              <a:rPr lang="en-US" dirty="0"/>
              <a:t>Second level</a:t>
            </a:r>
          </a:p>
        </p:txBody>
      </p:sp>
      <p:pic>
        <p:nvPicPr>
          <p:cNvPr id="9" name="Picture 8" descr="Objectives.png"/>
          <p:cNvPicPr>
            <a:picLocks noChangeAspect="1"/>
          </p:cNvPicPr>
          <p:nvPr userDrawn="1"/>
        </p:nvPicPr>
        <p:blipFill rotWithShape="1">
          <a:blip r:embed="rId2">
            <a:extLst>
              <a:ext uri="{28A0092B-C50C-407E-A947-70E740481C1C}">
                <a14:useLocalDpi xmlns:a14="http://schemas.microsoft.com/office/drawing/2010/main" val="0"/>
              </a:ext>
            </a:extLst>
          </a:blip>
          <a:srcRect t="-1" b="-7906"/>
          <a:stretch/>
        </p:blipFill>
        <p:spPr>
          <a:xfrm>
            <a:off x="674416" y="843419"/>
            <a:ext cx="1573623" cy="2003194"/>
          </a:xfrm>
          <a:prstGeom prst="rect">
            <a:avLst/>
          </a:prstGeom>
        </p:spPr>
      </p:pic>
    </p:spTree>
    <p:extLst>
      <p:ext uri="{BB962C8B-B14F-4D97-AF65-F5344CB8AC3E}">
        <p14:creationId xmlns:p14="http://schemas.microsoft.com/office/powerpoint/2010/main" val="439303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4" name="Picture 3" descr="Learning-Activit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907" y="859825"/>
            <a:ext cx="1546021" cy="2145646"/>
          </a:xfrm>
          <a:prstGeom prst="rect">
            <a:avLst/>
          </a:prstGeom>
        </p:spPr>
      </p:pic>
      <p:sp>
        <p:nvSpPr>
          <p:cNvPr id="3" name="Content Placeholder 2"/>
          <p:cNvSpPr>
            <a:spLocks noGrp="1"/>
          </p:cNvSpPr>
          <p:nvPr>
            <p:ph idx="1"/>
          </p:nvPr>
        </p:nvSpPr>
        <p:spPr>
          <a:xfrm>
            <a:off x="2697351" y="697673"/>
            <a:ext cx="6310583" cy="5770836"/>
          </a:xfrm>
        </p:spPr>
        <p:txBody>
          <a:bodyPr>
            <a:no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73823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50027"/>
            <a:ext cx="9144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817829"/>
            <a:ext cx="82296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pPr defTabSz="457200"/>
            <a:fld id="{DBBC453A-6B12-3E4E-8E5B-4BFBFD851DC7}" type="datetimeFigureOut">
              <a:rPr lang="en-US" smtClean="0">
                <a:solidFill>
                  <a:prstClr val="black">
                    <a:tint val="75000"/>
                  </a:prstClr>
                </a:solidFill>
              </a:rPr>
              <a:pPr defTabSz="457200"/>
              <a:t>12/13/18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noAutofit/>
          </a:bodyP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pPr defTabSz="457200"/>
            <a:fld id="{A6753842-EB21-0F45-9793-244089871662}"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93894700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4" r:id="rId29"/>
  </p:sldLayoutIdLst>
  <p:txStyles>
    <p:titleStyle>
      <a:lvl1pPr algn="ctr" defTabSz="457200" rtl="0" eaLnBrk="1" latinLnBrk="0" hangingPunct="1">
        <a:spcBef>
          <a:spcPct val="0"/>
        </a:spcBef>
        <a:buNone/>
        <a:defRPr sz="4000" b="1" kern="1200">
          <a:solidFill>
            <a:srgbClr val="179339"/>
          </a:solidFill>
          <a:latin typeface="Arial"/>
          <a:ea typeface="+mj-ea"/>
          <a:cs typeface="Arial"/>
        </a:defRPr>
      </a:lvl1pPr>
    </p:titleStyle>
    <p:bodyStyle>
      <a:lvl1pPr marL="274320" indent="-274320" algn="l" defTabSz="457200" rtl="0" eaLnBrk="1" latinLnBrk="0" hangingPunct="1">
        <a:spcBef>
          <a:spcPct val="20000"/>
        </a:spcBef>
        <a:buClr>
          <a:schemeClr val="tx1"/>
        </a:buClr>
        <a:buFont typeface="Arial"/>
        <a:buChar char="•"/>
        <a:defRPr sz="3200" kern="1200">
          <a:solidFill>
            <a:schemeClr val="tx1"/>
          </a:solidFill>
          <a:latin typeface="Arial"/>
          <a:ea typeface="+mn-ea"/>
          <a:cs typeface="Arial"/>
        </a:defRPr>
      </a:lvl1pPr>
      <a:lvl2pPr marL="649224" indent="-274320" algn="l" defTabSz="457200" rtl="0" eaLnBrk="1" latinLnBrk="0" hangingPunct="1">
        <a:spcBef>
          <a:spcPct val="20000"/>
        </a:spcBef>
        <a:buClr>
          <a:schemeClr val="tx1"/>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lkc.ohs.acf.hhs.gov/video/teachers-lead"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hyperlink" Target="https://eclkc.ohs.acf.hhs.gov/video/integrating-technology"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hyperlink" Target="https://eclkc.ohs.acf.hhs.gov/video/adaptation-using-technology" TargetMode="External"/><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hyperlink" Target="https://eclkc.ohs.acf.hhs.gov/video/spelling-pig" TargetMode="External"/><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17619"/>
            <a:ext cx="9144000" cy="1701238"/>
          </a:xfrm>
        </p:spPr>
        <p:txBody>
          <a:bodyPr/>
          <a:lstStyle/>
          <a:p>
            <a:pPr>
              <a:lnSpc>
                <a:spcPct val="90000"/>
              </a:lnSpc>
            </a:pPr>
            <a:r>
              <a:rPr lang="en-US" dirty="0"/>
              <a:t>Using Interactive Media</a:t>
            </a:r>
          </a:p>
          <a:p>
            <a:pPr>
              <a:lnSpc>
                <a:spcPct val="90000"/>
              </a:lnSpc>
            </a:pPr>
            <a:r>
              <a:rPr lang="en-US" dirty="0"/>
              <a:t>In Early Learning</a:t>
            </a:r>
          </a:p>
        </p:txBody>
      </p:sp>
    </p:spTree>
    <p:extLst>
      <p:ext uri="{BB962C8B-B14F-4D97-AF65-F5344CB8AC3E}">
        <p14:creationId xmlns:p14="http://schemas.microsoft.com/office/powerpoint/2010/main" val="3648980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45066" y="3971367"/>
            <a:ext cx="7620001" cy="584775"/>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hlinkClick r:id="rId3" tooltip="Go to video webpage"/>
              </a:rPr>
              <a:t>VIDEO: Teachers in the Lead</a:t>
            </a:r>
            <a:endParaRPr lang="en-US" sz="3200" dirty="0">
              <a:solidFill>
                <a:schemeClr val="bg1"/>
              </a:solidFill>
              <a:latin typeface="Arial" panose="020B0604020202020204" pitchFamily="34" charset="0"/>
              <a:cs typeface="Arial" panose="020B0604020202020204" pitchFamily="34" charset="0"/>
            </a:endParaRPr>
          </a:p>
        </p:txBody>
      </p:sp>
      <p:pic>
        <p:nvPicPr>
          <p:cNvPr id="9" name="Picture 8" title="Video camera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0916" y="1859795"/>
            <a:ext cx="2908300" cy="1740682"/>
          </a:xfrm>
          <a:prstGeom prst="rect">
            <a:avLst/>
          </a:prstGeom>
        </p:spPr>
      </p:pic>
    </p:spTree>
    <p:extLst>
      <p:ext uri="{BB962C8B-B14F-4D97-AF65-F5344CB8AC3E}">
        <p14:creationId xmlns:p14="http://schemas.microsoft.com/office/powerpoint/2010/main" val="337265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Young Children and Media Today</a:t>
            </a:r>
          </a:p>
        </p:txBody>
      </p:sp>
      <p:sp>
        <p:nvSpPr>
          <p:cNvPr id="3" name="Content Placeholder 2"/>
          <p:cNvSpPr>
            <a:spLocks noGrp="1"/>
          </p:cNvSpPr>
          <p:nvPr>
            <p:ph idx="1"/>
          </p:nvPr>
        </p:nvSpPr>
        <p:spPr/>
        <p:txBody>
          <a:bodyPr/>
          <a:lstStyle/>
          <a:p>
            <a:pPr marL="0" indent="0">
              <a:buNone/>
            </a:pPr>
            <a:r>
              <a:rPr lang="en-US" b="1" dirty="0">
                <a:solidFill>
                  <a:srgbClr val="10489C"/>
                </a:solidFill>
              </a:rPr>
              <a:t>Many children birth to age 8 are using some media:</a:t>
            </a:r>
          </a:p>
          <a:p>
            <a:r>
              <a:rPr lang="en-US" dirty="0"/>
              <a:t>Three-fourths of children have access to mobile devices at home.</a:t>
            </a:r>
          </a:p>
          <a:p>
            <a:r>
              <a:rPr lang="en-US" dirty="0"/>
              <a:t>The number of children who’ve used mobile devices went from </a:t>
            </a:r>
            <a:r>
              <a:rPr lang="en-US" b="1" dirty="0">
                <a:solidFill>
                  <a:srgbClr val="10489C"/>
                </a:solidFill>
              </a:rPr>
              <a:t>38 percent in 2011 to 72 percent in 2013</a:t>
            </a:r>
            <a:r>
              <a:rPr lang="en-US" dirty="0"/>
              <a:t>.</a:t>
            </a:r>
          </a:p>
        </p:txBody>
      </p:sp>
    </p:spTree>
    <p:extLst>
      <p:ext uri="{BB962C8B-B14F-4D97-AF65-F5344CB8AC3E}">
        <p14:creationId xmlns:p14="http://schemas.microsoft.com/office/powerpoint/2010/main" val="2518256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of Equity</a:t>
            </a:r>
          </a:p>
        </p:txBody>
      </p:sp>
      <p:sp>
        <p:nvSpPr>
          <p:cNvPr id="3" name="Content Placeholder 2"/>
          <p:cNvSpPr>
            <a:spLocks noGrp="1"/>
          </p:cNvSpPr>
          <p:nvPr>
            <p:ph idx="1"/>
          </p:nvPr>
        </p:nvSpPr>
        <p:spPr>
          <a:xfrm>
            <a:off x="4599475" y="1986469"/>
            <a:ext cx="4087325" cy="4357323"/>
          </a:xfrm>
        </p:spPr>
        <p:txBody>
          <a:bodyPr/>
          <a:lstStyle/>
          <a:p>
            <a:pPr marL="0" indent="0">
              <a:buNone/>
            </a:pPr>
            <a:r>
              <a:rPr lang="en-US" dirty="0"/>
              <a:t>Young children today need to develop </a:t>
            </a:r>
            <a:r>
              <a:rPr lang="en-US" b="1" dirty="0">
                <a:solidFill>
                  <a:srgbClr val="10489C"/>
                </a:solidFill>
              </a:rPr>
              <a:t>technology-handling </a:t>
            </a:r>
            <a:r>
              <a:rPr lang="en-US" dirty="0"/>
              <a:t>skills the same way they need </a:t>
            </a:r>
            <a:r>
              <a:rPr lang="en-US" b="1" dirty="0">
                <a:solidFill>
                  <a:srgbClr val="10489C"/>
                </a:solidFill>
              </a:rPr>
              <a:t>book-handling</a:t>
            </a:r>
            <a:r>
              <a:rPr lang="en-US" i="1" dirty="0">
                <a:solidFill>
                  <a:srgbClr val="10489C"/>
                </a:solidFill>
              </a:rPr>
              <a:t> </a:t>
            </a:r>
            <a:r>
              <a:rPr lang="en-US" dirty="0"/>
              <a:t>skills.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4770" y="1996067"/>
            <a:ext cx="3476064" cy="4049793"/>
          </a:xfrm>
          <a:prstGeom prst="rect">
            <a:avLst/>
          </a:prstGeom>
        </p:spPr>
      </p:pic>
    </p:spTree>
    <p:extLst>
      <p:ext uri="{BB962C8B-B14F-4D97-AF65-F5344CB8AC3E}">
        <p14:creationId xmlns:p14="http://schemas.microsoft.com/office/powerpoint/2010/main" val="402437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t>
            </a:r>
            <a:r>
              <a:rPr lang="en-US" i="1" dirty="0"/>
              <a:t>Your</a:t>
            </a:r>
            <a:r>
              <a:rPr lang="en-US" dirty="0"/>
              <a:t> Criteria for Using Media</a:t>
            </a:r>
          </a:p>
        </p:txBody>
      </p:sp>
      <p:sp>
        <p:nvSpPr>
          <p:cNvPr id="4" name="Content Placeholder 3"/>
          <p:cNvSpPr>
            <a:spLocks noGrp="1"/>
          </p:cNvSpPr>
          <p:nvPr>
            <p:ph idx="1"/>
          </p:nvPr>
        </p:nvSpPr>
        <p:spPr>
          <a:xfrm>
            <a:off x="5410200" y="1676400"/>
            <a:ext cx="3276600" cy="4525963"/>
          </a:xfrm>
        </p:spPr>
        <p:txBody>
          <a:bodyPr/>
          <a:lstStyle/>
          <a:p>
            <a:pPr marL="0" indent="0">
              <a:buNone/>
            </a:pPr>
            <a:r>
              <a:rPr lang="en-US" b="1" dirty="0">
                <a:solidFill>
                  <a:srgbClr val="10489C"/>
                </a:solidFill>
              </a:rPr>
              <a:t>Food for thought: </a:t>
            </a:r>
            <a:r>
              <a:rPr lang="en-US" dirty="0"/>
              <a:t>What should we consider when making decisions about interactive media in early education?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5227" y="1822943"/>
            <a:ext cx="4633609" cy="4191000"/>
          </a:xfrm>
          <a:prstGeom prst="rect">
            <a:avLst/>
          </a:prstGeom>
        </p:spPr>
      </p:pic>
    </p:spTree>
    <p:extLst>
      <p:ext uri="{BB962C8B-B14F-4D97-AF65-F5344CB8AC3E}">
        <p14:creationId xmlns:p14="http://schemas.microsoft.com/office/powerpoint/2010/main" val="2636681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Guidance on Using Media</a:t>
            </a:r>
          </a:p>
        </p:txBody>
      </p:sp>
      <p:sp>
        <p:nvSpPr>
          <p:cNvPr id="3" name="Content Placeholder 2"/>
          <p:cNvSpPr>
            <a:spLocks noGrp="1"/>
          </p:cNvSpPr>
          <p:nvPr>
            <p:ph idx="1"/>
          </p:nvPr>
        </p:nvSpPr>
        <p:spPr>
          <a:xfrm>
            <a:off x="5037342" y="2004980"/>
            <a:ext cx="3673169" cy="4141678"/>
          </a:xfrm>
        </p:spPr>
        <p:txBody>
          <a:bodyPr/>
          <a:lstStyle/>
          <a:p>
            <a:pPr>
              <a:spcBef>
                <a:spcPts val="600"/>
              </a:spcBef>
            </a:pPr>
            <a:r>
              <a:rPr lang="en-US" dirty="0"/>
              <a:t>Make decisions informed by knowledge.</a:t>
            </a:r>
          </a:p>
          <a:p>
            <a:pPr>
              <a:spcBef>
                <a:spcPts val="600"/>
              </a:spcBef>
            </a:pPr>
            <a:r>
              <a:rPr lang="en-US" dirty="0"/>
              <a:t>Choose challenging and achievable goals.</a:t>
            </a:r>
          </a:p>
          <a:p>
            <a:pPr>
              <a:spcBef>
                <a:spcPts val="600"/>
              </a:spcBef>
            </a:pPr>
            <a:r>
              <a:rPr lang="en-US" dirty="0"/>
              <a:t>Be intentional.</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7037" y="2130027"/>
            <a:ext cx="4239611" cy="3476801"/>
          </a:xfrm>
          <a:prstGeom prst="rect">
            <a:avLst/>
          </a:prstGeom>
        </p:spPr>
      </p:pic>
    </p:spTree>
    <p:extLst>
      <p:ext uri="{BB962C8B-B14F-4D97-AF65-F5344CB8AC3E}">
        <p14:creationId xmlns:p14="http://schemas.microsoft.com/office/powerpoint/2010/main" val="3915346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Position Statement</a:t>
            </a:r>
          </a:p>
        </p:txBody>
      </p:sp>
      <p:sp>
        <p:nvSpPr>
          <p:cNvPr id="4" name="Content Placeholder 2"/>
          <p:cNvSpPr txBox="1">
            <a:spLocks/>
          </p:cNvSpPr>
          <p:nvPr/>
        </p:nvSpPr>
        <p:spPr>
          <a:xfrm>
            <a:off x="685800" y="1676400"/>
            <a:ext cx="7627619" cy="4267200"/>
          </a:xfrm>
          <a:prstGeom prst="rect">
            <a:avLst/>
          </a:prstGeom>
          <a:solidFill>
            <a:srgbClr val="10489C">
              <a:alpha val="15000"/>
            </a:srgbClr>
          </a:solidFill>
        </p:spPr>
        <p:txBody>
          <a:bodyPr vert="horz" lIns="91440" tIns="45720" rIns="91440" bIns="45720" rtlCol="0" anchor="ctr">
            <a:noAutofit/>
          </a:bodyPr>
          <a:lstStyle>
            <a:lvl1pPr marL="274320" indent="-274320" algn="l" defTabSz="457200" rtl="0" eaLnBrk="1" latinLnBrk="0" hangingPunct="1">
              <a:spcBef>
                <a:spcPct val="20000"/>
              </a:spcBef>
              <a:buClr>
                <a:schemeClr val="tx1"/>
              </a:buClr>
              <a:buFont typeface="Arial"/>
              <a:buChar char="•"/>
              <a:defRPr sz="3200" kern="1200">
                <a:solidFill>
                  <a:schemeClr val="tx1"/>
                </a:solidFill>
                <a:latin typeface="Arial"/>
                <a:ea typeface="+mn-ea"/>
                <a:cs typeface="Arial"/>
              </a:defRPr>
            </a:lvl1pPr>
            <a:lvl2pPr marL="649224" indent="-274320" algn="l" defTabSz="457200" rtl="0" eaLnBrk="1" latinLnBrk="0" hangingPunct="1">
              <a:spcBef>
                <a:spcPct val="20000"/>
              </a:spcBef>
              <a:buClr>
                <a:schemeClr val="tx1"/>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0">
              <a:buClr>
                <a:prstClr val="black"/>
              </a:buClr>
              <a:buNone/>
            </a:pPr>
            <a:r>
              <a:rPr lang="en-US" sz="3000" dirty="0">
                <a:solidFill>
                  <a:srgbClr val="000000"/>
                </a:solidFill>
              </a:rPr>
              <a:t>“Technology and interactive media</a:t>
            </a:r>
            <a:r>
              <a:rPr lang="en-US" sz="3000" b="1" dirty="0">
                <a:solidFill>
                  <a:srgbClr val="000000"/>
                </a:solidFill>
              </a:rPr>
              <a:t> </a:t>
            </a:r>
            <a:r>
              <a:rPr lang="en-US" sz="3000" b="1" dirty="0">
                <a:solidFill>
                  <a:srgbClr val="10489C"/>
                </a:solidFill>
              </a:rPr>
              <a:t>are tools that can promote effective learning and development when they are used intentionally</a:t>
            </a:r>
            <a:r>
              <a:rPr lang="en-US" sz="3000" dirty="0">
                <a:solidFill>
                  <a:srgbClr val="10489C"/>
                </a:solidFill>
              </a:rPr>
              <a:t> </a:t>
            </a:r>
            <a:r>
              <a:rPr lang="en-US" sz="3000" dirty="0">
                <a:solidFill>
                  <a:srgbClr val="000000"/>
                </a:solidFill>
              </a:rPr>
              <a:t>by early childhood educators, within the framework of developmentally appropriate practice, to support learning goals established for individual children.”</a:t>
            </a:r>
          </a:p>
        </p:txBody>
      </p:sp>
      <p:sp>
        <p:nvSpPr>
          <p:cNvPr id="5" name="Rectangle 4"/>
          <p:cNvSpPr/>
          <p:nvPr/>
        </p:nvSpPr>
        <p:spPr>
          <a:xfrm>
            <a:off x="685800" y="5950374"/>
            <a:ext cx="2506966" cy="230832"/>
          </a:xfrm>
          <a:prstGeom prst="rect">
            <a:avLst/>
          </a:prstGeom>
        </p:spPr>
        <p:txBody>
          <a:bodyPr wrap="none">
            <a:spAutoFit/>
          </a:bodyPr>
          <a:lstStyle/>
          <a:p>
            <a:pPr lvl="0" defTabSz="457200">
              <a:spcBef>
                <a:spcPct val="20000"/>
              </a:spcBef>
              <a:buClr>
                <a:prstClr val="black"/>
              </a:buClr>
            </a:pPr>
            <a:r>
              <a:rPr lang="en-US" sz="900" dirty="0">
                <a:solidFill>
                  <a:prstClr val="black"/>
                </a:solidFill>
                <a:latin typeface="Arial"/>
                <a:cs typeface="Arial"/>
              </a:rPr>
              <a:t>(NAEYC and Fred Rogers Center, 2012, p. 5)</a:t>
            </a:r>
          </a:p>
        </p:txBody>
      </p:sp>
    </p:spTree>
    <p:extLst>
      <p:ext uri="{BB962C8B-B14F-4D97-AF65-F5344CB8AC3E}">
        <p14:creationId xmlns:p14="http://schemas.microsoft.com/office/powerpoint/2010/main" val="4239891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i="1" dirty="0"/>
              <a:t>Integration</a:t>
            </a:r>
          </a:p>
          <a:p>
            <a:r>
              <a:rPr lang="en-US" dirty="0"/>
              <a:t>Think of technology you use every day to accomplish something. </a:t>
            </a:r>
          </a:p>
          <a:p>
            <a:r>
              <a:rPr lang="en-US" dirty="0"/>
              <a:t>Write a brief paragraph describing how you use the technology. Imagine that the reader has no experience with this technology.</a:t>
            </a:r>
          </a:p>
        </p:txBody>
      </p:sp>
    </p:spTree>
    <p:extLst>
      <p:ext uri="{BB962C8B-B14F-4D97-AF65-F5344CB8AC3E}">
        <p14:creationId xmlns:p14="http://schemas.microsoft.com/office/powerpoint/2010/main" val="1090407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3048000" y="685800"/>
            <a:ext cx="5628146" cy="5670176"/>
          </a:xfrm>
        </p:spPr>
        <p:txBody>
          <a:bodyPr/>
          <a:lstStyle/>
          <a:p>
            <a:pPr marL="0" indent="0">
              <a:spcBef>
                <a:spcPts val="1200"/>
              </a:spcBef>
              <a:buNone/>
            </a:pPr>
            <a:r>
              <a:rPr lang="en-US" sz="3000" i="1" dirty="0">
                <a:solidFill>
                  <a:srgbClr val="000000"/>
                </a:solidFill>
              </a:rPr>
              <a:t>Integrating Technology</a:t>
            </a:r>
          </a:p>
          <a:p>
            <a:pPr marL="0" indent="0">
              <a:spcBef>
                <a:spcPts val="1200"/>
              </a:spcBef>
              <a:buNone/>
            </a:pPr>
            <a:r>
              <a:rPr lang="en-US" sz="3000" dirty="0"/>
              <a:t>Think about these questions as you watch the video:</a:t>
            </a:r>
          </a:p>
          <a:p>
            <a:pPr>
              <a:spcBef>
                <a:spcPts val="1200"/>
              </a:spcBef>
            </a:pPr>
            <a:r>
              <a:rPr lang="en-US" sz="3000" dirty="0"/>
              <a:t>Why do the speakers integrate technology into their curriculum?</a:t>
            </a:r>
          </a:p>
          <a:p>
            <a:pPr>
              <a:spcBef>
                <a:spcPts val="1200"/>
              </a:spcBef>
            </a:pPr>
            <a:r>
              <a:rPr lang="en-US" sz="3000" dirty="0"/>
              <a:t>What does it mean to: </a:t>
            </a:r>
            <a:r>
              <a:rPr lang="en-US" sz="3000" i="1" dirty="0"/>
              <a:t>Structure the technology to support children</a:t>
            </a:r>
            <a:r>
              <a:rPr lang="is-IS" sz="3000" i="1" dirty="0"/>
              <a:t>…</a:t>
            </a:r>
            <a:r>
              <a:rPr lang="en-US" sz="3000" i="1" dirty="0"/>
              <a:t>Wherever they are developmentally?</a:t>
            </a:r>
            <a:endParaRPr lang="en-US" sz="3000" dirty="0"/>
          </a:p>
        </p:txBody>
      </p:sp>
    </p:spTree>
    <p:extLst>
      <p:ext uri="{BB962C8B-B14F-4D97-AF65-F5344CB8AC3E}">
        <p14:creationId xmlns:p14="http://schemas.microsoft.com/office/powerpoint/2010/main" val="1392992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5066" y="3971367"/>
            <a:ext cx="7620001" cy="1159292"/>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hlinkClick r:id="rId3" tooltip="Go to video webpage"/>
              </a:rPr>
              <a:t>VIDEO: Integrating Technology</a:t>
            </a:r>
            <a:endParaRPr lang="en-US" sz="3200" dirty="0">
              <a:solidFill>
                <a:schemeClr val="bg1"/>
              </a:solidFill>
              <a:latin typeface="Arial" panose="020B0604020202020204" pitchFamily="34" charset="0"/>
              <a:cs typeface="Arial" panose="020B0604020202020204" pitchFamily="34" charset="0"/>
            </a:endParaRPr>
          </a:p>
          <a:p>
            <a:pPr algn="ctr">
              <a:spcBef>
                <a:spcPts val="1600"/>
              </a:spcBef>
            </a:pPr>
            <a:r>
              <a:rPr lang="en-US" sz="2400" dirty="0">
                <a:solidFill>
                  <a:schemeClr val="bg1"/>
                </a:solidFill>
                <a:latin typeface="Arial" panose="020B0604020202020204" pitchFamily="34" charset="0"/>
                <a:cs typeface="Arial" panose="020B0604020202020204" pitchFamily="34" charset="0"/>
              </a:rPr>
              <a:t>(Excerpt from Real to Reel: Building Blocks)</a:t>
            </a:r>
          </a:p>
        </p:txBody>
      </p:sp>
      <p:pic>
        <p:nvPicPr>
          <p:cNvPr id="5" name="Picture 4" title="Video camera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0916" y="1859795"/>
            <a:ext cx="2908300" cy="1740682"/>
          </a:xfrm>
          <a:prstGeom prst="rect">
            <a:avLst/>
          </a:prstGeom>
        </p:spPr>
      </p:pic>
    </p:spTree>
    <p:extLst>
      <p:ext uri="{BB962C8B-B14F-4D97-AF65-F5344CB8AC3E}">
        <p14:creationId xmlns:p14="http://schemas.microsoft.com/office/powerpoint/2010/main" val="1008619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pPr marL="0" indent="0">
              <a:spcBef>
                <a:spcPts val="1200"/>
              </a:spcBef>
              <a:buNone/>
            </a:pPr>
            <a:r>
              <a:rPr lang="en-US" b="1" dirty="0">
                <a:solidFill>
                  <a:srgbClr val="17933A"/>
                </a:solidFill>
              </a:rPr>
              <a:t>Video Debrief</a:t>
            </a:r>
          </a:p>
          <a:p>
            <a:pPr marL="0" indent="0">
              <a:spcBef>
                <a:spcPts val="1200"/>
              </a:spcBef>
              <a:buNone/>
            </a:pPr>
            <a:r>
              <a:rPr lang="en-US" dirty="0"/>
              <a:t>What did you notice?</a:t>
            </a:r>
          </a:p>
          <a:p>
            <a:r>
              <a:rPr lang="en-US" dirty="0"/>
              <a:t>Integrating technology in the curriculum gives children another way to learn concepts.</a:t>
            </a:r>
          </a:p>
          <a:p>
            <a:r>
              <a:rPr lang="en-US" dirty="0"/>
              <a:t>You can use technology to individualize according to children’s needs.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0117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a:t>
            </a:r>
          </a:p>
        </p:txBody>
      </p:sp>
      <p:sp>
        <p:nvSpPr>
          <p:cNvPr id="5" name="Content Placeholder 4"/>
          <p:cNvSpPr>
            <a:spLocks noGrp="1"/>
          </p:cNvSpPr>
          <p:nvPr>
            <p:ph idx="1"/>
          </p:nvPr>
        </p:nvSpPr>
        <p:spPr>
          <a:xfrm>
            <a:off x="762000" y="1905000"/>
            <a:ext cx="7696200" cy="4438792"/>
          </a:xfrm>
        </p:spPr>
        <p:txBody>
          <a:bodyPr/>
          <a:lstStyle/>
          <a:p>
            <a:pPr marL="0" indent="0">
              <a:buNone/>
            </a:pPr>
            <a:r>
              <a:rPr lang="en-US" b="1" dirty="0">
                <a:solidFill>
                  <a:srgbClr val="10489C"/>
                </a:solidFill>
              </a:rPr>
              <a:t>This module will focus on practices to:</a:t>
            </a:r>
          </a:p>
          <a:p>
            <a:r>
              <a:rPr lang="en-US" dirty="0"/>
              <a:t>Select and use interactive media with young children in early childhood settings.</a:t>
            </a:r>
          </a:p>
          <a:p>
            <a:r>
              <a:rPr lang="en-US" dirty="0"/>
              <a:t>Interact with children as they use media to help meet learning goals.</a:t>
            </a:r>
          </a:p>
        </p:txBody>
      </p:sp>
    </p:spTree>
    <p:extLst>
      <p:ext uri="{BB962C8B-B14F-4D97-AF65-F5344CB8AC3E}">
        <p14:creationId xmlns:p14="http://schemas.microsoft.com/office/powerpoint/2010/main" val="44072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Uses of Digital Media</a:t>
            </a:r>
          </a:p>
        </p:txBody>
      </p:sp>
      <p:sp>
        <p:nvSpPr>
          <p:cNvPr id="3" name="Content Placeholder 2"/>
          <p:cNvSpPr>
            <a:spLocks noGrp="1"/>
          </p:cNvSpPr>
          <p:nvPr>
            <p:ph idx="1"/>
          </p:nvPr>
        </p:nvSpPr>
        <p:spPr>
          <a:xfrm>
            <a:off x="5029200" y="1681408"/>
            <a:ext cx="3657600" cy="4525963"/>
          </a:xfrm>
        </p:spPr>
        <p:txBody>
          <a:bodyPr/>
          <a:lstStyle/>
          <a:p>
            <a:r>
              <a:rPr lang="en-US" dirty="0"/>
              <a:t>Drawing</a:t>
            </a:r>
          </a:p>
          <a:p>
            <a:r>
              <a:rPr lang="en-US" dirty="0"/>
              <a:t>Digital forms of block games that build early reading skills </a:t>
            </a:r>
          </a:p>
          <a:p>
            <a:r>
              <a:rPr lang="en-US" dirty="0"/>
              <a:t>Storytelling</a:t>
            </a:r>
          </a:p>
          <a:p>
            <a:r>
              <a:rPr lang="en-US" dirty="0"/>
              <a:t>Manipulating objects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2429" y="1828800"/>
            <a:ext cx="4295077" cy="3926381"/>
          </a:xfrm>
          <a:prstGeom prst="rect">
            <a:avLst/>
          </a:prstGeom>
        </p:spPr>
      </p:pic>
    </p:spTree>
    <p:extLst>
      <p:ext uri="{BB962C8B-B14F-4D97-AF65-F5344CB8AC3E}">
        <p14:creationId xmlns:p14="http://schemas.microsoft.com/office/powerpoint/2010/main" val="3985640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Infants and Toddlers</a:t>
            </a:r>
          </a:p>
        </p:txBody>
      </p:sp>
      <p:sp>
        <p:nvSpPr>
          <p:cNvPr id="5" name="Content Placeholder 4"/>
          <p:cNvSpPr>
            <a:spLocks noGrp="1"/>
          </p:cNvSpPr>
          <p:nvPr>
            <p:ph sz="half" idx="2"/>
          </p:nvPr>
        </p:nvSpPr>
        <p:spPr>
          <a:xfrm>
            <a:off x="4592444" y="1676400"/>
            <a:ext cx="4038600" cy="4525963"/>
          </a:xfrm>
        </p:spPr>
        <p:txBody>
          <a:bodyPr/>
          <a:lstStyle/>
          <a:p>
            <a:pPr marL="0" indent="0">
              <a:buNone/>
            </a:pPr>
            <a:r>
              <a:rPr lang="en-US" sz="3200" dirty="0"/>
              <a:t>In general, recommendations for media use are:</a:t>
            </a:r>
          </a:p>
          <a:p>
            <a:r>
              <a:rPr lang="en-US" sz="3200" dirty="0"/>
              <a:t>Interactions with adults</a:t>
            </a:r>
          </a:p>
          <a:p>
            <a:r>
              <a:rPr lang="en-US" sz="3200" dirty="0"/>
              <a:t>Age-appropriate content</a:t>
            </a:r>
          </a:p>
          <a:p>
            <a:r>
              <a:rPr lang="en-US" sz="3200" dirty="0"/>
              <a:t>Limited time</a:t>
            </a:r>
          </a:p>
        </p:txBody>
      </p:sp>
      <p:pic>
        <p:nvPicPr>
          <p:cNvPr id="6" name="Content Placeholder 3"/>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62" b="1"/>
          <a:stretch/>
        </p:blipFill>
        <p:spPr>
          <a:xfrm>
            <a:off x="381000" y="1828800"/>
            <a:ext cx="3923371" cy="3727071"/>
          </a:xfrm>
        </p:spPr>
      </p:pic>
    </p:spTree>
    <p:extLst>
      <p:ext uri="{BB962C8B-B14F-4D97-AF65-F5344CB8AC3E}">
        <p14:creationId xmlns:p14="http://schemas.microsoft.com/office/powerpoint/2010/main" val="3008163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Infants Learn from Caregivers </a:t>
            </a:r>
          </a:p>
        </p:txBody>
      </p:sp>
      <p:sp>
        <p:nvSpPr>
          <p:cNvPr id="3" name="Content Placeholder 2"/>
          <p:cNvSpPr>
            <a:spLocks noGrp="1"/>
          </p:cNvSpPr>
          <p:nvPr>
            <p:ph idx="1"/>
          </p:nvPr>
        </p:nvSpPr>
        <p:spPr/>
        <p:txBody>
          <a:bodyPr/>
          <a:lstStyle/>
          <a:p>
            <a:r>
              <a:rPr lang="en-US" sz="3600" dirty="0"/>
              <a:t>Infants learn most effectively through </a:t>
            </a:r>
            <a:r>
              <a:rPr lang="en-US" sz="3600" b="1" dirty="0">
                <a:solidFill>
                  <a:srgbClr val="10489C"/>
                </a:solidFill>
              </a:rPr>
              <a:t>responsive interactions with caregivers</a:t>
            </a:r>
            <a:r>
              <a:rPr lang="en-US" sz="3600" dirty="0"/>
              <a:t>.</a:t>
            </a:r>
          </a:p>
          <a:p>
            <a:r>
              <a:rPr lang="en-US" sz="3600" dirty="0"/>
              <a:t>From 12 to 24 months, children can begin learning some language from screens but still learn better from interactions.</a:t>
            </a:r>
          </a:p>
        </p:txBody>
      </p:sp>
    </p:spTree>
    <p:extLst>
      <p:ext uri="{BB962C8B-B14F-4D97-AF65-F5344CB8AC3E}">
        <p14:creationId xmlns:p14="http://schemas.microsoft.com/office/powerpoint/2010/main" val="2660386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Amount of Time</a:t>
            </a:r>
          </a:p>
        </p:txBody>
      </p:sp>
      <p:sp>
        <p:nvSpPr>
          <p:cNvPr id="3" name="Content Placeholder 2"/>
          <p:cNvSpPr>
            <a:spLocks noGrp="1"/>
          </p:cNvSpPr>
          <p:nvPr>
            <p:ph idx="1"/>
          </p:nvPr>
        </p:nvSpPr>
        <p:spPr>
          <a:xfrm>
            <a:off x="4200467" y="1896856"/>
            <a:ext cx="4713563" cy="4525963"/>
          </a:xfrm>
        </p:spPr>
        <p:txBody>
          <a:bodyPr/>
          <a:lstStyle/>
          <a:p>
            <a:pPr marL="0" indent="0">
              <a:buNone/>
            </a:pPr>
            <a:r>
              <a:rPr lang="en-US" sz="3400" dirty="0"/>
              <a:t>Early childhood educators must balance opportunities for learning with the potential for misuse and overuse of media.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63872" y="2010891"/>
            <a:ext cx="2895600" cy="3900830"/>
          </a:xfrm>
          <a:prstGeom prst="rect">
            <a:avLst/>
          </a:prstGeom>
        </p:spPr>
      </p:pic>
    </p:spTree>
    <p:extLst>
      <p:ext uri="{BB962C8B-B14F-4D97-AF65-F5344CB8AC3E}">
        <p14:creationId xmlns:p14="http://schemas.microsoft.com/office/powerpoint/2010/main" val="3459446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Opportunity to Individualize</a:t>
            </a:r>
          </a:p>
        </p:txBody>
      </p:sp>
      <p:sp>
        <p:nvSpPr>
          <p:cNvPr id="3" name="Content Placeholder 2"/>
          <p:cNvSpPr>
            <a:spLocks noGrp="1"/>
          </p:cNvSpPr>
          <p:nvPr>
            <p:ph idx="1"/>
          </p:nvPr>
        </p:nvSpPr>
        <p:spPr>
          <a:xfrm>
            <a:off x="4516260" y="1676400"/>
            <a:ext cx="4497491" cy="4525963"/>
          </a:xfrm>
        </p:spPr>
        <p:txBody>
          <a:bodyPr/>
          <a:lstStyle/>
          <a:p>
            <a:pPr marL="0" indent="0">
              <a:buNone/>
            </a:pPr>
            <a:r>
              <a:rPr lang="en-US" sz="3100" dirty="0"/>
              <a:t>Teachers can use digital media specifically with:</a:t>
            </a:r>
          </a:p>
          <a:p>
            <a:r>
              <a:rPr lang="en-US" sz="3100" dirty="0"/>
              <a:t>Dual language learners</a:t>
            </a:r>
          </a:p>
          <a:p>
            <a:r>
              <a:rPr lang="en-US" sz="3100" dirty="0"/>
              <a:t>Children with special needs</a:t>
            </a:r>
          </a:p>
          <a:p>
            <a:r>
              <a:rPr lang="en-US" sz="3100" dirty="0"/>
              <a:t>Children who need extra motivation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50"/>
          <a:stretch/>
        </p:blipFill>
        <p:spPr>
          <a:xfrm>
            <a:off x="467724" y="1905000"/>
            <a:ext cx="3843056" cy="2390588"/>
          </a:xfrm>
          <a:prstGeom prst="rect">
            <a:avLst/>
          </a:prstGeom>
        </p:spPr>
      </p:pic>
    </p:spTree>
    <p:extLst>
      <p:ext uri="{BB962C8B-B14F-4D97-AF65-F5344CB8AC3E}">
        <p14:creationId xmlns:p14="http://schemas.microsoft.com/office/powerpoint/2010/main" val="2531697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3129831" y="709706"/>
            <a:ext cx="5628146" cy="5670176"/>
          </a:xfrm>
        </p:spPr>
        <p:txBody>
          <a:bodyPr/>
          <a:lstStyle/>
          <a:p>
            <a:pPr marL="0" indent="0">
              <a:spcBef>
                <a:spcPts val="1200"/>
              </a:spcBef>
              <a:buNone/>
            </a:pPr>
            <a:r>
              <a:rPr lang="en-US" i="1" dirty="0">
                <a:solidFill>
                  <a:srgbClr val="000000"/>
                </a:solidFill>
              </a:rPr>
              <a:t>Adaptation Using Technology</a:t>
            </a:r>
            <a:endParaRPr lang="en-US" dirty="0"/>
          </a:p>
          <a:p>
            <a:pPr marL="0" indent="0">
              <a:spcBef>
                <a:spcPts val="1200"/>
              </a:spcBef>
              <a:buNone/>
            </a:pPr>
            <a:r>
              <a:rPr lang="en-US" dirty="0">
                <a:solidFill>
                  <a:srgbClr val="000000"/>
                </a:solidFill>
              </a:rPr>
              <a:t>Think about these questions as you watch the video:</a:t>
            </a:r>
          </a:p>
          <a:p>
            <a:pPr>
              <a:spcBef>
                <a:spcPts val="1200"/>
              </a:spcBef>
            </a:pPr>
            <a:r>
              <a:rPr lang="en-US" dirty="0">
                <a:solidFill>
                  <a:srgbClr val="000000"/>
                </a:solidFill>
              </a:rPr>
              <a:t>What were the steps for introducing technology to support a child’s learning?</a:t>
            </a:r>
          </a:p>
          <a:p>
            <a:pPr>
              <a:spcBef>
                <a:spcPts val="1200"/>
              </a:spcBef>
            </a:pPr>
            <a:r>
              <a:rPr lang="en-US" dirty="0">
                <a:solidFill>
                  <a:srgbClr val="000000"/>
                </a:solidFill>
              </a:rPr>
              <a:t>How did the teaching team use media to meet a specific child’s needs?</a:t>
            </a:r>
          </a:p>
        </p:txBody>
      </p:sp>
    </p:spTree>
    <p:extLst>
      <p:ext uri="{BB962C8B-B14F-4D97-AF65-F5344CB8AC3E}">
        <p14:creationId xmlns:p14="http://schemas.microsoft.com/office/powerpoint/2010/main" val="2341234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5066" y="3971367"/>
            <a:ext cx="7620001" cy="584775"/>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hlinkClick r:id="rId3" tooltip="Go to video webpage"/>
              </a:rPr>
              <a:t>VIDEO: Adaptation Using Technology</a:t>
            </a:r>
            <a:endParaRPr lang="en-US" sz="3200" dirty="0">
              <a:solidFill>
                <a:schemeClr val="bg1"/>
              </a:solidFill>
              <a:latin typeface="Arial" panose="020B0604020202020204" pitchFamily="34" charset="0"/>
              <a:cs typeface="Arial" panose="020B0604020202020204" pitchFamily="34" charset="0"/>
            </a:endParaRPr>
          </a:p>
        </p:txBody>
      </p:sp>
      <p:pic>
        <p:nvPicPr>
          <p:cNvPr id="5" name="Picture 4" title="Video camera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0916" y="1859795"/>
            <a:ext cx="2908300" cy="1740682"/>
          </a:xfrm>
          <a:prstGeom prst="rect">
            <a:avLst/>
          </a:prstGeom>
        </p:spPr>
      </p:pic>
    </p:spTree>
    <p:extLst>
      <p:ext uri="{BB962C8B-B14F-4D97-AF65-F5344CB8AC3E}">
        <p14:creationId xmlns:p14="http://schemas.microsoft.com/office/powerpoint/2010/main" val="2327069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2697351" y="697673"/>
            <a:ext cx="5913249" cy="5637386"/>
          </a:xfrm>
        </p:spPr>
        <p:txBody>
          <a:bodyPr/>
          <a:lstStyle/>
          <a:p>
            <a:pPr marL="0" indent="0">
              <a:spcBef>
                <a:spcPts val="1200"/>
              </a:spcBef>
              <a:buNone/>
            </a:pPr>
            <a:r>
              <a:rPr lang="en-US" b="1" dirty="0">
                <a:solidFill>
                  <a:srgbClr val="17933A"/>
                </a:solidFill>
              </a:rPr>
              <a:t>Video Debrief</a:t>
            </a:r>
          </a:p>
          <a:p>
            <a:pPr marL="0" indent="0">
              <a:spcBef>
                <a:spcPts val="1200"/>
              </a:spcBef>
              <a:buNone/>
            </a:pPr>
            <a:r>
              <a:rPr lang="en-US" dirty="0"/>
              <a:t>What did you notice?</a:t>
            </a:r>
          </a:p>
          <a:p>
            <a:r>
              <a:rPr lang="en-US" dirty="0"/>
              <a:t>The teaching team tried several modifications and found success using an iPad.</a:t>
            </a:r>
          </a:p>
          <a:p>
            <a:r>
              <a:rPr lang="en-US" dirty="0"/>
              <a:t>They were able to offer activities at the child’s ability level, then gradually increase her skill until she could write her name.</a:t>
            </a:r>
          </a:p>
        </p:txBody>
      </p:sp>
    </p:spTree>
    <p:extLst>
      <p:ext uri="{BB962C8B-B14F-4D97-AF65-F5344CB8AC3E}">
        <p14:creationId xmlns:p14="http://schemas.microsoft.com/office/powerpoint/2010/main" val="219398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97351" y="697673"/>
            <a:ext cx="5913249" cy="5770836"/>
          </a:xfrm>
        </p:spPr>
        <p:txBody>
          <a:bodyPr/>
          <a:lstStyle/>
          <a:p>
            <a:pPr marL="0" indent="0">
              <a:buNone/>
            </a:pPr>
            <a:r>
              <a:rPr lang="en-US" i="1" dirty="0"/>
              <a:t>Criteria for Media Use</a:t>
            </a:r>
          </a:p>
          <a:p>
            <a:r>
              <a:rPr lang="en-US" dirty="0"/>
              <a:t>Thinking about your experiences, knowledge of child development, and information from this module, write a list of key points to consider in choosing media for an early childhood classroom.</a:t>
            </a:r>
          </a:p>
          <a:p>
            <a:r>
              <a:rPr lang="en-US" dirty="0"/>
              <a:t>Find a partner and share lists.</a:t>
            </a:r>
          </a:p>
        </p:txBody>
      </p:sp>
    </p:spTree>
    <p:extLst>
      <p:ext uri="{BB962C8B-B14F-4D97-AF65-F5344CB8AC3E}">
        <p14:creationId xmlns:p14="http://schemas.microsoft.com/office/powerpoint/2010/main" val="1299745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200" dirty="0"/>
              <a:t>Using Media Together</a:t>
            </a:r>
          </a:p>
        </p:txBody>
      </p:sp>
    </p:spTree>
    <p:extLst>
      <p:ext uri="{BB962C8B-B14F-4D97-AF65-F5344CB8AC3E}">
        <p14:creationId xmlns:p14="http://schemas.microsoft.com/office/powerpoint/2010/main" val="395628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100" b="1" dirty="0"/>
              <a:t>By the end of this module, you should be able to:</a:t>
            </a:r>
          </a:p>
          <a:p>
            <a:r>
              <a:rPr lang="en-US" sz="3100" dirty="0"/>
              <a:t>Describe criteria for selecting media in early childhood programs.</a:t>
            </a:r>
          </a:p>
          <a:p>
            <a:r>
              <a:rPr lang="en-US" sz="3100" dirty="0"/>
              <a:t>Evaluate interactive media for use in early childhood programs.</a:t>
            </a:r>
          </a:p>
          <a:p>
            <a:r>
              <a:rPr lang="en-US" sz="3100" dirty="0"/>
              <a:t>Demonstrate effective interactions with children who are engaging with media.</a:t>
            </a:r>
          </a:p>
        </p:txBody>
      </p:sp>
    </p:spTree>
    <p:extLst>
      <p:ext uri="{BB962C8B-B14F-4D97-AF65-F5344CB8AC3E}">
        <p14:creationId xmlns:p14="http://schemas.microsoft.com/office/powerpoint/2010/main" val="2532296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a:t>What Is Co-Viewing?</a:t>
            </a:r>
          </a:p>
        </p:txBody>
      </p:sp>
      <p:sp>
        <p:nvSpPr>
          <p:cNvPr id="4" name="TextBox 3"/>
          <p:cNvSpPr txBox="1"/>
          <p:nvPr/>
        </p:nvSpPr>
        <p:spPr>
          <a:xfrm>
            <a:off x="935706" y="1791854"/>
            <a:ext cx="7162800" cy="4370427"/>
          </a:xfrm>
          <a:prstGeom prst="rect">
            <a:avLst/>
          </a:prstGeom>
          <a:solidFill>
            <a:srgbClr val="10489C">
              <a:alpha val="15000"/>
            </a:srgbClr>
          </a:solidFill>
        </p:spPr>
        <p:txBody>
          <a:bodyPr wrap="square" lIns="365760" tIns="182880" rIns="365760" bIns="182880" rtlCol="0">
            <a:spAutoFit/>
          </a:bodyPr>
          <a:lstStyle/>
          <a:p>
            <a:r>
              <a:rPr lang="en-US" sz="2400" dirty="0">
                <a:solidFill>
                  <a:srgbClr val="000000"/>
                </a:solidFill>
              </a:rPr>
              <a:t>“</a:t>
            </a:r>
            <a:r>
              <a:rPr lang="en-US" sz="2600" b="1" dirty="0">
                <a:solidFill>
                  <a:srgbClr val="10489C"/>
                </a:solidFill>
                <a:latin typeface="Arial" panose="020B0604020202020204" pitchFamily="34" charset="0"/>
                <a:cs typeface="Arial" panose="020B0604020202020204" pitchFamily="34" charset="0"/>
              </a:rPr>
              <a:t>Joint media engagement (JME) </a:t>
            </a:r>
            <a:r>
              <a:rPr lang="en-US" sz="2600" dirty="0">
                <a:solidFill>
                  <a:srgbClr val="000000"/>
                </a:solidFill>
                <a:latin typeface="Arial" panose="020B0604020202020204" pitchFamily="34" charset="0"/>
                <a:cs typeface="Arial" panose="020B0604020202020204" pitchFamily="34" charset="0"/>
              </a:rPr>
              <a:t>refers to spontaneous and designed experiences of people using media together. JME can happen anywhere and at any time when there are multiple people interacting together with media. Modes of JME include viewing, playing, searching, reading, contributing, and creating, with either digital or traditional media</a:t>
            </a:r>
            <a:r>
              <a:rPr lang="is-IS" sz="2600" dirty="0">
                <a:solidFill>
                  <a:srgbClr val="000000"/>
                </a:solidFill>
                <a:latin typeface="Arial" panose="020B0604020202020204" pitchFamily="34" charset="0"/>
                <a:cs typeface="Arial" panose="020B0604020202020204" pitchFamily="34" charset="0"/>
              </a:rPr>
              <a:t>…” </a:t>
            </a:r>
            <a:br>
              <a:rPr lang="is-IS" sz="2600" dirty="0">
                <a:solidFill>
                  <a:srgbClr val="000000"/>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(Stevens &amp; </a:t>
            </a:r>
            <a:r>
              <a:rPr lang="en-US" dirty="0" err="1">
                <a:solidFill>
                  <a:srgbClr val="000000"/>
                </a:solidFill>
                <a:latin typeface="Arial" panose="020B0604020202020204" pitchFamily="34" charset="0"/>
                <a:cs typeface="Arial" panose="020B0604020202020204" pitchFamily="34" charset="0"/>
              </a:rPr>
              <a:t>Penuel</a:t>
            </a:r>
            <a:r>
              <a:rPr lang="en-US" dirty="0">
                <a:solidFill>
                  <a:srgbClr val="000000"/>
                </a:solidFill>
                <a:latin typeface="Arial" panose="020B0604020202020204" pitchFamily="34" charset="0"/>
                <a:cs typeface="Arial" panose="020B0604020202020204" pitchFamily="34" charset="0"/>
              </a:rPr>
              <a:t>, 2010)</a:t>
            </a:r>
          </a:p>
        </p:txBody>
      </p:sp>
      <p:sp>
        <p:nvSpPr>
          <p:cNvPr id="5" name="TextBox 4"/>
          <p:cNvSpPr txBox="1"/>
          <p:nvPr/>
        </p:nvSpPr>
        <p:spPr>
          <a:xfrm>
            <a:off x="946592" y="6162281"/>
            <a:ext cx="411480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(Takeuchi &amp; Stevens, 2011, p. 9)</a:t>
            </a:r>
          </a:p>
        </p:txBody>
      </p:sp>
    </p:spTree>
    <p:extLst>
      <p:ext uri="{BB962C8B-B14F-4D97-AF65-F5344CB8AC3E}">
        <p14:creationId xmlns:p14="http://schemas.microsoft.com/office/powerpoint/2010/main" val="2874174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Co-Viewing?</a:t>
            </a:r>
          </a:p>
        </p:txBody>
      </p:sp>
      <p:sp>
        <p:nvSpPr>
          <p:cNvPr id="3" name="Content Placeholder 2"/>
          <p:cNvSpPr>
            <a:spLocks noGrp="1"/>
          </p:cNvSpPr>
          <p:nvPr>
            <p:ph idx="1"/>
          </p:nvPr>
        </p:nvSpPr>
        <p:spPr>
          <a:xfrm>
            <a:off x="652584" y="1882957"/>
            <a:ext cx="8155617" cy="1178157"/>
          </a:xfrm>
        </p:spPr>
        <p:txBody>
          <a:bodyPr/>
          <a:lstStyle/>
          <a:p>
            <a:pPr marL="0" indent="0">
              <a:spcBef>
                <a:spcPts val="1968"/>
              </a:spcBef>
              <a:buNone/>
            </a:pPr>
            <a:r>
              <a:rPr lang="en-US" dirty="0"/>
              <a:t>Joint media engagement </a:t>
            </a:r>
            <a:r>
              <a:rPr lang="en-US" b="1" dirty="0">
                <a:solidFill>
                  <a:srgbClr val="10489C"/>
                </a:solidFill>
              </a:rPr>
              <a:t>ties technology </a:t>
            </a:r>
            <a:br>
              <a:rPr lang="en-US" b="1" dirty="0">
                <a:solidFill>
                  <a:srgbClr val="10489C"/>
                </a:solidFill>
              </a:rPr>
            </a:br>
            <a:r>
              <a:rPr lang="en-US" b="1" dirty="0">
                <a:solidFill>
                  <a:srgbClr val="10489C"/>
                </a:solidFill>
              </a:rPr>
              <a:t>to other aspects of a child’s life</a:t>
            </a:r>
            <a:r>
              <a:rPr lang="en-US" dirty="0"/>
              <a:t>.</a:t>
            </a:r>
          </a:p>
          <a:p>
            <a:pPr marL="0" indent="0">
              <a:spcBef>
                <a:spcPts val="1968"/>
              </a:spcBef>
              <a:buNone/>
            </a:pPr>
            <a:r>
              <a:rPr lang="en-US" dirty="0"/>
              <a:t>When a teacher, parent, or sibling talks to </a:t>
            </a:r>
            <a:br>
              <a:rPr lang="en-US" dirty="0"/>
            </a:br>
            <a:r>
              <a:rPr lang="en-US" dirty="0"/>
              <a:t>a child about a shared media experience and encourages a child to expand on it, opportunities for learning grow.</a:t>
            </a:r>
          </a:p>
        </p:txBody>
      </p:sp>
      <p:sp>
        <p:nvSpPr>
          <p:cNvPr id="4" name="Rectangle 3"/>
          <p:cNvSpPr/>
          <p:nvPr/>
        </p:nvSpPr>
        <p:spPr>
          <a:xfrm>
            <a:off x="561714" y="3061114"/>
            <a:ext cx="8132518" cy="2263273"/>
          </a:xfrm>
          <a:prstGeom prst="rect">
            <a:avLst/>
          </a:prstGeom>
          <a:solidFill>
            <a:srgbClr val="10489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252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i="1" dirty="0"/>
              <a:t>Joint Media Engagement </a:t>
            </a:r>
          </a:p>
          <a:p>
            <a:r>
              <a:rPr lang="en-US" dirty="0"/>
              <a:t>Write down an experience of shared media use that helped you learn.</a:t>
            </a:r>
          </a:p>
          <a:p>
            <a:r>
              <a:rPr lang="en-US" dirty="0"/>
              <a:t>What was the mode of engagement?</a:t>
            </a:r>
          </a:p>
          <a:p>
            <a:r>
              <a:rPr lang="en-US" dirty="0"/>
              <a:t>How did social partners help you learn?</a:t>
            </a:r>
          </a:p>
          <a:p>
            <a:r>
              <a:rPr lang="en-US" dirty="0"/>
              <a:t> Find a partner and share.</a:t>
            </a:r>
          </a:p>
        </p:txBody>
      </p:sp>
    </p:spTree>
    <p:extLst>
      <p:ext uri="{BB962C8B-B14F-4D97-AF65-F5344CB8AC3E}">
        <p14:creationId xmlns:p14="http://schemas.microsoft.com/office/powerpoint/2010/main" val="79023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a:t>
            </a:r>
            <a:r>
              <a:rPr lang="en-US" i="1" dirty="0"/>
              <a:t>Talk Moves</a:t>
            </a:r>
            <a:endParaRPr lang="en-US" dirty="0"/>
          </a:p>
        </p:txBody>
      </p:sp>
      <p:sp>
        <p:nvSpPr>
          <p:cNvPr id="3" name="Content Placeholder 2"/>
          <p:cNvSpPr>
            <a:spLocks noGrp="1"/>
          </p:cNvSpPr>
          <p:nvPr>
            <p:ph idx="1"/>
          </p:nvPr>
        </p:nvSpPr>
        <p:spPr/>
        <p:txBody>
          <a:bodyPr/>
          <a:lstStyle/>
          <a:p>
            <a:r>
              <a:rPr lang="en-US" b="1" dirty="0">
                <a:solidFill>
                  <a:srgbClr val="10489C"/>
                </a:solidFill>
              </a:rPr>
              <a:t>Point out screen activity </a:t>
            </a:r>
            <a:r>
              <a:rPr lang="en-US" dirty="0"/>
              <a:t>that is central to the program’s learning goals. </a:t>
            </a:r>
          </a:p>
          <a:p>
            <a:r>
              <a:rPr lang="en-US" b="1" dirty="0">
                <a:solidFill>
                  <a:srgbClr val="10489C"/>
                </a:solidFill>
              </a:rPr>
              <a:t>Have conversations </a:t>
            </a:r>
            <a:r>
              <a:rPr lang="en-US" dirty="0"/>
              <a:t>that connect children’s lives to what is on screen.</a:t>
            </a:r>
          </a:p>
          <a:p>
            <a:r>
              <a:rPr lang="en-US" b="1" dirty="0">
                <a:solidFill>
                  <a:srgbClr val="10489C"/>
                </a:solidFill>
              </a:rPr>
              <a:t>Check understandings </a:t>
            </a:r>
            <a:r>
              <a:rPr lang="en-US" dirty="0"/>
              <a:t>by asking children what they think and to talk about it.</a:t>
            </a:r>
          </a:p>
          <a:p>
            <a:r>
              <a:rPr lang="en-US" b="1" dirty="0">
                <a:solidFill>
                  <a:srgbClr val="10489C"/>
                </a:solidFill>
              </a:rPr>
              <a:t>Provide or focus on language </a:t>
            </a:r>
            <a:r>
              <a:rPr lang="en-US" dirty="0"/>
              <a:t>related to the media activity.</a:t>
            </a:r>
          </a:p>
        </p:txBody>
      </p:sp>
    </p:spTree>
    <p:extLst>
      <p:ext uri="{BB962C8B-B14F-4D97-AF65-F5344CB8AC3E}">
        <p14:creationId xmlns:p14="http://schemas.microsoft.com/office/powerpoint/2010/main" val="3587538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2971800" y="709706"/>
            <a:ext cx="5786177" cy="5670176"/>
          </a:xfrm>
        </p:spPr>
        <p:txBody>
          <a:bodyPr/>
          <a:lstStyle/>
          <a:p>
            <a:pPr marL="0" indent="0">
              <a:spcBef>
                <a:spcPts val="1200"/>
              </a:spcBef>
              <a:buNone/>
            </a:pPr>
            <a:r>
              <a:rPr lang="en-US" i="1" dirty="0">
                <a:solidFill>
                  <a:srgbClr val="000000"/>
                </a:solidFill>
              </a:rPr>
              <a:t>Spelling “Pig”</a:t>
            </a:r>
          </a:p>
          <a:p>
            <a:pPr marL="0" indent="0">
              <a:spcBef>
                <a:spcPts val="1200"/>
              </a:spcBef>
              <a:buNone/>
            </a:pPr>
            <a:r>
              <a:rPr lang="en-US" dirty="0"/>
              <a:t>Think about these questions as you watch this classroom video:</a:t>
            </a:r>
          </a:p>
          <a:p>
            <a:pPr>
              <a:spcBef>
                <a:spcPts val="1200"/>
              </a:spcBef>
              <a:buFont typeface="Arial" panose="020B0604020202020204" pitchFamily="34" charset="0"/>
              <a:buChar char="•"/>
            </a:pPr>
            <a:r>
              <a:rPr lang="en-US" dirty="0"/>
              <a:t>What does the teacher do as she interacts with the child?</a:t>
            </a:r>
          </a:p>
          <a:p>
            <a:pPr>
              <a:spcBef>
                <a:spcPts val="1200"/>
              </a:spcBef>
              <a:buFont typeface="Arial" panose="020B0604020202020204" pitchFamily="34" charset="0"/>
              <a:buChar char="•"/>
            </a:pPr>
            <a:r>
              <a:rPr lang="en-US" dirty="0"/>
              <a:t>How does the child respond?</a:t>
            </a:r>
          </a:p>
          <a:p>
            <a:pPr>
              <a:spcBef>
                <a:spcPts val="1200"/>
              </a:spcBef>
              <a:buFont typeface="Arial" panose="020B0604020202020204" pitchFamily="34" charset="0"/>
              <a:buChar char="•"/>
            </a:pPr>
            <a:r>
              <a:rPr lang="en-US" dirty="0"/>
              <a:t>What else could the teacher do that would be effective?</a:t>
            </a:r>
          </a:p>
        </p:txBody>
      </p:sp>
    </p:spTree>
    <p:extLst>
      <p:ext uri="{BB962C8B-B14F-4D97-AF65-F5344CB8AC3E}">
        <p14:creationId xmlns:p14="http://schemas.microsoft.com/office/powerpoint/2010/main" val="140352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5066" y="3971367"/>
            <a:ext cx="7620001" cy="584775"/>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hlinkClick r:id="rId3" tooltip="Go to video webpage"/>
              </a:rPr>
              <a:t>VIDEO: Spelling “Pig”</a:t>
            </a:r>
            <a:endParaRPr lang="en-US" sz="3200" dirty="0">
              <a:solidFill>
                <a:schemeClr val="bg1"/>
              </a:solidFill>
              <a:latin typeface="Arial" panose="020B0604020202020204" pitchFamily="34" charset="0"/>
              <a:cs typeface="Arial" panose="020B0604020202020204" pitchFamily="34" charset="0"/>
            </a:endParaRPr>
          </a:p>
        </p:txBody>
      </p:sp>
      <p:pic>
        <p:nvPicPr>
          <p:cNvPr id="5" name="Picture 4" title="Video camera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0916" y="1859795"/>
            <a:ext cx="2908300" cy="1740682"/>
          </a:xfrm>
          <a:prstGeom prst="rect">
            <a:avLst/>
          </a:prstGeom>
        </p:spPr>
      </p:pic>
    </p:spTree>
    <p:extLst>
      <p:ext uri="{BB962C8B-B14F-4D97-AF65-F5344CB8AC3E}">
        <p14:creationId xmlns:p14="http://schemas.microsoft.com/office/powerpoint/2010/main" val="1803746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pPr marL="0" indent="0">
              <a:spcBef>
                <a:spcPts val="1200"/>
              </a:spcBef>
              <a:buNone/>
            </a:pPr>
            <a:r>
              <a:rPr lang="en-US" b="1" dirty="0">
                <a:solidFill>
                  <a:srgbClr val="17933A"/>
                </a:solidFill>
              </a:rPr>
              <a:t>Video Debrief</a:t>
            </a:r>
          </a:p>
          <a:p>
            <a:pPr marL="0" indent="0">
              <a:spcBef>
                <a:spcPts val="1200"/>
              </a:spcBef>
              <a:buNone/>
            </a:pPr>
            <a:r>
              <a:rPr lang="en-US" dirty="0"/>
              <a:t>What did you notice?</a:t>
            </a:r>
          </a:p>
          <a:p>
            <a:r>
              <a:rPr lang="en-US" sz="3000" dirty="0"/>
              <a:t>The teacher directs the child’s focus to the learning goal, spelling </a:t>
            </a:r>
            <a:r>
              <a:rPr lang="en-US" sz="3000" i="1" dirty="0"/>
              <a:t>pig, </a:t>
            </a:r>
            <a:r>
              <a:rPr lang="en-US" sz="3000" dirty="0"/>
              <a:t>by asking questions.</a:t>
            </a:r>
          </a:p>
          <a:p>
            <a:r>
              <a:rPr lang="en-US" sz="3000" dirty="0"/>
              <a:t>The child is engaged and responds to the questions and does the activity.</a:t>
            </a:r>
          </a:p>
          <a:p>
            <a:r>
              <a:rPr lang="en-US" sz="3000" dirty="0"/>
              <a:t>The teacher could ask open-ended questions.</a:t>
            </a:r>
            <a:endParaRPr lang="en-US" i="1" dirty="0"/>
          </a:p>
          <a:p>
            <a:endParaRPr lang="en-US" dirty="0"/>
          </a:p>
        </p:txBody>
      </p:sp>
    </p:spTree>
    <p:extLst>
      <p:ext uri="{BB962C8B-B14F-4D97-AF65-F5344CB8AC3E}">
        <p14:creationId xmlns:p14="http://schemas.microsoft.com/office/powerpoint/2010/main" val="35405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a:t>Bringing It All Together</a:t>
            </a:r>
          </a:p>
        </p:txBody>
      </p:sp>
    </p:spTree>
    <p:extLst>
      <p:ext uri="{BB962C8B-B14F-4D97-AF65-F5344CB8AC3E}">
        <p14:creationId xmlns:p14="http://schemas.microsoft.com/office/powerpoint/2010/main" val="3951915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Development</a:t>
            </a:r>
          </a:p>
        </p:txBody>
      </p:sp>
      <p:sp>
        <p:nvSpPr>
          <p:cNvPr id="3" name="Content Placeholder 2"/>
          <p:cNvSpPr>
            <a:spLocks noGrp="1"/>
          </p:cNvSpPr>
          <p:nvPr>
            <p:ph idx="1"/>
          </p:nvPr>
        </p:nvSpPr>
        <p:spPr>
          <a:xfrm>
            <a:off x="587451" y="1891100"/>
            <a:ext cx="8229600" cy="4525963"/>
          </a:xfrm>
        </p:spPr>
        <p:txBody>
          <a:bodyPr/>
          <a:lstStyle/>
          <a:p>
            <a:pPr marL="0" indent="0">
              <a:buNone/>
            </a:pPr>
            <a:r>
              <a:rPr lang="en-US" sz="3400" dirty="0"/>
              <a:t>Educators can grow in their use of digital media if they have opportunities to:</a:t>
            </a:r>
          </a:p>
          <a:p>
            <a:r>
              <a:rPr lang="en-US" sz="3400" b="1" dirty="0">
                <a:solidFill>
                  <a:srgbClr val="10489C"/>
                </a:solidFill>
              </a:rPr>
              <a:t>Keep learning about emerging technologies </a:t>
            </a:r>
            <a:r>
              <a:rPr lang="en-US" sz="3400" dirty="0"/>
              <a:t>and their successful use in children’s learning.</a:t>
            </a:r>
          </a:p>
          <a:p>
            <a:r>
              <a:rPr lang="en-US" sz="3400" b="1" dirty="0">
                <a:solidFill>
                  <a:srgbClr val="10489C"/>
                </a:solidFill>
              </a:rPr>
              <a:t>Share experiences with using media </a:t>
            </a:r>
            <a:r>
              <a:rPr lang="en-US" sz="3400" dirty="0"/>
              <a:t>in their programs.</a:t>
            </a:r>
          </a:p>
        </p:txBody>
      </p:sp>
    </p:spTree>
    <p:extLst>
      <p:ext uri="{BB962C8B-B14F-4D97-AF65-F5344CB8AC3E}">
        <p14:creationId xmlns:p14="http://schemas.microsoft.com/office/powerpoint/2010/main" val="1290184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Engagement</a:t>
            </a:r>
          </a:p>
        </p:txBody>
      </p:sp>
      <p:sp>
        <p:nvSpPr>
          <p:cNvPr id="3" name="Content Placeholder 2"/>
          <p:cNvSpPr>
            <a:spLocks noGrp="1"/>
          </p:cNvSpPr>
          <p:nvPr>
            <p:ph idx="1"/>
          </p:nvPr>
        </p:nvSpPr>
        <p:spPr>
          <a:xfrm>
            <a:off x="4101453" y="1842154"/>
            <a:ext cx="4788152" cy="4525963"/>
          </a:xfrm>
        </p:spPr>
        <p:txBody>
          <a:bodyPr/>
          <a:lstStyle/>
          <a:p>
            <a:r>
              <a:rPr lang="en-US" dirty="0"/>
              <a:t>Ask parents to share about their child’s media use.</a:t>
            </a:r>
          </a:p>
          <a:p>
            <a:r>
              <a:rPr lang="en-US" dirty="0"/>
              <a:t>Explain to families how and why their children are using interactive media to meet their learning goals.</a:t>
            </a:r>
          </a:p>
          <a:p>
            <a:pPr marL="0" indent="0">
              <a:buNone/>
            </a:pP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1087" y="1906124"/>
            <a:ext cx="3102801" cy="4338228"/>
          </a:xfrm>
          <a:prstGeom prst="rect">
            <a:avLst/>
          </a:prstGeom>
        </p:spPr>
      </p:pic>
    </p:spTree>
    <p:extLst>
      <p:ext uri="{BB962C8B-B14F-4D97-AF65-F5344CB8AC3E}">
        <p14:creationId xmlns:p14="http://schemas.microsoft.com/office/powerpoint/2010/main" val="3234989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Intentional Teaching Framework</a:t>
            </a:r>
          </a:p>
        </p:txBody>
      </p:sp>
    </p:spTree>
    <p:extLst>
      <p:ext uri="{BB962C8B-B14F-4D97-AF65-F5344CB8AC3E}">
        <p14:creationId xmlns:p14="http://schemas.microsoft.com/office/powerpoint/2010/main" val="263944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 for Families</a:t>
            </a:r>
          </a:p>
        </p:txBody>
      </p:sp>
      <p:sp>
        <p:nvSpPr>
          <p:cNvPr id="3" name="Content Placeholder 2"/>
          <p:cNvSpPr>
            <a:spLocks noGrp="1"/>
          </p:cNvSpPr>
          <p:nvPr>
            <p:ph idx="1"/>
          </p:nvPr>
        </p:nvSpPr>
        <p:spPr/>
        <p:txBody>
          <a:bodyPr/>
          <a:lstStyle/>
          <a:p>
            <a:pPr marL="0" indent="0">
              <a:buNone/>
            </a:pPr>
            <a:r>
              <a:rPr lang="en-US" b="1" dirty="0">
                <a:solidFill>
                  <a:srgbClr val="10489C"/>
                </a:solidFill>
              </a:rPr>
              <a:t>When children are using screen media:</a:t>
            </a:r>
          </a:p>
          <a:p>
            <a:r>
              <a:rPr lang="en-US" dirty="0"/>
              <a:t>Interact with them to enhance their learning.</a:t>
            </a:r>
          </a:p>
          <a:p>
            <a:r>
              <a:rPr lang="en-US" dirty="0"/>
              <a:t>Choose video chats as one effective form of interactive media for children </a:t>
            </a:r>
            <a:br>
              <a:rPr lang="en-US" dirty="0"/>
            </a:br>
            <a:r>
              <a:rPr lang="en-US" dirty="0"/>
              <a:t>2 years and older.</a:t>
            </a:r>
          </a:p>
        </p:txBody>
      </p:sp>
    </p:spTree>
    <p:extLst>
      <p:ext uri="{BB962C8B-B14F-4D97-AF65-F5344CB8AC3E}">
        <p14:creationId xmlns:p14="http://schemas.microsoft.com/office/powerpoint/2010/main" val="2321853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i="1" dirty="0"/>
              <a:t>Conversations with Families</a:t>
            </a:r>
          </a:p>
          <a:p>
            <a:pPr marL="0" indent="0">
              <a:buNone/>
            </a:pPr>
            <a:r>
              <a:rPr lang="en-US" dirty="0"/>
              <a:t>Form small groups and discuss: </a:t>
            </a:r>
          </a:p>
          <a:p>
            <a:r>
              <a:rPr lang="en-US" dirty="0"/>
              <a:t>What are key points to share with families as they make decisions about media and their children?</a:t>
            </a:r>
          </a:p>
          <a:p>
            <a:r>
              <a:rPr lang="en-US" dirty="0"/>
              <a:t>What do you want to find out from families?</a:t>
            </a:r>
          </a:p>
          <a:p>
            <a:r>
              <a:rPr lang="en-US" dirty="0"/>
              <a:t>How can you communicate that you want to work together?</a:t>
            </a:r>
          </a:p>
        </p:txBody>
      </p:sp>
    </p:spTree>
    <p:extLst>
      <p:ext uri="{BB962C8B-B14F-4D97-AF65-F5344CB8AC3E}">
        <p14:creationId xmlns:p14="http://schemas.microsoft.com/office/powerpoint/2010/main" val="2248547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200"/>
              </a:spcBef>
            </a:pPr>
            <a:r>
              <a:rPr lang="en-US" sz="3400" dirty="0"/>
              <a:t>Select and use interactive media intentionally in early childhood programs.</a:t>
            </a:r>
          </a:p>
          <a:p>
            <a:pPr>
              <a:spcBef>
                <a:spcPts val="1200"/>
              </a:spcBef>
            </a:pPr>
            <a:r>
              <a:rPr lang="en-US" sz="3400" dirty="0"/>
              <a:t>Interact with children using media to extend their learning.</a:t>
            </a:r>
          </a:p>
          <a:p>
            <a:pPr>
              <a:spcBef>
                <a:spcPts val="1200"/>
              </a:spcBef>
            </a:pPr>
            <a:r>
              <a:rPr lang="en-US" sz="3400" dirty="0"/>
              <a:t>Engage parents to partner with teachers to support children’s effective media use.</a:t>
            </a:r>
          </a:p>
        </p:txBody>
      </p:sp>
    </p:spTree>
    <p:extLst>
      <p:ext uri="{BB962C8B-B14F-4D97-AF65-F5344CB8AC3E}">
        <p14:creationId xmlns:p14="http://schemas.microsoft.com/office/powerpoint/2010/main" val="42833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97351" y="697673"/>
            <a:ext cx="5913249" cy="5770836"/>
          </a:xfrm>
        </p:spPr>
        <p:txBody>
          <a:bodyPr/>
          <a:lstStyle/>
          <a:p>
            <a:pPr marL="0" indent="0">
              <a:buNone/>
            </a:pPr>
            <a:r>
              <a:rPr lang="en-US" i="1" dirty="0"/>
              <a:t>Review of Interactive Media</a:t>
            </a:r>
          </a:p>
          <a:p>
            <a:r>
              <a:rPr lang="en-US" dirty="0"/>
              <a:t>Pick a digital game for young children that you want to try and review.</a:t>
            </a:r>
          </a:p>
          <a:p>
            <a:r>
              <a:rPr lang="en-US" dirty="0"/>
              <a:t>Try out the game.</a:t>
            </a:r>
          </a:p>
          <a:p>
            <a:r>
              <a:rPr lang="en-US" dirty="0"/>
              <a:t>Write a reflection about your experience playing it and the learning potential of the game.</a:t>
            </a:r>
          </a:p>
        </p:txBody>
      </p:sp>
    </p:spTree>
    <p:extLst>
      <p:ext uri="{BB962C8B-B14F-4D97-AF65-F5344CB8AC3E}">
        <p14:creationId xmlns:p14="http://schemas.microsoft.com/office/powerpoint/2010/main" val="1647274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i="1" dirty="0"/>
              <a:t>Interacting Together </a:t>
            </a:r>
          </a:p>
          <a:p>
            <a:pPr marL="420624" indent="-420624">
              <a:buFont typeface="+mj-lt"/>
              <a:buAutoNum type="arabicPeriod"/>
            </a:pPr>
            <a:r>
              <a:rPr lang="en-US" dirty="0"/>
              <a:t>Choose media that you are introducing in your program or one that children are already using, and make a plan to interact with children who are using it.</a:t>
            </a:r>
          </a:p>
          <a:p>
            <a:pPr marL="420624" indent="-420624">
              <a:buFont typeface="+mj-lt"/>
              <a:buAutoNum type="arabicPeriod"/>
            </a:pPr>
            <a:r>
              <a:rPr lang="en-US" dirty="0"/>
              <a:t>Film yourself interacting with children while they use media.</a:t>
            </a:r>
          </a:p>
          <a:p>
            <a:pPr marL="420624" indent="-420624">
              <a:buFont typeface="+mj-lt"/>
              <a:buAutoNum type="arabicPeriod"/>
            </a:pPr>
            <a:r>
              <a:rPr lang="en-US" dirty="0"/>
              <a:t>Review and reflect on the experience.</a:t>
            </a:r>
          </a:p>
          <a:p>
            <a:pPr marL="0" indent="0">
              <a:buNone/>
            </a:pPr>
            <a:endParaRPr lang="en-US" i="1" dirty="0"/>
          </a:p>
          <a:p>
            <a:endParaRPr lang="en-US" dirty="0"/>
          </a:p>
        </p:txBody>
      </p:sp>
    </p:spTree>
    <p:extLst>
      <p:ext uri="{BB962C8B-B14F-4D97-AF65-F5344CB8AC3E}">
        <p14:creationId xmlns:p14="http://schemas.microsoft.com/office/powerpoint/2010/main" val="2368574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27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451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90800"/>
            <a:ext cx="6245277" cy="1143000"/>
          </a:xfrm>
        </p:spPr>
        <p:txBody>
          <a:bodyPr/>
          <a:lstStyle/>
          <a:p>
            <a:r>
              <a:rPr lang="en-US" sz="4800" dirty="0"/>
              <a:t>Evaluating Media</a:t>
            </a:r>
          </a:p>
        </p:txBody>
      </p:sp>
    </p:spTree>
    <p:extLst>
      <p:ext uri="{BB962C8B-B14F-4D97-AF65-F5344CB8AC3E}">
        <p14:creationId xmlns:p14="http://schemas.microsoft.com/office/powerpoint/2010/main" val="347263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97351" y="697673"/>
            <a:ext cx="6141849" cy="5770836"/>
          </a:xfrm>
        </p:spPr>
        <p:txBody>
          <a:bodyPr/>
          <a:lstStyle/>
          <a:p>
            <a:pPr marL="0" indent="0">
              <a:buNone/>
            </a:pPr>
            <a:r>
              <a:rPr lang="en-US" sz="3000" i="1" dirty="0"/>
              <a:t>Technology and Me</a:t>
            </a:r>
          </a:p>
          <a:p>
            <a:pPr>
              <a:buFont typeface="Arial" panose="020B0604020202020204" pitchFamily="34" charset="0"/>
              <a:buChar char="•"/>
            </a:pPr>
            <a:r>
              <a:rPr lang="en-US" sz="3000" dirty="0"/>
              <a:t>Ask your partner to recall a memory of a key encounter with media (e.g., television or computer program, website, or game) as a young child and </a:t>
            </a:r>
            <a:r>
              <a:rPr lang="en-US" sz="3000" b="1" dirty="0"/>
              <a:t>why</a:t>
            </a:r>
            <a:r>
              <a:rPr lang="en-US" sz="3000" dirty="0"/>
              <a:t> it was memorable.</a:t>
            </a:r>
          </a:p>
          <a:p>
            <a:pPr>
              <a:buFont typeface="Arial" panose="020B0604020202020204" pitchFamily="34" charset="0"/>
              <a:buChar char="•"/>
            </a:pPr>
            <a:r>
              <a:rPr lang="en-US" sz="3000" dirty="0"/>
              <a:t>Introduce your partner to the group.</a:t>
            </a:r>
          </a:p>
          <a:p>
            <a:pPr>
              <a:buFont typeface="Arial" panose="020B0604020202020204" pitchFamily="34" charset="0"/>
              <a:buChar char="•"/>
            </a:pPr>
            <a:r>
              <a:rPr lang="en-US" sz="3000" dirty="0"/>
              <a:t>Share your partner’s media experience.</a:t>
            </a:r>
          </a:p>
        </p:txBody>
      </p:sp>
    </p:spTree>
    <p:extLst>
      <p:ext uri="{BB962C8B-B14F-4D97-AF65-F5344CB8AC3E}">
        <p14:creationId xmlns:p14="http://schemas.microsoft.com/office/powerpoint/2010/main" val="166648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What did you learn from engaging with this media?</a:t>
            </a:r>
          </a:p>
          <a:p>
            <a:r>
              <a:rPr lang="en-US" dirty="0"/>
              <a:t>What have you seen young children learn from media?</a:t>
            </a:r>
          </a:p>
          <a:p>
            <a:r>
              <a:rPr lang="en-US" dirty="0"/>
              <a:t>How and why did the learning happen?</a:t>
            </a:r>
          </a:p>
        </p:txBody>
      </p:sp>
    </p:spTree>
    <p:extLst>
      <p:ext uri="{BB962C8B-B14F-4D97-AF65-F5344CB8AC3E}">
        <p14:creationId xmlns:p14="http://schemas.microsoft.com/office/powerpoint/2010/main" val="1508533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Teachers in the Lead</a:t>
            </a:r>
          </a:p>
        </p:txBody>
      </p:sp>
      <p:sp>
        <p:nvSpPr>
          <p:cNvPr id="3" name="Content Placeholder 2"/>
          <p:cNvSpPr>
            <a:spLocks noGrp="1"/>
          </p:cNvSpPr>
          <p:nvPr>
            <p:ph idx="1"/>
          </p:nvPr>
        </p:nvSpPr>
        <p:spPr>
          <a:xfrm>
            <a:off x="4067139" y="1761578"/>
            <a:ext cx="4672860" cy="4745050"/>
          </a:xfrm>
        </p:spPr>
        <p:txBody>
          <a:bodyPr/>
          <a:lstStyle/>
          <a:p>
            <a:pPr marL="0" indent="0">
              <a:buNone/>
            </a:pPr>
            <a:r>
              <a:rPr lang="en-US" dirty="0"/>
              <a:t>In early childhood settings, teachers are often the ones who will </a:t>
            </a:r>
            <a:r>
              <a:rPr lang="en-US" b="1" dirty="0">
                <a:solidFill>
                  <a:srgbClr val="10489C"/>
                </a:solidFill>
              </a:rPr>
              <a:t>select</a:t>
            </a:r>
            <a:r>
              <a:rPr lang="en-US" b="1" dirty="0">
                <a:solidFill>
                  <a:schemeClr val="tx2"/>
                </a:solidFill>
              </a:rPr>
              <a:t> </a:t>
            </a:r>
            <a:r>
              <a:rPr lang="en-US" dirty="0"/>
              <a:t>the media for children, </a:t>
            </a:r>
            <a:r>
              <a:rPr lang="en-US" b="1" dirty="0">
                <a:solidFill>
                  <a:srgbClr val="10489C"/>
                </a:solidFill>
              </a:rPr>
              <a:t>use</a:t>
            </a:r>
            <a:r>
              <a:rPr lang="en-US" dirty="0">
                <a:solidFill>
                  <a:srgbClr val="10489C"/>
                </a:solidFill>
              </a:rPr>
              <a:t> </a:t>
            </a:r>
            <a:r>
              <a:rPr lang="en-US" dirty="0"/>
              <a:t>it in their classroom, </a:t>
            </a:r>
            <a:r>
              <a:rPr lang="en-US" b="1" dirty="0">
                <a:solidFill>
                  <a:srgbClr val="10489C"/>
                </a:solidFill>
              </a:rPr>
              <a:t>integrate</a:t>
            </a:r>
            <a:r>
              <a:rPr lang="en-US" dirty="0">
                <a:solidFill>
                  <a:srgbClr val="10489C"/>
                </a:solidFill>
              </a:rPr>
              <a:t> </a:t>
            </a:r>
            <a:r>
              <a:rPr lang="en-US" dirty="0"/>
              <a:t>it in the program, and </a:t>
            </a:r>
            <a:r>
              <a:rPr lang="en-US" b="1" dirty="0">
                <a:solidFill>
                  <a:srgbClr val="10489C"/>
                </a:solidFill>
              </a:rPr>
              <a:t>evaluate</a:t>
            </a:r>
            <a:r>
              <a:rPr lang="en-US" dirty="0">
                <a:solidFill>
                  <a:srgbClr val="10489C"/>
                </a:solidFill>
              </a:rPr>
              <a:t> </a:t>
            </a:r>
            <a:r>
              <a:rPr lang="en-US" dirty="0"/>
              <a:t>its success.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3400" y="1752600"/>
            <a:ext cx="3276600" cy="4374802"/>
          </a:xfrm>
          <a:prstGeom prst="rect">
            <a:avLst/>
          </a:prstGeom>
        </p:spPr>
      </p:pic>
    </p:spTree>
    <p:extLst>
      <p:ext uri="{BB962C8B-B14F-4D97-AF65-F5344CB8AC3E}">
        <p14:creationId xmlns:p14="http://schemas.microsoft.com/office/powerpoint/2010/main" val="2866817245"/>
      </p:ext>
    </p:extLst>
  </p:cSld>
  <p:clrMapOvr>
    <a:masterClrMapping/>
  </p:clrMapOvr>
</p:sld>
</file>

<file path=ppt/theme/theme1.xml><?xml version="1.0" encoding="utf-8"?>
<a:theme xmlns:a="http://schemas.openxmlformats.org/drawingml/2006/main" name="64_EarlyEdU_PPT_Templat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79339"/>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3600" b="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1347</Words>
  <Application>Microsoft Macintosh PowerPoint</Application>
  <PresentationFormat>On-screen Show (4:3)</PresentationFormat>
  <Paragraphs>183</Paragraphs>
  <Slides>45</Slides>
  <Notes>45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64_EarlyEdU_PPT_Template</vt:lpstr>
      <vt:lpstr>PowerPoint Presentation</vt:lpstr>
      <vt:lpstr>Overview</vt:lpstr>
      <vt:lpstr>PowerPoint Presentation</vt:lpstr>
      <vt:lpstr>Intentional Teaching Framework</vt:lpstr>
      <vt:lpstr>PowerPoint Presentation</vt:lpstr>
      <vt:lpstr>Evaluating Media</vt:lpstr>
      <vt:lpstr>PowerPoint Presentation</vt:lpstr>
      <vt:lpstr>PowerPoint Presentation</vt:lpstr>
      <vt:lpstr>Teachers in the Lead</vt:lpstr>
      <vt:lpstr>PowerPoint Presentation</vt:lpstr>
      <vt:lpstr>Young Children and Media Today</vt:lpstr>
      <vt:lpstr>Issues of Equity</vt:lpstr>
      <vt:lpstr> Your Criteria for Using Media</vt:lpstr>
      <vt:lpstr>Guidance on Using Media</vt:lpstr>
      <vt:lpstr>Joint Position Statement</vt:lpstr>
      <vt:lpstr>PowerPoint Presentation</vt:lpstr>
      <vt:lpstr>PowerPoint Presentation</vt:lpstr>
      <vt:lpstr>PowerPoint Presentation</vt:lpstr>
      <vt:lpstr>PowerPoint Presentation</vt:lpstr>
      <vt:lpstr>Possible Uses of Digital Media</vt:lpstr>
      <vt:lpstr>Infants and Toddlers</vt:lpstr>
      <vt:lpstr>Infants Learn from Caregivers </vt:lpstr>
      <vt:lpstr>Consider Amount of Time</vt:lpstr>
      <vt:lpstr>Opportunity to Individualize</vt:lpstr>
      <vt:lpstr>PowerPoint Presentation</vt:lpstr>
      <vt:lpstr>PowerPoint Presentation</vt:lpstr>
      <vt:lpstr>PowerPoint Presentation</vt:lpstr>
      <vt:lpstr>PowerPoint Presentation</vt:lpstr>
      <vt:lpstr>Using Media Together</vt:lpstr>
      <vt:lpstr>What Is Co-Viewing?</vt:lpstr>
      <vt:lpstr>Why Co-Viewing?</vt:lpstr>
      <vt:lpstr>PowerPoint Presentation</vt:lpstr>
      <vt:lpstr>Possible Talk Moves</vt:lpstr>
      <vt:lpstr>PowerPoint Presentation</vt:lpstr>
      <vt:lpstr>PowerPoint Presentation</vt:lpstr>
      <vt:lpstr>PowerPoint Presentation</vt:lpstr>
      <vt:lpstr>Bringing It All Together</vt:lpstr>
      <vt:lpstr>Professional Development</vt:lpstr>
      <vt:lpstr>Family Engagement</vt:lpstr>
      <vt:lpstr>Key Points for Families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2018-09-26T03:16:32Z</dcterms:created>
  <dcterms:modified xsi:type="dcterms:W3CDTF">2018-12-13T22:19:58Z</dcterms:modified>
</cp:coreProperties>
</file>