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5" r:id="rId1"/>
  </p:sldMasterIdLst>
  <p:notesMasterIdLst>
    <p:notesMasterId r:id="rId53"/>
  </p:notesMasterIdLst>
  <p:handoutMasterIdLst>
    <p:handoutMasterId r:id="rId54"/>
  </p:handoutMasterIdLst>
  <p:sldIdLst>
    <p:sldId id="286" r:id="rId2"/>
    <p:sldId id="418" r:id="rId3"/>
    <p:sldId id="329" r:id="rId4"/>
    <p:sldId id="452" r:id="rId5"/>
    <p:sldId id="260" r:id="rId6"/>
    <p:sldId id="265" r:id="rId7"/>
    <p:sldId id="367" r:id="rId8"/>
    <p:sldId id="410" r:id="rId9"/>
    <p:sldId id="485" r:id="rId10"/>
    <p:sldId id="486" r:id="rId11"/>
    <p:sldId id="487" r:id="rId12"/>
    <p:sldId id="488" r:id="rId13"/>
    <p:sldId id="490" r:id="rId14"/>
    <p:sldId id="491" r:id="rId15"/>
    <p:sldId id="489" r:id="rId16"/>
    <p:sldId id="368" r:id="rId17"/>
    <p:sldId id="371" r:id="rId18"/>
    <p:sldId id="311" r:id="rId19"/>
    <p:sldId id="498" r:id="rId20"/>
    <p:sldId id="357" r:id="rId21"/>
    <p:sldId id="269" r:id="rId22"/>
    <p:sldId id="443" r:id="rId23"/>
    <p:sldId id="415" r:id="rId24"/>
    <p:sldId id="446" r:id="rId25"/>
    <p:sldId id="365" r:id="rId26"/>
    <p:sldId id="424" r:id="rId27"/>
    <p:sldId id="359" r:id="rId28"/>
    <p:sldId id="448" r:id="rId29"/>
    <p:sldId id="369" r:id="rId30"/>
    <p:sldId id="314" r:id="rId31"/>
    <p:sldId id="499" r:id="rId32"/>
    <p:sldId id="492" r:id="rId33"/>
    <p:sldId id="500" r:id="rId34"/>
    <p:sldId id="494" r:id="rId35"/>
    <p:sldId id="439" r:id="rId36"/>
    <p:sldId id="440" r:id="rId37"/>
    <p:sldId id="441" r:id="rId38"/>
    <p:sldId id="472" r:id="rId39"/>
    <p:sldId id="482" r:id="rId40"/>
    <p:sldId id="473" r:id="rId41"/>
    <p:sldId id="405" r:id="rId42"/>
    <p:sldId id="463" r:id="rId43"/>
    <p:sldId id="501" r:id="rId44"/>
    <p:sldId id="464" r:id="rId45"/>
    <p:sldId id="372" r:id="rId46"/>
    <p:sldId id="466" r:id="rId47"/>
    <p:sldId id="406" r:id="rId48"/>
    <p:sldId id="467" r:id="rId49"/>
    <p:sldId id="484" r:id="rId50"/>
    <p:sldId id="462" r:id="rId51"/>
    <p:sldId id="285" r:id="rId52"/>
  </p:sldIdLst>
  <p:sldSz cx="9144000" cy="6858000" type="screen4x3"/>
  <p:notesSz cx="92710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89C"/>
    <a:srgbClr val="17933A"/>
    <a:srgbClr val="F0651A"/>
    <a:srgbClr val="F7A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3" autoAdjust="0"/>
    <p:restoredTop sz="85188" autoAdjust="0"/>
  </p:normalViewPr>
  <p:slideViewPr>
    <p:cSldViewPr snapToGrid="0">
      <p:cViewPr varScale="1">
        <p:scale>
          <a:sx n="43" d="100"/>
          <a:sy n="43" d="100"/>
        </p:scale>
        <p:origin x="1440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984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870356" y="6400800"/>
            <a:ext cx="1550001" cy="3492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8EF4BA86-50E6-4941-A97E-BB65FB812B6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4402394" y="228600"/>
            <a:ext cx="4017963" cy="365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Emotional Literacy</a:t>
            </a:r>
          </a:p>
        </p:txBody>
      </p:sp>
    </p:spTree>
    <p:extLst>
      <p:ext uri="{BB962C8B-B14F-4D97-AF65-F5344CB8AC3E}">
        <p14:creationId xmlns:p14="http://schemas.microsoft.com/office/powerpoint/2010/main" val="400717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422" y="0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21F4D820-558B-4689-A90C-0B13F3BBEB1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422" y="6634538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B863EE53-446D-4130-BE93-B0725C8D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3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72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4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56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54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3CDD7-AD83-40A9-A511-65C2E9D4A9FE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46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3CDD7-AD83-40A9-A511-65C2E9D4A9FE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90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34" indent="-174134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3CDD7-AD83-40A9-A511-65C2E9D4A9FE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00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69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59" indent="-174159">
              <a:buFont typeface="Arial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96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9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6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44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33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9E7AC-D714-457C-BE59-C9AD0279C52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3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35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5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C559B-4399-4602-A84A-8434056CFA92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135" y="3317876"/>
            <a:ext cx="6798733" cy="314202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3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9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5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78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85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8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3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03FA0-3046-834C-8F87-19E56E49879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75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56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3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465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56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9E7AC-D714-457C-BE59-C9AD0279C52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24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9E7AC-D714-457C-BE59-C9AD0279C523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2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926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34" indent="-174134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962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97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35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475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56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159" indent="-174159">
              <a:buFont typeface="Arial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3CDD7-AD83-40A9-A511-65C2E9D4A9F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318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114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97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689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1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471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185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9E7AC-D714-457C-BE59-C9AD0279C52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0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9E7AC-D714-457C-BE59-C9AD0279C523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0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0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22F28-5597-478A-A666-6A74B11DBBC2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562239"/>
            <a:ext cx="9144000" cy="753071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217619"/>
            <a:ext cx="9144000" cy="1675550"/>
          </a:xfr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Title Can Run Up </a:t>
            </a:r>
            <a:br>
              <a:rPr lang="en-US" dirty="0"/>
            </a:br>
            <a:r>
              <a:rPr lang="en-US" dirty="0"/>
              <a:t>to Two Lines Maximum</a:t>
            </a:r>
          </a:p>
        </p:txBody>
      </p:sp>
      <p:pic>
        <p:nvPicPr>
          <p:cNvPr id="6" name="Picture 5" descr="EarlyEdU_final-with-OH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78" y="5553327"/>
            <a:ext cx="3578481" cy="10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8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5" y="846623"/>
            <a:ext cx="1557681" cy="186197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1667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owledge-Che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6" y="834877"/>
            <a:ext cx="1610374" cy="22006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7961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i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7" y="835532"/>
            <a:ext cx="1538743" cy="18623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5124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ew-Activit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6" y="838438"/>
            <a:ext cx="1534620" cy="21800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3699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ourc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2" y="840401"/>
            <a:ext cx="1564931" cy="18574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423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ignm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9" y="848289"/>
            <a:ext cx="1558888" cy="1841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1042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deo-Assigm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9" y="853271"/>
            <a:ext cx="1538982" cy="20711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656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ssion-Summar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2" y="835237"/>
            <a:ext cx="1553007" cy="21480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056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91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8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47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72796"/>
            <a:ext cx="9144000" cy="1143000"/>
          </a:xfrm>
        </p:spPr>
        <p:txBody>
          <a:bodyPr>
            <a:noAutofit/>
          </a:bodyPr>
          <a:lstStyle>
            <a:lvl1pPr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Titles May Run </a:t>
            </a:r>
            <a:br>
              <a:rPr lang="en-US" dirty="0"/>
            </a:br>
            <a:r>
              <a:rPr lang="en-US" dirty="0"/>
              <a:t>Two Lines in Title Case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50434"/>
            <a:ext cx="9144000" cy="207565"/>
          </a:xfrm>
          <a:prstGeom prst="rect">
            <a:avLst/>
          </a:prstGeom>
          <a:solidFill>
            <a:srgbClr val="1048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48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81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de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3" y="1903725"/>
            <a:ext cx="1542934" cy="186738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2697351" y="1758496"/>
            <a:ext cx="6310583" cy="464379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571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de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3" y="842902"/>
            <a:ext cx="1542934" cy="186738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2697351" y="697673"/>
            <a:ext cx="6310583" cy="563738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7793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297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34790"/>
            <a:ext cx="91440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ts val="600"/>
              </a:spcBef>
              <a:defRPr/>
            </a:pPr>
            <a:r>
              <a:rPr lang="en-US" sz="1400" baseline="30000" dirty="0">
                <a:solidFill>
                  <a:srgbClr val="009B37"/>
                </a:solidFill>
              </a:rPr>
              <a:t>This document was prepared under Grant #90HC0002 for the U.S. Department of Health and Human Services, Administration </a:t>
            </a:r>
            <a:br>
              <a:rPr lang="en-US" sz="1400" baseline="30000" dirty="0">
                <a:solidFill>
                  <a:srgbClr val="009B37"/>
                </a:solidFill>
              </a:rPr>
            </a:br>
            <a:r>
              <a:rPr lang="en-US" sz="1400" baseline="30000" dirty="0">
                <a:solidFill>
                  <a:srgbClr val="009B37"/>
                </a:solidFill>
              </a:rPr>
              <a:t>for Children and Families, Office of Head Start, by the National Center on Quality Teaching and Learning.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124033" y="1985233"/>
            <a:ext cx="3350306" cy="245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arlyEdU_final-with-OH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46" y="2925811"/>
            <a:ext cx="3578481" cy="10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45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50027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Intentional Teaching Framework</a:t>
            </a:r>
          </a:p>
        </p:txBody>
      </p:sp>
      <p:pic>
        <p:nvPicPr>
          <p:cNvPr id="8" name="Picture 7" descr="Intentional Teaching Framework 03231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48" y="1482041"/>
            <a:ext cx="5066878" cy="50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07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50027"/>
            <a:ext cx="9144000" cy="114300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>
              <a:defRPr/>
            </a:pPr>
            <a:r>
              <a:rPr lang="en-US" dirty="0"/>
              <a:t>House Framework</a:t>
            </a:r>
            <a:endParaRPr lang="en-US" sz="2200" dirty="0"/>
          </a:p>
        </p:txBody>
      </p:sp>
      <p:pic>
        <p:nvPicPr>
          <p:cNvPr id="9" name="Picture 8" descr="HouseSolidBotto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60" y="1391807"/>
            <a:ext cx="5511063" cy="49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22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35002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17933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Focus on the Roof</a:t>
            </a:r>
            <a:endParaRPr lang="en-US" sz="2200" dirty="0"/>
          </a:p>
        </p:txBody>
      </p:sp>
      <p:pic>
        <p:nvPicPr>
          <p:cNvPr id="9" name="Content Placeholder 3" title="Ongoing Child Assessment block of the house is highlighted.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4252" r="10787" b="66168"/>
          <a:stretch/>
        </p:blipFill>
        <p:spPr>
          <a:xfrm>
            <a:off x="461613" y="1571615"/>
            <a:ext cx="8245596" cy="26460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42805" y="1571615"/>
            <a:ext cx="8365821" cy="2646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t="76112"/>
          <a:stretch/>
        </p:blipFill>
        <p:spPr>
          <a:xfrm>
            <a:off x="442805" y="4942218"/>
            <a:ext cx="8255000" cy="996462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/>
          <a:srcRect t="46603" b="26354"/>
          <a:stretch/>
        </p:blipFill>
        <p:spPr>
          <a:xfrm>
            <a:off x="452209" y="3692341"/>
            <a:ext cx="8255000" cy="1128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/>
          <a:srcRect t="-707" b="56208"/>
          <a:stretch/>
        </p:blipFill>
        <p:spPr>
          <a:xfrm>
            <a:off x="442805" y="1718957"/>
            <a:ext cx="8255000" cy="185615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972393" y="2421355"/>
            <a:ext cx="522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dirty="0">
                <a:solidFill>
                  <a:prstClr val="white"/>
                </a:solidFill>
                <a:latin typeface="Arial"/>
                <a:cs typeface="Arial"/>
              </a:rPr>
              <a:t>Intensive, </a:t>
            </a:r>
            <a:br>
              <a:rPr lang="en-US" sz="2200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prstClr val="white"/>
                </a:solidFill>
                <a:latin typeface="Arial"/>
                <a:cs typeface="Arial"/>
              </a:rPr>
              <a:t>Individualized </a:t>
            </a:r>
            <a:br>
              <a:rPr lang="en-US" sz="2200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prstClr val="white"/>
                </a:solidFill>
                <a:latin typeface="Arial"/>
                <a:cs typeface="Arial"/>
              </a:rPr>
              <a:t>Teaching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5771" y="4036718"/>
            <a:ext cx="522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Embedded Teaching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421715" y="5208602"/>
            <a:ext cx="628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Curriculum Modification</a:t>
            </a:r>
          </a:p>
        </p:txBody>
      </p:sp>
    </p:spTree>
    <p:extLst>
      <p:ext uri="{BB962C8B-B14F-4D97-AF65-F5344CB8AC3E}">
        <p14:creationId xmlns:p14="http://schemas.microsoft.com/office/powerpoint/2010/main" val="20575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35002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17933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Head Start Early Learning </a:t>
            </a:r>
            <a:br>
              <a:rPr lang="en-US" dirty="0"/>
            </a:br>
            <a:r>
              <a:rPr lang="en-US" dirty="0"/>
              <a:t>Outcomes Framework</a:t>
            </a:r>
          </a:p>
        </p:txBody>
      </p:sp>
      <p:pic>
        <p:nvPicPr>
          <p:cNvPr id="17" name="Picture 16" descr="The Head Start Early Learning Outcomes Framework 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" y="2401785"/>
            <a:ext cx="8650941" cy="34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31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137A8-81E9-414F-9B32-DB4EC539C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D5E3-3843-4BE0-AE60-DC607C8A3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8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solidFill>
          <a:srgbClr val="104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22" y="2590340"/>
            <a:ext cx="7659111" cy="1143000"/>
          </a:xfrm>
          <a:ln w="12700" cmpd="sng">
            <a:solidFill>
              <a:schemeClr val="bg1"/>
            </a:solidFill>
          </a:ln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972401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4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104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22" y="2590340"/>
            <a:ext cx="7659111" cy="1143000"/>
          </a:xfrm>
          <a:ln w="12700" cmpd="sng">
            <a:solidFill>
              <a:schemeClr val="bg1"/>
            </a:solidFill>
          </a:ln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Section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122" y="3735984"/>
            <a:ext cx="7651222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32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104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22" y="2590340"/>
            <a:ext cx="7659111" cy="1143000"/>
          </a:xfrm>
          <a:ln w="12700" cmpd="sng">
            <a:solidFill>
              <a:schemeClr val="bg1"/>
            </a:solidFill>
          </a:ln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Section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65122" y="1945312"/>
            <a:ext cx="7651222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83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179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0" y="2565320"/>
            <a:ext cx="9144000" cy="3142209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8928" y="1417528"/>
            <a:ext cx="3356533" cy="943513"/>
          </a:xfrm>
          <a:ln w="28575" cmpd="sng"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392674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8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Objectiv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906"/>
          <a:stretch/>
        </p:blipFill>
        <p:spPr>
          <a:xfrm>
            <a:off x="674416" y="843419"/>
            <a:ext cx="1573623" cy="20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0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rning-Activit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7" y="859825"/>
            <a:ext cx="1546021" cy="21456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44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78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  <p:sldLayoutId id="2147484667" r:id="rId12"/>
    <p:sldLayoutId id="2147484668" r:id="rId13"/>
    <p:sldLayoutId id="2147484669" r:id="rId14"/>
    <p:sldLayoutId id="2147484670" r:id="rId15"/>
    <p:sldLayoutId id="2147484671" r:id="rId16"/>
    <p:sldLayoutId id="2147484672" r:id="rId17"/>
    <p:sldLayoutId id="2147484673" r:id="rId18"/>
    <p:sldLayoutId id="2147484674" r:id="rId19"/>
    <p:sldLayoutId id="2147484675" r:id="rId20"/>
    <p:sldLayoutId id="2147484676" r:id="rId21"/>
    <p:sldLayoutId id="2147484677" r:id="rId22"/>
    <p:sldLayoutId id="2147484678" r:id="rId23"/>
    <p:sldLayoutId id="2147484679" r:id="rId24"/>
    <p:sldLayoutId id="2147484680" r:id="rId25"/>
    <p:sldLayoutId id="2147484681" r:id="rId26"/>
    <p:sldLayoutId id="2147484682" r:id="rId27"/>
    <p:sldLayoutId id="2147484683" r:id="rId28"/>
    <p:sldLayoutId id="2147484820" r:id="rId29"/>
    <p:sldLayoutId id="2147484823" r:id="rId30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79339"/>
          </a:solidFill>
          <a:latin typeface="Arial"/>
          <a:ea typeface="+mj-ea"/>
          <a:cs typeface="Arial"/>
        </a:defRPr>
      </a:lvl1pPr>
    </p:titleStyle>
    <p:bodyStyle>
      <a:lvl1pPr marL="274320" indent="-27432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49224" indent="-27432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signs-emotion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star-chil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conversations-acciden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how-did-you-fee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ideal-emotion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666178" cy="1470025"/>
          </a:xfrm>
        </p:spPr>
        <p:txBody>
          <a:bodyPr/>
          <a:lstStyle/>
          <a:p>
            <a:r>
              <a:rPr lang="en-US" sz="5400" dirty="0"/>
              <a:t>Emotional Literacy</a:t>
            </a:r>
          </a:p>
        </p:txBody>
      </p:sp>
    </p:spTree>
    <p:extLst>
      <p:ext uri="{BB962C8B-B14F-4D97-AF65-F5344CB8AC3E}">
        <p14:creationId xmlns:p14="http://schemas.microsoft.com/office/powerpoint/2010/main" val="217083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537"/>
            <a:ext cx="9144000" cy="1143000"/>
          </a:xfrm>
        </p:spPr>
        <p:txBody>
          <a:bodyPr/>
          <a:lstStyle/>
          <a:p>
            <a:r>
              <a:rPr lang="en-US" dirty="0"/>
              <a:t>Emotions in First Year of Life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04304"/>
              </p:ext>
            </p:extLst>
          </p:nvPr>
        </p:nvGraphicFramePr>
        <p:xfrm>
          <a:off x="706624" y="2053883"/>
          <a:ext cx="7620000" cy="405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9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 to 6 Months</a:t>
                      </a:r>
                    </a:p>
                  </a:txBody>
                  <a:tcPr anchor="ctr">
                    <a:solidFill>
                      <a:srgbClr val="104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Months to 1 Year</a:t>
                      </a:r>
                    </a:p>
                  </a:txBody>
                  <a:tcPr anchor="ctr">
                    <a:solidFill>
                      <a:srgbClr val="104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444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r>
                        <a:rPr lang="en-US" sz="2800" b="1" dirty="0">
                          <a:latin typeface="Arial"/>
                          <a:cs typeface="Arial"/>
                        </a:rPr>
                        <a:t>Contentment</a:t>
                      </a:r>
                      <a:r>
                        <a:rPr lang="en-US" sz="2800" dirty="0">
                          <a:latin typeface="Arial"/>
                          <a:cs typeface="Arial"/>
                        </a:rPr>
                        <a:t>: </a:t>
                      </a:r>
                      <a:br>
                        <a:rPr lang="en-US" sz="2800" dirty="0">
                          <a:latin typeface="Arial"/>
                          <a:cs typeface="Arial"/>
                        </a:rPr>
                      </a:br>
                      <a:r>
                        <a:rPr lang="en-US" sz="2800" dirty="0">
                          <a:latin typeface="Arial"/>
                          <a:cs typeface="Arial"/>
                        </a:rPr>
                        <a:t>Smiles after eating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r>
                        <a:rPr lang="en-US" sz="2800" b="1" dirty="0">
                          <a:latin typeface="Arial"/>
                          <a:cs typeface="Arial"/>
                        </a:rPr>
                        <a:t>Interest</a:t>
                      </a:r>
                      <a:r>
                        <a:rPr lang="en-US" sz="2800" dirty="0">
                          <a:latin typeface="Arial"/>
                          <a:cs typeface="Arial"/>
                        </a:rPr>
                        <a:t>: </a:t>
                      </a:r>
                      <a:br>
                        <a:rPr lang="en-US" sz="2800" dirty="0">
                          <a:latin typeface="Arial"/>
                          <a:cs typeface="Arial"/>
                        </a:rPr>
                      </a:br>
                      <a:r>
                        <a:rPr lang="en-US" sz="2800" dirty="0">
                          <a:latin typeface="Arial"/>
                          <a:cs typeface="Arial"/>
                        </a:rPr>
                        <a:t>Tracks new objects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r>
                        <a:rPr lang="en-US" sz="2800" b="1" dirty="0">
                          <a:latin typeface="Arial"/>
                          <a:cs typeface="Arial"/>
                        </a:rPr>
                        <a:t>Distress</a:t>
                      </a:r>
                      <a:r>
                        <a:rPr lang="en-US" sz="2800" dirty="0">
                          <a:latin typeface="Arial"/>
                          <a:cs typeface="Arial"/>
                        </a:rPr>
                        <a:t>: </a:t>
                      </a:r>
                      <a:br>
                        <a:rPr lang="en-US" sz="2800" dirty="0">
                          <a:latin typeface="Arial"/>
                          <a:cs typeface="Arial"/>
                        </a:rPr>
                      </a:br>
                      <a:r>
                        <a:rPr lang="en-US" sz="2800" dirty="0">
                          <a:latin typeface="Arial"/>
                          <a:cs typeface="Arial"/>
                        </a:rPr>
                        <a:t>Cries when left alone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/>
                          <a:cs typeface="Arial"/>
                        </a:rPr>
                        <a:t>Fear</a:t>
                      </a:r>
                      <a:r>
                        <a:rPr lang="en-US" sz="2800" dirty="0">
                          <a:latin typeface="Arial"/>
                          <a:cs typeface="Arial"/>
                        </a:rPr>
                        <a:t>: </a:t>
                      </a:r>
                      <a:br>
                        <a:rPr lang="en-US" sz="2800" dirty="0">
                          <a:latin typeface="Arial"/>
                          <a:cs typeface="Arial"/>
                        </a:rPr>
                      </a:br>
                      <a:r>
                        <a:rPr lang="en-US" sz="2800" dirty="0">
                          <a:latin typeface="Arial"/>
                          <a:cs typeface="Arial"/>
                        </a:rPr>
                        <a:t>Suddenly shows fear </a:t>
                      </a:r>
                      <a:br>
                        <a:rPr lang="en-US" sz="2800" dirty="0">
                          <a:latin typeface="Arial"/>
                          <a:cs typeface="Arial"/>
                        </a:rPr>
                      </a:br>
                      <a:r>
                        <a:rPr lang="en-US" sz="2800" dirty="0">
                          <a:latin typeface="Arial"/>
                          <a:cs typeface="Arial"/>
                        </a:rPr>
                        <a:t>of strangers at 7 or 8 months when didn’t at 6 months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13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/>
              <a:t> Infants and Others’ Emotions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45827" y="1820376"/>
            <a:ext cx="3213218" cy="2996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0489C"/>
                </a:solidFill>
              </a:rPr>
              <a:t>Emotional</a:t>
            </a:r>
            <a:br>
              <a:rPr lang="en-US" sz="3200" b="1" dirty="0">
                <a:solidFill>
                  <a:srgbClr val="10489C"/>
                </a:solidFill>
              </a:rPr>
            </a:br>
            <a:r>
              <a:rPr lang="en-US" sz="3200" b="1" dirty="0">
                <a:solidFill>
                  <a:srgbClr val="10489C"/>
                </a:solidFill>
              </a:rPr>
              <a:t>Contagion</a:t>
            </a:r>
          </a:p>
          <a:p>
            <a:pPr marL="0" indent="0">
              <a:buNone/>
            </a:pPr>
            <a:r>
              <a:rPr lang="en-US" sz="3200" dirty="0"/>
              <a:t>When one infant starts crying, another joins in.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795" y="1742824"/>
            <a:ext cx="3518458" cy="4308455"/>
          </a:xfrm>
          <a:prstGeom prst="rect">
            <a:avLst/>
          </a:prstGeom>
          <a:solidFill>
            <a:srgbClr val="10489C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marL="0" lvl="1">
              <a:defRPr/>
            </a:pPr>
            <a:endParaRPr lang="en-US" sz="2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89509" y="1821050"/>
            <a:ext cx="3897819" cy="4230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0489C"/>
                </a:solidFill>
              </a:rPr>
              <a:t>Social Referencing</a:t>
            </a:r>
          </a:p>
          <a:p>
            <a:pPr marL="0" indent="0">
              <a:buNone/>
            </a:pPr>
            <a:r>
              <a:rPr lang="en-US" sz="3200" dirty="0"/>
              <a:t>At 8 to12 months, infants use caregivers’ facial expressions or vocal cues to decide how to deal with new situations.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4227" y="1742824"/>
            <a:ext cx="4081679" cy="4308455"/>
          </a:xfrm>
          <a:prstGeom prst="rect">
            <a:avLst/>
          </a:prstGeom>
          <a:solidFill>
            <a:srgbClr val="10489C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marL="0" lvl="1">
              <a:defRPr/>
            </a:pPr>
            <a:endParaRPr lang="en-US" sz="2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Emotions Ages 2 to 4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623019"/>
              </p:ext>
            </p:extLst>
          </p:nvPr>
        </p:nvGraphicFramePr>
        <p:xfrm>
          <a:off x="1012242" y="2057400"/>
          <a:ext cx="7225251" cy="3821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0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04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anchor="ctr">
                    <a:solidFill>
                      <a:srgbClr val="104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Emotional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Development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04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6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Begins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understand others’ emotions and to have empathy.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4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Understands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cause and effect in interactions with children and adults.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4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Knows that others have separate </a:t>
                      </a:r>
                      <a:b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feelings and desires.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48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0" y="353476"/>
            <a:ext cx="9144000" cy="1188720"/>
          </a:xfrm>
        </p:spPr>
        <p:txBody>
          <a:bodyPr/>
          <a:lstStyle/>
          <a:p>
            <a:r>
              <a:rPr lang="en-US" dirty="0"/>
              <a:t>Self-Conscious Emotions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6920" y="1922339"/>
            <a:ext cx="3180790" cy="548640"/>
          </a:xfrm>
          <a:prstGeom prst="rect">
            <a:avLst/>
          </a:prstGeom>
          <a:solidFill>
            <a:srgbClr val="10489C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3000" dirty="0">
                <a:solidFill>
                  <a:prstClr val="white"/>
                </a:solidFill>
                <a:latin typeface="Arial"/>
                <a:cs typeface="Arial"/>
              </a:rPr>
              <a:t>Embarrassment</a:t>
            </a:r>
          </a:p>
          <a:p>
            <a:pPr algn="ctr" defTabSz="457200">
              <a:defRPr/>
            </a:pPr>
            <a:endParaRPr lang="en-US" sz="3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0319" y="1924608"/>
            <a:ext cx="1101725" cy="554037"/>
          </a:xfrm>
          <a:prstGeom prst="rect">
            <a:avLst/>
          </a:prstGeom>
          <a:solidFill>
            <a:srgbClr val="10489C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000" dirty="0">
                <a:solidFill>
                  <a:prstClr val="white"/>
                </a:solidFill>
                <a:latin typeface="Arial"/>
                <a:cs typeface="Arial"/>
              </a:rPr>
              <a:t>Guilt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1645" y="1924199"/>
            <a:ext cx="1677894" cy="558800"/>
          </a:xfrm>
          <a:prstGeom prst="rect">
            <a:avLst/>
          </a:prstGeom>
          <a:solidFill>
            <a:srgbClr val="10489C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3000" dirty="0">
                <a:solidFill>
                  <a:prstClr val="white"/>
                </a:solidFill>
                <a:latin typeface="Arial"/>
                <a:cs typeface="Arial"/>
              </a:rPr>
              <a:t>Shame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0016" y="1922022"/>
            <a:ext cx="1168400" cy="554037"/>
          </a:xfrm>
          <a:prstGeom prst="rect">
            <a:avLst/>
          </a:prstGeom>
          <a:solidFill>
            <a:srgbClr val="10489C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000" dirty="0">
                <a:solidFill>
                  <a:prstClr val="white"/>
                </a:solidFill>
                <a:latin typeface="Arial"/>
                <a:cs typeface="Arial"/>
              </a:rPr>
              <a:t>Pride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20431" y="2748080"/>
            <a:ext cx="4512629" cy="3538076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Around age 2, children start to understand that they are distinct from other people and begin to form a sense of self.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18758" r="4132" b="5126"/>
          <a:stretch/>
        </p:blipFill>
        <p:spPr>
          <a:xfrm>
            <a:off x="1126816" y="2748080"/>
            <a:ext cx="2700997" cy="36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8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A Look at Guilt and Shame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920" y="1922339"/>
            <a:ext cx="3180790" cy="548640"/>
          </a:xfrm>
          <a:prstGeom prst="rect">
            <a:avLst/>
          </a:prstGeom>
          <a:solidFill>
            <a:srgbClr val="10489C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3000" dirty="0">
                <a:solidFill>
                  <a:prstClr val="white"/>
                </a:solidFill>
                <a:latin typeface="Arial"/>
                <a:cs typeface="Arial"/>
              </a:rPr>
              <a:t>Embarrassment</a:t>
            </a:r>
          </a:p>
          <a:p>
            <a:pPr algn="ctr" defTabSz="457200">
              <a:defRPr/>
            </a:pPr>
            <a:endParaRPr lang="en-US" sz="3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0319" y="1924608"/>
            <a:ext cx="1101725" cy="554037"/>
          </a:xfrm>
          <a:prstGeom prst="rect">
            <a:avLst/>
          </a:prstGeom>
          <a:solidFill>
            <a:srgbClr val="F0651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000" b="1" dirty="0">
                <a:solidFill>
                  <a:prstClr val="white"/>
                </a:solidFill>
                <a:latin typeface="Arial"/>
                <a:cs typeface="Arial"/>
              </a:rPr>
              <a:t>Guilt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1645" y="1924199"/>
            <a:ext cx="1677894" cy="558800"/>
          </a:xfrm>
          <a:prstGeom prst="rect">
            <a:avLst/>
          </a:prstGeom>
          <a:solidFill>
            <a:srgbClr val="F0651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3000" b="1" dirty="0">
                <a:solidFill>
                  <a:prstClr val="white"/>
                </a:solidFill>
                <a:latin typeface="Arial"/>
                <a:cs typeface="Arial"/>
              </a:rPr>
              <a:t>Shame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0016" y="1922022"/>
            <a:ext cx="1168400" cy="554037"/>
          </a:xfrm>
          <a:prstGeom prst="rect">
            <a:avLst/>
          </a:prstGeom>
          <a:solidFill>
            <a:srgbClr val="10489C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000" dirty="0">
                <a:solidFill>
                  <a:prstClr val="white"/>
                </a:solidFill>
                <a:latin typeface="Arial"/>
                <a:cs typeface="Arial"/>
              </a:rPr>
              <a:t>Pride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191" y="2791700"/>
            <a:ext cx="7801411" cy="241562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600"/>
              </a:spcAft>
              <a:buFont typeface="Arial"/>
              <a:buNone/>
              <a:defRPr/>
            </a:pPr>
            <a:r>
              <a:rPr lang="en-US" sz="3600" dirty="0"/>
              <a:t>Both guilt and shame can be painful emotions, but which one is likely to be more harmful to a child’s sense </a:t>
            </a:r>
            <a:br>
              <a:rPr lang="en-US" sz="3600" dirty="0"/>
            </a:br>
            <a:r>
              <a:rPr lang="en-US" sz="3600" dirty="0"/>
              <a:t>of self? Why?</a:t>
            </a:r>
          </a:p>
        </p:txBody>
      </p:sp>
    </p:spTree>
    <p:extLst>
      <p:ext uri="{BB962C8B-B14F-4D97-AF65-F5344CB8AC3E}">
        <p14:creationId xmlns:p14="http://schemas.microsoft.com/office/powerpoint/2010/main" val="65476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Multiple 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197" y="1676718"/>
            <a:ext cx="8229600" cy="156404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Most preschoolers struggle to understand that people can experience more than one emotion at the same time.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81079" y="3390921"/>
            <a:ext cx="7731990" cy="2929667"/>
          </a:xfrm>
          <a:prstGeom prst="rect">
            <a:avLst/>
          </a:prstGeom>
          <a:solidFill>
            <a:srgbClr val="10489C"/>
          </a:solidFill>
        </p:spPr>
        <p:txBody>
          <a:bodyPr wrap="square" lIns="182880" tIns="137160" rIns="182880" bIns="182880" rtlCol="0">
            <a:noAutofit/>
          </a:bodyPr>
          <a:lstStyle/>
          <a:p>
            <a:pPr marL="0" lvl="1"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Example: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During a wedding ceremony, </a:t>
            </a:r>
            <a:b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Paul’s mother starts crying. When Paul tries </a:t>
            </a:r>
            <a:b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to console her by saying, “It’s okay mommy, don’t be sad,” she says, “No, I’m happy because they are getting married” and smiles at him through her tears.</a:t>
            </a:r>
          </a:p>
        </p:txBody>
      </p:sp>
    </p:spTree>
    <p:extLst>
      <p:ext uri="{BB962C8B-B14F-4D97-AF65-F5344CB8AC3E}">
        <p14:creationId xmlns:p14="http://schemas.microsoft.com/office/powerpoint/2010/main" val="271463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Emotional Vocabulary</a:t>
            </a:r>
          </a:p>
        </p:txBody>
      </p:sp>
    </p:spTree>
    <p:extLst>
      <p:ext uri="{BB962C8B-B14F-4D97-AF65-F5344CB8AC3E}">
        <p14:creationId xmlns:p14="http://schemas.microsoft.com/office/powerpoint/2010/main" val="41078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41018" y="712639"/>
            <a:ext cx="5513691" cy="692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9224" indent="-27432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prstClr val="black"/>
              </a:buClr>
              <a:buFont typeface="Arial"/>
              <a:buNone/>
            </a:pPr>
            <a:r>
              <a:rPr lang="en-US" i="1" dirty="0">
                <a:solidFill>
                  <a:prstClr val="black"/>
                </a:solidFill>
              </a:rPr>
              <a:t>Emotional Vocabulary</a:t>
            </a:r>
          </a:p>
          <a:p>
            <a:pPr marL="0" indent="0">
              <a:spcBef>
                <a:spcPts val="1200"/>
              </a:spcBef>
              <a:buClr>
                <a:prstClr val="black"/>
              </a:buClr>
              <a:buFont typeface="Arial"/>
              <a:buNone/>
            </a:pPr>
            <a:endParaRPr lang="en-US" sz="2800" i="1" dirty="0">
              <a:solidFill>
                <a:prstClr val="black"/>
              </a:solidFill>
            </a:endParaRPr>
          </a:p>
          <a:p>
            <a:pPr marL="0" indent="0">
              <a:spcBef>
                <a:spcPts val="1200"/>
              </a:spcBef>
              <a:buClr>
                <a:prstClr val="black"/>
              </a:buClr>
              <a:buFont typeface="Arial"/>
              <a:buNone/>
            </a:pPr>
            <a:endParaRPr lang="en-US" sz="2800" i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1802" y="1607406"/>
            <a:ext cx="2819400" cy="3647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prstClr val="black"/>
              </a:buClr>
            </a:pPr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list of ten feeling words that you would like to teach young children.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10415" r="2663"/>
          <a:stretch/>
        </p:blipFill>
        <p:spPr bwMode="auto">
          <a:xfrm>
            <a:off x="2921639" y="1610512"/>
            <a:ext cx="2616289" cy="37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9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Many</a:t>
            </a:r>
            <a:r>
              <a:rPr lang="en-US" i="1" dirty="0"/>
              <a:t> </a:t>
            </a:r>
            <a:r>
              <a:rPr lang="en-US" dirty="0"/>
              <a:t>Emotion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3120" y="1671338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mad,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but add in </a:t>
            </a:r>
            <a:r>
              <a:rPr lang="en-US" sz="3200" b="1" i="1" dirty="0">
                <a:solidFill>
                  <a:srgbClr val="104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104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annoyed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104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excited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more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3375" y="3799307"/>
            <a:ext cx="508353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785" y="3971364"/>
            <a:ext cx="4656709" cy="213626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“Like other forms of literacy, the richer the vocabulary, the more rewarding the experiences.”</a:t>
            </a:r>
          </a:p>
          <a:p>
            <a:pPr marL="0" indent="0">
              <a:buNone/>
            </a:pPr>
            <a:r>
              <a:rPr lang="en-US" sz="1200" dirty="0"/>
              <a:t>(Joseph &amp; Strain, 2003, p. 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9" b="13178"/>
          <a:stretch/>
        </p:blipFill>
        <p:spPr>
          <a:xfrm>
            <a:off x="679135" y="1738989"/>
            <a:ext cx="2599261" cy="40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48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607155" y="4133536"/>
            <a:ext cx="2090282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rgbClr val="F9A132"/>
                </a:solidFill>
                <a:latin typeface="Arial"/>
                <a:cs typeface="Arial"/>
              </a:rPr>
              <a:t>optimistic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or Positive?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9358" y="5600788"/>
            <a:ext cx="2090282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0651A"/>
                </a:solidFill>
                <a:latin typeface="Arial"/>
                <a:cs typeface="Arial"/>
              </a:rPr>
              <a:t>fortunate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7072" y="2429630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0651A"/>
                </a:solidFill>
                <a:latin typeface="Arial"/>
                <a:cs typeface="Arial"/>
              </a:rPr>
              <a:t>clever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3519" y="4141424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0651A"/>
                </a:solidFill>
                <a:latin typeface="Arial"/>
                <a:cs typeface="Arial"/>
              </a:rPr>
              <a:t>bold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1781" y="4922375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0651A"/>
                </a:solidFill>
                <a:latin typeface="Arial"/>
                <a:cs typeface="Arial"/>
              </a:rPr>
              <a:t>lucky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4311" y="3360476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0651A"/>
                </a:solidFill>
                <a:latin typeface="Arial"/>
                <a:cs typeface="Arial"/>
              </a:rPr>
              <a:t>thankful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8049" y="3139595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0651A"/>
                </a:solidFill>
                <a:latin typeface="Arial"/>
                <a:cs typeface="Arial"/>
              </a:rPr>
              <a:t>angry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8846" y="3944214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0651A"/>
                </a:solidFill>
                <a:latin typeface="Arial"/>
                <a:cs typeface="Arial"/>
              </a:rPr>
              <a:t>amazed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218" y="1798563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10489C"/>
                </a:solidFill>
                <a:latin typeface="Arial"/>
                <a:cs typeface="Arial"/>
              </a:rPr>
              <a:t>daring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7754" y="3739125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10489C"/>
                </a:solidFill>
                <a:latin typeface="Arial"/>
                <a:cs typeface="Arial"/>
              </a:rPr>
              <a:t>confident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6548" y="1979997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10489C"/>
                </a:solidFill>
                <a:latin typeface="Arial"/>
                <a:cs typeface="Arial"/>
              </a:rPr>
              <a:t>quiet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57687" y="4464849"/>
            <a:ext cx="2137609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10489C"/>
                </a:solidFill>
                <a:latin typeface="Arial"/>
                <a:cs typeface="Arial"/>
              </a:rPr>
              <a:t>interested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9037" y="2603182"/>
            <a:ext cx="2137609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10489C"/>
                </a:solidFill>
                <a:latin typeface="Arial"/>
                <a:cs typeface="Arial"/>
              </a:rPr>
              <a:t>overjoyed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4171" y="3723337"/>
            <a:ext cx="2800189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10489C"/>
                </a:solidFill>
                <a:latin typeface="Arial"/>
                <a:cs typeface="Arial"/>
              </a:rPr>
              <a:t>uncomfortable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1109" y="5537677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10489C"/>
                </a:solidFill>
                <a:latin typeface="Arial"/>
                <a:cs typeface="Arial"/>
              </a:rPr>
              <a:t>happy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61275" y="1577686"/>
            <a:ext cx="3557423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5000" dirty="0">
                <a:solidFill>
                  <a:srgbClr val="F9A132"/>
                </a:solidFill>
                <a:latin typeface="Arial"/>
                <a:cs typeface="Arial"/>
              </a:rPr>
              <a:t>fascinated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03968" y="5080144"/>
            <a:ext cx="3557423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5000" dirty="0">
                <a:solidFill>
                  <a:srgbClr val="F9A132"/>
                </a:solidFill>
                <a:latin typeface="Arial"/>
                <a:cs typeface="Arial"/>
              </a:rPr>
              <a:t>rebellious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070" y="2587403"/>
            <a:ext cx="2689762" cy="12227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7000" dirty="0">
                <a:solidFill>
                  <a:srgbClr val="F9A132">
                    <a:alpha val="38000"/>
                  </a:srgbClr>
                </a:solidFill>
                <a:latin typeface="Arial"/>
                <a:cs typeface="Arial"/>
              </a:rPr>
              <a:t>warm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60420" y="1530355"/>
            <a:ext cx="2768638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6000" dirty="0">
                <a:solidFill>
                  <a:srgbClr val="F9A132">
                    <a:alpha val="38000"/>
                  </a:srgbClr>
                </a:solidFill>
                <a:latin typeface="Arial"/>
                <a:cs typeface="Arial"/>
              </a:rPr>
              <a:t>reliable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41134" y="2895052"/>
            <a:ext cx="2768638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6000" dirty="0">
                <a:solidFill>
                  <a:srgbClr val="F9A132">
                    <a:alpha val="38000"/>
                  </a:srgbClr>
                </a:solidFill>
                <a:latin typeface="Arial"/>
                <a:cs typeface="Arial"/>
              </a:rPr>
              <a:t>unique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55500" y="3545849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16943B"/>
                </a:solidFill>
                <a:latin typeface="Arial"/>
                <a:cs typeface="Arial"/>
              </a:rPr>
              <a:t>keen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08335" y="2839834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16943B"/>
                </a:solidFill>
                <a:latin typeface="Arial"/>
                <a:cs typeface="Arial"/>
              </a:rPr>
              <a:t>gleeful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3608" y="2358641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16943B"/>
                </a:solidFill>
                <a:latin typeface="Arial"/>
                <a:cs typeface="Arial"/>
              </a:rPr>
              <a:t>bright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7666" y="4622616"/>
            <a:ext cx="2334806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16943B"/>
                </a:solidFill>
                <a:latin typeface="Arial"/>
                <a:cs typeface="Arial"/>
              </a:rPr>
              <a:t>confident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0940" y="5040701"/>
            <a:ext cx="2768638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6000" dirty="0">
                <a:solidFill>
                  <a:srgbClr val="10489C">
                    <a:alpha val="38000"/>
                  </a:srgbClr>
                </a:solidFill>
                <a:latin typeface="Arial"/>
                <a:cs typeface="Arial"/>
              </a:rPr>
              <a:t>merry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6661" y="2066767"/>
            <a:ext cx="2768638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6000" dirty="0">
                <a:solidFill>
                  <a:srgbClr val="10489C">
                    <a:alpha val="38000"/>
                  </a:srgbClr>
                </a:solidFill>
                <a:latin typeface="Arial"/>
                <a:cs typeface="Arial"/>
              </a:rPr>
              <a:t>eager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22286" y="5695441"/>
            <a:ext cx="138037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0651A"/>
                </a:solidFill>
                <a:latin typeface="Arial"/>
                <a:cs typeface="Arial"/>
              </a:rPr>
              <a:t>brave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34295" y="3344699"/>
            <a:ext cx="1822095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F9A132"/>
                </a:solidFill>
                <a:latin typeface="Arial"/>
                <a:cs typeface="Arial"/>
              </a:rPr>
              <a:t>calm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53365" y="2216647"/>
            <a:ext cx="2090282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9A132"/>
                </a:solidFill>
                <a:latin typeface="Arial"/>
                <a:cs typeface="Arial"/>
              </a:rPr>
              <a:t>peaceful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7113" y="4504290"/>
            <a:ext cx="2768638" cy="8125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6000" dirty="0">
                <a:solidFill>
                  <a:srgbClr val="10489C">
                    <a:alpha val="38000"/>
                  </a:srgbClr>
                </a:solidFill>
                <a:latin typeface="Arial"/>
                <a:cs typeface="Arial"/>
              </a:rPr>
              <a:t>snoopy</a:t>
            </a:r>
          </a:p>
        </p:txBody>
      </p:sp>
    </p:spTree>
    <p:extLst>
      <p:ext uri="{BB962C8B-B14F-4D97-AF65-F5344CB8AC3E}">
        <p14:creationId xmlns:p14="http://schemas.microsoft.com/office/powerpoint/2010/main" val="329163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This module will focus on practices to:</a:t>
            </a:r>
          </a:p>
          <a:p>
            <a:r>
              <a:rPr lang="en-US" dirty="0"/>
              <a:t>Teach children emotional vocabulary, especially words for positive feelings.</a:t>
            </a:r>
          </a:p>
          <a:p>
            <a:r>
              <a:rPr lang="en-US" dirty="0"/>
              <a:t>Help children identify emotions in themselves and others.</a:t>
            </a:r>
          </a:p>
          <a:p>
            <a:r>
              <a:rPr lang="en-US" dirty="0"/>
              <a:t>Talk with parents about emotional literacy.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5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21920" y="1679490"/>
            <a:ext cx="3785196" cy="41117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one study, children who had fewer emotion words in their vocabulary also showed ongoing challenging behavior.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"/>
          <a:stretch/>
        </p:blipFill>
        <p:spPr>
          <a:xfrm>
            <a:off x="0" y="294370"/>
            <a:ext cx="4700504" cy="63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60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-6443" y="498435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17933A"/>
                </a:solidFill>
                <a:latin typeface="Arial"/>
                <a:cs typeface="Arial"/>
              </a:rPr>
              <a:t>Make Plans </a:t>
            </a:r>
            <a:r>
              <a:rPr lang="en-US" sz="4000" b="1" dirty="0">
                <a:solidFill>
                  <a:srgbClr val="17933A"/>
                </a:solidFill>
                <a:latin typeface="Arial"/>
                <a:cs typeface="Arial"/>
              </a:rPr>
              <a:t>to Teach Emotion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1" y="5540755"/>
            <a:ext cx="3998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Discouraged</a:t>
            </a:r>
          </a:p>
        </p:txBody>
      </p:sp>
      <p:pic>
        <p:nvPicPr>
          <p:cNvPr id="6174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0" b="14141"/>
          <a:stretch/>
        </p:blipFill>
        <p:spPr bwMode="auto">
          <a:xfrm>
            <a:off x="457201" y="1836192"/>
            <a:ext cx="4024670" cy="358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2486" y="5547695"/>
            <a:ext cx="374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Joyful</a:t>
            </a:r>
          </a:p>
        </p:txBody>
      </p:sp>
      <p:pic>
        <p:nvPicPr>
          <p:cNvPr id="6174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4" t="9518" b="35680"/>
          <a:stretch/>
        </p:blipFill>
        <p:spPr bwMode="auto">
          <a:xfrm>
            <a:off x="4691277" y="1832038"/>
            <a:ext cx="3735194" cy="358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89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400" i="1" dirty="0">
                <a:solidFill>
                  <a:srgbClr val="000000"/>
                </a:solidFill>
              </a:rPr>
              <a:t>Signs for Emotions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Think about these questions while watching this video: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How does the teacher teach emotional vocabulary?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How do the children respond?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What else could the teacher do to engage the children in learning?</a:t>
            </a:r>
          </a:p>
        </p:txBody>
      </p:sp>
    </p:spTree>
    <p:extLst>
      <p:ext uri="{BB962C8B-B14F-4D97-AF65-F5344CB8AC3E}">
        <p14:creationId xmlns:p14="http://schemas.microsoft.com/office/powerpoint/2010/main" val="2033640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066" y="3971367"/>
            <a:ext cx="76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o to the video webpage"/>
              </a:rPr>
              <a:t>VIDEO: Signs for Emotions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title="Video camera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16" y="1859795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17933A"/>
                </a:solidFill>
              </a:rPr>
              <a:t>Video Debrief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What did you notice?</a:t>
            </a:r>
          </a:p>
          <a:p>
            <a:pPr>
              <a:spcBef>
                <a:spcPts val="1200"/>
              </a:spcBef>
            </a:pPr>
            <a:r>
              <a:rPr lang="en-US" dirty="0"/>
              <a:t>The teacher uses sign language in addition to the names of the emotions.</a:t>
            </a:r>
          </a:p>
          <a:p>
            <a:pPr>
              <a:spcBef>
                <a:spcPts val="1200"/>
              </a:spcBef>
            </a:pPr>
            <a:r>
              <a:rPr lang="en-US" dirty="0"/>
              <a:t>Some children join in and sign the emotions.</a:t>
            </a:r>
          </a:p>
          <a:p>
            <a:pPr>
              <a:spcBef>
                <a:spcPts val="1200"/>
              </a:spcBef>
            </a:pPr>
            <a:r>
              <a:rPr lang="en-US" dirty="0"/>
              <a:t>She could also ask children to share a time when they felt that emotion.</a:t>
            </a:r>
          </a:p>
        </p:txBody>
      </p:sp>
    </p:spTree>
    <p:extLst>
      <p:ext uri="{BB962C8B-B14F-4D97-AF65-F5344CB8AC3E}">
        <p14:creationId xmlns:p14="http://schemas.microsoft.com/office/powerpoint/2010/main" val="15245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67765"/>
            <a:ext cx="9144000" cy="990600"/>
          </a:xfrm>
        </p:spPr>
        <p:txBody>
          <a:bodyPr/>
          <a:lstStyle/>
          <a:p>
            <a:r>
              <a:rPr lang="en-US" dirty="0"/>
              <a:t>Label Throughout the Day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24516" y="1835875"/>
            <a:ext cx="4408047" cy="4267200"/>
          </a:xfrm>
        </p:spPr>
        <p:txBody>
          <a:bodyPr/>
          <a:lstStyle/>
          <a:p>
            <a:pPr marL="0" indent="0">
              <a:spcBef>
                <a:spcPts val="1824"/>
              </a:spcBef>
              <a:buNone/>
            </a:pPr>
            <a:r>
              <a:rPr lang="en-US" b="1" dirty="0">
                <a:solidFill>
                  <a:srgbClr val="10489C"/>
                </a:solidFill>
              </a:rPr>
              <a:t>Describe what you notice about children’s moods. 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dirty="0"/>
              <a:t>“You two seem </a:t>
            </a:r>
            <a:br>
              <a:rPr lang="en-US" dirty="0"/>
            </a:br>
            <a:r>
              <a:rPr lang="en-US" dirty="0"/>
              <a:t>really happy to be playing together! You keep hugging each other!”</a:t>
            </a:r>
          </a:p>
        </p:txBody>
      </p:sp>
      <p:pic>
        <p:nvPicPr>
          <p:cNvPr id="430084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4172"/>
          <a:stretch/>
        </p:blipFill>
        <p:spPr>
          <a:xfrm>
            <a:off x="927899" y="1540578"/>
            <a:ext cx="3044267" cy="4555422"/>
          </a:xfrm>
        </p:spPr>
      </p:pic>
    </p:spTree>
    <p:extLst>
      <p:ext uri="{BB962C8B-B14F-4D97-AF65-F5344CB8AC3E}">
        <p14:creationId xmlns:p14="http://schemas.microsoft.com/office/powerpoint/2010/main" val="631357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400" i="1" dirty="0">
                <a:solidFill>
                  <a:srgbClr val="000000"/>
                </a:solidFill>
              </a:rPr>
              <a:t>Star Child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400" dirty="0">
                <a:solidFill>
                  <a:srgbClr val="000000"/>
                </a:solidFill>
              </a:rPr>
              <a:t>Think about these questions while watching this video: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0000"/>
                </a:solidFill>
              </a:rPr>
              <a:t>How does this teacher label the child’s emotion?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0000"/>
                </a:solidFill>
              </a:rPr>
              <a:t>How does the child respond?</a:t>
            </a:r>
          </a:p>
        </p:txBody>
      </p:sp>
    </p:spTree>
    <p:extLst>
      <p:ext uri="{BB962C8B-B14F-4D97-AF65-F5344CB8AC3E}">
        <p14:creationId xmlns:p14="http://schemas.microsoft.com/office/powerpoint/2010/main" val="1772177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066" y="3971367"/>
            <a:ext cx="76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o to video webpage"/>
              </a:rPr>
              <a:t>VIDEO: Star Child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title="Video camera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16" y="1859795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13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en-US" b="1" dirty="0">
                <a:solidFill>
                  <a:srgbClr val="17933A"/>
                </a:solidFill>
              </a:rPr>
              <a:t>Video Debrief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dirty="0"/>
              <a:t>What did you notice in this video?</a:t>
            </a:r>
          </a:p>
          <a:p>
            <a:pPr>
              <a:spcBef>
                <a:spcPts val="900"/>
              </a:spcBef>
            </a:pPr>
            <a:r>
              <a:rPr lang="en-US" dirty="0"/>
              <a:t>The teacher asks if the girl is excited</a:t>
            </a:r>
            <a:r>
              <a:rPr lang="en-US" i="1" dirty="0"/>
              <a:t>.</a:t>
            </a:r>
          </a:p>
          <a:p>
            <a:pPr>
              <a:spcBef>
                <a:spcPts val="900"/>
              </a:spcBef>
            </a:pPr>
            <a:r>
              <a:rPr lang="en-US" dirty="0"/>
              <a:t>The girl nods her head </a:t>
            </a:r>
            <a:r>
              <a:rPr lang="en-US" i="1" dirty="0"/>
              <a:t>yes.</a:t>
            </a:r>
            <a:endParaRPr lang="en-US" dirty="0"/>
          </a:p>
          <a:p>
            <a:pPr>
              <a:spcBef>
                <a:spcPts val="900"/>
              </a:spcBef>
            </a:pPr>
            <a:r>
              <a:rPr lang="en-US" dirty="0"/>
              <a:t>The teacher describes the </a:t>
            </a:r>
            <a:r>
              <a:rPr lang="en-US" i="1" dirty="0"/>
              <a:t>big smile </a:t>
            </a:r>
            <a:r>
              <a:rPr lang="en-US" dirty="0"/>
              <a:t>on the girl’s face, which suggests she is </a:t>
            </a:r>
            <a:r>
              <a:rPr lang="en-US" i="1" dirty="0"/>
              <a:t>excited.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9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856" y="2798523"/>
            <a:ext cx="6738505" cy="1143000"/>
          </a:xfrm>
        </p:spPr>
        <p:txBody>
          <a:bodyPr/>
          <a:lstStyle/>
          <a:p>
            <a:r>
              <a:rPr lang="en-US" sz="4800" dirty="0"/>
              <a:t>Identifying Emotions</a:t>
            </a:r>
          </a:p>
        </p:txBody>
      </p:sp>
    </p:spTree>
    <p:extLst>
      <p:ext uri="{BB962C8B-B14F-4D97-AF65-F5344CB8AC3E}">
        <p14:creationId xmlns:p14="http://schemas.microsoft.com/office/powerpoint/2010/main" val="367230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100" b="1" dirty="0"/>
              <a:t>By the end of this module, you should be able to:</a:t>
            </a:r>
          </a:p>
          <a:p>
            <a:r>
              <a:rPr lang="en-US" sz="3100" dirty="0"/>
              <a:t>Teach children expanded emotional vocabulary.</a:t>
            </a:r>
          </a:p>
          <a:p>
            <a:r>
              <a:rPr lang="en-US" sz="3100" dirty="0"/>
              <a:t>Use strategies to help children identify emotions.</a:t>
            </a:r>
          </a:p>
          <a:p>
            <a:r>
              <a:rPr lang="en-US" sz="3100" dirty="0"/>
              <a:t>Plan to use books to encourage emotional literacy.</a:t>
            </a:r>
          </a:p>
          <a:p>
            <a:r>
              <a:rPr lang="en-US" sz="3100" dirty="0"/>
              <a:t>Describe effective approaches to talk with parents about emotional literacy.</a:t>
            </a:r>
          </a:p>
        </p:txBody>
      </p:sp>
    </p:spTree>
    <p:extLst>
      <p:ext uri="{BB962C8B-B14F-4D97-AF65-F5344CB8AC3E}">
        <p14:creationId xmlns:p14="http://schemas.microsoft.com/office/powerpoint/2010/main" val="504000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67430" y="1523596"/>
            <a:ext cx="4038600" cy="43735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17933A"/>
                </a:solidFill>
              </a:rPr>
              <a:t>Help Children </a:t>
            </a:r>
            <a:br>
              <a:rPr lang="en-US" sz="4000" b="1" dirty="0">
                <a:solidFill>
                  <a:srgbClr val="17933A"/>
                </a:solidFill>
              </a:rPr>
            </a:br>
            <a:r>
              <a:rPr lang="en-US" sz="4000" b="1" dirty="0">
                <a:solidFill>
                  <a:srgbClr val="17933A"/>
                </a:solidFill>
              </a:rPr>
              <a:t>Read Cues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3200" dirty="0"/>
              <a:t>Point out:</a:t>
            </a:r>
          </a:p>
          <a:p>
            <a:pPr>
              <a:spcBef>
                <a:spcPts val="400"/>
              </a:spcBef>
            </a:pPr>
            <a:r>
              <a:rPr lang="en-US" sz="3200" dirty="0"/>
              <a:t>Expressions on faces</a:t>
            </a:r>
          </a:p>
          <a:p>
            <a:pPr>
              <a:spcBef>
                <a:spcPts val="400"/>
              </a:spcBef>
            </a:pPr>
            <a:r>
              <a:rPr lang="en-US" sz="3200" dirty="0"/>
              <a:t>Body language</a:t>
            </a:r>
          </a:p>
          <a:p>
            <a:pPr>
              <a:spcBef>
                <a:spcPts val="400"/>
              </a:spcBef>
            </a:pPr>
            <a:r>
              <a:rPr lang="en-US" sz="3200" dirty="0"/>
              <a:t>Tone of voice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57" r="7269" b="7721"/>
          <a:stretch/>
        </p:blipFill>
        <p:spPr>
          <a:xfrm>
            <a:off x="0" y="286994"/>
            <a:ext cx="4496894" cy="6402721"/>
          </a:xfrm>
        </p:spPr>
      </p:pic>
    </p:spTree>
    <p:extLst>
      <p:ext uri="{BB962C8B-B14F-4D97-AF65-F5344CB8AC3E}">
        <p14:creationId xmlns:p14="http://schemas.microsoft.com/office/powerpoint/2010/main" val="821678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87189" y="1716505"/>
            <a:ext cx="2823411" cy="30640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Teach them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identify emotions in themselves and others.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" r="5956" b="5560"/>
          <a:stretch/>
        </p:blipFill>
        <p:spPr>
          <a:xfrm>
            <a:off x="-9768" y="283308"/>
            <a:ext cx="5119076" cy="64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48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i="1" dirty="0">
                <a:solidFill>
                  <a:srgbClr val="000000"/>
                </a:solidFill>
              </a:rPr>
              <a:t>Conversations: Accident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Think about these questions while watching this video: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What does the teacher do to help a child identify his feeling?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How does the child respond?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What else could the teacher have done to expand the child’s learning?</a:t>
            </a:r>
          </a:p>
        </p:txBody>
      </p:sp>
    </p:spTree>
    <p:extLst>
      <p:ext uri="{BB962C8B-B14F-4D97-AF65-F5344CB8AC3E}">
        <p14:creationId xmlns:p14="http://schemas.microsoft.com/office/powerpoint/2010/main" val="2637503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066" y="3971367"/>
            <a:ext cx="76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o to video webpage"/>
              </a:rPr>
              <a:t>VIDEO: Conversations: Accident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title="Video camera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16" y="1859795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24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4000" b="1" dirty="0">
                <a:solidFill>
                  <a:srgbClr val="17933A"/>
                </a:solidFill>
              </a:rPr>
              <a:t>Video Debrief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What did you notice?</a:t>
            </a:r>
          </a:p>
          <a:p>
            <a:pPr>
              <a:spcBef>
                <a:spcPts val="1200"/>
              </a:spcBef>
            </a:pPr>
            <a:r>
              <a:rPr lang="en-US" dirty="0"/>
              <a:t>The teacher asks the boy how he is feeling.</a:t>
            </a:r>
          </a:p>
          <a:p>
            <a:pPr>
              <a:spcBef>
                <a:spcPts val="1200"/>
              </a:spcBef>
            </a:pPr>
            <a:r>
              <a:rPr lang="en-US" dirty="0"/>
              <a:t>The teacher validates the child’s feeling by describing that he would also feel that way in a similar situation.</a:t>
            </a:r>
          </a:p>
        </p:txBody>
      </p:sp>
    </p:spTree>
    <p:extLst>
      <p:ext uri="{BB962C8B-B14F-4D97-AF65-F5344CB8AC3E}">
        <p14:creationId xmlns:p14="http://schemas.microsoft.com/office/powerpoint/2010/main" val="11306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i="1" dirty="0">
                <a:solidFill>
                  <a:srgbClr val="000000"/>
                </a:solidFill>
              </a:rPr>
              <a:t>How Did You Feel?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Think about these questions while watching this video: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What does the teacher say and do to help children identify their feelings?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How do the children respond?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What else could the teacher do?</a:t>
            </a:r>
          </a:p>
        </p:txBody>
      </p:sp>
    </p:spTree>
    <p:extLst>
      <p:ext uri="{BB962C8B-B14F-4D97-AF65-F5344CB8AC3E}">
        <p14:creationId xmlns:p14="http://schemas.microsoft.com/office/powerpoint/2010/main" val="3128418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066" y="3971367"/>
            <a:ext cx="76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o to video webpage"/>
              </a:rPr>
              <a:t>VIDEO: How Did You Feel?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title="Video camera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16" y="1859795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31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17933A"/>
                </a:solidFill>
              </a:rPr>
              <a:t>Video Debrief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/>
              <a:t>What did you notice?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The teacher asks children how they feel.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She brings children to a chart with feeling faces to help them identify their emotions.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She asks them what happened to change their feeling.</a:t>
            </a:r>
          </a:p>
        </p:txBody>
      </p:sp>
    </p:spTree>
    <p:extLst>
      <p:ext uri="{BB962C8B-B14F-4D97-AF65-F5344CB8AC3E}">
        <p14:creationId xmlns:p14="http://schemas.microsoft.com/office/powerpoint/2010/main" val="1629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Story Books </a:t>
            </a:r>
            <a:r>
              <a:rPr lang="en-US" i="1" dirty="0"/>
              <a:t> </a:t>
            </a:r>
            <a:endParaRPr lang="en-US" sz="20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23897" y="1725112"/>
            <a:ext cx="4400631" cy="4525963"/>
          </a:xfrm>
        </p:spPr>
        <p:txBody>
          <a:bodyPr/>
          <a:lstStyle/>
          <a:p>
            <a:r>
              <a:rPr lang="en-US" sz="3000"/>
              <a:t>Ask questions about what characters are feeling and why.</a:t>
            </a:r>
          </a:p>
          <a:p>
            <a:r>
              <a:rPr lang="en-US" sz="3000"/>
              <a:t>Share new emotion words and meanings.</a:t>
            </a:r>
          </a:p>
          <a:p>
            <a:r>
              <a:rPr lang="en-US" sz="3000"/>
              <a:t>Plan activities related to emotions that arise in the book.</a:t>
            </a:r>
          </a:p>
          <a:p>
            <a:endParaRPr lang="en-US" sz="3000"/>
          </a:p>
          <a:p>
            <a:endParaRPr lang="en-US" sz="3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t="5445" r="7980" b="-824"/>
          <a:stretch/>
        </p:blipFill>
        <p:spPr>
          <a:xfrm>
            <a:off x="455503" y="1870167"/>
            <a:ext cx="3863124" cy="3428999"/>
          </a:xfrm>
        </p:spPr>
      </p:pic>
    </p:spTree>
    <p:extLst>
      <p:ext uri="{BB962C8B-B14F-4D97-AF65-F5344CB8AC3E}">
        <p14:creationId xmlns:p14="http://schemas.microsoft.com/office/powerpoint/2010/main" val="3766207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Activity</a:t>
            </a:r>
            <a:endParaRPr lang="en-US" sz="20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637367" y="1796716"/>
            <a:ext cx="4152436" cy="4496674"/>
            <a:chOff x="637367" y="1796716"/>
            <a:chExt cx="4152436" cy="4496674"/>
          </a:xfrm>
        </p:grpSpPr>
        <p:sp>
          <p:nvSpPr>
            <p:cNvPr id="4" name="Rectangle 3"/>
            <p:cNvSpPr/>
            <p:nvPr/>
          </p:nvSpPr>
          <p:spPr>
            <a:xfrm>
              <a:off x="637367" y="1796716"/>
              <a:ext cx="4152436" cy="4496674"/>
            </a:xfrm>
            <a:prstGeom prst="rect">
              <a:avLst/>
            </a:prstGeom>
            <a:solidFill>
              <a:srgbClr val="10489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059" y="3752228"/>
              <a:ext cx="3067050" cy="2218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902307" y="2160936"/>
            <a:ext cx="362255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9224" indent="-27432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bg1"/>
                </a:solidFill>
              </a:rPr>
              <a:t>“I feel proud when I reach the top of the climber.”</a:t>
            </a:r>
            <a:endParaRPr lang="en-US" dirty="0">
              <a:solidFill>
                <a:srgbClr val="23529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5769" y="2453324"/>
            <a:ext cx="3176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0489C"/>
                </a:solidFill>
                <a:latin typeface="Arial"/>
                <a:cs typeface="Arial"/>
              </a:rPr>
              <a:t>Example: </a:t>
            </a:r>
            <a:r>
              <a:rPr lang="en-US" sz="3200" dirty="0">
                <a:solidFill>
                  <a:srgbClr val="10489C"/>
                </a:solidFill>
                <a:latin typeface="Arial"/>
                <a:cs typeface="Arial"/>
              </a:rPr>
              <a:t>Make a class book with children’s photos and stories about feelings.</a:t>
            </a:r>
            <a:endParaRPr lang="en-US" sz="3200" b="1" dirty="0">
              <a:solidFill>
                <a:srgbClr val="10489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31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Intentional Teaching Framework</a:t>
            </a:r>
          </a:p>
        </p:txBody>
      </p:sp>
    </p:spTree>
    <p:extLst>
      <p:ext uri="{BB962C8B-B14F-4D97-AF65-F5344CB8AC3E}">
        <p14:creationId xmlns:p14="http://schemas.microsoft.com/office/powerpoint/2010/main" val="3208117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743200" y="712638"/>
            <a:ext cx="6400800" cy="5734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9224" indent="-27432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/>
              <a:buNone/>
            </a:pPr>
            <a:r>
              <a:rPr lang="en-US" sz="3000" i="1" dirty="0">
                <a:solidFill>
                  <a:prstClr val="black"/>
                </a:solidFill>
              </a:rPr>
              <a:t>Using Books: Emotional Literacy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ea typeface="ＭＳ Ｐゴシック" pitchFamily="34" charset="-128"/>
              </a:rPr>
              <a:t>Form small groups.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ea typeface="ＭＳ Ｐゴシック" pitchFamily="34" charset="-128"/>
              </a:rPr>
              <a:t>Look at a story book.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ea typeface="ＭＳ Ｐゴシック" pitchFamily="34" charset="-128"/>
              </a:rPr>
              <a:t>How would you use this book to support emotional literacy during group story time?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ea typeface="ＭＳ Ｐゴシック" pitchFamily="34" charset="-128"/>
              </a:rPr>
              <a:t>Plan questions to ask, emotion words to teach, and two activities that relate to the story and support emotional literacy.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7822" y="3595550"/>
            <a:ext cx="2084707" cy="2552750"/>
            <a:chOff x="447822" y="3595550"/>
            <a:chExt cx="2084707" cy="2552750"/>
          </a:xfrm>
        </p:grpSpPr>
        <p:sp>
          <p:nvSpPr>
            <p:cNvPr id="3" name="Rectangle 2"/>
            <p:cNvSpPr/>
            <p:nvPr/>
          </p:nvSpPr>
          <p:spPr>
            <a:xfrm>
              <a:off x="447822" y="3595550"/>
              <a:ext cx="2069826" cy="2498512"/>
            </a:xfrm>
            <a:prstGeom prst="rect">
              <a:avLst/>
            </a:prstGeom>
            <a:solidFill>
              <a:srgbClr val="10489C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Bef>
                  <a:spcPts val="1176"/>
                </a:spcBef>
              </a:pPr>
              <a:r>
                <a:rPr lang="en-US" sz="2000" dirty="0">
                  <a:solidFill>
                    <a:prstClr val="black"/>
                  </a:solidFill>
                  <a:latin typeface="Arial"/>
                  <a:cs typeface="Arial"/>
                </a:rPr>
                <a:t>Take a look at the </a:t>
              </a:r>
              <a:r>
                <a:rPr lang="en-US" sz="2000" i="1" dirty="0">
                  <a:solidFill>
                    <a:prstClr val="black"/>
                  </a:solidFill>
                  <a:latin typeface="Arial"/>
                  <a:cs typeface="Arial"/>
                </a:rPr>
                <a:t>Book Nooks </a:t>
              </a:r>
              <a:r>
                <a:rPr lang="en-US" sz="2000" dirty="0">
                  <a:solidFill>
                    <a:prstClr val="black"/>
                  </a:solidFill>
                  <a:latin typeface="Arial"/>
                  <a:cs typeface="Arial"/>
                </a:rPr>
                <a:t>on the website</a:t>
              </a:r>
              <a:br>
                <a:rPr lang="en-US" sz="2000" dirty="0">
                  <a:solidFill>
                    <a:prstClr val="black"/>
                  </a:solidFill>
                  <a:latin typeface="Arial"/>
                  <a:cs typeface="Arial"/>
                </a:rPr>
              </a:br>
              <a:r>
                <a:rPr lang="en-US" sz="2000" dirty="0">
                  <a:solidFill>
                    <a:schemeClr val="tx1"/>
                  </a:solidFill>
                  <a:latin typeface="Arial"/>
                  <a:cs typeface="Arial"/>
                </a:rPr>
                <a:t>http://csefel.vanderbilt.edu</a:t>
              </a:r>
              <a:r>
                <a:rPr lang="en-US" sz="2000" dirty="0">
                  <a:solidFill>
                    <a:prstClr val="black"/>
                  </a:solidFill>
                  <a:latin typeface="Arial"/>
                  <a:cs typeface="Arial"/>
                </a:rPr>
                <a:t>, but create your own activities. </a:t>
              </a: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522468" y="3608888"/>
              <a:ext cx="2010061" cy="25394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74320" indent="-27432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649224" indent="-27432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prstClr val="black"/>
                </a:buClr>
                <a:buFont typeface="Arial"/>
                <a:buNone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358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759" y="2590340"/>
            <a:ext cx="6787085" cy="1143000"/>
          </a:xfrm>
        </p:spPr>
        <p:txBody>
          <a:bodyPr/>
          <a:lstStyle/>
          <a:p>
            <a:r>
              <a:rPr lang="en-US" sz="4600" dirty="0"/>
              <a:t>Families and Culture</a:t>
            </a:r>
          </a:p>
        </p:txBody>
      </p:sp>
    </p:spTree>
    <p:extLst>
      <p:ext uri="{BB962C8B-B14F-4D97-AF65-F5344CB8AC3E}">
        <p14:creationId xmlns:p14="http://schemas.microsoft.com/office/powerpoint/2010/main" val="148242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400" i="1" dirty="0">
                <a:solidFill>
                  <a:srgbClr val="000000"/>
                </a:solidFill>
              </a:rPr>
              <a:t>Ideal Emotions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400" dirty="0">
                <a:solidFill>
                  <a:srgbClr val="000000"/>
                </a:solidFill>
              </a:rPr>
              <a:t>Think about these questions while watching this video: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0000"/>
                </a:solidFill>
              </a:rPr>
              <a:t>In what ways can cultures vary in the way they value emotions?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0000"/>
                </a:solidFill>
              </a:rPr>
              <a:t>Why is this important for teachers to know?</a:t>
            </a:r>
          </a:p>
        </p:txBody>
      </p:sp>
    </p:spTree>
    <p:extLst>
      <p:ext uri="{BB962C8B-B14F-4D97-AF65-F5344CB8AC3E}">
        <p14:creationId xmlns:p14="http://schemas.microsoft.com/office/powerpoint/2010/main" val="47993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066" y="3971367"/>
            <a:ext cx="7620001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600"/>
              </a:spcBef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o to video webpage"/>
              </a:rPr>
              <a:t>VIDEO: Ideal Emotions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600"/>
              </a:spcBef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(Real to Reel: Exploring Culture and Emotions excerpt)</a:t>
            </a:r>
          </a:p>
        </p:txBody>
      </p:sp>
      <p:pic>
        <p:nvPicPr>
          <p:cNvPr id="5" name="Picture 4" title="Video camera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16" y="1859795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87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400" b="1" dirty="0">
                <a:solidFill>
                  <a:srgbClr val="17933A"/>
                </a:solidFill>
              </a:rPr>
              <a:t>Video Debrief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Cultures may value different emotions such as </a:t>
            </a:r>
            <a:r>
              <a:rPr lang="en-US" sz="3400" i="1" dirty="0"/>
              <a:t>excited </a:t>
            </a:r>
            <a:r>
              <a:rPr lang="en-US" sz="3400" dirty="0"/>
              <a:t>or </a:t>
            </a:r>
            <a:r>
              <a:rPr lang="en-US" sz="3400" i="1" dirty="0"/>
              <a:t>calm</a:t>
            </a:r>
            <a:r>
              <a:rPr lang="en-US" sz="34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It is important to understand differences to avoid making assumptions about children’s behavior.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400" b="1" dirty="0">
              <a:solidFill>
                <a:srgbClr val="1793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0" y="33228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Impact on Self-Conscious Emotions</a:t>
            </a:r>
          </a:p>
        </p:txBody>
      </p:sp>
      <p:sp>
        <p:nvSpPr>
          <p:cNvPr id="51202" name="Content Placeholder 6"/>
          <p:cNvSpPr>
            <a:spLocks noGrp="1"/>
          </p:cNvSpPr>
          <p:nvPr>
            <p:ph idx="1"/>
          </p:nvPr>
        </p:nvSpPr>
        <p:spPr>
          <a:xfrm>
            <a:off x="609601" y="1828800"/>
            <a:ext cx="8325224" cy="1754326"/>
          </a:xfr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3600" dirty="0"/>
              <a:t>Situations that cause self-conscious emotions in children may vary across </a:t>
            </a:r>
            <a:r>
              <a:rPr lang="en-US" sz="3600"/>
              <a:t>cultures.</a:t>
            </a:r>
            <a:endParaRPr lang="en-US" sz="3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89880" y="3754283"/>
            <a:ext cx="7883566" cy="2331679"/>
            <a:chOff x="589880" y="3754283"/>
            <a:chExt cx="7883566" cy="2331679"/>
          </a:xfrm>
        </p:grpSpPr>
        <p:sp>
          <p:nvSpPr>
            <p:cNvPr id="7" name="Rectangle 6"/>
            <p:cNvSpPr/>
            <p:nvPr/>
          </p:nvSpPr>
          <p:spPr>
            <a:xfrm>
              <a:off x="589880" y="3754283"/>
              <a:ext cx="7883566" cy="2331679"/>
            </a:xfrm>
            <a:prstGeom prst="rect">
              <a:avLst/>
            </a:prstGeom>
            <a:solidFill>
              <a:srgbClr val="10489C">
                <a:alpha val="21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13421" y="3816527"/>
              <a:ext cx="758653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>
                <a:spcBef>
                  <a:spcPct val="20000"/>
                </a:spcBef>
                <a:buClr>
                  <a:prstClr val="black"/>
                </a:buClr>
              </a:pPr>
              <a:r>
                <a:rPr lang="en-US" sz="2800" b="1" dirty="0">
                  <a:latin typeface="Arial"/>
                  <a:cs typeface="Arial"/>
                </a:rPr>
                <a:t>Example: </a:t>
              </a:r>
              <a:r>
                <a:rPr lang="en-US" sz="2800" dirty="0">
                  <a:latin typeface="Arial"/>
                  <a:cs typeface="Arial"/>
                </a:rPr>
                <a:t>Among Zuni Indians, standing out from others is discouraged. As a result, Zuni children who achieve an individual success, such as outdoing peers on a task, may feel embarrassment or shame.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004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en-US" sz="3000" i="1" dirty="0"/>
              <a:t>Talking with Families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What questions would be helpful to ask families about what they teach their children about emotions?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What words can you use to indicate respect and equal partnership with families?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How can you share about practices you are using to teach emotional literacy and why?</a:t>
            </a:r>
          </a:p>
        </p:txBody>
      </p:sp>
    </p:spTree>
    <p:extLst>
      <p:ext uri="{BB962C8B-B14F-4D97-AF65-F5344CB8AC3E}">
        <p14:creationId xmlns:p14="http://schemas.microsoft.com/office/powerpoint/2010/main" val="3366938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98" y="2631980"/>
            <a:ext cx="7180902" cy="1143000"/>
          </a:xfrm>
        </p:spPr>
        <p:txBody>
          <a:bodyPr/>
          <a:lstStyle/>
          <a:p>
            <a:r>
              <a:rPr lang="en-US" sz="4400" dirty="0"/>
              <a:t>Bringing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1021991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Teachers encourage emotional literacy when they: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Teach emotional vocabulary, including words that describe positive feelings.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Help children identify their feelings and those of others.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Talk with parents about values and practices related to emotions.</a:t>
            </a:r>
          </a:p>
        </p:txBody>
      </p:sp>
    </p:spTree>
    <p:extLst>
      <p:ext uri="{BB962C8B-B14F-4D97-AF65-F5344CB8AC3E}">
        <p14:creationId xmlns:p14="http://schemas.microsoft.com/office/powerpoint/2010/main" val="26078470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7351" y="697673"/>
            <a:ext cx="6141849" cy="5770836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en-US" sz="2800" i="1" dirty="0"/>
              <a:t>Teaching Emotion Words 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Spend a couple hours </a:t>
            </a:r>
            <a:r>
              <a:rPr lang="en-US" sz="2800" b="1" dirty="0"/>
              <a:t>observing children</a:t>
            </a:r>
            <a:r>
              <a:rPr lang="en-US" sz="2800" dirty="0"/>
              <a:t> in your class and the emotions they express.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Based on your observation, </a:t>
            </a:r>
            <a:r>
              <a:rPr lang="en-US" sz="2800" b="1" dirty="0"/>
              <a:t>make a plan to teach two feeling words </a:t>
            </a:r>
            <a:r>
              <a:rPr lang="en-US" sz="2800" dirty="0"/>
              <a:t>to a small group of children.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Think about child-friendly definitions, ways to show children how to identify the emotions, and opportunities for children to share about times when they felt them.  </a:t>
            </a:r>
          </a:p>
          <a:p>
            <a:pPr marL="0" indent="0">
              <a:spcBef>
                <a:spcPts val="800"/>
              </a:spcBef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395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123" y="2133600"/>
            <a:ext cx="3159853" cy="2708133"/>
          </a:xfrm>
        </p:spPr>
        <p:txBody>
          <a:bodyPr anchor="t" anchorCtr="0"/>
          <a:lstStyle/>
          <a:p>
            <a:pPr algn="l"/>
            <a:r>
              <a:rPr lang="en-US" dirty="0"/>
              <a:t>What Is </a:t>
            </a:r>
            <a:br>
              <a:rPr lang="en-US" dirty="0"/>
            </a:br>
            <a:r>
              <a:rPr lang="en-US" dirty="0"/>
              <a:t>Emotional Literacy?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5" t="15576"/>
          <a:stretch/>
        </p:blipFill>
        <p:spPr>
          <a:xfrm>
            <a:off x="-1" y="291461"/>
            <a:ext cx="4822381" cy="6400260"/>
          </a:xfrm>
        </p:spPr>
      </p:pic>
    </p:spTree>
    <p:extLst>
      <p:ext uri="{BB962C8B-B14F-4D97-AF65-F5344CB8AC3E}">
        <p14:creationId xmlns:p14="http://schemas.microsoft.com/office/powerpoint/2010/main" val="16965382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7351" y="697673"/>
            <a:ext cx="6141849" cy="5770836"/>
          </a:xfrm>
        </p:spPr>
        <p:txBody>
          <a:bodyPr/>
          <a:lstStyle/>
          <a:p>
            <a:pPr marL="0" indent="0">
              <a:spcBef>
                <a:spcPts val="1400"/>
              </a:spcBef>
              <a:buNone/>
            </a:pPr>
            <a:r>
              <a:rPr lang="en-US" sz="2800" i="1" dirty="0"/>
              <a:t>Using Books to Teach              Emotional Literacy 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2800" b="1" dirty="0"/>
              <a:t>Make a plan to use a children’s story book </a:t>
            </a:r>
            <a:r>
              <a:rPr lang="en-US" sz="2800" dirty="0"/>
              <a:t>to teach children about emotions.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2800" b="1" dirty="0"/>
              <a:t>Arrange to film </a:t>
            </a:r>
            <a:r>
              <a:rPr lang="en-US" sz="2800" dirty="0"/>
              <a:t>your lesson with children.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2800" b="1" dirty="0"/>
              <a:t>Read the book </a:t>
            </a:r>
            <a:r>
              <a:rPr lang="en-US" sz="2800" dirty="0"/>
              <a:t>and do the planned activities.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2800" b="1" dirty="0"/>
              <a:t>Review your recording and reflect </a:t>
            </a:r>
            <a:r>
              <a:rPr lang="en-US" sz="2800" dirty="0"/>
              <a:t>on your use of practices and children’s responses.</a:t>
            </a:r>
          </a:p>
        </p:txBody>
      </p:sp>
    </p:spTree>
    <p:extLst>
      <p:ext uri="{BB962C8B-B14F-4D97-AF65-F5344CB8AC3E}">
        <p14:creationId xmlns:p14="http://schemas.microsoft.com/office/powerpoint/2010/main" val="613604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55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847392" y="1753679"/>
            <a:ext cx="3882826" cy="4375150"/>
          </a:xfrm>
        </p:spPr>
        <p:txBody>
          <a:bodyPr/>
          <a:lstStyle/>
          <a:p>
            <a:pPr marL="0" indent="0" algn="l">
              <a:buNone/>
            </a:pPr>
            <a:r>
              <a:rPr lang="en-US" sz="3400" dirty="0">
                <a:solidFill>
                  <a:srgbClr val="11489C"/>
                </a:solidFill>
                <a:cs typeface="Times New Roman" pitchFamily="18" charset="0"/>
              </a:rPr>
              <a:t>Emotional literacy is the ability to </a:t>
            </a:r>
            <a:r>
              <a:rPr lang="en-US" sz="3400" b="1" dirty="0">
                <a:solidFill>
                  <a:srgbClr val="11489C"/>
                </a:solidFill>
                <a:cs typeface="Times New Roman" pitchFamily="18" charset="0"/>
              </a:rPr>
              <a:t>identify</a:t>
            </a:r>
            <a:r>
              <a:rPr lang="en-US" sz="3400" dirty="0">
                <a:solidFill>
                  <a:srgbClr val="11489C"/>
                </a:solidFill>
                <a:cs typeface="Times New Roman" pitchFamily="18" charset="0"/>
              </a:rPr>
              <a:t>, </a:t>
            </a:r>
            <a:r>
              <a:rPr lang="en-US" sz="3400" b="1" dirty="0">
                <a:solidFill>
                  <a:srgbClr val="11489C"/>
                </a:solidFill>
                <a:cs typeface="Times New Roman" pitchFamily="18" charset="0"/>
              </a:rPr>
              <a:t>understand</a:t>
            </a:r>
            <a:r>
              <a:rPr lang="en-US" sz="3400" dirty="0">
                <a:solidFill>
                  <a:srgbClr val="11489C"/>
                </a:solidFill>
                <a:cs typeface="Times New Roman" pitchFamily="18" charset="0"/>
              </a:rPr>
              <a:t>, and </a:t>
            </a:r>
            <a:r>
              <a:rPr lang="en-US" sz="3400" b="1" dirty="0">
                <a:solidFill>
                  <a:srgbClr val="11489C"/>
                </a:solidFill>
                <a:cs typeface="Times New Roman" pitchFamily="18" charset="0"/>
              </a:rPr>
              <a:t>express emotions in a healthy way</a:t>
            </a:r>
            <a:r>
              <a:rPr lang="en-US" sz="3400" dirty="0">
                <a:solidFill>
                  <a:srgbClr val="11489C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5237" r="14601" b="12694"/>
          <a:stretch/>
        </p:blipFill>
        <p:spPr bwMode="auto">
          <a:xfrm>
            <a:off x="261573" y="570253"/>
            <a:ext cx="4311728" cy="3003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0" b="15142"/>
          <a:stretch/>
        </p:blipFill>
        <p:spPr bwMode="auto">
          <a:xfrm>
            <a:off x="264387" y="3671073"/>
            <a:ext cx="4322794" cy="2747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0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Children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8305" y="1745268"/>
            <a:ext cx="5264328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Manage frustration more successfully</a:t>
            </a:r>
          </a:p>
          <a:p>
            <a:pPr marL="274320" indent="-27432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Have fewer conflicts</a:t>
            </a:r>
          </a:p>
          <a:p>
            <a:pPr marL="274320" indent="-27432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Engage in more positive behavior</a:t>
            </a:r>
          </a:p>
          <a:p>
            <a:pPr marL="274320" indent="-27432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Are healthier</a:t>
            </a:r>
          </a:p>
          <a:p>
            <a:pPr marL="274320" indent="-27432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Control impulses better</a:t>
            </a:r>
          </a:p>
          <a:p>
            <a:pPr marL="274320" indent="-27432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Learn more in school</a:t>
            </a:r>
            <a:r>
              <a:rPr lang="en-US" sz="30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2909" r="14909" b="-182"/>
          <a:stretch/>
        </p:blipFill>
        <p:spPr>
          <a:xfrm>
            <a:off x="459177" y="1862499"/>
            <a:ext cx="3572153" cy="363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Head Start Early Learning Outcomes Framework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3141" y="2300062"/>
            <a:ext cx="8717024" cy="3438937"/>
            <a:chOff x="213141" y="2300062"/>
            <a:chExt cx="8717024" cy="3438937"/>
          </a:xfrm>
        </p:grpSpPr>
        <p:pic>
          <p:nvPicPr>
            <p:cNvPr id="2" name="Picture 1" descr="The Head Start Early Learning Outcomes Framework 20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41" y="2300062"/>
              <a:ext cx="8717024" cy="343645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77156" y="2623145"/>
              <a:ext cx="1610025" cy="3115854"/>
            </a:xfrm>
            <a:prstGeom prst="rect">
              <a:avLst/>
            </a:prstGeom>
            <a:noFill/>
            <a:ln w="136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5650" y="6423446"/>
            <a:ext cx="46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  <a:cs typeface="Arial"/>
              </a:rPr>
              <a:t>Image credit: Administration for Children and Families, Office of Head Start</a:t>
            </a:r>
          </a:p>
        </p:txBody>
      </p:sp>
    </p:spTree>
    <p:extLst>
      <p:ext uri="{BB962C8B-B14F-4D97-AF65-F5344CB8AC3E}">
        <p14:creationId xmlns:p14="http://schemas.microsoft.com/office/powerpoint/2010/main" val="18052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77" y="2553751"/>
            <a:ext cx="7347455" cy="1498808"/>
          </a:xfrm>
        </p:spPr>
        <p:txBody>
          <a:bodyPr/>
          <a:lstStyle/>
          <a:p>
            <a:r>
              <a:rPr lang="en-US" sz="4400" dirty="0"/>
              <a:t>Emotional Development </a:t>
            </a:r>
            <a:br>
              <a:rPr lang="en-US" sz="4400" dirty="0"/>
            </a:br>
            <a:r>
              <a:rPr lang="en-US" sz="4400" dirty="0"/>
              <a:t>from Birth</a:t>
            </a:r>
          </a:p>
        </p:txBody>
      </p:sp>
    </p:spTree>
    <p:extLst>
      <p:ext uri="{BB962C8B-B14F-4D97-AF65-F5344CB8AC3E}">
        <p14:creationId xmlns:p14="http://schemas.microsoft.com/office/powerpoint/2010/main" val="2711602369"/>
      </p:ext>
    </p:extLst>
  </p:cSld>
  <p:clrMapOvr>
    <a:masterClrMapping/>
  </p:clrMapOvr>
</p:sld>
</file>

<file path=ppt/theme/theme1.xml><?xml version="1.0" encoding="utf-8"?>
<a:theme xmlns:a="http://schemas.openxmlformats.org/drawingml/2006/main" name="64_EarlyEdU_PPT_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7933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sz="3600"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15876</TotalTime>
  <Words>1351</Words>
  <Application>Microsoft Office PowerPoint</Application>
  <PresentationFormat>On-screen Show (4:3)</PresentationFormat>
  <Paragraphs>256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ＭＳ Ｐゴシック</vt:lpstr>
      <vt:lpstr>Arial</vt:lpstr>
      <vt:lpstr>Calibri</vt:lpstr>
      <vt:lpstr>Times New Roman</vt:lpstr>
      <vt:lpstr>64_EarlyEdU_PPT_Template</vt:lpstr>
      <vt:lpstr>Emotional Literacy</vt:lpstr>
      <vt:lpstr>Overview</vt:lpstr>
      <vt:lpstr>PowerPoint Presentation</vt:lpstr>
      <vt:lpstr>Intentional Teaching Framework</vt:lpstr>
      <vt:lpstr>What Is  Emotional Literacy?</vt:lpstr>
      <vt:lpstr>PowerPoint Presentation</vt:lpstr>
      <vt:lpstr>Benefits for Children</vt:lpstr>
      <vt:lpstr> Head Start Early Learning Outcomes Framework</vt:lpstr>
      <vt:lpstr>Emotional Development  from Birth</vt:lpstr>
      <vt:lpstr>Emotions in First Year of Life</vt:lpstr>
      <vt:lpstr> Infants and Others’ Emotions</vt:lpstr>
      <vt:lpstr>Emotions Ages 2 to 4</vt:lpstr>
      <vt:lpstr>Self-Conscious Emotions</vt:lpstr>
      <vt:lpstr>A Look at Guilt and Shame</vt:lpstr>
      <vt:lpstr>Multiple Emotions</vt:lpstr>
      <vt:lpstr>Teaching Emotional Vocabulary</vt:lpstr>
      <vt:lpstr>PowerPoint Presentation</vt:lpstr>
      <vt:lpstr>Share Many Emotion Words</vt:lpstr>
      <vt:lpstr>Negative or Positive?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Label Throughout the Day</vt:lpstr>
      <vt:lpstr>PowerPoint Presentation</vt:lpstr>
      <vt:lpstr>PowerPoint Presentation</vt:lpstr>
      <vt:lpstr>PowerPoint Presentation</vt:lpstr>
      <vt:lpstr>Identifying Emotions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Story Books  </vt:lpstr>
      <vt:lpstr>Sample Activity</vt:lpstr>
      <vt:lpstr>PowerPoint Presentation</vt:lpstr>
      <vt:lpstr>Families and Culture</vt:lpstr>
      <vt:lpstr>PowerPoint Presentation</vt:lpstr>
      <vt:lpstr>PowerPoint Presentation</vt:lpstr>
      <vt:lpstr>PowerPoint Presentation</vt:lpstr>
      <vt:lpstr>Impact on Self-Conscious Emotions</vt:lpstr>
      <vt:lpstr>PowerPoint Presentation</vt:lpstr>
      <vt:lpstr>Bringing It All Together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Start Early Learning  Outcomes Framework</dc:title>
  <dc:creator>Liz Wimmer</dc:creator>
  <cp:lastModifiedBy>Joan M Davis</cp:lastModifiedBy>
  <cp:revision>573</cp:revision>
  <cp:lastPrinted>2016-04-01T20:41:38Z</cp:lastPrinted>
  <dcterms:created xsi:type="dcterms:W3CDTF">2016-02-03T19:54:04Z</dcterms:created>
  <dcterms:modified xsi:type="dcterms:W3CDTF">2018-12-14T03:37:43Z</dcterms:modified>
</cp:coreProperties>
</file>