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44" r:id="rId5"/>
    <p:sldMasterId id="2147483788" r:id="rId6"/>
    <p:sldMasterId id="2147483832" r:id="rId7"/>
    <p:sldMasterId id="2147483863" r:id="rId8"/>
    <p:sldMasterId id="2147483894" r:id="rId9"/>
  </p:sldMasterIdLst>
  <p:notesMasterIdLst>
    <p:notesMasterId r:id="rId87"/>
  </p:notesMasterIdLst>
  <p:sldIdLst>
    <p:sldId id="257" r:id="rId10"/>
    <p:sldId id="258" r:id="rId11"/>
    <p:sldId id="273" r:id="rId12"/>
    <p:sldId id="274" r:id="rId13"/>
    <p:sldId id="277" r:id="rId14"/>
    <p:sldId id="413" r:id="rId15"/>
    <p:sldId id="293" r:id="rId16"/>
    <p:sldId id="294" r:id="rId17"/>
    <p:sldId id="295" r:id="rId18"/>
    <p:sldId id="296" r:id="rId19"/>
    <p:sldId id="261" r:id="rId20"/>
    <p:sldId id="299" r:id="rId21"/>
    <p:sldId id="281" r:id="rId22"/>
    <p:sldId id="278" r:id="rId23"/>
    <p:sldId id="282" r:id="rId24"/>
    <p:sldId id="289" r:id="rId25"/>
    <p:sldId id="290" r:id="rId26"/>
    <p:sldId id="291" r:id="rId27"/>
    <p:sldId id="292" r:id="rId28"/>
    <p:sldId id="300" r:id="rId29"/>
    <p:sldId id="279" r:id="rId30"/>
    <p:sldId id="411" r:id="rId31"/>
    <p:sldId id="412" r:id="rId32"/>
    <p:sldId id="272" r:id="rId33"/>
    <p:sldId id="408" r:id="rId34"/>
    <p:sldId id="409" r:id="rId35"/>
    <p:sldId id="422" r:id="rId36"/>
    <p:sldId id="475" r:id="rId37"/>
    <p:sldId id="382" r:id="rId38"/>
    <p:sldId id="283" r:id="rId39"/>
    <p:sldId id="458" r:id="rId40"/>
    <p:sldId id="375" r:id="rId41"/>
    <p:sldId id="459" r:id="rId42"/>
    <p:sldId id="460" r:id="rId43"/>
    <p:sldId id="461" r:id="rId44"/>
    <p:sldId id="406" r:id="rId45"/>
    <p:sldId id="404" r:id="rId46"/>
    <p:sldId id="397" r:id="rId47"/>
    <p:sldId id="479" r:id="rId48"/>
    <p:sldId id="476" r:id="rId49"/>
    <p:sldId id="478" r:id="rId50"/>
    <p:sldId id="414" r:id="rId51"/>
    <p:sldId id="372" r:id="rId52"/>
    <p:sldId id="378" r:id="rId53"/>
    <p:sldId id="388" r:id="rId54"/>
    <p:sldId id="389" r:id="rId55"/>
    <p:sldId id="401" r:id="rId56"/>
    <p:sldId id="455" r:id="rId57"/>
    <p:sldId id="402" r:id="rId58"/>
    <p:sldId id="403" r:id="rId59"/>
    <p:sldId id="423" r:id="rId60"/>
    <p:sldId id="424" r:id="rId61"/>
    <p:sldId id="446" r:id="rId62"/>
    <p:sldId id="447" r:id="rId63"/>
    <p:sldId id="448" r:id="rId64"/>
    <p:sldId id="425" r:id="rId65"/>
    <p:sldId id="426" r:id="rId66"/>
    <p:sldId id="449" r:id="rId67"/>
    <p:sldId id="427" r:id="rId68"/>
    <p:sldId id="417" r:id="rId69"/>
    <p:sldId id="418" r:id="rId70"/>
    <p:sldId id="287" r:id="rId71"/>
    <p:sldId id="419" r:id="rId72"/>
    <p:sldId id="420" r:id="rId73"/>
    <p:sldId id="421" r:id="rId74"/>
    <p:sldId id="415" r:id="rId75"/>
    <p:sldId id="371" r:id="rId76"/>
    <p:sldId id="456" r:id="rId77"/>
    <p:sldId id="379" r:id="rId78"/>
    <p:sldId id="380" r:id="rId79"/>
    <p:sldId id="463" r:id="rId80"/>
    <p:sldId id="464" r:id="rId81"/>
    <p:sldId id="465" r:id="rId82"/>
    <p:sldId id="470" r:id="rId83"/>
    <p:sldId id="480" r:id="rId84"/>
    <p:sldId id="473" r:id="rId85"/>
    <p:sldId id="481" r:id="rId86"/>
  </p:sldIdLst>
  <p:sldSz cx="12192000" cy="6858000"/>
  <p:notesSz cx="6858000" cy="1190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48" initials="a" lastIdx="28" clrIdx="0">
    <p:extLst>
      <p:ext uri="{19B8F6BF-5375-455C-9EA6-DF929625EA0E}">
        <p15:presenceInfo xmlns:p15="http://schemas.microsoft.com/office/powerpoint/2012/main" userId="S::alm48@uw.edu::1c95692d-73f0-4349-9f9b-b5c839afb2de" providerId="AD"/>
      </p:ext>
    </p:extLst>
  </p:cmAuthor>
  <p:cmAuthor id="2" name="Sarah Merrill" initials="SM" lastIdx="4" clrIdx="1">
    <p:extLst>
      <p:ext uri="{19B8F6BF-5375-455C-9EA6-DF929625EA0E}">
        <p15:presenceInfo xmlns:p15="http://schemas.microsoft.com/office/powerpoint/2012/main" userId="S::sarah.merrill_acf.hhs.gov#ext#@zerotothree.org::3e53af37-13da-40ef-af67-5944c6d404e8" providerId="AD"/>
      </p:ext>
    </p:extLst>
  </p:cmAuthor>
  <p:cmAuthor id="3" name="jennifer.amaya-thompson@acf.hhs.gov" initials="je" lastIdx="1" clrIdx="2">
    <p:extLst>
      <p:ext uri="{19B8F6BF-5375-455C-9EA6-DF929625EA0E}">
        <p15:presenceInfo xmlns:p15="http://schemas.microsoft.com/office/powerpoint/2012/main" userId="S::jennifer.amaya-thompson_acf.hhs.gov#ext#@zerotothree.org::a483342f-5853-44c3-a76e-7447714e9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A0089-5674-4063-8F50-F109553E3A42}" v="2" dt="2020-09-08T19:06:44.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00"/>
    <p:restoredTop sz="56794"/>
  </p:normalViewPr>
  <p:slideViewPr>
    <p:cSldViewPr snapToGrid="0" snapToObjects="1">
      <p:cViewPr varScale="1">
        <p:scale>
          <a:sx n="48" d="100"/>
          <a:sy n="48" d="100"/>
        </p:scale>
        <p:origin x="146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F16FC-7E82-B34C-B992-CACD88FD5436}"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52290-694B-834E-842E-E5C6A930A0C8}" type="slidenum">
              <a:rPr lang="en-US" smtClean="0"/>
              <a:t>‹#›</a:t>
            </a:fld>
            <a:endParaRPr lang="en-US"/>
          </a:p>
        </p:txBody>
      </p:sp>
    </p:spTree>
    <p:extLst>
      <p:ext uri="{BB962C8B-B14F-4D97-AF65-F5344CB8AC3E}">
        <p14:creationId xmlns:p14="http://schemas.microsoft.com/office/powerpoint/2010/main" val="205222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lkc.ohs.acf.hhs.gov/sites/default/files/pdf/pla-webinar-3-28-2017-handout-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esearchgate.net/publication/284316539_Bilingual_first_language_acquisition_in_perspectiv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cbi.nlm.nih.gov/pmc/articles/PMC3338206/" TargetMode="External"/><Relationship Id="rId4" Type="http://schemas.openxmlformats.org/officeDocument/2006/relationships/hyperlink" Target="http://ilabs.uw.edu/sites/default/files/2017_FerjanRamirez_Kuhl_NAEYC.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CwVh_5Estnw"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Bp2Fvkt-TR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nlinelibrary.wiley.com/doi/abs/10.1111/j.1751-228X.2009.01069.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dx.doi.org/10.1017/CBO9780511499913.00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3dzO9upZO8I&amp;feature=youtu.b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lkc.ohs.acf.hhs.gov/culture-language/article/planned-language-approach-pla-big-5-al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clkc.ohs.acf.hhs.gov/interactive-head-start-early-learning-outcomes-framework-ages-birth-fiv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clkc.ohs.acf.hhs.gov/publication/partnering-families-children-who-are-dual-language-learner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eclkc.ohs.acf.hhs.gov/sites/default/files/pdf/building-partnerships-developing-relationships-families.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lkc.ohs.acf.hhs.gov/hslc/hs/sr/approach/pdf/ohs-framework.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lkc.ohs.acf.hhs.gov/culture-language/guide-dual-language-learners-program-assessment-dllpa/download-dllp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clkc.ohs.acf.hhs.gov/culture-language/guide-dual-language-learners-program-assessment-dllpa/download-dllp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ric.ed.gov/?id=EJ1013928"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lkc.ohs.acf.hhs.gov/sites/default/files/pdf/elof-ohs-framework.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edc.org/early-ed-tool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diversity.wisc.edu/renowned-educator-education-expert-gloria-ladson-billings-to-moderate-panel-on-race-and-trauma-in-education/"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eclkc.ohs.acf.hhs.gov/culture-language/guide-dual-language-learners-program-assessment-dllpa/download-dllpa"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lkc.ohs.acf.hhs.gov/policy/45-cfr-chap-xiii/1302-31-teaching-learning-environ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200" dirty="0">
                <a:effectLst/>
                <a:latin typeface="Arial" panose="020B0604020202020204" pitchFamily="34" charset="0"/>
                <a:ea typeface="Arial" panose="020B0604020202020204" pitchFamily="34" charset="0"/>
              </a:rPr>
              <a:t>Welcome to our Dual Language Learners: Program and Family Support module. Thank you for joining as we explore supports for children who are dual language learners (DLLs) and their families - including their interconnected identities and cultures. Every day early learning programs serve more a more culturally and linguistically diverse children and families and it is important to have the knowledge, apply the research, and use responsive practices that support the individual needs of all children. </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I’m excited for us to learn from one another. In this module, the terms </a:t>
            </a:r>
            <a:r>
              <a:rPr lang="en-US" sz="1200" i="1" dirty="0">
                <a:effectLst/>
                <a:latin typeface="Arial" panose="020B0604020202020204" pitchFamily="34" charset="0"/>
                <a:ea typeface="Arial" panose="020B0604020202020204" pitchFamily="34" charset="0"/>
              </a:rPr>
              <a:t>early learning professional</a:t>
            </a:r>
            <a:r>
              <a:rPr lang="en-US" sz="1200" dirty="0">
                <a:effectLst/>
                <a:latin typeface="Arial" panose="020B0604020202020204" pitchFamily="34" charset="0"/>
                <a:ea typeface="Arial" panose="020B0604020202020204" pitchFamily="34" charset="0"/>
              </a:rPr>
              <a:t>, </a:t>
            </a:r>
            <a:r>
              <a:rPr lang="en-US" sz="1200" i="1" dirty="0">
                <a:effectLst/>
                <a:latin typeface="Arial" panose="020B0604020202020204" pitchFamily="34" charset="0"/>
                <a:ea typeface="Arial" panose="020B0604020202020204" pitchFamily="34" charset="0"/>
              </a:rPr>
              <a:t>early childhood educator,</a:t>
            </a:r>
            <a:r>
              <a:rPr lang="en-US" sz="1200" dirty="0">
                <a:effectLst/>
                <a:latin typeface="Arial" panose="020B0604020202020204" pitchFamily="34" charset="0"/>
                <a:ea typeface="Arial" panose="020B0604020202020204" pitchFamily="34" charset="0"/>
              </a:rPr>
              <a:t> and variations of these terms refer to educators who work with children ages birth to 5. Most of the core principles apply to educators working with children throughout that age range. Some parts of the module may have more examples, photos, or videos from one age range or type of early learning environment. Some practices may be more relevant to one age range or another. It is important to view the child and from a holistic, strengths-based perspective, including supporting not only their home language but their culture.  We will explore this more throughout the module.</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b="1" dirty="0">
                <a:effectLst/>
                <a:latin typeface="Arial" panose="020B0604020202020204" pitchFamily="34" charset="0"/>
                <a:ea typeface="Arial" panose="020B0604020202020204" pitchFamily="34" charset="0"/>
              </a:rPr>
              <a:t>Presenter note:</a:t>
            </a: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You may need to alter the module activities to individualize this learning experience to match the needs of the participants in your early childhood setting, from center based to home visiting to home based programs. Some participants may be new to the field, others may have years of experience and are furthering their education. Some participants may be working in a family childcare with limited assessment procedures while others may be in Head Start programs with lengthy, structured requirements. The term “Head Start programs” also includes Early Head Start, Migrant Seasonal Head Start, and American Indian/Alaska Native programs.</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Guidance for some of the learning activities may include possible participant responses. These are not intended to be comprehensive; they are merely suggestions to help you in leading the activity.</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Finally, you will need Internet access to present this module as it contains links to outside content.</a:t>
            </a:r>
          </a:p>
          <a:p>
            <a:pPr marL="0" marR="0" lvl="0" indent="0" algn="l" rtl="0">
              <a:lnSpc>
                <a:spcPct val="100000"/>
              </a:lnSpc>
              <a:spcBef>
                <a:spcPts val="0"/>
              </a:spcBef>
              <a:spcAft>
                <a:spcPts val="0"/>
              </a:spcAft>
              <a:buClr>
                <a:schemeClr val="dk1"/>
              </a:buClr>
              <a:buSzPts val="1600"/>
              <a:buFont typeface="Calibri"/>
              <a:buNone/>
            </a:pPr>
            <a:endParaRPr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1200" dirty="0">
              <a:latin typeface="Arial" panose="020B0604020202020204" pitchFamily="34" charset="0"/>
              <a:cs typeface="Arial" panose="020B0604020202020204" pitchFamily="34" charset="0"/>
            </a:endParaRPr>
          </a:p>
        </p:txBody>
      </p:sp>
      <p:sp>
        <p:nvSpPr>
          <p:cNvPr id="247" name="Google Shape;2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89553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Let’s share!</a:t>
            </a:r>
            <a:endParaRPr dirty="0">
              <a:latin typeface="Arial" panose="020B0604020202020204" pitchFamily="34" charset="0"/>
              <a:cs typeface="Arial" panose="020B0604020202020204" pitchFamily="34" charset="0"/>
            </a:endParaRPr>
          </a:p>
          <a:p>
            <a:pPr marL="91440" lvl="0" indent="-91440" algn="l" rtl="0">
              <a:lnSpc>
                <a:spcPct val="100000"/>
              </a:lnSpc>
              <a:spcBef>
                <a:spcPts val="0"/>
              </a:spcBef>
              <a:spcAft>
                <a:spcPts val="0"/>
              </a:spcAft>
              <a:buClr>
                <a:schemeClr val="dk1"/>
              </a:buClr>
              <a:buSzPts val="1200"/>
              <a:buFont typeface="Calibri"/>
              <a:buChar char="●"/>
            </a:pPr>
            <a:r>
              <a:rPr lang="en-US" dirty="0">
                <a:latin typeface="Arial" panose="020B0604020202020204" pitchFamily="34" charset="0"/>
                <a:cs typeface="Arial" panose="020B0604020202020204" pitchFamily="34" charset="0"/>
              </a:rPr>
              <a:t> What is one new thing you learned about children who are DLLs?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564" name="Google Shape;56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10</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950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Just because there may be several children in our early childhood program whose families come from the same country, or even the same region or town within the same country, each child and family is different and unique. Each family has its own set of experiences and values which shape their culture. And, as we well know, each child is certainly an individual with his or her own interests, temperament, and abilities. </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In the words of an Early Head Start teacher: “I see a lot of differences in language and customs among Mexican immigrant families depending on the region they are from, their socio-economic background, highest level of education, and whether they were in a rural or urban setting.  I have worked with some families that are from rural areas where they grew up as DLLs, first learning an indigenous language such as Nahuatl, </a:t>
            </a:r>
            <a:r>
              <a:rPr lang="en-US" dirty="0" err="1">
                <a:latin typeface="Arial" panose="020B0604020202020204" pitchFamily="34" charset="0"/>
                <a:cs typeface="Arial" panose="020B0604020202020204" pitchFamily="34" charset="0"/>
              </a:rPr>
              <a:t>Mixteco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and then learning Spanish.”</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296" name="Google Shape;29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11</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19453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There are various and multiple factors that contribute to the development of language in children who are dual language learners, such as individual differences in language skills (higher receptive than expressive language skills), age of exposure, or the quantity and quality of exposure. </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For instance, the quantity and quality of exposure may cause children who are DLLs to experience a time lag between understanding a concept in two languages and having the words in both languages to express it. For example, children may feel and understand emotions in all the languages they are experiencing, but they may only have the words to express their emotions in the language(s) they hear at home. They need to learn the words to express their emotions in all the languages they hear.</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As educators, it is important to foster an environment that supports children’s language development and sustenance.</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Arial"/>
              <a:buNone/>
            </a:pPr>
            <a:endParaRPr dirty="0">
              <a:latin typeface="Arial" panose="020B0604020202020204" pitchFamily="34" charset="0"/>
              <a:cs typeface="Arial" panose="020B0604020202020204" pitchFamily="34" charset="0"/>
            </a:endParaRPr>
          </a:p>
        </p:txBody>
      </p:sp>
      <p:sp>
        <p:nvSpPr>
          <p:cNvPr id="419" name="Google Shape;41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12</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5581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Find your current age on this chart. How easy would it be for you to learn more than one language?  How does this chart inform our work with young children?</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According to research by Dr. Jonathan </a:t>
            </a:r>
            <a:r>
              <a:rPr lang="en-US" sz="1200" kern="1200" dirty="0" err="1">
                <a:solidFill>
                  <a:schemeClr val="tx1"/>
                </a:solidFill>
                <a:effectLst/>
                <a:latin typeface="+mn-lt"/>
                <a:ea typeface="+mn-ea"/>
                <a:cs typeface="+mn-cs"/>
              </a:rPr>
              <a:t>O’Muircheartaigh</a:t>
            </a:r>
            <a:r>
              <a:rPr lang="en-US" sz="1200" kern="1200" dirty="0">
                <a:solidFill>
                  <a:schemeClr val="tx1"/>
                </a:solidFill>
                <a:effectLst/>
                <a:latin typeface="+mn-lt"/>
                <a:ea typeface="+mn-ea"/>
                <a:cs typeface="+mn-cs"/>
              </a:rPr>
              <a:t> and colleagues in The Journal of Neuroscience (2013), “the brain has a critical window for language development” between the ages of two and four, which may explain why young children are so good at learning two or more languages. Environmental influences are the most powerful during a child’s early years when the brain’s wiring grows as it processes new vocabulary in all the languages that the child hears.” Though it is more difficult, it is definitely still possible to learn languages at various points in life, however.  This is important to note for groups such as those seeking tribal languages revitalization, maintenance, and restoration.  </a:t>
            </a:r>
          </a:p>
          <a:p>
            <a:pPr marL="0" lvl="0" indent="0" algn="l" rtl="0">
              <a:lnSpc>
                <a:spcPct val="100000"/>
              </a:lnSpc>
              <a:spcBef>
                <a:spcPts val="360"/>
              </a:spcBef>
              <a:spcAft>
                <a:spcPts val="0"/>
              </a:spcAft>
              <a:buClr>
                <a:schemeClr val="dk1"/>
              </a:buClr>
              <a:buSzPts val="1400"/>
              <a:buFont typeface="Calibri"/>
              <a:buNone/>
            </a:pPr>
            <a:endParaRPr lang="en-US"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b="1" dirty="0">
                <a:latin typeface="Arial" panose="020B0604020202020204" pitchFamily="34" charset="0"/>
                <a:cs typeface="Arial" panose="020B0604020202020204" pitchFamily="34" charset="0"/>
              </a:rPr>
              <a:t>REFERENCE</a:t>
            </a:r>
          </a:p>
          <a:p>
            <a:pPr marL="0" lvl="0" indent="0" algn="l" rtl="0">
              <a:lnSpc>
                <a:spcPct val="100000"/>
              </a:lnSpc>
              <a:spcBef>
                <a:spcPts val="360"/>
              </a:spcBef>
              <a:spcAft>
                <a:spcPts val="0"/>
              </a:spcAft>
              <a:buClr>
                <a:schemeClr val="dk1"/>
              </a:buClr>
              <a:buSzPts val="1400"/>
              <a:buFont typeface="Calibri"/>
              <a:buNone/>
            </a:pPr>
            <a:r>
              <a:rPr lang="en-US" dirty="0" err="1">
                <a:latin typeface="Arial" panose="020B0604020202020204" pitchFamily="34" charset="0"/>
                <a:cs typeface="Arial" panose="020B0604020202020204" pitchFamily="34" charset="0"/>
              </a:rPr>
              <a:t>O’Muircheartaigh</a:t>
            </a:r>
            <a:r>
              <a:rPr lang="en-US" dirty="0">
                <a:latin typeface="Arial" panose="020B0604020202020204" pitchFamily="34" charset="0"/>
                <a:cs typeface="Arial" panose="020B0604020202020204" pitchFamily="34" charset="0"/>
              </a:rPr>
              <a:t>, J., Dean, D.C., Dirks, H., </a:t>
            </a:r>
            <a:r>
              <a:rPr lang="en-US" dirty="0" err="1">
                <a:latin typeface="Arial" panose="020B0604020202020204" pitchFamily="34" charset="0"/>
                <a:cs typeface="Arial" panose="020B0604020202020204" pitchFamily="34" charset="0"/>
              </a:rPr>
              <a:t>Waskiewicz</a:t>
            </a:r>
            <a:r>
              <a:rPr lang="en-US" dirty="0">
                <a:latin typeface="Arial" panose="020B0604020202020204" pitchFamily="34" charset="0"/>
                <a:cs typeface="Arial" panose="020B0604020202020204" pitchFamily="34" charset="0"/>
              </a:rPr>
              <a:t>, N., Lehman, K., </a:t>
            </a:r>
            <a:r>
              <a:rPr lang="en-US" dirty="0" err="1">
                <a:latin typeface="Arial" panose="020B0604020202020204" pitchFamily="34" charset="0"/>
                <a:cs typeface="Arial" panose="020B0604020202020204" pitchFamily="34" charset="0"/>
              </a:rPr>
              <a:t>Jerskey</a:t>
            </a:r>
            <a:r>
              <a:rPr lang="en-US" dirty="0">
                <a:latin typeface="Arial" panose="020B0604020202020204" pitchFamily="34" charset="0"/>
                <a:cs typeface="Arial" panose="020B0604020202020204" pitchFamily="34" charset="0"/>
              </a:rPr>
              <a:t>, B., &amp; </a:t>
            </a:r>
            <a:r>
              <a:rPr lang="en-US" dirty="0" err="1">
                <a:latin typeface="Arial" panose="020B0604020202020204" pitchFamily="34" charset="0"/>
                <a:cs typeface="Arial" panose="020B0604020202020204" pitchFamily="34" charset="0"/>
              </a:rPr>
              <a:t>Deoni</a:t>
            </a:r>
            <a:r>
              <a:rPr lang="en-US" dirty="0">
                <a:latin typeface="Arial" panose="020B0604020202020204" pitchFamily="34" charset="0"/>
                <a:cs typeface="Arial" panose="020B0604020202020204" pitchFamily="34" charset="0"/>
              </a:rPr>
              <a:t>, S. (2013, Oct. 9). Interactions between white matter asymmetry and language during neurodevelopment. Journal of Neuroscience 33(41). </a:t>
            </a:r>
            <a:r>
              <a:rPr lang="en-US" sz="1600" u="none" strike="noStrike" cap="none" dirty="0">
                <a:solidFill>
                  <a:schemeClr val="dk1"/>
                </a:solidFill>
                <a:effectLst/>
                <a:latin typeface="Arial" panose="020B0604020202020204" pitchFamily="34" charset="0"/>
                <a:cs typeface="Arial" panose="020B0604020202020204" pitchFamily="34" charset="0"/>
                <a:sym typeface="Calibri"/>
              </a:rPr>
              <a:t>https://</a:t>
            </a:r>
            <a:r>
              <a:rPr lang="en-US" sz="1600" u="none" strike="noStrike" cap="none" dirty="0" err="1">
                <a:solidFill>
                  <a:schemeClr val="dk1"/>
                </a:solidFill>
                <a:effectLst/>
                <a:latin typeface="Arial" panose="020B0604020202020204" pitchFamily="34" charset="0"/>
                <a:cs typeface="Arial" panose="020B0604020202020204" pitchFamily="34" charset="0"/>
                <a:sym typeface="Calibri"/>
              </a:rPr>
              <a:t>doi.org</a:t>
            </a:r>
            <a:r>
              <a:rPr lang="en-US" sz="1600" u="none" strike="noStrike" cap="none" dirty="0">
                <a:solidFill>
                  <a:schemeClr val="dk1"/>
                </a:solidFill>
                <a:effectLst/>
                <a:latin typeface="Arial" panose="020B0604020202020204" pitchFamily="34" charset="0"/>
                <a:cs typeface="Arial" panose="020B0604020202020204" pitchFamily="34" charset="0"/>
                <a:sym typeface="Calibri"/>
              </a:rPr>
              <a:t>/10.1523/JNEUROSCI.146</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454" name="Google Shape;45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13</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3478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200" dirty="0">
                <a:effectLst/>
                <a:latin typeface="Arial" panose="020B0604020202020204" pitchFamily="34" charset="0"/>
                <a:ea typeface="Arial" panose="020B0604020202020204" pitchFamily="34" charset="0"/>
              </a:rPr>
              <a:t>Children can acquire languages either simultaneously or sequentially in relationship to the development of their home language. </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Some examples of how educators can support different ages include:</a:t>
            </a:r>
          </a:p>
          <a:p>
            <a:pPr marL="342900" marR="0" lvl="0" indent="-342900">
              <a:spcBef>
                <a:spcPts val="0"/>
              </a:spcBef>
              <a:spcAft>
                <a:spcPts val="0"/>
              </a:spcAft>
              <a:buFont typeface="Symbol" pitchFamily="2" charset="2"/>
              <a:buChar char=""/>
            </a:pPr>
            <a:r>
              <a:rPr lang="en-US" sz="1200" dirty="0">
                <a:effectLst/>
                <a:latin typeface="Arial" panose="020B0604020202020204" pitchFamily="34" charset="0"/>
                <a:ea typeface="Arial" panose="020B0604020202020204" pitchFamily="34" charset="0"/>
              </a:rPr>
              <a:t>For an infant or toddler dual language learner, include teaching practices that focus on the development of the home language, when there is a teacher with appropriate language competency, and experiences that expose the child to English;  </a:t>
            </a:r>
          </a:p>
          <a:p>
            <a:pPr marL="342900" marR="0" lvl="0" indent="-342900">
              <a:spcBef>
                <a:spcPts val="0"/>
              </a:spcBef>
              <a:spcAft>
                <a:spcPts val="1000"/>
              </a:spcAft>
              <a:buFont typeface="Symbol" pitchFamily="2" charset="2"/>
              <a:buChar char=""/>
            </a:pPr>
            <a:r>
              <a:rPr lang="en-US" sz="1200" dirty="0">
                <a:effectLst/>
                <a:latin typeface="Arial" panose="020B0604020202020204" pitchFamily="34" charset="0"/>
                <a:ea typeface="Arial" panose="020B0604020202020204" pitchFamily="34" charset="0"/>
              </a:rPr>
              <a:t>For a preschool age dual language learner, include teaching practices that focus on both English language acquisition and the continued development of the home language</a:t>
            </a:r>
          </a:p>
          <a:p>
            <a:pPr marL="0" marR="0">
              <a:spcBef>
                <a:spcPts val="0"/>
              </a:spcBef>
              <a:spcAft>
                <a:spcPts val="1000"/>
              </a:spcAft>
            </a:pP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The stages of second language development in the following slides refer to children who acquire a second language sequentially.</a:t>
            </a:r>
          </a:p>
          <a:p>
            <a:pPr marL="0" lvl="0" indent="0" algn="l" rtl="0">
              <a:lnSpc>
                <a:spcPct val="100000"/>
              </a:lnSpc>
              <a:spcBef>
                <a:spcPts val="360"/>
              </a:spcBef>
              <a:spcAft>
                <a:spcPts val="0"/>
              </a:spcAft>
              <a:buClr>
                <a:schemeClr val="dk1"/>
              </a:buClr>
              <a:buSzPts val="1400"/>
              <a:buFont typeface="Calibri"/>
              <a:buNone/>
            </a:pPr>
            <a:endParaRPr lang="en-US" dirty="0">
              <a:latin typeface="Arial" panose="020B0604020202020204" pitchFamily="34" charset="0"/>
              <a:cs typeface="Arial" panose="020B0604020202020204" pitchFamily="34" charset="0"/>
            </a:endParaRPr>
          </a:p>
          <a:p>
            <a:pPr marL="0" marR="0">
              <a:spcBef>
                <a:spcPts val="0"/>
              </a:spcBef>
              <a:spcAft>
                <a:spcPts val="1000"/>
              </a:spcAft>
            </a:pPr>
            <a:r>
              <a:rPr lang="en-US" sz="1200" b="1" dirty="0">
                <a:effectLst/>
                <a:latin typeface="Arial" panose="020B0604020202020204" pitchFamily="34" charset="0"/>
                <a:ea typeface="Arial" panose="020B0604020202020204" pitchFamily="34" charset="0"/>
              </a:rPr>
              <a:t>REFERENCE</a:t>
            </a: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Office of Head Start. National Center on Early Childhood Development Teaching and Learning. (2017). </a:t>
            </a:r>
            <a:r>
              <a:rPr lang="en-US" sz="1200" i="1" dirty="0">
                <a:effectLst/>
                <a:latin typeface="Arial" panose="020B0604020202020204" pitchFamily="34" charset="0"/>
                <a:ea typeface="Arial" panose="020B0604020202020204" pitchFamily="34" charset="0"/>
              </a:rPr>
              <a:t>Head start program performance standards support young dual language learners: subpart C – education and child development program. </a:t>
            </a:r>
            <a:r>
              <a:rPr lang="en-US" sz="1200" dirty="0">
                <a:effectLst/>
                <a:latin typeface="Arial" panose="020B0604020202020204" pitchFamily="34" charset="0"/>
                <a:ea typeface="Arial" panose="020B0604020202020204" pitchFamily="34" charset="0"/>
              </a:rPr>
              <a:t>Retrieved from: </a:t>
            </a:r>
            <a:r>
              <a:rPr lang="en-US" sz="1200" u="sng"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https://eclkc.ohs.acf.hhs.gov/sites/default/files/pdf/pla-webinar-3-28-2017-handout-2.pdf</a:t>
            </a:r>
            <a:r>
              <a:rPr lang="en-US" sz="1200" dirty="0">
                <a:effectLst/>
                <a:latin typeface="Arial" panose="020B0604020202020204" pitchFamily="34" charset="0"/>
                <a:ea typeface="Arial" panose="020B0604020202020204" pitchFamily="34" charset="0"/>
              </a:rPr>
              <a:t>. </a:t>
            </a: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428" name="Google Shape;4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14</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2479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Here’s a diagram illustrating stages within sequential language development. Notice how each stage overlaps with the next. In the nonverbal period, we can acknowledge that a child who is a dual language learner is practicing receptive language development of their second language. When a child reaches the telegraphic and formulaic speech phase, they are using two-word phrases (e.g. “Go now.” “Mommy up.”). Finally, productive language use can be considered fluency in language.</a:t>
            </a:r>
            <a:endParaRPr dirty="0">
              <a:latin typeface="Arial" panose="020B0604020202020204" pitchFamily="34" charset="0"/>
              <a:cs typeface="Arial" panose="020B0604020202020204" pitchFamily="34" charset="0"/>
            </a:endParaRPr>
          </a:p>
        </p:txBody>
      </p:sp>
      <p:sp>
        <p:nvSpPr>
          <p:cNvPr id="462" name="Google Shape;46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15</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546947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One of the most frequent behaviors children who are dual language learners demonstrate is called code switching. This is when a child uses the sounds, words, or sentence structures from one language in a message he is creating in another language. It shows that the child is beginning to internalize the rules of his or her new language by using the rules of his or her foundational language. It also provides children with more rich communication opportunities, since they have two languages at their disposal to use.</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Code switching is rule-governed, in that it occurs at points in an utterance where the syntax of both languages is in agreement. It’s also sensitive to context. As early as 18 months, bilingual children make language choices based on their speakers/context, for instance when interacting with parents who speak different languages.</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b="1" dirty="0">
                <a:latin typeface="Arial" panose="020B0604020202020204" pitchFamily="34" charset="0"/>
                <a:cs typeface="Arial" panose="020B0604020202020204" pitchFamily="34" charset="0"/>
              </a:rPr>
              <a:t>REFERENCES</a:t>
            </a: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Genesee, F. (2005). Bilingual first language acquisition in perspective. Childhood bilingualism: Research on infancy through school age. Retrieved from </a:t>
            </a:r>
            <a:r>
              <a:rPr lang="en-US" u="sng" dirty="0">
                <a:solidFill>
                  <a:schemeClr val="hlink"/>
                </a:solidFill>
                <a:latin typeface="Arial" panose="020B0604020202020204" pitchFamily="34" charset="0"/>
                <a:cs typeface="Arial" panose="020B0604020202020204" pitchFamily="34" charset="0"/>
                <a:hlinkClick r:id="rId3"/>
              </a:rPr>
              <a:t>https://www.researchgate.net/publication/284316539_Bilingual_first_language_acquisition_in_perspective</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sz="1600" u="none" strike="noStrike" dirty="0">
                <a:solidFill>
                  <a:schemeClr val="dk1"/>
                </a:solidFill>
                <a:latin typeface="Arial" panose="020B0604020202020204" pitchFamily="34" charset="0"/>
                <a:cs typeface="Arial" panose="020B0604020202020204" pitchFamily="34" charset="0"/>
                <a:sym typeface="Calibri"/>
              </a:rPr>
              <a:t>Kuhl, P. K., &amp; Ramirez, N. F. (2016). Bilingual language learning in children. Institute of Learning. Seattle, WA. Retrieved from </a:t>
            </a:r>
            <a:r>
              <a:rPr lang="en-US" u="sng" dirty="0">
                <a:solidFill>
                  <a:schemeClr val="hlink"/>
                </a:solidFill>
                <a:latin typeface="Arial" panose="020B0604020202020204" pitchFamily="34" charset="0"/>
                <a:cs typeface="Arial" panose="020B0604020202020204" pitchFamily="34" charset="0"/>
                <a:hlinkClick r:id="rId4"/>
              </a:rPr>
              <a:t>http://ilabs.uw.edu/sites/default/files/2017_FerjanRamirez_Kuhl_NAEYC.pdf</a:t>
            </a:r>
            <a:endParaRPr sz="1600" u="none" strike="noStrike"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360"/>
              </a:spcBef>
              <a:spcAft>
                <a:spcPts val="0"/>
              </a:spcAft>
              <a:buClr>
                <a:schemeClr val="dk1"/>
              </a:buClr>
              <a:buSzPts val="1400"/>
              <a:buFont typeface="Calibri"/>
              <a:buNone/>
            </a:pPr>
            <a:endParaRPr sz="1600" u="none" strike="noStrike"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360"/>
              </a:spcBef>
              <a:spcAft>
                <a:spcPts val="0"/>
              </a:spcAft>
              <a:buClr>
                <a:schemeClr val="dk1"/>
              </a:buClr>
              <a:buSzPts val="1400"/>
              <a:buFont typeface="Calibri"/>
              <a:buNone/>
            </a:pPr>
            <a:r>
              <a:rPr lang="en-US" sz="1600" u="none" strike="noStrike" dirty="0" err="1">
                <a:solidFill>
                  <a:schemeClr val="dk1"/>
                </a:solidFill>
                <a:latin typeface="Arial" panose="020B0604020202020204" pitchFamily="34" charset="0"/>
                <a:cs typeface="Arial" panose="020B0604020202020204" pitchFamily="34" charset="0"/>
                <a:sym typeface="Calibri"/>
              </a:rPr>
              <a:t>Petitto</a:t>
            </a:r>
            <a:r>
              <a:rPr lang="en-US" sz="1600" u="none" strike="noStrike" dirty="0">
                <a:solidFill>
                  <a:schemeClr val="dk1"/>
                </a:solidFill>
                <a:latin typeface="Arial" panose="020B0604020202020204" pitchFamily="34" charset="0"/>
                <a:cs typeface="Arial" panose="020B0604020202020204" pitchFamily="34" charset="0"/>
                <a:sym typeface="Calibri"/>
              </a:rPr>
              <a:t>, L. &amp; Dunbar, K. (2009). Educational neuroscience: New discoveries from bilingual brains, scientific brains, and the educated mind. Mind Brain Education, 3(4), 185-197. Retrieved from </a:t>
            </a:r>
            <a:r>
              <a:rPr lang="en-US" u="sng" dirty="0">
                <a:solidFill>
                  <a:schemeClr val="hlink"/>
                </a:solidFill>
                <a:latin typeface="Arial" panose="020B0604020202020204" pitchFamily="34" charset="0"/>
                <a:cs typeface="Arial" panose="020B0604020202020204" pitchFamily="34" charset="0"/>
                <a:hlinkClick r:id="rId5"/>
              </a:rPr>
              <a:t>https://www.ncbi.nlm.nih.gov/pmc/articles/PMC3338206/</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529" name="Google Shape;52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16</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8356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Let’s watch a video of a TED Talk by Dr. Ramirez from the Institute for Learning and Brain Sciences at the University of Washington. She explains the brain processing of language in infants and young children while providing evidence that all babies have the full potential to learn two languages at the same time. </a:t>
            </a:r>
            <a:r>
              <a:rPr lang="en-US" sz="1200" kern="1200" dirty="0">
                <a:solidFill>
                  <a:schemeClr val="tx1"/>
                </a:solidFill>
                <a:effectLst/>
                <a:latin typeface="+mn-lt"/>
                <a:ea typeface="+mn-ea"/>
                <a:cs typeface="+mn-cs"/>
              </a:rPr>
              <a:t>This video is labeled “bilingual minds” but consider that many children could be multilingual, and this applies to them as well.</a:t>
            </a:r>
            <a:r>
              <a:rPr lang="en-US" dirty="0">
                <a:effectLst/>
              </a:rPr>
              <a:t>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As you watch, think about how code switching shows linguistic sophistication. Have you had any experiences with young children who are DLLs that code switch? How have you handled it?</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Instructor Note: If you’re not able to show the whole video (17 minutes), you may start from minute 10:00 and watch to 13:35. </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Alternative Video: 1-Minute Insight: Why Bilingual Brains Rock! </a:t>
            </a:r>
            <a:r>
              <a:rPr lang="en-US" u="sng" dirty="0">
                <a:solidFill>
                  <a:schemeClr val="hlink"/>
                </a:solidFill>
                <a:latin typeface="Arial" panose="020B0604020202020204" pitchFamily="34" charset="0"/>
                <a:cs typeface="Arial" panose="020B0604020202020204" pitchFamily="34" charset="0"/>
                <a:hlinkClick r:id="rId3"/>
              </a:rPr>
              <a:t>https://www.youtube.com/watch?v=CwVh_5Estnw</a:t>
            </a:r>
            <a:endParaRPr u="sng"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u="sng" dirty="0">
              <a:solidFill>
                <a:schemeClr val="hlink"/>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US" b="1" u="none" dirty="0">
                <a:solidFill>
                  <a:schemeClr val="hlink"/>
                </a:solidFill>
                <a:latin typeface="Arial" panose="020B0604020202020204" pitchFamily="34" charset="0"/>
                <a:cs typeface="Arial" panose="020B0604020202020204" pitchFamily="34" charset="0"/>
              </a:rPr>
              <a:t>REFERENCES</a:t>
            </a:r>
            <a:endParaRPr lang="en-US" b="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US" u="none" dirty="0">
                <a:latin typeface="Arial" panose="020B0604020202020204" pitchFamily="34" charset="0"/>
                <a:cs typeface="Arial" panose="020B0604020202020204" pitchFamily="34" charset="0"/>
              </a:rPr>
              <a:t>Latin American Association for Bilingual Education (September 17. 2016). 1 Minute Insight Why Bilingual Brains Rock! [Video file]. </a:t>
            </a:r>
            <a:r>
              <a:rPr lang="en-US" u="sng" dirty="0">
                <a:solidFill>
                  <a:schemeClr val="hlink"/>
                </a:solidFill>
                <a:latin typeface="Arial" panose="020B0604020202020204" pitchFamily="34" charset="0"/>
                <a:cs typeface="Arial" panose="020B0604020202020204" pitchFamily="34" charset="0"/>
                <a:hlinkClick r:id="rId3"/>
              </a:rPr>
              <a:t>https://www.youtube.com/watch?v=CwVh_5Estnw</a:t>
            </a:r>
            <a:endParaRPr u="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u="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US" u="none" dirty="0">
                <a:latin typeface="Arial" panose="020B0604020202020204" pitchFamily="34" charset="0"/>
                <a:cs typeface="Arial" panose="020B0604020202020204" pitchFamily="34" charset="0"/>
              </a:rPr>
              <a:t>TEDx Talks (2017, February 8). Creating bilingual minds, </a:t>
            </a:r>
            <a:r>
              <a:rPr lang="en-US" u="none" dirty="0" err="1">
                <a:latin typeface="Arial" panose="020B0604020202020204" pitchFamily="34" charset="0"/>
                <a:cs typeface="Arial" panose="020B0604020202020204" pitchFamily="34" charset="0"/>
              </a:rPr>
              <a:t>Naja</a:t>
            </a:r>
            <a:r>
              <a:rPr lang="en-US" u="none" dirty="0">
                <a:latin typeface="Arial" panose="020B0604020202020204" pitchFamily="34" charset="0"/>
                <a:cs typeface="Arial" panose="020B0604020202020204" pitchFamily="34" charset="0"/>
              </a:rPr>
              <a:t> </a:t>
            </a:r>
            <a:r>
              <a:rPr lang="en-US" u="none" dirty="0" err="1">
                <a:latin typeface="Arial" panose="020B0604020202020204" pitchFamily="34" charset="0"/>
                <a:cs typeface="Arial" panose="020B0604020202020204" pitchFamily="34" charset="0"/>
              </a:rPr>
              <a:t>Ferjan</a:t>
            </a:r>
            <a:r>
              <a:rPr lang="en-US" u="none" dirty="0">
                <a:latin typeface="Arial" panose="020B0604020202020204" pitchFamily="34" charset="0"/>
                <a:cs typeface="Arial" panose="020B0604020202020204" pitchFamily="34" charset="0"/>
              </a:rPr>
              <a:t> Ramirez, </a:t>
            </a:r>
            <a:r>
              <a:rPr lang="en-US" u="none" dirty="0" err="1">
                <a:latin typeface="Arial" panose="020B0604020202020204" pitchFamily="34" charset="0"/>
                <a:cs typeface="Arial" panose="020B0604020202020204" pitchFamily="34" charset="0"/>
              </a:rPr>
              <a:t>TEDxLjubljana</a:t>
            </a:r>
            <a:r>
              <a:rPr lang="en-US" u="none" dirty="0">
                <a:latin typeface="Arial" panose="020B0604020202020204" pitchFamily="34" charset="0"/>
                <a:cs typeface="Arial" panose="020B0604020202020204" pitchFamily="34" charset="0"/>
              </a:rPr>
              <a:t> [Video file]. </a:t>
            </a:r>
            <a:r>
              <a:rPr lang="en-US" u="sng" dirty="0">
                <a:solidFill>
                  <a:schemeClr val="hlink"/>
                </a:solidFill>
                <a:latin typeface="Arial" panose="020B0604020202020204" pitchFamily="34" charset="0"/>
                <a:cs typeface="Arial" panose="020B0604020202020204" pitchFamily="34" charset="0"/>
                <a:hlinkClick r:id="rId4"/>
              </a:rPr>
              <a:t>https://www.youtube.com/watch?v=Bp2Fvkt-TRM</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u="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u="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u="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Arial" panose="020B0604020202020204" pitchFamily="34" charset="0"/>
              <a:cs typeface="Arial" panose="020B0604020202020204" pitchFamily="34" charset="0"/>
            </a:endParaRPr>
          </a:p>
        </p:txBody>
      </p:sp>
      <p:sp>
        <p:nvSpPr>
          <p:cNvPr id="536" name="Google Shape;53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17</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2476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Now that you have watched the video, think about your responses to the following questions:</a:t>
            </a:r>
            <a:endParaRPr dirty="0">
              <a:latin typeface="Arial" panose="020B0604020202020204" pitchFamily="34" charset="0"/>
              <a:cs typeface="Arial" panose="020B0604020202020204" pitchFamily="34" charset="0"/>
            </a:endParaRPr>
          </a:p>
          <a:p>
            <a:pPr marL="171450" lvl="0" indent="-171450" algn="l" rtl="0">
              <a:lnSpc>
                <a:spcPct val="100000"/>
              </a:lnSpc>
              <a:spcBef>
                <a:spcPts val="360"/>
              </a:spcBef>
              <a:spcAft>
                <a:spcPts val="0"/>
              </a:spcAft>
              <a:buClr>
                <a:schemeClr val="dk1"/>
              </a:buClr>
              <a:buSzPts val="1400"/>
              <a:buFont typeface="Arial"/>
              <a:buChar char="•"/>
            </a:pPr>
            <a:r>
              <a:rPr lang="en-US" dirty="0">
                <a:latin typeface="Arial" panose="020B0604020202020204" pitchFamily="34" charset="0"/>
                <a:cs typeface="Arial" panose="020B0604020202020204" pitchFamily="34" charset="0"/>
              </a:rPr>
              <a:t>How does code-switching show linguistic sophistication?</a:t>
            </a:r>
            <a:endParaRPr dirty="0">
              <a:latin typeface="Arial" panose="020B0604020202020204" pitchFamily="34" charset="0"/>
              <a:cs typeface="Arial" panose="020B0604020202020204" pitchFamily="34" charset="0"/>
            </a:endParaRPr>
          </a:p>
          <a:p>
            <a:pPr marL="171450" lvl="0" indent="-171450" algn="l" rtl="0">
              <a:lnSpc>
                <a:spcPct val="100000"/>
              </a:lnSpc>
              <a:spcBef>
                <a:spcPts val="0"/>
              </a:spcBef>
              <a:spcAft>
                <a:spcPts val="0"/>
              </a:spcAft>
              <a:buClr>
                <a:schemeClr val="dk1"/>
              </a:buClr>
              <a:buSzPts val="1400"/>
              <a:buFont typeface="Arial"/>
              <a:buChar char="•"/>
            </a:pPr>
            <a:r>
              <a:rPr lang="en-US" dirty="0">
                <a:latin typeface="Arial" panose="020B0604020202020204" pitchFamily="34" charset="0"/>
                <a:cs typeface="Arial" panose="020B0604020202020204" pitchFamily="34" charset="0"/>
              </a:rPr>
              <a:t>From your experience, how have you handled your children or students’ code switching?</a:t>
            </a:r>
            <a:endParaRPr dirty="0">
              <a:latin typeface="Arial" panose="020B0604020202020204" pitchFamily="34" charset="0"/>
              <a:cs typeface="Arial" panose="020B0604020202020204" pitchFamily="34" charset="0"/>
            </a:endParaRPr>
          </a:p>
        </p:txBody>
      </p:sp>
      <p:sp>
        <p:nvSpPr>
          <p:cNvPr id="542" name="Google Shape;54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36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Another common behavior of young children who are DLLs is word mixing. This is when they borrow words from one language to fill in the gap of what they are trying to communicate in another language. Again, this shows the young brain’s amazing desire to communicate as competently as possible! It often occurs out of necessity for children who are simultaneous bilinguals.</a:t>
            </a: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b="1" dirty="0">
                <a:latin typeface="Arial" panose="020B0604020202020204" pitchFamily="34" charset="0"/>
                <a:cs typeface="Arial" panose="020B0604020202020204" pitchFamily="34" charset="0"/>
              </a:rPr>
              <a:t>REFERENCES</a:t>
            </a:r>
          </a:p>
          <a:p>
            <a:pPr marL="0" lvl="0" indent="0" algn="l" rtl="0">
              <a:lnSpc>
                <a:spcPct val="100000"/>
              </a:lnSpc>
              <a:spcBef>
                <a:spcPts val="0"/>
              </a:spcBef>
              <a:spcAft>
                <a:spcPts val="0"/>
              </a:spcAft>
              <a:buClr>
                <a:schemeClr val="dk1"/>
              </a:buClr>
              <a:buSzPts val="1400"/>
              <a:buFont typeface="Arial"/>
              <a:buNone/>
            </a:pPr>
            <a:r>
              <a:rPr lang="en-US" sz="1100" dirty="0" err="1">
                <a:latin typeface="Arial"/>
                <a:ea typeface="Arial"/>
                <a:cs typeface="Arial"/>
                <a:sym typeface="Arial"/>
              </a:rPr>
              <a:t>Pettito</a:t>
            </a:r>
            <a:r>
              <a:rPr lang="en-US" sz="1100" dirty="0">
                <a:latin typeface="Arial"/>
                <a:ea typeface="Arial"/>
                <a:cs typeface="Arial"/>
                <a:sym typeface="Arial"/>
              </a:rPr>
              <a:t>, L. &amp; Dunbar, K. (2009). Educational neuroscience: New discoveries from bilingual brains, scientific brains, and the educated mind. </a:t>
            </a:r>
            <a:r>
              <a:rPr lang="en-US" sz="1100" i="1" dirty="0">
                <a:latin typeface="Arial"/>
                <a:ea typeface="Arial"/>
                <a:cs typeface="Arial"/>
                <a:sym typeface="Arial"/>
              </a:rPr>
              <a:t>Mind, Brain, and Education </a:t>
            </a:r>
            <a:r>
              <a:rPr lang="en-US" sz="1100" i="0" dirty="0">
                <a:latin typeface="Arial"/>
                <a:ea typeface="Arial"/>
                <a:cs typeface="Arial"/>
                <a:sym typeface="Arial"/>
              </a:rPr>
              <a:t>3</a:t>
            </a:r>
            <a:r>
              <a:rPr lang="en-US" sz="1100" i="1" dirty="0">
                <a:latin typeface="Arial"/>
                <a:ea typeface="Arial"/>
                <a:cs typeface="Arial"/>
                <a:sym typeface="Arial"/>
              </a:rPr>
              <a:t>(4)</a:t>
            </a:r>
            <a:r>
              <a:rPr lang="en-US" sz="1100" i="0" dirty="0">
                <a:latin typeface="Arial"/>
                <a:ea typeface="Arial"/>
                <a:cs typeface="Arial"/>
                <a:sym typeface="Arial"/>
              </a:rPr>
              <a:t>, p. 185-197.</a:t>
            </a:r>
            <a:r>
              <a:rPr lang="en-US" u="sng" dirty="0">
                <a:solidFill>
                  <a:schemeClr val="hlink"/>
                </a:solidFill>
                <a:latin typeface="Arial" panose="020B0604020202020204" pitchFamily="34" charset="0"/>
                <a:cs typeface="Arial" panose="020B0604020202020204" pitchFamily="34" charset="0"/>
                <a:hlinkClick r:id="rId3"/>
              </a:rPr>
              <a:t>https://onlinelibrary.wiley.com/doi/abs/10.1111/j.1751-228X.2009.01069.x</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endParaRPr sz="1100" b="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Arial" panose="020B0604020202020204" pitchFamily="34" charset="0"/>
                <a:cs typeface="Arial" panose="020B0604020202020204" pitchFamily="34" charset="0"/>
                <a:sym typeface="Calibri"/>
              </a:rPr>
              <a:t>Riches, C. (2006). Literacy: Crosslinguistic and </a:t>
            </a:r>
            <a:r>
              <a:rPr lang="en-US" sz="1200" u="none" strike="noStrike" cap="none" dirty="0" err="1">
                <a:solidFill>
                  <a:schemeClr val="dk1"/>
                </a:solidFill>
                <a:latin typeface="Arial" panose="020B0604020202020204" pitchFamily="34" charset="0"/>
                <a:cs typeface="Arial" panose="020B0604020202020204" pitchFamily="34" charset="0"/>
                <a:sym typeface="Calibri"/>
              </a:rPr>
              <a:t>Crossmodal</a:t>
            </a:r>
            <a:r>
              <a:rPr lang="en-US" sz="1200" u="none" strike="noStrike" cap="none" dirty="0">
                <a:solidFill>
                  <a:schemeClr val="dk1"/>
                </a:solidFill>
                <a:latin typeface="Arial" panose="020B0604020202020204" pitchFamily="34" charset="0"/>
                <a:cs typeface="Arial" panose="020B0604020202020204" pitchFamily="34" charset="0"/>
                <a:sym typeface="Calibri"/>
              </a:rPr>
              <a:t> Issues. In F. Genesee, K. Lindholm-Leary, B. Saunders, &amp; D. Christian (Authors), Educating English Language Learners: A Synthesis of Research Evidence (pp. 64-108). Cambridge: Cambridge University Press.. </a:t>
            </a:r>
            <a:r>
              <a:rPr lang="en-US" sz="1200" u="sng" strike="noStrike" cap="none" dirty="0">
                <a:solidFill>
                  <a:schemeClr val="dk1"/>
                </a:solidFill>
                <a:latin typeface="Arial" panose="020B0604020202020204" pitchFamily="34" charset="0"/>
                <a:cs typeface="Arial" panose="020B0604020202020204" pitchFamily="34" charset="0"/>
                <a:sym typeface="Calibri"/>
                <a:hlinkClick r:id="rId4"/>
              </a:rPr>
              <a:t>http://dx.doi.org/10.1017/CBO9780511499913.004</a:t>
            </a:r>
            <a:endParaRPr sz="1100" dirty="0">
              <a:latin typeface="Arial"/>
              <a:ea typeface="Arial"/>
              <a:cs typeface="Arial"/>
              <a:sym typeface="Arial"/>
            </a:endParaRPr>
          </a:p>
        </p:txBody>
      </p:sp>
      <p:sp>
        <p:nvSpPr>
          <p:cNvPr id="549" name="Google Shape;54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19</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7966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dirty="0"/>
              <a:t>By the end of this module, you should be able to:</a:t>
            </a:r>
          </a:p>
          <a:p>
            <a:pPr marL="274320" indent="-274320">
              <a:spcBef>
                <a:spcPts val="640"/>
              </a:spcBef>
              <a:buSzPts val="3200"/>
              <a:buFont typeface="Arial" panose="020B0604020202020204" pitchFamily="34" charset="0"/>
              <a:buChar char="•"/>
            </a:pPr>
            <a:r>
              <a:rPr lang="en-US" sz="1200" dirty="0"/>
              <a:t>Define Dual Language Learner (DLL).</a:t>
            </a:r>
          </a:p>
          <a:p>
            <a:pPr marL="274320" lvl="0" indent="-274320" algn="l" rtl="0">
              <a:lnSpc>
                <a:spcPct val="100000"/>
              </a:lnSpc>
              <a:spcBef>
                <a:spcPts val="640"/>
              </a:spcBef>
              <a:spcAft>
                <a:spcPts val="0"/>
              </a:spcAft>
              <a:buSzPts val="3200"/>
              <a:buChar char="•"/>
            </a:pPr>
            <a:r>
              <a:rPr lang="en-US" sz="1200" dirty="0"/>
              <a:t>Describe intentional language supports and explain why they are important.</a:t>
            </a:r>
          </a:p>
          <a:p>
            <a:pPr marL="274320" lvl="0" indent="-274320" algn="l" rtl="0">
              <a:lnSpc>
                <a:spcPct val="100000"/>
              </a:lnSpc>
              <a:spcBef>
                <a:spcPts val="640"/>
              </a:spcBef>
              <a:spcAft>
                <a:spcPts val="0"/>
              </a:spcAft>
              <a:buSzPts val="3200"/>
              <a:buChar char="•"/>
            </a:pPr>
            <a:r>
              <a:rPr lang="en-US" sz="1200" dirty="0"/>
              <a:t>Discuss the role of the family and how to engage them.</a:t>
            </a:r>
          </a:p>
          <a:p>
            <a:pPr marL="274320" lvl="0" indent="-274320" algn="l" rtl="0">
              <a:lnSpc>
                <a:spcPct val="100000"/>
              </a:lnSpc>
              <a:spcBef>
                <a:spcPts val="640"/>
              </a:spcBef>
              <a:spcAft>
                <a:spcPts val="0"/>
              </a:spcAft>
              <a:buSzPts val="3200"/>
              <a:buChar char="•"/>
            </a:pPr>
            <a:r>
              <a:rPr lang="en-US" sz="1200" dirty="0"/>
              <a:t>Discuss beliefs, positionality, and being an educator advocate for children who are dual language learners and their families.</a:t>
            </a:r>
          </a:p>
        </p:txBody>
      </p:sp>
      <p:sp>
        <p:nvSpPr>
          <p:cNvPr id="265" name="Google Shape;2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2</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7187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In other words, the difference between code switching and word mixing is in its purpose and intentionality. </a:t>
            </a:r>
          </a:p>
          <a:p>
            <a:pPr marL="0" lvl="0" indent="0" algn="l" rtl="0">
              <a:lnSpc>
                <a:spcPct val="100000"/>
              </a:lnSpc>
              <a:spcBef>
                <a:spcPts val="360"/>
              </a:spcBef>
              <a:spcAft>
                <a:spcPts val="0"/>
              </a:spcAft>
              <a:buClr>
                <a:schemeClr val="dk1"/>
              </a:buClr>
              <a:buSzPts val="1400"/>
              <a:buFont typeface="Calibri"/>
              <a:buNone/>
            </a:pPr>
            <a:endParaRPr lang="en-US"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Both involve borrowing words from another language and mixing them into an utterance. Code-switching is done intentionally to create a particular social impact. Word mixing is done unintentionally and out of necessity, usually because the child doesn’t remember the word in one language.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REFERENCE</a:t>
            </a:r>
            <a:br>
              <a:rPr lang="en-US" b="1" dirty="0">
                <a:latin typeface="Arial" panose="020B0604020202020204" pitchFamily="34" charset="0"/>
                <a:cs typeface="Arial" panose="020B0604020202020204" pitchFamily="34" charset="0"/>
              </a:rPr>
            </a:br>
            <a:r>
              <a:rPr lang="en-US" sz="1000" dirty="0">
                <a:solidFill>
                  <a:srgbClr val="222222"/>
                </a:solidFill>
                <a:highlight>
                  <a:srgbClr val="FFFFFF"/>
                </a:highlight>
                <a:latin typeface="Arial"/>
                <a:ea typeface="Arial"/>
                <a:cs typeface="Arial"/>
                <a:sym typeface="Arial"/>
              </a:rPr>
              <a:t>Tay, M. W. (1989). Code switching and code mixing as a communicative strategy in multilingual discourse. </a:t>
            </a:r>
            <a:r>
              <a:rPr lang="en-US" sz="1000" i="1" dirty="0">
                <a:solidFill>
                  <a:srgbClr val="222222"/>
                </a:solidFill>
                <a:highlight>
                  <a:srgbClr val="FFFFFF"/>
                </a:highlight>
                <a:latin typeface="Arial"/>
                <a:ea typeface="Arial"/>
                <a:cs typeface="Arial"/>
                <a:sym typeface="Arial"/>
              </a:rPr>
              <a:t>World </a:t>
            </a:r>
            <a:r>
              <a:rPr lang="en-US" sz="1000" i="1" dirty="0" err="1">
                <a:solidFill>
                  <a:srgbClr val="222222"/>
                </a:solidFill>
                <a:highlight>
                  <a:srgbClr val="FFFFFF"/>
                </a:highlight>
                <a:latin typeface="Arial"/>
                <a:ea typeface="Arial"/>
                <a:cs typeface="Arial"/>
                <a:sym typeface="Arial"/>
              </a:rPr>
              <a:t>Englishes</a:t>
            </a:r>
            <a:r>
              <a:rPr lang="en-US" sz="1000" dirty="0">
                <a:solidFill>
                  <a:srgbClr val="222222"/>
                </a:solidFill>
                <a:highlight>
                  <a:srgbClr val="FFFFFF"/>
                </a:highlight>
                <a:latin typeface="Arial"/>
                <a:ea typeface="Arial"/>
                <a:cs typeface="Arial"/>
                <a:sym typeface="Arial"/>
              </a:rPr>
              <a:t>, </a:t>
            </a:r>
            <a:r>
              <a:rPr lang="en-US" sz="1000" i="1" dirty="0">
                <a:solidFill>
                  <a:srgbClr val="222222"/>
                </a:solidFill>
                <a:highlight>
                  <a:srgbClr val="FFFFFF"/>
                </a:highlight>
                <a:latin typeface="Arial"/>
                <a:ea typeface="Arial"/>
                <a:cs typeface="Arial"/>
                <a:sym typeface="Arial"/>
              </a:rPr>
              <a:t>8</a:t>
            </a:r>
            <a:r>
              <a:rPr lang="en-US" sz="1000" dirty="0">
                <a:solidFill>
                  <a:srgbClr val="222222"/>
                </a:solidFill>
                <a:highlight>
                  <a:srgbClr val="FFFFFF"/>
                </a:highlight>
                <a:latin typeface="Arial"/>
                <a:ea typeface="Arial"/>
                <a:cs typeface="Arial"/>
                <a:sym typeface="Arial"/>
              </a:rPr>
              <a:t>(3), 407-417.</a:t>
            </a:r>
            <a:endParaRPr sz="1000" b="1" dirty="0">
              <a:solidFill>
                <a:srgbClr val="FF0000"/>
              </a:solidFill>
              <a:highlight>
                <a:srgbClr val="FFFFFF"/>
              </a:highlight>
              <a:latin typeface="Arial"/>
              <a:ea typeface="Arial"/>
              <a:cs typeface="Arial"/>
              <a:sym typeface="Arial"/>
            </a:endParaRPr>
          </a:p>
        </p:txBody>
      </p:sp>
      <p:sp>
        <p:nvSpPr>
          <p:cNvPr id="556" name="Google Shape;55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3636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j-lt"/>
              </a:rPr>
              <a:t>English as a second language (ESL), Transitional bilingual education (TBE), and Dual language (DL) are the three most common program models that exist, especially in the United States. While the TBE and DL program models both fall under the bilingual category, their goals are quite different since the TBE program’s goal is to reach English proficiency while the DL program is aimed at promoting proficiency in both languages. </a:t>
            </a:r>
            <a:endParaRPr dirty="0">
              <a:latin typeface="+mj-lt"/>
            </a:endParaRPr>
          </a:p>
          <a:p>
            <a:pPr marL="0" lvl="0" indent="0" algn="l" rtl="0">
              <a:lnSpc>
                <a:spcPct val="100000"/>
              </a:lnSpc>
              <a:spcBef>
                <a:spcPts val="0"/>
              </a:spcBef>
              <a:spcAft>
                <a:spcPts val="0"/>
              </a:spcAft>
              <a:buSzPts val="1400"/>
              <a:buNone/>
            </a:pPr>
            <a:endParaRPr dirty="0">
              <a:latin typeface="+mj-lt"/>
            </a:endParaRPr>
          </a:p>
          <a:p>
            <a:pPr marL="0" lvl="0" indent="0" algn="l" rtl="0">
              <a:lnSpc>
                <a:spcPct val="100000"/>
              </a:lnSpc>
              <a:spcBef>
                <a:spcPts val="0"/>
              </a:spcBef>
              <a:spcAft>
                <a:spcPts val="0"/>
              </a:spcAft>
              <a:buSzPts val="1400"/>
              <a:buNone/>
            </a:pPr>
            <a:r>
              <a:rPr lang="en-US" dirty="0">
                <a:latin typeface="+mj-lt"/>
              </a:rPr>
              <a:t>As for the ESL approach, the primary goal is to accomplish English proficiency as soon as possible (or proficiency in whatever language students are being immersed in for instruction).</a:t>
            </a:r>
            <a:endParaRPr dirty="0">
              <a:latin typeface="+mj-lt"/>
            </a:endParaRPr>
          </a:p>
          <a:p>
            <a:pPr marL="0" lvl="0" indent="0" algn="l" rtl="0">
              <a:lnSpc>
                <a:spcPct val="100000"/>
              </a:lnSpc>
              <a:spcBef>
                <a:spcPts val="0"/>
              </a:spcBef>
              <a:spcAft>
                <a:spcPts val="0"/>
              </a:spcAft>
              <a:buSzPts val="1400"/>
              <a:buNone/>
            </a:pPr>
            <a:endParaRPr dirty="0">
              <a:latin typeface="+mj-lt"/>
            </a:endParaRPr>
          </a:p>
        </p:txBody>
      </p:sp>
      <p:sp>
        <p:nvSpPr>
          <p:cNvPr id="739" name="Google Shape;73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89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Let’s watch this video, </a:t>
            </a:r>
            <a:r>
              <a:rPr lang="en-US" sz="1200" i="1" kern="1200" dirty="0">
                <a:solidFill>
                  <a:schemeClr val="tx1"/>
                </a:solidFill>
                <a:effectLst/>
                <a:latin typeface="+mn-lt"/>
                <a:ea typeface="+mn-ea"/>
                <a:cs typeface="+mn-cs"/>
              </a:rPr>
              <a:t>Dual Language Programs Explained,</a:t>
            </a:r>
            <a:r>
              <a:rPr lang="en-US" sz="1200" kern="1200" dirty="0">
                <a:solidFill>
                  <a:schemeClr val="tx1"/>
                </a:solidFill>
                <a:effectLst/>
                <a:latin typeface="+mn-lt"/>
                <a:ea typeface="+mn-ea"/>
                <a:cs typeface="+mn-cs"/>
              </a:rPr>
              <a:t> published by the American Institutes for Research. It discusses differences between bilingual programs, specifically one/two-way dual language programs and transitional bilingual education programs. It also discusses the results of a research review conducted by the managing researcher, Diane August, on the effectiveness of bilingual programs compared to ESL programs. Finally, the video discusses some challenges in the implementation of bilingual programs.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watch, consider: What do you think about the challenges August set forth for implementing dual language and transitional bilingual education program models? Have you personally experienced any of them?</a:t>
            </a:r>
          </a:p>
          <a:p>
            <a:pPr marL="0" lvl="0" indent="0" algn="l" rtl="0">
              <a:lnSpc>
                <a:spcPct val="100000"/>
              </a:lnSpc>
              <a:spcBef>
                <a:spcPts val="0"/>
              </a:spcBef>
              <a:spcAft>
                <a:spcPts val="0"/>
              </a:spcAft>
              <a:buSzPts val="1400"/>
              <a:buNone/>
            </a:pPr>
            <a:endParaRPr lang="en-US" dirty="0">
              <a:latin typeface="+mj-lt"/>
            </a:endParaRPr>
          </a:p>
          <a:p>
            <a:pPr marL="0" lvl="0" indent="0" algn="l" rtl="0">
              <a:lnSpc>
                <a:spcPct val="100000"/>
              </a:lnSpc>
              <a:spcBef>
                <a:spcPts val="0"/>
              </a:spcBef>
              <a:spcAft>
                <a:spcPts val="0"/>
              </a:spcAft>
              <a:buSzPts val="1400"/>
              <a:buNone/>
            </a:pPr>
            <a:r>
              <a:rPr lang="en-US" b="1" dirty="0">
                <a:latin typeface="+mj-lt"/>
              </a:rPr>
              <a:t>Presenter Notes:</a:t>
            </a:r>
          </a:p>
          <a:p>
            <a:pPr marL="0" lvl="0" indent="0" algn="l" rtl="0">
              <a:lnSpc>
                <a:spcPct val="100000"/>
              </a:lnSpc>
              <a:spcBef>
                <a:spcPts val="0"/>
              </a:spcBef>
              <a:spcAft>
                <a:spcPts val="0"/>
              </a:spcAft>
              <a:buSzPts val="1400"/>
              <a:buNone/>
            </a:pPr>
            <a:r>
              <a:rPr lang="en-US" b="0" dirty="0">
                <a:latin typeface="+mj-lt"/>
              </a:rPr>
              <a:t>The video is 4 minutes, 30 seconds long.</a:t>
            </a:r>
            <a:endParaRPr b="0" dirty="0">
              <a:latin typeface="+mj-lt"/>
            </a:endParaRPr>
          </a:p>
          <a:p>
            <a:pPr marL="0" lvl="0" indent="0" algn="l" rtl="0">
              <a:lnSpc>
                <a:spcPct val="100000"/>
              </a:lnSpc>
              <a:spcBef>
                <a:spcPts val="0"/>
              </a:spcBef>
              <a:spcAft>
                <a:spcPts val="0"/>
              </a:spcAft>
              <a:buSzPts val="1400"/>
              <a:buNone/>
            </a:pPr>
            <a:endParaRPr dirty="0">
              <a:latin typeface="+mj-lt"/>
            </a:endParaRPr>
          </a:p>
          <a:p>
            <a:pPr marL="0" lvl="0" indent="0" algn="l" rtl="0">
              <a:lnSpc>
                <a:spcPct val="100000"/>
              </a:lnSpc>
              <a:spcBef>
                <a:spcPts val="0"/>
              </a:spcBef>
              <a:spcAft>
                <a:spcPts val="0"/>
              </a:spcAft>
              <a:buSzPts val="1400"/>
              <a:buNone/>
            </a:pPr>
            <a:r>
              <a:rPr lang="en-US" b="1" dirty="0">
                <a:latin typeface="+mj-lt"/>
              </a:rPr>
              <a:t>REFERENCE</a:t>
            </a:r>
            <a:endParaRPr b="1" dirty="0">
              <a:latin typeface="+mj-lt"/>
            </a:endParaRPr>
          </a:p>
          <a:p>
            <a:pPr marL="0" lvl="0" indent="0" algn="l" rtl="0">
              <a:lnSpc>
                <a:spcPct val="100000"/>
              </a:lnSpc>
              <a:spcBef>
                <a:spcPts val="0"/>
              </a:spcBef>
              <a:spcAft>
                <a:spcPts val="0"/>
              </a:spcAft>
              <a:buSzPts val="1400"/>
              <a:buNone/>
            </a:pPr>
            <a:r>
              <a:rPr lang="en-US" dirty="0">
                <a:latin typeface="+mj-lt"/>
              </a:rPr>
              <a:t>American Institutes for Research (2016, April 5). </a:t>
            </a:r>
            <a:r>
              <a:rPr lang="en-US" i="1" dirty="0">
                <a:latin typeface="+mj-lt"/>
              </a:rPr>
              <a:t>Dual language programs explained</a:t>
            </a:r>
            <a:r>
              <a:rPr lang="en-US" dirty="0">
                <a:latin typeface="+mj-lt"/>
              </a:rPr>
              <a:t> [Video file]. </a:t>
            </a:r>
            <a:r>
              <a:rPr lang="en-US" sz="1100" u="sng" dirty="0">
                <a:solidFill>
                  <a:schemeClr val="hlink"/>
                </a:solidFill>
                <a:latin typeface="+mj-lt"/>
                <a:ea typeface="Arial"/>
                <a:cs typeface="Arial"/>
                <a:sym typeface="Arial"/>
                <a:hlinkClick r:id="rId3"/>
              </a:rPr>
              <a:t>https://www.youtube.com/watch?v=3dzO9upZO8I&amp;feature=youtu.be</a:t>
            </a:r>
            <a:endParaRPr dirty="0">
              <a:latin typeface="+mj-lt"/>
            </a:endParaRPr>
          </a:p>
          <a:p>
            <a:pPr marL="0" lvl="0" indent="0" algn="l" rtl="0">
              <a:lnSpc>
                <a:spcPct val="100000"/>
              </a:lnSpc>
              <a:spcBef>
                <a:spcPts val="0"/>
              </a:spcBef>
              <a:spcAft>
                <a:spcPts val="0"/>
              </a:spcAft>
              <a:buSzPts val="1400"/>
              <a:buNone/>
            </a:pPr>
            <a:endParaRPr dirty="0">
              <a:latin typeface="+mj-lt"/>
            </a:endParaRPr>
          </a:p>
          <a:p>
            <a:pPr marL="0" lvl="0" indent="0" algn="l" rtl="0">
              <a:lnSpc>
                <a:spcPct val="100000"/>
              </a:lnSpc>
              <a:spcBef>
                <a:spcPts val="0"/>
              </a:spcBef>
              <a:spcAft>
                <a:spcPts val="0"/>
              </a:spcAft>
              <a:buSzPts val="1400"/>
              <a:buNone/>
            </a:pPr>
            <a:endParaRPr dirty="0">
              <a:latin typeface="+mj-lt"/>
            </a:endParaRPr>
          </a:p>
        </p:txBody>
      </p:sp>
      <p:sp>
        <p:nvSpPr>
          <p:cNvPr id="725" name="Google Shape;72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52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5e4584251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5e4584251b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j-lt"/>
              </a:rPr>
              <a:t>What do you think about the challenges set forth by August for implementing dual language and transitional bilingual education program models? Have you personally experienced any of them?</a:t>
            </a:r>
            <a:endParaRPr dirty="0">
              <a:latin typeface="+mj-lt"/>
            </a:endParaRPr>
          </a:p>
        </p:txBody>
      </p:sp>
      <p:sp>
        <p:nvSpPr>
          <p:cNvPr id="732" name="Google Shape;732;g5e4584251b_0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5792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5e4584251b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5e4584251b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100" dirty="0">
                <a:latin typeface="+mj-lt"/>
              </a:rPr>
              <a:t>This video is from a Migrant Head Start program in California, therefore its student population is primarily Spanish-speaking children. Watch the video and identify some characteristics that may indicate that this is a Transitional Bilingual Education program. </a:t>
            </a:r>
          </a:p>
          <a:p>
            <a:pPr marL="0" lvl="0" indent="0" algn="l" rtl="0">
              <a:lnSpc>
                <a:spcPct val="100000"/>
              </a:lnSpc>
              <a:spcBef>
                <a:spcPts val="0"/>
              </a:spcBef>
              <a:spcAft>
                <a:spcPts val="0"/>
              </a:spcAft>
              <a:buClr>
                <a:schemeClr val="dk1"/>
              </a:buClr>
              <a:buSzPts val="1200"/>
              <a:buFont typeface="Calibri"/>
              <a:buNone/>
            </a:pPr>
            <a:endParaRPr lang="en-US" sz="1100" b="1" dirty="0">
              <a:latin typeface="+mj-lt"/>
            </a:endParaRPr>
          </a:p>
          <a:p>
            <a:pPr marL="0" lvl="0" indent="0" algn="l" rtl="0">
              <a:lnSpc>
                <a:spcPct val="100000"/>
              </a:lnSpc>
              <a:spcBef>
                <a:spcPts val="0"/>
              </a:spcBef>
              <a:spcAft>
                <a:spcPts val="0"/>
              </a:spcAft>
              <a:buClr>
                <a:schemeClr val="dk1"/>
              </a:buClr>
              <a:buSzPts val="1200"/>
              <a:buFont typeface="Calibri"/>
              <a:buNone/>
            </a:pPr>
            <a:r>
              <a:rPr lang="en-US" sz="1100" b="1" dirty="0">
                <a:latin typeface="+mj-lt"/>
              </a:rPr>
              <a:t>Presenter Notes:</a:t>
            </a:r>
          </a:p>
          <a:p>
            <a:pPr marL="0" lvl="0" indent="0" algn="l" rtl="0">
              <a:lnSpc>
                <a:spcPct val="100000"/>
              </a:lnSpc>
              <a:spcBef>
                <a:spcPts val="0"/>
              </a:spcBef>
              <a:spcAft>
                <a:spcPts val="0"/>
              </a:spcAft>
              <a:buClr>
                <a:schemeClr val="dk1"/>
              </a:buClr>
              <a:buSzPts val="1200"/>
              <a:buFont typeface="Calibri"/>
              <a:buNone/>
            </a:pPr>
            <a:r>
              <a:rPr lang="en-US" sz="1100" b="0" dirty="0">
                <a:latin typeface="+mj-lt"/>
              </a:rPr>
              <a:t>The video is 1 minute, 30 seconds long.</a:t>
            </a:r>
            <a:endParaRPr b="0" dirty="0">
              <a:latin typeface="+mj-lt"/>
            </a:endParaRPr>
          </a:p>
        </p:txBody>
      </p:sp>
      <p:sp>
        <p:nvSpPr>
          <p:cNvPr id="688" name="Google Shape;688;g5e4584251b_0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807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Presenter note:</a:t>
            </a:r>
          </a:p>
          <a:p>
            <a:r>
              <a:rPr lang="en-US" b="0" dirty="0">
                <a:latin typeface="Arial" panose="020B0604020202020204" pitchFamily="34" charset="0"/>
                <a:cs typeface="Arial" panose="020B0604020202020204" pitchFamily="34" charset="0"/>
              </a:rPr>
              <a:t>This clip is 1 minute, 30 seconds long.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REFERENCE</a:t>
            </a:r>
          </a:p>
          <a:p>
            <a:r>
              <a:rPr lang="en-US" dirty="0">
                <a:latin typeface="Arial" panose="020B0604020202020204" pitchFamily="34" charset="0"/>
                <a:cs typeface="Arial" panose="020B0604020202020204" pitchFamily="34" charset="0"/>
              </a:rPr>
              <a:t>Cultivate Learning, University of Washington. (2019). </a:t>
            </a:r>
            <a:r>
              <a:rPr lang="en-US" i="1" dirty="0">
                <a:latin typeface="Arial" panose="020B0604020202020204" pitchFamily="34" charset="0"/>
                <a:cs typeface="Arial" panose="020B0604020202020204" pitchFamily="34" charset="0"/>
              </a:rPr>
              <a:t>Sharing an English book in Spanish </a:t>
            </a:r>
            <a:r>
              <a:rPr lang="en-US" i="0" dirty="0">
                <a:latin typeface="Arial" panose="020B0604020202020204" pitchFamily="34" charset="0"/>
                <a:cs typeface="Arial" panose="020B0604020202020204" pitchFamily="34" charset="0"/>
              </a:rPr>
              <a:t>[Video file]. https://</a:t>
            </a:r>
            <a:r>
              <a:rPr lang="en-US" i="0" dirty="0" err="1">
                <a:latin typeface="Arial" panose="020B0604020202020204" pitchFamily="34" charset="0"/>
                <a:cs typeface="Arial" panose="020B0604020202020204" pitchFamily="34" charset="0"/>
              </a:rPr>
              <a:t>eclkc.ohs.acf.hhs.gov</a:t>
            </a:r>
            <a:r>
              <a:rPr lang="en-US" i="0" dirty="0">
                <a:latin typeface="Arial" panose="020B0604020202020204" pitchFamily="34" charset="0"/>
                <a:cs typeface="Arial" panose="020B0604020202020204" pitchFamily="34" charset="0"/>
              </a:rPr>
              <a:t>/video/sharing-</a:t>
            </a:r>
            <a:r>
              <a:rPr lang="en-US" i="0" dirty="0" err="1">
                <a:latin typeface="Arial" panose="020B0604020202020204" pitchFamily="34" charset="0"/>
                <a:cs typeface="Arial" panose="020B0604020202020204" pitchFamily="34" charset="0"/>
              </a:rPr>
              <a:t>english</a:t>
            </a:r>
            <a:r>
              <a:rPr lang="en-US" i="0" dirty="0">
                <a:latin typeface="Arial" panose="020B0604020202020204" pitchFamily="34" charset="0"/>
                <a:cs typeface="Arial" panose="020B0604020202020204" pitchFamily="34" charset="0"/>
              </a:rPr>
              <a:t>-book-</a:t>
            </a:r>
            <a:r>
              <a:rPr lang="en-US" i="0" dirty="0" err="1">
                <a:latin typeface="Arial" panose="020B0604020202020204" pitchFamily="34" charset="0"/>
                <a:cs typeface="Arial" panose="020B0604020202020204" pitchFamily="34" charset="0"/>
              </a:rPr>
              <a:t>spanish</a:t>
            </a: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5615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e4584251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5e4584251b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sz="1100" dirty="0">
                <a:latin typeface="+mj-lt"/>
              </a:rPr>
              <a:t>What characteristics did you observe in the video that indicate that this classroom is implementing a transitional bilingual education model?</a:t>
            </a:r>
            <a:endParaRPr sz="1100" dirty="0">
              <a:latin typeface="+mj-lt"/>
            </a:endParaRPr>
          </a:p>
          <a:p>
            <a:pPr marL="0" lvl="0" indent="0" algn="l" rtl="0">
              <a:lnSpc>
                <a:spcPct val="100000"/>
              </a:lnSpc>
              <a:spcBef>
                <a:spcPts val="0"/>
              </a:spcBef>
              <a:spcAft>
                <a:spcPts val="0"/>
              </a:spcAft>
              <a:buSzPts val="1200"/>
              <a:buNone/>
            </a:pPr>
            <a:br>
              <a:rPr lang="en-US" sz="1100" dirty="0">
                <a:latin typeface="+mj-lt"/>
              </a:rPr>
            </a:br>
            <a:r>
              <a:rPr lang="en-US" sz="1100" i="1" dirty="0">
                <a:latin typeface="+mj-lt"/>
              </a:rPr>
              <a:t>Possible Answers: Instruction is primarily in Spanish, but the teacher is using an English book. This might be intentional as the teacher may be trying to gradually incorporate English vocabulary into her instruction so children can become familiar with it. Over time, the teacher would switch instruction to English-only. </a:t>
            </a:r>
            <a:endParaRPr b="1" i="1" dirty="0">
              <a:latin typeface="+mj-lt"/>
            </a:endParaRPr>
          </a:p>
        </p:txBody>
      </p:sp>
      <p:sp>
        <p:nvSpPr>
          <p:cNvPr id="695" name="Google Shape;695;g5e4584251b_0_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700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Background knowledge, vocabulary development, phonological awareness, alphabet and letter knowledge, and print awareness represent the five essential components of early literacy. Together, they’re known as the </a:t>
            </a:r>
            <a:r>
              <a:rPr lang="en-US" sz="1200" i="1" kern="1200" dirty="0">
                <a:solidFill>
                  <a:schemeClr val="tx1"/>
                </a:solidFill>
                <a:effectLst/>
                <a:latin typeface="+mn-lt"/>
                <a:ea typeface="+mn-ea"/>
                <a:cs typeface="+mn-cs"/>
              </a:rPr>
              <a:t>Big 5</a:t>
            </a:r>
            <a:r>
              <a:rPr lang="en-US" sz="1200" kern="1200" dirty="0">
                <a:solidFill>
                  <a:schemeClr val="tx1"/>
                </a:solidFill>
                <a:effectLst/>
                <a:latin typeface="+mn-lt"/>
                <a:ea typeface="+mn-ea"/>
                <a:cs typeface="+mn-cs"/>
              </a:rPr>
              <a:t> as part of the planned language approach developed for the Office of Head Start.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can look more in-depth at each one and learn about strategies to help children who are dual language learners develop these skills through the PLA page on the ECLKC.</a:t>
            </a:r>
            <a:r>
              <a:rPr lang="en-US" dirty="0">
                <a:effectLst/>
              </a:rPr>
              <a:t> </a:t>
            </a:r>
            <a:br>
              <a:rPr lang="en-US" dirty="0"/>
            </a:br>
            <a:endParaRPr lang="en-US" dirty="0"/>
          </a:p>
          <a:p>
            <a:r>
              <a:rPr lang="en-US" b="1" dirty="0"/>
              <a:t>REFERENCES</a:t>
            </a:r>
          </a:p>
          <a:p>
            <a:r>
              <a:rPr lang="en-US" sz="1200" kern="1200" dirty="0">
                <a:solidFill>
                  <a:schemeClr val="tx1"/>
                </a:solidFill>
                <a:effectLst/>
                <a:latin typeface="+mn-lt"/>
                <a:ea typeface="+mn-ea"/>
                <a:cs typeface="+mn-cs"/>
              </a:rPr>
              <a:t>Office of Head Start. (2019, April 8). </a:t>
            </a:r>
            <a:r>
              <a:rPr lang="en-US" sz="1200" i="1" kern="1200" dirty="0">
                <a:solidFill>
                  <a:schemeClr val="tx1"/>
                </a:solidFill>
                <a:effectLst/>
                <a:latin typeface="+mn-lt"/>
                <a:ea typeface="+mn-ea"/>
                <a:cs typeface="+mn-cs"/>
              </a:rPr>
              <a:t>Planned language approach (PLA): Big 5 for all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https://eclkc.ohs.acf.hhs.gov/culture-language/article/planned-language-approach-pla-big-5-all</a:t>
            </a:r>
            <a:endParaRPr lang="en-U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i="0" dirty="0"/>
              <a:t>Summary of early literacy components.</a:t>
            </a:r>
            <a:r>
              <a:rPr lang="en-US" i="1" dirty="0"/>
              <a:t> </a:t>
            </a:r>
            <a:r>
              <a:rPr lang="en-US" dirty="0"/>
              <a:t>(2019). https://static1.squarespace.com/static/531bd3f2e4b0a09d95833bfc/t/59d67d15d7bdcefcc92f2511/1507228949898/10elcompsummary.pdf </a:t>
            </a:r>
          </a:p>
          <a:p>
            <a:pPr marL="0" lvl="0" indent="0" algn="l" rtl="0">
              <a:lnSpc>
                <a:spcPct val="100000"/>
              </a:lnSpc>
              <a:spcBef>
                <a:spcPts val="36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20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Though language is an area of focus for supporting children who are dual language learners, educators must consider unique ways that children learn across the multiple domains outlined earlier in the Head Start Early Learning Outcomes Framework.  These are just a select few considerations – what other ways do you support children who are dual language learners in your program?</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APPROACHES TO LEARNING Though the research is not all in agreement, some sources suggest that </a:t>
            </a:r>
            <a:r>
              <a:rPr lang="en" dirty="0">
                <a:solidFill>
                  <a:schemeClr val="dk1"/>
                </a:solidFill>
              </a:rPr>
              <a:t>young children who are dual language learners (DLLs) may develop increased flexibility in thinking, working memory, and sustained attention as they learn multiple languages.</a:t>
            </a:r>
          </a:p>
          <a:p>
            <a:pPr marL="0" lvl="0" indent="0" algn="l" rtl="0">
              <a:lnSpc>
                <a:spcPct val="100000"/>
              </a:lnSpc>
              <a:spcBef>
                <a:spcPts val="0"/>
              </a:spcBef>
              <a:spcAft>
                <a:spcPts val="0"/>
              </a:spcAft>
              <a:buSzPts val="1400"/>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SOCIAL AND EMOTIONAL LEARNING Children who are dual language learners (DLLs) may demonstrate social and emotional skills in their home language, English, or in both languages. </a:t>
            </a:r>
            <a:r>
              <a:rPr lang="en" dirty="0"/>
              <a:t>A sense of identity and belonging contributes to school readiness and learning by helping children gain self-confidence. When children feel good about themselves and what they can do, they engage more fully in learning opportunities. Children’s cultural backgrounds influence the ways that they demonstrate interests, imitate others, or engage in play situations. Some cultures encourage children to stand out as individuals, while other cultures emphasize group identity.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LANGUAGE AND COMMUNICATION Cultural expectations can influence adult-child interactions in many ways. For example, in some cultures, children are taught to show respect to adults by making direct eye contact when spoken to. In other cultures, children are taught that respect is demonstrated by avoiding direct eye contact.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COGNITION/MATHEMATICS AND SCIENTIFIC REASONING </a:t>
            </a:r>
            <a:r>
              <a:rPr lang="en" dirty="0"/>
              <a:t>Because cognitive development encompasses a broad range of skills, behaviors, and concepts, children display great individual variation in their development from birth to 5. Prior experiences, cultural and linguistic backgrounds, temperament, and many other factors can impact the rate and course of cognitive development.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100"/>
              <a:buNone/>
            </a:pPr>
            <a:r>
              <a:rPr lang="en-US" dirty="0"/>
              <a:t>PERCEPTUAL, MOTOR, and PHYSICAL DEVELOPMENT Children can practice and refine both their fine and gross motor skills during a variety of learning experiences and while performing self-help routines, such as eating with a fork or putting on clothes. In some cultures, children use brushes to write their names or utensils to eat that require a great deal of hand-eye coordination. Their fine motor development may differ from other children because of their life experiences.</a:t>
            </a:r>
          </a:p>
          <a:p>
            <a:pPr marL="0" lvl="0" indent="0" algn="l" rtl="0">
              <a:lnSpc>
                <a:spcPct val="100000"/>
              </a:lnSpc>
              <a:spcBef>
                <a:spcPts val="0"/>
              </a:spcBef>
              <a:spcAft>
                <a:spcPts val="0"/>
              </a:spcAft>
              <a:buSzPts val="1400"/>
              <a:buNone/>
            </a:pPr>
            <a:br>
              <a:rPr lang="en-US" dirty="0"/>
            </a:br>
            <a:br>
              <a:rPr lang="en-US" dirty="0"/>
            </a:br>
            <a:r>
              <a:rPr lang="en-US" b="1" dirty="0"/>
              <a:t>REFERENCES</a:t>
            </a:r>
          </a:p>
          <a:p>
            <a:pPr marL="0" lvl="0" indent="0" algn="l" rtl="0">
              <a:lnSpc>
                <a:spcPct val="100000"/>
              </a:lnSpc>
              <a:spcBef>
                <a:spcPts val="0"/>
              </a:spcBef>
              <a:spcAft>
                <a:spcPts val="0"/>
              </a:spcAft>
              <a:buSzPts val="1400"/>
              <a:buNone/>
            </a:pPr>
            <a:r>
              <a:rPr lang="en-US" b="0" dirty="0"/>
              <a:t>Office of Head Start. (n.d.) </a:t>
            </a:r>
            <a:r>
              <a:rPr lang="en-US" b="0" i="1" dirty="0"/>
              <a:t>Head Start Early Learning Outcomes Framework: Ages Birth to Five. </a:t>
            </a:r>
            <a:r>
              <a:rPr lang="en-US" dirty="0">
                <a:hlinkClick r:id="rId3"/>
              </a:rPr>
              <a:t>https://eclkc.ohs.acf.hhs.gov/interactive-head-start-early-learning-outcomes-framework-ages-birth-five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438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Draft your program’s schedule for the day, including approximate time frames. For each time frame, write one way you could provide support in terms of language development or across the Head Start domains we just discussed. </a:t>
            </a:r>
            <a:r>
              <a:rPr lang="en-US" dirty="0">
                <a:solidFill>
                  <a:schemeClr val="dk1"/>
                </a:solidFill>
              </a:rPr>
              <a:t>For example, what would a culturally supportive snack time look like?</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Presenter notes:</a:t>
            </a:r>
            <a:r>
              <a:rPr lang="en-US" dirty="0"/>
              <a:t> Allow 5-8 minutes for participants to journal independently. Open up a class discussion for anyone that wants to share.</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639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We will begin by outlining the frameworks that will guide this module.  </a:t>
            </a:r>
            <a:r>
              <a:rPr lang="en-US" sz="1200" kern="1200" dirty="0" err="1">
                <a:solidFill>
                  <a:schemeClr val="tx1"/>
                </a:solidFill>
                <a:effectLst/>
                <a:latin typeface="+mn-lt"/>
                <a:ea typeface="+mn-ea"/>
                <a:cs typeface="+mn-cs"/>
              </a:rPr>
              <a:t>EarlyEdU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Alliance®’s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EarlyEdU</a:t>
            </a:r>
            <a:r>
              <a:rPr lang="en-US" sz="1200" kern="1200" dirty="0">
                <a:solidFill>
                  <a:schemeClr val="tx1"/>
                </a:solidFill>
                <a:effectLst/>
                <a:latin typeface="+mn-lt"/>
                <a:ea typeface="+mn-ea"/>
                <a:cs typeface="+mn-cs"/>
              </a:rPr>
              <a:t>) higher education courses and related modules such as this (</a:t>
            </a:r>
            <a:r>
              <a:rPr lang="en-US" sz="1200" kern="1200" dirty="0" err="1">
                <a:solidFill>
                  <a:schemeClr val="tx1"/>
                </a:solidFill>
                <a:effectLst/>
                <a:latin typeface="+mn-lt"/>
                <a:ea typeface="+mn-ea"/>
                <a:cs typeface="+mn-cs"/>
              </a:rPr>
              <a:t>EarlyEdUAlliance.org</a:t>
            </a:r>
            <a:r>
              <a:rPr lang="en-US" sz="1200" kern="1200" dirty="0">
                <a:solidFill>
                  <a:schemeClr val="tx1"/>
                </a:solidFill>
                <a:effectLst/>
                <a:latin typeface="+mn-lt"/>
                <a:ea typeface="+mn-ea"/>
                <a:cs typeface="+mn-cs"/>
              </a:rPr>
              <a:t>) use the Intentional Teaching Framework (Hamre, Downer, Jamil, &amp; </a:t>
            </a:r>
            <a:r>
              <a:rPr lang="en-US" sz="1200" kern="1200" dirty="0" err="1">
                <a:solidFill>
                  <a:schemeClr val="tx1"/>
                </a:solidFill>
                <a:effectLst/>
                <a:latin typeface="+mn-lt"/>
                <a:ea typeface="+mn-ea"/>
                <a:cs typeface="+mn-cs"/>
              </a:rPr>
              <a:t>Pianta</a:t>
            </a:r>
            <a:r>
              <a:rPr lang="en-US" sz="1200" kern="1200" dirty="0">
                <a:solidFill>
                  <a:schemeClr val="tx1"/>
                </a:solidFill>
                <a:effectLst/>
                <a:latin typeface="+mn-lt"/>
                <a:ea typeface="+mn-ea"/>
                <a:cs typeface="+mn-cs"/>
              </a:rPr>
              <a:t>, 2012; Joseph &amp; Brennan, 2013), which guides participants to:</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Learn about child development and effective teaching practices.</a:t>
            </a:r>
          </a:p>
          <a:p>
            <a:r>
              <a:rPr lang="en-US" sz="1200" b="1"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Identify teaching practices and children’s responses in participants’ videos, using specific behavioral language.</a:t>
            </a:r>
          </a:p>
          <a:p>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Set goals, plan, and use strategies. (</a:t>
            </a:r>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 can also involve applying knowledge during in-class activities.)</a:t>
            </a:r>
          </a:p>
          <a:p>
            <a:r>
              <a:rPr lang="en-US" sz="1200" b="1" kern="1200" dirty="0">
                <a:solidFill>
                  <a:schemeClr val="tx1"/>
                </a:solidFill>
                <a:effectLst/>
                <a:latin typeface="+mn-lt"/>
                <a:ea typeface="+mn-ea"/>
                <a:cs typeface="+mn-cs"/>
              </a:rPr>
              <a:t>Reflect—</a:t>
            </a:r>
            <a:r>
              <a:rPr lang="en-US" sz="1200" kern="1200" dirty="0">
                <a:solidFill>
                  <a:schemeClr val="tx1"/>
                </a:solidFill>
                <a:effectLst/>
                <a:latin typeface="+mn-lt"/>
                <a:ea typeface="+mn-ea"/>
                <a:cs typeface="+mn-cs"/>
              </a:rPr>
              <a:t>Participants observe and analyze their practices, using video recordings of their time in the classroom.</a:t>
            </a:r>
          </a:p>
          <a:p>
            <a:r>
              <a:rPr lang="en-US" sz="1200" b="1" kern="1200" dirty="0">
                <a:solidFill>
                  <a:schemeClr val="tx1"/>
                </a:solidFill>
                <a:effectLst/>
                <a:latin typeface="+mn-lt"/>
                <a:ea typeface="+mn-ea"/>
                <a:cs typeface="+mn-cs"/>
              </a:rPr>
              <a:t>Improve—</a:t>
            </a:r>
            <a:r>
              <a:rPr lang="en-US" sz="1200" kern="1200" dirty="0">
                <a:solidFill>
                  <a:schemeClr val="tx1"/>
                </a:solidFill>
                <a:effectLst/>
                <a:latin typeface="+mn-lt"/>
                <a:ea typeface="+mn-ea"/>
                <a:cs typeface="+mn-cs"/>
              </a:rPr>
              <a:t>Plan for and implement positive, quantifiable change to teaching practices.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Hamre, B. K., Downer, J. T., Jamil, F. M., &amp; </a:t>
            </a:r>
            <a:r>
              <a:rPr lang="en-US" sz="1200" kern="1200" dirty="0" err="1">
                <a:solidFill>
                  <a:schemeClr val="tx1"/>
                </a:solidFill>
                <a:effectLst/>
                <a:latin typeface="+mn-lt"/>
                <a:ea typeface="+mn-ea"/>
                <a:cs typeface="+mn-cs"/>
              </a:rPr>
              <a:t>Pianta</a:t>
            </a:r>
            <a:r>
              <a:rPr lang="en-US" sz="1200" kern="1200" dirty="0">
                <a:solidFill>
                  <a:schemeClr val="tx1"/>
                </a:solidFill>
                <a:effectLst/>
                <a:latin typeface="+mn-lt"/>
                <a:ea typeface="+mn-ea"/>
                <a:cs typeface="+mn-cs"/>
              </a:rPr>
              <a:t>, R. C. (2012). Enhancing teachers’ intentional use of effective interactions with children. In R. C. </a:t>
            </a:r>
            <a:r>
              <a:rPr lang="en-US" sz="1200" kern="1200" dirty="0" err="1">
                <a:solidFill>
                  <a:schemeClr val="tx1"/>
                </a:solidFill>
                <a:effectLst/>
                <a:latin typeface="+mn-lt"/>
                <a:ea typeface="+mn-ea"/>
                <a:cs typeface="+mn-cs"/>
              </a:rPr>
              <a:t>Pianta</a:t>
            </a:r>
            <a:r>
              <a:rPr lang="en-US" sz="1200" kern="1200" dirty="0">
                <a:solidFill>
                  <a:schemeClr val="tx1"/>
                </a:solidFill>
                <a:effectLst/>
                <a:latin typeface="+mn-lt"/>
                <a:ea typeface="+mn-ea"/>
                <a:cs typeface="+mn-cs"/>
              </a:rPr>
              <a:t> (Ed.) (2012). </a:t>
            </a:r>
            <a:r>
              <a:rPr lang="en-US" sz="1200" i="1" kern="1200" dirty="0">
                <a:solidFill>
                  <a:schemeClr val="tx1"/>
                </a:solidFill>
                <a:effectLst/>
                <a:latin typeface="+mn-lt"/>
                <a:ea typeface="+mn-ea"/>
                <a:cs typeface="+mn-cs"/>
              </a:rPr>
              <a:t>Handbook of early childhood education </a:t>
            </a:r>
            <a:r>
              <a:rPr lang="en-US" sz="1200" kern="1200" dirty="0">
                <a:solidFill>
                  <a:schemeClr val="tx1"/>
                </a:solidFill>
                <a:effectLst/>
                <a:latin typeface="+mn-lt"/>
                <a:ea typeface="+mn-ea"/>
                <a:cs typeface="+mn-cs"/>
              </a:rPr>
              <a:t>(pp. 507–532). New York: The Guilford Press.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Joseph, G. E., &amp; Brennan, C. (2013). Framing quality: Annotated video-based portfolios of classroom practice by preservice Teachers. </a:t>
            </a:r>
            <a:r>
              <a:rPr lang="en-US" sz="1200" i="1" kern="1200" dirty="0">
                <a:solidFill>
                  <a:schemeClr val="tx1"/>
                </a:solidFill>
                <a:effectLst/>
                <a:latin typeface="+mn-lt"/>
                <a:ea typeface="+mn-ea"/>
                <a:cs typeface="+mn-cs"/>
              </a:rPr>
              <a:t>Early Childhood Education Journal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423–430.</a:t>
            </a:r>
          </a:p>
          <a:p>
            <a:pPr marL="0" lvl="0" indent="0" algn="l" rtl="0">
              <a:lnSpc>
                <a:spcPct val="100000"/>
              </a:lnSpc>
              <a:spcBef>
                <a:spcPts val="0"/>
              </a:spcBef>
              <a:spcAft>
                <a:spcPts val="0"/>
              </a:spcAft>
              <a:buSzPts val="1400"/>
              <a:buNone/>
            </a:pPr>
            <a:endParaRPr sz="1200" dirty="0">
              <a:latin typeface="Arial" panose="020B0604020202020204" pitchFamily="34" charset="0"/>
              <a:cs typeface="Arial" panose="020B0604020202020204" pitchFamily="34" charset="0"/>
            </a:endParaRPr>
          </a:p>
        </p:txBody>
      </p:sp>
      <p:sp>
        <p:nvSpPr>
          <p:cNvPr id="378" name="Google Shape;37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43173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fe5893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fe5893e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When we think of supporting children who are dual language learners, it is important to also consider their family context and how we can engage their families in our learning strategies.  Let’s begin with reviewing our own perspectives on the role of family and how that impacts our how we as educators, involve families in our programs and learn about the families’ cultural context, diversity, ethnicity, and ways of life. </a:t>
            </a:r>
          </a:p>
        </p:txBody>
      </p:sp>
      <p:sp>
        <p:nvSpPr>
          <p:cNvPr id="768" name="Google Shape;768;g5fe5893e2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7924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a few moments to jot down some of your ideas about the messages you’ve received at any point in life regarding how to raise a child, especially a child who is a dual language learner. These messages can be explicit or implicit. For instance, maybe your friend told you directly, or maybe it’s a common theme you have seen in movies.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very important that professionals reflect on their values about language and child-rearing to examine how it affects their work. It’s easy to be unintentionally prejudiced about raising and teaching young children. People can be very firm and rigid in their views and educators must be cognizant of how that influences their interactions and recommendations.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example could be breastfeeding. Opinions vary regarding how long a child should breastfeed. However, sometimes professionals react negatively when they learn that a toddler is still breastfeeding. Mothers and families can view this reaction as disrespectful.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for professionals to communicate with families is to talk with them openly about their feelings surrounding various topics. To continue with the breastfeeding example, sometimes mothers enjoy breastfeeding and find it to be a positive aspect of their relationship with their child, while others desperately look forward to weaning their child as soon as possible. Based on their feelings, professionals can support the family as needed without imposing their personal beliefs.</a:t>
            </a:r>
          </a:p>
          <a:p>
            <a:pPr marL="0" lvl="0" indent="0" algn="l" rtl="0">
              <a:lnSpc>
                <a:spcPct val="100000"/>
              </a:lnSpc>
              <a:spcBef>
                <a:spcPts val="360"/>
              </a:spcBef>
              <a:spcAft>
                <a:spcPts val="0"/>
              </a:spcAft>
              <a:buClr>
                <a:schemeClr val="dk1"/>
              </a:buClr>
              <a:buSzPts val="14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159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60"/>
              </a:spcBef>
              <a:spcAft>
                <a:spcPts val="0"/>
              </a:spcAft>
              <a:buSzPts val="1400"/>
              <a:buNone/>
            </a:pPr>
            <a:r>
              <a:rPr lang="en-US" dirty="0"/>
              <a:t>Educators </a:t>
            </a:r>
            <a:r>
              <a:rPr lang="en-US" dirty="0">
                <a:ea typeface="Calibri"/>
                <a:cs typeface="Arial" panose="020B0604020202020204" pitchFamily="34" charset="0"/>
                <a:sym typeface="Calibri"/>
              </a:rPr>
              <a:t>team with families by listening to them and respecting what they know about their children and family culture. Educators also </a:t>
            </a:r>
            <a:r>
              <a:rPr lang="en-US" dirty="0"/>
              <a:t>share </a:t>
            </a:r>
            <a:r>
              <a:rPr lang="en-US" dirty="0">
                <a:ea typeface="Calibri"/>
                <a:cs typeface="Arial" panose="020B0604020202020204" pitchFamily="34" charset="0"/>
                <a:sym typeface="Calibri"/>
              </a:rPr>
              <a:t>information about </a:t>
            </a:r>
            <a:r>
              <a:rPr lang="en-US" dirty="0"/>
              <a:t>supporting</a:t>
            </a:r>
            <a:r>
              <a:rPr lang="en-US" dirty="0">
                <a:ea typeface="Calibri"/>
                <a:cs typeface="Arial" panose="020B0604020202020204" pitchFamily="34" charset="0"/>
                <a:sym typeface="Calibri"/>
              </a:rPr>
              <a:t> children to develop to their fullest potential and </a:t>
            </a:r>
            <a:r>
              <a:rPr lang="en-US" dirty="0"/>
              <a:t>offer families home practice suggestions</a:t>
            </a:r>
            <a:r>
              <a:rPr lang="en-US" dirty="0">
                <a:ea typeface="Calibri"/>
                <a:cs typeface="Arial" panose="020B0604020202020204" pitchFamily="34" charset="0"/>
                <a:sym typeface="Calibri"/>
              </a:rPr>
              <a:t>. This knowledge</a:t>
            </a:r>
            <a:r>
              <a:rPr lang="en-US" dirty="0"/>
              <a:t>-</a:t>
            </a:r>
            <a:r>
              <a:rPr lang="en-US" dirty="0">
                <a:ea typeface="Calibri"/>
                <a:cs typeface="Arial" panose="020B0604020202020204" pitchFamily="34" charset="0"/>
                <a:sym typeface="Calibri"/>
              </a:rPr>
              <a:t>sharing is essential when working with young children who are dual language learners and their families.  Educators show families how their home language helps their children learn other oral and written languages, such as English.</a:t>
            </a:r>
          </a:p>
          <a:p>
            <a:pPr marL="0" lvl="0" indent="0" algn="l" rtl="0">
              <a:lnSpc>
                <a:spcPct val="100000"/>
              </a:lnSpc>
              <a:spcBef>
                <a:spcPts val="360"/>
              </a:spcBef>
              <a:spcAft>
                <a:spcPts val="0"/>
              </a:spcAft>
              <a:buSzPts val="1400"/>
              <a:buNone/>
            </a:pPr>
            <a:endParaRPr lang="en-US" dirty="0">
              <a:cs typeface="Arial" panose="020B0604020202020204" pitchFamily="34" charset="0"/>
              <a:sym typeface="Calibri"/>
            </a:endParaRPr>
          </a:p>
          <a:p>
            <a:pPr marL="0" lvl="0" indent="0" algn="l" rtl="0">
              <a:lnSpc>
                <a:spcPct val="100000"/>
              </a:lnSpc>
              <a:spcBef>
                <a:spcPts val="0"/>
              </a:spcBef>
              <a:spcAft>
                <a:spcPts val="0"/>
              </a:spcAft>
              <a:buSzPts val="1400"/>
              <a:buNone/>
            </a:pPr>
            <a:r>
              <a:rPr lang="en-US" dirty="0">
                <a:ea typeface="Calibri"/>
                <a:cs typeface="Arial" panose="020B0604020202020204" pitchFamily="34" charset="0"/>
                <a:sym typeface="Calibri"/>
              </a:rPr>
              <a:t>Form mutually respectful partnerships that engage families in their child’s development. Find the resources to communicate effectively with family members who speak a different language and learn as much as possible about a family’s language and culture.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Respect</a:t>
            </a:r>
            <a:r>
              <a:rPr lang="en-US" dirty="0">
                <a:ea typeface="Calibri"/>
                <a:cs typeface="Arial" panose="020B0604020202020204" pitchFamily="34" charset="0"/>
                <a:sym typeface="Calibri"/>
              </a:rPr>
              <a:t> different languages and cultures. Be aware of your </a:t>
            </a:r>
            <a:r>
              <a:rPr lang="en-US" dirty="0"/>
              <a:t>facial expressions, body language, and time spent speaking versus listening in conversation. Allow families to speak completely and respect their boundaries (When they choose not to speak, when they seem uncomfortable about a certain topic, etc.)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Listen to listen, not to respond-- avoid giving unsolicited advice.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ea typeface="Calibri"/>
              <a:cs typeface="Arial" panose="020B0604020202020204" pitchFamily="34" charset="0"/>
              <a:sym typeface="Calibri"/>
            </a:endParaRPr>
          </a:p>
          <a:p>
            <a:pPr marL="0" lvl="0" indent="0" algn="l" rtl="0">
              <a:lnSpc>
                <a:spcPct val="100000"/>
              </a:lnSpc>
              <a:spcBef>
                <a:spcPts val="360"/>
              </a:spcBef>
              <a:spcAft>
                <a:spcPts val="0"/>
              </a:spcAft>
              <a:buSzPts val="1400"/>
              <a:buNone/>
            </a:pPr>
            <a:r>
              <a:rPr lang="en-US" b="1" dirty="0"/>
              <a:t>REFERENCES</a:t>
            </a:r>
          </a:p>
          <a:p>
            <a:pPr marL="0" lvl="0" indent="0" algn="l" rtl="0">
              <a:lnSpc>
                <a:spcPct val="100000"/>
              </a:lnSpc>
              <a:spcBef>
                <a:spcPts val="360"/>
              </a:spcBef>
              <a:spcAft>
                <a:spcPts val="0"/>
              </a:spcAft>
              <a:buSzPts val="1400"/>
              <a:buNone/>
            </a:pPr>
            <a:r>
              <a:rPr lang="en-US" sz="1600" b="0" i="0" u="none" strike="noStrike" kern="1200" dirty="0">
                <a:solidFill>
                  <a:schemeClr val="tx1"/>
                </a:solidFill>
                <a:effectLst/>
                <a:latin typeface="Arial" panose="020B0604020202020204" pitchFamily="34" charset="0"/>
                <a:ea typeface="+mn-ea"/>
                <a:cs typeface="+mn-cs"/>
              </a:rPr>
              <a:t>Head Start ECLKC (2018). Partnering with families of children who are dual language learners. </a:t>
            </a:r>
            <a:r>
              <a:rPr lang="en-US" dirty="0">
                <a:hlinkClick r:id="rId3"/>
              </a:rPr>
              <a:t>https://eclkc.ohs.acf.hhs.gov/publication/partnering-families-children-who-are-dual-language-learners</a:t>
            </a:r>
            <a:endParaRPr lang="en-US" sz="1600" b="0" i="0" u="none" strike="noStrike" kern="1200" dirty="0">
              <a:solidFill>
                <a:schemeClr val="tx1"/>
              </a:solidFill>
              <a:effectLst/>
              <a:latin typeface="Arial" panose="020B0604020202020204" pitchFamily="34" charset="0"/>
              <a:ea typeface="+mn-ea"/>
              <a:cs typeface="+mn-cs"/>
            </a:endParaRPr>
          </a:p>
          <a:p>
            <a:pPr marL="0" lvl="0" indent="0" algn="l" rtl="0">
              <a:lnSpc>
                <a:spcPct val="100000"/>
              </a:lnSpc>
              <a:spcBef>
                <a:spcPts val="360"/>
              </a:spcBef>
              <a:spcAft>
                <a:spcPts val="0"/>
              </a:spcAft>
              <a:buSzPts val="1400"/>
              <a:buNone/>
            </a:pPr>
            <a:endParaRPr lang="en-US" sz="1600" b="0" i="0" u="none" strike="noStrike" kern="1200" dirty="0">
              <a:solidFill>
                <a:schemeClr val="tx1"/>
              </a:solidFill>
              <a:effectLst/>
              <a:latin typeface="Arial" panose="020B0604020202020204" pitchFamily="34" charset="0"/>
              <a:ea typeface="+mn-ea"/>
              <a:cs typeface="+mn-cs"/>
            </a:endParaRPr>
          </a:p>
          <a:p>
            <a:pPr marL="0" lvl="0" indent="0" algn="l" rtl="0">
              <a:lnSpc>
                <a:spcPct val="100000"/>
              </a:lnSpc>
              <a:spcBef>
                <a:spcPts val="360"/>
              </a:spcBef>
              <a:spcAft>
                <a:spcPts val="0"/>
              </a:spcAft>
              <a:buSzPts val="1400"/>
              <a:buNone/>
            </a:pPr>
            <a:r>
              <a:rPr lang="en-US" sz="1600" b="0" i="0" u="none" strike="noStrike" kern="1200" dirty="0">
                <a:solidFill>
                  <a:schemeClr val="tx1"/>
                </a:solidFill>
                <a:effectLst/>
                <a:latin typeface="Arial" panose="020B0604020202020204" pitchFamily="34" charset="0"/>
                <a:ea typeface="+mn-ea"/>
                <a:cs typeface="+mn-cs"/>
              </a:rPr>
              <a:t>U.S. Department of Health and Human Services, Administration for Children and Families, Office of Head Start. National Center on Parent, Family and Community Engagement. (n.d.) Building partnerships: Guide to developing relationships with families. </a:t>
            </a:r>
            <a:r>
              <a:rPr lang="en-US" sz="1600" b="0" i="0" u="sng" strike="noStrike" kern="1200" dirty="0">
                <a:solidFill>
                  <a:schemeClr val="tx1"/>
                </a:solidFill>
                <a:effectLst/>
                <a:latin typeface="Arial" panose="020B0604020202020204" pitchFamily="34" charset="0"/>
                <a:ea typeface="+mn-ea"/>
                <a:cs typeface="+mn-cs"/>
                <a:hlinkClick r:id="rId4"/>
              </a:rPr>
              <a:t>https://eclkc.ohs.acf.hhs.gov/sites/default/files/pdf/building-partnerships-developing-relationships-families.pdf</a:t>
            </a:r>
            <a:r>
              <a:rPr lang="en-US" sz="1600" b="0" i="0" u="none" strike="noStrike" kern="1200" dirty="0">
                <a:solidFill>
                  <a:schemeClr val="tx1"/>
                </a:solidFill>
                <a:effectLst/>
                <a:latin typeface="Arial" panose="020B0604020202020204" pitchFamily="34" charset="0"/>
                <a:ea typeface="+mn-ea"/>
                <a:cs typeface="+mn-cs"/>
              </a:rPr>
              <a:t> </a:t>
            </a:r>
            <a:endParaRPr lang="en-US" b="1"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2391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600" dirty="0">
                <a:latin typeface="Arial"/>
                <a:ea typeface="Arial"/>
                <a:cs typeface="Arial"/>
                <a:sym typeface="Arial"/>
              </a:rPr>
              <a:t>Watch this video featuring Dr. Lillian Duran, </a:t>
            </a:r>
            <a:r>
              <a:rPr lang="en-US" sz="1600" i="1" dirty="0">
                <a:latin typeface="Arial"/>
                <a:ea typeface="Arial"/>
                <a:cs typeface="Arial"/>
                <a:sym typeface="Arial"/>
              </a:rPr>
              <a:t>Welcoming and Communicating with Families.</a:t>
            </a:r>
            <a:endParaRPr lang="en-US" sz="1600" dirty="0">
              <a:latin typeface="Arial"/>
              <a:ea typeface="Arial"/>
              <a:cs typeface="Arial"/>
              <a:sym typeface="Arial"/>
            </a:endParaRPr>
          </a:p>
          <a:p>
            <a:pPr marL="0" lvl="0" indent="0" algn="l" rtl="0">
              <a:lnSpc>
                <a:spcPct val="100000"/>
              </a:lnSpc>
              <a:spcBef>
                <a:spcPts val="0"/>
              </a:spcBef>
              <a:spcAft>
                <a:spcPts val="0"/>
              </a:spcAft>
              <a:buSzPts val="1400"/>
              <a:buNone/>
            </a:pPr>
            <a:endParaRPr lang="en-US" sz="1600" dirty="0">
              <a:latin typeface="Arial"/>
              <a:ea typeface="Arial"/>
              <a:cs typeface="Arial"/>
              <a:sym typeface="Arial"/>
            </a:endParaRPr>
          </a:p>
          <a:p>
            <a:pPr marL="0" lvl="0" indent="0" algn="l" rtl="0">
              <a:lnSpc>
                <a:spcPct val="100000"/>
              </a:lnSpc>
              <a:spcBef>
                <a:spcPts val="0"/>
              </a:spcBef>
              <a:spcAft>
                <a:spcPts val="0"/>
              </a:spcAft>
              <a:buSzPts val="1400"/>
              <a:buNone/>
            </a:pPr>
            <a:r>
              <a:rPr lang="en-US" sz="1600" dirty="0">
                <a:latin typeface="Arial"/>
                <a:ea typeface="Arial"/>
                <a:cs typeface="Arial"/>
                <a:sym typeface="Arial"/>
              </a:rPr>
              <a:t>As you watch, think about what ideas stand out to you. How can we make families of children who are DLLs welcome in our programs?</a:t>
            </a:r>
          </a:p>
          <a:p>
            <a:pPr marL="0" lvl="0" indent="0" algn="l" rtl="0">
              <a:lnSpc>
                <a:spcPct val="100000"/>
              </a:lnSpc>
              <a:spcBef>
                <a:spcPts val="0"/>
              </a:spcBef>
              <a:spcAft>
                <a:spcPts val="0"/>
              </a:spcAft>
              <a:buSzPts val="1400"/>
              <a:buNone/>
            </a:pPr>
            <a:endParaRPr lang="en-US" sz="1600" b="1" dirty="0">
              <a:highlight>
                <a:srgbClr val="FFFF00"/>
              </a:highlight>
              <a:latin typeface="Arial"/>
              <a:ea typeface="Arial"/>
              <a:cs typeface="Arial"/>
              <a:sym typeface="Arial"/>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186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highlight>
                  <a:srgbClr val="FFFF00"/>
                </a:highlight>
                <a:latin typeface="Arial"/>
                <a:ea typeface="Arial"/>
                <a:cs typeface="Arial"/>
                <a:sym typeface="Arial"/>
              </a:rPr>
              <a:t>Instructor Notes:</a:t>
            </a:r>
          </a:p>
          <a:p>
            <a:pPr marL="0" lvl="0" indent="0" algn="l" rtl="0">
              <a:lnSpc>
                <a:spcPct val="100000"/>
              </a:lnSpc>
              <a:spcBef>
                <a:spcPts val="0"/>
              </a:spcBef>
              <a:spcAft>
                <a:spcPts val="0"/>
              </a:spcAft>
              <a:buSzPts val="1400"/>
              <a:buNone/>
            </a:pPr>
            <a:r>
              <a:rPr lang="en-US" sz="1200" b="0" dirty="0">
                <a:highlight>
                  <a:srgbClr val="FFFF00"/>
                </a:highlight>
                <a:latin typeface="Arial"/>
                <a:ea typeface="Arial"/>
                <a:cs typeface="Arial"/>
                <a:sym typeface="Arial"/>
              </a:rPr>
              <a:t>The video is 2 minutes, 43 seconds long.</a:t>
            </a:r>
          </a:p>
        </p:txBody>
      </p:sp>
      <p:sp>
        <p:nvSpPr>
          <p:cNvPr id="4" name="Slide Number Placeholder 3"/>
          <p:cNvSpPr>
            <a:spLocks noGrp="1"/>
          </p:cNvSpPr>
          <p:nvPr>
            <p:ph type="sldNum" sz="quarter" idx="5"/>
          </p:nvPr>
        </p:nvSpPr>
        <p:spPr/>
        <p:txBody>
          <a:bodyPr/>
          <a:lstStyle/>
          <a:p>
            <a:fld id="{56B52290-694B-834E-842E-E5C6A930A0C8}" type="slidenum">
              <a:rPr lang="en-US" smtClean="0"/>
              <a:t>34</a:t>
            </a:fld>
            <a:endParaRPr lang="en-US"/>
          </a:p>
        </p:txBody>
      </p:sp>
    </p:spTree>
    <p:extLst>
      <p:ext uri="{BB962C8B-B14F-4D97-AF65-F5344CB8AC3E}">
        <p14:creationId xmlns:p14="http://schemas.microsoft.com/office/powerpoint/2010/main" val="954152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rPr>
              <a:t>Let’s share:</a:t>
            </a:r>
          </a:p>
          <a:p>
            <a:pPr lvl="0"/>
            <a:r>
              <a:rPr lang="en-US" sz="1200" kern="1200" dirty="0">
                <a:solidFill>
                  <a:schemeClr val="tx1"/>
                </a:solidFill>
                <a:effectLst/>
                <a:latin typeface="+mn-lt"/>
                <a:ea typeface="+mn-ea"/>
                <a:cs typeface="+mn-cs"/>
              </a:rPr>
              <a:t>What ideas stood out to you in the video?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make families of children who are DLLs feel welcome in our programs and engage them in their children’s learning?</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704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360"/>
              </a:spcBef>
              <a:spcAft>
                <a:spcPts val="0"/>
              </a:spcAft>
              <a:buClrTx/>
              <a:buSzPts val="1400"/>
              <a:buFontTx/>
              <a:buNone/>
              <a:tabLst/>
              <a:defRPr/>
            </a:pPr>
            <a:r>
              <a:rPr lang="en-US" sz="1600" dirty="0">
                <a:ea typeface="Arial"/>
                <a:sym typeface="Arial"/>
              </a:rPr>
              <a:t>Children develop their attitudes about literacy and reading in the very early years, at home and in care settings, through </a:t>
            </a:r>
            <a:r>
              <a:rPr lang="en-US" sz="1600" b="1" dirty="0"/>
              <a:t>experiences and relationships</a:t>
            </a:r>
            <a:r>
              <a:rPr lang="en-US" sz="1600" dirty="0">
                <a:ea typeface="Arial"/>
                <a:sym typeface="Arial"/>
              </a:rPr>
              <a:t> </a:t>
            </a:r>
            <a:r>
              <a:rPr lang="en-US" sz="1600" dirty="0"/>
              <a:t>with</a:t>
            </a:r>
            <a:r>
              <a:rPr lang="en-US" sz="1600" dirty="0">
                <a:ea typeface="Arial"/>
                <a:sym typeface="Arial"/>
              </a:rPr>
              <a:t> important people in their lives </a:t>
            </a:r>
            <a:r>
              <a:rPr lang="en-US" dirty="0"/>
              <a:t>(Morrow, 2000). </a:t>
            </a:r>
            <a:r>
              <a:rPr lang="en-US" sz="1200" kern="1200" dirty="0">
                <a:solidFill>
                  <a:schemeClr val="tx1"/>
                </a:solidFill>
                <a:effectLst/>
                <a:latin typeface="+mn-lt"/>
                <a:ea typeface="+mn-ea"/>
                <a:cs typeface="+mn-cs"/>
              </a:rPr>
              <a:t>Children who are biliterate can develop important connections and a sense of belonging with their culture through literature such as traditional cultural stories. </a:t>
            </a:r>
            <a:endParaRPr lang="en-US" dirty="0"/>
          </a:p>
          <a:p>
            <a:pPr marL="0" lvl="0" indent="0" algn="l" rtl="0">
              <a:lnSpc>
                <a:spcPct val="100000"/>
              </a:lnSpc>
              <a:spcBef>
                <a:spcPts val="360"/>
              </a:spcBef>
              <a:spcAft>
                <a:spcPts val="0"/>
              </a:spcAft>
              <a:buSzPts val="1400"/>
              <a:buNone/>
            </a:pPr>
            <a:endParaRPr lang="en-US" dirty="0"/>
          </a:p>
          <a:p>
            <a:pPr marL="0" marR="0" lvl="0" indent="0" algn="l" defTabSz="609493" rtl="0" eaLnBrk="1" fontAlgn="auto" latinLnBrk="0" hangingPunct="1">
              <a:lnSpc>
                <a:spcPct val="100000"/>
              </a:lnSpc>
              <a:spcBef>
                <a:spcPts val="360"/>
              </a:spcBef>
              <a:spcAft>
                <a:spcPts val="0"/>
              </a:spcAft>
              <a:buClrTx/>
              <a:buSzPts val="1400"/>
              <a:buFontTx/>
              <a:buNone/>
              <a:tabLst/>
              <a:defRPr/>
            </a:pPr>
            <a:r>
              <a:rPr lang="en-US" sz="1600" dirty="0">
                <a:ea typeface="Arial"/>
                <a:sym typeface="Arial"/>
              </a:rPr>
              <a:t>Adults and peers nurture oral language development through </a:t>
            </a:r>
            <a:r>
              <a:rPr lang="en-US" sz="1600" b="1" dirty="0"/>
              <a:t>meaningful conversations</a:t>
            </a:r>
            <a:r>
              <a:rPr lang="en-US" sz="1600" b="1" dirty="0">
                <a:sym typeface="Arial"/>
              </a:rPr>
              <a:t>, </a:t>
            </a:r>
            <a:r>
              <a:rPr lang="en-US" sz="1600" dirty="0">
                <a:ea typeface="Arial"/>
                <a:sym typeface="Arial"/>
              </a:rPr>
              <a:t>singing, dramatic play, and many opportunities to tell stories and listen and respond to stories told and read by adults.</a:t>
            </a: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Educators</a:t>
            </a:r>
            <a:r>
              <a:rPr lang="en-US" dirty="0">
                <a:ea typeface="Calibri"/>
                <a:cs typeface="Arial" panose="020B0604020202020204" pitchFamily="34" charset="0"/>
                <a:sym typeface="Calibri"/>
              </a:rPr>
              <a:t> can help children develop their language and literacy skills by partnering with families! Encourage families to use their home language to read, sing, talk, and play with their children. </a:t>
            </a:r>
          </a:p>
          <a:p>
            <a:pPr marL="0" lvl="0" indent="0" algn="l" rtl="0">
              <a:lnSpc>
                <a:spcPct val="100000"/>
              </a:lnSpc>
              <a:spcBef>
                <a:spcPts val="360"/>
              </a:spcBef>
              <a:spcAft>
                <a:spcPts val="0"/>
              </a:spcAft>
              <a:buSzPts val="1400"/>
              <a:buNone/>
            </a:pPr>
            <a:endParaRPr lang="en-US" dirty="0">
              <a:ea typeface="Calibri"/>
              <a:cs typeface="Arial" panose="020B0604020202020204" pitchFamily="34" charset="0"/>
              <a:sym typeface="Calibri"/>
            </a:endParaRPr>
          </a:p>
          <a:p>
            <a:pPr marL="0" lvl="0" indent="0" algn="l" rtl="0">
              <a:lnSpc>
                <a:spcPct val="100000"/>
              </a:lnSpc>
              <a:spcBef>
                <a:spcPts val="360"/>
              </a:spcBef>
              <a:spcAft>
                <a:spcPts val="0"/>
              </a:spcAft>
              <a:buSzPts val="1400"/>
              <a:buNone/>
            </a:pPr>
            <a:r>
              <a:rPr lang="en-US" b="1" dirty="0"/>
              <a:t>REFERENCES</a:t>
            </a:r>
          </a:p>
          <a:p>
            <a:pPr marL="0" lvl="0" indent="0" algn="l" rtl="0">
              <a:lnSpc>
                <a:spcPct val="100000"/>
              </a:lnSpc>
              <a:spcBef>
                <a:spcPts val="360"/>
              </a:spcBef>
              <a:spcAft>
                <a:spcPts val="0"/>
              </a:spcAft>
              <a:buNone/>
            </a:pPr>
            <a:r>
              <a:rPr lang="en-US" dirty="0"/>
              <a:t>Morrow, L. M. (2000). Early literacy development: Research and practice. In </a:t>
            </a:r>
            <a:r>
              <a:rPr lang="en-US" i="1" dirty="0"/>
              <a:t>Psychological perspectives on early childhood education</a:t>
            </a:r>
            <a:r>
              <a:rPr lang="en-US" dirty="0"/>
              <a:t>. (Ed. </a:t>
            </a:r>
            <a:r>
              <a:rPr lang="en-US" dirty="0" err="1"/>
              <a:t>Golbeck</a:t>
            </a:r>
            <a:r>
              <a:rPr lang="en-US" dirty="0"/>
              <a:t>, S.). (253-279). NY: Erlbaum</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Novick, R. (1998). </a:t>
            </a:r>
            <a:r>
              <a:rPr lang="en-US" i="1" dirty="0"/>
              <a:t>Learning to Read and Write: A Place to Start</a:t>
            </a:r>
            <a:r>
              <a:rPr lang="en-US" dirty="0"/>
              <a:t>. Washington, D.C., Northwest Regional Educational Laboratory Child and Family Program.</a:t>
            </a:r>
          </a:p>
          <a:p>
            <a:pPr marL="0" lvl="0" indent="0" algn="l" rtl="0">
              <a:lnSpc>
                <a:spcPct val="115000"/>
              </a:lnSpc>
              <a:spcBef>
                <a:spcPts val="1038"/>
              </a:spcBef>
              <a:spcAft>
                <a:spcPts val="0"/>
              </a:spcAft>
              <a:buSzPts val="1100"/>
              <a:buNone/>
            </a:pPr>
            <a:endParaRPr lang="en-US" sz="14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0382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60"/>
              </a:spcBef>
              <a:spcAft>
                <a:spcPts val="0"/>
              </a:spcAft>
              <a:buSzPts val="1400"/>
              <a:buNone/>
            </a:pPr>
            <a:r>
              <a:rPr lang="en-US" dirty="0"/>
              <a:t>Again, families are educators’ partners in developing early literacy skills, especially with young dual language learners. Educators help families realize their important role in reading and talking with their children in their home language for future language and literacy development in subsequent language learning.</a:t>
            </a:r>
          </a:p>
          <a:p>
            <a:pPr marL="274320" lvl="0" indent="-274320" algn="l" rtl="0">
              <a:lnSpc>
                <a:spcPct val="100000"/>
              </a:lnSpc>
              <a:spcBef>
                <a:spcPts val="0"/>
              </a:spcBef>
              <a:spcAft>
                <a:spcPts val="0"/>
              </a:spcAft>
              <a:buSzPts val="1200"/>
              <a:buFont typeface="Calibri"/>
              <a:buChar char="●"/>
            </a:pPr>
            <a:r>
              <a:rPr lang="en-US" dirty="0"/>
              <a:t>The quantity of book reading is related to vocabulary and listening comprehension development: </a:t>
            </a:r>
          </a:p>
          <a:p>
            <a:pPr marL="560070" lvl="1" indent="-285750" algn="l" rtl="0">
              <a:lnSpc>
                <a:spcPct val="100000"/>
              </a:lnSpc>
              <a:spcBef>
                <a:spcPts val="0"/>
              </a:spcBef>
              <a:spcAft>
                <a:spcPts val="0"/>
              </a:spcAft>
              <a:buSzPts val="1200"/>
              <a:buFont typeface="Calibri" panose="020F0502020204030204" pitchFamily="34" charset="0"/>
              <a:buChar char="―"/>
            </a:pPr>
            <a:r>
              <a:rPr lang="en-US" dirty="0"/>
              <a:t>These skills are later related to reading achievement in </a:t>
            </a:r>
            <a:br>
              <a:rPr lang="en-US" dirty="0"/>
            </a:br>
            <a:r>
              <a:rPr lang="en-US" dirty="0"/>
              <a:t>Grade 3.</a:t>
            </a:r>
          </a:p>
          <a:p>
            <a:pPr marL="274320" lvl="0" indent="-274320" algn="l" defTabSz="609493" rtl="0" eaLnBrk="1" latinLnBrk="0" hangingPunct="1">
              <a:lnSpc>
                <a:spcPct val="100000"/>
              </a:lnSpc>
              <a:spcBef>
                <a:spcPts val="0"/>
              </a:spcBef>
              <a:spcAft>
                <a:spcPts val="0"/>
              </a:spcAft>
              <a:buSzPts val="1200"/>
              <a:buFont typeface="Calibri"/>
              <a:buChar char="●"/>
            </a:pPr>
            <a:r>
              <a:rPr lang="en-US" sz="1600" kern="1200" dirty="0">
                <a:solidFill>
                  <a:schemeClr val="tx1"/>
                </a:solidFill>
                <a:ea typeface="+mn-ea"/>
                <a:cs typeface="+mn-cs"/>
              </a:rPr>
              <a:t>Attention to teaching children to read and write words is related to reading skills at the end of Grade 1:</a:t>
            </a:r>
          </a:p>
          <a:p>
            <a:pPr marL="560070" lvl="1" indent="-285750" algn="l" defTabSz="609493" rtl="0" eaLnBrk="1" latinLnBrk="0" hangingPunct="1">
              <a:lnSpc>
                <a:spcPct val="100000"/>
              </a:lnSpc>
              <a:spcBef>
                <a:spcPts val="0"/>
              </a:spcBef>
              <a:spcAft>
                <a:spcPts val="0"/>
              </a:spcAft>
              <a:buSzPts val="1200"/>
              <a:buFont typeface="Calibri" panose="020F0502020204030204" pitchFamily="34" charset="0"/>
              <a:buChar char="―"/>
            </a:pPr>
            <a:r>
              <a:rPr lang="en-US" sz="1600" kern="1200" dirty="0">
                <a:solidFill>
                  <a:schemeClr val="tx1"/>
                </a:solidFill>
                <a:ea typeface="+mn-ea"/>
                <a:cs typeface="+mn-cs"/>
              </a:rPr>
              <a:t>Word reading at the end of grade 1 predicts reading comprehension at the end of Grade 3.</a:t>
            </a:r>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REFERENCE</a:t>
            </a:r>
          </a:p>
          <a:p>
            <a:pPr marL="0" lvl="0" indent="0" algn="l" rtl="0">
              <a:lnSpc>
                <a:spcPct val="100000"/>
              </a:lnSpc>
              <a:spcBef>
                <a:spcPts val="360"/>
              </a:spcBef>
              <a:spcAft>
                <a:spcPts val="0"/>
              </a:spcAft>
              <a:buSzPts val="1400"/>
              <a:buNone/>
            </a:pPr>
            <a:r>
              <a:rPr lang="en-US" dirty="0" err="1"/>
              <a:t>Sénéchal</a:t>
            </a:r>
            <a:r>
              <a:rPr lang="en-US" dirty="0"/>
              <a:t>, M. &amp; LeFevre, J. (2002). Parental involvement in the development of children’s reading skill: A five-year longitudinal study. </a:t>
            </a:r>
            <a:r>
              <a:rPr lang="en-US" i="1" dirty="0"/>
              <a:t>Child Development, 73</a:t>
            </a:r>
            <a:r>
              <a:rPr lang="en-US" dirty="0"/>
              <a:t> (2), 445-460.</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7614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60"/>
              </a:spcBef>
              <a:spcAft>
                <a:spcPts val="0"/>
              </a:spcAft>
              <a:buSzPts val="1400"/>
              <a:buNone/>
            </a:pPr>
            <a:r>
              <a:rPr lang="en-US" b="1" dirty="0">
                <a:ea typeface="Calibri"/>
                <a:cs typeface="Arial" panose="020B0604020202020204" pitchFamily="34" charset="0"/>
                <a:sym typeface="Calibri"/>
              </a:rPr>
              <a:t>Handout: </a:t>
            </a:r>
            <a:r>
              <a:rPr lang="en-US" i="1" dirty="0">
                <a:ea typeface="Calibri"/>
                <a:cs typeface="Arial" panose="020B0604020202020204" pitchFamily="34" charset="0"/>
                <a:sym typeface="Calibri"/>
              </a:rPr>
              <a:t>Conversations to Gather Language Information</a:t>
            </a:r>
          </a:p>
          <a:p>
            <a:pPr marL="0" lvl="0" indent="0" algn="l" rtl="0">
              <a:lnSpc>
                <a:spcPct val="100000"/>
              </a:lnSpc>
              <a:spcBef>
                <a:spcPts val="360"/>
              </a:spcBef>
              <a:spcAft>
                <a:spcPts val="0"/>
              </a:spcAft>
              <a:buSzPts val="1400"/>
              <a:buNone/>
            </a:pPr>
            <a:endParaRPr lang="en-US" dirty="0">
              <a:ea typeface="Calibri"/>
              <a:cs typeface="Arial" panose="020B0604020202020204" pitchFamily="34" charset="0"/>
              <a:sym typeface="Calibri"/>
            </a:endParaRPr>
          </a:p>
          <a:p>
            <a:pPr marL="0" lvl="0" indent="0" algn="l" rtl="0">
              <a:lnSpc>
                <a:spcPct val="100000"/>
              </a:lnSpc>
              <a:spcBef>
                <a:spcPts val="360"/>
              </a:spcBef>
              <a:spcAft>
                <a:spcPts val="0"/>
              </a:spcAft>
              <a:buSzPts val="1400"/>
              <a:buNone/>
            </a:pPr>
            <a:r>
              <a:rPr lang="en-US" dirty="0">
                <a:ea typeface="Calibri"/>
                <a:cs typeface="Arial" panose="020B0604020202020204" pitchFamily="34" charset="0"/>
                <a:sym typeface="Calibri"/>
              </a:rPr>
              <a:t>Work with a partner (preferably someone you don’t already know).</a:t>
            </a:r>
            <a:r>
              <a:rPr lang="en-US" dirty="0">
                <a:ea typeface="+mn-ea"/>
                <a:cs typeface="+mn-cs"/>
                <a:sym typeface="Calibri"/>
              </a:rPr>
              <a:t> </a:t>
            </a:r>
            <a:r>
              <a:rPr lang="en-US" dirty="0">
                <a:ea typeface="Calibri"/>
                <a:cs typeface="Arial" panose="020B0604020202020204" pitchFamily="34" charset="0"/>
                <a:sym typeface="Calibri"/>
              </a:rPr>
              <a:t>Practice asking </a:t>
            </a:r>
            <a:r>
              <a:rPr lang="en-US" dirty="0"/>
              <a:t>some</a:t>
            </a:r>
            <a:r>
              <a:rPr lang="en-US" dirty="0">
                <a:ea typeface="Calibri"/>
                <a:cs typeface="Arial" panose="020B0604020202020204" pitchFamily="34" charset="0"/>
                <a:sym typeface="Calibri"/>
              </a:rPr>
              <a:t> of the questions suggested on the handout to learn more about the oral and written language experiences of young dual language learners. </a:t>
            </a:r>
            <a:r>
              <a:rPr lang="en-US" dirty="0"/>
              <a:t>One person should pretend to be the educator and the other person should pretend to be the parent, then switch.</a:t>
            </a:r>
            <a:endParaRPr lang="en-US" dirty="0">
              <a:ea typeface="Calibri"/>
              <a:cs typeface="Arial" panose="020B0604020202020204" pitchFamily="34" charset="0"/>
              <a:sym typeface="Calibri"/>
            </a:endParaRP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Presenter Notes:</a:t>
            </a:r>
          </a:p>
          <a:p>
            <a:pPr marL="0" lvl="0" indent="0" algn="l" rtl="0">
              <a:lnSpc>
                <a:spcPct val="100000"/>
              </a:lnSpc>
              <a:spcBef>
                <a:spcPts val="360"/>
              </a:spcBef>
              <a:spcAft>
                <a:spcPts val="0"/>
              </a:spcAft>
              <a:buSzPts val="1400"/>
              <a:buNone/>
            </a:pPr>
            <a:r>
              <a:rPr lang="en-US" dirty="0"/>
              <a:t>Give participants 5-10 minutes to practice asking and answering questions.</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1187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It is also important to support children who are dual language learners and their families through transitions they may experience.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Transitions occur in multiple ways:</a:t>
            </a:r>
          </a:p>
          <a:p>
            <a:pPr marL="457200" lvl="0" indent="-298450" algn="l" rtl="0">
              <a:lnSpc>
                <a:spcPct val="100000"/>
              </a:lnSpc>
              <a:spcBef>
                <a:spcPts val="0"/>
              </a:spcBef>
              <a:spcAft>
                <a:spcPts val="0"/>
              </a:spcAft>
              <a:buSzPts val="1100"/>
              <a:buChar char="●"/>
            </a:pPr>
            <a:r>
              <a:rPr lang="en-US" dirty="0"/>
              <a:t>Transitions into your program (whether the child transitions from home or another program) </a:t>
            </a:r>
          </a:p>
          <a:p>
            <a:pPr marL="457200" lvl="0" indent="-298450" algn="l" rtl="0">
              <a:lnSpc>
                <a:spcPct val="100000"/>
              </a:lnSpc>
              <a:spcBef>
                <a:spcPts val="0"/>
              </a:spcBef>
              <a:spcAft>
                <a:spcPts val="0"/>
              </a:spcAft>
              <a:buSzPts val="1100"/>
              <a:buChar char="●"/>
            </a:pPr>
            <a:r>
              <a:rPr lang="en-US" dirty="0"/>
              <a:t>Transitions out of your program (whether the child transitions to another early education program or elementary school) </a:t>
            </a:r>
          </a:p>
          <a:p>
            <a:pPr marL="457200" lvl="0" indent="-298450" algn="l" rtl="0">
              <a:lnSpc>
                <a:spcPct val="100000"/>
              </a:lnSpc>
              <a:spcBef>
                <a:spcPts val="0"/>
              </a:spcBef>
              <a:spcAft>
                <a:spcPts val="0"/>
              </a:spcAft>
              <a:buSzPts val="1100"/>
              <a:buChar char="●"/>
            </a:pPr>
            <a:r>
              <a:rPr lang="en-US" dirty="0"/>
              <a:t>Transitions within your program (whether the child transitions from one age-group to another or between program options)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Transition practices are the daily interactions and activities informed by program policies that support children’s transition into and out of your program. They are implemented by educators, caregivers, home visitors, and family service workers. Working with a team, program leaders establish policies that lay the foundation for collaborative transition practices.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216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dirty="0">
                <a:solidFill>
                  <a:schemeClr val="dk1"/>
                </a:solidFill>
                <a:latin typeface="Arial" panose="020B0604020202020204" pitchFamily="34" charset="0"/>
                <a:cs typeface="Arial" panose="020B0604020202020204" pitchFamily="34" charset="0"/>
                <a:sym typeface="Calibri"/>
              </a:rPr>
              <a:t>This Head Start Early Learning Outcomes Framework describes the skills, behaviors, and knowledge that educators should foster in children ages birth to 5, including children who are dual language learners or who have disabilities. In Head Start programs, the framework guides curriculum selection, implementation, and assessment and is useful when planning and assessing teaching and learning experiences and children's progress toward school readiness goals.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16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en-US" sz="1600" dirty="0">
                <a:solidFill>
                  <a:schemeClr val="dk1"/>
                </a:solidFill>
                <a:latin typeface="Arial" panose="020B0604020202020204" pitchFamily="34" charset="0"/>
                <a:cs typeface="Arial" panose="020B0604020202020204" pitchFamily="34" charset="0"/>
                <a:sym typeface="Calibri"/>
              </a:rPr>
              <a:t>REFERENCE</a:t>
            </a:r>
            <a:endParaRPr sz="16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en-US" sz="1600" dirty="0">
                <a:solidFill>
                  <a:schemeClr val="dk1"/>
                </a:solidFill>
                <a:latin typeface="Arial" panose="020B0604020202020204" pitchFamily="34" charset="0"/>
                <a:cs typeface="Arial" panose="020B0604020202020204" pitchFamily="34" charset="0"/>
                <a:sym typeface="Calibri"/>
              </a:rPr>
              <a:t>U.S. Department of Health and Human Services, Administration for Children and Families, Office of Head Start. (2015). Head Start early learning outcomes framework: Ages birth to five. </a:t>
            </a:r>
            <a:r>
              <a:rPr lang="en-US" sz="1600" u="sng" dirty="0">
                <a:solidFill>
                  <a:schemeClr val="dk1"/>
                </a:solidFill>
                <a:latin typeface="Arial" panose="020B0604020202020204" pitchFamily="34" charset="0"/>
                <a:cs typeface="Arial" panose="020B0604020202020204" pitchFamily="34" charset="0"/>
                <a:sym typeface="Calibri"/>
                <a:hlinkClick r:id="rId3"/>
              </a:rPr>
              <a:t>https://eclkc.ohs.acf.hhs.gov/hslc/hs/sr/approach/pdf/ohs-framework.pdf</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600"/>
              <a:buFont typeface="Calibri"/>
              <a:buNone/>
            </a:pPr>
            <a:endParaRPr sz="16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385" name="Google Shape;38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6713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spcBef>
                <a:spcPts val="0"/>
              </a:spcBef>
              <a:spcAft>
                <a:spcPts val="1000"/>
              </a:spcAft>
            </a:pPr>
            <a:r>
              <a:rPr lang="en-US" sz="900" dirty="0">
                <a:effectLst/>
                <a:latin typeface="Arial" panose="020B0604020202020204" pitchFamily="34" charset="0"/>
                <a:ea typeface="Arial" panose="020B0604020202020204" pitchFamily="34" charset="0"/>
              </a:rPr>
              <a:t>In terms of individualization policies, here are ideas around how staff can support families and children with unique backgrounds, strengths, and needs during transitions. This includes families who are recent immigrants or refugees, families experiencing homelessness, families who are fostering children, or families who have children with disabilities or other special needs. </a:t>
            </a:r>
          </a:p>
          <a:p>
            <a:pPr marL="0" marR="0">
              <a:spcBef>
                <a:spcPts val="0"/>
              </a:spcBef>
              <a:spcAft>
                <a:spcPts val="1000"/>
              </a:spcAft>
            </a:pPr>
            <a:endParaRPr lang="en-US" sz="9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900" dirty="0">
                <a:effectLst/>
                <a:latin typeface="Arial" panose="020B0604020202020204" pitchFamily="34" charset="0"/>
                <a:ea typeface="Arial" panose="020B0604020202020204" pitchFamily="34" charset="0"/>
              </a:rPr>
              <a:t>Practices include:</a:t>
            </a:r>
          </a:p>
          <a:p>
            <a:pPr marL="0" marR="0">
              <a:spcBef>
                <a:spcPts val="0"/>
              </a:spcBef>
              <a:spcAft>
                <a:spcPts val="1000"/>
              </a:spcAft>
            </a:pPr>
            <a:endParaRPr lang="en-US" sz="900" dirty="0">
              <a:effectLst/>
              <a:latin typeface="Arial" panose="020B0604020202020204" pitchFamily="34" charset="0"/>
              <a:ea typeface="Arial" panose="020B0604020202020204" pitchFamily="34" charset="0"/>
            </a:endParaRPr>
          </a:p>
          <a:p>
            <a:pPr marL="342900" lvl="0" indent="-342900">
              <a:buFont typeface="Times New Roman" panose="02020603050405020304" pitchFamily="18" charset="0"/>
              <a:buChar char="●"/>
              <a:tabLst>
                <a:tab pos="457200" algn="l"/>
              </a:tabLst>
            </a:pPr>
            <a:r>
              <a:rPr lang="en-US" sz="900" dirty="0">
                <a:effectLst/>
              </a:rPr>
              <a:t>Engage our families of children who are DLLs in conversations about school readiness and discuss specific strategies our families can use to support their children’s readiness for school</a:t>
            </a:r>
          </a:p>
          <a:p>
            <a:pPr marL="342900" lvl="0" indent="-342900">
              <a:buFont typeface="Times New Roman" panose="02020603050405020304" pitchFamily="18" charset="0"/>
              <a:buChar char="●"/>
              <a:tabLst>
                <a:tab pos="457200" algn="l"/>
              </a:tabLst>
            </a:pPr>
            <a:r>
              <a:rPr lang="en-US" sz="900" dirty="0">
                <a:effectLst/>
              </a:rPr>
              <a:t>Co-create individual plans with each family for their child’s transition from Early Head Start to Head Start or from Head Start to the next program that include language and cultural considerations</a:t>
            </a:r>
          </a:p>
          <a:p>
            <a:pPr marL="342900" lvl="0" indent="-342900">
              <a:buFont typeface="Times New Roman" panose="02020603050405020304" pitchFamily="18" charset="0"/>
              <a:buChar char="●"/>
              <a:tabLst>
                <a:tab pos="457200" algn="l"/>
              </a:tabLst>
            </a:pPr>
            <a:r>
              <a:rPr lang="en-US" sz="900" dirty="0">
                <a:effectLst/>
              </a:rPr>
              <a:t>Approach destination programs and arrange for our children who are DLLs and families to visit prior to transition</a:t>
            </a:r>
          </a:p>
          <a:p>
            <a:pPr marL="0" marR="0">
              <a:spcBef>
                <a:spcPts val="0"/>
              </a:spcBef>
              <a:spcAft>
                <a:spcPts val="1000"/>
              </a:spcAft>
            </a:pPr>
            <a:r>
              <a:rPr lang="en-US" sz="900" b="1" dirty="0">
                <a:effectLst/>
                <a:latin typeface="Arial" panose="020B0604020202020204" pitchFamily="34" charset="0"/>
                <a:ea typeface="Arial" panose="020B0604020202020204" pitchFamily="34" charset="0"/>
              </a:rPr>
              <a:t> </a:t>
            </a:r>
            <a:endParaRPr lang="en-US" sz="9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900" b="1" dirty="0">
                <a:effectLst/>
                <a:latin typeface="Arial" panose="020B0604020202020204" pitchFamily="34" charset="0"/>
                <a:ea typeface="Arial" panose="020B0604020202020204" pitchFamily="34" charset="0"/>
              </a:rPr>
              <a:t>REFERENCE</a:t>
            </a:r>
            <a:endParaRPr lang="en-US" sz="9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900" dirty="0">
                <a:effectLst/>
                <a:latin typeface="Arial" panose="020B0604020202020204" pitchFamily="34" charset="0"/>
                <a:ea typeface="Arial" panose="020B0604020202020204" pitchFamily="34" charset="0"/>
              </a:rPr>
              <a:t>Office of Head Start. (n.d.). </a:t>
            </a:r>
            <a:r>
              <a:rPr lang="en-US" sz="900" i="1" dirty="0">
                <a:effectLst/>
                <a:latin typeface="Arial" panose="020B0604020202020204" pitchFamily="34" charset="0"/>
                <a:ea typeface="Arial" panose="020B0604020202020204" pitchFamily="34" charset="0"/>
              </a:rPr>
              <a:t>Dual language learners program assessment.</a:t>
            </a:r>
            <a:r>
              <a:rPr lang="en-US" sz="900" dirty="0">
                <a:effectLst/>
                <a:latin typeface="Arial" panose="020B0604020202020204" pitchFamily="34" charset="0"/>
                <a:ea typeface="Arial" panose="020B0604020202020204" pitchFamily="34" charset="0"/>
              </a:rPr>
              <a:t> Retrieved from: </a:t>
            </a:r>
            <a:r>
              <a:rPr lang="en-US" sz="900" u="sng"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https://eclkc.ohs.acf.hhs.gov/culture-language/guide-dual-language-learners-program-assessment-dllpa/download-dllpa</a:t>
            </a:r>
            <a:endParaRPr lang="en-US" sz="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12704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Make sure families are aware of their rights and any changes in policies affecting their child. </a:t>
            </a:r>
          </a:p>
          <a:p>
            <a:pPr marL="0" lvl="0" indent="0" algn="l" rtl="0">
              <a:lnSpc>
                <a:spcPct val="100000"/>
              </a:lnSpc>
              <a:spcBef>
                <a:spcPts val="0"/>
              </a:spcBef>
              <a:spcAft>
                <a:spcPts val="0"/>
              </a:spcAft>
              <a:buSzPts val="1100"/>
              <a:buNone/>
            </a:pPr>
            <a:endParaRPr lang="en" dirty="0"/>
          </a:p>
          <a:p>
            <a:pPr marL="0" marR="0">
              <a:spcBef>
                <a:spcPts val="0"/>
              </a:spcBef>
              <a:spcAft>
                <a:spcPts val="1000"/>
              </a:spcAft>
            </a:pPr>
            <a:r>
              <a:rPr lang="en-US" sz="1200" b="1" dirty="0">
                <a:effectLst/>
                <a:latin typeface="Arial" panose="020B0604020202020204" pitchFamily="34" charset="0"/>
                <a:ea typeface="Arial" panose="020B0604020202020204" pitchFamily="34" charset="0"/>
              </a:rPr>
              <a:t>REFERENCE</a:t>
            </a:r>
            <a:endParaRPr lang="en-US" sz="12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200" dirty="0">
                <a:effectLst/>
                <a:latin typeface="Arial" panose="020B0604020202020204" pitchFamily="34" charset="0"/>
                <a:ea typeface="Arial" panose="020B0604020202020204" pitchFamily="34" charset="0"/>
              </a:rPr>
              <a:t>Office of Head Start. (n.d.). </a:t>
            </a:r>
            <a:r>
              <a:rPr lang="en-US" sz="1200" i="1" dirty="0">
                <a:effectLst/>
                <a:latin typeface="Arial" panose="020B0604020202020204" pitchFamily="34" charset="0"/>
                <a:ea typeface="Arial" panose="020B0604020202020204" pitchFamily="34" charset="0"/>
              </a:rPr>
              <a:t>Dual language learners program assessment.</a:t>
            </a:r>
            <a:r>
              <a:rPr lang="en-US" sz="1200" dirty="0">
                <a:effectLst/>
                <a:latin typeface="Arial" panose="020B0604020202020204" pitchFamily="34" charset="0"/>
                <a:ea typeface="Arial" panose="020B0604020202020204" pitchFamily="34" charset="0"/>
              </a:rPr>
              <a:t> Retrieved from: </a:t>
            </a:r>
            <a:r>
              <a:rPr lang="en-US" sz="1200" u="sng"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https://eclkc.ohs.acf.hhs.gov/culture-language/guide-dual-language-learners-program-assessment-dllpa/download-dllpa</a:t>
            </a:r>
            <a:endParaRPr lang="en-US" sz="12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65760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fe5893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fe5893e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have discussed many concepts around children who are dual language learners and engaging their families.  Now go even more in depth with strategies that educators can use in their programs to give intentional language support.</a:t>
            </a:r>
            <a:endParaRPr dirty="0"/>
          </a:p>
        </p:txBody>
      </p:sp>
      <p:sp>
        <p:nvSpPr>
          <p:cNvPr id="768" name="Google Shape;768;g5fe5893e2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t>42</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9328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600" dirty="0">
                <a:latin typeface="Arial"/>
                <a:ea typeface="Arial"/>
                <a:cs typeface="Arial"/>
                <a:sym typeface="Arial"/>
              </a:rPr>
              <a:t>When we talk about a child’s environment, we are talking about the physical and social-emotional characteristics of the environment. Both are crucial to support learning for all students, and this is no different for children who are DLLs. Educators can use specific strategies so children who are DLLs feel most supported. </a:t>
            </a:r>
          </a:p>
          <a:p>
            <a:pPr marL="0" lvl="0" indent="0" algn="l" rtl="0">
              <a:spcBef>
                <a:spcPts val="360"/>
              </a:spcBef>
              <a:spcAft>
                <a:spcPts val="0"/>
              </a:spcAft>
              <a:buNone/>
            </a:pPr>
            <a:endParaRPr lang="en-US" sz="1600" dirty="0">
              <a:latin typeface="Arial"/>
              <a:ea typeface="Arial"/>
              <a:cs typeface="Arial"/>
              <a:sym typeface="Arial"/>
            </a:endParaRPr>
          </a:p>
          <a:p>
            <a:pPr marL="0" lvl="0" indent="0" algn="l" rtl="0">
              <a:spcBef>
                <a:spcPts val="360"/>
              </a:spcBef>
              <a:spcAft>
                <a:spcPts val="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3868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Welcoming and supportive physical environments are structured and intentionally mindful of children’s cultures. Early learning artifacts reflect not just diversity, but also the actual culture of the children.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families are integral for educating their children because they help build upon their home language and culture as their child learns new languages. Families can let educators know when </a:t>
            </a:r>
            <a:r>
              <a:rPr lang="en-US" sz="1200" i="1" kern="1200" dirty="0">
                <a:solidFill>
                  <a:schemeClr val="tx1"/>
                </a:solidFill>
                <a:effectLst/>
                <a:latin typeface="+mn-lt"/>
                <a:ea typeface="+mn-ea"/>
                <a:cs typeface="+mn-cs"/>
              </a:rPr>
              <a:t>cultural artifacts</a:t>
            </a:r>
            <a:r>
              <a:rPr lang="en-US" sz="1200" kern="1200" dirty="0">
                <a:solidFill>
                  <a:schemeClr val="tx1"/>
                </a:solidFill>
                <a:effectLst/>
                <a:latin typeface="+mn-lt"/>
                <a:ea typeface="+mn-ea"/>
                <a:cs typeface="+mn-cs"/>
              </a:rPr>
              <a:t> they place in their classrooms do not accurately reflect their culture.  This is easily stated, but challenging to ensure. It takes safe, trusting relationships and program policies/supports that enable families to feel welcomed/engaged to do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relevant cultural materials and artifacts, a sense of belonging and acceptance is nurtured both through caring and responsive adult-child relationships and by identification with different cultural reference points. For example, children who are dual language learners connect when they hear a peer or adult in the classroom speak their native language. They gain a sense of belonging when they see a traditional activity from their culture discussed in a book or during circle time. A sense of belonging can boost children’s self-esteem and confidence and motivate them to learn. </a:t>
            </a:r>
            <a:br>
              <a:rPr lang="en-US" sz="1600" dirty="0"/>
            </a:br>
            <a:br>
              <a:rPr lang="en-US" sz="1600" dirty="0"/>
            </a:br>
            <a:r>
              <a:rPr lang="en-US" sz="1600" b="1" dirty="0"/>
              <a:t>REFERENCE</a:t>
            </a:r>
            <a:br>
              <a:rPr lang="en-US" sz="1600" dirty="0"/>
            </a:br>
            <a:r>
              <a:rPr lang="en-US" sz="1600" dirty="0">
                <a:solidFill>
                  <a:schemeClr val="dk1"/>
                </a:solidFill>
                <a:ea typeface="Calibri"/>
                <a:cs typeface="Arial" panose="020B0604020202020204" pitchFamily="34" charset="0"/>
                <a:sym typeface="Calibri"/>
              </a:rPr>
              <a:t>Castro, D. C., Espinosa, L. M., &amp; </a:t>
            </a:r>
            <a:r>
              <a:rPr lang="en-US" sz="1600" dirty="0" err="1">
                <a:solidFill>
                  <a:schemeClr val="dk1"/>
                </a:solidFill>
                <a:ea typeface="Calibri"/>
                <a:cs typeface="Arial" panose="020B0604020202020204" pitchFamily="34" charset="0"/>
                <a:sym typeface="Calibri"/>
              </a:rPr>
              <a:t>Paez</a:t>
            </a:r>
            <a:r>
              <a:rPr lang="en-US" sz="1600" dirty="0">
                <a:solidFill>
                  <a:schemeClr val="dk1"/>
                </a:solidFill>
                <a:ea typeface="Calibri"/>
                <a:cs typeface="Arial" panose="020B0604020202020204" pitchFamily="34" charset="0"/>
                <a:sym typeface="Calibri"/>
              </a:rPr>
              <a:t>, M. M. (2011). Defining and measuring quality in early childhood practices that promote dual language learners' development and learning. In M. </a:t>
            </a:r>
            <a:r>
              <a:rPr lang="en-US" sz="1600" dirty="0" err="1">
                <a:solidFill>
                  <a:schemeClr val="dk1"/>
                </a:solidFill>
                <a:ea typeface="Calibri"/>
                <a:cs typeface="Arial" panose="020B0604020202020204" pitchFamily="34" charset="0"/>
                <a:sym typeface="Calibri"/>
              </a:rPr>
              <a:t>Zaslow</a:t>
            </a:r>
            <a:r>
              <a:rPr lang="en-US" sz="1600" dirty="0">
                <a:solidFill>
                  <a:schemeClr val="dk1"/>
                </a:solidFill>
                <a:ea typeface="Calibri"/>
                <a:cs typeface="Arial" panose="020B0604020202020204" pitchFamily="34" charset="0"/>
                <a:sym typeface="Calibri"/>
              </a:rPr>
              <a:t>, I. Martinez-Beck, K. Tout, &amp; T. Halle (Eds.), Quality measurement in early childhood settings (pp. 257-280). Baltimore, MD: Brookes.</a:t>
            </a: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316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360"/>
              </a:spcBef>
              <a:spcAft>
                <a:spcPts val="0"/>
              </a:spcAft>
              <a:buClr>
                <a:schemeClr val="dk1"/>
              </a:buClr>
              <a:buSzPts val="1200"/>
              <a:buFont typeface="Arial"/>
              <a:buNone/>
            </a:pPr>
            <a:r>
              <a:rPr lang="en-US" sz="1600" dirty="0">
                <a:latin typeface="Arial"/>
                <a:ea typeface="Arial"/>
                <a:cs typeface="Arial"/>
                <a:sym typeface="Arial"/>
              </a:rPr>
              <a:t>Young children who are DLLs benefit from having classroom rules and expectations explained to them in their home languages, so they know how to interact and learn. When they clearly understand the rules and expectations, their environment is more predictable, and they feel safer and more comfortable. </a:t>
            </a:r>
          </a:p>
          <a:p>
            <a:pPr marL="0" marR="0" lvl="0" indent="0" algn="l" rtl="0">
              <a:lnSpc>
                <a:spcPct val="100000"/>
              </a:lnSpc>
              <a:spcBef>
                <a:spcPts val="360"/>
              </a:spcBef>
              <a:spcAft>
                <a:spcPts val="0"/>
              </a:spcAft>
              <a:buClr>
                <a:schemeClr val="dk1"/>
              </a:buClr>
              <a:buSzPts val="1200"/>
              <a:buFont typeface="Arial"/>
              <a:buNone/>
            </a:pPr>
            <a:endParaRPr lang="en-US" sz="1600" dirty="0">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n-US" sz="1600" dirty="0">
                <a:latin typeface="Arial"/>
                <a:ea typeface="Arial"/>
                <a:cs typeface="Arial"/>
                <a:sym typeface="Arial"/>
              </a:rPr>
              <a:t>When a language barrier impedes children’s understanding of the rules and behavioral expectations, they can grow anxious. If children feel excessive anxiety because they don’t understand the rules, they are more likely to shut down, withdraw, or act out.</a:t>
            </a:r>
            <a:br>
              <a:rPr lang="en-US" sz="1600" dirty="0">
                <a:latin typeface="Arial"/>
                <a:ea typeface="Arial"/>
                <a:cs typeface="Arial"/>
                <a:sym typeface="Arial"/>
              </a:rPr>
            </a:br>
            <a:br>
              <a:rPr lang="en-US" sz="1600" dirty="0">
                <a:latin typeface="Arial"/>
                <a:ea typeface="Arial"/>
                <a:cs typeface="Arial"/>
                <a:sym typeface="Arial"/>
              </a:rPr>
            </a:br>
            <a:r>
              <a:rPr lang="en-US" sz="1600" b="1" dirty="0">
                <a:latin typeface="Arial"/>
                <a:ea typeface="Arial"/>
                <a:cs typeface="Arial"/>
                <a:sym typeface="Arial"/>
              </a:rPr>
              <a:t>REFERENCES</a:t>
            </a:r>
            <a:br>
              <a:rPr lang="en-US" sz="1600" dirty="0">
                <a:latin typeface="Arial"/>
                <a:ea typeface="Arial"/>
                <a:cs typeface="Arial"/>
                <a:sym typeface="Arial"/>
              </a:rPr>
            </a:br>
            <a:r>
              <a:rPr lang="en-US" sz="1600" dirty="0">
                <a:solidFill>
                  <a:schemeClr val="dk1"/>
                </a:solidFill>
                <a:ea typeface="Calibri"/>
                <a:cs typeface="Arial" panose="020B0604020202020204" pitchFamily="34" charset="0"/>
                <a:sym typeface="Calibri"/>
              </a:rPr>
              <a:t>Castro, D. C., Espinosa, L. M., &amp; </a:t>
            </a:r>
            <a:r>
              <a:rPr lang="en-US" sz="1600" dirty="0" err="1">
                <a:solidFill>
                  <a:schemeClr val="dk1"/>
                </a:solidFill>
                <a:ea typeface="Calibri"/>
                <a:cs typeface="Arial" panose="020B0604020202020204" pitchFamily="34" charset="0"/>
                <a:sym typeface="Calibri"/>
              </a:rPr>
              <a:t>Paez</a:t>
            </a:r>
            <a:r>
              <a:rPr lang="en-US" sz="1600" dirty="0">
                <a:solidFill>
                  <a:schemeClr val="dk1"/>
                </a:solidFill>
                <a:ea typeface="Calibri"/>
                <a:cs typeface="Arial" panose="020B0604020202020204" pitchFamily="34" charset="0"/>
                <a:sym typeface="Calibri"/>
              </a:rPr>
              <a:t>, M. M. (2011). Defining and measuring quality in early childhood practices that promote dual language learners' development and learning. In M. </a:t>
            </a:r>
            <a:r>
              <a:rPr lang="en-US" sz="1600" dirty="0" err="1">
                <a:solidFill>
                  <a:schemeClr val="dk1"/>
                </a:solidFill>
                <a:ea typeface="Calibri"/>
                <a:cs typeface="Arial" panose="020B0604020202020204" pitchFamily="34" charset="0"/>
                <a:sym typeface="Calibri"/>
              </a:rPr>
              <a:t>Zaslow</a:t>
            </a:r>
            <a:r>
              <a:rPr lang="en-US" sz="1600" dirty="0">
                <a:solidFill>
                  <a:schemeClr val="dk1"/>
                </a:solidFill>
                <a:ea typeface="Calibri"/>
                <a:cs typeface="Arial" panose="020B0604020202020204" pitchFamily="34" charset="0"/>
                <a:sym typeface="Calibri"/>
              </a:rPr>
              <a:t>, I. Martinez-Beck, K. Tout, &amp; T. Halle (Eds.), Quality measurement in early childhood settings (pp. 257-280). Baltimore, MD: Brookes.</a:t>
            </a:r>
          </a:p>
          <a:p>
            <a:pPr marL="0" marR="0" lvl="0" indent="0" algn="l" rtl="0">
              <a:lnSpc>
                <a:spcPct val="100000"/>
              </a:lnSpc>
              <a:spcBef>
                <a:spcPts val="360"/>
              </a:spcBef>
              <a:spcAft>
                <a:spcPts val="0"/>
              </a:spcAft>
              <a:buClr>
                <a:schemeClr val="dk1"/>
              </a:buClr>
              <a:buSzPts val="1200"/>
              <a:buFont typeface="Arial"/>
              <a:buNone/>
            </a:pPr>
            <a:endParaRPr lang="en-US" sz="1600" dirty="0">
              <a:solidFill>
                <a:schemeClr val="dk1"/>
              </a:solidFill>
              <a:cs typeface="Arial" panose="020B0604020202020204" pitchFamily="34" charset="0"/>
              <a:sym typeface="Calibri"/>
            </a:endParaRPr>
          </a:p>
          <a:p>
            <a:pPr marL="0" marR="0" lvl="0" indent="0" algn="l" rtl="0">
              <a:lnSpc>
                <a:spcPct val="100000"/>
              </a:lnSpc>
              <a:spcBef>
                <a:spcPts val="360"/>
              </a:spcBef>
              <a:spcAft>
                <a:spcPts val="0"/>
              </a:spcAft>
              <a:buClr>
                <a:schemeClr val="dk1"/>
              </a:buClr>
              <a:buSzPts val="1200"/>
              <a:buFont typeface="Arial"/>
              <a:buNone/>
            </a:pPr>
            <a:r>
              <a:rPr lang="en-US" sz="1600" dirty="0">
                <a:solidFill>
                  <a:schemeClr val="dk1"/>
                </a:solidFill>
                <a:cs typeface="Arial" panose="020B0604020202020204" pitchFamily="34" charset="0"/>
                <a:sym typeface="Calibri"/>
              </a:rPr>
              <a:t>Goldenberg, C., Hicks, J., &amp; Lit, I. (2013). Dual language learners: Effective instruction in early childhood. American Educator, 37(2) pp. 26-29. </a:t>
            </a:r>
            <a:r>
              <a:rPr lang="en-US" dirty="0">
                <a:hlinkClick r:id="rId3"/>
              </a:rPr>
              <a:t>https://eric.ed.gov/?id=EJ1013928</a:t>
            </a: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045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Here’s an example of educators who made the classroom more predictable by making the rules explicit and accessible to children who are DLLs. They paired print with visuals and provided the information in children’s home language, in this case Spanish.</a:t>
            </a:r>
            <a:br>
              <a:rPr lang="en-US" sz="1600" dirty="0"/>
            </a:br>
            <a:br>
              <a:rPr lang="en-US" sz="1600" dirty="0"/>
            </a:br>
            <a:r>
              <a:rPr lang="en-US" sz="1600" b="1" dirty="0"/>
              <a:t>REFERENCE</a:t>
            </a:r>
            <a:br>
              <a:rPr lang="en-US" sz="1600" dirty="0"/>
            </a:br>
            <a:r>
              <a:rPr lang="en-US" sz="1600" dirty="0">
                <a:solidFill>
                  <a:schemeClr val="dk1"/>
                </a:solidFill>
                <a:ea typeface="Calibri"/>
                <a:cs typeface="Arial" panose="020B0604020202020204" pitchFamily="34" charset="0"/>
                <a:sym typeface="Calibri"/>
              </a:rPr>
              <a:t>Castro, D. C., Espinosa, L. M., &amp; </a:t>
            </a:r>
            <a:r>
              <a:rPr lang="en-US" sz="1600" dirty="0" err="1">
                <a:solidFill>
                  <a:schemeClr val="dk1"/>
                </a:solidFill>
                <a:ea typeface="Calibri"/>
                <a:cs typeface="Arial" panose="020B0604020202020204" pitchFamily="34" charset="0"/>
                <a:sym typeface="Calibri"/>
              </a:rPr>
              <a:t>Paez</a:t>
            </a:r>
            <a:r>
              <a:rPr lang="en-US" sz="1600" dirty="0">
                <a:solidFill>
                  <a:schemeClr val="dk1"/>
                </a:solidFill>
                <a:ea typeface="Calibri"/>
                <a:cs typeface="Arial" panose="020B0604020202020204" pitchFamily="34" charset="0"/>
                <a:sym typeface="Calibri"/>
              </a:rPr>
              <a:t>, M. M. (2011). Defining and measuring quality in early childhood practices that promote dual language learners' development and learning. In M. </a:t>
            </a:r>
            <a:r>
              <a:rPr lang="en-US" sz="1600" dirty="0" err="1">
                <a:solidFill>
                  <a:schemeClr val="dk1"/>
                </a:solidFill>
                <a:ea typeface="Calibri"/>
                <a:cs typeface="Arial" panose="020B0604020202020204" pitchFamily="34" charset="0"/>
                <a:sym typeface="Calibri"/>
              </a:rPr>
              <a:t>Zaslow</a:t>
            </a:r>
            <a:r>
              <a:rPr lang="en-US" sz="1600" dirty="0">
                <a:solidFill>
                  <a:schemeClr val="dk1"/>
                </a:solidFill>
                <a:ea typeface="Calibri"/>
                <a:cs typeface="Arial" panose="020B0604020202020204" pitchFamily="34" charset="0"/>
                <a:sym typeface="Calibri"/>
              </a:rPr>
              <a:t>, I. Martinez-Beck, K. Tout, &amp; T. Halle (Eds.), Quality measurement in early childhood settings (pp. 257-280). Baltimore, MD: Brookes.</a:t>
            </a:r>
            <a:br>
              <a:rPr lang="en-US" sz="1600" dirty="0"/>
            </a:b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2425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dk1"/>
                </a:solidFill>
                <a:ea typeface="Calibri"/>
                <a:cs typeface="Arial" panose="020B0604020202020204" pitchFamily="34" charset="0"/>
                <a:sym typeface="Calibri"/>
              </a:rPr>
              <a:t>Let’s watch a video featuring expert Dr. Lilian Duran about setting up a supportive classroom environment. Though some older videos like this one still reverse the order and say “DLL Children,” please note that as a field we have more consistently begun using person first language such as “Children who are Dual Language Learners” and that is the preferred strategy going forward. </a:t>
            </a:r>
            <a:r>
              <a:rPr lang="en-US" sz="1200" kern="1200" dirty="0">
                <a:solidFill>
                  <a:schemeClr val="tx1"/>
                </a:solidFill>
                <a:effectLst/>
                <a:latin typeface="+mn-lt"/>
                <a:ea typeface="+mn-ea"/>
                <a:cs typeface="+mn-cs"/>
              </a:rPr>
              <a:t>Also, the video title states “classroom,” but the strategies discussed can be applied directly or adapted for other early childhood settings.</a:t>
            </a:r>
            <a:r>
              <a:rPr lang="en-US" sz="1600" dirty="0">
                <a:effectLst/>
              </a:rPr>
              <a:t> </a:t>
            </a:r>
            <a:endParaRPr lang="en-US" sz="1600" dirty="0">
              <a:solidFill>
                <a:schemeClr val="dk1"/>
              </a:solidFill>
              <a:ea typeface="Calibri"/>
              <a:cs typeface="Arial" panose="020B0604020202020204" pitchFamily="34" charset="0"/>
              <a:sym typeface="Calibri"/>
            </a:endParaRPr>
          </a:p>
          <a:p>
            <a:endParaRPr lang="en-US" sz="1600" dirty="0">
              <a:solidFill>
                <a:schemeClr val="dk1"/>
              </a:solidFill>
              <a:ea typeface="Calibri"/>
              <a:cs typeface="Arial" panose="020B0604020202020204" pitchFamily="34" charset="0"/>
              <a:sym typeface="Calibri"/>
            </a:endParaRPr>
          </a:p>
          <a:p>
            <a:r>
              <a:rPr lang="en-US" sz="1600" dirty="0">
                <a:solidFill>
                  <a:schemeClr val="dk1"/>
                </a:solidFill>
                <a:ea typeface="Calibri"/>
                <a:cs typeface="Arial" panose="020B0604020202020204" pitchFamily="34" charset="0"/>
                <a:sym typeface="Calibri"/>
              </a:rPr>
              <a:t>As you watch this video, identify which strategies Dr. Duran mentioned that create a supportive physical environment and those that support the social-emotional environment. </a:t>
            </a:r>
          </a:p>
          <a:p>
            <a:endParaRPr lang="en-US" sz="1600" dirty="0">
              <a:solidFill>
                <a:schemeClr val="dk1"/>
              </a:solidFill>
              <a:cs typeface="Arial" panose="020B0604020202020204" pitchFamily="34" charset="0"/>
              <a:sym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9310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dk1"/>
                </a:solidFill>
                <a:cs typeface="Arial" panose="020B0604020202020204" pitchFamily="34" charset="0"/>
                <a:sym typeface="Calibri"/>
              </a:rPr>
              <a:t>Instructor Notes:</a:t>
            </a:r>
          </a:p>
          <a:p>
            <a:r>
              <a:rPr lang="en-US" sz="1200" dirty="0">
                <a:solidFill>
                  <a:schemeClr val="dk1"/>
                </a:solidFill>
                <a:cs typeface="Arial" panose="020B0604020202020204" pitchFamily="34" charset="0"/>
                <a:sym typeface="Calibri"/>
              </a:rPr>
              <a:t>The video is 3 minutes, 39 seconds long.</a:t>
            </a:r>
            <a:endParaRPr lang="en-US" dirty="0"/>
          </a:p>
        </p:txBody>
      </p:sp>
      <p:sp>
        <p:nvSpPr>
          <p:cNvPr id="4" name="Slide Number Placeholder 3"/>
          <p:cNvSpPr>
            <a:spLocks noGrp="1"/>
          </p:cNvSpPr>
          <p:nvPr>
            <p:ph type="sldNum" sz="quarter" idx="5"/>
          </p:nvPr>
        </p:nvSpPr>
        <p:spPr/>
        <p:txBody>
          <a:bodyPr/>
          <a:lstStyle/>
          <a:p>
            <a:fld id="{56B52290-694B-834E-842E-E5C6A930A0C8}" type="slidenum">
              <a:rPr lang="en-US" smtClean="0"/>
              <a:t>48</a:t>
            </a:fld>
            <a:endParaRPr lang="en-US"/>
          </a:p>
        </p:txBody>
      </p:sp>
    </p:spTree>
    <p:extLst>
      <p:ext uri="{BB962C8B-B14F-4D97-AF65-F5344CB8AC3E}">
        <p14:creationId xmlns:p14="http://schemas.microsoft.com/office/powerpoint/2010/main" val="3779568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It’s time to debrief. Which strategies did Dr. Duran mention that support a program’s physical environment, and which ones support the social environment?</a:t>
            </a:r>
          </a:p>
          <a:p>
            <a:endParaRPr lang="en-US" b="0" dirty="0"/>
          </a:p>
          <a:p>
            <a:endParaRPr lang="en-US" b="1" i="1" dirty="0"/>
          </a:p>
          <a:p>
            <a:r>
              <a:rPr lang="en-US" b="1" i="1" dirty="0"/>
              <a:t>Possible Answers: </a:t>
            </a:r>
          </a:p>
          <a:p>
            <a:pPr marL="285750" indent="-285750">
              <a:buFont typeface="Arial" panose="020B0604020202020204" pitchFamily="34" charset="0"/>
              <a:buChar char="•"/>
            </a:pPr>
            <a:r>
              <a:rPr lang="en-US" b="0" i="1" u="sng" dirty="0"/>
              <a:t>Physical environment</a:t>
            </a:r>
            <a:r>
              <a:rPr lang="en-US" b="0" i="1" dirty="0"/>
              <a:t>: Having culturally familiar objects; encouraging communication by having one less paintbrush than the number of children at the art center, for instance</a:t>
            </a:r>
          </a:p>
          <a:p>
            <a:pPr marL="285750" indent="-285750">
              <a:buFont typeface="Arial" panose="020B0604020202020204" pitchFamily="34" charset="0"/>
              <a:buChar char="•"/>
            </a:pPr>
            <a:r>
              <a:rPr lang="en-US" b="0" i="1" u="sng" dirty="0"/>
              <a:t>Social-emotional environment</a:t>
            </a:r>
            <a:r>
              <a:rPr lang="en-US" b="0" i="1" dirty="0"/>
              <a:t>: One-on-one time individually or in small groups, peer interaction and play</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97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Guiding principles of the Head Start Early Learning Outcomes Framework include:</a:t>
            </a:r>
            <a:endParaRPr dirty="0">
              <a:latin typeface="Arial" panose="020B0604020202020204" pitchFamily="34" charset="0"/>
              <a:cs typeface="Arial" panose="020B0604020202020204" pitchFamily="34" charset="0"/>
            </a:endParaRPr>
          </a:p>
          <a:p>
            <a:pPr marL="91440" lvl="0" indent="-91440" algn="l" rtl="0">
              <a:lnSpc>
                <a:spcPct val="100000"/>
              </a:lnSpc>
              <a:spcBef>
                <a:spcPts val="360"/>
              </a:spcBef>
              <a:spcAft>
                <a:spcPts val="0"/>
              </a:spcAft>
              <a:buClr>
                <a:schemeClr val="dk1"/>
              </a:buClr>
              <a:buSzPts val="1200"/>
              <a:buFont typeface="Calibri"/>
              <a:buChar char="●"/>
            </a:pPr>
            <a:r>
              <a:rPr lang="en-US" dirty="0">
                <a:latin typeface="Arial" panose="020B0604020202020204" pitchFamily="34" charset="0"/>
                <a:cs typeface="Arial" panose="020B0604020202020204" pitchFamily="34" charset="0"/>
              </a:rPr>
              <a:t> Each child is unique and can succeed</a:t>
            </a:r>
            <a:endParaRPr dirty="0">
              <a:latin typeface="Arial" panose="020B0604020202020204" pitchFamily="34" charset="0"/>
              <a:cs typeface="Arial" panose="020B0604020202020204" pitchFamily="34" charset="0"/>
            </a:endParaRPr>
          </a:p>
          <a:p>
            <a:pPr marL="91440" lvl="0" indent="-91440" algn="l" rtl="0">
              <a:lnSpc>
                <a:spcPct val="100000"/>
              </a:lnSpc>
              <a:spcBef>
                <a:spcPts val="0"/>
              </a:spcBef>
              <a:spcAft>
                <a:spcPts val="0"/>
              </a:spcAft>
              <a:buClr>
                <a:schemeClr val="dk1"/>
              </a:buClr>
              <a:buSzPts val="1200"/>
              <a:buFont typeface="Calibri"/>
              <a:buChar char="●"/>
            </a:pPr>
            <a:r>
              <a:rPr lang="en-US" dirty="0">
                <a:latin typeface="Arial" panose="020B0604020202020204" pitchFamily="34" charset="0"/>
                <a:cs typeface="Arial" panose="020B0604020202020204" pitchFamily="34" charset="0"/>
              </a:rPr>
              <a:t> Learning occurs within the context of relationships</a:t>
            </a:r>
            <a:endParaRPr dirty="0">
              <a:latin typeface="Arial" panose="020B0604020202020204" pitchFamily="34" charset="0"/>
              <a:cs typeface="Arial" panose="020B0604020202020204" pitchFamily="34" charset="0"/>
            </a:endParaRPr>
          </a:p>
          <a:p>
            <a:pPr marL="91440" lvl="0" indent="-91440" algn="l" rtl="0">
              <a:lnSpc>
                <a:spcPct val="100000"/>
              </a:lnSpc>
              <a:spcBef>
                <a:spcPts val="0"/>
              </a:spcBef>
              <a:spcAft>
                <a:spcPts val="0"/>
              </a:spcAft>
              <a:buClr>
                <a:schemeClr val="dk1"/>
              </a:buClr>
              <a:buSzPts val="1200"/>
              <a:buFont typeface="Calibri"/>
              <a:buChar char="●"/>
            </a:pPr>
            <a:r>
              <a:rPr lang="en-US" dirty="0">
                <a:latin typeface="Arial" panose="020B0604020202020204" pitchFamily="34" charset="0"/>
                <a:cs typeface="Arial" panose="020B0604020202020204" pitchFamily="34" charset="0"/>
              </a:rPr>
              <a:t> Families are children’s first and most important caregivers, teachers, and advocates</a:t>
            </a:r>
            <a:endParaRPr dirty="0">
              <a:latin typeface="Arial" panose="020B0604020202020204" pitchFamily="34" charset="0"/>
              <a:cs typeface="Arial" panose="020B0604020202020204" pitchFamily="34" charset="0"/>
            </a:endParaRPr>
          </a:p>
          <a:p>
            <a:pPr marL="91440" lvl="0" indent="-91440" algn="l" rtl="0">
              <a:lnSpc>
                <a:spcPct val="100000"/>
              </a:lnSpc>
              <a:spcBef>
                <a:spcPts val="0"/>
              </a:spcBef>
              <a:spcAft>
                <a:spcPts val="0"/>
              </a:spcAft>
              <a:buClr>
                <a:schemeClr val="dk1"/>
              </a:buClr>
              <a:buSzPts val="1200"/>
              <a:buFont typeface="Calibri"/>
              <a:buChar char="●"/>
            </a:pPr>
            <a:r>
              <a:rPr lang="en-US" dirty="0">
                <a:latin typeface="Arial" panose="020B0604020202020204" pitchFamily="34" charset="0"/>
                <a:cs typeface="Arial" panose="020B0604020202020204" pitchFamily="34" charset="0"/>
              </a:rPr>
              <a:t> Children learn best when they are emotionally and physically safe and secure</a:t>
            </a:r>
          </a:p>
          <a:p>
            <a:pPr marL="91440" lvl="0" indent="-91440" algn="l" rtl="0">
              <a:lnSpc>
                <a:spcPct val="100000"/>
              </a:lnSpc>
              <a:spcBef>
                <a:spcPts val="0"/>
              </a:spcBef>
              <a:spcAft>
                <a:spcPts val="0"/>
              </a:spcAft>
              <a:buClr>
                <a:schemeClr val="dk1"/>
              </a:buClr>
              <a:buSzPts val="1200"/>
              <a:buFont typeface="Calibri"/>
              <a:buChar char="●"/>
            </a:pP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Every child has diverse strengths rooted in their family’s culture, background, language, and beliefs</a:t>
            </a:r>
            <a:r>
              <a:rPr lang="en-US" dirty="0">
                <a:effectLst/>
              </a:rPr>
              <a:t> </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en-US"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REFERENCES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r>
              <a:rPr lang="en-US" dirty="0">
                <a:latin typeface="Arial" panose="020B0604020202020204" pitchFamily="34" charset="0"/>
                <a:cs typeface="Arial" panose="020B0604020202020204" pitchFamily="34" charset="0"/>
              </a:rPr>
              <a:t>Administration for Children and Families, Office of Head Start (n.d.). Head Start Early Learning Outcomes Framework [PDF]. Retrieved from </a:t>
            </a:r>
            <a:r>
              <a:rPr lang="en-US" u="sng" dirty="0">
                <a:solidFill>
                  <a:schemeClr val="hlink"/>
                </a:solidFill>
                <a:latin typeface="Arial" panose="020B0604020202020204" pitchFamily="34" charset="0"/>
                <a:cs typeface="Arial" panose="020B0604020202020204" pitchFamily="34" charset="0"/>
                <a:hlinkClick r:id="rId3"/>
              </a:rPr>
              <a:t>https://eclkc.ohs.acf.hhs.gov/sites/default/files/pdf/elof-ohs-framework.pdf</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408" name="Google Shape;4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5</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08613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600" b="1" dirty="0"/>
              <a:t>Handout</a:t>
            </a:r>
            <a:r>
              <a:rPr lang="en-US" sz="1600" b="0" dirty="0"/>
              <a:t>: Use the </a:t>
            </a:r>
            <a:r>
              <a:rPr lang="en-US" sz="1600" b="0" i="1" dirty="0"/>
              <a:t>Supporting Emergent Bilingual Children in Early Learning Checklist</a:t>
            </a:r>
          </a:p>
          <a:p>
            <a:pPr marL="0" marR="0" lvl="0" indent="0" algn="l" rtl="0">
              <a:lnSpc>
                <a:spcPct val="100000"/>
              </a:lnSpc>
              <a:spcBef>
                <a:spcPts val="0"/>
              </a:spcBef>
              <a:spcAft>
                <a:spcPts val="0"/>
              </a:spcAft>
              <a:buClr>
                <a:schemeClr val="dk1"/>
              </a:buClr>
              <a:buSzPts val="1200"/>
              <a:buFont typeface="Calibri"/>
              <a:buNone/>
            </a:pPr>
            <a:endParaRPr lang="en-US" sz="1600" b="1" dirty="0"/>
          </a:p>
          <a:p>
            <a:pPr marL="0" marR="0" lvl="0" indent="0" algn="l" rtl="0">
              <a:lnSpc>
                <a:spcPct val="100000"/>
              </a:lnSpc>
              <a:spcBef>
                <a:spcPts val="0"/>
              </a:spcBef>
              <a:spcAft>
                <a:spcPts val="0"/>
              </a:spcAft>
              <a:buClr>
                <a:schemeClr val="dk1"/>
              </a:buClr>
              <a:buSzPts val="1200"/>
              <a:buFont typeface="Calibri"/>
              <a:buNone/>
            </a:pPr>
            <a:r>
              <a:rPr lang="en-US" sz="1600" dirty="0"/>
              <a:t>Some of you might already be using a measure that assesses the quality of your early care setting (physical and social) for all children, but not necessarily for children who are DLLs. Although these measures might be similar, as we have reviewed in today’s lesson, we need to take more factors into account when working with children who are DLLs. </a:t>
            </a:r>
          </a:p>
          <a:p>
            <a:pPr marL="0" marR="0" lvl="0" indent="0" algn="l" rtl="0">
              <a:lnSpc>
                <a:spcPct val="100000"/>
              </a:lnSpc>
              <a:spcBef>
                <a:spcPts val="0"/>
              </a:spcBef>
              <a:spcAft>
                <a:spcPts val="0"/>
              </a:spcAft>
              <a:buClr>
                <a:schemeClr val="dk1"/>
              </a:buClr>
              <a:buSzPts val="1200"/>
              <a:buFont typeface="Calibri"/>
              <a:buNone/>
            </a:pPr>
            <a:endParaRPr lang="en-US" sz="1600" dirty="0"/>
          </a:p>
          <a:p>
            <a:pPr marL="0" marR="0" lvl="0" indent="0" algn="l" rtl="0">
              <a:lnSpc>
                <a:spcPct val="100000"/>
              </a:lnSpc>
              <a:spcBef>
                <a:spcPts val="0"/>
              </a:spcBef>
              <a:spcAft>
                <a:spcPts val="0"/>
              </a:spcAft>
              <a:buClr>
                <a:schemeClr val="dk1"/>
              </a:buClr>
              <a:buSzPts val="1200"/>
              <a:buFont typeface="Calibri"/>
              <a:buNone/>
            </a:pPr>
            <a:r>
              <a:rPr lang="en-US" sz="1600" dirty="0"/>
              <a:t>The Education Development Center has developed a quality environment checklist to support emergent bilingual children. This checklist is available in English, Spanish, and Chinese, so feel free to use this to assess the quality of your early care setting for children who are DLLs. The link below also has access to other resources for your early care setting that you might want to explore. </a:t>
            </a:r>
          </a:p>
          <a:p>
            <a:pPr marL="0" marR="0" lvl="0" indent="0" algn="l" rtl="0">
              <a:lnSpc>
                <a:spcPct val="100000"/>
              </a:lnSpc>
              <a:spcBef>
                <a:spcPts val="0"/>
              </a:spcBef>
              <a:spcAft>
                <a:spcPts val="0"/>
              </a:spcAft>
              <a:buClr>
                <a:schemeClr val="dk1"/>
              </a:buClr>
              <a:buSzPts val="1200"/>
              <a:buFont typeface="Calibri"/>
              <a:buNone/>
            </a:pPr>
            <a:endParaRPr lang="en-US" sz="1600" dirty="0"/>
          </a:p>
          <a:p>
            <a:pPr marL="0" marR="0" lvl="0" indent="0" algn="l" rtl="0">
              <a:lnSpc>
                <a:spcPct val="100000"/>
              </a:lnSpc>
              <a:spcBef>
                <a:spcPts val="0"/>
              </a:spcBef>
              <a:spcAft>
                <a:spcPts val="0"/>
              </a:spcAft>
              <a:buClr>
                <a:schemeClr val="dk1"/>
              </a:buClr>
              <a:buSzPts val="1200"/>
              <a:buFont typeface="Calibri"/>
              <a:buNone/>
            </a:pPr>
            <a:r>
              <a:rPr lang="en-US" sz="1600" dirty="0"/>
              <a:t>Ask participants to take a few minutes to review the checklist and determine 2-3 items that they do well and 2-3 items they would like to do or improve upon.  Participants can they pair and share their ideas with a partner.</a:t>
            </a:r>
            <a:br>
              <a:rPr lang="en-US" sz="1600" dirty="0"/>
            </a:br>
            <a:br>
              <a:rPr lang="en-US" sz="1600" dirty="0"/>
            </a:br>
            <a:r>
              <a:rPr lang="en-US" sz="1600" b="1" dirty="0"/>
              <a:t>REFERENCE</a:t>
            </a:r>
            <a:br>
              <a:rPr lang="en-US" sz="1600" dirty="0"/>
            </a:br>
            <a:r>
              <a:rPr lang="en-US" sz="1600" dirty="0"/>
              <a:t>Education Development Center. (2019). </a:t>
            </a:r>
            <a:r>
              <a:rPr lang="en-US" sz="1600" i="1" dirty="0"/>
              <a:t>Supporting Emergent Bilingual Children in Early Learning Checklist. </a:t>
            </a:r>
            <a:r>
              <a:rPr lang="en-US" sz="1600" dirty="0"/>
              <a:t>Retrieved from </a:t>
            </a:r>
            <a:r>
              <a:rPr lang="en-US" sz="1600" u="sng" dirty="0">
                <a:solidFill>
                  <a:schemeClr val="hlink"/>
                </a:solidFill>
                <a:hlinkClick r:id="rId3"/>
              </a:rPr>
              <a:t>https://www.edc.org/early-ed-tools</a:t>
            </a: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878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93" rtl="0" eaLnBrk="1" fontAlgn="auto" latinLnBrk="0" hangingPunct="1">
              <a:lnSpc>
                <a:spcPct val="100000"/>
              </a:lnSpc>
              <a:spcBef>
                <a:spcPts val="0"/>
              </a:spcBef>
              <a:spcAft>
                <a:spcPts val="0"/>
              </a:spcAft>
              <a:buClrTx/>
              <a:buSzPts val="1400"/>
              <a:buFontTx/>
              <a:buNone/>
              <a:tabLst/>
              <a:defRPr/>
            </a:pPr>
            <a:r>
              <a:rPr lang="en-US" dirty="0"/>
              <a:t>A very important way that educators engage with children and provide a high-quality environment is by being intentional in how they use joint or shared attention. In joint attention, the educator and child focus on the same thing, such as a book or an art project. In shared attention, the educator and child focus on each other. Intentional use of attention supports both relationship building and language development as educator and child explore language together, often naming objects and exploring meaning while the educator extends and enriches the child’s language.</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1613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Another way educators can support language development with children who are dual language learners is to follow the child’s lead. Instead of having a prescribed idea about how children should respond to your questions and comments, accept what they say and build upon it to further the conversation. It will help keep them engaged and allow for more practice using language in a way that is relevant to them.</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Let’s watch an example. As you watch, think about the following questions:</a:t>
            </a:r>
          </a:p>
          <a:p>
            <a:pPr marL="274320" lvl="1" indent="-274320">
              <a:lnSpc>
                <a:spcPct val="100000"/>
              </a:lnSpc>
              <a:spcBef>
                <a:spcPts val="0"/>
              </a:spcBef>
              <a:buSzPts val="2400"/>
              <a:buFont typeface="Arial" panose="020B0604020202020204" pitchFamily="34" charset="0"/>
              <a:buChar char="•"/>
            </a:pPr>
            <a:r>
              <a:rPr lang="en-US" sz="2800" dirty="0"/>
              <a:t>What were the teacher and child doing at the beginning?</a:t>
            </a:r>
          </a:p>
          <a:p>
            <a:pPr marL="274320" lvl="1" indent="-274320">
              <a:lnSpc>
                <a:spcPct val="100000"/>
              </a:lnSpc>
              <a:spcBef>
                <a:spcPts val="0"/>
              </a:spcBef>
              <a:buSzPts val="2400"/>
              <a:buFont typeface="Arial" panose="020B0604020202020204" pitchFamily="34" charset="0"/>
              <a:buChar char="•"/>
            </a:pPr>
            <a:r>
              <a:rPr lang="en-US" sz="2800" dirty="0"/>
              <a:t>What happened next? </a:t>
            </a:r>
          </a:p>
          <a:p>
            <a:pPr marL="274320" lvl="1" indent="-274320">
              <a:lnSpc>
                <a:spcPct val="100000"/>
              </a:lnSpc>
              <a:spcBef>
                <a:spcPts val="0"/>
              </a:spcBef>
              <a:buSzPts val="2400"/>
              <a:buFont typeface="Arial" panose="020B0604020202020204" pitchFamily="34" charset="0"/>
              <a:buChar char="•"/>
            </a:pPr>
            <a:r>
              <a:rPr lang="en-US" sz="2800" dirty="0"/>
              <a:t>Did the teacher redirect the child’s attention right away? If not, what did she do?</a:t>
            </a:r>
          </a:p>
          <a:p>
            <a:pPr marL="274320" lvl="1" indent="-274320">
              <a:lnSpc>
                <a:spcPct val="100000"/>
              </a:lnSpc>
              <a:spcBef>
                <a:spcPts val="0"/>
              </a:spcBef>
              <a:buSzPts val="2400"/>
              <a:buFont typeface="Arial" panose="020B0604020202020204" pitchFamily="34" charset="0"/>
              <a:buChar char="•"/>
            </a:pPr>
            <a:r>
              <a:rPr lang="en-US" sz="2800" dirty="0"/>
              <a:t>How did the child react?</a:t>
            </a:r>
          </a:p>
          <a:p>
            <a:pPr marL="0" lvl="0" indent="0" algn="l" rtl="0">
              <a:spcBef>
                <a:spcPts val="0"/>
              </a:spcBef>
              <a:spcAft>
                <a:spcPts val="0"/>
              </a:spcAft>
              <a:buSzPts val="1200"/>
              <a:buNone/>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4357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b="1" dirty="0"/>
              <a:t>Instructor Notes: </a:t>
            </a:r>
            <a:endParaRPr lang="en-US" dirty="0"/>
          </a:p>
          <a:p>
            <a:pPr marL="285750" lvl="0" indent="-285750" algn="l" rtl="0">
              <a:spcBef>
                <a:spcPts val="0"/>
              </a:spcBef>
              <a:spcAft>
                <a:spcPts val="0"/>
              </a:spcAft>
              <a:buClr>
                <a:schemeClr val="dk1"/>
              </a:buClr>
              <a:buSzPts val="1200"/>
              <a:buFont typeface="Arial" panose="020B0604020202020204" pitchFamily="34" charset="0"/>
              <a:buChar char="•"/>
            </a:pPr>
            <a:r>
              <a:rPr lang="en-US" dirty="0"/>
              <a:t>The video is 1 minute, 50 seconds long.</a:t>
            </a:r>
          </a:p>
          <a:p>
            <a:pPr marL="285750" lvl="0" indent="-285750" algn="l" rtl="0">
              <a:spcBef>
                <a:spcPts val="0"/>
              </a:spcBef>
              <a:spcAft>
                <a:spcPts val="0"/>
              </a:spcAft>
              <a:buClr>
                <a:schemeClr val="dk1"/>
              </a:buClr>
              <a:buSzPts val="1200"/>
              <a:buFont typeface="Arial" panose="020B0604020202020204" pitchFamily="34" charset="0"/>
              <a:buChar char="•"/>
            </a:pPr>
            <a:r>
              <a:rPr lang="en-US" dirty="0"/>
              <a:t>This video is from a bilingual preschool (English and Spanish), so the conversation is in Spanish and the captions are in English.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5959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200"/>
              <a:buNone/>
            </a:pPr>
            <a:r>
              <a:rPr lang="en-US" dirty="0"/>
              <a:t>Now that we’ve watched an example, let’s discuss what you saw.</a:t>
            </a:r>
          </a:p>
          <a:p>
            <a:pPr marL="182880" lvl="0" indent="-182880">
              <a:lnSpc>
                <a:spcPct val="115000"/>
              </a:lnSpc>
              <a:spcBef>
                <a:spcPts val="560"/>
              </a:spcBef>
              <a:buSzPts val="2400"/>
              <a:buFont typeface="Arial" panose="020B0604020202020204" pitchFamily="34" charset="0"/>
              <a:buChar char="•"/>
            </a:pPr>
            <a:r>
              <a:rPr lang="en-US" sz="2800" dirty="0"/>
              <a:t>What were the educator and child doing at the beginning?</a:t>
            </a:r>
          </a:p>
          <a:p>
            <a:pPr marL="182880" lvl="0" indent="-182880">
              <a:lnSpc>
                <a:spcPct val="115000"/>
              </a:lnSpc>
              <a:spcBef>
                <a:spcPts val="560"/>
              </a:spcBef>
              <a:buSzPts val="2400"/>
              <a:buFont typeface="Arial" panose="020B0604020202020204" pitchFamily="34" charset="0"/>
              <a:buChar char="•"/>
            </a:pPr>
            <a:r>
              <a:rPr lang="en-US" sz="2800" dirty="0"/>
              <a:t>What happened next? </a:t>
            </a:r>
          </a:p>
          <a:p>
            <a:pPr marL="182880" lvl="0" indent="-182880">
              <a:lnSpc>
                <a:spcPct val="115000"/>
              </a:lnSpc>
              <a:spcBef>
                <a:spcPts val="560"/>
              </a:spcBef>
              <a:buSzPts val="2400"/>
              <a:buFont typeface="Arial" panose="020B0604020202020204" pitchFamily="34" charset="0"/>
              <a:buChar char="•"/>
            </a:pPr>
            <a:r>
              <a:rPr lang="en-US" sz="2800" dirty="0"/>
              <a:t>Did the educator redirect the child’s attention right away? If not, what did she do?</a:t>
            </a:r>
          </a:p>
          <a:p>
            <a:pPr marL="182880" lvl="0" indent="-182880">
              <a:lnSpc>
                <a:spcPct val="115000"/>
              </a:lnSpc>
              <a:spcBef>
                <a:spcPts val="560"/>
              </a:spcBef>
              <a:buSzPts val="2400"/>
              <a:buFont typeface="Arial" panose="020B0604020202020204" pitchFamily="34" charset="0"/>
              <a:buChar char="•"/>
            </a:pPr>
            <a:r>
              <a:rPr lang="en-US" sz="2800" dirty="0"/>
              <a:t>How did the child react?</a:t>
            </a:r>
          </a:p>
          <a:p>
            <a:pPr marL="0" lvl="0" indent="0" algn="l" rtl="0">
              <a:spcBef>
                <a:spcPts val="0"/>
              </a:spcBef>
              <a:spcAft>
                <a:spcPts val="0"/>
              </a:spcAft>
              <a:buSzPts val="1200"/>
              <a:buNone/>
            </a:pPr>
            <a:br>
              <a:rPr lang="en-US" dirty="0"/>
            </a:br>
            <a:r>
              <a:rPr lang="en-US" b="1" i="1" dirty="0"/>
              <a:t>Possible</a:t>
            </a:r>
            <a:r>
              <a:rPr lang="en-US" i="1" dirty="0"/>
              <a:t> </a:t>
            </a:r>
            <a:r>
              <a:rPr lang="en-US" b="1" i="1" dirty="0"/>
              <a:t>Answers</a:t>
            </a:r>
            <a:r>
              <a:rPr lang="en-US" i="1" dirty="0"/>
              <a:t>: The educator and child were working on a number identification activity. A few minutes later, the child changed the topic, saying his mom needed to go to work to be able to get money. The educator followed the child's lead and asked follow-up questions about this (3:37). The educator built off  the conversation and later used it to connect it to the original topic (math numbers; 4:02 to 4:34)</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4757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600" dirty="0"/>
              <a:t>One way to both follow a child’s lead and engage in conversation with young children who are dual language learners is to use the CAR strategy:</a:t>
            </a:r>
          </a:p>
          <a:p>
            <a:pPr marL="274320" lvl="0" indent="-223520">
              <a:spcBef>
                <a:spcPts val="0"/>
              </a:spcBef>
              <a:buSzPts val="3200"/>
              <a:buChar char="•"/>
            </a:pPr>
            <a:r>
              <a:rPr lang="en-US" b="1" dirty="0">
                <a:ea typeface="Arial"/>
                <a:sym typeface="Arial"/>
              </a:rPr>
              <a:t>C</a:t>
            </a:r>
            <a:r>
              <a:rPr lang="en-US" dirty="0">
                <a:ea typeface="Arial"/>
                <a:sym typeface="Arial"/>
              </a:rPr>
              <a:t>omment and wait.</a:t>
            </a:r>
            <a:endParaRPr lang="en-US" dirty="0"/>
          </a:p>
          <a:p>
            <a:pPr marL="274320" lvl="0" indent="-223520">
              <a:spcBef>
                <a:spcPts val="800"/>
              </a:spcBef>
              <a:buSzPts val="3200"/>
              <a:buChar char="•"/>
            </a:pPr>
            <a:r>
              <a:rPr lang="en-US" b="1" dirty="0">
                <a:ea typeface="Arial"/>
                <a:sym typeface="Arial"/>
              </a:rPr>
              <a:t>A</a:t>
            </a:r>
            <a:r>
              <a:rPr lang="en-US" dirty="0">
                <a:ea typeface="Arial"/>
                <a:sym typeface="Arial"/>
              </a:rPr>
              <a:t>sk questions and wait.</a:t>
            </a:r>
            <a:endParaRPr lang="en-US" dirty="0"/>
          </a:p>
          <a:p>
            <a:pPr marL="274320" lvl="0" indent="-223520">
              <a:spcBef>
                <a:spcPts val="800"/>
              </a:spcBef>
              <a:buSzPts val="3200"/>
              <a:buChar char="•"/>
            </a:pPr>
            <a:r>
              <a:rPr lang="en-US" b="1" dirty="0">
                <a:ea typeface="Arial"/>
                <a:sym typeface="Arial"/>
              </a:rPr>
              <a:t>R</a:t>
            </a:r>
            <a:r>
              <a:rPr lang="en-US" dirty="0">
                <a:ea typeface="Arial"/>
                <a:sym typeface="Arial"/>
              </a:rPr>
              <a:t>espond to extend the conversation.</a:t>
            </a:r>
            <a:endParaRPr lang="en-US" dirty="0"/>
          </a:p>
          <a:p>
            <a:pPr marL="0" lvl="0" indent="0" algn="l" rtl="0">
              <a:lnSpc>
                <a:spcPct val="100000"/>
              </a:lnSpc>
              <a:spcBef>
                <a:spcPts val="0"/>
              </a:spcBef>
              <a:spcAft>
                <a:spcPts val="0"/>
              </a:spcAft>
              <a:buSzPts val="1400"/>
              <a:buNone/>
            </a:pPr>
            <a:r>
              <a:rPr lang="en-US" sz="1600" dirty="0"/>
              <a:t>Educators can encourage young language learners to engage in longer conversations by following the child’s lead. Comment on what interests the child. Ask questions. Respond to the child by adding more to extend the conversation. With each step, allow adequate wait time so the child can participate in the conversation. The general guideline is 5 seconds. This depends on each child, because children who have special needs and children who are DLLs might need more time to process what you said in English. They might be making sense of it in their home language. </a:t>
            </a:r>
          </a:p>
          <a:p>
            <a:pPr marL="0" lvl="0" indent="0" algn="l" rtl="0">
              <a:lnSpc>
                <a:spcPct val="100000"/>
              </a:lnSpc>
              <a:spcBef>
                <a:spcPts val="330"/>
              </a:spcBef>
              <a:spcAft>
                <a:spcPts val="0"/>
              </a:spcAft>
              <a:buSzPts val="1400"/>
              <a:buNone/>
            </a:pPr>
            <a:endParaRPr lang="en-US" sz="1600" dirty="0"/>
          </a:p>
          <a:p>
            <a:pPr marL="0" lvl="0" indent="0" algn="l" rtl="0">
              <a:lnSpc>
                <a:spcPct val="100000"/>
              </a:lnSpc>
              <a:spcBef>
                <a:spcPts val="330"/>
              </a:spcBef>
              <a:spcAft>
                <a:spcPts val="0"/>
              </a:spcAft>
              <a:buSzPts val="1400"/>
              <a:buNone/>
            </a:pPr>
            <a:r>
              <a:rPr lang="en-US" sz="1600" b="1" dirty="0"/>
              <a:t>Presenter Notes:</a:t>
            </a:r>
          </a:p>
          <a:p>
            <a:pPr marL="0" lvl="0" indent="0" algn="l" rtl="0">
              <a:lnSpc>
                <a:spcPct val="100000"/>
              </a:lnSpc>
              <a:spcBef>
                <a:spcPts val="330"/>
              </a:spcBef>
              <a:spcAft>
                <a:spcPts val="0"/>
              </a:spcAft>
              <a:buSzPts val="1400"/>
              <a:buNone/>
            </a:pPr>
            <a:r>
              <a:rPr lang="en-US" sz="1600" dirty="0"/>
              <a:t>You may want participants to take turns holding different types of conversations and using the “CAR” technique with their fellow module participants.</a:t>
            </a:r>
            <a:endParaRPr lang="en-US" dirty="0"/>
          </a:p>
          <a:p>
            <a:pPr marL="0" lvl="0" indent="0" algn="l" rtl="0">
              <a:lnSpc>
                <a:spcPct val="100000"/>
              </a:lnSpc>
              <a:spcBef>
                <a:spcPts val="330"/>
              </a:spcBef>
              <a:spcAft>
                <a:spcPts val="0"/>
              </a:spcAft>
              <a:buSzPts val="1400"/>
              <a:buNone/>
            </a:pPr>
            <a:endParaRPr lang="en-US" dirty="0"/>
          </a:p>
          <a:p>
            <a:pPr marL="0" lvl="0" indent="0" algn="l" rtl="0">
              <a:lnSpc>
                <a:spcPct val="100000"/>
              </a:lnSpc>
              <a:spcBef>
                <a:spcPts val="330"/>
              </a:spcBef>
              <a:spcAft>
                <a:spcPts val="0"/>
              </a:spcAft>
              <a:buSzPts val="1400"/>
              <a:buNone/>
            </a:pPr>
            <a:r>
              <a:rPr lang="en-US" sz="1600" b="1" dirty="0"/>
              <a:t>REFERENCE</a:t>
            </a:r>
            <a:endParaRPr lang="en-US" b="1" dirty="0"/>
          </a:p>
          <a:p>
            <a:pPr marL="0" lvl="0" indent="0" algn="l" rtl="0">
              <a:lnSpc>
                <a:spcPct val="100000"/>
              </a:lnSpc>
              <a:spcBef>
                <a:spcPts val="330"/>
              </a:spcBef>
              <a:spcAft>
                <a:spcPts val="0"/>
              </a:spcAft>
              <a:buSzPts val="1400"/>
              <a:buNone/>
            </a:pPr>
            <a:r>
              <a:rPr lang="en-US" sz="1600" dirty="0" err="1"/>
              <a:t>Notari-Syverson</a:t>
            </a:r>
            <a:r>
              <a:rPr lang="en-US" sz="1600" dirty="0"/>
              <a:t>, A., Maddox, M., Lim, Y.S., &amp; Cole, K. (2002). </a:t>
            </a:r>
            <a:r>
              <a:rPr lang="en-US" sz="1600" i="1" dirty="0"/>
              <a:t>Language is the key: A program for building language and literacy</a:t>
            </a:r>
            <a:r>
              <a:rPr lang="en-US" sz="1600" dirty="0"/>
              <a:t>.</a:t>
            </a:r>
            <a:r>
              <a:rPr lang="en-US" dirty="0"/>
              <a:t> </a:t>
            </a:r>
            <a:r>
              <a:rPr lang="en-US" sz="1600" dirty="0"/>
              <a:t>Seattle, WA: Washington Research Institute </a:t>
            </a:r>
            <a:endParaRPr lang="en-US" sz="1600"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28999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600" dirty="0">
                <a:latin typeface="Arial"/>
                <a:ea typeface="Arial"/>
                <a:cs typeface="Arial"/>
                <a:sym typeface="Arial"/>
              </a:rPr>
              <a:t>With infants and toddlers, it is often more effective to wait quietly and let them come to you to interact. If they see their caregivers are watching and listening, then they will know that adults are interested in them. Then they will be more likely to interact. </a:t>
            </a:r>
          </a:p>
          <a:p>
            <a:pPr marL="0" lvl="0" indent="0" algn="l" rtl="0">
              <a:lnSpc>
                <a:spcPct val="100000"/>
              </a:lnSpc>
              <a:spcBef>
                <a:spcPts val="0"/>
              </a:spcBef>
              <a:spcAft>
                <a:spcPts val="0"/>
              </a:spcAft>
              <a:buSzPts val="1400"/>
              <a:buNone/>
            </a:pPr>
            <a:endParaRPr lang="en-US" sz="1600" dirty="0">
              <a:latin typeface="Arial"/>
              <a:ea typeface="Arial"/>
              <a:cs typeface="Arial"/>
              <a:sym typeface="Arial"/>
            </a:endParaRPr>
          </a:p>
          <a:p>
            <a:pPr marL="0" lvl="0" indent="0" algn="l" rtl="0">
              <a:lnSpc>
                <a:spcPct val="100000"/>
              </a:lnSpc>
              <a:spcBef>
                <a:spcPts val="0"/>
              </a:spcBef>
              <a:spcAft>
                <a:spcPts val="0"/>
              </a:spcAft>
              <a:buSzPts val="1400"/>
              <a:buNone/>
            </a:pPr>
            <a:r>
              <a:rPr lang="en-US" sz="1600" dirty="0">
                <a:latin typeface="Arial"/>
                <a:ea typeface="Arial"/>
                <a:cs typeface="Arial"/>
                <a:sym typeface="Arial"/>
              </a:rPr>
              <a:t>Even with the youngest of our dual language learners, use authentic questions. Again, that is why they need essential “conversations” in their home language, the one in which the child and the adult feel most confident and comfortable using. These strategies, naturally, could also be used with infants and toddlers who are DLLs.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2433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600" dirty="0"/>
              <a:t>Let’s look at an example. Watch the following video and identify the conversation strategies the educator is utilizing while interacting with the infants. Make sure to identify areas where the educator could improve as well. </a:t>
            </a:r>
          </a:p>
          <a:p>
            <a:pPr marL="0" lvl="0" indent="0" algn="l" rtl="0">
              <a:spcBef>
                <a:spcPts val="360"/>
              </a:spcBef>
              <a:spcAft>
                <a:spcPts val="0"/>
              </a:spcAft>
              <a:buNone/>
            </a:pP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09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200" b="1" dirty="0"/>
              <a:t>Instructor Notes:</a:t>
            </a:r>
          </a:p>
          <a:p>
            <a:pPr marL="0" lvl="0" indent="0" algn="l" rtl="0">
              <a:spcBef>
                <a:spcPts val="360"/>
              </a:spcBef>
              <a:spcAft>
                <a:spcPts val="0"/>
              </a:spcAft>
              <a:buNone/>
            </a:pPr>
            <a:r>
              <a:rPr lang="en-US" sz="1200" b="0" dirty="0"/>
              <a:t>The video is 1 minute, 9 seconds long.</a:t>
            </a:r>
            <a:endParaRPr lang="en-US" b="0" dirty="0"/>
          </a:p>
          <a:p>
            <a:endParaRPr lang="en-US" dirty="0"/>
          </a:p>
        </p:txBody>
      </p:sp>
      <p:sp>
        <p:nvSpPr>
          <p:cNvPr id="4" name="Slide Number Placeholder 3"/>
          <p:cNvSpPr>
            <a:spLocks noGrp="1"/>
          </p:cNvSpPr>
          <p:nvPr>
            <p:ph type="sldNum" sz="quarter" idx="5"/>
          </p:nvPr>
        </p:nvSpPr>
        <p:spPr/>
        <p:txBody>
          <a:bodyPr/>
          <a:lstStyle/>
          <a:p>
            <a:fld id="{56B52290-694B-834E-842E-E5C6A930A0C8}" type="slidenum">
              <a:rPr lang="en-US" smtClean="0"/>
              <a:t>58</a:t>
            </a:fld>
            <a:endParaRPr lang="en-US"/>
          </a:p>
        </p:txBody>
      </p:sp>
    </p:spTree>
    <p:extLst>
      <p:ext uri="{BB962C8B-B14F-4D97-AF65-F5344CB8AC3E}">
        <p14:creationId xmlns:p14="http://schemas.microsoft.com/office/powerpoint/2010/main" val="1301833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600" dirty="0"/>
              <a:t>Time to debrief! What conversation strategies did you see the educator use with the infants? In what areas might she improve her practice?</a:t>
            </a:r>
          </a:p>
          <a:p>
            <a:pPr marL="0" lvl="0" indent="0" algn="l" rtl="0">
              <a:spcBef>
                <a:spcPts val="360"/>
              </a:spcBef>
              <a:spcAft>
                <a:spcPts val="0"/>
              </a:spcAft>
              <a:buNone/>
            </a:pPr>
            <a:endParaRPr lang="en-US" sz="1600" b="1" i="1" dirty="0"/>
          </a:p>
          <a:p>
            <a:pPr marL="0" lvl="0" indent="0" algn="l" rtl="0">
              <a:spcBef>
                <a:spcPts val="360"/>
              </a:spcBef>
              <a:spcAft>
                <a:spcPts val="0"/>
              </a:spcAft>
              <a:buNone/>
            </a:pPr>
            <a:r>
              <a:rPr lang="en-US" sz="1600" b="1" i="1" dirty="0"/>
              <a:t>Possible Answers:</a:t>
            </a:r>
          </a:p>
          <a:p>
            <a:pPr marL="0" lvl="0" indent="0" algn="l" rtl="0">
              <a:spcBef>
                <a:spcPts val="360"/>
              </a:spcBef>
              <a:spcAft>
                <a:spcPts val="0"/>
              </a:spcAft>
              <a:buClr>
                <a:schemeClr val="dk1"/>
              </a:buClr>
              <a:buSzPts val="1100"/>
              <a:buFont typeface="Arial"/>
              <a:buNone/>
            </a:pPr>
            <a:r>
              <a:rPr lang="en-US" sz="1600" i="1" dirty="0"/>
              <a:t>CAR Strategies </a:t>
            </a:r>
          </a:p>
          <a:p>
            <a:pPr marL="457200" lvl="0" indent="-298450" algn="l" rtl="0">
              <a:spcBef>
                <a:spcPts val="360"/>
              </a:spcBef>
              <a:spcAft>
                <a:spcPts val="0"/>
              </a:spcAft>
              <a:buClr>
                <a:schemeClr val="dk1"/>
              </a:buClr>
              <a:buSzPts val="1100"/>
              <a:buChar char="●"/>
            </a:pPr>
            <a:r>
              <a:rPr lang="en-US" sz="1600" i="1" u="sng" dirty="0"/>
              <a:t>Comment and wait:</a:t>
            </a:r>
            <a:r>
              <a:rPr lang="en-US" sz="1600" i="1" dirty="0"/>
              <a:t> The educator narrated what the child was doing or looking at from time to time. More descriptions of what the infants are doing would be great. </a:t>
            </a:r>
          </a:p>
          <a:p>
            <a:pPr marL="457200" lvl="0" indent="-298450" algn="l" rtl="0">
              <a:spcBef>
                <a:spcPts val="0"/>
              </a:spcBef>
              <a:spcAft>
                <a:spcPts val="0"/>
              </a:spcAft>
              <a:buClr>
                <a:schemeClr val="dk1"/>
              </a:buClr>
              <a:buSzPts val="1100"/>
              <a:buChar char="●"/>
            </a:pPr>
            <a:r>
              <a:rPr lang="en-US" sz="1600" i="1" u="sng" dirty="0"/>
              <a:t>Ask and wait:</a:t>
            </a:r>
            <a:r>
              <a:rPr lang="en-US" sz="1600" i="1" dirty="0"/>
              <a:t> The educator asked questions frequently and most of them were closed-ended questions, which is developmentally appropriate because infants do not have the ability to speak yet. </a:t>
            </a:r>
          </a:p>
          <a:p>
            <a:pPr marL="457200" lvl="0" indent="-298450" algn="l" rtl="0">
              <a:spcBef>
                <a:spcPts val="0"/>
              </a:spcBef>
              <a:spcAft>
                <a:spcPts val="0"/>
              </a:spcAft>
              <a:buClr>
                <a:schemeClr val="dk1"/>
              </a:buClr>
              <a:buSzPts val="1100"/>
              <a:buChar char="●"/>
            </a:pPr>
            <a:r>
              <a:rPr lang="en-US" sz="1600" i="1" u="sng" dirty="0"/>
              <a:t>Respond to extend the conversation:</a:t>
            </a:r>
            <a:r>
              <a:rPr lang="en-US" sz="1600" i="1" dirty="0"/>
              <a:t> Not much from this domain was seen because verbal exchanges were not feasible in this case. The educator could have elaborated more on what she was observing to add more to the interaction.</a:t>
            </a:r>
          </a:p>
          <a:p>
            <a:pPr marL="0" lvl="0" indent="0" algn="l" rtl="0">
              <a:spcBef>
                <a:spcPts val="0"/>
              </a:spcBef>
              <a:spcAft>
                <a:spcPts val="0"/>
              </a:spcAft>
              <a:buNone/>
            </a:pPr>
            <a:endParaRPr lang="en-US" sz="1600" i="1" u="sng" dirty="0"/>
          </a:p>
          <a:p>
            <a:pPr marL="0" lvl="0" indent="0" algn="l" rtl="0">
              <a:spcBef>
                <a:spcPts val="0"/>
              </a:spcBef>
              <a:spcAft>
                <a:spcPts val="0"/>
              </a:spcAft>
              <a:buNone/>
            </a:pPr>
            <a:r>
              <a:rPr lang="en-US" sz="1600" i="1" u="sng" dirty="0"/>
              <a:t>Areas to improve</a:t>
            </a:r>
            <a:r>
              <a:rPr lang="en-US" sz="1600" i="1" dirty="0"/>
              <a:t>: The educator could comment more on what the children were doing, but other than that she is doing a great job, especially at following the children’s lead. In addition, the educator speaks Somali at different points (code switching). She is intentionally exposing children to a different language, which can help them identify different sounds across languages as early as a few months old. </a:t>
            </a:r>
          </a:p>
          <a:p>
            <a:pPr marL="0" lvl="0" indent="0" algn="l" rtl="0">
              <a:spcBef>
                <a:spcPts val="360"/>
              </a:spcBef>
              <a:spcAft>
                <a:spcPts val="0"/>
              </a:spcAft>
              <a:buClr>
                <a:schemeClr val="dk1"/>
              </a:buClr>
              <a:buSzPts val="1100"/>
              <a:buFont typeface="Arial"/>
              <a:buNone/>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029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fe5893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fe5893e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we begin talking about how to support children who are dual language learners, let’s discuss what we know about these children and how first and second languages develop.  </a:t>
            </a:r>
            <a:endParaRPr dirty="0"/>
          </a:p>
        </p:txBody>
      </p:sp>
      <p:sp>
        <p:nvSpPr>
          <p:cNvPr id="768" name="Google Shape;768;g5fe5893e2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61654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100" dirty="0"/>
              <a:t>An important part of intentional language support is the use of ongoing assessment, with unique ongoing assessment strategies to support children who are dual language learners.</a:t>
            </a:r>
          </a:p>
          <a:p>
            <a:pPr marL="0" lvl="0" indent="0" algn="l" rtl="0">
              <a:lnSpc>
                <a:spcPct val="100000"/>
              </a:lnSpc>
              <a:spcBef>
                <a:spcPts val="360"/>
              </a:spcBef>
              <a:spcAft>
                <a:spcPts val="0"/>
              </a:spcAft>
              <a:buSzPts val="1400"/>
              <a:buNone/>
            </a:pPr>
            <a:endParaRPr lang="en-US" sz="1100" dirty="0"/>
          </a:p>
          <a:p>
            <a:pPr marL="0" lvl="0" indent="0" algn="l" rtl="0">
              <a:lnSpc>
                <a:spcPct val="100000"/>
              </a:lnSpc>
              <a:spcBef>
                <a:spcPts val="360"/>
              </a:spcBef>
              <a:spcAft>
                <a:spcPts val="0"/>
              </a:spcAft>
              <a:buSzPts val="1400"/>
              <a:buNone/>
            </a:pPr>
            <a:r>
              <a:rPr lang="en-US" sz="1100" dirty="0"/>
              <a:t>There are five reasons why educators may want to conduct an assessment. </a:t>
            </a:r>
            <a:endParaRPr sz="1100" dirty="0"/>
          </a:p>
          <a:p>
            <a:pPr marL="228600" lvl="0" indent="-228600" algn="l" rtl="0">
              <a:lnSpc>
                <a:spcPct val="100000"/>
              </a:lnSpc>
              <a:spcBef>
                <a:spcPts val="360"/>
              </a:spcBef>
              <a:spcAft>
                <a:spcPts val="0"/>
              </a:spcAft>
              <a:buSzPts val="1100"/>
              <a:buFont typeface="+mj-lt"/>
              <a:buAutoNum type="arabicPeriod"/>
            </a:pPr>
            <a:r>
              <a:rPr lang="en-US" sz="1100" b="1" dirty="0"/>
              <a:t>Establish baseline function</a:t>
            </a:r>
            <a:r>
              <a:rPr lang="en-US" sz="1100" dirty="0"/>
              <a:t>, which can include various developmental domains (e.g. expressive/ receptive language, vocabulary, etc.)</a:t>
            </a:r>
            <a:endParaRPr lang="en-US" sz="1100" b="0" dirty="0"/>
          </a:p>
          <a:p>
            <a:pPr marL="228600" lvl="0" indent="-228600" algn="l" rtl="0">
              <a:lnSpc>
                <a:spcPct val="100000"/>
              </a:lnSpc>
              <a:spcBef>
                <a:spcPts val="360"/>
              </a:spcBef>
              <a:spcAft>
                <a:spcPts val="0"/>
              </a:spcAft>
              <a:buSzPts val="1100"/>
              <a:buFont typeface="+mj-lt"/>
              <a:buAutoNum type="arabicPeriod"/>
            </a:pPr>
            <a:r>
              <a:rPr lang="en-US" sz="1100" b="1" dirty="0"/>
              <a:t>Identify areas of strength and areas of need</a:t>
            </a:r>
            <a:r>
              <a:rPr lang="en-US" sz="1100" dirty="0"/>
              <a:t>. In order to identify these areas, we need to be able to describe strengths and weaknesses relative to the developmental sequence for children of similar age and socio-cultural conditions. Therefore, we need to compare the performance of children who are DLLs with the performance of other children who are DLLs in similar developmental and socio-cultural environments. To identify an area of weakness, we need to be able to determine if a lack of particular skills is impacting the child’s daily activities (family life, school, social well-being). This will also help us understand the degree or severity of the impairment.</a:t>
            </a:r>
          </a:p>
          <a:p>
            <a:pPr marL="228600" lvl="0" indent="-228600" algn="l" rtl="0">
              <a:lnSpc>
                <a:spcPct val="100000"/>
              </a:lnSpc>
              <a:spcBef>
                <a:spcPts val="360"/>
              </a:spcBef>
              <a:spcAft>
                <a:spcPts val="0"/>
              </a:spcAft>
              <a:buSzPts val="1100"/>
              <a:buFont typeface="+mj-lt"/>
              <a:buAutoNum type="arabicPeriod"/>
            </a:pPr>
            <a:r>
              <a:rPr lang="en-US" sz="1100" b="1" dirty="0"/>
              <a:t>Examine functional performance</a:t>
            </a:r>
            <a:r>
              <a:rPr lang="en-US" sz="1100" dirty="0"/>
              <a:t> across: </a:t>
            </a:r>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Both languages</a:t>
            </a:r>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Different settings (home, school, community, etc.)</a:t>
            </a:r>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Communication partners (parents, day care providers, family members), as these communication partners may interact with the child in different languages </a:t>
            </a:r>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Comfort levels (with familiar vs. unfamiliar people)</a:t>
            </a:r>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Time of day (early morning vs. afternoon)</a:t>
            </a:r>
          </a:p>
          <a:p>
            <a:pPr marL="228600" marR="0" lvl="0" indent="-228600" algn="l" defTabSz="609493" rtl="0" eaLnBrk="1" fontAlgn="auto" latinLnBrk="0" hangingPunct="1">
              <a:lnSpc>
                <a:spcPct val="100000"/>
              </a:lnSpc>
              <a:spcBef>
                <a:spcPts val="360"/>
              </a:spcBef>
              <a:spcAft>
                <a:spcPts val="0"/>
              </a:spcAft>
              <a:buClrTx/>
              <a:buSzPts val="1100"/>
              <a:buFont typeface="+mj-lt"/>
              <a:buAutoNum type="arabicPeriod"/>
              <a:tabLst/>
              <a:defRPr/>
            </a:pPr>
            <a:r>
              <a:rPr lang="en-US" sz="1100" b="1" dirty="0"/>
              <a:t>Establish goals for instruction/intervention. </a:t>
            </a:r>
            <a:r>
              <a:rPr lang="en-US" sz="1100" b="0" dirty="0"/>
              <a:t>T</a:t>
            </a:r>
            <a:r>
              <a:rPr lang="en-US" sz="1100" dirty="0"/>
              <a:t>he assessment should yield information that is </a:t>
            </a:r>
            <a:r>
              <a:rPr lang="en-US" sz="1100" u="sng" dirty="0"/>
              <a:t>based on functional and developmental outcomes.</a:t>
            </a:r>
          </a:p>
          <a:p>
            <a:pPr marL="228600" marR="0" lvl="0" indent="-228600" algn="l" defTabSz="609493" rtl="0" eaLnBrk="1" fontAlgn="auto" latinLnBrk="0" hangingPunct="1">
              <a:lnSpc>
                <a:spcPct val="100000"/>
              </a:lnSpc>
              <a:spcBef>
                <a:spcPts val="360"/>
              </a:spcBef>
              <a:spcAft>
                <a:spcPts val="0"/>
              </a:spcAft>
              <a:buClrTx/>
              <a:buSzPts val="1100"/>
              <a:buFont typeface="+mj-lt"/>
              <a:buAutoNum type="arabicPeriod"/>
              <a:tabLst/>
              <a:defRPr/>
            </a:pPr>
            <a:r>
              <a:rPr lang="en-US" sz="1100" b="1" dirty="0"/>
              <a:t>Measure change</a:t>
            </a:r>
            <a:r>
              <a:rPr lang="en-US" sz="1100" dirty="0"/>
              <a:t> that results from instruction or intervention. This information could help us to best determine:</a:t>
            </a:r>
            <a:endParaRPr sz="1100" b="1" dirty="0"/>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Whether the goals/objectives implemented in instruction/intervention have been met</a:t>
            </a:r>
            <a:endParaRPr sz="1100" b="1" dirty="0"/>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When to change/modify goals</a:t>
            </a:r>
            <a:endParaRPr sz="1100" b="1" dirty="0"/>
          </a:p>
          <a:p>
            <a:pPr marL="457200" lvl="1" indent="-228600" algn="l" rtl="0">
              <a:lnSpc>
                <a:spcPct val="100000"/>
              </a:lnSpc>
              <a:spcBef>
                <a:spcPts val="0"/>
              </a:spcBef>
              <a:spcAft>
                <a:spcPts val="0"/>
              </a:spcAft>
              <a:buSzPts val="1100"/>
              <a:buFont typeface="Calibri" panose="020F0502020204030204" pitchFamily="34" charset="0"/>
              <a:buChar char="―"/>
            </a:pPr>
            <a:r>
              <a:rPr lang="en-US" sz="1100" dirty="0"/>
              <a:t>When to dismiss potential concerns</a:t>
            </a:r>
            <a:endParaRPr sz="1100" dirty="0"/>
          </a:p>
          <a:p>
            <a:pPr marL="0" lvl="0" indent="0" algn="l" rtl="0">
              <a:lnSpc>
                <a:spcPct val="100000"/>
              </a:lnSpc>
              <a:spcBef>
                <a:spcPts val="360"/>
              </a:spcBef>
              <a:spcAft>
                <a:spcPts val="0"/>
              </a:spcAft>
              <a:buSzPts val="1400"/>
              <a:buNone/>
            </a:pPr>
            <a:endParaRPr sz="1100" dirty="0"/>
          </a:p>
        </p:txBody>
      </p:sp>
      <p:sp>
        <p:nvSpPr>
          <p:cNvPr id="493" name="Google Shape;49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609493" rtl="0" eaLnBrk="1" fontAlgn="auto" latinLnBrk="0" hangingPunct="1">
                <a:lnSpc>
                  <a:spcPct val="100000"/>
                </a:lnSpc>
                <a:spcBef>
                  <a:spcPts val="0"/>
                </a:spcBef>
                <a:spcAft>
                  <a:spcPts val="0"/>
                </a:spcAft>
                <a:buClrTx/>
                <a:buSzPts val="1200"/>
                <a:buFontTx/>
                <a:buNone/>
                <a:tabLst/>
                <a:defRPr/>
              </a:pPr>
              <a:t>60</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320659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609493" rtl="0" eaLnBrk="1" fontAlgn="auto" latinLnBrk="0" hangingPunct="1">
                <a:lnSpc>
                  <a:spcPct val="100000"/>
                </a:lnSpc>
                <a:spcBef>
                  <a:spcPts val="0"/>
                </a:spcBef>
                <a:spcAft>
                  <a:spcPts val="0"/>
                </a:spcAft>
                <a:buClrTx/>
                <a:buSzPts val="1200"/>
                <a:buFontTx/>
                <a:buNone/>
                <a:tabLst/>
                <a:defRPr/>
              </a:pPr>
              <a:t>61</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33" name="Google Shape;53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a:latin typeface="Arial"/>
                <a:ea typeface="Arial"/>
                <a:cs typeface="Arial"/>
                <a:sym typeface="Arial"/>
              </a:rPr>
              <a:t>To be most useful, assessments should include tasks and questions that are developmentally appropriate, meaning they should match what a child can typically do and understand at their given age.</a:t>
            </a:r>
          </a:p>
          <a:p>
            <a:pPr marL="0" lvl="0" indent="0" algn="l" rtl="0">
              <a:lnSpc>
                <a:spcPct val="100000"/>
              </a:lnSpc>
              <a:spcBef>
                <a:spcPts val="360"/>
              </a:spcBef>
              <a:spcAft>
                <a:spcPts val="0"/>
              </a:spcAft>
              <a:buSzPts val="1400"/>
              <a:buNone/>
            </a:pPr>
            <a:endParaRPr lang="en-US" sz="1100" dirty="0">
              <a:latin typeface="Arial"/>
              <a:ea typeface="Arial"/>
              <a:cs typeface="Arial"/>
              <a:sym typeface="Arial"/>
            </a:endParaRPr>
          </a:p>
          <a:p>
            <a:pPr marL="0" lvl="0" indent="0" algn="l" rtl="0">
              <a:lnSpc>
                <a:spcPct val="100000"/>
              </a:lnSpc>
              <a:spcBef>
                <a:spcPts val="360"/>
              </a:spcBef>
              <a:spcAft>
                <a:spcPts val="0"/>
              </a:spcAft>
              <a:buSzPts val="1400"/>
              <a:buNone/>
            </a:pPr>
            <a:r>
              <a:rPr lang="en-US" sz="1100" dirty="0">
                <a:latin typeface="Arial"/>
                <a:ea typeface="Arial"/>
                <a:cs typeface="Arial"/>
                <a:sym typeface="Arial"/>
              </a:rPr>
              <a:t>Young children, especially dual language learners, show a range of receptive and expressive linguistic behaviors on any given day. Children may seem to understand and express more when they are more interested or familiar with the topic. Therefore, it is more useful to note each child’s responsiveness and expressive use of language during daily activities, including play. </a:t>
            </a:r>
            <a:endParaRPr sz="1100" dirty="0">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endParaRPr sz="1100" dirty="0">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n-US" sz="1100" dirty="0">
                <a:latin typeface="Arial"/>
                <a:ea typeface="Arial"/>
                <a:cs typeface="Arial"/>
                <a:sym typeface="Arial"/>
              </a:rPr>
              <a:t>Observing and documenting how a child understands and uses language is a fine art. Educators need ongoing training to refine that art.</a:t>
            </a:r>
            <a:endParaRPr sz="1100" dirty="0"/>
          </a:p>
          <a:p>
            <a:pPr marL="0" lvl="0" indent="0" algn="l" rtl="0">
              <a:lnSpc>
                <a:spcPct val="100000"/>
              </a:lnSpc>
              <a:spcBef>
                <a:spcPts val="360"/>
              </a:spcBef>
              <a:spcAft>
                <a:spcPts val="0"/>
              </a:spcAft>
              <a:buSzPts val="1400"/>
              <a:buNone/>
            </a:pPr>
            <a:endParaRPr sz="1100" dirty="0">
              <a:latin typeface="Arial"/>
              <a:ea typeface="Arial"/>
              <a:cs typeface="Arial"/>
              <a:sym typeface="Arial"/>
            </a:endParaRPr>
          </a:p>
          <a:p>
            <a:r>
              <a:rPr lang="en-US" sz="1600" kern="1200" dirty="0">
                <a:solidFill>
                  <a:schemeClr val="tx1"/>
                </a:solidFill>
                <a:effectLst/>
                <a:latin typeface="+mn-lt"/>
                <a:ea typeface="+mn-ea"/>
                <a:cs typeface="+mn-cs"/>
              </a:rPr>
              <a:t>Educators should talk with family members about a child’s interests and how they learn best. With this knowledge, they can compare and confirm what they have observed and documented in class.</a:t>
            </a:r>
          </a:p>
          <a:p>
            <a:pPr marL="0" lvl="0" indent="0" algn="l" rtl="0">
              <a:lnSpc>
                <a:spcPct val="100000"/>
              </a:lnSpc>
              <a:spcBef>
                <a:spcPts val="360"/>
              </a:spcBef>
              <a:spcAft>
                <a:spcPts val="0"/>
              </a:spcAft>
              <a:buSzPts val="1400"/>
              <a:buNone/>
            </a:pPr>
            <a:endParaRPr sz="1100" dirty="0">
              <a:latin typeface="Arial"/>
              <a:ea typeface="Arial"/>
              <a:cs typeface="Arial"/>
              <a:sym typeface="Arial"/>
            </a:endParaRPr>
          </a:p>
        </p:txBody>
      </p:sp>
    </p:spTree>
    <p:extLst>
      <p:ext uri="{BB962C8B-B14F-4D97-AF65-F5344CB8AC3E}">
        <p14:creationId xmlns:p14="http://schemas.microsoft.com/office/powerpoint/2010/main" val="2632565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609493" rtl="0" eaLnBrk="1" fontAlgn="auto" latinLnBrk="0" hangingPunct="1">
                <a:lnSpc>
                  <a:spcPct val="100000"/>
                </a:lnSpc>
                <a:spcBef>
                  <a:spcPts val="0"/>
                </a:spcBef>
                <a:spcAft>
                  <a:spcPts val="0"/>
                </a:spcAft>
                <a:buClrTx/>
                <a:buSzPts val="1200"/>
                <a:buFontTx/>
                <a:buNone/>
                <a:tabLst/>
                <a:defRPr/>
              </a:pPr>
              <a:t>62</a:t>
            </a:fld>
            <a:endParaRPr kumimoji="0" sz="12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597" name="Google Shape;5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8" name="Google Shape;5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100" dirty="0">
                <a:latin typeface="Arial"/>
                <a:ea typeface="Arial"/>
                <a:cs typeface="Arial"/>
                <a:sym typeface="Arial"/>
              </a:rPr>
              <a:t>Though we most often use the term “assessment” to refer to the ongoing cycle, a ”standardized assessment” or “screening tool” frequently refers to a single point in time evaluation of a child’s development.  It is important to know the population of children the screening or assessment tool references so that it will yield valid results. </a:t>
            </a:r>
          </a:p>
          <a:p>
            <a:pPr marL="0" lvl="0" indent="0" algn="l" rtl="0">
              <a:lnSpc>
                <a:spcPct val="100000"/>
              </a:lnSpc>
              <a:spcBef>
                <a:spcPts val="360"/>
              </a:spcBef>
              <a:spcAft>
                <a:spcPts val="0"/>
              </a:spcAft>
              <a:buSzPts val="1400"/>
              <a:buNone/>
            </a:pPr>
            <a:endParaRPr lang="en-US" sz="1100" kern="1200" dirty="0">
              <a:solidFill>
                <a:schemeClr val="tx1"/>
              </a:solidFill>
              <a:effectLst/>
              <a:latin typeface="Arial"/>
              <a:ea typeface="+mn-ea"/>
              <a:cs typeface="Arial"/>
              <a:sym typeface="Arial"/>
            </a:endParaRPr>
          </a:p>
          <a:p>
            <a:pPr marL="0" lvl="0" indent="0" algn="l" rtl="0">
              <a:lnSpc>
                <a:spcPct val="100000"/>
              </a:lnSpc>
              <a:spcBef>
                <a:spcPts val="360"/>
              </a:spcBef>
              <a:spcAft>
                <a:spcPts val="0"/>
              </a:spcAft>
              <a:buSzPts val="1400"/>
              <a:buNone/>
            </a:pPr>
            <a:r>
              <a:rPr lang="en-US" sz="1100" kern="1200" dirty="0">
                <a:solidFill>
                  <a:schemeClr val="tx1"/>
                </a:solidFill>
                <a:effectLst/>
                <a:latin typeface="+mn-lt"/>
                <a:ea typeface="+mn-ea"/>
                <a:cs typeface="+mn-cs"/>
              </a:rPr>
              <a:t>With standardized assessments, assessors compare children’s performance to the average performance of other children of the same age. With children who are DLLs, this sort of comparison often leads to inaccurate and unfair conclusions. This is because what is considered the “average” is frequently based on White, typically developing monolingual English-speaking children from middle income backgrounds.</a:t>
            </a:r>
          </a:p>
        </p:txBody>
      </p:sp>
    </p:spTree>
    <p:extLst>
      <p:ext uri="{BB962C8B-B14F-4D97-AF65-F5344CB8AC3E}">
        <p14:creationId xmlns:p14="http://schemas.microsoft.com/office/powerpoint/2010/main" val="1230626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100" dirty="0"/>
              <a:t>Dr. Linda Espinosa, retired Professor of Early Childhood Education at the University of Missouri, talks about the assessment tools used with children who are dual language learners. As you watch, think about what Dr. Espinosa says about flaws in current standardized assessments. Also, think about the meaning of the phrase “tentative hypotheses.” When is it okay to make these “tentative hypotheses?”</a:t>
            </a:r>
            <a:endParaRPr sz="1100" dirty="0"/>
          </a:p>
          <a:p>
            <a:pPr marL="0" lvl="0" indent="0" algn="l" rtl="0">
              <a:lnSpc>
                <a:spcPct val="100000"/>
              </a:lnSpc>
              <a:spcBef>
                <a:spcPts val="360"/>
              </a:spcBef>
              <a:spcAft>
                <a:spcPts val="0"/>
              </a:spcAft>
              <a:buSzPts val="1400"/>
              <a:buNone/>
            </a:pPr>
            <a:endParaRPr sz="1100" dirty="0"/>
          </a:p>
        </p:txBody>
      </p:sp>
      <p:sp>
        <p:nvSpPr>
          <p:cNvPr id="386" name="Google Shape;38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63</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9782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60"/>
              </a:spcBef>
              <a:spcAft>
                <a:spcPts val="0"/>
              </a:spcAft>
              <a:buSzPts val="1400"/>
              <a:buNone/>
            </a:pPr>
            <a:r>
              <a:rPr lang="en-US" sz="1200" b="1" dirty="0"/>
              <a:t>Presenter Notes: </a:t>
            </a:r>
          </a:p>
          <a:p>
            <a:pPr marL="171450" lvl="0" indent="-171450" algn="l" rtl="0">
              <a:lnSpc>
                <a:spcPct val="100000"/>
              </a:lnSpc>
              <a:spcBef>
                <a:spcPts val="360"/>
              </a:spcBef>
              <a:spcAft>
                <a:spcPts val="0"/>
              </a:spcAft>
              <a:buSzPts val="1400"/>
              <a:buFont typeface="Arial" panose="020B0604020202020204" pitchFamily="34" charset="0"/>
              <a:buChar char="•"/>
            </a:pPr>
            <a:r>
              <a:rPr lang="en-US" sz="1200" b="0" dirty="0"/>
              <a:t>The video is 1 minute, 42 seconds long.</a:t>
            </a:r>
          </a:p>
          <a:p>
            <a:endParaRPr lang="en-US" b="1"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96170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f4c17f7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2" name="Google Shape;392;g5f4c17f7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100" dirty="0"/>
              <a:t>According to Dr. Espinosa, what is flawed with the current standardized assessment measures?</a:t>
            </a:r>
            <a:endParaRPr sz="1100" dirty="0"/>
          </a:p>
          <a:p>
            <a:pPr marL="0" lvl="0" indent="0" algn="l" rtl="0">
              <a:lnSpc>
                <a:spcPct val="100000"/>
              </a:lnSpc>
              <a:spcBef>
                <a:spcPts val="360"/>
              </a:spcBef>
              <a:spcAft>
                <a:spcPts val="0"/>
              </a:spcAft>
              <a:buSzPts val="1400"/>
              <a:buNone/>
            </a:pPr>
            <a:endParaRPr sz="1100" dirty="0"/>
          </a:p>
          <a:p>
            <a:pPr marL="0" lvl="0" indent="0" algn="l" rtl="0">
              <a:lnSpc>
                <a:spcPct val="100000"/>
              </a:lnSpc>
              <a:spcBef>
                <a:spcPts val="360"/>
              </a:spcBef>
              <a:spcAft>
                <a:spcPts val="0"/>
              </a:spcAft>
              <a:buSzPts val="1400"/>
              <a:buNone/>
            </a:pPr>
            <a:r>
              <a:rPr lang="en-US" sz="1100" dirty="0"/>
              <a:t>What does Dr. Espinosa suggest as an alternative procedure?</a:t>
            </a:r>
            <a:endParaRPr sz="1100" dirty="0"/>
          </a:p>
        </p:txBody>
      </p:sp>
      <p:sp>
        <p:nvSpPr>
          <p:cNvPr id="393" name="Google Shape;393;g5f4c17f71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400"/>
                <a:buFont typeface="Arial"/>
                <a:buNone/>
                <a:tabLst/>
                <a:defRPr/>
              </a:pPr>
              <a:t>65</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4521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fe5893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fe5893e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Earlier in the module, we briefly discussed our beliefs about parenting and their impact on family engagement.  Now let’s return to that self-reflection to explore how our general beliefs about culture and dual language learning, including implicit biases, impact our perspectives and work as educators.</a:t>
            </a:r>
            <a:endParaRPr dirty="0"/>
          </a:p>
        </p:txBody>
      </p:sp>
      <p:sp>
        <p:nvSpPr>
          <p:cNvPr id="768" name="Google Shape;768;g5fe5893e2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09493" rtl="0" eaLnBrk="1" fontAlgn="auto" latinLnBrk="0" hangingPunct="1">
                <a:lnSpc>
                  <a:spcPct val="100000"/>
                </a:lnSpc>
                <a:spcBef>
                  <a:spcPts val="0"/>
                </a:spcBef>
                <a:spcAft>
                  <a:spcPts val="0"/>
                </a:spcAft>
                <a:buClr>
                  <a:srgbClr val="000000"/>
                </a:buClr>
                <a:buSzPts val="1200"/>
                <a:buFont typeface="Arial"/>
                <a:buNone/>
                <a:tabLst/>
                <a:defRPr/>
              </a:pPr>
              <a:t>66</a:t>
            </a:fld>
            <a:endParaRPr kumimoji="0"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4296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Take two minutes to think about the following questions on your own:</a:t>
            </a:r>
          </a:p>
          <a:p>
            <a:pPr marL="457200" lvl="0" indent="-298450" algn="l" rtl="0">
              <a:lnSpc>
                <a:spcPct val="100000"/>
              </a:lnSpc>
              <a:spcBef>
                <a:spcPts val="0"/>
              </a:spcBef>
              <a:spcAft>
                <a:spcPts val="0"/>
              </a:spcAft>
              <a:buSzPts val="1100"/>
              <a:buChar char="●"/>
            </a:pPr>
            <a:r>
              <a:rPr lang="en-US" dirty="0"/>
              <a:t>What is culture?</a:t>
            </a:r>
          </a:p>
          <a:p>
            <a:pPr marL="457200" lvl="0" indent="-298450" algn="l" rtl="0">
              <a:lnSpc>
                <a:spcPct val="100000"/>
              </a:lnSpc>
              <a:spcBef>
                <a:spcPts val="0"/>
              </a:spcBef>
              <a:spcAft>
                <a:spcPts val="0"/>
              </a:spcAft>
              <a:buSzPts val="1100"/>
              <a:buChar char="●"/>
            </a:pPr>
            <a:r>
              <a:rPr lang="en-US" dirty="0"/>
              <a:t>What qualities make up a culture?</a:t>
            </a:r>
          </a:p>
          <a:p>
            <a:pPr marL="457200" lvl="0" indent="-298450" algn="l" rtl="0">
              <a:lnSpc>
                <a:spcPct val="100000"/>
              </a:lnSpc>
              <a:spcBef>
                <a:spcPts val="0"/>
              </a:spcBef>
              <a:spcAft>
                <a:spcPts val="0"/>
              </a:spcAft>
              <a:buSzPts val="1100"/>
              <a:buChar char="●"/>
            </a:pPr>
            <a:r>
              <a:rPr lang="en-US" dirty="0"/>
              <a:t>What counts? What doesn’t?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After two minutes, we will discuss your thoughts as a class.</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6445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one definition of culture: A group of people who share common understandings, experiences, or skills attributed to an identity or identities they hold.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list of identities that can be included in what constitutes a person’s culture, whether they are also dual language learners or not. Be aware that identities also part of a system of power. Many other identities or characteristics can be linked back to one of these identities listed on the slide that holds power.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body shape and size can be seen as its own identity and is part of gender norms and roles, as well as racial identity. What other identities are important to include?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a:t>
            </a:r>
            <a:r>
              <a:rPr lang="en-US" sz="1200" kern="1200" dirty="0">
                <a:solidFill>
                  <a:schemeClr val="tx1"/>
                </a:solidFill>
                <a:effectLst/>
                <a:latin typeface="+mn-lt"/>
                <a:ea typeface="+mn-ea"/>
                <a:cs typeface="+mn-cs"/>
              </a:rPr>
              <a:t> Add to this slide based on your own ideas of culture and what participants said in the discussion on the previous slide.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17342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If educators are going to implement culturally sustaining care and education, there are a few things to keep in mind. First, culture continually shifts, especially when it comes to language. The term, </a:t>
            </a:r>
            <a:r>
              <a:rPr lang="en-US" i="1" dirty="0"/>
              <a:t>culturally sustaining pedagogy</a:t>
            </a:r>
            <a:r>
              <a:rPr lang="en-US" i="0" dirty="0"/>
              <a:t>, describes that how we teach "should </a:t>
            </a:r>
            <a:r>
              <a:rPr lang="en-US" dirty="0"/>
              <a:t>support young people in sustaining the cultural and linguistic competence of their communities while simultaneously offering access to dominant cultural competence” (Paris, 2012, p. 94).</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Later in their book </a:t>
            </a:r>
            <a:r>
              <a:rPr lang="en-US" i="1" dirty="0"/>
              <a:t>Culturally Sustaining Pedagogies</a:t>
            </a:r>
            <a:r>
              <a:rPr lang="en-US" i="0" dirty="0"/>
              <a:t>, Django Paris and Samy Alim state that “What is crucial is that we work to sustain Black, Latinx, Asian, Pacific Islander, and Indigenous languages and cultures in our pedagogies; we must be open to sustaining them in ways that attend to the emerging, intersectional, and dynamic ways in which they are lived and used by young people” (pp. 9).</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solidFill>
                  <a:schemeClr val="dk1"/>
                </a:solidFill>
              </a:rPr>
              <a:t>As educators, we need to take deliberate actions to seek out resources to better understand the culture of young DLLs today. Again, even if you identify as a DLL yourself, you are an adult now, and culture surrounding young DLLs has shifted. </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REFERENCE</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Alim, S. &amp; Paris, D., Eds. (2017). </a:t>
            </a:r>
            <a:r>
              <a:rPr lang="en-US" i="1" dirty="0">
                <a:solidFill>
                  <a:schemeClr val="dk1"/>
                </a:solidFill>
              </a:rPr>
              <a:t>Culturally sustaining pedagogies: Teaching and learning for justice in a changing world</a:t>
            </a:r>
            <a:r>
              <a:rPr lang="en-US" dirty="0">
                <a:solidFill>
                  <a:schemeClr val="dk1"/>
                </a:solidFill>
              </a:rPr>
              <a:t>. Teachers College Press.</a:t>
            </a:r>
            <a:endParaRPr lang="en-US" b="1" dirty="0"/>
          </a:p>
          <a:p>
            <a:endParaRPr lang="en-US" dirty="0"/>
          </a:p>
          <a:p>
            <a:r>
              <a:rPr lang="en-US" sz="1200" b="0" i="0" kern="1200" dirty="0">
                <a:solidFill>
                  <a:schemeClr val="tx1"/>
                </a:solidFill>
                <a:effectLst/>
                <a:latin typeface="+mn-lt"/>
                <a:ea typeface="+mn-ea"/>
                <a:cs typeface="+mn-cs"/>
              </a:rPr>
              <a:t>Paris, D. (2012). Culturally Sustaining Pedagogy: A Needed Change in Stance, Terminology, and Practice. </a:t>
            </a:r>
            <a:r>
              <a:rPr lang="en-US" sz="1200" b="0" i="1" kern="1200" dirty="0">
                <a:solidFill>
                  <a:schemeClr val="tx1"/>
                </a:solidFill>
                <a:effectLst/>
                <a:latin typeface="+mn-lt"/>
                <a:ea typeface="+mn-ea"/>
                <a:cs typeface="+mn-cs"/>
              </a:rPr>
              <a:t>Educational Researcher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41</a:t>
            </a:r>
            <a:r>
              <a:rPr lang="en-US" sz="1200" b="0" i="0" kern="1200" dirty="0">
                <a:solidFill>
                  <a:schemeClr val="tx1"/>
                </a:solidFill>
                <a:effectLst/>
                <a:latin typeface="+mn-lt"/>
                <a:ea typeface="+mn-ea"/>
                <a:cs typeface="+mn-cs"/>
              </a:rPr>
              <a:t>(3), 93–97.</a:t>
            </a:r>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935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With a partner, discuss your understanding of who a dual language learner is. How people perceive children who are dual language learners depends on context. For instance, in many parts of the world, learning multiple languages is typical and celebrated. However, in the United States, where the primary language is English, children who speak more than one language are often viewed from a deficit-based perspective.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might these different perceptions and/or beliefs exist?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prepared to share your thoughts with the whole class.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first reflect on what they know about children who are dual language learners.  After 2-3 minutes, encourage them to move on to the second question. Encourage participants to first discuss the prompts in pairs, then share out to the whole group. </a:t>
            </a:r>
          </a:p>
        </p:txBody>
      </p:sp>
      <p:sp>
        <p:nvSpPr>
          <p:cNvPr id="543" name="Google Shape;54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7</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49160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5400" lvl="0" indent="0" algn="l" rtl="0">
              <a:lnSpc>
                <a:spcPct val="115000"/>
              </a:lnSpc>
              <a:spcBef>
                <a:spcPts val="0"/>
              </a:spcBef>
              <a:spcAft>
                <a:spcPts val="0"/>
              </a:spcAft>
              <a:buSzPts val="1100"/>
              <a:buNone/>
            </a:pPr>
            <a:r>
              <a:rPr lang="en-US" dirty="0"/>
              <a:t>Second, it’s essential to recognize that dominant identities do have culture that are often sustained.</a:t>
            </a:r>
          </a:p>
          <a:p>
            <a:pPr marL="0" marR="25400" lvl="0" indent="0" algn="l" rtl="0">
              <a:lnSpc>
                <a:spcPct val="115000"/>
              </a:lnSpc>
              <a:spcBef>
                <a:spcPts val="0"/>
              </a:spcBef>
              <a:spcAft>
                <a:spcPts val="0"/>
              </a:spcAft>
              <a:buSzPts val="1100"/>
              <a:buNone/>
            </a:pPr>
            <a:endParaRPr lang="en-US" dirty="0"/>
          </a:p>
          <a:p>
            <a:pPr marL="0" marR="25400" lvl="0" indent="0" algn="l" rtl="0">
              <a:lnSpc>
                <a:spcPct val="115000"/>
              </a:lnSpc>
              <a:spcBef>
                <a:spcPts val="0"/>
              </a:spcBef>
              <a:spcAft>
                <a:spcPts val="0"/>
              </a:spcAft>
              <a:buSzPts val="1100"/>
              <a:buNone/>
            </a:pPr>
            <a:r>
              <a:rPr lang="en-US" dirty="0"/>
              <a:t>Sometimes it is difficult to identify what cultural aspects are present within a context because those aspects may function as the norm. For instance, often in the United States and abroad, English is seen as the norm and takes on linguistic supremacy. </a:t>
            </a:r>
          </a:p>
          <a:p>
            <a:pPr marL="0" marR="25400" lvl="0" indent="0" algn="l" rtl="0">
              <a:lnSpc>
                <a:spcPct val="115000"/>
              </a:lnSpc>
              <a:spcBef>
                <a:spcPts val="0"/>
              </a:spcBef>
              <a:spcAft>
                <a:spcPts val="0"/>
              </a:spcAft>
              <a:buSzPts val="1100"/>
              <a:buNone/>
            </a:pPr>
            <a:endParaRPr lang="en-US" dirty="0"/>
          </a:p>
          <a:p>
            <a:pPr marL="0" marR="25400" lvl="0" indent="0" algn="l" rtl="0">
              <a:lnSpc>
                <a:spcPct val="115000"/>
              </a:lnSpc>
              <a:spcBef>
                <a:spcPts val="0"/>
              </a:spcBef>
              <a:spcAft>
                <a:spcPts val="0"/>
              </a:spcAft>
              <a:buSzPts val="1100"/>
              <a:buNone/>
            </a:pPr>
            <a:r>
              <a:rPr lang="en-US" dirty="0"/>
              <a:t>By accepting that speaking in English is the norm, what cultures are sustained? What cultures may be discouraged?</a:t>
            </a:r>
          </a:p>
          <a:p>
            <a:pPr marL="0" marR="25400" lvl="0" indent="0" algn="l" rtl="0">
              <a:lnSpc>
                <a:spcPct val="115000"/>
              </a:lnSpc>
              <a:spcBef>
                <a:spcPts val="0"/>
              </a:spcBef>
              <a:spcAft>
                <a:spcPts val="0"/>
              </a:spcAft>
              <a:buSzPts val="1100"/>
              <a:buNone/>
            </a:pPr>
            <a:endParaRPr lang="en-US" dirty="0"/>
          </a:p>
          <a:p>
            <a:pPr marL="0" marR="25400" lvl="0" indent="0" algn="l" rtl="0">
              <a:lnSpc>
                <a:spcPct val="115000"/>
              </a:lnSpc>
              <a:spcBef>
                <a:spcPts val="0"/>
              </a:spcBef>
              <a:spcAft>
                <a:spcPts val="0"/>
              </a:spcAft>
              <a:buSzPts val="1100"/>
              <a:buNone/>
            </a:pPr>
            <a:r>
              <a:rPr lang="en-US" dirty="0"/>
              <a:t>In what ways can you challenge the dominant cultural norms in your program?</a:t>
            </a:r>
          </a:p>
          <a:p>
            <a:pPr marL="0" marR="25400" lvl="0" indent="0" algn="l" rtl="0">
              <a:lnSpc>
                <a:spcPct val="115000"/>
              </a:lnSpc>
              <a:spcBef>
                <a:spcPts val="0"/>
              </a:spcBef>
              <a:spcAft>
                <a:spcPts val="0"/>
              </a:spcAft>
              <a:buSzPts val="1100"/>
              <a:buNone/>
            </a:pPr>
            <a:endParaRPr lang="en-US" dirty="0"/>
          </a:p>
          <a:p>
            <a:pPr marL="0" marR="25400" lvl="0" indent="0" algn="l" rtl="0">
              <a:lnSpc>
                <a:spcPct val="115000"/>
              </a:lnSpc>
              <a:spcBef>
                <a:spcPts val="0"/>
              </a:spcBef>
              <a:spcAft>
                <a:spcPts val="0"/>
              </a:spcAft>
              <a:buSzPts val="1100"/>
              <a:buNone/>
            </a:pPr>
            <a:r>
              <a:rPr lang="en-US" b="1" dirty="0">
                <a:solidFill>
                  <a:schemeClr val="dk1"/>
                </a:solidFill>
              </a:rPr>
              <a:t>REFERENCES</a:t>
            </a:r>
          </a:p>
          <a:p>
            <a:pPr marL="0" marR="25400" lvl="0" indent="0" algn="l" rtl="0">
              <a:lnSpc>
                <a:spcPct val="115000"/>
              </a:lnSpc>
              <a:spcBef>
                <a:spcPts val="0"/>
              </a:spcBef>
              <a:spcAft>
                <a:spcPts val="0"/>
              </a:spcAft>
              <a:buClr>
                <a:schemeClr val="dk1"/>
              </a:buClr>
              <a:buSzPts val="1100"/>
              <a:buFont typeface="Arial"/>
              <a:buNone/>
            </a:pPr>
            <a:r>
              <a:rPr lang="en-US" dirty="0">
                <a:solidFill>
                  <a:schemeClr val="dk1"/>
                </a:solidFill>
              </a:rPr>
              <a:t>Ladson-Billings, G. (2017). The R(E)</a:t>
            </a:r>
            <a:r>
              <a:rPr lang="en-US" dirty="0" err="1">
                <a:solidFill>
                  <a:schemeClr val="dk1"/>
                </a:solidFill>
              </a:rPr>
              <a:t>volution</a:t>
            </a:r>
            <a:r>
              <a:rPr lang="en-US" dirty="0">
                <a:solidFill>
                  <a:schemeClr val="dk1"/>
                </a:solidFill>
              </a:rPr>
              <a:t> will not be standardized: Teacher education, hip hop pedagogy, and culturally relevant pedagogy 2.0. In S. Alim &amp; D. Paris (Eds.) </a:t>
            </a:r>
            <a:r>
              <a:rPr lang="en-US" i="1" dirty="0">
                <a:solidFill>
                  <a:schemeClr val="dk1"/>
                </a:solidFill>
              </a:rPr>
              <a:t>Culturally Sustaining Pedagogies: Teaching and learning for justice in a changing world</a:t>
            </a:r>
            <a:r>
              <a:rPr lang="en-US" dirty="0">
                <a:solidFill>
                  <a:schemeClr val="dk1"/>
                </a:solidFill>
              </a:rPr>
              <a:t> (145). New York: Teachers College Press.</a:t>
            </a:r>
          </a:p>
          <a:p>
            <a:pPr marL="0" marR="2540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marR="25400" lvl="0" indent="0" algn="l" rtl="0">
              <a:lnSpc>
                <a:spcPct val="115000"/>
              </a:lnSpc>
              <a:spcBef>
                <a:spcPts val="0"/>
              </a:spcBef>
              <a:spcAft>
                <a:spcPts val="0"/>
              </a:spcAft>
              <a:buClr>
                <a:schemeClr val="dk1"/>
              </a:buClr>
              <a:buSzPts val="1100"/>
              <a:buFont typeface="Arial"/>
              <a:buNone/>
            </a:pPr>
            <a:r>
              <a:rPr lang="en-US" dirty="0">
                <a:solidFill>
                  <a:schemeClr val="dk1"/>
                </a:solidFill>
              </a:rPr>
              <a:t>Miles, M. (2019). Gloria Ladson-Billings [Image file]. In Renowned educator &amp; education expert Gloria Ladson-Billings to moderate panel on race and trauma in education. </a:t>
            </a:r>
            <a:r>
              <a:rPr lang="en-US" i="1" dirty="0">
                <a:solidFill>
                  <a:schemeClr val="dk1"/>
                </a:solidFill>
              </a:rPr>
              <a:t>University of Wisconsin-Madison</a:t>
            </a:r>
            <a:r>
              <a:rPr lang="en-US" i="0" dirty="0">
                <a:solidFill>
                  <a:schemeClr val="dk1"/>
                </a:solidFill>
              </a:rPr>
              <a:t>. </a:t>
            </a:r>
            <a:r>
              <a:rPr lang="en-US" dirty="0">
                <a:hlinkClick r:id="rId3"/>
              </a:rPr>
              <a:t>https://diversity.wisc.edu/renowned-educator-education-expert-gloria-ladson-billings-to-moderate-panel-on-race-and-trauma-in-education/</a:t>
            </a:r>
            <a:endParaRPr lang="en-US" dirty="0"/>
          </a:p>
          <a:p>
            <a:pPr marL="25400" marR="25400" lvl="0" indent="0" algn="l" rtl="0">
              <a:lnSpc>
                <a:spcPct val="115000"/>
              </a:lnSpc>
              <a:spcBef>
                <a:spcPts val="0"/>
              </a:spcBef>
              <a:spcAft>
                <a:spcPts val="0"/>
              </a:spcAft>
              <a:buSzPts val="1100"/>
              <a:buNone/>
            </a:pPr>
            <a:endParaRPr lang="en-US" dirty="0"/>
          </a:p>
          <a:p>
            <a:pPr marL="25400" marR="25400" lvl="0" indent="0" algn="l" rtl="0">
              <a:lnSpc>
                <a:spcPct val="115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7217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First, take a minute or two to think about your own life experiences. Do you speak more than one language? Whether you speak one or more languages, what were your language learning experiences growing up? Write down your thoughts.</a:t>
            </a: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After a few minutes, you will share with a partner.</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37076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Now we’re going to take about 5 minutes to independently bring to our awareness and write down messages you may have received throughout your lifetime about children who are dual language learners. Instead of thinking generally, we’re going to get specific.</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Close your eyes or look at something as you keep a soft gaze. Imagine a student based on the language they speak. </a:t>
            </a:r>
          </a:p>
          <a:p>
            <a:pPr marL="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Imagine a student who speaks </a:t>
            </a:r>
            <a:r>
              <a:rPr lang="en-US" b="1" dirty="0"/>
              <a:t>English</a:t>
            </a:r>
            <a:r>
              <a:rPr lang="en-US" dirty="0"/>
              <a:t>. What do they look like? What might you infer regarding their economic status, how well they’re doing in school, or how involved their parents are in the classroom? </a:t>
            </a:r>
          </a:p>
          <a:p>
            <a:pPr marL="457200" lvl="0" indent="0" algn="l" rtl="0">
              <a:lnSpc>
                <a:spcPct val="100000"/>
              </a:lnSpc>
              <a:spcBef>
                <a:spcPts val="0"/>
              </a:spcBef>
              <a:spcAft>
                <a:spcPts val="0"/>
              </a:spcAft>
              <a:buSzPts val="1100"/>
              <a:buNone/>
            </a:pPr>
            <a:endParaRPr lang="en-US" dirty="0"/>
          </a:p>
          <a:p>
            <a:pPr marL="457200" lvl="0" indent="0" algn="l" rtl="0">
              <a:lnSpc>
                <a:spcPct val="100000"/>
              </a:lnSpc>
              <a:spcBef>
                <a:spcPts val="0"/>
              </a:spcBef>
              <a:spcAft>
                <a:spcPts val="0"/>
              </a:spcAft>
              <a:buSzPts val="1100"/>
              <a:buNone/>
            </a:pPr>
            <a:r>
              <a:rPr lang="en-US" dirty="0"/>
              <a:t>Jot these ideas down. You will not be required to share your notes unless you wish to– these are for your own reflection. </a:t>
            </a:r>
          </a:p>
          <a:p>
            <a:pPr marL="45720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Imagine a </a:t>
            </a:r>
            <a:r>
              <a:rPr lang="en-US" b="1" dirty="0"/>
              <a:t>Spanish</a:t>
            </a:r>
            <a:r>
              <a:rPr lang="en-US" dirty="0"/>
              <a:t>-speaking student. Who do you see? Guess their economic status. How well are they doing in school? How involved are their parents? Please jot these ideas down. </a:t>
            </a:r>
          </a:p>
          <a:p>
            <a:pPr marL="457200" lvl="0" indent="0" algn="l" rtl="0">
              <a:lnSpc>
                <a:spcPct val="100000"/>
              </a:lnSpc>
              <a:spcBef>
                <a:spcPts val="0"/>
              </a:spcBef>
              <a:spcAft>
                <a:spcPts val="0"/>
              </a:spcAft>
              <a:buSzPts val="1100"/>
              <a:buNone/>
            </a:pPr>
            <a:endParaRPr lang="en-US" dirty="0"/>
          </a:p>
          <a:p>
            <a:pPr marL="457200" lvl="0" indent="-298450" algn="l" rtl="0">
              <a:lnSpc>
                <a:spcPct val="100000"/>
              </a:lnSpc>
              <a:spcBef>
                <a:spcPts val="0"/>
              </a:spcBef>
              <a:spcAft>
                <a:spcPts val="0"/>
              </a:spcAft>
              <a:buSzPts val="1100"/>
              <a:buChar char="●"/>
            </a:pPr>
            <a:r>
              <a:rPr lang="en-US" dirty="0"/>
              <a:t>Repeat these steps with a </a:t>
            </a:r>
            <a:r>
              <a:rPr lang="en-US" b="1" dirty="0"/>
              <a:t>French</a:t>
            </a:r>
            <a:r>
              <a:rPr lang="en-US" dirty="0"/>
              <a:t> speaking student in your school. </a:t>
            </a:r>
          </a:p>
          <a:p>
            <a:pPr marL="914400" lvl="1" indent="-298450" algn="l" rtl="0">
              <a:lnSpc>
                <a:spcPct val="100000"/>
              </a:lnSpc>
              <a:spcBef>
                <a:spcPts val="0"/>
              </a:spcBef>
              <a:spcAft>
                <a:spcPts val="0"/>
              </a:spcAft>
              <a:buSzPts val="1100"/>
              <a:buChar char="○"/>
            </a:pPr>
            <a:r>
              <a:rPr lang="en-US" dirty="0"/>
              <a:t>How about a </a:t>
            </a:r>
            <a:r>
              <a:rPr lang="en-US" b="1" dirty="0"/>
              <a:t>Somali</a:t>
            </a:r>
            <a:r>
              <a:rPr lang="en-US" dirty="0"/>
              <a:t> speaker? </a:t>
            </a:r>
          </a:p>
          <a:p>
            <a:pPr marL="914400" lvl="1" indent="-298450" algn="l" rtl="0">
              <a:lnSpc>
                <a:spcPct val="100000"/>
              </a:lnSpc>
              <a:spcBef>
                <a:spcPts val="0"/>
              </a:spcBef>
              <a:spcAft>
                <a:spcPts val="0"/>
              </a:spcAft>
              <a:buSzPts val="1100"/>
              <a:buChar char="○"/>
            </a:pPr>
            <a:r>
              <a:rPr lang="en-US" b="1" dirty="0"/>
              <a:t>Japanese</a:t>
            </a:r>
            <a:r>
              <a:rPr lang="en-US" dirty="0"/>
              <a:t> speaker?</a:t>
            </a:r>
          </a:p>
          <a:p>
            <a:pPr marL="457200" lvl="0" indent="0" algn="l" rtl="0">
              <a:lnSpc>
                <a:spcPct val="100000"/>
              </a:lnSpc>
              <a:spcBef>
                <a:spcPts val="0"/>
              </a:spcBef>
              <a:spcAft>
                <a:spcPts val="0"/>
              </a:spcAft>
              <a:buSzPts val="1100"/>
              <a:buNone/>
            </a:pPr>
            <a:endParaRPr lang="en-US" dirty="0"/>
          </a:p>
          <a:p>
            <a:pPr marL="0" lvl="0" indent="0" algn="l" rtl="0">
              <a:lnSpc>
                <a:spcPct val="100000"/>
              </a:lnSpc>
              <a:spcBef>
                <a:spcPts val="360"/>
              </a:spcBef>
              <a:spcAft>
                <a:spcPts val="0"/>
              </a:spcAft>
              <a:buSzPts val="1100"/>
              <a:buNone/>
            </a:pPr>
            <a:r>
              <a:rPr lang="en-US" dirty="0"/>
              <a:t>Now take a minute and look over your own notes. Do you see any similarities across languages? How about any variability? Are there some students you guessed were doing better in school than others? Had more economic resources? More involved parents? </a:t>
            </a:r>
          </a:p>
          <a:p>
            <a:pPr marL="0" lvl="0" indent="0" algn="l" rtl="0">
              <a:lnSpc>
                <a:spcPct val="100000"/>
              </a:lnSpc>
              <a:spcBef>
                <a:spcPts val="360"/>
              </a:spcBef>
              <a:spcAft>
                <a:spcPts val="0"/>
              </a:spcAft>
              <a:buSzPts val="1100"/>
              <a:buNone/>
            </a:pPr>
            <a:endParaRPr lang="en-US" dirty="0"/>
          </a:p>
          <a:p>
            <a:pPr marL="0" lvl="0" indent="0" algn="l" rtl="0">
              <a:lnSpc>
                <a:spcPct val="100000"/>
              </a:lnSpc>
              <a:spcBef>
                <a:spcPts val="360"/>
              </a:spcBef>
              <a:spcAft>
                <a:spcPts val="0"/>
              </a:spcAft>
              <a:buSzPts val="1100"/>
              <a:buNone/>
            </a:pPr>
            <a:r>
              <a:rPr lang="en-US" dirty="0"/>
              <a:t>If you see variability in your responses, ask yourself </a:t>
            </a:r>
            <a:r>
              <a:rPr lang="en-US" u="sng" dirty="0"/>
              <a:t>why</a:t>
            </a:r>
            <a:r>
              <a:rPr lang="en-US" dirty="0"/>
              <a:t>. Take a minute to respond to that question in your notes. </a:t>
            </a:r>
          </a:p>
          <a:p>
            <a:pPr marL="0" lvl="0" indent="0" algn="l" rtl="0">
              <a:lnSpc>
                <a:spcPct val="100000"/>
              </a:lnSpc>
              <a:spcBef>
                <a:spcPts val="360"/>
              </a:spcBef>
              <a:spcAft>
                <a:spcPts val="0"/>
              </a:spcAft>
              <a:buSzPts val="1100"/>
              <a:buNone/>
            </a:pPr>
            <a:endParaRPr lang="en-US" dirty="0"/>
          </a:p>
          <a:p>
            <a:pPr marL="0" lvl="0" indent="0" algn="l" rtl="0">
              <a:lnSpc>
                <a:spcPct val="100000"/>
              </a:lnSpc>
              <a:spcBef>
                <a:spcPts val="360"/>
              </a:spcBef>
              <a:spcAft>
                <a:spcPts val="0"/>
              </a:spcAft>
              <a:buSzPts val="1100"/>
              <a:buNone/>
            </a:pPr>
            <a:r>
              <a:rPr lang="en-US" dirty="0"/>
              <a:t>This activity is a practice of reflection of our own biases as educators. If we can recognize our own biases around race, language, and more, we can recognize areas that need growth within ourselves and focus on improving.</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5792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Now take about another 5 minutes to write down a response to these questions. </a:t>
            </a:r>
          </a:p>
          <a:p>
            <a:pPr marL="457200" lvl="0" indent="-298450" algn="l" rtl="0">
              <a:lnSpc>
                <a:spcPct val="100000"/>
              </a:lnSpc>
              <a:spcBef>
                <a:spcPts val="0"/>
              </a:spcBef>
              <a:spcAft>
                <a:spcPts val="0"/>
              </a:spcAft>
              <a:buSzPts val="1100"/>
              <a:buChar char="●"/>
            </a:pPr>
            <a:r>
              <a:rPr lang="en-US" dirty="0"/>
              <a:t>Where did you learn these biases? </a:t>
            </a:r>
          </a:p>
          <a:p>
            <a:pPr marL="457200" lvl="0" indent="-298450" algn="l" rtl="0">
              <a:lnSpc>
                <a:spcPct val="100000"/>
              </a:lnSpc>
              <a:spcBef>
                <a:spcPts val="0"/>
              </a:spcBef>
              <a:spcAft>
                <a:spcPts val="0"/>
              </a:spcAft>
              <a:buSzPts val="1100"/>
              <a:buChar char="●"/>
            </a:pPr>
            <a:r>
              <a:rPr lang="en-US" dirty="0"/>
              <a:t>What enforces these biases today? </a:t>
            </a:r>
          </a:p>
          <a:p>
            <a:pPr marL="457200" lvl="0" indent="-298450" algn="l" rtl="0">
              <a:lnSpc>
                <a:spcPct val="100000"/>
              </a:lnSpc>
              <a:spcBef>
                <a:spcPts val="0"/>
              </a:spcBef>
              <a:spcAft>
                <a:spcPts val="0"/>
              </a:spcAft>
              <a:buSzPts val="1100"/>
              <a:buChar char="●"/>
            </a:pPr>
            <a:r>
              <a:rPr lang="en-US" dirty="0"/>
              <a:t>What ways do/will you work against harmful biases?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200" b="1" kern="1200" dirty="0">
                <a:solidFill>
                  <a:schemeClr val="tx1"/>
                </a:solidFill>
                <a:effectLst/>
                <a:latin typeface="+mn-lt"/>
                <a:ea typeface="+mn-ea"/>
                <a:cs typeface="+mn-cs"/>
              </a:rPr>
              <a:t>Presenter </a:t>
            </a:r>
            <a:r>
              <a:rPr lang="en-US" b="1" dirty="0"/>
              <a:t> Note</a:t>
            </a:r>
            <a:r>
              <a:rPr lang="en-US" dirty="0"/>
              <a:t>: Allow 5 to 10 minutes for participants to discuss the last question: What can we do about it? Encourage them to get specific. For example, if someone says, “We need to treat all children with respect,” prompt for specificity. E.g. What does respect look like? How can we know for sure that we are being respectful? What does that look like in </a:t>
            </a:r>
            <a:r>
              <a:rPr lang="en-US" i="1" dirty="0"/>
              <a:t>x</a:t>
            </a:r>
            <a:r>
              <a:rPr lang="en-US" dirty="0"/>
              <a:t> context versus </a:t>
            </a:r>
            <a:r>
              <a:rPr lang="en-US" i="1" dirty="0"/>
              <a:t>y</a:t>
            </a:r>
            <a:r>
              <a:rPr lang="en-US" dirty="0"/>
              <a:t> context? What does that look like daily?</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37042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25400" lvl="0" indent="0" algn="l" rtl="0">
              <a:lnSpc>
                <a:spcPct val="115000"/>
              </a:lnSpc>
              <a:spcBef>
                <a:spcPts val="0"/>
              </a:spcBef>
              <a:spcAft>
                <a:spcPts val="0"/>
              </a:spcAft>
              <a:buClr>
                <a:schemeClr val="dk1"/>
              </a:buClr>
              <a:buSzPts val="1100"/>
              <a:buFont typeface="Arial"/>
              <a:buNone/>
            </a:pPr>
            <a:r>
              <a:rPr lang="en-US" b="1" dirty="0"/>
              <a:t>Materials needed: pen/pencil, paper for writing</a:t>
            </a:r>
          </a:p>
          <a:p>
            <a:pPr marL="25400" marR="25400" lvl="0" indent="0" algn="l" rtl="0">
              <a:lnSpc>
                <a:spcPct val="115000"/>
              </a:lnSpc>
              <a:spcBef>
                <a:spcPts val="0"/>
              </a:spcBef>
              <a:spcAft>
                <a:spcPts val="0"/>
              </a:spcAft>
              <a:buClr>
                <a:schemeClr val="dk1"/>
              </a:buClr>
              <a:buSzPts val="1100"/>
              <a:buFont typeface="Arial"/>
              <a:buNone/>
            </a:pPr>
            <a:endParaRPr lang="en-US" b="1" dirty="0"/>
          </a:p>
          <a:p>
            <a:pPr marL="25400" marR="25400" lvl="0" indent="0" algn="l" rtl="0">
              <a:lnSpc>
                <a:spcPct val="115000"/>
              </a:lnSpc>
              <a:spcBef>
                <a:spcPts val="0"/>
              </a:spcBef>
              <a:spcAft>
                <a:spcPts val="0"/>
              </a:spcAft>
              <a:buClr>
                <a:schemeClr val="dk1"/>
              </a:buClr>
              <a:buSzPts val="1100"/>
              <a:buFont typeface="Arial"/>
              <a:buNone/>
            </a:pPr>
            <a:r>
              <a:rPr lang="en-US" dirty="0"/>
              <a:t>It is important that we reflect on how both individuals and our programs systemically support children who are dual language learners. Who your program brings on to be part of your team needs to be in service of the children in your classrooms. It is important to consider these critical questions. </a:t>
            </a:r>
          </a:p>
          <a:p>
            <a:pPr marL="25400" marR="25400" lvl="0" indent="0" algn="l" rtl="0">
              <a:lnSpc>
                <a:spcPct val="115000"/>
              </a:lnSpc>
              <a:spcBef>
                <a:spcPts val="0"/>
              </a:spcBef>
              <a:spcAft>
                <a:spcPts val="0"/>
              </a:spcAft>
              <a:buClr>
                <a:schemeClr val="dk1"/>
              </a:buClr>
              <a:buSzPts val="1100"/>
              <a:buFont typeface="Arial"/>
              <a:buNone/>
            </a:pPr>
            <a:endParaRPr lang="en-US" dirty="0"/>
          </a:p>
          <a:p>
            <a:pPr marL="25400" marR="25400" lvl="0" indent="0" algn="l" rtl="0">
              <a:lnSpc>
                <a:spcPct val="115000"/>
              </a:lnSpc>
              <a:spcBef>
                <a:spcPts val="0"/>
              </a:spcBef>
              <a:spcAft>
                <a:spcPts val="0"/>
              </a:spcAft>
              <a:buClr>
                <a:schemeClr val="dk1"/>
              </a:buClr>
              <a:buSzPts val="1100"/>
              <a:buFont typeface="Arial"/>
              <a:buNone/>
            </a:pPr>
            <a:r>
              <a:rPr lang="en-US" dirty="0"/>
              <a:t>As I read them aloud, take a few brief moments to reflect and journal your responses.</a:t>
            </a:r>
          </a:p>
          <a:p>
            <a:pPr marL="274320" marR="25400" lvl="0" indent="-182880" algn="l" rtl="0">
              <a:lnSpc>
                <a:spcPct val="115000"/>
              </a:lnSpc>
              <a:spcBef>
                <a:spcPts val="0"/>
              </a:spcBef>
              <a:spcAft>
                <a:spcPts val="0"/>
              </a:spcAft>
              <a:buSzPts val="1100"/>
              <a:buFont typeface="Arial" panose="020B0604020202020204" pitchFamily="34" charset="0"/>
              <a:buChar char="•"/>
            </a:pPr>
            <a:r>
              <a:rPr lang="en-US" dirty="0"/>
              <a:t>What are the qualifications and qualities of educators hired to work with children at your early childhood program, some or all of whom are DLLs?</a:t>
            </a:r>
          </a:p>
          <a:p>
            <a:pPr marL="274320" marR="25400" lvl="0" indent="-182880" algn="l" rtl="0">
              <a:lnSpc>
                <a:spcPct val="115000"/>
              </a:lnSpc>
              <a:spcBef>
                <a:spcPts val="0"/>
              </a:spcBef>
              <a:spcAft>
                <a:spcPts val="0"/>
              </a:spcAft>
              <a:buSzPts val="1100"/>
              <a:buFont typeface="Arial" panose="020B0604020202020204" pitchFamily="34" charset="0"/>
              <a:buChar char="•"/>
            </a:pPr>
            <a:r>
              <a:rPr lang="en-US" dirty="0"/>
              <a:t>Is there representation (racial, gender, sexual orientation, dis/ability, etc.) among your applicants and employees?</a:t>
            </a:r>
          </a:p>
          <a:p>
            <a:pPr marL="274320" marR="25400" lvl="0" indent="-182880" algn="l" rtl="0">
              <a:lnSpc>
                <a:spcPct val="115000"/>
              </a:lnSpc>
              <a:spcBef>
                <a:spcPts val="0"/>
              </a:spcBef>
              <a:spcAft>
                <a:spcPts val="0"/>
              </a:spcAft>
              <a:buSzPts val="1100"/>
              <a:buFont typeface="Arial" panose="020B0604020202020204" pitchFamily="34" charset="0"/>
              <a:buChar char="•"/>
            </a:pPr>
            <a:r>
              <a:rPr lang="en-US" dirty="0"/>
              <a:t>How are you being held accountable, and how do you hold others accountable, for supporting children who are DLLs?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200" b="1" kern="1200" dirty="0">
                <a:solidFill>
                  <a:schemeClr val="tx1"/>
                </a:solidFill>
                <a:effectLst/>
                <a:latin typeface="+mn-lt"/>
                <a:ea typeface="+mn-ea"/>
                <a:cs typeface="+mn-cs"/>
              </a:rPr>
              <a:t>Presenter </a:t>
            </a:r>
            <a:r>
              <a:rPr lang="en-US" b="1" dirty="0"/>
              <a:t> Note:</a:t>
            </a:r>
            <a:r>
              <a:rPr lang="en-US" dirty="0"/>
              <a:t> Read each question and allow time for participants to briefly journal responses.</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49540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that you can engage in program self-reflection is to complete the Dual Language Learners Program Assessment (DLLPA).  The DLLPA is a comprehensive program assessment that also outlines strategies for a coordinated approach across management systems and programs and services.  It focuses on four areas of management systems:</a:t>
            </a:r>
          </a:p>
          <a:p>
            <a:pPr marL="649419" marR="0" lvl="1" indent="-274402" algn="l" defTabSz="457337" rtl="0" eaLnBrk="1" fontAlgn="auto" latinLnBrk="0" hangingPunct="1">
              <a:lnSpc>
                <a:spcPct val="100000"/>
              </a:lnSpc>
              <a:spcBef>
                <a:spcPct val="20000"/>
              </a:spcBef>
              <a:spcAft>
                <a:spcPts val="0"/>
              </a:spcAft>
              <a:buClr>
                <a:srgbClr val="000000"/>
              </a:buClr>
              <a:buSzTx/>
              <a:buFont typeface="Arial"/>
              <a:buChar char="–"/>
              <a:tabLst/>
              <a:defRPr/>
            </a:pPr>
            <a:r>
              <a:rPr kumimoji="0" lang="en-US" sz="2801" b="0" i="0" u="none" strike="noStrike" kern="1200" cap="none" spc="0" normalizeH="0" baseline="0" noProof="0" dirty="0">
                <a:ln>
                  <a:noFill/>
                </a:ln>
                <a:solidFill>
                  <a:srgbClr val="000000"/>
                </a:solidFill>
                <a:effectLst/>
                <a:uLnTx/>
                <a:uFillTx/>
                <a:latin typeface="Arial"/>
                <a:ea typeface="+mn-ea"/>
                <a:cs typeface="Arial"/>
              </a:rPr>
              <a:t>Communication</a:t>
            </a:r>
          </a:p>
          <a:p>
            <a:pPr marL="649419" marR="0" lvl="1" indent="-274402" algn="l" defTabSz="457337" rtl="0" eaLnBrk="1" fontAlgn="auto" latinLnBrk="0" hangingPunct="1">
              <a:lnSpc>
                <a:spcPct val="100000"/>
              </a:lnSpc>
              <a:spcBef>
                <a:spcPct val="20000"/>
              </a:spcBef>
              <a:spcAft>
                <a:spcPts val="0"/>
              </a:spcAft>
              <a:buClr>
                <a:srgbClr val="000000"/>
              </a:buClr>
              <a:buSzTx/>
              <a:buFont typeface="Arial"/>
              <a:buChar char="–"/>
              <a:tabLst/>
              <a:defRPr/>
            </a:pPr>
            <a:r>
              <a:rPr kumimoji="0" lang="en-US" sz="2801" b="0" i="0" u="none" strike="noStrike" kern="1200" cap="none" spc="0" normalizeH="0" baseline="0" noProof="0" dirty="0">
                <a:ln>
                  <a:noFill/>
                </a:ln>
                <a:solidFill>
                  <a:srgbClr val="000000"/>
                </a:solidFill>
                <a:effectLst/>
                <a:uLnTx/>
                <a:uFillTx/>
                <a:latin typeface="Arial"/>
                <a:ea typeface="+mn-ea"/>
                <a:cs typeface="Arial"/>
              </a:rPr>
              <a:t>Human Resources</a:t>
            </a:r>
          </a:p>
          <a:p>
            <a:pPr marL="649419" marR="0" lvl="1" indent="-274402" algn="l" defTabSz="457337" rtl="0" eaLnBrk="1" fontAlgn="auto" latinLnBrk="0" hangingPunct="1">
              <a:lnSpc>
                <a:spcPct val="100000"/>
              </a:lnSpc>
              <a:spcBef>
                <a:spcPct val="20000"/>
              </a:spcBef>
              <a:spcAft>
                <a:spcPts val="0"/>
              </a:spcAft>
              <a:buClr>
                <a:srgbClr val="000000"/>
              </a:buClr>
              <a:buSzTx/>
              <a:buFont typeface="Arial"/>
              <a:buChar char="–"/>
              <a:tabLst/>
              <a:defRPr/>
            </a:pPr>
            <a:r>
              <a:rPr kumimoji="0" lang="en-US" sz="2801" b="0" i="0" u="none" strike="noStrike" kern="1200" cap="none" spc="0" normalizeH="0" baseline="0" noProof="0" dirty="0">
                <a:ln>
                  <a:noFill/>
                </a:ln>
                <a:solidFill>
                  <a:srgbClr val="000000"/>
                </a:solidFill>
                <a:effectLst/>
                <a:uLnTx/>
                <a:uFillTx/>
                <a:latin typeface="Arial"/>
                <a:ea typeface="+mn-ea"/>
                <a:cs typeface="Arial"/>
              </a:rPr>
              <a:t>Training and Professional Development</a:t>
            </a:r>
          </a:p>
          <a:p>
            <a:pPr marL="649419" marR="0" lvl="1" indent="-274402" algn="l" defTabSz="457337" rtl="0" eaLnBrk="1" fontAlgn="auto" latinLnBrk="0" hangingPunct="1">
              <a:lnSpc>
                <a:spcPct val="100000"/>
              </a:lnSpc>
              <a:spcBef>
                <a:spcPct val="20000"/>
              </a:spcBef>
              <a:spcAft>
                <a:spcPts val="0"/>
              </a:spcAft>
              <a:buClr>
                <a:srgbClr val="000000"/>
              </a:buClr>
              <a:buSzTx/>
              <a:buFont typeface="Arial"/>
              <a:buChar char="–"/>
              <a:tabLst/>
              <a:defRPr/>
            </a:pPr>
            <a:r>
              <a:rPr kumimoji="0" lang="en-US" sz="2801" b="0" i="0" u="none" strike="noStrike" kern="1200" cap="none" spc="0" normalizeH="0" baseline="0" noProof="0" dirty="0">
                <a:ln>
                  <a:noFill/>
                </a:ln>
                <a:solidFill>
                  <a:srgbClr val="000000"/>
                </a:solidFill>
                <a:effectLst/>
                <a:uLnTx/>
                <a:uFillTx/>
                <a:latin typeface="Arial"/>
                <a:ea typeface="+mn-ea"/>
                <a:cs typeface="Arial"/>
              </a:rPr>
              <a:t>Program Planning and Service Systems</a:t>
            </a:r>
          </a:p>
          <a:p>
            <a:r>
              <a:rPr lang="en-US" dirty="0"/>
              <a:t> </a:t>
            </a:r>
          </a:p>
          <a:p>
            <a:r>
              <a:rPr lang="en-US" dirty="0"/>
              <a:t>You can explore this more and download the DLLPA on Head Start’s ECLKC website.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 note: </a:t>
            </a:r>
            <a:r>
              <a:rPr lang="en-US" sz="1200" kern="1200" dirty="0">
                <a:solidFill>
                  <a:schemeClr val="tx1"/>
                </a:solidFill>
                <a:effectLst/>
                <a:latin typeface="+mn-lt"/>
                <a:ea typeface="+mn-ea"/>
                <a:cs typeface="+mn-cs"/>
              </a:rPr>
              <a:t>if time allows, you can open the link and show the participants around the website briefly.</a:t>
            </a:r>
          </a:p>
          <a:p>
            <a:endParaRPr lang="en-US" dirty="0"/>
          </a:p>
          <a:p>
            <a:r>
              <a:rPr lang="en-US" b="1" dirty="0"/>
              <a:t>REFERENCE</a:t>
            </a:r>
          </a:p>
          <a:p>
            <a:r>
              <a:rPr lang="en-US" b="0" dirty="0"/>
              <a:t>Office of Head Start. (n.d.). Dual language learners program assessment. </a:t>
            </a:r>
            <a:r>
              <a:rPr lang="en-US" dirty="0">
                <a:hlinkClick r:id="rId3"/>
              </a:rPr>
              <a:t>https://eclkc.ohs.acf.hhs.gov/culture-language/guide-dual-language-learners-program-assessment-dllpa/download-dllpa</a:t>
            </a:r>
            <a:endParaRPr lang="en-US" dirty="0"/>
          </a:p>
        </p:txBody>
      </p:sp>
      <p:sp>
        <p:nvSpPr>
          <p:cNvPr id="4" name="Slide Number Placeholder 3"/>
          <p:cNvSpPr>
            <a:spLocks noGrp="1"/>
          </p:cNvSpPr>
          <p:nvPr>
            <p:ph type="sldNum" sz="quarter" idx="5"/>
          </p:nvPr>
        </p:nvSpPr>
        <p:spPr/>
        <p:txBody>
          <a:bodyPr/>
          <a:lstStyle/>
          <a:p>
            <a:fld id="{56B52290-694B-834E-842E-E5C6A930A0C8}" type="slidenum">
              <a:rPr lang="en-US" smtClean="0"/>
              <a:t>75</a:t>
            </a:fld>
            <a:endParaRPr lang="en-US"/>
          </a:p>
        </p:txBody>
      </p:sp>
    </p:spTree>
    <p:extLst>
      <p:ext uri="{BB962C8B-B14F-4D97-AF65-F5344CB8AC3E}">
        <p14:creationId xmlns:p14="http://schemas.microsoft.com/office/powerpoint/2010/main" val="42661949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solidFill>
                  <a:schemeClr val="dk1"/>
                </a:solidFill>
              </a:rPr>
              <a:t>We have talked about many direct strategies we can use to support children who are dual language learners and engage their families in the education process, but many children still continue to face systems of oppression both inside and outside the classroom.  As early childhood educators, our goal is the best possible outcomes for children and families and that must include being an advocate for this population.  </a:t>
            </a:r>
            <a:r>
              <a:rPr lang="en-US" sz="1200" dirty="0">
                <a:solidFill>
                  <a:schemeClr val="dk1"/>
                </a:solidFill>
                <a:sym typeface="Arial"/>
              </a:rPr>
              <a:t>Supporting families against systematic oppression is vital to child outcomes as </a:t>
            </a:r>
            <a:r>
              <a:rPr lang="en-US" sz="1200" dirty="0">
                <a:solidFill>
                  <a:srgbClr val="000000"/>
                </a:solidFill>
                <a:sym typeface="Arial"/>
              </a:rPr>
              <a:t>f</a:t>
            </a:r>
            <a:r>
              <a:rPr lang="en-US" sz="1200" dirty="0">
                <a:solidFill>
                  <a:srgbClr val="000000"/>
                </a:solidFill>
                <a:ea typeface="Arial"/>
                <a:sym typeface="Arial"/>
              </a:rPr>
              <a:t>amilies and communities hold wisdom, knowledge, skills, and perspectives that are essential to educators for successful implementation of curriculum &amp; instruction, informing professional development, and supporting positive transitions. </a:t>
            </a:r>
            <a:endParaRPr lang="en-US" dirty="0"/>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To be an advocate for children who are DLLs, we must hold ourselves accountable and work to continue our advocacy wherever we can. This looks different for everyone; figure out what being an advocate looks like for you. </a:t>
            </a: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Does it mean showing up to vote to protect immigrants and refugees? Does it mean boycotting businesses that discriminate against Spanish-speaking customers? Does it mean confronting a loved one that makes a crude joke at the expense of Muslim communities? Think about actionable ways you can be an advocate in your everyday life.</a:t>
            </a: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Finally, collaborate with families and communities. </a:t>
            </a:r>
          </a:p>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57395D8-2BAD-2643-952A-6FE555AF725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2467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participating today! </a:t>
            </a:r>
            <a:r>
              <a:rPr lang="en-US" sz="1200" kern="1200">
                <a:solidFill>
                  <a:schemeClr val="tx1"/>
                </a:solidFill>
                <a:effectLst/>
                <a:latin typeface="+mn-lt"/>
                <a:ea typeface="+mn-ea"/>
                <a:cs typeface="+mn-cs"/>
              </a:rPr>
              <a:t>This is the end of the module on Dual Language Learners: Program and Family Support. For </a:t>
            </a:r>
            <a:r>
              <a:rPr lang="en-US" sz="1200" kern="1200" dirty="0">
                <a:solidFill>
                  <a:schemeClr val="tx1"/>
                </a:solidFill>
                <a:effectLst/>
                <a:latin typeface="+mn-lt"/>
                <a:ea typeface="+mn-ea"/>
                <a:cs typeface="+mn-cs"/>
              </a:rPr>
              <a:t>more in-depth information, check out the Supporting Children Who Are Dual Language Learners course from the EarlyEdU Alliance.  For a variety of resources, check out the </a:t>
            </a:r>
            <a:r>
              <a:rPr lang="en-US" sz="1200" i="1" kern="1200" dirty="0">
                <a:solidFill>
                  <a:schemeClr val="tx1"/>
                </a:solidFill>
                <a:effectLst/>
                <a:latin typeface="+mn-lt"/>
                <a:ea typeface="+mn-ea"/>
                <a:cs typeface="+mn-cs"/>
              </a:rPr>
              <a:t>Dual Language Learners</a:t>
            </a:r>
            <a:r>
              <a:rPr lang="en-US" sz="1200" kern="1200" dirty="0">
                <a:solidFill>
                  <a:schemeClr val="tx1"/>
                </a:solidFill>
                <a:effectLst/>
                <a:latin typeface="+mn-lt"/>
                <a:ea typeface="+mn-ea"/>
                <a:cs typeface="+mn-cs"/>
              </a:rPr>
              <a:t> page on Head Start’s ECLKC.</a:t>
            </a:r>
          </a:p>
        </p:txBody>
      </p:sp>
      <p:sp>
        <p:nvSpPr>
          <p:cNvPr id="4" name="Slide Number Placeholder 3"/>
          <p:cNvSpPr>
            <a:spLocks noGrp="1"/>
          </p:cNvSpPr>
          <p:nvPr>
            <p:ph type="sldNum" sz="quarter" idx="5"/>
          </p:nvPr>
        </p:nvSpPr>
        <p:spPr/>
        <p:txBody>
          <a:bodyPr/>
          <a:lstStyle/>
          <a:p>
            <a:fld id="{56B52290-694B-834E-842E-E5C6A930A0C8}" type="slidenum">
              <a:rPr lang="en-US" smtClean="0"/>
              <a:t>77</a:t>
            </a:fld>
            <a:endParaRPr lang="en-US"/>
          </a:p>
        </p:txBody>
      </p:sp>
    </p:spTree>
    <p:extLst>
      <p:ext uri="{BB962C8B-B14F-4D97-AF65-F5344CB8AC3E}">
        <p14:creationId xmlns:p14="http://schemas.microsoft.com/office/powerpoint/2010/main" val="25564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For the purposes of this module, we will be using the term dual language learner, or DLL, using the definition given by the Office of Head Start, which says that children who are DLLs are those who are learning two (or more) languages at the same time, or learning a second language while continuing to develop their first language.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definition is widely used across multiple sources and literature when referring to children who speak languages other than English at home and are learning English in the school setting.  They can be immigrants or U.S. citizens who were born in the U.S.  Their families usually speak the home language at home, but they may also speak English. Not all children who are DLLs have well-developed home language skills when entering the early childhood setting. Some children who are DLLs come to the early learning setting already speaking or understanding some English. As an important note, we use the term dual language learner, but the principles can apply to children learning more than two languages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 the term dual language learner to promote a strengths-based approach when working with children who speak a language other than English. The term “dual language learner” may encompass or overlap substantially with other terms frequently used, such as bilingual, English language learner (ELL), Limited English Proficient (LEP), English learner, and children who speak a Language Other Than English (LOTE). We avoid those terms in this module since they can imply a deficit perspective when talking about children who speak a language other than English.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Office of Head Start. (n.d.) </a:t>
            </a:r>
            <a:r>
              <a:rPr lang="en-US" sz="1200" i="1" kern="1200" dirty="0">
                <a:solidFill>
                  <a:schemeClr val="tx1"/>
                </a:solidFill>
                <a:effectLst/>
                <a:latin typeface="+mn-lt"/>
                <a:ea typeface="+mn-ea"/>
                <a:cs typeface="+mn-cs"/>
              </a:rPr>
              <a:t>Head Start Performance Standards: 1302.31 Teaching and the learning environment. </a:t>
            </a:r>
            <a:r>
              <a:rPr lang="en-US" sz="1200" kern="1200" dirty="0">
                <a:solidFill>
                  <a:schemeClr val="tx1"/>
                </a:solidFill>
                <a:effectLst/>
                <a:latin typeface="+mn-lt"/>
                <a:ea typeface="+mn-ea"/>
                <a:cs typeface="+mn-cs"/>
              </a:rPr>
              <a:t>Retrieved from: </a:t>
            </a:r>
            <a:r>
              <a:rPr lang="en-US" sz="1200" u="sng" kern="1200" dirty="0">
                <a:solidFill>
                  <a:schemeClr val="tx1"/>
                </a:solidFill>
                <a:effectLst/>
                <a:latin typeface="+mn-lt"/>
                <a:ea typeface="+mn-ea"/>
                <a:cs typeface="+mn-cs"/>
                <a:hlinkClick r:id="rId3"/>
              </a:rPr>
              <a:t>https://eclkc.ohs.acf.hhs.gov/policy/45-cfr-chap-xiii/1302-31-teaching-learning-environment</a:t>
            </a:r>
            <a:r>
              <a:rPr lang="en-US" sz="1200" kern="1200" dirty="0">
                <a:solidFill>
                  <a:schemeClr val="tx1"/>
                </a:solidFill>
                <a:effectLst/>
                <a:latin typeface="+mn-lt"/>
                <a:ea typeface="+mn-ea"/>
                <a:cs typeface="+mn-cs"/>
              </a:rPr>
              <a:t>. </a:t>
            </a:r>
          </a:p>
        </p:txBody>
      </p:sp>
      <p:sp>
        <p:nvSpPr>
          <p:cNvPr id="550" name="Google Shape;550;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8</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7929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One of the key concepts that defines working with children who are dual language learners is the relationship between the home language and additional languages. Here’s a video by the Office of Head Start that gives details about dual language learners and maintaining their home language. As you watch, think about at least one new thing you learned about children who are dual language learners.</a:t>
            </a:r>
          </a:p>
          <a:p>
            <a:pPr marL="0" lvl="0" indent="0" algn="l" rtl="0">
              <a:lnSpc>
                <a:spcPct val="100000"/>
              </a:lnSpc>
              <a:spcBef>
                <a:spcPts val="0"/>
              </a:spcBef>
              <a:spcAft>
                <a:spcPts val="0"/>
              </a:spcAft>
              <a:buClr>
                <a:schemeClr val="dk1"/>
              </a:buClr>
              <a:buSzPts val="1400"/>
              <a:buFont typeface="Calibri"/>
              <a:buNone/>
            </a:pPr>
            <a:endParaRPr lang="en-US"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Presenter Notes:</a:t>
            </a:r>
          </a:p>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cs typeface="Arial" panose="020B0604020202020204" pitchFamily="34" charset="0"/>
              </a:rPr>
              <a:t>The video is 4 minutes, 51 seconds long</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400"/>
              <a:buFont typeface="Calibri"/>
              <a:buNone/>
            </a:pPr>
            <a:r>
              <a:rPr lang="en-US" b="1" dirty="0">
                <a:latin typeface="Arial" panose="020B0604020202020204" pitchFamily="34" charset="0"/>
                <a:cs typeface="Arial" panose="020B0604020202020204" pitchFamily="34" charset="0"/>
              </a:rPr>
              <a:t>REFERENCE</a:t>
            </a:r>
            <a:endParaRPr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600" u="none" strike="noStrike" cap="none" dirty="0">
                <a:solidFill>
                  <a:schemeClr val="dk1"/>
                </a:solidFill>
                <a:effectLst/>
                <a:latin typeface="Arial" panose="020B0604020202020204" pitchFamily="34" charset="0"/>
                <a:cs typeface="Arial" panose="020B0604020202020204" pitchFamily="34" charset="0"/>
                <a:sym typeface="Calibri"/>
              </a:rPr>
              <a:t>U.S. Department of Health and Human Services, Administration for Children and Families, Office of Head Start. (n.d.) Dual language learners [Video file]. https://eclkc.ohs.acf.hhs.gov/culture-language/article/dual-language-learners-toolkit</a:t>
            </a:r>
          </a:p>
          <a:p>
            <a:pPr marL="0" lvl="0" indent="0" algn="l" rtl="0">
              <a:lnSpc>
                <a:spcPct val="100000"/>
              </a:lnSpc>
              <a:spcBef>
                <a:spcPts val="0"/>
              </a:spcBef>
              <a:spcAft>
                <a:spcPts val="0"/>
              </a:spcAft>
              <a:buClr>
                <a:schemeClr val="dk1"/>
              </a:buClr>
              <a:buSzPts val="1400"/>
              <a:buFont typeface="Calibri"/>
              <a:buNone/>
            </a:pPr>
            <a:endParaRPr dirty="0">
              <a:latin typeface="Arial" panose="020B0604020202020204" pitchFamily="34" charset="0"/>
              <a:cs typeface="Arial" panose="020B0604020202020204" pitchFamily="34" charset="0"/>
            </a:endParaRPr>
          </a:p>
        </p:txBody>
      </p:sp>
      <p:sp>
        <p:nvSpPr>
          <p:cNvPr id="557" name="Google Shape;55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Calibri"/>
                <a:buNone/>
                <a:tabLst/>
                <a:defRPr/>
              </a:pPr>
              <a:t>9</a:t>
            </a:fld>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007796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title"/>
          </p:nvPr>
        </p:nvSpPr>
        <p:spPr>
          <a:xfrm>
            <a:off x="989926" y="1571629"/>
            <a:ext cx="10212148"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 y="2549315"/>
            <a:ext cx="12192000" cy="167555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5002"/>
              <a:buNone/>
              <a:defRPr sz="5002" b="1">
                <a:solidFill>
                  <a:srgbClr val="FFFFFF"/>
                </a:solidFill>
                <a:latin typeface="Arial"/>
                <a:ea typeface="Arial"/>
                <a:cs typeface="Arial"/>
                <a:sym typeface="Arial"/>
              </a:defRPr>
            </a:lvl1pPr>
            <a:lvl2pPr lvl="1" algn="ctr">
              <a:lnSpc>
                <a:spcPct val="100000"/>
              </a:lnSpc>
              <a:spcBef>
                <a:spcPts val="560"/>
              </a:spcBef>
              <a:spcAft>
                <a:spcPts val="0"/>
              </a:spcAft>
              <a:buSzPts val="2801"/>
              <a:buNone/>
              <a:defRPr>
                <a:solidFill>
                  <a:srgbClr val="888888"/>
                </a:solidFill>
              </a:defRPr>
            </a:lvl2pPr>
            <a:lvl3pPr lvl="2" algn="ctr">
              <a:lnSpc>
                <a:spcPct val="100000"/>
              </a:lnSpc>
              <a:spcBef>
                <a:spcPts val="480"/>
              </a:spcBef>
              <a:spcAft>
                <a:spcPts val="0"/>
              </a:spcAft>
              <a:buClr>
                <a:srgbClr val="888888"/>
              </a:buClr>
              <a:buSzPts val="2401"/>
              <a:buNone/>
              <a:defRPr>
                <a:solidFill>
                  <a:srgbClr val="888888"/>
                </a:solidFill>
              </a:defRPr>
            </a:lvl3pPr>
            <a:lvl4pPr lvl="3" algn="ctr">
              <a:lnSpc>
                <a:spcPct val="100000"/>
              </a:lnSpc>
              <a:spcBef>
                <a:spcPts val="400"/>
              </a:spcBef>
              <a:spcAft>
                <a:spcPts val="0"/>
              </a:spcAft>
              <a:buClr>
                <a:srgbClr val="888888"/>
              </a:buClr>
              <a:buSzPts val="2001"/>
              <a:buNone/>
              <a:defRPr>
                <a:solidFill>
                  <a:srgbClr val="888888"/>
                </a:solidFill>
              </a:defRPr>
            </a:lvl4pPr>
            <a:lvl5pPr lvl="4" algn="ctr">
              <a:lnSpc>
                <a:spcPct val="100000"/>
              </a:lnSpc>
              <a:spcBef>
                <a:spcPts val="400"/>
              </a:spcBef>
              <a:spcAft>
                <a:spcPts val="0"/>
              </a:spcAft>
              <a:buClr>
                <a:srgbClr val="888888"/>
              </a:buClr>
              <a:buSzPts val="2001"/>
              <a:buNone/>
              <a:defRPr>
                <a:solidFill>
                  <a:srgbClr val="888888"/>
                </a:solidFill>
              </a:defRPr>
            </a:lvl5pPr>
            <a:lvl6pPr lvl="5" algn="ctr">
              <a:lnSpc>
                <a:spcPct val="100000"/>
              </a:lnSpc>
              <a:spcBef>
                <a:spcPts val="400"/>
              </a:spcBef>
              <a:spcAft>
                <a:spcPts val="0"/>
              </a:spcAft>
              <a:buClr>
                <a:srgbClr val="888888"/>
              </a:buClr>
              <a:buSzPts val="2001"/>
              <a:buNone/>
              <a:defRPr>
                <a:solidFill>
                  <a:srgbClr val="888888"/>
                </a:solidFill>
              </a:defRPr>
            </a:lvl6pPr>
            <a:lvl7pPr lvl="6" algn="ctr">
              <a:lnSpc>
                <a:spcPct val="100000"/>
              </a:lnSpc>
              <a:spcBef>
                <a:spcPts val="400"/>
              </a:spcBef>
              <a:spcAft>
                <a:spcPts val="0"/>
              </a:spcAft>
              <a:buClr>
                <a:srgbClr val="888888"/>
              </a:buClr>
              <a:buSzPts val="2001"/>
              <a:buNone/>
              <a:defRPr>
                <a:solidFill>
                  <a:srgbClr val="888888"/>
                </a:solidFill>
              </a:defRPr>
            </a:lvl7pPr>
            <a:lvl8pPr lvl="7" algn="ctr">
              <a:lnSpc>
                <a:spcPct val="100000"/>
              </a:lnSpc>
              <a:spcBef>
                <a:spcPts val="400"/>
              </a:spcBef>
              <a:spcAft>
                <a:spcPts val="0"/>
              </a:spcAft>
              <a:buClr>
                <a:srgbClr val="888888"/>
              </a:buClr>
              <a:buSzPts val="2001"/>
              <a:buNone/>
              <a:defRPr>
                <a:solidFill>
                  <a:srgbClr val="888888"/>
                </a:solidFill>
              </a:defRPr>
            </a:lvl8pPr>
            <a:lvl9pPr lvl="8" algn="ctr">
              <a:lnSpc>
                <a:spcPct val="100000"/>
              </a:lnSpc>
              <a:spcBef>
                <a:spcPts val="400"/>
              </a:spcBef>
              <a:spcAft>
                <a:spcPts val="0"/>
              </a:spcAft>
              <a:buClr>
                <a:srgbClr val="888888"/>
              </a:buClr>
              <a:buSzPts val="2001"/>
              <a:buNone/>
              <a:defRPr>
                <a:solidFill>
                  <a:srgbClr val="888888"/>
                </a:solidFill>
              </a:defRPr>
            </a:lvl9pPr>
          </a:lstStyle>
          <a:p>
            <a:endParaRPr/>
          </a:p>
        </p:txBody>
      </p:sp>
      <p:sp>
        <p:nvSpPr>
          <p:cNvPr id="18" name="Google Shape;18;p53"/>
          <p:cNvSpPr txBox="1">
            <a:spLocks noGrp="1"/>
          </p:cNvSpPr>
          <p:nvPr>
            <p:ph type="body" idx="2"/>
          </p:nvPr>
        </p:nvSpPr>
        <p:spPr>
          <a:xfrm>
            <a:off x="1" y="4687528"/>
            <a:ext cx="12192000" cy="694701"/>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560"/>
              </a:spcBef>
              <a:spcAft>
                <a:spcPts val="0"/>
              </a:spcAft>
              <a:buSzPts val="2801"/>
              <a:buFont typeface="Arial"/>
              <a:buNone/>
              <a:defRPr sz="2801">
                <a:solidFill>
                  <a:schemeClr val="lt1"/>
                </a:solidFill>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1916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Assignment">
  <p:cSld name="Video Assignment">
    <p:spTree>
      <p:nvGrpSpPr>
        <p:cNvPr id="1" name="Shape 65"/>
        <p:cNvGrpSpPr/>
        <p:nvPr/>
      </p:nvGrpSpPr>
      <p:grpSpPr>
        <a:xfrm>
          <a:off x="0" y="0"/>
          <a:ext cx="0" cy="0"/>
          <a:chOff x="0" y="0"/>
          <a:chExt cx="0" cy="0"/>
        </a:xfrm>
      </p:grpSpPr>
      <p:sp>
        <p:nvSpPr>
          <p:cNvPr id="66" name="Google Shape;66;p62"/>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body" idx="1"/>
          </p:nvPr>
        </p:nvSpPr>
        <p:spPr>
          <a:xfrm>
            <a:off x="3596641" y="1331186"/>
            <a:ext cx="8412480" cy="4999213"/>
          </a:xfrm>
          <a:prstGeom prst="rect">
            <a:avLst/>
          </a:prstGeom>
          <a:noFill/>
          <a:ln>
            <a:noFill/>
          </a:ln>
        </p:spPr>
        <p:txBody>
          <a:bodyPr spcFirstLastPara="1" wrap="square" lIns="91425" tIns="45700" rIns="91425" bIns="45700" anchor="t" anchorCtr="0">
            <a:noAutofit/>
          </a:bodyPr>
          <a:lstStyle>
            <a:lvl1pPr marL="457200" lvl="0" indent="-431863" algn="l">
              <a:lnSpc>
                <a:spcPct val="100000"/>
              </a:lnSpc>
              <a:spcBef>
                <a:spcPts val="640"/>
              </a:spcBef>
              <a:spcAft>
                <a:spcPts val="0"/>
              </a:spcAft>
              <a:buSzPts val="3201"/>
              <a:buFont typeface="Calibri"/>
              <a:buAutoNum type="arabicPeriod"/>
              <a:defRPr/>
            </a:lvl1pPr>
            <a:lvl2pPr marL="914400" lvl="1" indent="-406463" algn="l">
              <a:lnSpc>
                <a:spcPct val="100000"/>
              </a:lnSpc>
              <a:spcBef>
                <a:spcPts val="560"/>
              </a:spcBef>
              <a:spcAft>
                <a:spcPts val="0"/>
              </a:spcAft>
              <a:buSzPts val="2801"/>
              <a:buFont typeface="Calibri"/>
              <a:buAutoNum type="arabicPeriod"/>
              <a:defRPr/>
            </a:lvl2pPr>
            <a:lvl3pPr marL="1371600" lvl="2" indent="-406400" algn="l">
              <a:lnSpc>
                <a:spcPct val="100000"/>
              </a:lnSpc>
              <a:spcBef>
                <a:spcPts val="560"/>
              </a:spcBef>
              <a:spcAft>
                <a:spcPts val="0"/>
              </a:spcAft>
              <a:buClr>
                <a:schemeClr val="dk1"/>
              </a:buClr>
              <a:buSzPts val="2800"/>
              <a:buChar char="•"/>
              <a:defRPr sz="28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8" name="Google Shape;68;p62" descr="Video-Assigme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9781" y="655790"/>
            <a:ext cx="2065528" cy="2128697"/>
          </a:xfrm>
          <a:prstGeom prst="rect">
            <a:avLst/>
          </a:prstGeom>
          <a:noFill/>
          <a:ln>
            <a:noFill/>
          </a:ln>
        </p:spPr>
      </p:pic>
      <p:sp>
        <p:nvSpPr>
          <p:cNvPr id="69" name="Google Shape;69;p6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518494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1761627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902615162"/>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80994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0AEE18-D3A8-5047-9EC2-469A17F589B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B166EB8E-7588-934A-BC99-FB4A4554878E}"/>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775282530"/>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6287300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A5646861-7F5A-224D-84C5-081B280F7DE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
        <p:nvSpPr>
          <p:cNvPr id="3" name="Text Placeholder 2">
            <a:extLst>
              <a:ext uri="{FF2B5EF4-FFF2-40B4-BE49-F238E27FC236}">
                <a16:creationId xmlns:a16="http://schemas.microsoft.com/office/drawing/2014/main" id="{A39AE221-278B-1E4B-B835-B86C7B62E689}"/>
              </a:ext>
            </a:extLst>
          </p:cNvPr>
          <p:cNvSpPr>
            <a:spLocks noGrp="1"/>
          </p:cNvSpPr>
          <p:nvPr>
            <p:ph type="body" sz="quarter" idx="10" hasCustomPrompt="1"/>
          </p:nvPr>
        </p:nvSpPr>
        <p:spPr>
          <a:xfrm>
            <a:off x="2821843" y="4343400"/>
            <a:ext cx="6548314" cy="670786"/>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Video: Video title as link goes here</a:t>
            </a:r>
          </a:p>
        </p:txBody>
      </p:sp>
    </p:spTree>
    <p:extLst>
      <p:ext uri="{BB962C8B-B14F-4D97-AF65-F5344CB8AC3E}">
        <p14:creationId xmlns:p14="http://schemas.microsoft.com/office/powerpoint/2010/main" val="4184508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760878942"/>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163710611"/>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562171649"/>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303064654"/>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o Intro">
  <p:cSld name="Video Intro">
    <p:spTree>
      <p:nvGrpSpPr>
        <p:cNvPr id="1" name="Shape 70"/>
        <p:cNvGrpSpPr/>
        <p:nvPr/>
      </p:nvGrpSpPr>
      <p:grpSpPr>
        <a:xfrm>
          <a:off x="0" y="0"/>
          <a:ext cx="0" cy="0"/>
          <a:chOff x="0" y="0"/>
          <a:chExt cx="0" cy="0"/>
        </a:xfrm>
      </p:grpSpPr>
      <p:sp>
        <p:nvSpPr>
          <p:cNvPr id="71" name="Google Shape;71;p63"/>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3"/>
          <p:cNvSpPr txBox="1">
            <a:spLocks noGrp="1"/>
          </p:cNvSpPr>
          <p:nvPr>
            <p:ph type="body" idx="1"/>
          </p:nvPr>
        </p:nvSpPr>
        <p:spPr>
          <a:xfrm>
            <a:off x="3596641" y="1837917"/>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63"/>
          <p:cNvSpPr txBox="1">
            <a:spLocks noGrp="1"/>
          </p:cNvSpPr>
          <p:nvPr>
            <p:ph type="body" idx="2"/>
          </p:nvPr>
        </p:nvSpPr>
        <p:spPr>
          <a:xfrm>
            <a:off x="3596641" y="1215090"/>
            <a:ext cx="5399314" cy="5173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74" name="Google Shape;74;p63" descr="Video.png"/>
          <p:cNvPicPr preferRelativeResize="0"/>
          <p:nvPr/>
        </p:nvPicPr>
        <p:blipFill rotWithShape="1">
          <a:blip r:embed="rId2" cstate="screen">
            <a:alphaModFix/>
            <a:extLst>
              <a:ext uri="{28A0092B-C50C-407E-A947-70E740481C1C}">
                <a14:useLocalDpi xmlns:a14="http://schemas.microsoft.com/office/drawing/2010/main"/>
              </a:ext>
            </a:extLst>
          </a:blip>
          <a:srcRect b="15376"/>
          <a:stretch/>
        </p:blipFill>
        <p:spPr>
          <a:xfrm>
            <a:off x="930990" y="655789"/>
            <a:ext cx="2065528" cy="2115445"/>
          </a:xfrm>
          <a:prstGeom prst="rect">
            <a:avLst/>
          </a:prstGeom>
          <a:noFill/>
          <a:ln>
            <a:noFill/>
          </a:ln>
        </p:spPr>
      </p:pic>
      <p:sp>
        <p:nvSpPr>
          <p:cNvPr id="75" name="Google Shape;75;p6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4434710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709205243"/>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lvl2pPr>
              <a:defRPr sz="3600">
                <a:solidFill>
                  <a:srgbClr val="FF0000"/>
                </a:solidFill>
              </a:defRPr>
            </a:lvl2p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705179106"/>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990500190"/>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1928555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20775677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0"/>
        <p:cNvGrpSpPr/>
        <p:nvPr/>
      </p:nvGrpSpPr>
      <p:grpSpPr>
        <a:xfrm>
          <a:off x="0" y="0"/>
          <a:ext cx="0" cy="0"/>
          <a:chOff x="0" y="0"/>
          <a:chExt cx="0" cy="0"/>
        </a:xfrm>
      </p:grpSpPr>
      <p:sp>
        <p:nvSpPr>
          <p:cNvPr id="161" name="Google Shape;161;p49"/>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62" name="Google Shape;162;p49" descr="Objectives.png"/>
          <p:cNvPicPr preferRelativeResize="0"/>
          <p:nvPr/>
        </p:nvPicPr>
        <p:blipFill rotWithShape="1">
          <a:blip r:embed="rId2" cstate="screen">
            <a:alphaModFix/>
            <a:extLst>
              <a:ext uri="{28A0092B-C50C-407E-A947-70E740481C1C}">
                <a14:useLocalDpi xmlns:a14="http://schemas.microsoft.com/office/drawing/2010/main"/>
              </a:ext>
            </a:extLst>
          </a:blip>
          <a:srcRect t="-1" b="-7906"/>
          <a:stretch/>
        </p:blipFill>
        <p:spPr>
          <a:xfrm>
            <a:off x="899222" y="843419"/>
            <a:ext cx="2098164" cy="2003194"/>
          </a:xfrm>
          <a:prstGeom prst="rect">
            <a:avLst/>
          </a:prstGeom>
          <a:noFill/>
          <a:ln>
            <a:noFill/>
          </a:ln>
        </p:spPr>
      </p:pic>
      <p:sp>
        <p:nvSpPr>
          <p:cNvPr id="163" name="Google Shape;163;p49"/>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9646732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rgbClr val="10489C"/>
        </a:solidFill>
        <a:effectLst/>
      </p:bgPr>
    </p:bg>
    <p:spTree>
      <p:nvGrpSpPr>
        <p:cNvPr id="1" name="Shape 164"/>
        <p:cNvGrpSpPr/>
        <p:nvPr/>
      </p:nvGrpSpPr>
      <p:grpSpPr>
        <a:xfrm>
          <a:off x="0" y="0"/>
          <a:ext cx="0" cy="0"/>
          <a:chOff x="0" y="0"/>
          <a:chExt cx="0" cy="0"/>
        </a:xfrm>
      </p:grpSpPr>
      <p:sp>
        <p:nvSpPr>
          <p:cNvPr id="165" name="Google Shape;165;p50"/>
          <p:cNvSpPr txBox="1">
            <a:spLocks noGrp="1"/>
          </p:cNvSpPr>
          <p:nvPr>
            <p:ph type="title"/>
          </p:nvPr>
        </p:nvSpPr>
        <p:spPr>
          <a:xfrm>
            <a:off x="1020163" y="2590340"/>
            <a:ext cx="10212148" cy="11430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6" name="Google Shape;166;p50"/>
          <p:cNvSpPr txBox="1"/>
          <p:nvPr/>
        </p:nvSpPr>
        <p:spPr>
          <a:xfrm>
            <a:off x="7064971" y="6482559"/>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7733092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79339"/>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0" name="Google Shape;170;p5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1" name="Google Shape;171;p5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2" name="Google Shape;172;p5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3" name="Google Shape;173;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
        <p:nvSpPr>
          <p:cNvPr id="176" name="Google Shape;176;p51"/>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42418265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_Ending">
  <p:cSld name="2_Ending">
    <p:spTree>
      <p:nvGrpSpPr>
        <p:cNvPr id="1" name="Shape 184"/>
        <p:cNvGrpSpPr/>
        <p:nvPr/>
      </p:nvGrpSpPr>
      <p:grpSpPr>
        <a:xfrm>
          <a:off x="0" y="0"/>
          <a:ext cx="0" cy="0"/>
          <a:chOff x="0" y="0"/>
          <a:chExt cx="0" cy="0"/>
        </a:xfrm>
      </p:grpSpPr>
      <p:sp>
        <p:nvSpPr>
          <p:cNvPr id="185" name="Google Shape;185;p53"/>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pic>
        <p:nvPicPr>
          <p:cNvPr id="186" name="Google Shape;186;p53" descr="Video.png"/>
          <p:cNvPicPr preferRelativeResize="0"/>
          <p:nvPr/>
        </p:nvPicPr>
        <p:blipFill rotWithShape="1">
          <a:blip r:embed="rId2">
            <a:alphaModFix/>
          </a:blip>
          <a:srcRect/>
          <a:stretch/>
        </p:blipFill>
        <p:spPr>
          <a:xfrm>
            <a:off x="930991" y="1903726"/>
            <a:ext cx="2057245" cy="1867383"/>
          </a:xfrm>
          <a:prstGeom prst="rect">
            <a:avLst/>
          </a:prstGeom>
          <a:noFill/>
          <a:ln>
            <a:noFill/>
          </a:ln>
        </p:spPr>
      </p:pic>
      <p:sp>
        <p:nvSpPr>
          <p:cNvPr id="187" name="Google Shape;187;p53"/>
          <p:cNvSpPr txBox="1">
            <a:spLocks noGrp="1"/>
          </p:cNvSpPr>
          <p:nvPr>
            <p:ph type="body" idx="1"/>
          </p:nvPr>
        </p:nvSpPr>
        <p:spPr>
          <a:xfrm>
            <a:off x="3596469" y="1758496"/>
            <a:ext cx="8414111" cy="464379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53"/>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7933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195455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9"/>
        <p:cNvGrpSpPr/>
        <p:nvPr/>
      </p:nvGrpSpPr>
      <p:grpSpPr>
        <a:xfrm>
          <a:off x="0" y="0"/>
          <a:ext cx="0" cy="0"/>
          <a:chOff x="0" y="0"/>
          <a:chExt cx="0" cy="0"/>
        </a:xfrm>
      </p:grpSpPr>
      <p:pic>
        <p:nvPicPr>
          <p:cNvPr id="190" name="Google Shape;190;p55" descr="Discussion.png"/>
          <p:cNvPicPr preferRelativeResize="0"/>
          <p:nvPr/>
        </p:nvPicPr>
        <p:blipFill rotWithShape="1">
          <a:blip r:embed="rId2">
            <a:alphaModFix/>
          </a:blip>
          <a:srcRect/>
          <a:stretch/>
        </p:blipFill>
        <p:spPr>
          <a:xfrm>
            <a:off x="943807" y="846623"/>
            <a:ext cx="2076908" cy="1861972"/>
          </a:xfrm>
          <a:prstGeom prst="rect">
            <a:avLst/>
          </a:prstGeom>
          <a:noFill/>
          <a:ln>
            <a:noFill/>
          </a:ln>
        </p:spPr>
      </p:pic>
      <p:sp>
        <p:nvSpPr>
          <p:cNvPr id="191" name="Google Shape;191;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
        <p:nvSpPr>
          <p:cNvPr id="194" name="Google Shape;194;p55"/>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55"/>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304301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
  <p:cSld name="Activity">
    <p:spTree>
      <p:nvGrpSpPr>
        <p:cNvPr id="1" name="Shape 76"/>
        <p:cNvGrpSpPr/>
        <p:nvPr/>
      </p:nvGrpSpPr>
      <p:grpSpPr>
        <a:xfrm>
          <a:off x="0" y="0"/>
          <a:ext cx="0" cy="0"/>
          <a:chOff x="0" y="0"/>
          <a:chExt cx="0" cy="0"/>
        </a:xfrm>
      </p:grpSpPr>
      <p:sp>
        <p:nvSpPr>
          <p:cNvPr id="77" name="Google Shape;77;p64"/>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4"/>
          <p:cNvSpPr txBox="1">
            <a:spLocks noGrp="1"/>
          </p:cNvSpPr>
          <p:nvPr>
            <p:ph type="body" idx="1"/>
          </p:nvPr>
        </p:nvSpPr>
        <p:spPr>
          <a:xfrm>
            <a:off x="3596641" y="1837917"/>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64"/>
          <p:cNvSpPr txBox="1">
            <a:spLocks noGrp="1"/>
          </p:cNvSpPr>
          <p:nvPr>
            <p:ph type="body" idx="2"/>
          </p:nvPr>
        </p:nvSpPr>
        <p:spPr>
          <a:xfrm>
            <a:off x="3596641" y="1215090"/>
            <a:ext cx="5399314" cy="5173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pic>
        <p:nvPicPr>
          <p:cNvPr id="80" name="Google Shape;80;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3520" y="644066"/>
            <a:ext cx="2095670" cy="2088940"/>
          </a:xfrm>
          <a:prstGeom prst="rect">
            <a:avLst/>
          </a:prstGeom>
          <a:noFill/>
          <a:ln>
            <a:noFill/>
          </a:ln>
        </p:spPr>
      </p:pic>
      <p:sp>
        <p:nvSpPr>
          <p:cNvPr id="81" name="Google Shape;81;p64"/>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1721479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6"/>
        <p:cNvGrpSpPr/>
        <p:nvPr/>
      </p:nvGrpSpPr>
      <p:grpSpPr>
        <a:xfrm>
          <a:off x="0" y="0"/>
          <a:ext cx="0" cy="0"/>
          <a:chOff x="0" y="0"/>
          <a:chExt cx="0" cy="0"/>
        </a:xfrm>
      </p:grpSpPr>
      <p:sp>
        <p:nvSpPr>
          <p:cNvPr id="197" name="Google Shape;197;p54"/>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7933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9" name="Google Shape;199;p5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0" name="Google Shape;200;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
        <p:nvSpPr>
          <p:cNvPr id="203" name="Google Shape;203;p54"/>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834905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Ending">
  <p:cSld name="Ending">
    <p:spTree>
      <p:nvGrpSpPr>
        <p:cNvPr id="1" name="Shape 204"/>
        <p:cNvGrpSpPr/>
        <p:nvPr/>
      </p:nvGrpSpPr>
      <p:grpSpPr>
        <a:xfrm>
          <a:off x="0" y="0"/>
          <a:ext cx="0" cy="0"/>
          <a:chOff x="0" y="0"/>
          <a:chExt cx="0" cy="0"/>
        </a:xfrm>
      </p:grpSpPr>
      <p:sp>
        <p:nvSpPr>
          <p:cNvPr id="205" name="Google Shape;205;p56"/>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pic>
        <p:nvPicPr>
          <p:cNvPr id="206" name="Google Shape;206;p56" descr="Video.png"/>
          <p:cNvPicPr preferRelativeResize="0"/>
          <p:nvPr/>
        </p:nvPicPr>
        <p:blipFill rotWithShape="1">
          <a:blip r:embed="rId2">
            <a:alphaModFix/>
          </a:blip>
          <a:srcRect/>
          <a:stretch/>
        </p:blipFill>
        <p:spPr>
          <a:xfrm>
            <a:off x="930991" y="842902"/>
            <a:ext cx="2057245" cy="1867383"/>
          </a:xfrm>
          <a:prstGeom prst="rect">
            <a:avLst/>
          </a:prstGeom>
          <a:noFill/>
          <a:ln>
            <a:noFill/>
          </a:ln>
        </p:spPr>
      </p:pic>
      <p:sp>
        <p:nvSpPr>
          <p:cNvPr id="207" name="Google Shape;207;p56"/>
          <p:cNvSpPr txBox="1">
            <a:spLocks noGrp="1"/>
          </p:cNvSpPr>
          <p:nvPr>
            <p:ph type="body" idx="1"/>
          </p:nvPr>
        </p:nvSpPr>
        <p:spPr>
          <a:xfrm>
            <a:off x="3596469" y="697673"/>
            <a:ext cx="8414111" cy="563738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2121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rgbClr val="17933A"/>
        </a:solidFill>
        <a:effectLst/>
      </p:bgPr>
    </p:bg>
    <p:spTree>
      <p:nvGrpSpPr>
        <p:cNvPr id="1" name="Shape 208"/>
        <p:cNvGrpSpPr/>
        <p:nvPr/>
      </p:nvGrpSpPr>
      <p:grpSpPr>
        <a:xfrm>
          <a:off x="0" y="0"/>
          <a:ext cx="0" cy="0"/>
          <a:chOff x="0" y="0"/>
          <a:chExt cx="0" cy="0"/>
        </a:xfrm>
      </p:grpSpPr>
      <p:sp>
        <p:nvSpPr>
          <p:cNvPr id="209" name="Google Shape;209;p57"/>
          <p:cNvSpPr txBox="1">
            <a:spLocks noGrp="1"/>
          </p:cNvSpPr>
          <p:nvPr>
            <p:ph type="body" idx="1"/>
          </p:nvPr>
        </p:nvSpPr>
        <p:spPr>
          <a:xfrm>
            <a:off x="0" y="2565321"/>
            <a:ext cx="12192000" cy="314220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80"/>
              </a:spcBef>
              <a:spcAft>
                <a:spcPts val="0"/>
              </a:spcAft>
              <a:buSzPts val="5400"/>
              <a:buNone/>
              <a:defRPr sz="5400">
                <a:solidFill>
                  <a:schemeClr val="lt1"/>
                </a:solidFill>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57"/>
          <p:cNvSpPr txBox="1"/>
          <p:nvPr/>
        </p:nvSpPr>
        <p:spPr>
          <a:xfrm>
            <a:off x="7064971" y="6482559"/>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
        <p:nvSpPr>
          <p:cNvPr id="211" name="Google Shape;211;p57"/>
          <p:cNvSpPr txBox="1">
            <a:spLocks noGrp="1"/>
          </p:cNvSpPr>
          <p:nvPr>
            <p:ph type="title"/>
          </p:nvPr>
        </p:nvSpPr>
        <p:spPr>
          <a:xfrm>
            <a:off x="3825238" y="1417528"/>
            <a:ext cx="4475377" cy="943513"/>
          </a:xfrm>
          <a:prstGeom prst="rect">
            <a:avLst/>
          </a:prstGeom>
          <a:noFill/>
          <a:ln w="28575" cap="flat" cmpd="sng">
            <a:no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7933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58747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7933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mic Sans MS"/>
                <a:ea typeface="Comic Sans MS"/>
                <a:cs typeface="Comic Sans MS"/>
                <a:sym typeface="Comic Sans MS"/>
              </a:defRPr>
            </a:lvl9pPr>
          </a:lstStyle>
          <a:p>
            <a:fld id="{00000000-1234-1234-1234-123412341234}" type="slidenum">
              <a:rPr lang="en-US" smtClean="0"/>
              <a:pPr/>
              <a:t>‹#›</a:t>
            </a:fld>
            <a:endParaRPr lang="en-US"/>
          </a:p>
        </p:txBody>
      </p:sp>
      <p:sp>
        <p:nvSpPr>
          <p:cNvPr id="217" name="Google Shape;217;p58"/>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10865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8"/>
        <p:cNvGrpSpPr/>
        <p:nvPr/>
      </p:nvGrpSpPr>
      <p:grpSpPr>
        <a:xfrm>
          <a:off x="0" y="0"/>
          <a:ext cx="0" cy="0"/>
          <a:chOff x="0" y="0"/>
          <a:chExt cx="0" cy="0"/>
        </a:xfrm>
      </p:grpSpPr>
      <p:pic>
        <p:nvPicPr>
          <p:cNvPr id="219" name="Google Shape;219;p59" descr="Resources.png"/>
          <p:cNvPicPr preferRelativeResize="0"/>
          <p:nvPr/>
        </p:nvPicPr>
        <p:blipFill rotWithShape="1">
          <a:blip r:embed="rId2">
            <a:alphaModFix/>
          </a:blip>
          <a:srcRect/>
          <a:stretch/>
        </p:blipFill>
        <p:spPr>
          <a:xfrm>
            <a:off x="927163" y="840402"/>
            <a:ext cx="2086575" cy="1857441"/>
          </a:xfrm>
          <a:prstGeom prst="rect">
            <a:avLst/>
          </a:prstGeom>
          <a:noFill/>
          <a:ln>
            <a:noFill/>
          </a:ln>
        </p:spPr>
      </p:pic>
      <p:sp>
        <p:nvSpPr>
          <p:cNvPr id="220" name="Google Shape;220;p59"/>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59"/>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599741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22"/>
        <p:cNvGrpSpPr/>
        <p:nvPr/>
      </p:nvGrpSpPr>
      <p:grpSpPr>
        <a:xfrm>
          <a:off x="0" y="0"/>
          <a:ext cx="0" cy="0"/>
          <a:chOff x="0" y="0"/>
          <a:chExt cx="0" cy="0"/>
        </a:xfrm>
      </p:grpSpPr>
      <p:pic>
        <p:nvPicPr>
          <p:cNvPr id="223" name="Google Shape;223;p63" descr="Session-Summary.png"/>
          <p:cNvPicPr preferRelativeResize="0"/>
          <p:nvPr/>
        </p:nvPicPr>
        <p:blipFill rotWithShape="1">
          <a:blip r:embed="rId2">
            <a:alphaModFix/>
          </a:blip>
          <a:srcRect/>
          <a:stretch/>
        </p:blipFill>
        <p:spPr>
          <a:xfrm>
            <a:off x="922217" y="835237"/>
            <a:ext cx="2070676" cy="2148084"/>
          </a:xfrm>
          <a:prstGeom prst="rect">
            <a:avLst/>
          </a:prstGeom>
          <a:noFill/>
          <a:ln>
            <a:noFill/>
          </a:ln>
        </p:spPr>
      </p:pic>
      <p:sp>
        <p:nvSpPr>
          <p:cNvPr id="224" name="Google Shape;224;p63"/>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63"/>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28787066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6"/>
        <p:cNvGrpSpPr/>
        <p:nvPr/>
      </p:nvGrpSpPr>
      <p:grpSpPr>
        <a:xfrm>
          <a:off x="0" y="0"/>
          <a:ext cx="0" cy="0"/>
          <a:chOff x="0" y="0"/>
          <a:chExt cx="0" cy="0"/>
        </a:xfrm>
      </p:grpSpPr>
      <p:pic>
        <p:nvPicPr>
          <p:cNvPr id="227" name="Google Shape;227;p68" descr="Knowledge-Check.png"/>
          <p:cNvPicPr preferRelativeResize="0"/>
          <p:nvPr/>
        </p:nvPicPr>
        <p:blipFill rotWithShape="1">
          <a:blip r:embed="rId2">
            <a:alphaModFix/>
          </a:blip>
          <a:srcRect/>
          <a:stretch/>
        </p:blipFill>
        <p:spPr>
          <a:xfrm>
            <a:off x="850222" y="834877"/>
            <a:ext cx="2147165" cy="2200602"/>
          </a:xfrm>
          <a:prstGeom prst="rect">
            <a:avLst/>
          </a:prstGeom>
          <a:noFill/>
          <a:ln>
            <a:noFill/>
          </a:ln>
        </p:spPr>
      </p:pic>
      <p:sp>
        <p:nvSpPr>
          <p:cNvPr id="228" name="Google Shape;228;p68"/>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9" name="Google Shape;229;p68"/>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10315040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30"/>
        <p:cNvGrpSpPr/>
        <p:nvPr/>
      </p:nvGrpSpPr>
      <p:grpSpPr>
        <a:xfrm>
          <a:off x="0" y="0"/>
          <a:ext cx="0" cy="0"/>
          <a:chOff x="0" y="0"/>
          <a:chExt cx="0" cy="0"/>
        </a:xfrm>
      </p:grpSpPr>
      <p:pic>
        <p:nvPicPr>
          <p:cNvPr id="231" name="Google Shape;231;p61" descr="Assignment.png"/>
          <p:cNvPicPr preferRelativeResize="0"/>
          <p:nvPr/>
        </p:nvPicPr>
        <p:blipFill rotWithShape="1">
          <a:blip r:embed="rId2">
            <a:alphaModFix/>
          </a:blip>
          <a:srcRect/>
          <a:stretch/>
        </p:blipFill>
        <p:spPr>
          <a:xfrm>
            <a:off x="931119" y="848289"/>
            <a:ext cx="2078517" cy="1841664"/>
          </a:xfrm>
          <a:prstGeom prst="rect">
            <a:avLst/>
          </a:prstGeom>
          <a:noFill/>
          <a:ln>
            <a:noFill/>
          </a:ln>
        </p:spPr>
      </p:pic>
      <p:sp>
        <p:nvSpPr>
          <p:cNvPr id="232" name="Google Shape;232;p61"/>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3" name="Google Shape;233;p61"/>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2016 University of Washington. All rights reserved.</a:t>
            </a:r>
            <a:endParaRPr sz="900" b="0" i="0" u="none" strike="noStrike" cap="none">
              <a:solidFill>
                <a:srgbClr val="A5A5A5"/>
              </a:solidFill>
              <a:latin typeface="Arial"/>
              <a:ea typeface="Arial"/>
              <a:cs typeface="Arial"/>
              <a:sym typeface="Arial"/>
            </a:endParaRPr>
          </a:p>
        </p:txBody>
      </p:sp>
    </p:spTree>
    <p:extLst>
      <p:ext uri="{BB962C8B-B14F-4D97-AF65-F5344CB8AC3E}">
        <p14:creationId xmlns:p14="http://schemas.microsoft.com/office/powerpoint/2010/main" val="3112165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extLst>
      <p:ext uri="{BB962C8B-B14F-4D97-AF65-F5344CB8AC3E}">
        <p14:creationId xmlns:p14="http://schemas.microsoft.com/office/powerpoint/2010/main" val="14770218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no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166359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Embedded">
  <p:cSld name="Video Embedded">
    <p:bg>
      <p:bgPr>
        <a:solidFill>
          <a:schemeClr val="dk1"/>
        </a:solidFill>
        <a:effectLst/>
      </p:bgPr>
    </p:bg>
    <p:spTree>
      <p:nvGrpSpPr>
        <p:cNvPr id="1" name="Shape 82"/>
        <p:cNvGrpSpPr/>
        <p:nvPr/>
      </p:nvGrpSpPr>
      <p:grpSpPr>
        <a:xfrm>
          <a:off x="0" y="0"/>
          <a:ext cx="0" cy="0"/>
          <a:chOff x="0" y="0"/>
          <a:chExt cx="0" cy="0"/>
        </a:xfrm>
      </p:grpSpPr>
      <p:sp>
        <p:nvSpPr>
          <p:cNvPr id="83" name="Google Shape;83;p6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194592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5394416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663830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22431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Tall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3808258" y="1635895"/>
            <a:ext cx="7868735"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808259" y="2250844"/>
            <a:ext cx="7868734"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1" y="1736035"/>
            <a:ext cx="3557016"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3557017"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5637739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525573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6981981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ate Placeholder 3">
            <a:extLst>
              <a:ext uri="{FF2B5EF4-FFF2-40B4-BE49-F238E27FC236}">
                <a16:creationId xmlns:a16="http://schemas.microsoft.com/office/drawing/2014/main" id="{50DD6D92-4A9E-2B40-9D10-96DB3D191F9B}"/>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1980241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0713435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862077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29960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view">
  <p:cSld name="Review">
    <p:spTree>
      <p:nvGrpSpPr>
        <p:cNvPr id="1" name="Shape 84"/>
        <p:cNvGrpSpPr/>
        <p:nvPr/>
      </p:nvGrpSpPr>
      <p:grpSpPr>
        <a:xfrm>
          <a:off x="0" y="0"/>
          <a:ext cx="0" cy="0"/>
          <a:chOff x="0" y="0"/>
          <a:chExt cx="0" cy="0"/>
        </a:xfrm>
      </p:grpSpPr>
      <p:sp>
        <p:nvSpPr>
          <p:cNvPr id="85" name="Google Shape;85;p66"/>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6"/>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7" name="Google Shape;87;p66" descr="Review.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1567" y="632343"/>
            <a:ext cx="2065528" cy="2088940"/>
          </a:xfrm>
          <a:prstGeom prst="rect">
            <a:avLst/>
          </a:prstGeom>
          <a:noFill/>
          <a:ln>
            <a:noFill/>
          </a:ln>
        </p:spPr>
      </p:pic>
      <p:sp>
        <p:nvSpPr>
          <p:cNvPr id="88" name="Google Shape;88;p6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2316223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589395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8094923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386645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8891157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76465286"/>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56609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0AEE18-D3A8-5047-9EC2-469A17F589B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B166EB8E-7588-934A-BC99-FB4A4554878E}"/>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063922849"/>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3915942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A5646861-7F5A-224D-84C5-081B280F7DE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
        <p:nvSpPr>
          <p:cNvPr id="3" name="Text Placeholder 2">
            <a:extLst>
              <a:ext uri="{FF2B5EF4-FFF2-40B4-BE49-F238E27FC236}">
                <a16:creationId xmlns:a16="http://schemas.microsoft.com/office/drawing/2014/main" id="{A39AE221-278B-1E4B-B835-B86C7B62E689}"/>
              </a:ext>
            </a:extLst>
          </p:cNvPr>
          <p:cNvSpPr>
            <a:spLocks noGrp="1"/>
          </p:cNvSpPr>
          <p:nvPr>
            <p:ph type="body" sz="quarter" idx="10" hasCustomPrompt="1"/>
          </p:nvPr>
        </p:nvSpPr>
        <p:spPr>
          <a:xfrm>
            <a:off x="2821843" y="4343400"/>
            <a:ext cx="6548314" cy="670786"/>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Video: Video title as link goes here</a:t>
            </a:r>
          </a:p>
        </p:txBody>
      </p:sp>
    </p:spTree>
    <p:extLst>
      <p:ext uri="{BB962C8B-B14F-4D97-AF65-F5344CB8AC3E}">
        <p14:creationId xmlns:p14="http://schemas.microsoft.com/office/powerpoint/2010/main" val="995253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58304886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ssion Summary">
  <p:cSld name="Session Summary">
    <p:spTree>
      <p:nvGrpSpPr>
        <p:cNvPr id="1" name="Shape 95"/>
        <p:cNvGrpSpPr/>
        <p:nvPr/>
      </p:nvGrpSpPr>
      <p:grpSpPr>
        <a:xfrm>
          <a:off x="0" y="0"/>
          <a:ext cx="0" cy="0"/>
          <a:chOff x="0" y="0"/>
          <a:chExt cx="0" cy="0"/>
        </a:xfrm>
      </p:grpSpPr>
      <p:sp>
        <p:nvSpPr>
          <p:cNvPr id="96" name="Google Shape;96;p68"/>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8"/>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8" name="Google Shape;98;p68" descr="Session-Summary.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2217" y="644066"/>
            <a:ext cx="2065528" cy="2128697"/>
          </a:xfrm>
          <a:prstGeom prst="rect">
            <a:avLst/>
          </a:prstGeom>
          <a:noFill/>
          <a:ln>
            <a:noFill/>
          </a:ln>
        </p:spPr>
      </p:pic>
      <p:sp>
        <p:nvSpPr>
          <p:cNvPr id="99" name="Google Shape;99;p68"/>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45998782"/>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448175940"/>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77435726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18198912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058943173"/>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931100429"/>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88567178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89501696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16618874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extLst>
      <p:ext uri="{BB962C8B-B14F-4D97-AF65-F5344CB8AC3E}">
        <p14:creationId xmlns:p14="http://schemas.microsoft.com/office/powerpoint/2010/main" val="8713460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no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357788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nowledge Check">
  <p:cSld name="Knowledge Check">
    <p:spTree>
      <p:nvGrpSpPr>
        <p:cNvPr id="1" name="Shape 100"/>
        <p:cNvGrpSpPr/>
        <p:nvPr/>
      </p:nvGrpSpPr>
      <p:grpSpPr>
        <a:xfrm>
          <a:off x="0" y="0"/>
          <a:ext cx="0" cy="0"/>
          <a:chOff x="0" y="0"/>
          <a:chExt cx="0" cy="0"/>
        </a:xfrm>
      </p:grpSpPr>
      <p:sp>
        <p:nvSpPr>
          <p:cNvPr id="101" name="Google Shape;101;p69"/>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9"/>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03" name="Google Shape;103;p69" descr="Knowledge-Chec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26778" y="632343"/>
            <a:ext cx="2133092" cy="2115445"/>
          </a:xfrm>
          <a:prstGeom prst="rect">
            <a:avLst/>
          </a:prstGeom>
          <a:noFill/>
          <a:ln>
            <a:noFill/>
          </a:ln>
        </p:spPr>
      </p:pic>
      <p:sp>
        <p:nvSpPr>
          <p:cNvPr id="104" name="Google Shape;104;p6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38953309"/>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5896187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7551013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825200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ingle Tall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3808258" y="1635895"/>
            <a:ext cx="7868735"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808259" y="2250844"/>
            <a:ext cx="7868734"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1" y="1736035"/>
            <a:ext cx="3557016"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3557017"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7952877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080791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082038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ate Placeholder 3">
            <a:extLst>
              <a:ext uri="{FF2B5EF4-FFF2-40B4-BE49-F238E27FC236}">
                <a16:creationId xmlns:a16="http://schemas.microsoft.com/office/drawing/2014/main" id="{50DD6D92-4A9E-2B40-9D10-96DB3D191F9B}"/>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345199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3515779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1273246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79246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106"/>
        <p:cNvGrpSpPr/>
        <p:nvPr/>
      </p:nvGrpSpPr>
      <p:grpSpPr>
        <a:xfrm>
          <a:off x="0" y="0"/>
          <a:ext cx="0" cy="0"/>
          <a:chOff x="0" y="0"/>
          <a:chExt cx="0" cy="0"/>
        </a:xfrm>
      </p:grpSpPr>
      <p:sp>
        <p:nvSpPr>
          <p:cNvPr id="107" name="Google Shape;107;p71"/>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1"/>
          <p:cNvSpPr txBox="1">
            <a:spLocks noGrp="1"/>
          </p:cNvSpPr>
          <p:nvPr>
            <p:ph type="body" idx="1"/>
          </p:nvPr>
        </p:nvSpPr>
        <p:spPr>
          <a:xfrm>
            <a:off x="609600" y="1688973"/>
            <a:ext cx="10972801" cy="56433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9" name="Google Shape;109;p71"/>
          <p:cNvSpPr txBox="1">
            <a:spLocks noGrp="1"/>
          </p:cNvSpPr>
          <p:nvPr>
            <p:ph type="body" idx="2"/>
          </p:nvPr>
        </p:nvSpPr>
        <p:spPr>
          <a:xfrm>
            <a:off x="609600" y="2438399"/>
            <a:ext cx="10972801" cy="385096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7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351147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2318431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8948775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7611561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0324633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287714254"/>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878051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0AEE18-D3A8-5047-9EC2-469A17F589B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B166EB8E-7588-934A-BC99-FB4A4554878E}"/>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417938829"/>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9722281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A5646861-7F5A-224D-84C5-081B280F7DE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
        <p:nvSpPr>
          <p:cNvPr id="3" name="Text Placeholder 2">
            <a:extLst>
              <a:ext uri="{FF2B5EF4-FFF2-40B4-BE49-F238E27FC236}">
                <a16:creationId xmlns:a16="http://schemas.microsoft.com/office/drawing/2014/main" id="{A39AE221-278B-1E4B-B835-B86C7B62E689}"/>
              </a:ext>
            </a:extLst>
          </p:cNvPr>
          <p:cNvSpPr>
            <a:spLocks noGrp="1"/>
          </p:cNvSpPr>
          <p:nvPr>
            <p:ph type="body" sz="quarter" idx="10" hasCustomPrompt="1"/>
          </p:nvPr>
        </p:nvSpPr>
        <p:spPr>
          <a:xfrm>
            <a:off x="2821843" y="4343400"/>
            <a:ext cx="6548314" cy="670786"/>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Video: Video title as link goes here</a:t>
            </a:r>
          </a:p>
        </p:txBody>
      </p:sp>
    </p:spTree>
    <p:extLst>
      <p:ext uri="{BB962C8B-B14F-4D97-AF65-F5344CB8AC3E}">
        <p14:creationId xmlns:p14="http://schemas.microsoft.com/office/powerpoint/2010/main" val="35668436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419049730"/>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Photos">
  <p:cSld name="Two Photos">
    <p:spTree>
      <p:nvGrpSpPr>
        <p:cNvPr id="1" name="Shape 111"/>
        <p:cNvGrpSpPr/>
        <p:nvPr/>
      </p:nvGrpSpPr>
      <p:grpSpPr>
        <a:xfrm>
          <a:off x="0" y="0"/>
          <a:ext cx="0" cy="0"/>
          <a:chOff x="0" y="0"/>
          <a:chExt cx="0" cy="0"/>
        </a:xfrm>
      </p:grpSpPr>
      <p:sp>
        <p:nvSpPr>
          <p:cNvPr id="112" name="Google Shape;112;p72"/>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72"/>
          <p:cNvSpPr txBox="1">
            <a:spLocks noGrp="1"/>
          </p:cNvSpPr>
          <p:nvPr>
            <p:ph type="body" idx="1"/>
          </p:nvPr>
        </p:nvSpPr>
        <p:spPr>
          <a:xfrm>
            <a:off x="413658" y="1497689"/>
            <a:ext cx="11517085" cy="56433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40"/>
              </a:spcBef>
              <a:spcAft>
                <a:spcPts val="0"/>
              </a:spcAft>
              <a:buSzPts val="3200"/>
              <a:buNone/>
              <a:defRPr sz="3200" b="0" i="0">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72"/>
          <p:cNvSpPr>
            <a:spLocks noGrp="1"/>
          </p:cNvSpPr>
          <p:nvPr>
            <p:ph type="pic" idx="2"/>
          </p:nvPr>
        </p:nvSpPr>
        <p:spPr>
          <a:xfrm>
            <a:off x="477951" y="2304661"/>
            <a:ext cx="5508171" cy="3912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15" name="Google Shape;115;p72"/>
          <p:cNvSpPr>
            <a:spLocks noGrp="1"/>
          </p:cNvSpPr>
          <p:nvPr>
            <p:ph type="pic" idx="3"/>
          </p:nvPr>
        </p:nvSpPr>
        <p:spPr>
          <a:xfrm>
            <a:off x="6271941" y="2304661"/>
            <a:ext cx="5508171" cy="3912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16" name="Google Shape;116;p7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
        <p:nvSpPr>
          <p:cNvPr id="117" name="Google Shape;117;p72"/>
          <p:cNvSpPr/>
          <p:nvPr/>
        </p:nvSpPr>
        <p:spPr>
          <a:xfrm>
            <a:off x="477950" y="2207855"/>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18" name="Google Shape;118;p72"/>
          <p:cNvSpPr/>
          <p:nvPr/>
        </p:nvSpPr>
        <p:spPr>
          <a:xfrm>
            <a:off x="6271940" y="2207855"/>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7595524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841610381"/>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35856532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73540696"/>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817380191"/>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48244602"/>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678076584"/>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09713663"/>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9282189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extLst>
      <p:ext uri="{BB962C8B-B14F-4D97-AF65-F5344CB8AC3E}">
        <p14:creationId xmlns:p14="http://schemas.microsoft.com/office/powerpoint/2010/main" val="4231693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no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260378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Photos">
  <p:cSld name="Three Photos">
    <p:spTree>
      <p:nvGrpSpPr>
        <p:cNvPr id="1" name="Shape 119"/>
        <p:cNvGrpSpPr/>
        <p:nvPr/>
      </p:nvGrpSpPr>
      <p:grpSpPr>
        <a:xfrm>
          <a:off x="0" y="0"/>
          <a:ext cx="0" cy="0"/>
          <a:chOff x="0" y="0"/>
          <a:chExt cx="0" cy="0"/>
        </a:xfrm>
      </p:grpSpPr>
      <p:sp>
        <p:nvSpPr>
          <p:cNvPr id="120" name="Google Shape;120;p73"/>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3"/>
          <p:cNvSpPr txBox="1">
            <a:spLocks noGrp="1"/>
          </p:cNvSpPr>
          <p:nvPr>
            <p:ph type="body" idx="1"/>
          </p:nvPr>
        </p:nvSpPr>
        <p:spPr>
          <a:xfrm>
            <a:off x="413658" y="1497689"/>
            <a:ext cx="11517085" cy="56433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40"/>
              </a:spcBef>
              <a:spcAft>
                <a:spcPts val="0"/>
              </a:spcAft>
              <a:buSzPts val="3200"/>
              <a:buNone/>
              <a:defRPr sz="3200" b="0" i="0">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p73"/>
          <p:cNvSpPr>
            <a:spLocks noGrp="1"/>
          </p:cNvSpPr>
          <p:nvPr>
            <p:ph type="pic" idx="2"/>
          </p:nvPr>
        </p:nvSpPr>
        <p:spPr>
          <a:xfrm>
            <a:off x="322873" y="2286000"/>
            <a:ext cx="3708919" cy="39315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23" name="Google Shape;123;p73"/>
          <p:cNvSpPr/>
          <p:nvPr/>
        </p:nvSpPr>
        <p:spPr>
          <a:xfrm>
            <a:off x="316693"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24" name="Google Shape;124;p73"/>
          <p:cNvSpPr>
            <a:spLocks noGrp="1"/>
          </p:cNvSpPr>
          <p:nvPr>
            <p:ph type="pic" idx="3"/>
          </p:nvPr>
        </p:nvSpPr>
        <p:spPr>
          <a:xfrm>
            <a:off x="4241541" y="2286000"/>
            <a:ext cx="3708919" cy="39315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25" name="Google Shape;125;p73"/>
          <p:cNvSpPr/>
          <p:nvPr/>
        </p:nvSpPr>
        <p:spPr>
          <a:xfrm>
            <a:off x="4235361"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26" name="Google Shape;126;p73"/>
          <p:cNvSpPr>
            <a:spLocks noGrp="1"/>
          </p:cNvSpPr>
          <p:nvPr>
            <p:ph type="pic" idx="4"/>
          </p:nvPr>
        </p:nvSpPr>
        <p:spPr>
          <a:xfrm>
            <a:off x="8145151" y="2286000"/>
            <a:ext cx="3708919" cy="39315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27" name="Google Shape;127;p73"/>
          <p:cNvSpPr/>
          <p:nvPr/>
        </p:nvSpPr>
        <p:spPr>
          <a:xfrm>
            <a:off x="8134079"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28" name="Google Shape;128;p7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05862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36214596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1705002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9767504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ngle Tall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3808258" y="1635895"/>
            <a:ext cx="7868735"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808259" y="2250844"/>
            <a:ext cx="7868734"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1" y="1736035"/>
            <a:ext cx="3557016"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3557017"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2277640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19441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8835753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ate Placeholder 3">
            <a:extLst>
              <a:ext uri="{FF2B5EF4-FFF2-40B4-BE49-F238E27FC236}">
                <a16:creationId xmlns:a16="http://schemas.microsoft.com/office/drawing/2014/main" id="{50DD6D92-4A9E-2B40-9D10-96DB3D191F9B}"/>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5847074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685890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6823220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78859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 Photo Plus Content">
  <p:cSld name="Single Photo Plus Content">
    <p:spTree>
      <p:nvGrpSpPr>
        <p:cNvPr id="1" name="Shape 19"/>
        <p:cNvGrpSpPr/>
        <p:nvPr/>
      </p:nvGrpSpPr>
      <p:grpSpPr>
        <a:xfrm>
          <a:off x="0" y="0"/>
          <a:ext cx="0" cy="0"/>
          <a:chOff x="0" y="0"/>
          <a:chExt cx="0" cy="0"/>
        </a:xfrm>
      </p:grpSpPr>
      <p:sp>
        <p:nvSpPr>
          <p:cNvPr id="20" name="Google Shape;20;p54"/>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body" idx="1"/>
          </p:nvPr>
        </p:nvSpPr>
        <p:spPr>
          <a:xfrm>
            <a:off x="5627914" y="1635895"/>
            <a:ext cx="6019799" cy="5302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 name="Google Shape;22;p54"/>
          <p:cNvSpPr txBox="1">
            <a:spLocks noGrp="1"/>
          </p:cNvSpPr>
          <p:nvPr>
            <p:ph type="body" idx="2"/>
          </p:nvPr>
        </p:nvSpPr>
        <p:spPr>
          <a:xfrm>
            <a:off x="5627915" y="2250844"/>
            <a:ext cx="6019798" cy="410550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lnSpc>
                <a:spcPct val="100000"/>
              </a:lnSpc>
              <a:spcBef>
                <a:spcPts val="480"/>
              </a:spcBef>
              <a:spcAft>
                <a:spcPts val="0"/>
              </a:spcAft>
              <a:buSzPts val="2401"/>
              <a:buChar char="–"/>
              <a:defRPr sz="2401"/>
            </a:lvl2pPr>
            <a:lvl3pPr marL="1371600" lvl="2" indent="-355663" algn="l">
              <a:lnSpc>
                <a:spcPct val="100000"/>
              </a:lnSpc>
              <a:spcBef>
                <a:spcPts val="400"/>
              </a:spcBef>
              <a:spcAft>
                <a:spcPts val="0"/>
              </a:spcAft>
              <a:buClr>
                <a:schemeClr val="dk1"/>
              </a:buClr>
              <a:buSzPts val="2001"/>
              <a:buChar char="•"/>
              <a:defRPr sz="2001"/>
            </a:lvl3pPr>
            <a:lvl4pPr marL="1828800" lvl="3" indent="-342963" algn="l">
              <a:lnSpc>
                <a:spcPct val="100000"/>
              </a:lnSpc>
              <a:spcBef>
                <a:spcPts val="360"/>
              </a:spcBef>
              <a:spcAft>
                <a:spcPts val="0"/>
              </a:spcAft>
              <a:buClr>
                <a:schemeClr val="dk1"/>
              </a:buClr>
              <a:buSzPts val="1801"/>
              <a:buChar char="–"/>
              <a:defRPr sz="1801"/>
            </a:lvl4pPr>
            <a:lvl5pPr marL="2286000" lvl="4" indent="-342963" algn="l">
              <a:lnSpc>
                <a:spcPct val="100000"/>
              </a:lnSpc>
              <a:spcBef>
                <a:spcPts val="360"/>
              </a:spcBef>
              <a:spcAft>
                <a:spcPts val="0"/>
              </a:spcAft>
              <a:buClr>
                <a:schemeClr val="dk1"/>
              </a:buClr>
              <a:buSzPts val="1801"/>
              <a:buChar char="»"/>
              <a:defRPr sz="1801"/>
            </a:lvl5pPr>
            <a:lvl6pPr marL="2743200" lvl="5" indent="-342963" algn="l">
              <a:lnSpc>
                <a:spcPct val="100000"/>
              </a:lnSpc>
              <a:spcBef>
                <a:spcPts val="360"/>
              </a:spcBef>
              <a:spcAft>
                <a:spcPts val="0"/>
              </a:spcAft>
              <a:buClr>
                <a:schemeClr val="dk1"/>
              </a:buClr>
              <a:buSzPts val="1801"/>
              <a:buChar char="•"/>
              <a:defRPr sz="1801"/>
            </a:lvl6pPr>
            <a:lvl7pPr marL="3200400" lvl="6" indent="-342963" algn="l">
              <a:lnSpc>
                <a:spcPct val="100000"/>
              </a:lnSpc>
              <a:spcBef>
                <a:spcPts val="360"/>
              </a:spcBef>
              <a:spcAft>
                <a:spcPts val="0"/>
              </a:spcAft>
              <a:buClr>
                <a:schemeClr val="dk1"/>
              </a:buClr>
              <a:buSzPts val="1801"/>
              <a:buChar char="•"/>
              <a:defRPr sz="1801"/>
            </a:lvl7pPr>
            <a:lvl8pPr marL="3657600" lvl="7" indent="-342963" algn="l">
              <a:lnSpc>
                <a:spcPct val="100000"/>
              </a:lnSpc>
              <a:spcBef>
                <a:spcPts val="360"/>
              </a:spcBef>
              <a:spcAft>
                <a:spcPts val="0"/>
              </a:spcAft>
              <a:buClr>
                <a:schemeClr val="dk1"/>
              </a:buClr>
              <a:buSzPts val="1801"/>
              <a:buChar char="•"/>
              <a:defRPr sz="1801"/>
            </a:lvl8pPr>
            <a:lvl9pPr marL="4114800" lvl="8" indent="-342963" algn="l">
              <a:lnSpc>
                <a:spcPct val="100000"/>
              </a:lnSpc>
              <a:spcBef>
                <a:spcPts val="360"/>
              </a:spcBef>
              <a:spcAft>
                <a:spcPts val="0"/>
              </a:spcAft>
              <a:buClr>
                <a:schemeClr val="dk1"/>
              </a:buClr>
              <a:buSzPts val="1801"/>
              <a:buChar char="•"/>
              <a:defRPr sz="1801"/>
            </a:lvl9pPr>
          </a:lstStyle>
          <a:p>
            <a:endParaRPr/>
          </a:p>
        </p:txBody>
      </p:sp>
      <p:sp>
        <p:nvSpPr>
          <p:cNvPr id="23" name="Google Shape;23;p54"/>
          <p:cNvSpPr>
            <a:spLocks noGrp="1"/>
          </p:cNvSpPr>
          <p:nvPr>
            <p:ph type="pic" idx="3"/>
          </p:nvPr>
        </p:nvSpPr>
        <p:spPr>
          <a:xfrm>
            <a:off x="0" y="1736035"/>
            <a:ext cx="5508171" cy="49828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24" name="Google Shape;24;p54"/>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
        <p:nvSpPr>
          <p:cNvPr id="25" name="Google Shape;25;p54"/>
          <p:cNvSpPr/>
          <p:nvPr/>
        </p:nvSpPr>
        <p:spPr>
          <a:xfrm>
            <a:off x="-1" y="1639229"/>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232929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hotos">
  <p:cSld name="Four Photos">
    <p:spTree>
      <p:nvGrpSpPr>
        <p:cNvPr id="1" name="Shape 129"/>
        <p:cNvGrpSpPr/>
        <p:nvPr/>
      </p:nvGrpSpPr>
      <p:grpSpPr>
        <a:xfrm>
          <a:off x="0" y="0"/>
          <a:ext cx="0" cy="0"/>
          <a:chOff x="0" y="0"/>
          <a:chExt cx="0" cy="0"/>
        </a:xfrm>
      </p:grpSpPr>
      <p:sp>
        <p:nvSpPr>
          <p:cNvPr id="130" name="Google Shape;130;p74"/>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74"/>
          <p:cNvSpPr>
            <a:spLocks noGrp="1"/>
          </p:cNvSpPr>
          <p:nvPr>
            <p:ph type="pic" idx="2"/>
          </p:nvPr>
        </p:nvSpPr>
        <p:spPr>
          <a:xfrm>
            <a:off x="265786" y="1736035"/>
            <a:ext cx="2715768" cy="448147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2" name="Google Shape;132;p74"/>
          <p:cNvSpPr/>
          <p:nvPr/>
        </p:nvSpPr>
        <p:spPr>
          <a:xfrm>
            <a:off x="260110" y="1655158"/>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33" name="Google Shape;133;p74"/>
          <p:cNvSpPr>
            <a:spLocks noGrp="1"/>
          </p:cNvSpPr>
          <p:nvPr>
            <p:ph type="pic" idx="3"/>
          </p:nvPr>
        </p:nvSpPr>
        <p:spPr>
          <a:xfrm>
            <a:off x="3247340" y="1736035"/>
            <a:ext cx="2715768" cy="448147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4" name="Google Shape;134;p74"/>
          <p:cNvSpPr/>
          <p:nvPr/>
        </p:nvSpPr>
        <p:spPr>
          <a:xfrm>
            <a:off x="3243175" y="1655158"/>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35" name="Google Shape;135;p74"/>
          <p:cNvSpPr>
            <a:spLocks noGrp="1"/>
          </p:cNvSpPr>
          <p:nvPr>
            <p:ph type="pic" idx="4"/>
          </p:nvPr>
        </p:nvSpPr>
        <p:spPr>
          <a:xfrm>
            <a:off x="6228894" y="1736035"/>
            <a:ext cx="2715768" cy="448147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6" name="Google Shape;136;p74"/>
          <p:cNvSpPr/>
          <p:nvPr/>
        </p:nvSpPr>
        <p:spPr>
          <a:xfrm>
            <a:off x="6224345" y="1663109"/>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37" name="Google Shape;137;p74"/>
          <p:cNvSpPr>
            <a:spLocks noGrp="1"/>
          </p:cNvSpPr>
          <p:nvPr>
            <p:ph type="pic" idx="5"/>
          </p:nvPr>
        </p:nvSpPr>
        <p:spPr>
          <a:xfrm>
            <a:off x="9210448" y="1736035"/>
            <a:ext cx="2715768" cy="448147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8" name="Google Shape;138;p74"/>
          <p:cNvSpPr/>
          <p:nvPr/>
        </p:nvSpPr>
        <p:spPr>
          <a:xfrm>
            <a:off x="9203895" y="1663109"/>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39" name="Google Shape;139;p74"/>
          <p:cNvSpPr txBox="1"/>
          <p:nvPr/>
        </p:nvSpPr>
        <p:spPr>
          <a:xfrm>
            <a:off x="7064973" y="6366985"/>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57447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96967020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8990246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915339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9575596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101179020"/>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333383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0AEE18-D3A8-5047-9EC2-469A17F589B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B166EB8E-7588-934A-BC99-FB4A4554878E}"/>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05875854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3169998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A5646861-7F5A-224D-84C5-081B280F7DE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
        <p:nvSpPr>
          <p:cNvPr id="3" name="Text Placeholder 2">
            <a:extLst>
              <a:ext uri="{FF2B5EF4-FFF2-40B4-BE49-F238E27FC236}">
                <a16:creationId xmlns:a16="http://schemas.microsoft.com/office/drawing/2014/main" id="{A39AE221-278B-1E4B-B835-B86C7B62E689}"/>
              </a:ext>
            </a:extLst>
          </p:cNvPr>
          <p:cNvSpPr>
            <a:spLocks noGrp="1"/>
          </p:cNvSpPr>
          <p:nvPr>
            <p:ph type="body" sz="quarter" idx="10" hasCustomPrompt="1"/>
          </p:nvPr>
        </p:nvSpPr>
        <p:spPr>
          <a:xfrm>
            <a:off x="2821843" y="4343400"/>
            <a:ext cx="6548314" cy="670786"/>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Video: Video title as link goes here</a:t>
            </a:r>
          </a:p>
        </p:txBody>
      </p:sp>
    </p:spTree>
    <p:extLst>
      <p:ext uri="{BB962C8B-B14F-4D97-AF65-F5344CB8AC3E}">
        <p14:creationId xmlns:p14="http://schemas.microsoft.com/office/powerpoint/2010/main" val="811398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162609713"/>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ngle Photo No Content">
  <p:cSld name="Single Photo No Content">
    <p:spTree>
      <p:nvGrpSpPr>
        <p:cNvPr id="1" name="Shape 140"/>
        <p:cNvGrpSpPr/>
        <p:nvPr/>
      </p:nvGrpSpPr>
      <p:grpSpPr>
        <a:xfrm>
          <a:off x="0" y="0"/>
          <a:ext cx="0" cy="0"/>
          <a:chOff x="0" y="0"/>
          <a:chExt cx="0" cy="0"/>
        </a:xfrm>
      </p:grpSpPr>
      <p:sp>
        <p:nvSpPr>
          <p:cNvPr id="141" name="Google Shape;141;p75"/>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5"/>
          <p:cNvSpPr>
            <a:spLocks noGrp="1"/>
          </p:cNvSpPr>
          <p:nvPr>
            <p:ph type="pic" idx="2"/>
          </p:nvPr>
        </p:nvSpPr>
        <p:spPr>
          <a:xfrm>
            <a:off x="0" y="1643271"/>
            <a:ext cx="12192000" cy="507032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43" name="Google Shape;143;p75"/>
          <p:cNvSpPr/>
          <p:nvPr/>
        </p:nvSpPr>
        <p:spPr>
          <a:xfrm>
            <a:off x="-1" y="1546465"/>
            <a:ext cx="12192000"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44" name="Google Shape;144;p7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629270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637718541"/>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711477165"/>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272536233"/>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702018802"/>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512922484"/>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54688742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37890012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3420317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e/Contrast">
  <p:cSld name="Compare/Contrast">
    <p:spTree>
      <p:nvGrpSpPr>
        <p:cNvPr id="1" name="Shape 145"/>
        <p:cNvGrpSpPr/>
        <p:nvPr/>
      </p:nvGrpSpPr>
      <p:grpSpPr>
        <a:xfrm>
          <a:off x="0" y="0"/>
          <a:ext cx="0" cy="0"/>
          <a:chOff x="0" y="0"/>
          <a:chExt cx="0" cy="0"/>
        </a:xfrm>
      </p:grpSpPr>
      <p:sp>
        <p:nvSpPr>
          <p:cNvPr id="146" name="Google Shape;146;p76"/>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76"/>
          <p:cNvSpPr txBox="1">
            <a:spLocks noGrp="1"/>
          </p:cNvSpPr>
          <p:nvPr>
            <p:ph type="body" idx="1"/>
          </p:nvPr>
        </p:nvSpPr>
        <p:spPr>
          <a:xfrm>
            <a:off x="501383" y="1753964"/>
            <a:ext cx="5399314" cy="5173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8" name="Google Shape;148;p76"/>
          <p:cNvSpPr txBox="1">
            <a:spLocks noGrp="1"/>
          </p:cNvSpPr>
          <p:nvPr>
            <p:ph type="body" idx="2"/>
          </p:nvPr>
        </p:nvSpPr>
        <p:spPr>
          <a:xfrm>
            <a:off x="501383" y="2368913"/>
            <a:ext cx="5399314" cy="400536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lnSpc>
                <a:spcPct val="100000"/>
              </a:lnSpc>
              <a:spcBef>
                <a:spcPts val="480"/>
              </a:spcBef>
              <a:spcAft>
                <a:spcPts val="0"/>
              </a:spcAft>
              <a:buSzPts val="2401"/>
              <a:buChar char="–"/>
              <a:defRPr sz="2401"/>
            </a:lvl2pPr>
            <a:lvl3pPr marL="1371600" lvl="2" indent="-355663" algn="l">
              <a:lnSpc>
                <a:spcPct val="100000"/>
              </a:lnSpc>
              <a:spcBef>
                <a:spcPts val="400"/>
              </a:spcBef>
              <a:spcAft>
                <a:spcPts val="0"/>
              </a:spcAft>
              <a:buClr>
                <a:schemeClr val="dk1"/>
              </a:buClr>
              <a:buSzPts val="2001"/>
              <a:buChar char="•"/>
              <a:defRPr sz="2001"/>
            </a:lvl3pPr>
            <a:lvl4pPr marL="1828800" lvl="3" indent="-342963" algn="l">
              <a:lnSpc>
                <a:spcPct val="100000"/>
              </a:lnSpc>
              <a:spcBef>
                <a:spcPts val="360"/>
              </a:spcBef>
              <a:spcAft>
                <a:spcPts val="0"/>
              </a:spcAft>
              <a:buClr>
                <a:schemeClr val="dk1"/>
              </a:buClr>
              <a:buSzPts val="1801"/>
              <a:buChar char="–"/>
              <a:defRPr sz="1801"/>
            </a:lvl4pPr>
            <a:lvl5pPr marL="2286000" lvl="4" indent="-342963" algn="l">
              <a:lnSpc>
                <a:spcPct val="100000"/>
              </a:lnSpc>
              <a:spcBef>
                <a:spcPts val="360"/>
              </a:spcBef>
              <a:spcAft>
                <a:spcPts val="0"/>
              </a:spcAft>
              <a:buClr>
                <a:schemeClr val="dk1"/>
              </a:buClr>
              <a:buSzPts val="1801"/>
              <a:buChar char="»"/>
              <a:defRPr sz="1801"/>
            </a:lvl5pPr>
            <a:lvl6pPr marL="2743200" lvl="5" indent="-342963" algn="l">
              <a:lnSpc>
                <a:spcPct val="100000"/>
              </a:lnSpc>
              <a:spcBef>
                <a:spcPts val="360"/>
              </a:spcBef>
              <a:spcAft>
                <a:spcPts val="0"/>
              </a:spcAft>
              <a:buClr>
                <a:schemeClr val="dk1"/>
              </a:buClr>
              <a:buSzPts val="1801"/>
              <a:buChar char="•"/>
              <a:defRPr sz="1801"/>
            </a:lvl6pPr>
            <a:lvl7pPr marL="3200400" lvl="6" indent="-342963" algn="l">
              <a:lnSpc>
                <a:spcPct val="100000"/>
              </a:lnSpc>
              <a:spcBef>
                <a:spcPts val="360"/>
              </a:spcBef>
              <a:spcAft>
                <a:spcPts val="0"/>
              </a:spcAft>
              <a:buClr>
                <a:schemeClr val="dk1"/>
              </a:buClr>
              <a:buSzPts val="1801"/>
              <a:buChar char="•"/>
              <a:defRPr sz="1801"/>
            </a:lvl7pPr>
            <a:lvl8pPr marL="3657600" lvl="7" indent="-342963" algn="l">
              <a:lnSpc>
                <a:spcPct val="100000"/>
              </a:lnSpc>
              <a:spcBef>
                <a:spcPts val="360"/>
              </a:spcBef>
              <a:spcAft>
                <a:spcPts val="0"/>
              </a:spcAft>
              <a:buClr>
                <a:schemeClr val="dk1"/>
              </a:buClr>
              <a:buSzPts val="1801"/>
              <a:buChar char="•"/>
              <a:defRPr sz="1801"/>
            </a:lvl8pPr>
            <a:lvl9pPr marL="4114800" lvl="8" indent="-342963" algn="l">
              <a:lnSpc>
                <a:spcPct val="100000"/>
              </a:lnSpc>
              <a:spcBef>
                <a:spcPts val="360"/>
              </a:spcBef>
              <a:spcAft>
                <a:spcPts val="0"/>
              </a:spcAft>
              <a:buClr>
                <a:schemeClr val="dk1"/>
              </a:buClr>
              <a:buSzPts val="1801"/>
              <a:buChar char="•"/>
              <a:defRPr sz="1801"/>
            </a:lvl9pPr>
          </a:lstStyle>
          <a:p>
            <a:endParaRPr/>
          </a:p>
        </p:txBody>
      </p:sp>
      <p:sp>
        <p:nvSpPr>
          <p:cNvPr id="149" name="Google Shape;149;p76"/>
          <p:cNvSpPr txBox="1">
            <a:spLocks noGrp="1"/>
          </p:cNvSpPr>
          <p:nvPr>
            <p:ph type="body" idx="3"/>
          </p:nvPr>
        </p:nvSpPr>
        <p:spPr>
          <a:xfrm>
            <a:off x="6327162" y="1736035"/>
            <a:ext cx="5399314" cy="5173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0" name="Google Shape;150;p76"/>
          <p:cNvSpPr txBox="1">
            <a:spLocks noGrp="1"/>
          </p:cNvSpPr>
          <p:nvPr>
            <p:ph type="body" idx="4"/>
          </p:nvPr>
        </p:nvSpPr>
        <p:spPr>
          <a:xfrm>
            <a:off x="6327162" y="2350984"/>
            <a:ext cx="5399314" cy="400536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lnSpc>
                <a:spcPct val="100000"/>
              </a:lnSpc>
              <a:spcBef>
                <a:spcPts val="480"/>
              </a:spcBef>
              <a:spcAft>
                <a:spcPts val="0"/>
              </a:spcAft>
              <a:buSzPts val="2401"/>
              <a:buChar char="–"/>
              <a:defRPr sz="2401"/>
            </a:lvl2pPr>
            <a:lvl3pPr marL="1371600" lvl="2" indent="-355663" algn="l">
              <a:lnSpc>
                <a:spcPct val="100000"/>
              </a:lnSpc>
              <a:spcBef>
                <a:spcPts val="400"/>
              </a:spcBef>
              <a:spcAft>
                <a:spcPts val="0"/>
              </a:spcAft>
              <a:buClr>
                <a:schemeClr val="dk1"/>
              </a:buClr>
              <a:buSzPts val="2001"/>
              <a:buChar char="•"/>
              <a:defRPr sz="2001"/>
            </a:lvl3pPr>
            <a:lvl4pPr marL="1828800" lvl="3" indent="-342963" algn="l">
              <a:lnSpc>
                <a:spcPct val="100000"/>
              </a:lnSpc>
              <a:spcBef>
                <a:spcPts val="360"/>
              </a:spcBef>
              <a:spcAft>
                <a:spcPts val="0"/>
              </a:spcAft>
              <a:buClr>
                <a:schemeClr val="dk1"/>
              </a:buClr>
              <a:buSzPts val="1801"/>
              <a:buChar char="–"/>
              <a:defRPr sz="1801"/>
            </a:lvl4pPr>
            <a:lvl5pPr marL="2286000" lvl="4" indent="-342963" algn="l">
              <a:lnSpc>
                <a:spcPct val="100000"/>
              </a:lnSpc>
              <a:spcBef>
                <a:spcPts val="360"/>
              </a:spcBef>
              <a:spcAft>
                <a:spcPts val="0"/>
              </a:spcAft>
              <a:buClr>
                <a:schemeClr val="dk1"/>
              </a:buClr>
              <a:buSzPts val="1801"/>
              <a:buChar char="»"/>
              <a:defRPr sz="1801"/>
            </a:lvl5pPr>
            <a:lvl6pPr marL="2743200" lvl="5" indent="-342963" algn="l">
              <a:lnSpc>
                <a:spcPct val="100000"/>
              </a:lnSpc>
              <a:spcBef>
                <a:spcPts val="360"/>
              </a:spcBef>
              <a:spcAft>
                <a:spcPts val="0"/>
              </a:spcAft>
              <a:buClr>
                <a:schemeClr val="dk1"/>
              </a:buClr>
              <a:buSzPts val="1801"/>
              <a:buChar char="•"/>
              <a:defRPr sz="1801"/>
            </a:lvl6pPr>
            <a:lvl7pPr marL="3200400" lvl="6" indent="-342963" algn="l">
              <a:lnSpc>
                <a:spcPct val="100000"/>
              </a:lnSpc>
              <a:spcBef>
                <a:spcPts val="360"/>
              </a:spcBef>
              <a:spcAft>
                <a:spcPts val="0"/>
              </a:spcAft>
              <a:buClr>
                <a:schemeClr val="dk1"/>
              </a:buClr>
              <a:buSzPts val="1801"/>
              <a:buChar char="•"/>
              <a:defRPr sz="1801"/>
            </a:lvl7pPr>
            <a:lvl8pPr marL="3657600" lvl="7" indent="-342963" algn="l">
              <a:lnSpc>
                <a:spcPct val="100000"/>
              </a:lnSpc>
              <a:spcBef>
                <a:spcPts val="360"/>
              </a:spcBef>
              <a:spcAft>
                <a:spcPts val="0"/>
              </a:spcAft>
              <a:buClr>
                <a:schemeClr val="dk1"/>
              </a:buClr>
              <a:buSzPts val="1801"/>
              <a:buChar char="•"/>
              <a:defRPr sz="1801"/>
            </a:lvl8pPr>
            <a:lvl9pPr marL="4114800" lvl="8" indent="-342963" algn="l">
              <a:lnSpc>
                <a:spcPct val="100000"/>
              </a:lnSpc>
              <a:spcBef>
                <a:spcPts val="360"/>
              </a:spcBef>
              <a:spcAft>
                <a:spcPts val="0"/>
              </a:spcAft>
              <a:buClr>
                <a:schemeClr val="dk1"/>
              </a:buClr>
              <a:buSzPts val="1801"/>
              <a:buChar char="•"/>
              <a:defRPr sz="1801"/>
            </a:lvl9pPr>
          </a:lstStyle>
          <a:p>
            <a:endParaRPr/>
          </a:p>
        </p:txBody>
      </p:sp>
      <p:sp>
        <p:nvSpPr>
          <p:cNvPr id="151" name="Google Shape;151;p7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3494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Bullets with Images">
  <p:cSld name="Three Bullets with Images">
    <p:spTree>
      <p:nvGrpSpPr>
        <p:cNvPr id="1" name="Shape 152"/>
        <p:cNvGrpSpPr/>
        <p:nvPr/>
      </p:nvGrpSpPr>
      <p:grpSpPr>
        <a:xfrm>
          <a:off x="0" y="0"/>
          <a:ext cx="0" cy="0"/>
          <a:chOff x="0" y="0"/>
          <a:chExt cx="0" cy="0"/>
        </a:xfrm>
      </p:grpSpPr>
      <p:sp>
        <p:nvSpPr>
          <p:cNvPr id="153" name="Google Shape;153;p77"/>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7"/>
          <p:cNvSpPr txBox="1">
            <a:spLocks noGrp="1"/>
          </p:cNvSpPr>
          <p:nvPr>
            <p:ph type="body" idx="1"/>
          </p:nvPr>
        </p:nvSpPr>
        <p:spPr>
          <a:xfrm>
            <a:off x="658808" y="3832721"/>
            <a:ext cx="3200400" cy="22064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77"/>
          <p:cNvSpPr>
            <a:spLocks noGrp="1"/>
          </p:cNvSpPr>
          <p:nvPr>
            <p:ph type="pic" idx="2"/>
          </p:nvPr>
        </p:nvSpPr>
        <p:spPr>
          <a:xfrm>
            <a:off x="658808" y="1969815"/>
            <a:ext cx="3200400" cy="1685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56" name="Google Shape;156;p77"/>
          <p:cNvSpPr/>
          <p:nvPr/>
        </p:nvSpPr>
        <p:spPr>
          <a:xfrm>
            <a:off x="658225" y="1873009"/>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57" name="Google Shape;157;p77"/>
          <p:cNvSpPr txBox="1">
            <a:spLocks noGrp="1"/>
          </p:cNvSpPr>
          <p:nvPr>
            <p:ph type="body" idx="3"/>
          </p:nvPr>
        </p:nvSpPr>
        <p:spPr>
          <a:xfrm>
            <a:off x="4421512" y="3841942"/>
            <a:ext cx="3200400" cy="22064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77"/>
          <p:cNvSpPr>
            <a:spLocks noGrp="1"/>
          </p:cNvSpPr>
          <p:nvPr>
            <p:ph type="pic" idx="4"/>
          </p:nvPr>
        </p:nvSpPr>
        <p:spPr>
          <a:xfrm>
            <a:off x="4420345" y="1979036"/>
            <a:ext cx="3200400" cy="1685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59" name="Google Shape;159;p77"/>
          <p:cNvSpPr/>
          <p:nvPr/>
        </p:nvSpPr>
        <p:spPr>
          <a:xfrm>
            <a:off x="4415428" y="1882230"/>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60" name="Google Shape;160;p77"/>
          <p:cNvSpPr txBox="1">
            <a:spLocks noGrp="1"/>
          </p:cNvSpPr>
          <p:nvPr>
            <p:ph type="body" idx="5"/>
          </p:nvPr>
        </p:nvSpPr>
        <p:spPr>
          <a:xfrm>
            <a:off x="8184215" y="3844618"/>
            <a:ext cx="3200400" cy="22064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77"/>
          <p:cNvSpPr>
            <a:spLocks noGrp="1"/>
          </p:cNvSpPr>
          <p:nvPr>
            <p:ph type="pic" idx="6"/>
          </p:nvPr>
        </p:nvSpPr>
        <p:spPr>
          <a:xfrm>
            <a:off x="8184215" y="1981712"/>
            <a:ext cx="3200400" cy="1685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62" name="Google Shape;162;p77"/>
          <p:cNvSpPr/>
          <p:nvPr/>
        </p:nvSpPr>
        <p:spPr>
          <a:xfrm>
            <a:off x="8183632" y="1884906"/>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63" name="Google Shape;163;p77"/>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57286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4"/>
        <p:cNvGrpSpPr/>
        <p:nvPr/>
      </p:nvGrpSpPr>
      <p:grpSpPr>
        <a:xfrm>
          <a:off x="0" y="0"/>
          <a:ext cx="0" cy="0"/>
          <a:chOff x="0" y="0"/>
          <a:chExt cx="0" cy="0"/>
        </a:xfrm>
      </p:grpSpPr>
      <p:sp>
        <p:nvSpPr>
          <p:cNvPr id="165" name="Google Shape;165;p78"/>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8"/>
          <p:cNvSpPr txBox="1">
            <a:spLocks noGrp="1"/>
          </p:cNvSpPr>
          <p:nvPr>
            <p:ph type="body" idx="1"/>
          </p:nvPr>
        </p:nvSpPr>
        <p:spPr>
          <a:xfrm>
            <a:off x="2540536" y="2406363"/>
            <a:ext cx="7626721" cy="2206678"/>
          </a:xfrm>
          <a:prstGeom prst="rect">
            <a:avLst/>
          </a:prstGeom>
          <a:noFill/>
          <a:ln>
            <a:noFill/>
          </a:ln>
        </p:spPr>
        <p:txBody>
          <a:bodyPr spcFirstLastPara="1" wrap="square" lIns="91425" tIns="18275" rIns="91425" bIns="18275" anchor="t" anchorCtr="0">
            <a:noAutofit/>
          </a:bodyPr>
          <a:lstStyle>
            <a:lvl1pPr marL="457200" lvl="0" indent="-228600" algn="l">
              <a:lnSpc>
                <a:spcPct val="100000"/>
              </a:lnSpc>
              <a:spcBef>
                <a:spcPts val="560"/>
              </a:spcBef>
              <a:spcAft>
                <a:spcPts val="0"/>
              </a:spcAft>
              <a:buSzPts val="2800"/>
              <a:buNone/>
              <a:defRPr sz="2800" b="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78"/>
          <p:cNvSpPr txBox="1">
            <a:spLocks noGrp="1"/>
          </p:cNvSpPr>
          <p:nvPr>
            <p:ph type="body" idx="2"/>
          </p:nvPr>
        </p:nvSpPr>
        <p:spPr>
          <a:xfrm>
            <a:off x="2540536" y="4821964"/>
            <a:ext cx="7626721" cy="582770"/>
          </a:xfrm>
          <a:prstGeom prst="rect">
            <a:avLst/>
          </a:prstGeom>
          <a:noFill/>
          <a:ln>
            <a:noFill/>
          </a:ln>
        </p:spPr>
        <p:txBody>
          <a:bodyPr spcFirstLastPara="1" wrap="square" lIns="91425" tIns="18275" rIns="91425" bIns="18275" anchor="t" anchorCtr="0">
            <a:noAutofit/>
          </a:bodyPr>
          <a:lstStyle>
            <a:lvl1pPr marL="457200" lvl="0" indent="-228600" algn="l">
              <a:lnSpc>
                <a:spcPct val="100000"/>
              </a:lnSpc>
              <a:spcBef>
                <a:spcPts val="480"/>
              </a:spcBef>
              <a:spcAft>
                <a:spcPts val="0"/>
              </a:spcAft>
              <a:buSzPts val="2400"/>
              <a:buNone/>
              <a:defRPr sz="2400" b="0" i="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78"/>
          <p:cNvSpPr/>
          <p:nvPr/>
        </p:nvSpPr>
        <p:spPr>
          <a:xfrm>
            <a:off x="1974574" y="2115067"/>
            <a:ext cx="8706678" cy="10058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69" name="Google Shape;169;p78"/>
          <p:cNvSpPr/>
          <p:nvPr/>
        </p:nvSpPr>
        <p:spPr>
          <a:xfrm>
            <a:off x="1974574" y="2210623"/>
            <a:ext cx="8706678" cy="3482020"/>
          </a:xfrm>
          <a:prstGeom prst="rect">
            <a:avLst/>
          </a:prstGeom>
          <a:solidFill>
            <a:srgbClr val="BABABA">
              <a:alpha val="2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70" name="Google Shape;170;p78"/>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1120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Photo">
  <p:cSld name="Quote with Photo">
    <p:spTree>
      <p:nvGrpSpPr>
        <p:cNvPr id="1" name="Shape 171"/>
        <p:cNvGrpSpPr/>
        <p:nvPr/>
      </p:nvGrpSpPr>
      <p:grpSpPr>
        <a:xfrm>
          <a:off x="0" y="0"/>
          <a:ext cx="0" cy="0"/>
          <a:chOff x="0" y="0"/>
          <a:chExt cx="0" cy="0"/>
        </a:xfrm>
      </p:grpSpPr>
      <p:sp>
        <p:nvSpPr>
          <p:cNvPr id="172" name="Google Shape;172;p7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9"/>
          <p:cNvSpPr/>
          <p:nvPr/>
        </p:nvSpPr>
        <p:spPr>
          <a:xfrm>
            <a:off x="5860111" y="2210623"/>
            <a:ext cx="5934323" cy="3482020"/>
          </a:xfrm>
          <a:prstGeom prst="rect">
            <a:avLst/>
          </a:prstGeom>
          <a:solidFill>
            <a:srgbClr val="BABABA">
              <a:alpha val="2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74" name="Google Shape;174;p79"/>
          <p:cNvSpPr txBox="1">
            <a:spLocks noGrp="1"/>
          </p:cNvSpPr>
          <p:nvPr>
            <p:ph type="body" idx="1"/>
          </p:nvPr>
        </p:nvSpPr>
        <p:spPr>
          <a:xfrm>
            <a:off x="6082197" y="2406363"/>
            <a:ext cx="5198242" cy="2206678"/>
          </a:xfrm>
          <a:prstGeom prst="rect">
            <a:avLst/>
          </a:prstGeom>
          <a:noFill/>
          <a:ln>
            <a:noFill/>
          </a:ln>
        </p:spPr>
        <p:txBody>
          <a:bodyPr spcFirstLastPara="1" wrap="square" lIns="91425" tIns="18275" rIns="91425" bIns="18275" anchor="t" anchorCtr="0">
            <a:noAutofit/>
          </a:bodyPr>
          <a:lstStyle>
            <a:lvl1pPr marL="457200" lvl="0" indent="-228600" algn="l">
              <a:lnSpc>
                <a:spcPct val="100000"/>
              </a:lnSpc>
              <a:spcBef>
                <a:spcPts val="560"/>
              </a:spcBef>
              <a:spcAft>
                <a:spcPts val="0"/>
              </a:spcAft>
              <a:buSzPts val="2800"/>
              <a:buNone/>
              <a:defRPr sz="2800" b="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79"/>
          <p:cNvSpPr txBox="1">
            <a:spLocks noGrp="1"/>
          </p:cNvSpPr>
          <p:nvPr>
            <p:ph type="body" idx="2"/>
          </p:nvPr>
        </p:nvSpPr>
        <p:spPr>
          <a:xfrm>
            <a:off x="6082197" y="4821964"/>
            <a:ext cx="5198242" cy="582770"/>
          </a:xfrm>
          <a:prstGeom prst="rect">
            <a:avLst/>
          </a:prstGeom>
          <a:noFill/>
          <a:ln>
            <a:noFill/>
          </a:ln>
        </p:spPr>
        <p:txBody>
          <a:bodyPr spcFirstLastPara="1" wrap="square" lIns="91425" tIns="18275" rIns="91425" bIns="18275" anchor="t" anchorCtr="0">
            <a:noAutofit/>
          </a:bodyPr>
          <a:lstStyle>
            <a:lvl1pPr marL="457200" lvl="0" indent="-228600" algn="l">
              <a:lnSpc>
                <a:spcPct val="100000"/>
              </a:lnSpc>
              <a:spcBef>
                <a:spcPts val="480"/>
              </a:spcBef>
              <a:spcAft>
                <a:spcPts val="0"/>
              </a:spcAft>
              <a:buSzPts val="2400"/>
              <a:buNone/>
              <a:defRPr sz="2400" b="0" i="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79"/>
          <p:cNvSpPr/>
          <p:nvPr/>
        </p:nvSpPr>
        <p:spPr>
          <a:xfrm>
            <a:off x="5860111" y="2115067"/>
            <a:ext cx="5934323" cy="10058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77" name="Google Shape;177;p79"/>
          <p:cNvSpPr>
            <a:spLocks noGrp="1"/>
          </p:cNvSpPr>
          <p:nvPr>
            <p:ph type="pic" idx="3"/>
          </p:nvPr>
        </p:nvSpPr>
        <p:spPr>
          <a:xfrm>
            <a:off x="0" y="1736035"/>
            <a:ext cx="5508171" cy="49828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78" name="Google Shape;178;p79"/>
          <p:cNvSpPr/>
          <p:nvPr/>
        </p:nvSpPr>
        <p:spPr>
          <a:xfrm>
            <a:off x="-2" y="1639229"/>
            <a:ext cx="5522976"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179" name="Google Shape;179;p7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95580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deo Linked">
  <p:cSld name="Video Linked">
    <p:bg>
      <p:bgPr>
        <a:solidFill>
          <a:schemeClr val="dk1"/>
        </a:solidFill>
        <a:effectLst/>
      </p:bgPr>
    </p:bg>
    <p:spTree>
      <p:nvGrpSpPr>
        <p:cNvPr id="1" name="Shape 180"/>
        <p:cNvGrpSpPr/>
        <p:nvPr/>
      </p:nvGrpSpPr>
      <p:grpSpPr>
        <a:xfrm>
          <a:off x="0" y="0"/>
          <a:ext cx="0" cy="0"/>
          <a:chOff x="0" y="0"/>
          <a:chExt cx="0" cy="0"/>
        </a:xfrm>
      </p:grpSpPr>
      <p:pic>
        <p:nvPicPr>
          <p:cNvPr id="181" name="Google Shape;181;p80" descr="Video screen icon"/>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2" name="Google Shape;182;p80"/>
          <p:cNvSpPr txBox="1"/>
          <p:nvPr/>
        </p:nvSpPr>
        <p:spPr>
          <a:xfrm>
            <a:off x="3023152" y="4343400"/>
            <a:ext cx="6145696"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3600"/>
              <a:buFont typeface="Arial"/>
              <a:buNone/>
            </a:pPr>
            <a:r>
              <a:rPr lang="en-US" sz="3600" b="0" i="0" u="none" strike="noStrike" cap="none">
                <a:solidFill>
                  <a:srgbClr val="FFFFFF"/>
                </a:solidFill>
                <a:latin typeface="Arial"/>
                <a:ea typeface="Arial"/>
                <a:cs typeface="Arial"/>
                <a:sym typeface="Arial"/>
              </a:rPr>
              <a:t>Video: Video Title Goes Here</a:t>
            </a:r>
            <a:endParaRPr sz="1400" b="0" i="0" u="none" strike="noStrike" cap="none">
              <a:solidFill>
                <a:srgbClr val="000000"/>
              </a:solidFill>
              <a:latin typeface="Arial"/>
              <a:ea typeface="Arial"/>
              <a:cs typeface="Arial"/>
              <a:sym typeface="Arial"/>
            </a:endParaRPr>
          </a:p>
        </p:txBody>
      </p:sp>
      <p:sp>
        <p:nvSpPr>
          <p:cNvPr id="183" name="Google Shape;183;p80"/>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337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view Activity">
  <p:cSld name="Review Activity">
    <p:spTree>
      <p:nvGrpSpPr>
        <p:cNvPr id="1" name="Shape 184"/>
        <p:cNvGrpSpPr/>
        <p:nvPr/>
      </p:nvGrpSpPr>
      <p:grpSpPr>
        <a:xfrm>
          <a:off x="0" y="0"/>
          <a:ext cx="0" cy="0"/>
          <a:chOff x="0" y="0"/>
          <a:chExt cx="0" cy="0"/>
        </a:xfrm>
      </p:grpSpPr>
      <p:sp>
        <p:nvSpPr>
          <p:cNvPr id="185" name="Google Shape;185;p81"/>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1"/>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7" name="Google Shape;187;p81" descr="Review-Activity.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7305" y="657319"/>
            <a:ext cx="2029290" cy="2088939"/>
          </a:xfrm>
          <a:prstGeom prst="rect">
            <a:avLst/>
          </a:prstGeom>
          <a:noFill/>
          <a:ln>
            <a:noFill/>
          </a:ln>
        </p:spPr>
      </p:pic>
      <p:sp>
        <p:nvSpPr>
          <p:cNvPr id="188" name="Google Shape;188;p8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463077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89"/>
        <p:cNvGrpSpPr/>
        <p:nvPr/>
      </p:nvGrpSpPr>
      <p:grpSpPr>
        <a:xfrm>
          <a:off x="0" y="0"/>
          <a:ext cx="0" cy="0"/>
          <a:chOff x="0" y="0"/>
          <a:chExt cx="0" cy="0"/>
        </a:xfrm>
      </p:grpSpPr>
      <p:sp>
        <p:nvSpPr>
          <p:cNvPr id="190" name="Google Shape;190;p82"/>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82"/>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2" name="Google Shape;192;p82"/>
          <p:cNvPicPr preferRelativeResize="0"/>
          <p:nvPr/>
        </p:nvPicPr>
        <p:blipFill rotWithShape="1">
          <a:blip r:embed="rId2" cstate="screen">
            <a:alphaModFix/>
            <a:extLst>
              <a:ext uri="{28A0092B-C50C-407E-A947-70E740481C1C}">
                <a14:useLocalDpi xmlns:a14="http://schemas.microsoft.com/office/drawing/2010/main"/>
              </a:ext>
            </a:extLst>
          </a:blip>
          <a:srcRect b="13784"/>
          <a:stretch/>
        </p:blipFill>
        <p:spPr>
          <a:xfrm>
            <a:off x="921800" y="657320"/>
            <a:ext cx="2038350" cy="2085880"/>
          </a:xfrm>
          <a:prstGeom prst="rect">
            <a:avLst/>
          </a:prstGeom>
          <a:noFill/>
          <a:ln>
            <a:noFill/>
          </a:ln>
        </p:spPr>
      </p:pic>
      <p:sp>
        <p:nvSpPr>
          <p:cNvPr id="193" name="Google Shape;193;p8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47659525"/>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ideo Intro">
  <p:cSld name="1_Video Intro">
    <p:spTree>
      <p:nvGrpSpPr>
        <p:cNvPr id="1" name="Shape 194"/>
        <p:cNvGrpSpPr/>
        <p:nvPr/>
      </p:nvGrpSpPr>
      <p:grpSpPr>
        <a:xfrm>
          <a:off x="0" y="0"/>
          <a:ext cx="0" cy="0"/>
          <a:chOff x="0" y="0"/>
          <a:chExt cx="0" cy="0"/>
        </a:xfrm>
      </p:grpSpPr>
      <p:sp>
        <p:nvSpPr>
          <p:cNvPr id="195" name="Google Shape;195;p83"/>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196" name="Google Shape;196;p83" descr="Video.png"/>
          <p:cNvPicPr preferRelativeResize="0"/>
          <p:nvPr/>
        </p:nvPicPr>
        <p:blipFill rotWithShape="1">
          <a:blip r:embed="rId2">
            <a:alphaModFix/>
          </a:blip>
          <a:srcRect/>
          <a:stretch/>
        </p:blipFill>
        <p:spPr>
          <a:xfrm>
            <a:off x="930991" y="842902"/>
            <a:ext cx="2057245" cy="1867383"/>
          </a:xfrm>
          <a:prstGeom prst="rect">
            <a:avLst/>
          </a:prstGeom>
          <a:noFill/>
          <a:ln>
            <a:noFill/>
          </a:ln>
        </p:spPr>
      </p:pic>
      <p:sp>
        <p:nvSpPr>
          <p:cNvPr id="197" name="Google Shape;197;p83"/>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83"/>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0000"/>
              </a:buClr>
              <a:buSzPts val="3200"/>
              <a:buFont typeface="Arial"/>
              <a:buNone/>
              <a:defRPr sz="3200" b="1"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3884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26"/>
        <p:cNvGrpSpPr/>
        <p:nvPr/>
      </p:nvGrpSpPr>
      <p:grpSpPr>
        <a:xfrm>
          <a:off x="0" y="0"/>
          <a:ext cx="0" cy="0"/>
          <a:chOff x="0" y="0"/>
          <a:chExt cx="0" cy="0"/>
        </a:xfrm>
      </p:grpSpPr>
      <p:sp>
        <p:nvSpPr>
          <p:cNvPr id="27" name="Google Shape;27;p55"/>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9" name="Google Shape;29;p55" descr="Objectives.png"/>
          <p:cNvPicPr preferRelativeResize="0"/>
          <p:nvPr/>
        </p:nvPicPr>
        <p:blipFill rotWithShape="1">
          <a:blip r:embed="rId2" cstate="screen">
            <a:alphaModFix/>
            <a:extLst>
              <a:ext uri="{28A0092B-C50C-407E-A947-70E740481C1C}">
                <a14:useLocalDpi xmlns:a14="http://schemas.microsoft.com/office/drawing/2010/main"/>
              </a:ext>
            </a:extLst>
          </a:blip>
          <a:srcRect l="-637" t="-24816"/>
          <a:stretch/>
        </p:blipFill>
        <p:spPr>
          <a:xfrm>
            <a:off x="862525" y="113191"/>
            <a:ext cx="2094484" cy="2666287"/>
          </a:xfrm>
          <a:prstGeom prst="rect">
            <a:avLst/>
          </a:prstGeom>
          <a:noFill/>
          <a:ln>
            <a:noFill/>
          </a:ln>
        </p:spPr>
      </p:pic>
      <p:sp>
        <p:nvSpPr>
          <p:cNvPr id="30" name="Google Shape;30;p5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38912770"/>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scussion">
  <p:cSld name="1_Discussion">
    <p:spTree>
      <p:nvGrpSpPr>
        <p:cNvPr id="1" name="Shape 199"/>
        <p:cNvGrpSpPr/>
        <p:nvPr/>
      </p:nvGrpSpPr>
      <p:grpSpPr>
        <a:xfrm>
          <a:off x="0" y="0"/>
          <a:ext cx="0" cy="0"/>
          <a:chOff x="0" y="0"/>
          <a:chExt cx="0" cy="0"/>
        </a:xfrm>
      </p:grpSpPr>
      <p:pic>
        <p:nvPicPr>
          <p:cNvPr id="200" name="Google Shape;200;p84" descr="Discussion.png"/>
          <p:cNvPicPr preferRelativeResize="0"/>
          <p:nvPr/>
        </p:nvPicPr>
        <p:blipFill rotWithShape="1">
          <a:blip r:embed="rId2">
            <a:alphaModFix/>
          </a:blip>
          <a:srcRect/>
          <a:stretch/>
        </p:blipFill>
        <p:spPr>
          <a:xfrm>
            <a:off x="943807" y="846623"/>
            <a:ext cx="2076908" cy="1861972"/>
          </a:xfrm>
          <a:prstGeom prst="rect">
            <a:avLst/>
          </a:prstGeom>
          <a:noFill/>
          <a:ln>
            <a:noFill/>
          </a:ln>
        </p:spPr>
      </p:pic>
      <p:sp>
        <p:nvSpPr>
          <p:cNvPr id="201" name="Google Shape;201;p84"/>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84"/>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sp>
        <p:nvSpPr>
          <p:cNvPr id="203" name="Google Shape;203;p84"/>
          <p:cNvSpPr txBox="1">
            <a:spLocks noGrp="1"/>
          </p:cNvSpPr>
          <p:nvPr>
            <p:ph type="title"/>
          </p:nvPr>
        </p:nvSpPr>
        <p:spPr>
          <a:xfrm>
            <a:off x="3596642" y="694944"/>
            <a:ext cx="8412484" cy="5943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0000"/>
              </a:buClr>
              <a:buSzPts val="3200"/>
              <a:buFont typeface="Arial"/>
              <a:buNone/>
              <a:defRPr sz="3200" b="1"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40087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ctivity">
  <p:cSld name="1_Activity">
    <p:spTree>
      <p:nvGrpSpPr>
        <p:cNvPr id="1" name="Shape 204"/>
        <p:cNvGrpSpPr/>
        <p:nvPr/>
      </p:nvGrpSpPr>
      <p:grpSpPr>
        <a:xfrm>
          <a:off x="0" y="0"/>
          <a:ext cx="0" cy="0"/>
          <a:chOff x="0" y="0"/>
          <a:chExt cx="0" cy="0"/>
        </a:xfrm>
      </p:grpSpPr>
      <p:pic>
        <p:nvPicPr>
          <p:cNvPr id="205" name="Google Shape;205;p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4999" y="855337"/>
            <a:ext cx="2094580" cy="1903248"/>
          </a:xfrm>
          <a:prstGeom prst="rect">
            <a:avLst/>
          </a:prstGeom>
          <a:noFill/>
          <a:ln>
            <a:noFill/>
          </a:ln>
        </p:spPr>
      </p:pic>
      <p:sp>
        <p:nvSpPr>
          <p:cNvPr id="206" name="Google Shape;206;p85"/>
          <p:cNvSpPr txBox="1">
            <a:spLocks noGrp="1"/>
          </p:cNvSpPr>
          <p:nvPr>
            <p:ph type="body" idx="1"/>
          </p:nvPr>
        </p:nvSpPr>
        <p:spPr>
          <a:xfrm>
            <a:off x="3596467"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85"/>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sp>
        <p:nvSpPr>
          <p:cNvPr id="208" name="Google Shape;208;p85"/>
          <p:cNvSpPr txBox="1">
            <a:spLocks noGrp="1"/>
          </p:cNvSpPr>
          <p:nvPr>
            <p:ph type="title"/>
          </p:nvPr>
        </p:nvSpPr>
        <p:spPr>
          <a:xfrm>
            <a:off x="3596469" y="694944"/>
            <a:ext cx="8414111" cy="5943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0000"/>
              </a:buClr>
              <a:buSzPts val="3200"/>
              <a:buFont typeface="Arial"/>
              <a:buNone/>
              <a:defRPr sz="3200" b="1"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32502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ideo Debrief">
  <p:cSld name="Video Debrief">
    <p:spTree>
      <p:nvGrpSpPr>
        <p:cNvPr id="1" name="Shape 209"/>
        <p:cNvGrpSpPr/>
        <p:nvPr/>
      </p:nvGrpSpPr>
      <p:grpSpPr>
        <a:xfrm>
          <a:off x="0" y="0"/>
          <a:ext cx="0" cy="0"/>
          <a:chOff x="0" y="0"/>
          <a:chExt cx="0" cy="0"/>
        </a:xfrm>
      </p:grpSpPr>
      <p:sp>
        <p:nvSpPr>
          <p:cNvPr id="210" name="Google Shape;210;p86"/>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211" name="Google Shape;211;p86" descr="Video.png"/>
          <p:cNvPicPr preferRelativeResize="0"/>
          <p:nvPr/>
        </p:nvPicPr>
        <p:blipFill rotWithShape="1">
          <a:blip r:embed="rId2">
            <a:alphaModFix/>
          </a:blip>
          <a:srcRect/>
          <a:stretch/>
        </p:blipFill>
        <p:spPr>
          <a:xfrm>
            <a:off x="930991" y="842902"/>
            <a:ext cx="2057245" cy="1867383"/>
          </a:xfrm>
          <a:prstGeom prst="rect">
            <a:avLst/>
          </a:prstGeom>
          <a:noFill/>
          <a:ln>
            <a:noFill/>
          </a:ln>
        </p:spPr>
      </p:pic>
      <p:sp>
        <p:nvSpPr>
          <p:cNvPr id="212" name="Google Shape;212;p86"/>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86"/>
          <p:cNvSpPr txBox="1"/>
          <p:nvPr/>
        </p:nvSpPr>
        <p:spPr>
          <a:xfrm>
            <a:off x="3596640" y="694944"/>
            <a:ext cx="8412480" cy="59436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Video Debrief</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9277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view">
  <p:cSld name="1_Review">
    <p:spTree>
      <p:nvGrpSpPr>
        <p:cNvPr id="1" name="Shape 214"/>
        <p:cNvGrpSpPr/>
        <p:nvPr/>
      </p:nvGrpSpPr>
      <p:grpSpPr>
        <a:xfrm>
          <a:off x="0" y="0"/>
          <a:ext cx="0" cy="0"/>
          <a:chOff x="0" y="0"/>
          <a:chExt cx="0" cy="0"/>
        </a:xfrm>
      </p:grpSpPr>
      <p:pic>
        <p:nvPicPr>
          <p:cNvPr id="215" name="Google Shape;215;p87" descr="Review.png"/>
          <p:cNvPicPr preferRelativeResize="0"/>
          <p:nvPr/>
        </p:nvPicPr>
        <p:blipFill rotWithShape="1">
          <a:blip r:embed="rId2">
            <a:alphaModFix/>
          </a:blip>
          <a:srcRect/>
          <a:stretch/>
        </p:blipFill>
        <p:spPr>
          <a:xfrm>
            <a:off x="946544" y="835532"/>
            <a:ext cx="2051657" cy="1862310"/>
          </a:xfrm>
          <a:prstGeom prst="rect">
            <a:avLst/>
          </a:prstGeom>
          <a:noFill/>
          <a:ln>
            <a:noFill/>
          </a:ln>
        </p:spPr>
      </p:pic>
      <p:sp>
        <p:nvSpPr>
          <p:cNvPr id="216" name="Google Shape;216;p87"/>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87"/>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80457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8"/>
        <p:cNvGrpSpPr/>
        <p:nvPr/>
      </p:nvGrpSpPr>
      <p:grpSpPr>
        <a:xfrm>
          <a:off x="0" y="0"/>
          <a:ext cx="0" cy="0"/>
          <a:chOff x="0" y="0"/>
          <a:chExt cx="0" cy="0"/>
        </a:xfrm>
      </p:grpSpPr>
      <p:sp>
        <p:nvSpPr>
          <p:cNvPr id="219" name="Google Shape;219;p88"/>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0"/>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88"/>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92369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ssion Summary">
  <p:cSld name="1_Session Summary">
    <p:spTree>
      <p:nvGrpSpPr>
        <p:cNvPr id="1" name="Shape 221"/>
        <p:cNvGrpSpPr/>
        <p:nvPr/>
      </p:nvGrpSpPr>
      <p:grpSpPr>
        <a:xfrm>
          <a:off x="0" y="0"/>
          <a:ext cx="0" cy="0"/>
          <a:chOff x="0" y="0"/>
          <a:chExt cx="0" cy="0"/>
        </a:xfrm>
      </p:grpSpPr>
      <p:sp>
        <p:nvSpPr>
          <p:cNvPr id="222" name="Google Shape;222;p89"/>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89"/>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224" name="Google Shape;224;p89" descr="Session-Summary.png"/>
          <p:cNvPicPr preferRelativeResize="0"/>
          <p:nvPr/>
        </p:nvPicPr>
        <p:blipFill rotWithShape="1">
          <a:blip r:embed="rId2">
            <a:alphaModFix/>
          </a:blip>
          <a:srcRect/>
          <a:stretch/>
        </p:blipFill>
        <p:spPr>
          <a:xfrm>
            <a:off x="922217" y="835237"/>
            <a:ext cx="2070676" cy="2148084"/>
          </a:xfrm>
          <a:prstGeom prst="rect">
            <a:avLst/>
          </a:prstGeom>
          <a:noFill/>
          <a:ln>
            <a:noFill/>
          </a:ln>
        </p:spPr>
      </p:pic>
    </p:spTree>
    <p:extLst>
      <p:ext uri="{BB962C8B-B14F-4D97-AF65-F5344CB8AC3E}">
        <p14:creationId xmlns:p14="http://schemas.microsoft.com/office/powerpoint/2010/main" val="3565173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nowledge Check">
  <p:cSld name="1_Knowledge Check">
    <p:spTree>
      <p:nvGrpSpPr>
        <p:cNvPr id="1" name="Shape 225"/>
        <p:cNvGrpSpPr/>
        <p:nvPr/>
      </p:nvGrpSpPr>
      <p:grpSpPr>
        <a:xfrm>
          <a:off x="0" y="0"/>
          <a:ext cx="0" cy="0"/>
          <a:chOff x="0" y="0"/>
          <a:chExt cx="0" cy="0"/>
        </a:xfrm>
      </p:grpSpPr>
      <p:sp>
        <p:nvSpPr>
          <p:cNvPr id="226" name="Google Shape;226;p90"/>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90"/>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228" name="Google Shape;228;p90" descr="Knowledge-Check.png"/>
          <p:cNvPicPr preferRelativeResize="0"/>
          <p:nvPr/>
        </p:nvPicPr>
        <p:blipFill rotWithShape="1">
          <a:blip r:embed="rId2">
            <a:alphaModFix/>
          </a:blip>
          <a:srcRect/>
          <a:stretch/>
        </p:blipFill>
        <p:spPr>
          <a:xfrm>
            <a:off x="850222" y="834877"/>
            <a:ext cx="2147165" cy="2200602"/>
          </a:xfrm>
          <a:prstGeom prst="rect">
            <a:avLst/>
          </a:prstGeom>
          <a:noFill/>
          <a:ln>
            <a:noFill/>
          </a:ln>
        </p:spPr>
      </p:pic>
    </p:spTree>
    <p:extLst>
      <p:ext uri="{BB962C8B-B14F-4D97-AF65-F5344CB8AC3E}">
        <p14:creationId xmlns:p14="http://schemas.microsoft.com/office/powerpoint/2010/main" val="4247618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ideo Assignment">
  <p:cSld name="1_Video Assignment">
    <p:spTree>
      <p:nvGrpSpPr>
        <p:cNvPr id="1" name="Shape 229"/>
        <p:cNvGrpSpPr/>
        <p:nvPr/>
      </p:nvGrpSpPr>
      <p:grpSpPr>
        <a:xfrm>
          <a:off x="0" y="0"/>
          <a:ext cx="0" cy="0"/>
          <a:chOff x="0" y="0"/>
          <a:chExt cx="0" cy="0"/>
        </a:xfrm>
      </p:grpSpPr>
      <p:sp>
        <p:nvSpPr>
          <p:cNvPr id="230" name="Google Shape;230;p91"/>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1" name="Google Shape;231;p91"/>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232" name="Google Shape;232;p91" descr="Video-Assigment.png"/>
          <p:cNvPicPr preferRelativeResize="0"/>
          <p:nvPr/>
        </p:nvPicPr>
        <p:blipFill rotWithShape="1">
          <a:blip r:embed="rId2">
            <a:alphaModFix/>
          </a:blip>
          <a:srcRect/>
          <a:stretch/>
        </p:blipFill>
        <p:spPr>
          <a:xfrm>
            <a:off x="947812" y="853272"/>
            <a:ext cx="2051976" cy="2071153"/>
          </a:xfrm>
          <a:prstGeom prst="rect">
            <a:avLst/>
          </a:prstGeom>
          <a:noFill/>
          <a:ln>
            <a:noFill/>
          </a:ln>
        </p:spPr>
      </p:pic>
      <p:sp>
        <p:nvSpPr>
          <p:cNvPr id="233" name="Google Shape;233;p91"/>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sz="3200" b="1"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81363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ssignment">
  <p:cSld name="1_Assignment">
    <p:spTree>
      <p:nvGrpSpPr>
        <p:cNvPr id="1" name="Shape 234"/>
        <p:cNvGrpSpPr/>
        <p:nvPr/>
      </p:nvGrpSpPr>
      <p:grpSpPr>
        <a:xfrm>
          <a:off x="0" y="0"/>
          <a:ext cx="0" cy="0"/>
          <a:chOff x="0" y="0"/>
          <a:chExt cx="0" cy="0"/>
        </a:xfrm>
      </p:grpSpPr>
      <p:sp>
        <p:nvSpPr>
          <p:cNvPr id="235" name="Google Shape;235;p92"/>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92"/>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2017 University of Washington. All rights reserved.</a:t>
            </a:r>
            <a:endParaRPr sz="1400" b="0" i="0" u="none" strike="noStrike" cap="none">
              <a:solidFill>
                <a:srgbClr val="000000"/>
              </a:solidFill>
              <a:latin typeface="Arial"/>
              <a:ea typeface="Arial"/>
              <a:cs typeface="Arial"/>
              <a:sym typeface="Arial"/>
            </a:endParaRPr>
          </a:p>
        </p:txBody>
      </p:sp>
      <p:pic>
        <p:nvPicPr>
          <p:cNvPr id="237" name="Google Shape;237;p92" descr="Assignment.png"/>
          <p:cNvPicPr preferRelativeResize="0"/>
          <p:nvPr/>
        </p:nvPicPr>
        <p:blipFill rotWithShape="1">
          <a:blip r:embed="rId2">
            <a:alphaModFix/>
          </a:blip>
          <a:srcRect/>
          <a:stretch/>
        </p:blipFill>
        <p:spPr>
          <a:xfrm>
            <a:off x="931119" y="848289"/>
            <a:ext cx="2078517" cy="1841664"/>
          </a:xfrm>
          <a:prstGeom prst="rect">
            <a:avLst/>
          </a:prstGeom>
          <a:noFill/>
          <a:ln>
            <a:noFill/>
          </a:ln>
        </p:spPr>
      </p:pic>
      <p:sp>
        <p:nvSpPr>
          <p:cNvPr id="238" name="Google Shape;238;p92"/>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200"/>
              <a:buFont typeface="Arial"/>
              <a:buNone/>
              <a:defRPr sz="3200" b="1"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43035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Video Linked">
  <p:cSld name="1_Video Linked">
    <p:bg>
      <p:bgPr>
        <a:solidFill>
          <a:schemeClr val="dk1"/>
        </a:solidFill>
        <a:effectLst/>
      </p:bgPr>
    </p:bg>
    <p:spTree>
      <p:nvGrpSpPr>
        <p:cNvPr id="1" name="Shape 239"/>
        <p:cNvGrpSpPr/>
        <p:nvPr/>
      </p:nvGrpSpPr>
      <p:grpSpPr>
        <a:xfrm>
          <a:off x="0" y="0"/>
          <a:ext cx="0" cy="0"/>
          <a:chOff x="0" y="0"/>
          <a:chExt cx="0" cy="0"/>
        </a:xfrm>
      </p:grpSpPr>
      <p:sp>
        <p:nvSpPr>
          <p:cNvPr id="240" name="Google Shape;240;p93"/>
          <p:cNvSpPr txBox="1">
            <a:spLocks noGrp="1"/>
          </p:cNvSpPr>
          <p:nvPr>
            <p:ph type="title"/>
          </p:nvPr>
        </p:nvSpPr>
        <p:spPr>
          <a:xfrm>
            <a:off x="989926" y="258218"/>
            <a:ext cx="10212148"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1" name="Google Shape;241;p93" descr="Video screen icon"/>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2" name="Google Shape;242;p9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
        <p:nvSpPr>
          <p:cNvPr id="243" name="Google Shape;243;p93"/>
          <p:cNvSpPr txBox="1">
            <a:spLocks noGrp="1"/>
          </p:cNvSpPr>
          <p:nvPr>
            <p:ph type="body" idx="1"/>
          </p:nvPr>
        </p:nvSpPr>
        <p:spPr>
          <a:xfrm>
            <a:off x="2821843" y="4343400"/>
            <a:ext cx="6548314" cy="67078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1"/>
              <a:buFont typeface="Arial"/>
              <a:buNone/>
              <a:defRPr>
                <a:solidFill>
                  <a:schemeClr val="lt1"/>
                </a:solidFill>
              </a:defRPr>
            </a:lvl1pPr>
            <a:lvl2pPr marL="914400" lvl="1" indent="-406463" algn="l">
              <a:lnSpc>
                <a:spcPct val="100000"/>
              </a:lnSpc>
              <a:spcBef>
                <a:spcPts val="560"/>
              </a:spcBef>
              <a:spcAft>
                <a:spcPts val="0"/>
              </a:spcAft>
              <a:buSzPts val="2801"/>
              <a:buChar char="–"/>
              <a:defRPr>
                <a:solidFill>
                  <a:schemeClr val="lt1"/>
                </a:solidFill>
              </a:defRPr>
            </a:lvl2pPr>
            <a:lvl3pPr marL="1371600" lvl="2" indent="-381063" algn="l">
              <a:lnSpc>
                <a:spcPct val="100000"/>
              </a:lnSpc>
              <a:spcBef>
                <a:spcPts val="480"/>
              </a:spcBef>
              <a:spcAft>
                <a:spcPts val="0"/>
              </a:spcAft>
              <a:buClr>
                <a:schemeClr val="lt1"/>
              </a:buClr>
              <a:buSzPts val="2401"/>
              <a:buChar char="•"/>
              <a:defRPr>
                <a:solidFill>
                  <a:schemeClr val="lt1"/>
                </a:solidFill>
              </a:defRPr>
            </a:lvl3pPr>
            <a:lvl4pPr marL="1828800" lvl="3" indent="-355663" algn="l">
              <a:lnSpc>
                <a:spcPct val="100000"/>
              </a:lnSpc>
              <a:spcBef>
                <a:spcPts val="400"/>
              </a:spcBef>
              <a:spcAft>
                <a:spcPts val="0"/>
              </a:spcAft>
              <a:buClr>
                <a:schemeClr val="lt1"/>
              </a:buClr>
              <a:buSzPts val="2001"/>
              <a:buChar char="–"/>
              <a:defRPr>
                <a:solidFill>
                  <a:schemeClr val="lt1"/>
                </a:solidFill>
              </a:defRPr>
            </a:lvl4pPr>
            <a:lvl5pPr marL="2286000" lvl="4" indent="-355663" algn="l">
              <a:lnSpc>
                <a:spcPct val="100000"/>
              </a:lnSpc>
              <a:spcBef>
                <a:spcPts val="400"/>
              </a:spcBef>
              <a:spcAft>
                <a:spcPts val="0"/>
              </a:spcAft>
              <a:buClr>
                <a:schemeClr val="lt1"/>
              </a:buClr>
              <a:buSzPts val="2001"/>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986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609600" y="1817830"/>
            <a:ext cx="10972801"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5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09449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2534714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188702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extLst>
      <p:ext uri="{BB962C8B-B14F-4D97-AF65-F5344CB8AC3E}">
        <p14:creationId xmlns:p14="http://schemas.microsoft.com/office/powerpoint/2010/main" val="259003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no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Tree>
    <p:extLst>
      <p:ext uri="{BB962C8B-B14F-4D97-AF65-F5344CB8AC3E}">
        <p14:creationId xmlns:p14="http://schemas.microsoft.com/office/powerpoint/2010/main" val="1802157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341303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Photo_Right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249451" y="1635896"/>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49452" y="2250845"/>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6683829" y="1689066"/>
            <a:ext cx="5508171" cy="4667286"/>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6683828" y="1592260"/>
            <a:ext cx="5508171" cy="9067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625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895477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20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Tall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3808258" y="1635895"/>
            <a:ext cx="7868735"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808259" y="2250844"/>
            <a:ext cx="7868734"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1" y="1736035"/>
            <a:ext cx="3557016"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3557017"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254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96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cussion">
  <p:cSld name="Discussion">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 name="Google Shape;38;p57" descr="Discussion.png"/>
          <p:cNvPicPr preferRelativeResize="0"/>
          <p:nvPr/>
        </p:nvPicPr>
        <p:blipFill rotWithShape="1">
          <a:blip r:embed="rId2" cstate="screen">
            <a:alphaModFix/>
            <a:extLst>
              <a:ext uri="{28A0092B-C50C-407E-A947-70E740481C1C}">
                <a14:useLocalDpi xmlns:a14="http://schemas.microsoft.com/office/drawing/2010/main"/>
              </a:ext>
            </a:extLst>
          </a:blip>
          <a:srcRect b="13116"/>
          <a:stretch/>
        </p:blipFill>
        <p:spPr>
          <a:xfrm>
            <a:off x="920361" y="644066"/>
            <a:ext cx="2075180" cy="2155201"/>
          </a:xfrm>
          <a:prstGeom prst="rect">
            <a:avLst/>
          </a:prstGeom>
          <a:noFill/>
          <a:ln>
            <a:noFill/>
          </a:ln>
        </p:spPr>
      </p:pic>
      <p:sp>
        <p:nvSpPr>
          <p:cNvPr id="39" name="Google Shape;39;p57"/>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866607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68081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50DD6D92-4A9E-2B40-9D10-96DB3D191F9B}"/>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76784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767411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209722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397436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364969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73691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6972-3592-4A15-A75C-62BC5657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65E57F-5E28-4097-B850-60A86ADC9DB5}"/>
              </a:ext>
            </a:extLst>
          </p:cNvPr>
          <p:cNvSpPr>
            <a:spLocks noGrp="1"/>
          </p:cNvSpPr>
          <p:nvPr>
            <p:ph type="dt" sz="half" idx="10"/>
          </p:nvPr>
        </p:nvSpPr>
        <p:spPr/>
        <p:txBody>
          <a:bodyPr/>
          <a:lstStyle/>
          <a:p>
            <a:fld id="{DBBC453A-6B12-3E4E-8E5B-4BFBFD851DC7}" type="datetimeFigureOut">
              <a:rPr lang="en-US" smtClean="0"/>
              <a:pPr/>
              <a:t>9/8/2020</a:t>
            </a:fld>
            <a:endParaRPr lang="en-US" dirty="0"/>
          </a:p>
        </p:txBody>
      </p:sp>
      <p:sp>
        <p:nvSpPr>
          <p:cNvPr id="4" name="Footer Placeholder 3">
            <a:extLst>
              <a:ext uri="{FF2B5EF4-FFF2-40B4-BE49-F238E27FC236}">
                <a16:creationId xmlns:a16="http://schemas.microsoft.com/office/drawing/2014/main" id="{2A1DF2A4-A7EC-49FF-AA5F-37B072D90F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1FE62B-3CF3-4384-A18F-9DE3F70B1BDA}"/>
              </a:ext>
            </a:extLst>
          </p:cNvPr>
          <p:cNvSpPr>
            <a:spLocks noGrp="1"/>
          </p:cNvSpPr>
          <p:nvPr>
            <p:ph type="sldNum" sz="quarter" idx="12"/>
          </p:nvPr>
        </p:nvSpPr>
        <p:spPr/>
        <p:txBody>
          <a:body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910783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041394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5860111" y="2210623"/>
            <a:ext cx="5934323"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6082197" y="2406363"/>
            <a:ext cx="5198242"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6082197" y="4821964"/>
            <a:ext cx="5198242"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5860111" y="2115067"/>
            <a:ext cx="5934323"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91B5DF67-9FE9-5849-8F6B-5A74461808B9}"/>
              </a:ext>
            </a:extLst>
          </p:cNvPr>
          <p:cNvSpPr>
            <a:spLocks noGrp="1"/>
          </p:cNvSpPr>
          <p:nvPr>
            <p:ph type="pic" sz="quarter" idx="10"/>
          </p:nvPr>
        </p:nvSpPr>
        <p:spPr>
          <a:xfrm>
            <a:off x="0" y="1736035"/>
            <a:ext cx="5508171" cy="4982818"/>
          </a:xfrm>
        </p:spPr>
        <p:txBody>
          <a:bodyPr/>
          <a:lstStyle/>
          <a:p>
            <a:endParaRPr lang="en-US" dirty="0"/>
          </a:p>
        </p:txBody>
      </p:sp>
      <p:sp>
        <p:nvSpPr>
          <p:cNvPr id="9" name="Rectangle 8">
            <a:extLst>
              <a:ext uri="{FF2B5EF4-FFF2-40B4-BE49-F238E27FC236}">
                <a16:creationId xmlns:a16="http://schemas.microsoft.com/office/drawing/2014/main" id="{E3149C9E-B911-7547-BAFC-48BBF4098EBC}"/>
              </a:ext>
              <a:ext uri="{C183D7F6-B498-43B3-948B-1728B52AA6E4}">
                <adec:decorative xmlns:adec="http://schemas.microsoft.com/office/drawing/2017/decorative" val="1"/>
              </a:ext>
            </a:extLst>
          </p:cNvPr>
          <p:cNvSpPr/>
          <p:nvPr userDrawn="1"/>
        </p:nvSpPr>
        <p:spPr>
          <a:xfrm>
            <a:off x="-2" y="1639229"/>
            <a:ext cx="5522976"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37909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Subtitle">
  <p:cSld name="Section Title and Subtitle">
    <p:bg>
      <p:bgPr>
        <a:solidFill>
          <a:srgbClr val="00995D"/>
        </a:solidFill>
        <a:effectLst/>
      </p:bgPr>
    </p:bg>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1020165" y="2590340"/>
            <a:ext cx="10212148" cy="11430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58"/>
          <p:cNvSpPr txBox="1">
            <a:spLocks noGrp="1"/>
          </p:cNvSpPr>
          <p:nvPr>
            <p:ph type="body" idx="1"/>
          </p:nvPr>
        </p:nvSpPr>
        <p:spPr>
          <a:xfrm>
            <a:off x="1020163" y="3735985"/>
            <a:ext cx="10201630" cy="63976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SzPts val="1801"/>
              <a:buNone/>
              <a:defRPr sz="1801" b="0">
                <a:solidFill>
                  <a:srgbClr val="FFFFFF"/>
                </a:solidFill>
              </a:defRPr>
            </a:lvl1pPr>
            <a:lvl2pPr marL="914400" lvl="1" indent="-228600" algn="l">
              <a:lnSpc>
                <a:spcPct val="100000"/>
              </a:lnSpc>
              <a:spcBef>
                <a:spcPts val="400"/>
              </a:spcBef>
              <a:spcAft>
                <a:spcPts val="0"/>
              </a:spcAft>
              <a:buSzPts val="2001"/>
              <a:buNone/>
              <a:defRPr sz="2001" b="1"/>
            </a:lvl2pPr>
            <a:lvl3pPr marL="1371600" lvl="2" indent="-228600" algn="l">
              <a:lnSpc>
                <a:spcPct val="100000"/>
              </a:lnSpc>
              <a:spcBef>
                <a:spcPts val="360"/>
              </a:spcBef>
              <a:spcAft>
                <a:spcPts val="0"/>
              </a:spcAft>
              <a:buClr>
                <a:schemeClr val="dk1"/>
              </a:buClr>
              <a:buSzPts val="1801"/>
              <a:buNone/>
              <a:defRPr sz="1801"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8"/>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80415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10384-5471-0540-AD1C-51913ADDB0C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D3DE6-1833-DF41-986D-2925C1FF6EC8}"/>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cstate="screen">
            <a:extLst>
              <a:ext uri="{28A0092B-C50C-407E-A947-70E740481C1C}">
                <a14:useLocalDpi xmlns:a14="http://schemas.microsoft.com/office/drawing/2010/main"/>
              </a:ext>
            </a:extLst>
          </a:blip>
          <a:srcRect l="-637" t="-24816"/>
          <a:stretch/>
        </p:blipFill>
        <p:spPr>
          <a:xfrm>
            <a:off x="862525" y="113191"/>
            <a:ext cx="2094484" cy="266628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058655185"/>
      </p:ext>
    </p:extLst>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4CAC0F-6DEF-AF4B-88F1-A41565996DA8}"/>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2F5EE4-BA10-7E42-A9A8-07E3A8B0D7FA}"/>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8" name="Picture 7" descr="Discussion.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0361" y="644066"/>
            <a:ext cx="2075180" cy="2155201"/>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624276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o Int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60AEE18-D3A8-5047-9EC2-469A17F589B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78D453CA-0774-8044-A947-548D667EE212}"/>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B166EB8E-7588-934A-BC99-FB4A4554878E}"/>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9" name="Picture 8" descr="Vide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0990" y="655789"/>
            <a:ext cx="2065528" cy="2115445"/>
          </a:xfrm>
          <a:prstGeom prst="rect">
            <a:avLst/>
          </a:prstGeom>
        </p:spPr>
      </p:pic>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54794457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deo Embedded">
    <p:bg>
      <p:bgPr>
        <a:solidFill>
          <a:schemeClr val="tx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EFBFD-D500-AE40-AB4E-70A4678F9C81}"/>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
        <p:nvSpPr>
          <p:cNvPr id="3" name="Date Placeholder 3">
            <a:extLst>
              <a:ext uri="{FF2B5EF4-FFF2-40B4-BE49-F238E27FC236}">
                <a16:creationId xmlns:a16="http://schemas.microsoft.com/office/drawing/2014/main" id="{69531C26-79EA-8946-8972-8CB0607EE23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1451329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 Linke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B44657-EF00-AF44-9382-DB008E85D1FB}"/>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pic>
        <p:nvPicPr>
          <p:cNvPr id="4" name="Picture 3" descr="Video screen icon">
            <a:extLst>
              <a:ext uri="{FF2B5EF4-FFF2-40B4-BE49-F238E27FC236}">
                <a16:creationId xmlns:a16="http://schemas.microsoft.com/office/drawing/2014/main" id="{575D9DF4-EC10-8C40-9ED9-C0156E6377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A5646861-7F5A-224D-84C5-081B280F7DE8}"/>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2020 University of Washington. All rights reserved.</a:t>
            </a:r>
          </a:p>
        </p:txBody>
      </p:sp>
      <p:sp>
        <p:nvSpPr>
          <p:cNvPr id="3" name="Text Placeholder 2">
            <a:extLst>
              <a:ext uri="{FF2B5EF4-FFF2-40B4-BE49-F238E27FC236}">
                <a16:creationId xmlns:a16="http://schemas.microsoft.com/office/drawing/2014/main" id="{A39AE221-278B-1E4B-B835-B86C7B62E689}"/>
              </a:ext>
            </a:extLst>
          </p:cNvPr>
          <p:cNvSpPr>
            <a:spLocks noGrp="1"/>
          </p:cNvSpPr>
          <p:nvPr>
            <p:ph type="body" sz="quarter" idx="10" hasCustomPrompt="1"/>
          </p:nvPr>
        </p:nvSpPr>
        <p:spPr>
          <a:xfrm>
            <a:off x="2821843" y="4343400"/>
            <a:ext cx="6548314" cy="670786"/>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Video: Video title as link goes here</a:t>
            </a:r>
          </a:p>
        </p:txBody>
      </p:sp>
    </p:spTree>
    <p:extLst>
      <p:ext uri="{BB962C8B-B14F-4D97-AF65-F5344CB8AC3E}">
        <p14:creationId xmlns:p14="http://schemas.microsoft.com/office/powerpoint/2010/main" val="3604209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B018806-D742-C745-A5B9-0A90E24AFC5C}"/>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11" name="Content Placeholder 2">
            <a:extLst>
              <a:ext uri="{FF2B5EF4-FFF2-40B4-BE49-F238E27FC236}">
                <a16:creationId xmlns:a16="http://schemas.microsoft.com/office/drawing/2014/main" id="{3F295388-843D-4849-B4FD-BF80DF90A42C}"/>
              </a:ext>
            </a:extLst>
          </p:cNvPr>
          <p:cNvSpPr>
            <a:spLocks noGrp="1"/>
          </p:cNvSpPr>
          <p:nvPr>
            <p:ph idx="1"/>
          </p:nvPr>
        </p:nvSpPr>
        <p:spPr>
          <a:xfrm>
            <a:off x="3596641" y="1837917"/>
            <a:ext cx="8412480" cy="4355942"/>
          </a:xfrm>
        </p:spPr>
        <p:txBody>
          <a:bodyPr>
            <a:noAutofit/>
          </a:body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5CF49E5D-16CF-B743-84D7-19CC26788CFD}"/>
              </a:ext>
            </a:extLst>
          </p:cNvPr>
          <p:cNvSpPr>
            <a:spLocks noGrp="1"/>
          </p:cNvSpPr>
          <p:nvPr>
            <p:ph type="body" sz="quarter" idx="11"/>
          </p:nvPr>
        </p:nvSpPr>
        <p:spPr>
          <a:xfrm>
            <a:off x="3596641" y="1215090"/>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17725"/>
          <a:stretch/>
        </p:blipFill>
        <p:spPr>
          <a:xfrm>
            <a:off x="903520" y="644066"/>
            <a:ext cx="2095670"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98906990"/>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AB70EE-0DEE-8A48-A791-E617687EF345}"/>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3749DA64-639D-9C4F-A92E-25E1BE97BB57}"/>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10" name="Picture 9" descr="Knowledge-Chec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778" y="632343"/>
            <a:ext cx="2133092" cy="2115445"/>
          </a:xfrm>
          <a:prstGeom prst="rect">
            <a:avLst/>
          </a:prstGeom>
        </p:spPr>
      </p:pic>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621365814"/>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1B2A03-1C2C-1D48-9F56-542544A50C1D}"/>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7" name="Content Placeholder 2">
            <a:extLst>
              <a:ext uri="{FF2B5EF4-FFF2-40B4-BE49-F238E27FC236}">
                <a16:creationId xmlns:a16="http://schemas.microsoft.com/office/drawing/2014/main" id="{A88D58EB-87EF-BE4F-A8CF-CFE5F7341682}"/>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4" name="Picture 3" descr="Review.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567" y="632343"/>
            <a:ext cx="2065528" cy="2088940"/>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071716871"/>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view Activit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11DDA6-5333-454E-BCEC-2BB8F90B6603}"/>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BD941B63-E495-8441-A462-775550333BC1}"/>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Review-Activit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305" y="657319"/>
            <a:ext cx="2029290" cy="2088939"/>
          </a:xfrm>
          <a:prstGeom prst="rect">
            <a:avLst/>
          </a:prstGeom>
        </p:spPr>
      </p:pic>
      <p:sp>
        <p:nvSpPr>
          <p:cNvPr id="5"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626700562"/>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9B65C5-33D5-5B44-989A-C17494C6551E}"/>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938DC337-087D-9844-AA08-293B55E67110}"/>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1800" y="657320"/>
            <a:ext cx="2038350" cy="2085880"/>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320638714"/>
      </p:ext>
    </p:extLst>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_Vertical_Photo Plus Content">
  <p:cSld name="Single_Vertical_Photo Plus Content">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3368842" y="1635895"/>
            <a:ext cx="8278871" cy="5302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b="1" i="0">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59"/>
          <p:cNvSpPr txBox="1">
            <a:spLocks noGrp="1"/>
          </p:cNvSpPr>
          <p:nvPr>
            <p:ph type="body" idx="2"/>
          </p:nvPr>
        </p:nvSpPr>
        <p:spPr>
          <a:xfrm>
            <a:off x="3368842" y="2250845"/>
            <a:ext cx="8278870" cy="410550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lnSpc>
                <a:spcPct val="100000"/>
              </a:lnSpc>
              <a:spcBef>
                <a:spcPts val="480"/>
              </a:spcBef>
              <a:spcAft>
                <a:spcPts val="0"/>
              </a:spcAft>
              <a:buSzPts val="2401"/>
              <a:buChar char="–"/>
              <a:defRPr sz="2401"/>
            </a:lvl2pPr>
            <a:lvl3pPr marL="1371600" lvl="2" indent="-355663" algn="l">
              <a:lnSpc>
                <a:spcPct val="100000"/>
              </a:lnSpc>
              <a:spcBef>
                <a:spcPts val="400"/>
              </a:spcBef>
              <a:spcAft>
                <a:spcPts val="0"/>
              </a:spcAft>
              <a:buClr>
                <a:schemeClr val="dk1"/>
              </a:buClr>
              <a:buSzPts val="2001"/>
              <a:buChar char="•"/>
              <a:defRPr sz="2001"/>
            </a:lvl3pPr>
            <a:lvl4pPr marL="1828800" lvl="3" indent="-342963" algn="l">
              <a:lnSpc>
                <a:spcPct val="100000"/>
              </a:lnSpc>
              <a:spcBef>
                <a:spcPts val="360"/>
              </a:spcBef>
              <a:spcAft>
                <a:spcPts val="0"/>
              </a:spcAft>
              <a:buClr>
                <a:schemeClr val="dk1"/>
              </a:buClr>
              <a:buSzPts val="1801"/>
              <a:buChar char="–"/>
              <a:defRPr sz="1801"/>
            </a:lvl4pPr>
            <a:lvl5pPr marL="2286000" lvl="4" indent="-342963" algn="l">
              <a:lnSpc>
                <a:spcPct val="100000"/>
              </a:lnSpc>
              <a:spcBef>
                <a:spcPts val="360"/>
              </a:spcBef>
              <a:spcAft>
                <a:spcPts val="0"/>
              </a:spcAft>
              <a:buClr>
                <a:schemeClr val="dk1"/>
              </a:buClr>
              <a:buSzPts val="1801"/>
              <a:buChar char="»"/>
              <a:defRPr sz="1801"/>
            </a:lvl5pPr>
            <a:lvl6pPr marL="2743200" lvl="5" indent="-342963" algn="l">
              <a:lnSpc>
                <a:spcPct val="100000"/>
              </a:lnSpc>
              <a:spcBef>
                <a:spcPts val="360"/>
              </a:spcBef>
              <a:spcAft>
                <a:spcPts val="0"/>
              </a:spcAft>
              <a:buClr>
                <a:schemeClr val="dk1"/>
              </a:buClr>
              <a:buSzPts val="1801"/>
              <a:buChar char="•"/>
              <a:defRPr sz="1801"/>
            </a:lvl6pPr>
            <a:lvl7pPr marL="3200400" lvl="6" indent="-342963" algn="l">
              <a:lnSpc>
                <a:spcPct val="100000"/>
              </a:lnSpc>
              <a:spcBef>
                <a:spcPts val="360"/>
              </a:spcBef>
              <a:spcAft>
                <a:spcPts val="0"/>
              </a:spcAft>
              <a:buClr>
                <a:schemeClr val="dk1"/>
              </a:buClr>
              <a:buSzPts val="1801"/>
              <a:buChar char="•"/>
              <a:defRPr sz="1801"/>
            </a:lvl7pPr>
            <a:lvl8pPr marL="3657600" lvl="7" indent="-342963" algn="l">
              <a:lnSpc>
                <a:spcPct val="100000"/>
              </a:lnSpc>
              <a:spcBef>
                <a:spcPts val="360"/>
              </a:spcBef>
              <a:spcAft>
                <a:spcPts val="0"/>
              </a:spcAft>
              <a:buClr>
                <a:schemeClr val="dk1"/>
              </a:buClr>
              <a:buSzPts val="1801"/>
              <a:buChar char="•"/>
              <a:defRPr sz="1801"/>
            </a:lvl8pPr>
            <a:lvl9pPr marL="4114800" lvl="8" indent="-342963" algn="l">
              <a:lnSpc>
                <a:spcPct val="100000"/>
              </a:lnSpc>
              <a:spcBef>
                <a:spcPts val="360"/>
              </a:spcBef>
              <a:spcAft>
                <a:spcPts val="0"/>
              </a:spcAft>
              <a:buClr>
                <a:schemeClr val="dk1"/>
              </a:buClr>
              <a:buSzPts val="1801"/>
              <a:buChar char="•"/>
              <a:defRPr sz="1801"/>
            </a:lvl9pPr>
          </a:lstStyle>
          <a:p>
            <a:endParaRPr/>
          </a:p>
        </p:txBody>
      </p:sp>
      <p:sp>
        <p:nvSpPr>
          <p:cNvPr id="48" name="Google Shape;48;p59"/>
          <p:cNvSpPr>
            <a:spLocks noGrp="1"/>
          </p:cNvSpPr>
          <p:nvPr>
            <p:ph type="pic" idx="3"/>
          </p:nvPr>
        </p:nvSpPr>
        <p:spPr>
          <a:xfrm>
            <a:off x="1" y="1736035"/>
            <a:ext cx="2755900" cy="49828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49" name="Google Shape;49;p5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
        <p:nvSpPr>
          <p:cNvPr id="50" name="Google Shape;50;p59"/>
          <p:cNvSpPr/>
          <p:nvPr/>
        </p:nvSpPr>
        <p:spPr>
          <a:xfrm>
            <a:off x="-1" y="1639229"/>
            <a:ext cx="275590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8699580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ssi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455F2-BE40-B142-8AE1-059F6657DDCF}"/>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9" name="Content Placeholder 2">
            <a:extLst>
              <a:ext uri="{FF2B5EF4-FFF2-40B4-BE49-F238E27FC236}">
                <a16:creationId xmlns:a16="http://schemas.microsoft.com/office/drawing/2014/main" id="{D90DB4D8-8197-5A49-8E22-37293BA4E68D}"/>
              </a:ext>
            </a:extLst>
          </p:cNvPr>
          <p:cNvSpPr>
            <a:spLocks noGrp="1"/>
          </p:cNvSpPr>
          <p:nvPr>
            <p:ph idx="1"/>
          </p:nvPr>
        </p:nvSpPr>
        <p:spPr>
          <a:xfrm>
            <a:off x="3596641" y="1339279"/>
            <a:ext cx="8412480" cy="4355942"/>
          </a:xfrm>
        </p:spPr>
        <p:txBody>
          <a:bodyPr>
            <a:noAutofit/>
          </a:bodyPr>
          <a:lstStyle/>
          <a:p>
            <a:pPr lvl="0"/>
            <a:r>
              <a:rPr lang="en-US" dirty="0"/>
              <a:t>Click to edit Master text styles</a:t>
            </a:r>
          </a:p>
          <a:p>
            <a:pPr lvl="1"/>
            <a:r>
              <a:rPr lang="en-US" dirty="0"/>
              <a:t>Second level</a:t>
            </a:r>
          </a:p>
        </p:txBody>
      </p:sp>
      <p:pic>
        <p:nvPicPr>
          <p:cNvPr id="6" name="Picture 5" descr="Session-Summar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217" y="644066"/>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102506585"/>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AE739-2051-F542-889D-30F8C01C4471}"/>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8" name="Content Placeholder 2">
            <a:extLst>
              <a:ext uri="{FF2B5EF4-FFF2-40B4-BE49-F238E27FC236}">
                <a16:creationId xmlns:a16="http://schemas.microsoft.com/office/drawing/2014/main" id="{A7AF7F5E-9CDF-954B-BAFD-FF38694584AD}"/>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Assign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4617" y="655789"/>
            <a:ext cx="2075688" cy="210270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952672376"/>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Assignm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14D941-BA31-1745-86F6-86C0B6E32E87}"/>
              </a:ext>
            </a:extLst>
          </p:cNvPr>
          <p:cNvSpPr>
            <a:spLocks noGrp="1"/>
          </p:cNvSpPr>
          <p:nvPr>
            <p:ph type="title"/>
          </p:nvPr>
        </p:nvSpPr>
        <p:spPr>
          <a:xfrm>
            <a:off x="3596641" y="485859"/>
            <a:ext cx="8595360" cy="845327"/>
          </a:xfrm>
        </p:spPr>
        <p:txBody>
          <a:bodyPr/>
          <a:lstStyle>
            <a:lvl1pPr algn="l">
              <a:defRPr/>
            </a:lvl1pPr>
          </a:lstStyle>
          <a:p>
            <a:r>
              <a:rPr lang="en-US" dirty="0"/>
              <a:t>Click to edit Master title style</a:t>
            </a:r>
          </a:p>
        </p:txBody>
      </p:sp>
      <p:sp>
        <p:nvSpPr>
          <p:cNvPr id="6" name="Content Placeholder 2">
            <a:extLst>
              <a:ext uri="{FF2B5EF4-FFF2-40B4-BE49-F238E27FC236}">
                <a16:creationId xmlns:a16="http://schemas.microsoft.com/office/drawing/2014/main" id="{ADE3D53E-A7AA-A54C-9BE0-301275301E84}"/>
              </a:ext>
            </a:extLst>
          </p:cNvPr>
          <p:cNvSpPr>
            <a:spLocks noGrp="1"/>
          </p:cNvSpPr>
          <p:nvPr>
            <p:ph idx="1"/>
          </p:nvPr>
        </p:nvSpPr>
        <p:spPr>
          <a:xfrm>
            <a:off x="3596641" y="1331186"/>
            <a:ext cx="8412480" cy="4999213"/>
          </a:xfrm>
        </p:spPr>
        <p:txBody>
          <a:bodyPr>
            <a:noAutofit/>
          </a:bodyPr>
          <a:lstStyle>
            <a:lvl1pPr marL="514350" indent="-514350">
              <a:buFont typeface="+mj-lt"/>
              <a:buAutoNum type="arabicPeriod"/>
              <a:defRPr/>
            </a:lvl1pPr>
            <a:lvl2pPr marL="889367" indent="-514350">
              <a:buFont typeface="+mj-lt"/>
              <a:buAutoNum type="arabicPeriod"/>
              <a:defRPr/>
            </a:lvl2pPr>
            <a:lvl3pPr>
              <a:defRPr sz="2800"/>
            </a:lvl3pPr>
          </a:lstStyle>
          <a:p>
            <a:pPr lvl="0"/>
            <a:r>
              <a:rPr lang="en-US" dirty="0"/>
              <a:t>Click to edit Master text styles</a:t>
            </a:r>
          </a:p>
          <a:p>
            <a:pPr lvl="2"/>
            <a:r>
              <a:rPr lang="en-US" dirty="0"/>
              <a:t>Second level</a:t>
            </a:r>
          </a:p>
        </p:txBody>
      </p:sp>
      <p:pic>
        <p:nvPicPr>
          <p:cNvPr id="5" name="Picture 4" descr="Video-Assigmen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781" y="655790"/>
            <a:ext cx="2065528" cy="2128697"/>
          </a:xfrm>
          <a:prstGeom prst="rect">
            <a:avLst/>
          </a:prstGeom>
        </p:spPr>
      </p:pic>
      <p:sp>
        <p:nvSpPr>
          <p:cNvPr id="4"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448948327"/>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437A1D5-164E-A448-81F1-10521D31CD64}"/>
              </a:ext>
            </a:extLst>
          </p:cNvPr>
          <p:cNvSpPr>
            <a:spLocks noGrp="1"/>
          </p:cNvSpPr>
          <p:nvPr>
            <p:ph type="title"/>
          </p:nvPr>
        </p:nvSpPr>
        <p:spPr>
          <a:xfrm>
            <a:off x="989926" y="258218"/>
            <a:ext cx="10212148" cy="1143000"/>
          </a:xfrm>
          <a:ln w="12700" cmpd="sng">
            <a:noFill/>
          </a:ln>
        </p:spPr>
        <p:txBody>
          <a:bodyPr/>
          <a:lstStyle>
            <a:lvl1pPr>
              <a:defRPr sz="4000">
                <a:solidFill>
                  <a:schemeClr val="bg1"/>
                </a:solidFill>
              </a:defRPr>
            </a:lvl1pPr>
          </a:lstStyle>
          <a:p>
            <a:endParaRPr lang="en-US" dirty="0"/>
          </a:p>
        </p:txBody>
      </p:sp>
    </p:spTree>
    <p:extLst>
      <p:ext uri="{BB962C8B-B14F-4D97-AF65-F5344CB8AC3E}">
        <p14:creationId xmlns:p14="http://schemas.microsoft.com/office/powerpoint/2010/main" val="2673881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bjectives">
  <p:cSld name="1_Objectives">
    <p:spTree>
      <p:nvGrpSpPr>
        <p:cNvPr id="1" name="Shape 160"/>
        <p:cNvGrpSpPr/>
        <p:nvPr/>
      </p:nvGrpSpPr>
      <p:grpSpPr>
        <a:xfrm>
          <a:off x="0" y="0"/>
          <a:ext cx="0" cy="0"/>
          <a:chOff x="0" y="0"/>
          <a:chExt cx="0" cy="0"/>
        </a:xfrm>
      </p:grpSpPr>
      <p:sp>
        <p:nvSpPr>
          <p:cNvPr id="161" name="Google Shape;161;p37"/>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62" name="Google Shape;162;p37" descr="Objectives.png"/>
          <p:cNvPicPr preferRelativeResize="0"/>
          <p:nvPr/>
        </p:nvPicPr>
        <p:blipFill rotWithShape="1">
          <a:blip r:embed="rId2" cstate="screen">
            <a:alphaModFix/>
            <a:extLst>
              <a:ext uri="{28A0092B-C50C-407E-A947-70E740481C1C}">
                <a14:useLocalDpi xmlns:a14="http://schemas.microsoft.com/office/drawing/2010/main"/>
              </a:ext>
            </a:extLst>
          </a:blip>
          <a:srcRect t="-1" b="-7906"/>
          <a:stretch/>
        </p:blipFill>
        <p:spPr>
          <a:xfrm>
            <a:off x="899222" y="843419"/>
            <a:ext cx="2098164" cy="2003194"/>
          </a:xfrm>
          <a:prstGeom prst="rect">
            <a:avLst/>
          </a:prstGeom>
          <a:noFill/>
          <a:ln>
            <a:noFill/>
          </a:ln>
        </p:spPr>
      </p:pic>
      <p:sp>
        <p:nvSpPr>
          <p:cNvPr id="163" name="Google Shape;163;p37"/>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3808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rgbClr val="0D4273"/>
        </a:solidFill>
        <a:effectLst/>
      </p:bgPr>
    </p:bg>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1020163" y="2590340"/>
            <a:ext cx="10212148" cy="11430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6" name="Google Shape;166;p38"/>
          <p:cNvSpPr txBox="1"/>
          <p:nvPr/>
        </p:nvSpPr>
        <p:spPr>
          <a:xfrm>
            <a:off x="7064971" y="6482559"/>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94153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iscussion">
  <p:cSld name="1_Discussion">
    <p:spTree>
      <p:nvGrpSpPr>
        <p:cNvPr id="1" name="Shape 231"/>
        <p:cNvGrpSpPr/>
        <p:nvPr/>
      </p:nvGrpSpPr>
      <p:grpSpPr>
        <a:xfrm>
          <a:off x="0" y="0"/>
          <a:ext cx="0" cy="0"/>
          <a:chOff x="0" y="0"/>
          <a:chExt cx="0" cy="0"/>
        </a:xfrm>
      </p:grpSpPr>
      <p:pic>
        <p:nvPicPr>
          <p:cNvPr id="232" name="Google Shape;232;p55" descr="Discussion.png"/>
          <p:cNvPicPr preferRelativeResize="0"/>
          <p:nvPr/>
        </p:nvPicPr>
        <p:blipFill rotWithShape="1">
          <a:blip r:embed="rId2">
            <a:alphaModFix/>
          </a:blip>
          <a:srcRect/>
          <a:stretch/>
        </p:blipFill>
        <p:spPr>
          <a:xfrm>
            <a:off x="943807" y="846623"/>
            <a:ext cx="2076908" cy="1861972"/>
          </a:xfrm>
          <a:prstGeom prst="rect">
            <a:avLst/>
          </a:prstGeom>
          <a:noFill/>
          <a:ln>
            <a:noFill/>
          </a:ln>
        </p:spPr>
      </p:pic>
      <p:sp>
        <p:nvSpPr>
          <p:cNvPr id="233" name="Google Shape;233;p55"/>
          <p:cNvSpPr txBox="1">
            <a:spLocks noGrp="1"/>
          </p:cNvSpPr>
          <p:nvPr>
            <p:ph type="body" idx="1"/>
          </p:nvPr>
        </p:nvSpPr>
        <p:spPr>
          <a:xfrm>
            <a:off x="3596640" y="1371600"/>
            <a:ext cx="8412480"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4" name="Google Shape;234;p55"/>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
        <p:nvSpPr>
          <p:cNvPr id="235" name="Google Shape;235;p55"/>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3200"/>
              <a:buFont typeface="Arial"/>
              <a:buNone/>
              <a:defRPr sz="3200" b="1"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140390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graphic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Graphic</a:t>
            </a:r>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Graphic</a:t>
            </a: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609493"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Arial" charset="0"/>
                <a:ea typeface="ＭＳ Ｐゴシック" charset="0"/>
              </a:rPr>
              <a:t>© 2019 University of Washington. All rights reserved.</a:t>
            </a:r>
          </a:p>
        </p:txBody>
      </p:sp>
    </p:spTree>
    <p:extLst>
      <p:ext uri="{BB962C8B-B14F-4D97-AF65-F5344CB8AC3E}">
        <p14:creationId xmlns:p14="http://schemas.microsoft.com/office/powerpoint/2010/main" val="1059120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0"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0"/>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5" name="Google Shape;175;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6" name="Google Shape;176;p42"/>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42987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Subtitle">
  <p:cSld name="1_Section Title and Subtitle">
    <p:bg>
      <p:bgPr>
        <a:solidFill>
          <a:srgbClr val="0D4273"/>
        </a:solidFill>
        <a:effectLst/>
      </p:bgPr>
    </p:bg>
    <p:spTree>
      <p:nvGrpSpPr>
        <p:cNvPr id="1" name="Shape 177"/>
        <p:cNvGrpSpPr/>
        <p:nvPr/>
      </p:nvGrpSpPr>
      <p:grpSpPr>
        <a:xfrm>
          <a:off x="0" y="0"/>
          <a:ext cx="0" cy="0"/>
          <a:chOff x="0" y="0"/>
          <a:chExt cx="0" cy="0"/>
        </a:xfrm>
      </p:grpSpPr>
      <p:sp>
        <p:nvSpPr>
          <p:cNvPr id="178" name="Google Shape;178;p45"/>
          <p:cNvSpPr txBox="1">
            <a:spLocks noGrp="1"/>
          </p:cNvSpPr>
          <p:nvPr>
            <p:ph type="title"/>
          </p:nvPr>
        </p:nvSpPr>
        <p:spPr>
          <a:xfrm>
            <a:off x="1020163" y="2590340"/>
            <a:ext cx="10212148" cy="1143000"/>
          </a:xfrm>
          <a:prstGeom prst="rect">
            <a:avLst/>
          </a:prstGeom>
          <a:noFill/>
          <a:ln w="12700" cap="flat" cmpd="sng">
            <a:no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5"/>
          <p:cNvSpPr txBox="1"/>
          <p:nvPr/>
        </p:nvSpPr>
        <p:spPr>
          <a:xfrm>
            <a:off x="7064971" y="6482559"/>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
        <p:nvSpPr>
          <p:cNvPr id="180" name="Google Shape;180;p45"/>
          <p:cNvSpPr txBox="1">
            <a:spLocks noGrp="1"/>
          </p:cNvSpPr>
          <p:nvPr>
            <p:ph type="body" idx="1"/>
          </p:nvPr>
        </p:nvSpPr>
        <p:spPr>
          <a:xfrm>
            <a:off x="1020163" y="3735984"/>
            <a:ext cx="10201629" cy="63976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SzPts val="1800"/>
              <a:buNone/>
              <a:defRPr sz="1800" b="0">
                <a:solidFill>
                  <a:srgbClr val="FFFFFF"/>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29926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photos, two text blocks">
  <p:cSld name="Two photos, two text blocks">
    <p:spTree>
      <p:nvGrpSpPr>
        <p:cNvPr id="1" name="Shape 51"/>
        <p:cNvGrpSpPr/>
        <p:nvPr/>
      </p:nvGrpSpPr>
      <p:grpSpPr>
        <a:xfrm>
          <a:off x="0" y="0"/>
          <a:ext cx="0" cy="0"/>
          <a:chOff x="0" y="0"/>
          <a:chExt cx="0" cy="0"/>
        </a:xfrm>
      </p:grpSpPr>
      <p:sp>
        <p:nvSpPr>
          <p:cNvPr id="52" name="Google Shape;52;p60"/>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D4273"/>
              </a:buClr>
              <a:buSzPts val="4001"/>
              <a:buFont typeface="Arial"/>
              <a:buNone/>
              <a:defRPr>
                <a:solidFill>
                  <a:srgbClr val="0D427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body" idx="1"/>
          </p:nvPr>
        </p:nvSpPr>
        <p:spPr>
          <a:xfrm>
            <a:off x="4787937" y="1670994"/>
            <a:ext cx="6202994" cy="22064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60"/>
          <p:cNvSpPr>
            <a:spLocks noGrp="1"/>
          </p:cNvSpPr>
          <p:nvPr>
            <p:ph type="pic" idx="2"/>
          </p:nvPr>
        </p:nvSpPr>
        <p:spPr>
          <a:xfrm>
            <a:off x="658808" y="1767800"/>
            <a:ext cx="3913192" cy="22064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55" name="Google Shape;55;p60"/>
          <p:cNvSpPr/>
          <p:nvPr/>
        </p:nvSpPr>
        <p:spPr>
          <a:xfrm>
            <a:off x="658225" y="1670994"/>
            <a:ext cx="3913192"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56" name="Google Shape;56;p60"/>
          <p:cNvSpPr txBox="1">
            <a:spLocks noGrp="1"/>
          </p:cNvSpPr>
          <p:nvPr>
            <p:ph type="body" idx="3"/>
          </p:nvPr>
        </p:nvSpPr>
        <p:spPr>
          <a:xfrm>
            <a:off x="4787937" y="4119941"/>
            <a:ext cx="6202994" cy="22064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a:solidFill>
                  <a:schemeClr val="dk1"/>
                </a:solidFill>
              </a:defRPr>
            </a:lvl1pPr>
            <a:lvl2pPr marL="914400" lvl="1" indent="-355600" algn="l">
              <a:lnSpc>
                <a:spcPct val="100000"/>
              </a:lnSpc>
              <a:spcBef>
                <a:spcPts val="400"/>
              </a:spcBef>
              <a:spcAft>
                <a:spcPts val="0"/>
              </a:spcAft>
              <a:buSzPts val="2000"/>
              <a:buChar char="–"/>
              <a:defRPr sz="2000"/>
            </a:lvl2pPr>
            <a:lvl3pPr marL="1371600" lvl="2" indent="-355600" algn="l">
              <a:lnSpc>
                <a:spcPct val="100000"/>
              </a:lnSpc>
              <a:spcBef>
                <a:spcPts val="400"/>
              </a:spcBef>
              <a:spcAft>
                <a:spcPts val="0"/>
              </a:spcAft>
              <a:buClr>
                <a:schemeClr val="dk1"/>
              </a:buClr>
              <a:buSzPts val="2000"/>
              <a:buChar char="•"/>
              <a:defRPr sz="20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60"/>
          <p:cNvSpPr>
            <a:spLocks noGrp="1"/>
          </p:cNvSpPr>
          <p:nvPr>
            <p:ph type="pic" idx="4"/>
          </p:nvPr>
        </p:nvSpPr>
        <p:spPr>
          <a:xfrm>
            <a:off x="658808" y="4210814"/>
            <a:ext cx="3913192" cy="22064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58" name="Google Shape;58;p60"/>
          <p:cNvSpPr/>
          <p:nvPr/>
        </p:nvSpPr>
        <p:spPr>
          <a:xfrm>
            <a:off x="658225" y="4114008"/>
            <a:ext cx="3913192"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alibri"/>
              <a:buNone/>
            </a:pPr>
            <a:endParaRPr sz="24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59" name="Google Shape;59;p60"/>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66256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ideo Intro">
  <p:cSld name="1_Video Intro">
    <p:spTree>
      <p:nvGrpSpPr>
        <p:cNvPr id="1" name="Shape 181"/>
        <p:cNvGrpSpPr/>
        <p:nvPr/>
      </p:nvGrpSpPr>
      <p:grpSpPr>
        <a:xfrm>
          <a:off x="0" y="0"/>
          <a:ext cx="0" cy="0"/>
          <a:chOff x="0" y="0"/>
          <a:chExt cx="0" cy="0"/>
        </a:xfrm>
      </p:grpSpPr>
      <p:sp>
        <p:nvSpPr>
          <p:cNvPr id="182" name="Google Shape;182;p47"/>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pic>
        <p:nvPicPr>
          <p:cNvPr id="183" name="Google Shape;183;p47" descr="Video.png"/>
          <p:cNvPicPr preferRelativeResize="0"/>
          <p:nvPr/>
        </p:nvPicPr>
        <p:blipFill rotWithShape="1">
          <a:blip r:embed="rId2">
            <a:alphaModFix/>
          </a:blip>
          <a:srcRect/>
          <a:stretch/>
        </p:blipFill>
        <p:spPr>
          <a:xfrm>
            <a:off x="930991" y="842902"/>
            <a:ext cx="2057245" cy="1867383"/>
          </a:xfrm>
          <a:prstGeom prst="rect">
            <a:avLst/>
          </a:prstGeom>
          <a:noFill/>
          <a:ln>
            <a:noFill/>
          </a:ln>
        </p:spPr>
      </p:pic>
      <p:sp>
        <p:nvSpPr>
          <p:cNvPr id="184" name="Google Shape;184;p47"/>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47"/>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3200"/>
              <a:buFont typeface="Arial"/>
              <a:buNone/>
              <a:defRPr sz="3200" b="1"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15874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ssion Summary">
  <p:cSld name="1_Session Summary">
    <p:spTree>
      <p:nvGrpSpPr>
        <p:cNvPr id="1" name="Shape 186"/>
        <p:cNvGrpSpPr/>
        <p:nvPr/>
      </p:nvGrpSpPr>
      <p:grpSpPr>
        <a:xfrm>
          <a:off x="0" y="0"/>
          <a:ext cx="0" cy="0"/>
          <a:chOff x="0" y="0"/>
          <a:chExt cx="0" cy="0"/>
        </a:xfrm>
      </p:grpSpPr>
      <p:sp>
        <p:nvSpPr>
          <p:cNvPr id="187" name="Google Shape;187;p48"/>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48"/>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pic>
        <p:nvPicPr>
          <p:cNvPr id="189" name="Google Shape;189;p48" descr="Session-Summary.png"/>
          <p:cNvPicPr preferRelativeResize="0"/>
          <p:nvPr/>
        </p:nvPicPr>
        <p:blipFill rotWithShape="1">
          <a:blip r:embed="rId2">
            <a:alphaModFix/>
          </a:blip>
          <a:srcRect/>
          <a:stretch/>
        </p:blipFill>
        <p:spPr>
          <a:xfrm>
            <a:off x="922217" y="835237"/>
            <a:ext cx="2070676" cy="2148084"/>
          </a:xfrm>
          <a:prstGeom prst="rect">
            <a:avLst/>
          </a:prstGeom>
          <a:noFill/>
          <a:ln>
            <a:noFill/>
          </a:ln>
        </p:spPr>
      </p:pic>
    </p:spTree>
    <p:extLst>
      <p:ext uri="{BB962C8B-B14F-4D97-AF65-F5344CB8AC3E}">
        <p14:creationId xmlns:p14="http://schemas.microsoft.com/office/powerpoint/2010/main" val="1569955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Knowledge Check">
  <p:cSld name="1_Knowledge Check">
    <p:spTree>
      <p:nvGrpSpPr>
        <p:cNvPr id="1" name="Shape 190"/>
        <p:cNvGrpSpPr/>
        <p:nvPr/>
      </p:nvGrpSpPr>
      <p:grpSpPr>
        <a:xfrm>
          <a:off x="0" y="0"/>
          <a:ext cx="0" cy="0"/>
          <a:chOff x="0" y="0"/>
          <a:chExt cx="0" cy="0"/>
        </a:xfrm>
      </p:grpSpPr>
      <p:sp>
        <p:nvSpPr>
          <p:cNvPr id="191" name="Google Shape;191;p56"/>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56"/>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pic>
        <p:nvPicPr>
          <p:cNvPr id="193" name="Google Shape;193;p56" descr="Knowledge-Check.png"/>
          <p:cNvPicPr preferRelativeResize="0"/>
          <p:nvPr/>
        </p:nvPicPr>
        <p:blipFill rotWithShape="1">
          <a:blip r:embed="rId2">
            <a:alphaModFix/>
          </a:blip>
          <a:srcRect/>
          <a:stretch/>
        </p:blipFill>
        <p:spPr>
          <a:xfrm>
            <a:off x="850222" y="834877"/>
            <a:ext cx="2147165" cy="2200602"/>
          </a:xfrm>
          <a:prstGeom prst="rect">
            <a:avLst/>
          </a:prstGeom>
          <a:noFill/>
          <a:ln>
            <a:noFill/>
          </a:ln>
        </p:spPr>
      </p:pic>
    </p:spTree>
    <p:extLst>
      <p:ext uri="{BB962C8B-B14F-4D97-AF65-F5344CB8AC3E}">
        <p14:creationId xmlns:p14="http://schemas.microsoft.com/office/powerpoint/2010/main" val="1592224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sources">
  <p:cSld name="1_Resources">
    <p:spTree>
      <p:nvGrpSpPr>
        <p:cNvPr id="1" name="Shape 194"/>
        <p:cNvGrpSpPr/>
        <p:nvPr/>
      </p:nvGrpSpPr>
      <p:grpSpPr>
        <a:xfrm>
          <a:off x="0" y="0"/>
          <a:ext cx="0" cy="0"/>
          <a:chOff x="0" y="0"/>
          <a:chExt cx="0" cy="0"/>
        </a:xfrm>
      </p:grpSpPr>
      <p:pic>
        <p:nvPicPr>
          <p:cNvPr id="195" name="Google Shape;195;p49" descr="Resources.png"/>
          <p:cNvPicPr preferRelativeResize="0"/>
          <p:nvPr/>
        </p:nvPicPr>
        <p:blipFill rotWithShape="1">
          <a:blip r:embed="rId2">
            <a:alphaModFix/>
          </a:blip>
          <a:srcRect/>
          <a:stretch/>
        </p:blipFill>
        <p:spPr>
          <a:xfrm>
            <a:off x="927163" y="840402"/>
            <a:ext cx="2086575" cy="1857441"/>
          </a:xfrm>
          <a:prstGeom prst="rect">
            <a:avLst/>
          </a:prstGeom>
          <a:noFill/>
          <a:ln>
            <a:noFill/>
          </a:ln>
        </p:spPr>
      </p:pic>
      <p:sp>
        <p:nvSpPr>
          <p:cNvPr id="196" name="Google Shape;196;p49"/>
          <p:cNvSpPr txBox="1">
            <a:spLocks noGrp="1"/>
          </p:cNvSpPr>
          <p:nvPr>
            <p:ph type="body" idx="1"/>
          </p:nvPr>
        </p:nvSpPr>
        <p:spPr>
          <a:xfrm>
            <a:off x="3596469" y="697673"/>
            <a:ext cx="8414111" cy="577083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49"/>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409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Assignment">
  <p:cSld name="1_Assignment">
    <p:spTree>
      <p:nvGrpSpPr>
        <p:cNvPr id="1" name="Shape 198"/>
        <p:cNvGrpSpPr/>
        <p:nvPr/>
      </p:nvGrpSpPr>
      <p:grpSpPr>
        <a:xfrm>
          <a:off x="0" y="0"/>
          <a:ext cx="0" cy="0"/>
          <a:chOff x="0" y="0"/>
          <a:chExt cx="0" cy="0"/>
        </a:xfrm>
      </p:grpSpPr>
      <p:sp>
        <p:nvSpPr>
          <p:cNvPr id="199" name="Google Shape;199;p50"/>
          <p:cNvSpPr txBox="1">
            <a:spLocks noGrp="1"/>
          </p:cNvSpPr>
          <p:nvPr>
            <p:ph type="body" idx="1"/>
          </p:nvPr>
        </p:nvSpPr>
        <p:spPr>
          <a:xfrm>
            <a:off x="3596469" y="1371600"/>
            <a:ext cx="8414111" cy="51206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50"/>
          <p:cNvSpPr txBox="1"/>
          <p:nvPr/>
        </p:nvSpPr>
        <p:spPr>
          <a:xfrm>
            <a:off x="7064971" y="6356351"/>
            <a:ext cx="498879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A5A5A5"/>
                </a:solidFill>
                <a:latin typeface="Arial"/>
                <a:ea typeface="Arial"/>
                <a:cs typeface="Arial"/>
                <a:sym typeface="Arial"/>
              </a:rPr>
              <a:t>© 2018 University of Washington. All rights reserved.</a:t>
            </a:r>
            <a:endParaRPr sz="1400" b="0" i="0" u="none" strike="noStrike" cap="none">
              <a:solidFill>
                <a:srgbClr val="000000"/>
              </a:solidFill>
              <a:latin typeface="Arial"/>
              <a:ea typeface="Arial"/>
              <a:cs typeface="Arial"/>
              <a:sym typeface="Arial"/>
            </a:endParaRPr>
          </a:p>
        </p:txBody>
      </p:sp>
      <p:pic>
        <p:nvPicPr>
          <p:cNvPr id="201" name="Google Shape;201;p50" descr="Assignment.png"/>
          <p:cNvPicPr preferRelativeResize="0"/>
          <p:nvPr/>
        </p:nvPicPr>
        <p:blipFill rotWithShape="1">
          <a:blip r:embed="rId2">
            <a:alphaModFix/>
          </a:blip>
          <a:srcRect/>
          <a:stretch/>
        </p:blipFill>
        <p:spPr>
          <a:xfrm>
            <a:off x="931119" y="848289"/>
            <a:ext cx="2078517" cy="1841664"/>
          </a:xfrm>
          <a:prstGeom prst="rect">
            <a:avLst/>
          </a:prstGeom>
          <a:noFill/>
          <a:ln>
            <a:noFill/>
          </a:ln>
        </p:spPr>
      </p:pic>
      <p:sp>
        <p:nvSpPr>
          <p:cNvPr id="202" name="Google Shape;202;p50"/>
          <p:cNvSpPr txBox="1">
            <a:spLocks noGrp="1"/>
          </p:cNvSpPr>
          <p:nvPr>
            <p:ph type="title"/>
          </p:nvPr>
        </p:nvSpPr>
        <p:spPr>
          <a:xfrm>
            <a:off x="3596640" y="694944"/>
            <a:ext cx="8412480" cy="59436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Arial"/>
              <a:buNone/>
              <a:defRPr sz="3200" b="1"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21956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D2466E-40AE-094E-86AB-29BC2E87DD7A}"/>
              </a:ext>
            </a:extLst>
          </p:cNvPr>
          <p:cNvSpPr>
            <a:spLocks noGrp="1"/>
          </p:cNvSpPr>
          <p:nvPr>
            <p:ph type="title"/>
          </p:nvPr>
        </p:nvSpPr>
        <p:spPr>
          <a:xfrm>
            <a:off x="989926" y="1571629"/>
            <a:ext cx="10212148" cy="1143000"/>
          </a:xfrm>
          <a:ln w="12700" cmpd="sng">
            <a:noFill/>
          </a:ln>
        </p:spPr>
        <p:txBody>
          <a:bodyPr/>
          <a:lstStyle>
            <a:lvl1pPr>
              <a:defRPr sz="3200">
                <a:solidFill>
                  <a:schemeClr val="bg1"/>
                </a:solidFill>
              </a:defRPr>
            </a:lvl1pPr>
          </a:lstStyle>
          <a:p>
            <a:endParaRPr lang="en-US" dirty="0"/>
          </a:p>
        </p:txBody>
      </p:sp>
      <p:sp>
        <p:nvSpPr>
          <p:cNvPr id="14" name="Subtitle 2"/>
          <p:cNvSpPr>
            <a:spLocks noGrp="1"/>
          </p:cNvSpPr>
          <p:nvPr>
            <p:ph type="subTitle" idx="1" hasCustomPrompt="1"/>
          </p:nvPr>
        </p:nvSpPr>
        <p:spPr>
          <a:xfrm>
            <a:off x="1" y="2549315"/>
            <a:ext cx="12192000" cy="1675551"/>
          </a:xfrm>
        </p:spPr>
        <p:txBody>
          <a:bodyPr>
            <a:noAutofit/>
          </a:bodyPr>
          <a:lstStyle>
            <a:lvl1pPr marL="0" indent="0" algn="ctr">
              <a:buNone/>
              <a:defRPr sz="5002" b="1">
                <a:solidFill>
                  <a:srgbClr val="FFFFFF"/>
                </a:solidFill>
                <a:latin typeface="Arial"/>
                <a:cs typeface="Aria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dirty="0"/>
              <a:t>Session title</a:t>
            </a:r>
          </a:p>
        </p:txBody>
      </p:sp>
      <p:sp>
        <p:nvSpPr>
          <p:cNvPr id="11" name="Text Placeholder 10">
            <a:extLst>
              <a:ext uri="{FF2B5EF4-FFF2-40B4-BE49-F238E27FC236}">
                <a16:creationId xmlns:a16="http://schemas.microsoft.com/office/drawing/2014/main" id="{016EF709-29A1-FF42-8379-1A9773C2363C}"/>
              </a:ext>
            </a:extLst>
          </p:cNvPr>
          <p:cNvSpPr>
            <a:spLocks noGrp="1"/>
          </p:cNvSpPr>
          <p:nvPr>
            <p:ph type="body" sz="quarter" idx="10" hasCustomPrompt="1"/>
          </p:nvPr>
        </p:nvSpPr>
        <p:spPr>
          <a:xfrm>
            <a:off x="1" y="4687528"/>
            <a:ext cx="12192000" cy="694701"/>
          </a:xfrm>
        </p:spPr>
        <p:txBody>
          <a:bodyPr/>
          <a:lstStyle>
            <a:lvl1pPr marL="0" indent="0" algn="ctr">
              <a:buFontTx/>
              <a:buNone/>
              <a:defRPr sz="2801">
                <a:solidFill>
                  <a:schemeClr val="bg1"/>
                </a:solidFill>
              </a:defRPr>
            </a:lvl1pPr>
          </a:lstStyle>
          <a:p>
            <a:pPr lvl="0"/>
            <a:r>
              <a:rPr lang="en-US" dirty="0"/>
              <a:t>Session #</a:t>
            </a:r>
          </a:p>
        </p:txBody>
      </p:sp>
    </p:spTree>
    <p:extLst>
      <p:ext uri="{BB962C8B-B14F-4D97-AF65-F5344CB8AC3E}">
        <p14:creationId xmlns:p14="http://schemas.microsoft.com/office/powerpoint/2010/main" val="3266151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nd Subtitle">
    <p:bg>
      <p:bgPr>
        <a:solidFill>
          <a:srgbClr val="0099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165" y="2590340"/>
            <a:ext cx="10212148" cy="1143000"/>
          </a:xfrm>
          <a:ln w="12700" cmpd="sng">
            <a:noFill/>
          </a:ln>
        </p:spPr>
        <p:txBody>
          <a:bodyPr/>
          <a:lstStyle>
            <a:lvl1pPr>
              <a:defRPr sz="4000">
                <a:solidFill>
                  <a:schemeClr val="bg1"/>
                </a:solidFill>
              </a:defRPr>
            </a:lvl1pPr>
          </a:lstStyle>
          <a:p>
            <a:endParaRPr lang="en-US" dirty="0"/>
          </a:p>
        </p:txBody>
      </p:sp>
      <p:sp>
        <p:nvSpPr>
          <p:cNvPr id="4" name="Text Placeholder 2"/>
          <p:cNvSpPr>
            <a:spLocks noGrp="1"/>
          </p:cNvSpPr>
          <p:nvPr>
            <p:ph type="body" idx="1" hasCustomPrompt="1"/>
          </p:nvPr>
        </p:nvSpPr>
        <p:spPr>
          <a:xfrm>
            <a:off x="1020163" y="3735985"/>
            <a:ext cx="10201630" cy="639763"/>
          </a:xfrm>
        </p:spPr>
        <p:txBody>
          <a:bodyPr anchor="ctr">
            <a:noAutofit/>
          </a:bodyPr>
          <a:lstStyle>
            <a:lvl1pPr marL="0" indent="0" algn="ctr">
              <a:buNone/>
              <a:defRPr sz="1801" b="0">
                <a:solidFill>
                  <a:srgbClr val="FFFFFF"/>
                </a:solidFill>
              </a:defRPr>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dirty="0"/>
              <a:t>Click To Edit Master Text Styles</a:t>
            </a:r>
          </a:p>
        </p:txBody>
      </p:sp>
      <p:sp>
        <p:nvSpPr>
          <p:cNvPr id="5" name="Date Placeholder 3">
            <a:extLst>
              <a:ext uri="{FF2B5EF4-FFF2-40B4-BE49-F238E27FC236}">
                <a16:creationId xmlns:a16="http://schemas.microsoft.com/office/drawing/2014/main" id="{AD8C20AD-EC0F-8E43-BBF9-9987AAD1CC0C}"/>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solidFill>
              </a:rPr>
              <a:t>© 2019 University of Washington. All rights reserved.</a:t>
            </a:r>
          </a:p>
        </p:txBody>
      </p:sp>
    </p:spTree>
    <p:extLst>
      <p:ext uri="{BB962C8B-B14F-4D97-AF65-F5344CB8AC3E}">
        <p14:creationId xmlns:p14="http://schemas.microsoft.com/office/powerpoint/2010/main" val="2085207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3" name="Content Placeholder 2"/>
          <p:cNvSpPr>
            <a:spLocks noGrp="1"/>
          </p:cNvSpPr>
          <p:nvPr>
            <p:ph idx="1"/>
          </p:nvPr>
        </p:nvSpPr>
        <p:spPr>
          <a:xfrm>
            <a:off x="609600" y="1817830"/>
            <a:ext cx="10972801" cy="45259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676472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4EDF2B69-69F0-3B49-BE78-4B9430FCA044}"/>
              </a:ext>
            </a:extLst>
          </p:cNvPr>
          <p:cNvSpPr>
            <a:spLocks noGrp="1"/>
          </p:cNvSpPr>
          <p:nvPr>
            <p:ph type="body" sz="quarter" idx="3"/>
          </p:nvPr>
        </p:nvSpPr>
        <p:spPr>
          <a:xfrm>
            <a:off x="609600" y="1688973"/>
            <a:ext cx="10972801" cy="564330"/>
          </a:xfrm>
        </p:spPr>
        <p:txBody>
          <a:bodyPr anchor="b"/>
          <a:lstStyle>
            <a:lvl1pPr marL="0" indent="0" algn="l">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3" name="Content Placeholder 2"/>
          <p:cNvSpPr>
            <a:spLocks noGrp="1"/>
          </p:cNvSpPr>
          <p:nvPr>
            <p:ph idx="1"/>
          </p:nvPr>
        </p:nvSpPr>
        <p:spPr>
          <a:xfrm>
            <a:off x="609600" y="2438399"/>
            <a:ext cx="10972801" cy="38509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1287622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5627914" y="1635895"/>
            <a:ext cx="6019799"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627915" y="2250844"/>
            <a:ext cx="6019798"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0" y="1736035"/>
            <a:ext cx="5508171"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49689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ssignment">
  <p:cSld name="Assignment">
    <p:spTree>
      <p:nvGrpSpPr>
        <p:cNvPr id="1" name="Shape 60"/>
        <p:cNvGrpSpPr/>
        <p:nvPr/>
      </p:nvGrpSpPr>
      <p:grpSpPr>
        <a:xfrm>
          <a:off x="0" y="0"/>
          <a:ext cx="0" cy="0"/>
          <a:chOff x="0" y="0"/>
          <a:chExt cx="0" cy="0"/>
        </a:xfrm>
      </p:grpSpPr>
      <p:sp>
        <p:nvSpPr>
          <p:cNvPr id="61" name="Google Shape;61;p61"/>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D4273"/>
              </a:buClr>
              <a:buSzPts val="4001"/>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body" idx="1"/>
          </p:nvPr>
        </p:nvSpPr>
        <p:spPr>
          <a:xfrm>
            <a:off x="3596641" y="1331186"/>
            <a:ext cx="8412480" cy="4999213"/>
          </a:xfrm>
          <a:prstGeom prst="rect">
            <a:avLst/>
          </a:prstGeom>
          <a:noFill/>
          <a:ln>
            <a:noFill/>
          </a:ln>
        </p:spPr>
        <p:txBody>
          <a:bodyPr spcFirstLastPara="1" wrap="square" lIns="91425" tIns="45700" rIns="91425" bIns="45700" anchor="t" anchorCtr="0">
            <a:noAutofit/>
          </a:bodyPr>
          <a:lstStyle>
            <a:lvl1pPr marL="457200" lvl="0" indent="-431863" algn="l">
              <a:lnSpc>
                <a:spcPct val="100000"/>
              </a:lnSpc>
              <a:spcBef>
                <a:spcPts val="640"/>
              </a:spcBef>
              <a:spcAft>
                <a:spcPts val="0"/>
              </a:spcAft>
              <a:buSzPts val="3201"/>
              <a:buFont typeface="Calibri"/>
              <a:buAutoNum type="arabicPeriod"/>
              <a:defRPr/>
            </a:lvl1pPr>
            <a:lvl2pPr marL="914400" lvl="1" indent="-406463" algn="l">
              <a:lnSpc>
                <a:spcPct val="100000"/>
              </a:lnSpc>
              <a:spcBef>
                <a:spcPts val="560"/>
              </a:spcBef>
              <a:spcAft>
                <a:spcPts val="0"/>
              </a:spcAft>
              <a:buSzPts val="2801"/>
              <a:buFont typeface="Calibri"/>
              <a:buAutoNum type="arabicPeriod"/>
              <a:defRPr/>
            </a:lvl2pPr>
            <a:lvl3pPr marL="1371600" lvl="2" indent="-406400" algn="l">
              <a:lnSpc>
                <a:spcPct val="100000"/>
              </a:lnSpc>
              <a:spcBef>
                <a:spcPts val="560"/>
              </a:spcBef>
              <a:spcAft>
                <a:spcPts val="0"/>
              </a:spcAft>
              <a:buClr>
                <a:schemeClr val="dk1"/>
              </a:buClr>
              <a:buSzPts val="2800"/>
              <a:buChar char="•"/>
              <a:defRPr sz="28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3" name="Google Shape;63;p61" descr="Assignme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4617" y="655789"/>
            <a:ext cx="2075688" cy="2102707"/>
          </a:xfrm>
          <a:prstGeom prst="rect">
            <a:avLst/>
          </a:prstGeom>
          <a:noFill/>
          <a:ln>
            <a:noFill/>
          </a:ln>
        </p:spPr>
      </p:pic>
      <p:sp>
        <p:nvSpPr>
          <p:cNvPr id="64" name="Google Shape;64;p6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lnSpc>
                <a:spcPct val="100000"/>
              </a:lnSpc>
              <a:spcBef>
                <a:spcPts val="0"/>
              </a:spcBef>
              <a:spcAft>
                <a:spcPts val="0"/>
              </a:spcAft>
              <a:buClr>
                <a:srgbClr val="A5A5A5"/>
              </a:buClr>
              <a:buSzPts val="900"/>
              <a:buFont typeface="Arial"/>
              <a:buNone/>
            </a:pPr>
            <a:r>
              <a:rPr lang="en-US" sz="900" b="0" i="0" u="none" strike="noStrike" cap="none" dirty="0">
                <a:solidFill>
                  <a:srgbClr val="A5A5A5"/>
                </a:solidFill>
                <a:latin typeface="Arial"/>
                <a:ea typeface="Arial"/>
                <a:cs typeface="Arial"/>
                <a:sym typeface="Arial"/>
              </a:rPr>
              <a:t>© 2020 University of Washington. All rights reserved.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78222478"/>
      </p:ext>
    </p:extLst>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ngle Tall Photo Plu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C624EE8B-626D-D445-894C-8DC5EFA47FB3}"/>
              </a:ext>
            </a:extLst>
          </p:cNvPr>
          <p:cNvSpPr>
            <a:spLocks noGrp="1"/>
          </p:cNvSpPr>
          <p:nvPr>
            <p:ph type="body" sz="quarter" idx="3"/>
          </p:nvPr>
        </p:nvSpPr>
        <p:spPr>
          <a:xfrm>
            <a:off x="3808258" y="1635895"/>
            <a:ext cx="7868735" cy="530241"/>
          </a:xfrm>
        </p:spPr>
        <p:txBody>
          <a:bodyPr anchor="t" anchorCtr="0"/>
          <a:lstStyle>
            <a:lvl1pPr marL="0" indent="0">
              <a:buNone/>
              <a:defRPr sz="3200" b="1"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808259" y="2250844"/>
            <a:ext cx="7868734" cy="4105507"/>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1" y="1736035"/>
            <a:ext cx="3557016" cy="4982818"/>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1" y="1639229"/>
            <a:ext cx="3557017"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092646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4">
            <a:extLst>
              <a:ext uri="{FF2B5EF4-FFF2-40B4-BE49-F238E27FC236}">
                <a16:creationId xmlns:a16="http://schemas.microsoft.com/office/drawing/2014/main" id="{676DE700-9870-9C45-A2F7-F7A86DBCFC3F}"/>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Picture Placeholder 5">
            <a:extLst>
              <a:ext uri="{FF2B5EF4-FFF2-40B4-BE49-F238E27FC236}">
                <a16:creationId xmlns:a16="http://schemas.microsoft.com/office/drawing/2014/main" id="{52F2E197-068A-4E47-9B16-DD98BA39D4F3}"/>
              </a:ext>
            </a:extLst>
          </p:cNvPr>
          <p:cNvSpPr>
            <a:spLocks noGrp="1"/>
          </p:cNvSpPr>
          <p:nvPr>
            <p:ph type="pic" sz="quarter" idx="10"/>
          </p:nvPr>
        </p:nvSpPr>
        <p:spPr>
          <a:xfrm>
            <a:off x="477951" y="2304661"/>
            <a:ext cx="5508171" cy="3912844"/>
          </a:xfrm>
        </p:spPr>
        <p:txBody>
          <a:bodyPr/>
          <a:lstStyle/>
          <a:p>
            <a:endParaRPr lang="en-US" dirty="0"/>
          </a:p>
        </p:txBody>
      </p:sp>
      <p:sp>
        <p:nvSpPr>
          <p:cNvPr id="11" name="Picture Placeholder 5">
            <a:extLst>
              <a:ext uri="{FF2B5EF4-FFF2-40B4-BE49-F238E27FC236}">
                <a16:creationId xmlns:a16="http://schemas.microsoft.com/office/drawing/2014/main" id="{32BBD22A-FB9A-1C43-B355-21EFA312424F}"/>
              </a:ext>
            </a:extLst>
          </p:cNvPr>
          <p:cNvSpPr>
            <a:spLocks noGrp="1"/>
          </p:cNvSpPr>
          <p:nvPr>
            <p:ph type="pic" sz="quarter" idx="11"/>
          </p:nvPr>
        </p:nvSpPr>
        <p:spPr>
          <a:xfrm>
            <a:off x="6271941" y="2304661"/>
            <a:ext cx="5508171" cy="3912844"/>
          </a:xfrm>
        </p:spPr>
        <p:txBody>
          <a:bodyPr/>
          <a:lstStyle/>
          <a:p>
            <a:endParaRPr lang="en-US" dirty="0"/>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
        <p:nvSpPr>
          <p:cNvPr id="3" name="Rectangle 2">
            <a:extLst>
              <a:ext uri="{FF2B5EF4-FFF2-40B4-BE49-F238E27FC236}">
                <a16:creationId xmlns:a16="http://schemas.microsoft.com/office/drawing/2014/main" id="{9548E259-1FC5-F842-A679-4AC30E006D5F}"/>
              </a:ext>
              <a:ext uri="{C183D7F6-B498-43B3-948B-1728B52AA6E4}">
                <adec:decorative xmlns:adec="http://schemas.microsoft.com/office/drawing/2017/decorative" val="1"/>
              </a:ext>
            </a:extLst>
          </p:cNvPr>
          <p:cNvSpPr/>
          <p:nvPr userDrawn="1"/>
        </p:nvSpPr>
        <p:spPr>
          <a:xfrm>
            <a:off x="47795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2F5C8917-50B2-8E48-87E9-D22EDEF3BAB1}"/>
              </a:ext>
              <a:ext uri="{C183D7F6-B498-43B3-948B-1728B52AA6E4}">
                <adec:decorative xmlns:adec="http://schemas.microsoft.com/office/drawing/2017/decorative" val="1"/>
              </a:ext>
            </a:extLst>
          </p:cNvPr>
          <p:cNvSpPr/>
          <p:nvPr userDrawn="1"/>
        </p:nvSpPr>
        <p:spPr>
          <a:xfrm>
            <a:off x="6271940" y="2207855"/>
            <a:ext cx="550817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648804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1" name="Text Placeholder 4">
            <a:extLst>
              <a:ext uri="{FF2B5EF4-FFF2-40B4-BE49-F238E27FC236}">
                <a16:creationId xmlns:a16="http://schemas.microsoft.com/office/drawing/2014/main" id="{354118EE-115F-1A47-A59C-FA409C2B9F32}"/>
              </a:ext>
            </a:extLst>
          </p:cNvPr>
          <p:cNvSpPr>
            <a:spLocks noGrp="1"/>
          </p:cNvSpPr>
          <p:nvPr>
            <p:ph type="body" sz="quarter" idx="3"/>
          </p:nvPr>
        </p:nvSpPr>
        <p:spPr>
          <a:xfrm>
            <a:off x="413658" y="149768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322873" y="2286000"/>
            <a:ext cx="3708919" cy="3931506"/>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316693"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Picture Placeholder 5">
            <a:extLst>
              <a:ext uri="{FF2B5EF4-FFF2-40B4-BE49-F238E27FC236}">
                <a16:creationId xmlns:a16="http://schemas.microsoft.com/office/drawing/2014/main" id="{6F223151-1C1D-7742-9906-8B0489FADE19}"/>
              </a:ext>
            </a:extLst>
          </p:cNvPr>
          <p:cNvSpPr>
            <a:spLocks noGrp="1"/>
          </p:cNvSpPr>
          <p:nvPr>
            <p:ph type="pic" sz="quarter" idx="12"/>
          </p:nvPr>
        </p:nvSpPr>
        <p:spPr>
          <a:xfrm>
            <a:off x="4241541" y="2286000"/>
            <a:ext cx="3708919" cy="3931506"/>
          </a:xfrm>
        </p:spPr>
        <p:txBody>
          <a:bodyPr/>
          <a:lstStyle/>
          <a:p>
            <a:endParaRPr lang="en-US" dirty="0"/>
          </a:p>
        </p:txBody>
      </p:sp>
      <p:sp>
        <p:nvSpPr>
          <p:cNvPr id="15" name="Rectangle 14">
            <a:extLst>
              <a:ext uri="{FF2B5EF4-FFF2-40B4-BE49-F238E27FC236}">
                <a16:creationId xmlns:a16="http://schemas.microsoft.com/office/drawing/2014/main" id="{A7B53B8D-7397-4A4F-B07A-2493C1803FBB}"/>
              </a:ext>
              <a:ext uri="{C183D7F6-B498-43B3-948B-1728B52AA6E4}">
                <adec:decorative xmlns:adec="http://schemas.microsoft.com/office/drawing/2017/decorative" val="1"/>
              </a:ext>
            </a:extLst>
          </p:cNvPr>
          <p:cNvSpPr/>
          <p:nvPr userDrawn="1"/>
        </p:nvSpPr>
        <p:spPr>
          <a:xfrm>
            <a:off x="4235361"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Picture Placeholder 5">
            <a:extLst>
              <a:ext uri="{FF2B5EF4-FFF2-40B4-BE49-F238E27FC236}">
                <a16:creationId xmlns:a16="http://schemas.microsoft.com/office/drawing/2014/main" id="{E87C7CFB-B9A2-B148-8108-43242D125ED2}"/>
              </a:ext>
            </a:extLst>
          </p:cNvPr>
          <p:cNvSpPr>
            <a:spLocks noGrp="1"/>
          </p:cNvSpPr>
          <p:nvPr>
            <p:ph type="pic" sz="quarter" idx="14"/>
          </p:nvPr>
        </p:nvSpPr>
        <p:spPr>
          <a:xfrm>
            <a:off x="8145151" y="2286000"/>
            <a:ext cx="3708919" cy="3931506"/>
          </a:xfrm>
        </p:spPr>
        <p:txBody>
          <a:bodyPr/>
          <a:lstStyle/>
          <a:p>
            <a:endParaRPr lang="en-US" dirty="0"/>
          </a:p>
        </p:txBody>
      </p:sp>
      <p:sp>
        <p:nvSpPr>
          <p:cNvPr id="19" name="Rectangle 18">
            <a:extLst>
              <a:ext uri="{FF2B5EF4-FFF2-40B4-BE49-F238E27FC236}">
                <a16:creationId xmlns:a16="http://schemas.microsoft.com/office/drawing/2014/main" id="{ECC1C71B-F65E-D14D-BDC9-FAE51926BFD1}"/>
              </a:ext>
              <a:ext uri="{C183D7F6-B498-43B3-948B-1728B52AA6E4}">
                <adec:decorative xmlns:adec="http://schemas.microsoft.com/office/drawing/2017/decorative" val="1"/>
              </a:ext>
            </a:extLst>
          </p:cNvPr>
          <p:cNvSpPr/>
          <p:nvPr userDrawn="1"/>
        </p:nvSpPr>
        <p:spPr>
          <a:xfrm>
            <a:off x="8134079" y="2218457"/>
            <a:ext cx="3721608" cy="8620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2626293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6" name="Picture Placeholder 5">
            <a:extLst>
              <a:ext uri="{FF2B5EF4-FFF2-40B4-BE49-F238E27FC236}">
                <a16:creationId xmlns:a16="http://schemas.microsoft.com/office/drawing/2014/main" id="{B76769D5-928F-6548-B9B5-C5D72A0999C0}"/>
              </a:ext>
            </a:extLst>
          </p:cNvPr>
          <p:cNvSpPr>
            <a:spLocks noGrp="1"/>
          </p:cNvSpPr>
          <p:nvPr>
            <p:ph type="pic" sz="quarter" idx="13"/>
          </p:nvPr>
        </p:nvSpPr>
        <p:spPr>
          <a:xfrm>
            <a:off x="265786" y="1736035"/>
            <a:ext cx="2715768" cy="4481470"/>
          </a:xfrm>
        </p:spPr>
        <p:txBody>
          <a:bodyPr/>
          <a:lstStyle/>
          <a:p>
            <a:endParaRPr lang="en-US" dirty="0"/>
          </a:p>
        </p:txBody>
      </p:sp>
      <p:sp>
        <p:nvSpPr>
          <p:cNvPr id="17" name="Rectangle 16">
            <a:extLst>
              <a:ext uri="{FF2B5EF4-FFF2-40B4-BE49-F238E27FC236}">
                <a16:creationId xmlns:a16="http://schemas.microsoft.com/office/drawing/2014/main" id="{8B5AE90F-8CA7-DB41-B8C2-E99CE4BF8AEB}"/>
              </a:ext>
              <a:ext uri="{C183D7F6-B498-43B3-948B-1728B52AA6E4}">
                <adec:decorative xmlns:adec="http://schemas.microsoft.com/office/drawing/2017/decorative" val="1"/>
              </a:ext>
            </a:extLst>
          </p:cNvPr>
          <p:cNvSpPr/>
          <p:nvPr userDrawn="1"/>
        </p:nvSpPr>
        <p:spPr>
          <a:xfrm>
            <a:off x="260110"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5">
            <a:extLst>
              <a:ext uri="{FF2B5EF4-FFF2-40B4-BE49-F238E27FC236}">
                <a16:creationId xmlns:a16="http://schemas.microsoft.com/office/drawing/2014/main" id="{205B64A6-C918-574D-BEB5-334BDD6F5DFB}"/>
              </a:ext>
            </a:extLst>
          </p:cNvPr>
          <p:cNvSpPr>
            <a:spLocks noGrp="1"/>
          </p:cNvSpPr>
          <p:nvPr>
            <p:ph type="pic" sz="quarter" idx="14"/>
          </p:nvPr>
        </p:nvSpPr>
        <p:spPr>
          <a:xfrm>
            <a:off x="3247340" y="1736035"/>
            <a:ext cx="2715768" cy="4481470"/>
          </a:xfrm>
        </p:spPr>
        <p:txBody>
          <a:bodyPr/>
          <a:lstStyle/>
          <a:p>
            <a:endParaRPr lang="en-US" dirty="0"/>
          </a:p>
        </p:txBody>
      </p:sp>
      <p:sp>
        <p:nvSpPr>
          <p:cNvPr id="12" name="Rectangle 11">
            <a:extLst>
              <a:ext uri="{FF2B5EF4-FFF2-40B4-BE49-F238E27FC236}">
                <a16:creationId xmlns:a16="http://schemas.microsoft.com/office/drawing/2014/main" id="{598A4C67-9299-A44A-A792-C508D2E8E9B1}"/>
              </a:ext>
              <a:ext uri="{C183D7F6-B498-43B3-948B-1728B52AA6E4}">
                <adec:decorative xmlns:adec="http://schemas.microsoft.com/office/drawing/2017/decorative" val="1"/>
              </a:ext>
            </a:extLst>
          </p:cNvPr>
          <p:cNvSpPr/>
          <p:nvPr userDrawn="1"/>
        </p:nvSpPr>
        <p:spPr>
          <a:xfrm>
            <a:off x="3243175" y="1655158"/>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Picture Placeholder 5">
            <a:extLst>
              <a:ext uri="{FF2B5EF4-FFF2-40B4-BE49-F238E27FC236}">
                <a16:creationId xmlns:a16="http://schemas.microsoft.com/office/drawing/2014/main" id="{2CBA1FCC-7DD0-034E-9A27-C90F1E171F34}"/>
              </a:ext>
            </a:extLst>
          </p:cNvPr>
          <p:cNvSpPr>
            <a:spLocks noGrp="1"/>
          </p:cNvSpPr>
          <p:nvPr>
            <p:ph type="pic" sz="quarter" idx="15"/>
          </p:nvPr>
        </p:nvSpPr>
        <p:spPr>
          <a:xfrm>
            <a:off x="6228894" y="1736035"/>
            <a:ext cx="2715768" cy="4481470"/>
          </a:xfrm>
        </p:spPr>
        <p:txBody>
          <a:bodyPr/>
          <a:lstStyle/>
          <a:p>
            <a:endParaRPr lang="en-US" dirty="0"/>
          </a:p>
        </p:txBody>
      </p:sp>
      <p:sp>
        <p:nvSpPr>
          <p:cNvPr id="28" name="Rectangle 27">
            <a:extLst>
              <a:ext uri="{FF2B5EF4-FFF2-40B4-BE49-F238E27FC236}">
                <a16:creationId xmlns:a16="http://schemas.microsoft.com/office/drawing/2014/main" id="{17B91EF9-1636-904C-AF8A-FC417E4E624A}"/>
              </a:ext>
              <a:ext uri="{C183D7F6-B498-43B3-948B-1728B52AA6E4}">
                <adec:decorative xmlns:adec="http://schemas.microsoft.com/office/drawing/2017/decorative" val="1"/>
              </a:ext>
            </a:extLst>
          </p:cNvPr>
          <p:cNvSpPr/>
          <p:nvPr userDrawn="1"/>
        </p:nvSpPr>
        <p:spPr>
          <a:xfrm>
            <a:off x="622434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Picture Placeholder 5">
            <a:extLst>
              <a:ext uri="{FF2B5EF4-FFF2-40B4-BE49-F238E27FC236}">
                <a16:creationId xmlns:a16="http://schemas.microsoft.com/office/drawing/2014/main" id="{6C9A8F78-D402-394A-BF8A-5C80B1D7FF51}"/>
              </a:ext>
            </a:extLst>
          </p:cNvPr>
          <p:cNvSpPr>
            <a:spLocks noGrp="1"/>
          </p:cNvSpPr>
          <p:nvPr>
            <p:ph type="pic" sz="quarter" idx="16"/>
          </p:nvPr>
        </p:nvSpPr>
        <p:spPr>
          <a:xfrm>
            <a:off x="9210448" y="1736035"/>
            <a:ext cx="2715768" cy="4481470"/>
          </a:xfrm>
        </p:spPr>
        <p:txBody>
          <a:bodyPr/>
          <a:lstStyle/>
          <a:p>
            <a:endParaRPr lang="en-US" dirty="0"/>
          </a:p>
        </p:txBody>
      </p:sp>
      <p:sp>
        <p:nvSpPr>
          <p:cNvPr id="30" name="Rectangle 29">
            <a:extLst>
              <a:ext uri="{FF2B5EF4-FFF2-40B4-BE49-F238E27FC236}">
                <a16:creationId xmlns:a16="http://schemas.microsoft.com/office/drawing/2014/main" id="{CFB9047B-7CEA-3643-B47B-C5B3E2BA1A0F}"/>
              </a:ext>
              <a:ext uri="{C183D7F6-B498-43B3-948B-1728B52AA6E4}">
                <adec:decorative xmlns:adec="http://schemas.microsoft.com/office/drawing/2017/decorative" val="1"/>
              </a:ext>
            </a:extLst>
          </p:cNvPr>
          <p:cNvSpPr/>
          <p:nvPr userDrawn="1"/>
        </p:nvSpPr>
        <p:spPr>
          <a:xfrm>
            <a:off x="9203895" y="1663109"/>
            <a:ext cx="2731622" cy="78999"/>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ate Placeholder 3">
            <a:extLst>
              <a:ext uri="{FF2B5EF4-FFF2-40B4-BE49-F238E27FC236}">
                <a16:creationId xmlns:a16="http://schemas.microsoft.com/office/drawing/2014/main" id="{50DD6D92-4A9E-2B40-9D10-96DB3D191F9B}"/>
              </a:ext>
            </a:extLst>
          </p:cNvPr>
          <p:cNvSpPr txBox="1">
            <a:spLocks/>
          </p:cNvSpPr>
          <p:nvPr userDrawn="1"/>
        </p:nvSpPr>
        <p:spPr>
          <a:xfrm>
            <a:off x="7064973" y="6366985"/>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361505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ngle Photo Plus Singl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6" name="Text Placeholder 4">
            <a:extLst>
              <a:ext uri="{FF2B5EF4-FFF2-40B4-BE49-F238E27FC236}">
                <a16:creationId xmlns:a16="http://schemas.microsoft.com/office/drawing/2014/main" id="{2DDB8BD3-262A-FD47-BE79-2A4A1EF7787A}"/>
              </a:ext>
            </a:extLst>
          </p:cNvPr>
          <p:cNvSpPr>
            <a:spLocks noGrp="1"/>
          </p:cNvSpPr>
          <p:nvPr>
            <p:ph type="body" sz="quarter" idx="3"/>
          </p:nvPr>
        </p:nvSpPr>
        <p:spPr>
          <a:xfrm>
            <a:off x="413658" y="1590999"/>
            <a:ext cx="11517085" cy="564330"/>
          </a:xfrm>
        </p:spPr>
        <p:txBody>
          <a:bodyPr anchor="b"/>
          <a:lstStyle>
            <a:lvl1pPr marL="0" indent="0" algn="ctr">
              <a:buNone/>
              <a:defRPr sz="3200" b="0" i="0">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2310871"/>
            <a:ext cx="12192000" cy="4402723"/>
          </a:xfrm>
        </p:spPr>
        <p:txBody>
          <a:bodyPr/>
          <a:lstStyle/>
          <a:p>
            <a:endParaRPr lang="en-US" dirty="0"/>
          </a:p>
        </p:txBody>
      </p:sp>
      <p:sp>
        <p:nvSpPr>
          <p:cNvPr id="8" name="Rectangle 7">
            <a:extLst>
              <a:ext uri="{FF2B5EF4-FFF2-40B4-BE49-F238E27FC236}">
                <a16:creationId xmlns:a16="http://schemas.microsoft.com/office/drawing/2014/main" id="{7EB93B64-09EB-0F40-A1A9-F8E587BADD46}"/>
              </a:ext>
              <a:ext uri="{C183D7F6-B498-43B3-948B-1728B52AA6E4}">
                <adec:decorative xmlns:adec="http://schemas.microsoft.com/office/drawing/2017/decorative" val="1"/>
              </a:ext>
            </a:extLst>
          </p:cNvPr>
          <p:cNvSpPr/>
          <p:nvPr userDrawn="1"/>
        </p:nvSpPr>
        <p:spPr>
          <a:xfrm>
            <a:off x="-1" y="2221948"/>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0264CE15-1036-744F-A8F5-47A3E8C97E35}"/>
              </a:ext>
            </a:extLst>
          </p:cNvPr>
          <p:cNvSpPr txBox="1"/>
          <p:nvPr userDrawn="1"/>
        </p:nvSpPr>
        <p:spPr>
          <a:xfrm>
            <a:off x="95504" y="6217505"/>
            <a:ext cx="2755392" cy="427552"/>
          </a:xfrm>
          <a:prstGeom prst="rect">
            <a:avLst/>
          </a:prstGeom>
        </p:spPr>
        <p:txBody>
          <a:bodyPr vert="horz" wrap="none" lIns="91440" tIns="45720" rIns="91440" bIns="45720" rtlCol="0" anchor="ctr">
            <a:noAutofit/>
          </a:bodyPr>
          <a:lstStyle/>
          <a:p>
            <a:r>
              <a:rPr lang="en-US" sz="1600" b="0" dirty="0">
                <a:solidFill>
                  <a:schemeClr val="bg1"/>
                </a:solidFill>
                <a:latin typeface="Arial" panose="020B0604020202020204" pitchFamily="34" charset="0"/>
                <a:cs typeface="Arial" panose="020B0604020202020204" pitchFamily="34" charset="0"/>
              </a:rPr>
              <a:t>Image credit: </a:t>
            </a:r>
            <a:r>
              <a:rPr lang="en-US" sz="1600" b="0" dirty="0" err="1">
                <a:solidFill>
                  <a:schemeClr val="bg1"/>
                </a:solidFill>
                <a:latin typeface="Arial" panose="020B0604020202020204" pitchFamily="34" charset="0"/>
                <a:cs typeface="Arial" panose="020B0604020202020204" pitchFamily="34" charset="0"/>
              </a:rPr>
              <a:t>EarlyEdU</a:t>
            </a:r>
            <a:endParaRPr lang="en-US" sz="1600" b="0" dirty="0">
              <a:solidFill>
                <a:schemeClr val="bg1"/>
              </a:solidFill>
              <a:latin typeface="Arial" panose="020B0604020202020204" pitchFamily="34" charset="0"/>
              <a:cs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804940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ngle Photo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6610D31B-E81E-D944-8ABE-E47AD1B7BD00}"/>
              </a:ext>
            </a:extLst>
          </p:cNvPr>
          <p:cNvSpPr>
            <a:spLocks noGrp="1"/>
          </p:cNvSpPr>
          <p:nvPr>
            <p:ph type="pic" sz="quarter" idx="10"/>
          </p:nvPr>
        </p:nvSpPr>
        <p:spPr>
          <a:xfrm>
            <a:off x="0" y="1643271"/>
            <a:ext cx="12192000" cy="5070324"/>
          </a:xfrm>
        </p:spPr>
        <p:txBody>
          <a:bodyPr/>
          <a:lstStyle/>
          <a:p>
            <a:endParaRPr lang="en-US" dirty="0"/>
          </a:p>
        </p:txBody>
      </p:sp>
      <p:sp>
        <p:nvSpPr>
          <p:cNvPr id="6" name="Rectangle 5">
            <a:extLst>
              <a:ext uri="{FF2B5EF4-FFF2-40B4-BE49-F238E27FC236}">
                <a16:creationId xmlns:a16="http://schemas.microsoft.com/office/drawing/2014/main" id="{4850863E-761F-0940-A9BC-9473C71D3302}"/>
              </a:ext>
              <a:ext uri="{C183D7F6-B498-43B3-948B-1728B52AA6E4}">
                <adec:decorative xmlns:adec="http://schemas.microsoft.com/office/drawing/2017/decorative" val="1"/>
              </a:ext>
            </a:extLst>
          </p:cNvPr>
          <p:cNvSpPr/>
          <p:nvPr userDrawn="1"/>
        </p:nvSpPr>
        <p:spPr>
          <a:xfrm>
            <a:off x="-1" y="1546465"/>
            <a:ext cx="12192001"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15058959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e/Contra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solidFill>
                  <a:srgbClr val="0D4273"/>
                </a:solidFill>
              </a:defRPr>
            </a:lvl1pPr>
          </a:lstStyle>
          <a:p>
            <a:r>
              <a:rPr lang="en-US" dirty="0"/>
              <a:t>Click To Edit Master Title Style</a:t>
            </a:r>
          </a:p>
        </p:txBody>
      </p:sp>
      <p:sp>
        <p:nvSpPr>
          <p:cNvPr id="13" name="Text Placeholder 4">
            <a:extLst>
              <a:ext uri="{FF2B5EF4-FFF2-40B4-BE49-F238E27FC236}">
                <a16:creationId xmlns:a16="http://schemas.microsoft.com/office/drawing/2014/main" id="{A495AB9C-AFBD-B941-83AE-69C23593DC2A}"/>
              </a:ext>
            </a:extLst>
          </p:cNvPr>
          <p:cNvSpPr>
            <a:spLocks noGrp="1"/>
          </p:cNvSpPr>
          <p:nvPr>
            <p:ph type="body" sz="quarter" idx="13"/>
          </p:nvPr>
        </p:nvSpPr>
        <p:spPr>
          <a:xfrm>
            <a:off x="501383" y="1753964"/>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2" name="Content Placeholder 3">
            <a:extLst>
              <a:ext uri="{FF2B5EF4-FFF2-40B4-BE49-F238E27FC236}">
                <a16:creationId xmlns:a16="http://schemas.microsoft.com/office/drawing/2014/main" id="{263B7C69-384E-9245-99A2-8196DA8EBBCA}"/>
              </a:ext>
            </a:extLst>
          </p:cNvPr>
          <p:cNvSpPr>
            <a:spLocks noGrp="1"/>
          </p:cNvSpPr>
          <p:nvPr>
            <p:ph sz="half" idx="12" hasCustomPrompt="1"/>
          </p:nvPr>
        </p:nvSpPr>
        <p:spPr>
          <a:xfrm>
            <a:off x="501383" y="2368913"/>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11" name="Text Placeholder 4">
            <a:extLst>
              <a:ext uri="{FF2B5EF4-FFF2-40B4-BE49-F238E27FC236}">
                <a16:creationId xmlns:a16="http://schemas.microsoft.com/office/drawing/2014/main" id="{0F240B3F-888B-1144-ADCC-BE2EFAF7C043}"/>
              </a:ext>
            </a:extLst>
          </p:cNvPr>
          <p:cNvSpPr>
            <a:spLocks noGrp="1"/>
          </p:cNvSpPr>
          <p:nvPr>
            <p:ph type="body" sz="quarter" idx="11"/>
          </p:nvPr>
        </p:nvSpPr>
        <p:spPr>
          <a:xfrm>
            <a:off x="6327162" y="1736035"/>
            <a:ext cx="5399314" cy="517308"/>
          </a:xfrm>
        </p:spPr>
        <p:txBody>
          <a:bodyPr anchor="t" anchorCtr="0"/>
          <a:lstStyle>
            <a:lvl1pPr marL="0" indent="0">
              <a:buNone/>
              <a:defRPr sz="3200" b="1" i="0">
                <a:solidFill>
                  <a:srgbClr val="17933A"/>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10" name="Content Placeholder 3">
            <a:extLst>
              <a:ext uri="{FF2B5EF4-FFF2-40B4-BE49-F238E27FC236}">
                <a16:creationId xmlns:a16="http://schemas.microsoft.com/office/drawing/2014/main" id="{308EB897-C84B-DD43-9480-6F698F13575A}"/>
              </a:ext>
            </a:extLst>
          </p:cNvPr>
          <p:cNvSpPr>
            <a:spLocks noGrp="1"/>
          </p:cNvSpPr>
          <p:nvPr>
            <p:ph sz="half" idx="10" hasCustomPrompt="1"/>
          </p:nvPr>
        </p:nvSpPr>
        <p:spPr>
          <a:xfrm>
            <a:off x="6327162" y="2350984"/>
            <a:ext cx="5399314" cy="4005368"/>
          </a:xfrm>
        </p:spPr>
        <p:txBody>
          <a:bodyPr>
            <a:noAutofit/>
          </a:bodyPr>
          <a:lstStyle>
            <a:lvl1pPr marL="0" marR="0" indent="0" algn="l" defTabSz="457337" rtl="0" eaLnBrk="1" fontAlgn="auto" latinLnBrk="0" hangingPunct="1">
              <a:lnSpc>
                <a:spcPct val="100000"/>
              </a:lnSpc>
              <a:spcBef>
                <a:spcPct val="20000"/>
              </a:spcBef>
              <a:spcAft>
                <a:spcPts val="0"/>
              </a:spcAft>
              <a:buClr>
                <a:schemeClr val="tx1"/>
              </a:buClr>
              <a:buSzTx/>
              <a:buFont typeface="Arial"/>
              <a:buNone/>
              <a:tabLst/>
              <a:defRPr sz="3200"/>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marL="274402" marR="0" lvl="0" indent="-274402" algn="l" defTabSz="457337"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text</a:t>
            </a:r>
          </a:p>
        </p:txBody>
      </p:sp>
      <p:sp>
        <p:nvSpPr>
          <p:cNvPr id="7" name="Date Placeholder 3"/>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3689786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ree Bullets with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658808" y="3832721"/>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969815"/>
            <a:ext cx="3200400" cy="1685925"/>
          </a:xfrm>
        </p:spPr>
        <p:txBody>
          <a:bodyPr/>
          <a:lstStyle>
            <a:lvl1pPr>
              <a:defRPr/>
            </a:lvl1pPr>
          </a:lstStyle>
          <a:p>
            <a:r>
              <a:rPr lang="en-US" dirty="0"/>
              <a:t>Icon or picture</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873009"/>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Text Placeholder 6">
            <a:extLst>
              <a:ext uri="{FF2B5EF4-FFF2-40B4-BE49-F238E27FC236}">
                <a16:creationId xmlns:a16="http://schemas.microsoft.com/office/drawing/2014/main" id="{A032619E-8CE1-0649-9079-5F90D3FD8176}"/>
              </a:ext>
            </a:extLst>
          </p:cNvPr>
          <p:cNvSpPr>
            <a:spLocks noGrp="1"/>
          </p:cNvSpPr>
          <p:nvPr>
            <p:ph type="body" sz="quarter" idx="17"/>
          </p:nvPr>
        </p:nvSpPr>
        <p:spPr>
          <a:xfrm>
            <a:off x="4421512" y="3841942"/>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0" name="Picture Placeholder 3">
            <a:extLst>
              <a:ext uri="{FF2B5EF4-FFF2-40B4-BE49-F238E27FC236}">
                <a16:creationId xmlns:a16="http://schemas.microsoft.com/office/drawing/2014/main" id="{F1AC7E86-674A-8043-999B-A00817FE3DC5}"/>
              </a:ext>
            </a:extLst>
          </p:cNvPr>
          <p:cNvSpPr>
            <a:spLocks noGrp="1"/>
          </p:cNvSpPr>
          <p:nvPr>
            <p:ph type="pic" sz="quarter" idx="18" hasCustomPrompt="1"/>
          </p:nvPr>
        </p:nvSpPr>
        <p:spPr>
          <a:xfrm>
            <a:off x="4420345" y="1979036"/>
            <a:ext cx="3200400" cy="1685925"/>
          </a:xfrm>
        </p:spPr>
        <p:txBody>
          <a:bodyPr/>
          <a:lstStyle>
            <a:lvl1pPr>
              <a:defRPr/>
            </a:lvl1pPr>
          </a:lstStyle>
          <a:p>
            <a:r>
              <a:rPr lang="en-US" dirty="0"/>
              <a:t>Icon or picture</a:t>
            </a:r>
          </a:p>
        </p:txBody>
      </p:sp>
      <p:sp>
        <p:nvSpPr>
          <p:cNvPr id="21" name="Rectangle 20">
            <a:extLst>
              <a:ext uri="{FF2B5EF4-FFF2-40B4-BE49-F238E27FC236}">
                <a16:creationId xmlns:a16="http://schemas.microsoft.com/office/drawing/2014/main" id="{6DDE4504-0818-BB4A-9EFA-13FC49217587}"/>
              </a:ext>
              <a:ext uri="{C183D7F6-B498-43B3-948B-1728B52AA6E4}">
                <adec:decorative xmlns:adec="http://schemas.microsoft.com/office/drawing/2017/decorative" val="1"/>
              </a:ext>
            </a:extLst>
          </p:cNvPr>
          <p:cNvSpPr/>
          <p:nvPr userDrawn="1"/>
        </p:nvSpPr>
        <p:spPr>
          <a:xfrm>
            <a:off x="4415428" y="1882230"/>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Text Placeholder 6">
            <a:extLst>
              <a:ext uri="{FF2B5EF4-FFF2-40B4-BE49-F238E27FC236}">
                <a16:creationId xmlns:a16="http://schemas.microsoft.com/office/drawing/2014/main" id="{1BBDB899-9044-4A47-B1DB-4B6CE5D9172C}"/>
              </a:ext>
            </a:extLst>
          </p:cNvPr>
          <p:cNvSpPr>
            <a:spLocks noGrp="1"/>
          </p:cNvSpPr>
          <p:nvPr>
            <p:ph type="body" sz="quarter" idx="19"/>
          </p:nvPr>
        </p:nvSpPr>
        <p:spPr>
          <a:xfrm>
            <a:off x="8184215" y="3844618"/>
            <a:ext cx="3200400"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6" name="Picture Placeholder 3">
            <a:extLst>
              <a:ext uri="{FF2B5EF4-FFF2-40B4-BE49-F238E27FC236}">
                <a16:creationId xmlns:a16="http://schemas.microsoft.com/office/drawing/2014/main" id="{ECA9D9CA-0810-6941-82B7-2D5B5B8D1EA3}"/>
              </a:ext>
            </a:extLst>
          </p:cNvPr>
          <p:cNvSpPr>
            <a:spLocks noGrp="1"/>
          </p:cNvSpPr>
          <p:nvPr>
            <p:ph type="pic" sz="quarter" idx="20" hasCustomPrompt="1"/>
          </p:nvPr>
        </p:nvSpPr>
        <p:spPr>
          <a:xfrm>
            <a:off x="8184215" y="1981712"/>
            <a:ext cx="3200400" cy="1685925"/>
          </a:xfrm>
        </p:spPr>
        <p:txBody>
          <a:bodyPr/>
          <a:lstStyle>
            <a:lvl1pPr>
              <a:defRPr/>
            </a:lvl1pPr>
          </a:lstStyle>
          <a:p>
            <a:r>
              <a:rPr lang="en-US" dirty="0"/>
              <a:t>Icon or picture</a:t>
            </a:r>
          </a:p>
        </p:txBody>
      </p:sp>
      <p:sp>
        <p:nvSpPr>
          <p:cNvPr id="27" name="Rectangle 26">
            <a:extLst>
              <a:ext uri="{FF2B5EF4-FFF2-40B4-BE49-F238E27FC236}">
                <a16:creationId xmlns:a16="http://schemas.microsoft.com/office/drawing/2014/main" id="{FD62BB8F-F385-7D4E-B5D9-E996FC921FF3}"/>
              </a:ext>
              <a:ext uri="{C183D7F6-B498-43B3-948B-1728B52AA6E4}">
                <adec:decorative xmlns:adec="http://schemas.microsoft.com/office/drawing/2017/decorative" val="1"/>
              </a:ext>
            </a:extLst>
          </p:cNvPr>
          <p:cNvSpPr/>
          <p:nvPr userDrawn="1"/>
        </p:nvSpPr>
        <p:spPr>
          <a:xfrm>
            <a:off x="8183632" y="1884906"/>
            <a:ext cx="3209544"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1566448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photos, two text block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3" name="Text Placeholder 6">
            <a:extLst>
              <a:ext uri="{FF2B5EF4-FFF2-40B4-BE49-F238E27FC236}">
                <a16:creationId xmlns:a16="http://schemas.microsoft.com/office/drawing/2014/main" id="{C93133F6-1CCD-7A4F-9E4C-7CDB51CA945D}"/>
              </a:ext>
            </a:extLst>
          </p:cNvPr>
          <p:cNvSpPr>
            <a:spLocks noGrp="1"/>
          </p:cNvSpPr>
          <p:nvPr>
            <p:ph type="body" sz="quarter" idx="11"/>
          </p:nvPr>
        </p:nvSpPr>
        <p:spPr>
          <a:xfrm>
            <a:off x="4787937" y="1670994"/>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4" name="Picture Placeholder 3">
            <a:extLst>
              <a:ext uri="{FF2B5EF4-FFF2-40B4-BE49-F238E27FC236}">
                <a16:creationId xmlns:a16="http://schemas.microsoft.com/office/drawing/2014/main" id="{863222FF-0627-7447-B5BE-D865031F80CE}"/>
              </a:ext>
            </a:extLst>
          </p:cNvPr>
          <p:cNvSpPr>
            <a:spLocks noGrp="1"/>
          </p:cNvSpPr>
          <p:nvPr>
            <p:ph type="pic" sz="quarter" idx="16" hasCustomPrompt="1"/>
          </p:nvPr>
        </p:nvSpPr>
        <p:spPr>
          <a:xfrm>
            <a:off x="658808" y="1767800"/>
            <a:ext cx="3913192" cy="2206487"/>
          </a:xfrm>
        </p:spPr>
        <p:txBody>
          <a:bodyPr/>
          <a:lstStyle>
            <a:lvl1pPr>
              <a:defRPr/>
            </a:lvl1pPr>
          </a:lstStyle>
          <a:p>
            <a:r>
              <a:rPr lang="en-US" dirty="0"/>
              <a:t>Photo</a:t>
            </a:r>
          </a:p>
        </p:txBody>
      </p:sp>
      <p:sp>
        <p:nvSpPr>
          <p:cNvPr id="17" name="Rectangle 16">
            <a:extLst>
              <a:ext uri="{FF2B5EF4-FFF2-40B4-BE49-F238E27FC236}">
                <a16:creationId xmlns:a16="http://schemas.microsoft.com/office/drawing/2014/main" id="{658651D1-EFB7-C240-8FD1-E9FA70578491}"/>
              </a:ext>
              <a:ext uri="{C183D7F6-B498-43B3-948B-1728B52AA6E4}">
                <adec:decorative xmlns:adec="http://schemas.microsoft.com/office/drawing/2017/decorative" val="1"/>
              </a:ext>
            </a:extLst>
          </p:cNvPr>
          <p:cNvSpPr/>
          <p:nvPr userDrawn="1"/>
        </p:nvSpPr>
        <p:spPr>
          <a:xfrm>
            <a:off x="658225" y="1670994"/>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Text Placeholder 6">
            <a:extLst>
              <a:ext uri="{FF2B5EF4-FFF2-40B4-BE49-F238E27FC236}">
                <a16:creationId xmlns:a16="http://schemas.microsoft.com/office/drawing/2014/main" id="{2081B653-09E9-CA4C-823A-B62CFF62A013}"/>
              </a:ext>
            </a:extLst>
          </p:cNvPr>
          <p:cNvSpPr>
            <a:spLocks noGrp="1"/>
          </p:cNvSpPr>
          <p:nvPr>
            <p:ph type="body" sz="quarter" idx="18"/>
          </p:nvPr>
        </p:nvSpPr>
        <p:spPr>
          <a:xfrm>
            <a:off x="4787937" y="4119941"/>
            <a:ext cx="6202994" cy="2206487"/>
          </a:xfrm>
        </p:spPr>
        <p:txBody>
          <a:bodyPr/>
          <a:lstStyle>
            <a:lvl1pPr marL="0" indent="0">
              <a:buNone/>
              <a:defRPr sz="240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22" name="Picture Placeholder 3">
            <a:extLst>
              <a:ext uri="{FF2B5EF4-FFF2-40B4-BE49-F238E27FC236}">
                <a16:creationId xmlns:a16="http://schemas.microsoft.com/office/drawing/2014/main" id="{27D057A0-889C-0E49-B5B5-491A44840399}"/>
              </a:ext>
            </a:extLst>
          </p:cNvPr>
          <p:cNvSpPr>
            <a:spLocks noGrp="1"/>
          </p:cNvSpPr>
          <p:nvPr>
            <p:ph type="pic" sz="quarter" idx="19" hasCustomPrompt="1"/>
          </p:nvPr>
        </p:nvSpPr>
        <p:spPr>
          <a:xfrm>
            <a:off x="658808" y="4210814"/>
            <a:ext cx="3913192" cy="2206487"/>
          </a:xfrm>
        </p:spPr>
        <p:txBody>
          <a:bodyPr/>
          <a:lstStyle>
            <a:lvl1pPr>
              <a:defRPr/>
            </a:lvl1pPr>
          </a:lstStyle>
          <a:p>
            <a:r>
              <a:rPr lang="en-US" dirty="0"/>
              <a:t>Photo</a:t>
            </a:r>
          </a:p>
        </p:txBody>
      </p:sp>
      <p:sp>
        <p:nvSpPr>
          <p:cNvPr id="23" name="Rectangle 22">
            <a:extLst>
              <a:ext uri="{FF2B5EF4-FFF2-40B4-BE49-F238E27FC236}">
                <a16:creationId xmlns:a16="http://schemas.microsoft.com/office/drawing/2014/main" id="{B46F3AA5-F352-F246-9860-4377F0F1F071}"/>
              </a:ext>
              <a:ext uri="{C183D7F6-B498-43B3-948B-1728B52AA6E4}">
                <adec:decorative xmlns:adec="http://schemas.microsoft.com/office/drawing/2017/decorative" val="1"/>
              </a:ext>
            </a:extLst>
          </p:cNvPr>
          <p:cNvSpPr/>
          <p:nvPr userDrawn="1"/>
        </p:nvSpPr>
        <p:spPr>
          <a:xfrm>
            <a:off x="658225" y="4114008"/>
            <a:ext cx="3913192" cy="96806"/>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Date Placeholder 3">
            <a:extLst>
              <a:ext uri="{FF2B5EF4-FFF2-40B4-BE49-F238E27FC236}">
                <a16:creationId xmlns:a16="http://schemas.microsoft.com/office/drawing/2014/main" id="{4349EAF1-D302-0E48-882A-CA10A4FA4B92}"/>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2019 University of Washington. All rights reserved.</a:t>
            </a:r>
          </a:p>
        </p:txBody>
      </p:sp>
    </p:spTree>
    <p:extLst>
      <p:ext uri="{BB962C8B-B14F-4D97-AF65-F5344CB8AC3E}">
        <p14:creationId xmlns:p14="http://schemas.microsoft.com/office/powerpoint/2010/main" val="2995709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23BCBE-ECE1-E14B-BE1D-ADEF565C5FA2}"/>
              </a:ext>
            </a:extLst>
          </p:cNvPr>
          <p:cNvSpPr>
            <a:spLocks noGrp="1"/>
          </p:cNvSpPr>
          <p:nvPr>
            <p:ph type="title" hasCustomPrompt="1"/>
          </p:nvPr>
        </p:nvSpPr>
        <p:spPr>
          <a:xfrm>
            <a:off x="1" y="350027"/>
            <a:ext cx="12192000" cy="1143000"/>
          </a:xfrm>
        </p:spPr>
        <p:txBody>
          <a:bodyPr>
            <a:noAutofit/>
          </a:bodyPr>
          <a:lstStyle>
            <a:lvl1pPr>
              <a:defRPr>
                <a:solidFill>
                  <a:srgbClr val="0D4273"/>
                </a:solidFill>
              </a:defRPr>
            </a:lvl1pPr>
          </a:lstStyle>
          <a:p>
            <a:r>
              <a:rPr lang="en-US" dirty="0"/>
              <a:t>Click To Edit Master Title Style</a:t>
            </a:r>
          </a:p>
        </p:txBody>
      </p:sp>
      <p:sp>
        <p:nvSpPr>
          <p:cNvPr id="10" name="Text Placeholder 6">
            <a:extLst>
              <a:ext uri="{FF2B5EF4-FFF2-40B4-BE49-F238E27FC236}">
                <a16:creationId xmlns:a16="http://schemas.microsoft.com/office/drawing/2014/main" id="{02467DAC-8DC6-4D40-82B5-7CAA5A76E815}"/>
              </a:ext>
            </a:extLst>
          </p:cNvPr>
          <p:cNvSpPr>
            <a:spLocks noGrp="1"/>
          </p:cNvSpPr>
          <p:nvPr>
            <p:ph type="body" sz="quarter" idx="11" hasCustomPrompt="1"/>
          </p:nvPr>
        </p:nvSpPr>
        <p:spPr>
          <a:xfrm>
            <a:off x="2540536" y="2406363"/>
            <a:ext cx="7626721" cy="2206678"/>
          </a:xfrm>
        </p:spPr>
        <p:txBody>
          <a:bodyPr tIns="18288" bIns="18288"/>
          <a:lstStyle>
            <a:lvl1pPr marL="0" indent="0">
              <a:buNone/>
              <a:defRPr sz="2800" b="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11" name="Text Placeholder 6">
            <a:extLst>
              <a:ext uri="{FF2B5EF4-FFF2-40B4-BE49-F238E27FC236}">
                <a16:creationId xmlns:a16="http://schemas.microsoft.com/office/drawing/2014/main" id="{8418A19C-29BB-8E42-B0BE-FF7F0E92198A}"/>
              </a:ext>
            </a:extLst>
          </p:cNvPr>
          <p:cNvSpPr>
            <a:spLocks noGrp="1"/>
          </p:cNvSpPr>
          <p:nvPr>
            <p:ph type="body" sz="quarter" idx="12" hasCustomPrompt="1"/>
          </p:nvPr>
        </p:nvSpPr>
        <p:spPr>
          <a:xfrm>
            <a:off x="2540536" y="4821964"/>
            <a:ext cx="7626721" cy="582770"/>
          </a:xfrm>
        </p:spPr>
        <p:txBody>
          <a:bodyPr tIns="18288" bIns="18288"/>
          <a:lstStyle>
            <a:lvl1pPr marL="0" indent="0">
              <a:buNone/>
              <a:defRPr sz="2400" b="0" i="0">
                <a:solidFill>
                  <a:schemeClr val="tx1"/>
                </a:solidFill>
              </a:defRPr>
            </a:lvl1pPr>
            <a:lvl2pPr>
              <a:defRPr sz="2000"/>
            </a:lvl2pPr>
            <a:lvl3pPr>
              <a:defRPr sz="2000"/>
            </a:lvl3pPr>
            <a:lvl4pPr>
              <a:defRPr sz="2000"/>
            </a:lvl4pPr>
            <a:lvl5pPr>
              <a:defRPr sz="2000"/>
            </a:lvl5pPr>
          </a:lstStyle>
          <a:p>
            <a:pPr lvl="0"/>
            <a:r>
              <a:rPr lang="en-US" dirty="0"/>
              <a:t>Edit Master text styles</a:t>
            </a:r>
          </a:p>
        </p:txBody>
      </p:sp>
      <p:sp>
        <p:nvSpPr>
          <p:cNvPr id="7" name="Rectangle 6">
            <a:extLst>
              <a:ext uri="{FF2B5EF4-FFF2-40B4-BE49-F238E27FC236}">
                <a16:creationId xmlns:a16="http://schemas.microsoft.com/office/drawing/2014/main" id="{D61BDA22-1C6C-E94C-BC6F-2B5DE27D79D2}"/>
              </a:ext>
              <a:ext uri="{C183D7F6-B498-43B3-948B-1728B52AA6E4}">
                <adec:decorative xmlns:adec="http://schemas.microsoft.com/office/drawing/2017/decorative" val="1"/>
              </a:ext>
            </a:extLst>
          </p:cNvPr>
          <p:cNvSpPr/>
          <p:nvPr userDrawn="1"/>
        </p:nvSpPr>
        <p:spPr>
          <a:xfrm>
            <a:off x="1974574" y="2115067"/>
            <a:ext cx="8706678" cy="100584"/>
          </a:xfrm>
          <a:prstGeom prst="rect">
            <a:avLst/>
          </a:prstGeom>
          <a:solidFill>
            <a:srgbClr val="FEBD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DC6A0556-C5FE-9B4C-9BA9-5ADAAC413291}"/>
              </a:ext>
              <a:ext uri="{C183D7F6-B498-43B3-948B-1728B52AA6E4}">
                <adec:decorative xmlns:adec="http://schemas.microsoft.com/office/drawing/2017/decorative" val="1"/>
              </a:ext>
            </a:extLst>
          </p:cNvPr>
          <p:cNvSpPr/>
          <p:nvPr userDrawn="1"/>
        </p:nvSpPr>
        <p:spPr>
          <a:xfrm>
            <a:off x="1974574" y="2210623"/>
            <a:ext cx="8706678" cy="3482020"/>
          </a:xfrm>
          <a:prstGeom prst="rect">
            <a:avLst/>
          </a:prstGeom>
          <a:solidFill>
            <a:srgbClr val="BABABA">
              <a:alpha val="2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Date Placeholder 3">
            <a:extLst>
              <a:ext uri="{FF2B5EF4-FFF2-40B4-BE49-F238E27FC236}">
                <a16:creationId xmlns:a16="http://schemas.microsoft.com/office/drawing/2014/main" id="{59C1AE22-4431-1A48-B147-D0479E3D7AD4}"/>
              </a:ext>
            </a:extLst>
          </p:cNvPr>
          <p:cNvSpPr txBox="1">
            <a:spLocks/>
          </p:cNvSpPr>
          <p:nvPr userDrawn="1"/>
        </p:nvSpPr>
        <p:spPr>
          <a:xfrm>
            <a:off x="7064973" y="6356352"/>
            <a:ext cx="4988796" cy="365125"/>
          </a:xfrm>
          <a:prstGeom prst="rect">
            <a:avLst/>
          </a:prstGeom>
        </p:spPr>
        <p:txBody>
          <a:bodyPr vert="horz" lIns="91464" tIns="45732" rIns="91464" bIns="45732" rtlCol="0" anchor="ctr">
            <a:noAutofit/>
          </a:bodyPr>
          <a:lstStyle>
            <a:defPPr>
              <a:defRPr lang="en-US"/>
            </a:defPPr>
            <a:lvl1pPr algn="l" rtl="0" fontAlgn="base">
              <a:spcBef>
                <a:spcPct val="0"/>
              </a:spcBef>
              <a:spcAft>
                <a:spcPct val="0"/>
              </a:spcAft>
              <a:defRPr lang="en-US" sz="12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900" dirty="0">
                <a:solidFill>
                  <a:schemeClr val="bg1">
                    <a:lumMod val="65000"/>
                  </a:schemeClr>
                </a:solidFill>
              </a:rPr>
              <a:t>© 2020 University of Washington. All rights reserved.</a:t>
            </a:r>
          </a:p>
        </p:txBody>
      </p:sp>
    </p:spTree>
    <p:extLst>
      <p:ext uri="{BB962C8B-B14F-4D97-AF65-F5344CB8AC3E}">
        <p14:creationId xmlns:p14="http://schemas.microsoft.com/office/powerpoint/2010/main" val="140637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image" Target="../media/image1.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0" Type="http://schemas.openxmlformats.org/officeDocument/2006/relationships/slideLayout" Target="../slideLayouts/slideLayout61.xml"/><Relationship Id="rId41"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image" Target="../media/image1.pn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theme" Target="../theme/theme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8" Type="http://schemas.openxmlformats.org/officeDocument/2006/relationships/slideLayout" Target="../slideLayouts/slideLayout92.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20" Type="http://schemas.openxmlformats.org/officeDocument/2006/relationships/slideLayout" Target="../slideLayouts/slideLayout104.xml"/><Relationship Id="rId41" Type="http://schemas.openxmlformats.org/officeDocument/2006/relationships/slideLayout" Target="../slideLayouts/slideLayout1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image" Target="../media/image1.png"/><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theme" Target="../theme/theme4.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image" Target="../media/image1.pn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theme" Target="../theme/theme5.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image" Target="../media/image1.png"/><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theme" Target="../theme/theme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3">
            <a:alphaModFix/>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D4273"/>
              </a:buClr>
              <a:buSzPts val="4001"/>
              <a:buFont typeface="Arial"/>
              <a:buNone/>
              <a:defRPr sz="4000" b="1" i="0" u="none" strike="noStrike" cap="none">
                <a:solidFill>
                  <a:srgbClr val="0D427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609600" y="1817830"/>
            <a:ext cx="10972801" cy="4525963"/>
          </a:xfrm>
          <a:prstGeom prst="rect">
            <a:avLst/>
          </a:prstGeom>
          <a:noFill/>
          <a:ln>
            <a:noFill/>
          </a:ln>
        </p:spPr>
        <p:txBody>
          <a:bodyPr spcFirstLastPara="1" wrap="square" lIns="91425" tIns="45700" rIns="91425" bIns="45700" anchor="t" anchorCtr="0">
            <a:noAutofit/>
          </a:bodyPr>
          <a:lstStyle>
            <a:lvl1pPr marL="457200" marR="0" lvl="0" indent="-431863"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L="914400" marR="0" lvl="1" indent="-406463"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L="1371600" marR="0" lvl="2" indent="-381063"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L="1828800" marR="0" lvl="3"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L="2286000" marR="0" lvl="4"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L="2743200" marR="0" lvl="5"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L="3200400" marR="0" lvl="6"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L="3657600" marR="0" lvl="7"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L="4114800" marR="0" lvl="8"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52"/>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52"/>
          <p:cNvSpPr txBox="1">
            <a:spLocks noGrp="1"/>
          </p:cNvSpPr>
          <p:nvPr>
            <p:ph type="sldNum" idx="12"/>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6026789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DBBC453A-6B12-3E4E-8E5B-4BFBFD851DC7}" type="datetimeFigureOut">
              <a:rPr lang="en-US" smtClean="0"/>
              <a:pPr/>
              <a:t>9/8/2020</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20589920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b="0" i="0">
                <a:solidFill>
                  <a:schemeClr val="tx1">
                    <a:tint val="75000"/>
                  </a:schemeClr>
                </a:solidFill>
                <a:latin typeface="Arial" panose="020B0604020202020204" pitchFamily="34" charset="0"/>
              </a:defRPr>
            </a:lvl1pPr>
          </a:lstStyle>
          <a:p>
            <a:fld id="{DBBC453A-6B12-3E4E-8E5B-4BFBFD851DC7}" type="datetimeFigureOut">
              <a:rPr lang="en-US" smtClean="0"/>
              <a:pPr/>
              <a:t>9/8/2020</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b="0" i="0">
                <a:solidFill>
                  <a:schemeClr val="tx1">
                    <a:tint val="75000"/>
                  </a:schemeClr>
                </a:solidFill>
                <a:latin typeface="Arial" panose="020B0604020202020204" pitchFamily="34" charset="0"/>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277388368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b="0" i="0">
                <a:solidFill>
                  <a:schemeClr val="tx1">
                    <a:tint val="75000"/>
                  </a:schemeClr>
                </a:solidFill>
                <a:latin typeface="Arial" panose="020B0604020202020204" pitchFamily="34" charset="0"/>
              </a:defRPr>
            </a:lvl1pPr>
          </a:lstStyle>
          <a:p>
            <a:fld id="{DBBC453A-6B12-3E4E-8E5B-4BFBFD851DC7}" type="datetimeFigureOut">
              <a:rPr lang="en-US" smtClean="0"/>
              <a:pPr/>
              <a:t>9/8/2020</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b="0" i="0">
                <a:solidFill>
                  <a:schemeClr val="tx1">
                    <a:tint val="75000"/>
                  </a:schemeClr>
                </a:solidFill>
                <a:latin typeface="Arial" panose="020B0604020202020204" pitchFamily="34" charset="0"/>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321857380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b="0" i="0">
                <a:solidFill>
                  <a:schemeClr val="tx1">
                    <a:tint val="75000"/>
                  </a:schemeClr>
                </a:solidFill>
                <a:latin typeface="Arial" panose="020B0604020202020204" pitchFamily="34" charset="0"/>
              </a:defRPr>
            </a:lvl1pPr>
          </a:lstStyle>
          <a:p>
            <a:fld id="{DBBC453A-6B12-3E4E-8E5B-4BFBFD851DC7}" type="datetimeFigureOut">
              <a:rPr lang="en-US" smtClean="0"/>
              <a:pPr/>
              <a:t>9/8/2020</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b="0" i="0">
                <a:solidFill>
                  <a:schemeClr val="tx1">
                    <a:tint val="75000"/>
                  </a:schemeClr>
                </a:solidFill>
                <a:latin typeface="Arial" panose="020B0604020202020204" pitchFamily="34" charset="0"/>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266619827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0027"/>
            <a:ext cx="12192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817830"/>
            <a:ext cx="10972801"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noAutofit/>
          </a:bodyPr>
          <a:lstStyle>
            <a:lvl1pPr algn="l">
              <a:defRPr sz="1200" b="0" i="0">
                <a:solidFill>
                  <a:schemeClr val="tx1">
                    <a:tint val="75000"/>
                  </a:schemeClr>
                </a:solidFill>
                <a:latin typeface="Arial" panose="020B0604020202020204" pitchFamily="34" charset="0"/>
              </a:defRPr>
            </a:lvl1pPr>
          </a:lstStyle>
          <a:p>
            <a:fld id="{DBBC453A-6B12-3E4E-8E5B-4BFBFD851DC7}" type="datetimeFigureOut">
              <a:rPr lang="en-US" smtClean="0"/>
              <a:pPr/>
              <a:t>9/8/2020</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noAutofit/>
          </a:bodyP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noAutofit/>
          </a:bodyPr>
          <a:lstStyle>
            <a:lvl1pPr algn="r">
              <a:defRPr sz="1200" b="0" i="0">
                <a:solidFill>
                  <a:schemeClr val="tx1">
                    <a:tint val="75000"/>
                  </a:schemeClr>
                </a:solidFill>
                <a:latin typeface="Arial" panose="020B0604020202020204" pitchFamily="34" charset="0"/>
              </a:defRPr>
            </a:lvl1pPr>
          </a:lstStyle>
          <a:p>
            <a:fld id="{A6753842-EB21-0F45-9793-244089871662}" type="slidenum">
              <a:rPr lang="en-US" smtClean="0"/>
              <a:pPr/>
              <a:t>‹#›</a:t>
            </a:fld>
            <a:endParaRPr lang="en-US" dirty="0"/>
          </a:p>
        </p:txBody>
      </p:sp>
    </p:spTree>
    <p:extLst>
      <p:ext uri="{BB962C8B-B14F-4D97-AF65-F5344CB8AC3E}">
        <p14:creationId xmlns:p14="http://schemas.microsoft.com/office/powerpoint/2010/main" val="257855155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Lst>
  <p:txStyles>
    <p:titleStyle>
      <a:lvl1pPr algn="ctr" defTabSz="457337" rtl="0" eaLnBrk="1" latinLnBrk="0" hangingPunct="1">
        <a:spcBef>
          <a:spcPct val="0"/>
        </a:spcBef>
        <a:buNone/>
        <a:defRPr sz="4001" b="1" kern="1200">
          <a:solidFill>
            <a:srgbClr val="0D4273"/>
          </a:solidFill>
          <a:latin typeface="Arial"/>
          <a:ea typeface="+mj-ea"/>
          <a:cs typeface="Arial"/>
        </a:defRPr>
      </a:lvl1pPr>
    </p:titleStyle>
    <p:body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p2Fvkt-TRM"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3dzO9upZO8I"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www.youtube.com/watch?v=3dzO9upZO8I&amp;feature=youtu.b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eclkc.ohs.acf.hhs.gov/video/sharing-english-book-spanish" TargetMode="External"/><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6.xml"/></Relationships>
</file>

<file path=ppt/slides/_rels/slide34.xml.rels><?xml version="1.0" encoding="UTF-8" standalone="yes"?>
<Relationships xmlns="http://schemas.openxmlformats.org/package/2006/relationships"><Relationship Id="rId3" Type="http://schemas.openxmlformats.org/officeDocument/2006/relationships/hyperlink" Target="https://eclkc.ohs.acf.hhs.gov/video/welcoming-communicating-families" TargetMode="External"/><Relationship Id="rId2" Type="http://schemas.openxmlformats.org/officeDocument/2006/relationships/notesSlide" Target="../notesSlides/notesSlide34.xml"/><Relationship Id="rId1" Type="http://schemas.openxmlformats.org/officeDocument/2006/relationships/slideLayout" Target="../slideLayouts/slideLayout17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0.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9.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92.xml"/><Relationship Id="rId5" Type="http://schemas.openxmlformats.org/officeDocument/2006/relationships/image" Target="../media/image47.jpe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9.xml"/><Relationship Id="rId4" Type="http://schemas.openxmlformats.org/officeDocument/2006/relationships/hyperlink" Target="https://eclkc.ohs.acf.hhs.gov/video/setting-supportive-classroom-environment-dll-children"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dc.org/early-ed-tools" TargetMode="External"/><Relationship Id="rId2" Type="http://schemas.openxmlformats.org/officeDocument/2006/relationships/notesSlide" Target="../notesSlides/notesSlide50.xml"/><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91.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3.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9.xml"/><Relationship Id="rId4" Type="http://schemas.openxmlformats.org/officeDocument/2006/relationships/hyperlink" Target="https://eclkc.ohs.acf.hhs.gov/video/following-childs-lead-exampl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89.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3" Type="http://schemas.openxmlformats.org/officeDocument/2006/relationships/hyperlink" Target="https://eclkc.ohs.acf.hhs.gov/video/talking-infants" TargetMode="External"/><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8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3" Type="http://schemas.openxmlformats.org/officeDocument/2006/relationships/hyperlink" Target="https://eclkc.ohs.acf.hhs.gov/video/assessment-tools-dlls" TargetMode="External"/><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5.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8.xml"/><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70.xml"/><Relationship Id="rId1" Type="http://schemas.openxmlformats.org/officeDocument/2006/relationships/slideLayout" Target="../slideLayouts/slideLayout14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9.xml"/></Relationships>
</file>

<file path=ppt/slides/_rels/slide75.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75.xml"/><Relationship Id="rId1" Type="http://schemas.openxmlformats.org/officeDocument/2006/relationships/slideLayout" Target="../slideLayouts/slideLayout19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clkc.ohs.acf.hhs.gov/culture-language/article/dual-language-learners-toolk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itle 1" hidden="1">
            <a:extLst>
              <a:ext uri="{FF2B5EF4-FFF2-40B4-BE49-F238E27FC236}">
                <a16:creationId xmlns:a16="http://schemas.microsoft.com/office/drawing/2014/main" id="{93FCEF8F-BC9E-4D4F-9C68-CD1D3C3F1E11}"/>
              </a:ext>
            </a:extLst>
          </p:cNvPr>
          <p:cNvSpPr>
            <a:spLocks noGrp="1"/>
          </p:cNvSpPr>
          <p:nvPr>
            <p:ph type="title"/>
          </p:nvPr>
        </p:nvSpPr>
        <p:spPr/>
        <p:txBody>
          <a:bodyPr/>
          <a:lstStyle/>
          <a:p>
            <a:r>
              <a:rPr lang="en-US" dirty="0"/>
              <a:t>Supporting Children Who Are Dual Language Learners</a:t>
            </a:r>
            <a:br>
              <a:rPr lang="en-US" dirty="0"/>
            </a:br>
            <a:endParaRPr lang="en-US" dirty="0"/>
          </a:p>
        </p:txBody>
      </p:sp>
      <p:sp>
        <p:nvSpPr>
          <p:cNvPr id="250" name="Google Shape;250;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spcBef>
                <a:spcPts val="0"/>
              </a:spcBef>
              <a:buSzPts val="5000"/>
            </a:pPr>
            <a:r>
              <a:rPr lang="en-US" dirty="0"/>
              <a:t>Dual Language Learners: Program and Family Support </a:t>
            </a:r>
            <a:endParaRPr dirty="0"/>
          </a:p>
        </p:txBody>
      </p:sp>
      <p:sp>
        <p:nvSpPr>
          <p:cNvPr id="252" name="Google Shape;252;p1"/>
          <p:cNvSpPr txBox="1"/>
          <p:nvPr/>
        </p:nvSpPr>
        <p:spPr>
          <a:xfrm>
            <a:off x="6135077" y="5920154"/>
            <a:ext cx="5718259" cy="859692"/>
          </a:xfrm>
          <a:prstGeom prst="rect">
            <a:avLst/>
          </a:prstGeom>
          <a:noFill/>
          <a:ln>
            <a:noFill/>
          </a:ln>
        </p:spPr>
        <p:txBody>
          <a:bodyPr spcFirstLastPara="1" wrap="square" lIns="91450" tIns="45725" rIns="91450" bIns="45725" anchor="ctr" anchorCtr="0">
            <a:noAutofit/>
          </a:bodyPr>
          <a:lstStyle/>
          <a:p>
            <a:pPr marL="0" marR="0" lvl="0" indent="0" algn="r" rtl="0">
              <a:lnSpc>
                <a:spcPct val="110000"/>
              </a:lnSpc>
              <a:spcBef>
                <a:spcPts val="0"/>
              </a:spcBef>
              <a:spcAft>
                <a:spcPts val="0"/>
              </a:spcAft>
              <a:buClr>
                <a:srgbClr val="0D4273"/>
              </a:buClr>
              <a:buSzPts val="1600"/>
              <a:buFont typeface="Arial"/>
              <a:buNone/>
            </a:pPr>
            <a:r>
              <a:rPr lang="en-US" sz="1600" b="1" i="0" u="none" strike="noStrike" cap="none" dirty="0">
                <a:solidFill>
                  <a:srgbClr val="0D4273"/>
                </a:solidFill>
                <a:latin typeface="Arial"/>
                <a:ea typeface="Arial"/>
                <a:cs typeface="Arial"/>
                <a:sym typeface="Arial"/>
              </a:rPr>
              <a:t>EarlyEdU Alliance</a:t>
            </a:r>
            <a:r>
              <a:rPr lang="en-US" sz="1801" u="none" strike="noStrike" cap="none" dirty="0">
                <a:solidFill>
                  <a:srgbClr val="0D4273"/>
                </a:solidFill>
                <a:latin typeface="Arial" panose="020B0604020202020204" pitchFamily="34" charset="0"/>
                <a:ea typeface="Calibri"/>
                <a:cs typeface="Arial" panose="020B0604020202020204" pitchFamily="34" charset="0"/>
                <a:sym typeface="Calibri"/>
              </a:rPr>
              <a:t>®</a:t>
            </a:r>
            <a:endParaRPr sz="1600" b="1" i="0" u="none" strike="noStrike" cap="none" dirty="0">
              <a:solidFill>
                <a:srgbClr val="0D4273"/>
              </a:solidFill>
              <a:latin typeface="Arial"/>
              <a:ea typeface="Arial"/>
              <a:cs typeface="Arial"/>
              <a:sym typeface="Arial"/>
            </a:endParaRPr>
          </a:p>
          <a:p>
            <a:pPr marL="0" marR="0" lvl="0" indent="0" algn="r" rtl="0">
              <a:lnSpc>
                <a:spcPct val="110000"/>
              </a:lnSpc>
              <a:spcBef>
                <a:spcPts val="0"/>
              </a:spcBef>
              <a:spcAft>
                <a:spcPts val="0"/>
              </a:spcAft>
              <a:buClr>
                <a:srgbClr val="000000"/>
              </a:buClr>
              <a:buSzPts val="1200"/>
              <a:buFont typeface="Arial"/>
              <a:buNone/>
            </a:pPr>
            <a:r>
              <a:rPr lang="en-US" sz="1200" b="0" i="0" u="none" strike="noStrike" cap="none" dirty="0">
                <a:solidFill>
                  <a:srgbClr val="0D4273"/>
                </a:solidFill>
                <a:latin typeface="Arial"/>
                <a:ea typeface="Arial"/>
                <a:cs typeface="Arial"/>
                <a:sym typeface="Arial"/>
              </a:rPr>
              <a:t>© 2020 University of Washington. All rights reserved.</a:t>
            </a:r>
            <a:endParaRPr sz="1200" b="0" i="0" u="none" strike="noStrike" cap="none" dirty="0">
              <a:solidFill>
                <a:srgbClr val="0D4273"/>
              </a:solidFill>
              <a:latin typeface="Arial"/>
              <a:ea typeface="Arial"/>
              <a:cs typeface="Arial"/>
              <a:sym typeface="Arial"/>
            </a:endParaRPr>
          </a:p>
        </p:txBody>
      </p:sp>
    </p:spTree>
    <p:extLst>
      <p:ext uri="{BB962C8B-B14F-4D97-AF65-F5344CB8AC3E}">
        <p14:creationId xmlns:p14="http://schemas.microsoft.com/office/powerpoint/2010/main" val="98042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1"/>
          <p:cNvSpPr txBox="1">
            <a:spLocks noGrp="1"/>
          </p:cNvSpPr>
          <p:nvPr>
            <p:ph type="title"/>
          </p:nvPr>
        </p:nvSpPr>
        <p:spPr>
          <a:xfrm>
            <a:off x="3596650" y="485854"/>
            <a:ext cx="8595300" cy="75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D4273"/>
              </a:buClr>
              <a:buSzPts val="4000"/>
              <a:buFont typeface="Arial"/>
              <a:buNone/>
            </a:pPr>
            <a:r>
              <a:rPr lang="en-US" dirty="0"/>
              <a:t>Debrief: </a:t>
            </a:r>
            <a:r>
              <a:rPr lang="en-US" i="1" dirty="0"/>
              <a:t>Dual Language Learners</a:t>
            </a:r>
            <a:endParaRPr i="1" dirty="0"/>
          </a:p>
        </p:txBody>
      </p:sp>
      <p:sp>
        <p:nvSpPr>
          <p:cNvPr id="567" name="Google Shape;567;p41"/>
          <p:cNvSpPr txBox="1">
            <a:spLocks noGrp="1"/>
          </p:cNvSpPr>
          <p:nvPr>
            <p:ph type="body" idx="1"/>
          </p:nvPr>
        </p:nvSpPr>
        <p:spPr>
          <a:xfrm>
            <a:off x="3596650" y="1665045"/>
            <a:ext cx="8412600" cy="2576100"/>
          </a:xfrm>
          <a:prstGeom prst="rect">
            <a:avLst/>
          </a:prstGeom>
          <a:noFill/>
          <a:ln>
            <a:noFill/>
          </a:ln>
        </p:spPr>
        <p:txBody>
          <a:bodyPr spcFirstLastPara="1" wrap="square" lIns="91425" tIns="45700" rIns="91425" bIns="45700" anchor="t" anchorCtr="0">
            <a:noAutofit/>
          </a:bodyPr>
          <a:lstStyle/>
          <a:p>
            <a:pPr marL="274402" lvl="0" indent="-274402" algn="l" rtl="0">
              <a:lnSpc>
                <a:spcPct val="114000"/>
              </a:lnSpc>
              <a:spcBef>
                <a:spcPts val="0"/>
              </a:spcBef>
              <a:spcAft>
                <a:spcPts val="0"/>
              </a:spcAft>
              <a:buSzPts val="3200"/>
              <a:buChar char="•"/>
            </a:pPr>
            <a:r>
              <a:rPr lang="en-US" dirty="0"/>
              <a:t>What did you learn about children who are dual language learners?</a:t>
            </a:r>
            <a:endParaRPr dirty="0"/>
          </a:p>
        </p:txBody>
      </p:sp>
    </p:spTree>
    <p:extLst>
      <p:ext uri="{BB962C8B-B14F-4D97-AF65-F5344CB8AC3E}">
        <p14:creationId xmlns:p14="http://schemas.microsoft.com/office/powerpoint/2010/main" val="289283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dirty="0"/>
              <a:t>Diversity Among DLLs</a:t>
            </a:r>
            <a:endParaRPr dirty="0"/>
          </a:p>
        </p:txBody>
      </p:sp>
      <p:sp>
        <p:nvSpPr>
          <p:cNvPr id="299" name="Google Shape;299;p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320" lvl="0" indent="-274320">
              <a:spcBef>
                <a:spcPts val="600"/>
              </a:spcBef>
              <a:buSzPts val="3000"/>
            </a:pPr>
            <a:r>
              <a:rPr lang="en-US" dirty="0"/>
              <a:t>Children may have different types of access to their home language(s) and to English, such as different:</a:t>
            </a:r>
            <a:endParaRPr dirty="0"/>
          </a:p>
          <a:p>
            <a:pPr marL="548640" lvl="2" indent="-274320" algn="l" rtl="0">
              <a:spcBef>
                <a:spcPts val="600"/>
              </a:spcBef>
              <a:spcAft>
                <a:spcPts val="0"/>
              </a:spcAft>
              <a:buClr>
                <a:schemeClr val="dk1"/>
              </a:buClr>
              <a:buSzPts val="2400"/>
              <a:buFont typeface="Arial" panose="020B0604020202020204" pitchFamily="34" charset="0"/>
              <a:buChar char="―"/>
            </a:pPr>
            <a:r>
              <a:rPr lang="en-US" sz="2800" dirty="0"/>
              <a:t>Speakers</a:t>
            </a:r>
            <a:endParaRPr sz="2800" dirty="0"/>
          </a:p>
          <a:p>
            <a:pPr marL="548640" lvl="2" indent="-274320" algn="l" rtl="0">
              <a:spcBef>
                <a:spcPts val="600"/>
              </a:spcBef>
              <a:spcAft>
                <a:spcPts val="0"/>
              </a:spcAft>
              <a:buClr>
                <a:schemeClr val="dk1"/>
              </a:buClr>
              <a:buSzPts val="2400"/>
              <a:buFont typeface="Arial" panose="020B0604020202020204" pitchFamily="34" charset="0"/>
              <a:buChar char="―"/>
            </a:pPr>
            <a:r>
              <a:rPr lang="en-US" sz="2800" dirty="0"/>
              <a:t>Settings</a:t>
            </a:r>
            <a:endParaRPr sz="2800" dirty="0"/>
          </a:p>
          <a:p>
            <a:pPr marL="548640" lvl="2" indent="-274320" algn="l" rtl="0">
              <a:spcBef>
                <a:spcPts val="600"/>
              </a:spcBef>
              <a:spcAft>
                <a:spcPts val="0"/>
              </a:spcAft>
              <a:buClr>
                <a:schemeClr val="dk1"/>
              </a:buClr>
              <a:buSzPts val="2400"/>
              <a:buFont typeface="Arial" panose="020B0604020202020204" pitchFamily="34" charset="0"/>
              <a:buChar char="―"/>
            </a:pPr>
            <a:r>
              <a:rPr lang="en-US" sz="2800" dirty="0"/>
              <a:t>Amounts and types of experience with each language</a:t>
            </a:r>
            <a:endParaRPr sz="2800" dirty="0"/>
          </a:p>
          <a:p>
            <a:pPr marL="274320" indent="-274320">
              <a:spcBef>
                <a:spcPts val="600"/>
              </a:spcBef>
              <a:buSzPts val="3000"/>
            </a:pPr>
            <a:r>
              <a:rPr lang="en-US" dirty="0"/>
              <a:t>Like all children, children who are DLLs demonstrate a wide range of characteristics such as ability, interests, and temperament.</a:t>
            </a:r>
            <a:endParaRPr dirty="0"/>
          </a:p>
        </p:txBody>
      </p:sp>
    </p:spTree>
    <p:extLst>
      <p:ext uri="{BB962C8B-B14F-4D97-AF65-F5344CB8AC3E}">
        <p14:creationId xmlns:p14="http://schemas.microsoft.com/office/powerpoint/2010/main" val="226833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dirty="0"/>
              <a:t>Language Development is Dynamic</a:t>
            </a:r>
            <a:endParaRPr dirty="0"/>
          </a:p>
        </p:txBody>
      </p:sp>
      <p:sp>
        <p:nvSpPr>
          <p:cNvPr id="2" name="Text Placeholder 1">
            <a:extLst>
              <a:ext uri="{FF2B5EF4-FFF2-40B4-BE49-F238E27FC236}">
                <a16:creationId xmlns:a16="http://schemas.microsoft.com/office/drawing/2014/main" id="{AA71EC57-13E7-45B2-BFFF-9D7128C20B7E}"/>
              </a:ext>
            </a:extLst>
          </p:cNvPr>
          <p:cNvSpPr>
            <a:spLocks noGrp="1"/>
          </p:cNvSpPr>
          <p:nvPr>
            <p:ph type="body" idx="1"/>
          </p:nvPr>
        </p:nvSpPr>
        <p:spPr>
          <a:xfrm>
            <a:off x="5627914" y="2492187"/>
            <a:ext cx="6019799" cy="2559237"/>
          </a:xfrm>
        </p:spPr>
        <p:txBody>
          <a:bodyPr/>
          <a:lstStyle/>
          <a:p>
            <a:pPr marL="0" indent="0">
              <a:spcBef>
                <a:spcPts val="600"/>
              </a:spcBef>
            </a:pPr>
            <a:r>
              <a:rPr lang="en-US" b="0" dirty="0"/>
              <a:t>The rate of both first and second language acquisition is influenced by both intrinsic and extrinsic factors.</a:t>
            </a:r>
          </a:p>
        </p:txBody>
      </p:sp>
      <p:pic>
        <p:nvPicPr>
          <p:cNvPr id="423" name="Google Shape;423;p22" descr="A young girl seated on the carpet next to her dad. She's building with colorful blocks as her dad watches."/>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424" name="Google Shape;424;p22">
            <a:extLst>
              <a:ext uri="{C183D7F6-B498-43B3-948B-1728B52AA6E4}">
                <adec:decorative xmlns:adec="http://schemas.microsoft.com/office/drawing/2017/decorative" val="1"/>
              </a:ext>
            </a:extLst>
          </p:cNvPr>
          <p:cNvSpPr txBox="1"/>
          <p:nvPr/>
        </p:nvSpPr>
        <p:spPr>
          <a:xfrm>
            <a:off x="0" y="6374968"/>
            <a:ext cx="1485900" cy="2660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Image credit: EarlyEdU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698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sz="4000" dirty="0"/>
              <a:t>The Younger, the Better</a:t>
            </a:r>
            <a:endParaRPr dirty="0"/>
          </a:p>
        </p:txBody>
      </p:sp>
      <p:pic>
        <p:nvPicPr>
          <p:cNvPr id="3" name="Picture 2" descr="Line graph shows that language scores are highest in children who acquired a new language between birth and age 3. Scores decrease significantly as the age of acquisition increases.">
            <a:extLst>
              <a:ext uri="{FF2B5EF4-FFF2-40B4-BE49-F238E27FC236}">
                <a16:creationId xmlns:a16="http://schemas.microsoft.com/office/drawing/2014/main" id="{20267F88-F12F-B14E-9E9F-492B72993BB2}"/>
              </a:ext>
            </a:extLst>
          </p:cNvPr>
          <p:cNvPicPr>
            <a:picLocks noChangeAspect="1"/>
          </p:cNvPicPr>
          <p:nvPr/>
        </p:nvPicPr>
        <p:blipFill>
          <a:blip r:embed="rId3"/>
          <a:stretch>
            <a:fillRect/>
          </a:stretch>
        </p:blipFill>
        <p:spPr>
          <a:xfrm>
            <a:off x="1524000" y="1366717"/>
            <a:ext cx="9144000" cy="5029200"/>
          </a:xfrm>
          <a:prstGeom prst="rect">
            <a:avLst/>
          </a:prstGeom>
        </p:spPr>
      </p:pic>
      <p:sp>
        <p:nvSpPr>
          <p:cNvPr id="458" name="Google Shape;458;p26">
            <a:extLst>
              <a:ext uri="{C183D7F6-B498-43B3-948B-1728B52AA6E4}">
                <adec:decorative xmlns:adec="http://schemas.microsoft.com/office/drawing/2017/decorative" val="1"/>
              </a:ext>
            </a:extLst>
          </p:cNvPr>
          <p:cNvSpPr txBox="1"/>
          <p:nvPr/>
        </p:nvSpPr>
        <p:spPr>
          <a:xfrm>
            <a:off x="0" y="6395917"/>
            <a:ext cx="1485900" cy="2660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Image credit: </a:t>
            </a:r>
            <a:r>
              <a:rPr kumimoji="0" lang="en-US" sz="900" b="0" i="0" u="none" strike="noStrike" kern="0" cap="none" spc="0" normalizeH="0" baseline="0" noProof="0" dirty="0" err="1">
                <a:ln>
                  <a:noFill/>
                </a:ln>
                <a:solidFill>
                  <a:srgbClr val="000000"/>
                </a:solidFill>
                <a:effectLst/>
                <a:uLnTx/>
                <a:uFillTx/>
                <a:latin typeface="Arial"/>
                <a:ea typeface="Arial"/>
                <a:cs typeface="Arial"/>
                <a:sym typeface="Arial"/>
              </a:rPr>
              <a:t>EarlyEdU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8667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dirty="0"/>
              <a:t>Language Development is Dynamic </a:t>
            </a:r>
            <a:r>
              <a:rPr lang="en-US" b="0" dirty="0"/>
              <a:t>(continued)</a:t>
            </a:r>
            <a:endParaRPr b="0" dirty="0"/>
          </a:p>
        </p:txBody>
      </p:sp>
      <p:sp>
        <p:nvSpPr>
          <p:cNvPr id="431" name="Google Shape;431;p23"/>
          <p:cNvSpPr txBox="1">
            <a:spLocks noGrp="1"/>
          </p:cNvSpPr>
          <p:nvPr>
            <p:ph type="body" idx="1"/>
          </p:nvPr>
        </p:nvSpPr>
        <p:spPr>
          <a:xfrm>
            <a:off x="5627914" y="2330824"/>
            <a:ext cx="6019799" cy="30838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b="0" dirty="0"/>
              <a:t>Children may acquire a second language </a:t>
            </a:r>
            <a:r>
              <a:rPr lang="en-US" dirty="0"/>
              <a:t>simultaneously</a:t>
            </a:r>
            <a:r>
              <a:rPr lang="en-US" b="0" dirty="0"/>
              <a:t> or </a:t>
            </a:r>
            <a:r>
              <a:rPr lang="en-US" dirty="0"/>
              <a:t>sequentially</a:t>
            </a:r>
            <a:r>
              <a:rPr lang="en-US" b="0" dirty="0"/>
              <a:t> in relationship to the development of their home language.</a:t>
            </a:r>
            <a:endParaRPr b="0" dirty="0"/>
          </a:p>
          <a:p>
            <a:pPr marL="0" marR="0" lvl="0" indent="0" algn="l" rtl="0">
              <a:lnSpc>
                <a:spcPct val="100000"/>
              </a:lnSpc>
              <a:spcBef>
                <a:spcPts val="640"/>
              </a:spcBef>
              <a:spcAft>
                <a:spcPts val="0"/>
              </a:spcAft>
              <a:buClr>
                <a:schemeClr val="dk1"/>
              </a:buClr>
              <a:buSzPts val="3200"/>
              <a:buFont typeface="Arial"/>
              <a:buNone/>
            </a:pPr>
            <a:endParaRPr dirty="0"/>
          </a:p>
        </p:txBody>
      </p:sp>
      <p:pic>
        <p:nvPicPr>
          <p:cNvPr id="432" name="Google Shape;432;p23" descr="Picture of containers filled with different writing implements and labeled. There are colored pencils, crayons, smelly markers, and markers."/>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433" name="Google Shape;433;p23"/>
          <p:cNvSpPr txBox="1"/>
          <p:nvPr/>
        </p:nvSpPr>
        <p:spPr>
          <a:xfrm>
            <a:off x="0" y="3910013"/>
            <a:ext cx="1485900" cy="20955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Image credit: EarlyEdU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424;p22">
            <a:extLst>
              <a:ext uri="{FF2B5EF4-FFF2-40B4-BE49-F238E27FC236}">
                <a16:creationId xmlns:a16="http://schemas.microsoft.com/office/drawing/2014/main" id="{1FE15D4A-35D0-B44B-9084-DE49E7CEE8DF}"/>
              </a:ext>
              <a:ext uri="{C183D7F6-B498-43B3-948B-1728B52AA6E4}">
                <adec:decorative xmlns:adec="http://schemas.microsoft.com/office/drawing/2017/decorative" val="1"/>
              </a:ext>
            </a:extLst>
          </p:cNvPr>
          <p:cNvSpPr txBox="1"/>
          <p:nvPr/>
        </p:nvSpPr>
        <p:spPr>
          <a:xfrm>
            <a:off x="0" y="6374968"/>
            <a:ext cx="1485900" cy="2660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Image credit: EarlyEdU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141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dirty="0"/>
              <a:t>Stages of Second Language Development (Sequential)</a:t>
            </a:r>
            <a:endParaRPr dirty="0"/>
          </a:p>
        </p:txBody>
      </p:sp>
      <p:grpSp>
        <p:nvGrpSpPr>
          <p:cNvPr id="465" name="Google Shape;465;p27" descr="Graphic of sequential circles showing the stages of second language development."/>
          <p:cNvGrpSpPr/>
          <p:nvPr/>
        </p:nvGrpSpPr>
        <p:grpSpPr>
          <a:xfrm>
            <a:off x="965200" y="2235200"/>
            <a:ext cx="10540999" cy="3200400"/>
            <a:chOff x="2411" y="1053454"/>
            <a:chExt cx="8224777" cy="2419052"/>
          </a:xfrm>
        </p:grpSpPr>
        <p:sp>
          <p:nvSpPr>
            <p:cNvPr id="466" name="Google Shape;466;p27">
              <a:extLst>
                <a:ext uri="{C183D7F6-B498-43B3-948B-1728B52AA6E4}">
                  <adec:decorative xmlns:adec="http://schemas.microsoft.com/office/drawing/2017/decorative" val="1"/>
                </a:ext>
              </a:extLst>
            </p:cNvPr>
            <p:cNvSpPr/>
            <p:nvPr/>
          </p:nvSpPr>
          <p:spPr>
            <a:xfrm>
              <a:off x="2411" y="1053454"/>
              <a:ext cx="2419052" cy="2419052"/>
            </a:xfrm>
            <a:prstGeom prst="ellipse">
              <a:avLst/>
            </a:prstGeom>
            <a:solidFill>
              <a:srgbClr val="BF504D">
                <a:alpha val="4862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7" name="Google Shape;467;p27"/>
            <p:cNvSpPr txBox="1"/>
            <p:nvPr/>
          </p:nvSpPr>
          <p:spPr>
            <a:xfrm>
              <a:off x="356673" y="1407716"/>
              <a:ext cx="1710528" cy="1710528"/>
            </a:xfrm>
            <a:prstGeom prst="rect">
              <a:avLst/>
            </a:prstGeom>
            <a:noFill/>
            <a:ln>
              <a:noFill/>
            </a:ln>
          </p:spPr>
          <p:txBody>
            <a:bodyPr spcFirstLastPara="1" wrap="square" lIns="133125" tIns="30475" rIns="133125" bIns="304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Home language use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8" name="Google Shape;468;p27">
              <a:extLst>
                <a:ext uri="{C183D7F6-B498-43B3-948B-1728B52AA6E4}">
                  <adec:decorative xmlns:adec="http://schemas.microsoft.com/office/drawing/2017/decorative" val="1"/>
                </a:ext>
              </a:extLst>
            </p:cNvPr>
            <p:cNvSpPr/>
            <p:nvPr/>
          </p:nvSpPr>
          <p:spPr>
            <a:xfrm>
              <a:off x="1937652" y="1053454"/>
              <a:ext cx="2419052" cy="2419052"/>
            </a:xfrm>
            <a:prstGeom prst="ellipse">
              <a:avLst/>
            </a:prstGeom>
            <a:solidFill>
              <a:schemeClr val="accent3">
                <a:alpha val="48627"/>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9" name="Google Shape;469;p27"/>
            <p:cNvSpPr txBox="1"/>
            <p:nvPr/>
          </p:nvSpPr>
          <p:spPr>
            <a:xfrm>
              <a:off x="2291914" y="1407716"/>
              <a:ext cx="1710528" cy="1710528"/>
            </a:xfrm>
            <a:prstGeom prst="rect">
              <a:avLst/>
            </a:prstGeom>
            <a:noFill/>
            <a:ln>
              <a:noFill/>
            </a:ln>
          </p:spPr>
          <p:txBody>
            <a:bodyPr spcFirstLastPara="1" wrap="square" lIns="133125" tIns="30475" rIns="133125" bIns="304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Nonverbal period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0" name="Google Shape;470;p27">
              <a:extLst>
                <a:ext uri="{C183D7F6-B498-43B3-948B-1728B52AA6E4}">
                  <adec:decorative xmlns:adec="http://schemas.microsoft.com/office/drawing/2017/decorative" val="1"/>
                </a:ext>
              </a:extLst>
            </p:cNvPr>
            <p:cNvSpPr/>
            <p:nvPr/>
          </p:nvSpPr>
          <p:spPr>
            <a:xfrm>
              <a:off x="3872894" y="1053454"/>
              <a:ext cx="2419052" cy="2419052"/>
            </a:xfrm>
            <a:prstGeom prst="ellipse">
              <a:avLst/>
            </a:prstGeom>
            <a:solidFill>
              <a:schemeClr val="accent4">
                <a:alpha val="48627"/>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1" name="Google Shape;471;p27"/>
            <p:cNvSpPr txBox="1"/>
            <p:nvPr/>
          </p:nvSpPr>
          <p:spPr>
            <a:xfrm>
              <a:off x="4114800" y="1407716"/>
              <a:ext cx="1822884" cy="1710528"/>
            </a:xfrm>
            <a:prstGeom prst="rect">
              <a:avLst/>
            </a:prstGeom>
            <a:noFill/>
            <a:ln>
              <a:noFill/>
            </a:ln>
          </p:spPr>
          <p:txBody>
            <a:bodyPr spcFirstLastPara="1" wrap="square" lIns="133125" tIns="30475" rIns="133125" bIns="304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Telegraphic and formulaic speech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2" name="Google Shape;472;p27">
              <a:extLst>
                <a:ext uri="{C183D7F6-B498-43B3-948B-1728B52AA6E4}">
                  <adec:decorative xmlns:adec="http://schemas.microsoft.com/office/drawing/2017/decorative" val="1"/>
                </a:ext>
              </a:extLst>
            </p:cNvPr>
            <p:cNvSpPr/>
            <p:nvPr/>
          </p:nvSpPr>
          <p:spPr>
            <a:xfrm>
              <a:off x="5808136" y="1053454"/>
              <a:ext cx="2419052" cy="2419052"/>
            </a:xfrm>
            <a:prstGeom prst="ellipse">
              <a:avLst/>
            </a:prstGeom>
            <a:solidFill>
              <a:srgbClr val="49ACC5">
                <a:alpha val="4862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3" name="Google Shape;473;p27"/>
            <p:cNvSpPr txBox="1"/>
            <p:nvPr/>
          </p:nvSpPr>
          <p:spPr>
            <a:xfrm>
              <a:off x="6162398" y="1407716"/>
              <a:ext cx="1710528" cy="1710528"/>
            </a:xfrm>
            <a:prstGeom prst="rect">
              <a:avLst/>
            </a:prstGeom>
            <a:noFill/>
            <a:ln>
              <a:noFill/>
            </a:ln>
          </p:spPr>
          <p:txBody>
            <a:bodyPr spcFirstLastPara="1" wrap="square" lIns="133125" tIns="30475" rIns="133125" bIns="304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Productive language use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12" name="Google Shape;424;p22">
            <a:extLst>
              <a:ext uri="{FF2B5EF4-FFF2-40B4-BE49-F238E27FC236}">
                <a16:creationId xmlns:a16="http://schemas.microsoft.com/office/drawing/2014/main" id="{2DB92A75-C7A2-1740-BDF2-36582F0F1B23}"/>
              </a:ext>
              <a:ext uri="{C183D7F6-B498-43B3-948B-1728B52AA6E4}">
                <adec:decorative xmlns:adec="http://schemas.microsoft.com/office/drawing/2017/decorative" val="1"/>
              </a:ext>
            </a:extLst>
          </p:cNvPr>
          <p:cNvSpPr txBox="1"/>
          <p:nvPr/>
        </p:nvSpPr>
        <p:spPr>
          <a:xfrm>
            <a:off x="0" y="6374968"/>
            <a:ext cx="1485900" cy="26601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Image credit: EarlyEdU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575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sz="4000" dirty="0"/>
              <a:t>Code Switching</a:t>
            </a:r>
            <a:endParaRPr dirty="0"/>
          </a:p>
        </p:txBody>
      </p:sp>
      <p:sp>
        <p:nvSpPr>
          <p:cNvPr id="532" name="Google Shape;532;p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600"/>
              </a:spcBef>
              <a:spcAft>
                <a:spcPts val="0"/>
              </a:spcAft>
              <a:buSzPts val="1800"/>
              <a:buNone/>
            </a:pPr>
            <a:r>
              <a:rPr lang="en-US" dirty="0"/>
              <a:t>The use of elements (phonological, vocabulary, syntactic) from two languages in the same utterance or stretch of conversation </a:t>
            </a:r>
            <a:endParaRPr dirty="0"/>
          </a:p>
          <a:p>
            <a:pPr marL="0" lvl="0" indent="0" algn="l" rtl="0">
              <a:lnSpc>
                <a:spcPct val="114000"/>
              </a:lnSpc>
              <a:spcBef>
                <a:spcPts val="600"/>
              </a:spcBef>
              <a:spcAft>
                <a:spcPts val="0"/>
              </a:spcAft>
              <a:buSzPts val="1800"/>
              <a:buNone/>
            </a:pPr>
            <a:r>
              <a:rPr lang="en-US" dirty="0"/>
              <a:t>Typical features of dual language development</a:t>
            </a:r>
            <a:endParaRPr dirty="0"/>
          </a:p>
          <a:p>
            <a:pPr marL="274402" indent="-274402">
              <a:lnSpc>
                <a:spcPct val="114000"/>
              </a:lnSpc>
              <a:spcBef>
                <a:spcPts val="600"/>
              </a:spcBef>
              <a:buSzPts val="3200"/>
            </a:pPr>
            <a:r>
              <a:rPr lang="en-US" dirty="0"/>
              <a:t>Rule-governed, not at random</a:t>
            </a:r>
            <a:endParaRPr dirty="0"/>
          </a:p>
          <a:p>
            <a:pPr marL="274402" indent="-274402">
              <a:lnSpc>
                <a:spcPct val="114000"/>
              </a:lnSpc>
              <a:spcBef>
                <a:spcPts val="600"/>
              </a:spcBef>
              <a:buSzPts val="3200"/>
            </a:pPr>
            <a:r>
              <a:rPr lang="en-US" dirty="0"/>
              <a:t>Sensitive to context, intentionally used.</a:t>
            </a:r>
            <a:endParaRPr dirty="0"/>
          </a:p>
        </p:txBody>
      </p:sp>
    </p:spTree>
    <p:extLst>
      <p:ext uri="{BB962C8B-B14F-4D97-AF65-F5344CB8AC3E}">
        <p14:creationId xmlns:p14="http://schemas.microsoft.com/office/powerpoint/2010/main" val="24231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Effect transition="in" filter="fade">
                                      <p:cBhvr>
                                        <p:cTn id="7" dur="500"/>
                                        <p:tgtEl>
                                          <p:spTgt spid="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
                                            <p:txEl>
                                              <p:pRg st="1" end="1"/>
                                            </p:txEl>
                                          </p:spTgt>
                                        </p:tgtEl>
                                        <p:attrNameLst>
                                          <p:attrName>style.visibility</p:attrName>
                                        </p:attrNameLst>
                                      </p:cBhvr>
                                      <p:to>
                                        <p:strVal val="visible"/>
                                      </p:to>
                                    </p:set>
                                    <p:animEffect transition="in" filter="fade">
                                      <p:cBhvr>
                                        <p:cTn id="12" dur="500"/>
                                        <p:tgtEl>
                                          <p:spTgt spid="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
                                            <p:txEl>
                                              <p:pRg st="2" end="2"/>
                                            </p:txEl>
                                          </p:spTgt>
                                        </p:tgtEl>
                                        <p:attrNameLst>
                                          <p:attrName>style.visibility</p:attrName>
                                        </p:attrNameLst>
                                      </p:cBhvr>
                                      <p:to>
                                        <p:strVal val="visible"/>
                                      </p:to>
                                    </p:set>
                                    <p:animEffect transition="in" filter="fade">
                                      <p:cBhvr>
                                        <p:cTn id="17" dur="500"/>
                                        <p:tgtEl>
                                          <p:spTgt spid="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
                                            <p:txEl>
                                              <p:pRg st="3" end="3"/>
                                            </p:txEl>
                                          </p:spTgt>
                                        </p:tgtEl>
                                        <p:attrNameLst>
                                          <p:attrName>style.visibility</p:attrName>
                                        </p:attrNameLst>
                                      </p:cBhvr>
                                      <p:to>
                                        <p:strVal val="visible"/>
                                      </p:to>
                                    </p:set>
                                    <p:animEffect transition="in" filter="fade">
                                      <p:cBhvr>
                                        <p:cTn id="22" dur="500"/>
                                        <p:tgtEl>
                                          <p:spTgt spid="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D4273"/>
              </a:buClr>
              <a:buSzPts val="4000"/>
              <a:buFont typeface="Arial"/>
              <a:buNone/>
            </a:pPr>
            <a:r>
              <a:rPr lang="en-US" dirty="0"/>
              <a:t>Video: </a:t>
            </a:r>
            <a:r>
              <a:rPr lang="en-US" i="1" dirty="0"/>
              <a:t>Creating Bilingual Minds</a:t>
            </a:r>
            <a:endParaRPr i="1" dirty="0"/>
          </a:p>
        </p:txBody>
      </p:sp>
      <p:sp>
        <p:nvSpPr>
          <p:cNvPr id="539" name="Google Shape;539;p35"/>
          <p:cNvSpPr txBox="1">
            <a:spLocks noGrp="1"/>
          </p:cNvSpPr>
          <p:nvPr>
            <p:ph type="body" idx="1"/>
          </p:nvPr>
        </p:nvSpPr>
        <p:spPr>
          <a:xfrm>
            <a:off x="3596641" y="1470212"/>
            <a:ext cx="8412480" cy="4723647"/>
          </a:xfrm>
          <a:prstGeom prst="rect">
            <a:avLst/>
          </a:prstGeom>
          <a:noFill/>
          <a:ln>
            <a:noFill/>
          </a:ln>
        </p:spPr>
        <p:txBody>
          <a:bodyPr spcFirstLastPara="1" wrap="square" lIns="91425" tIns="45700" rIns="91425" bIns="45700" anchor="t" anchorCtr="0">
            <a:noAutofit/>
          </a:bodyPr>
          <a:lstStyle/>
          <a:p>
            <a:pPr marL="274402" lvl="0" indent="-274402" algn="l" rtl="0">
              <a:spcBef>
                <a:spcPts val="600"/>
              </a:spcBef>
              <a:spcAft>
                <a:spcPts val="0"/>
              </a:spcAft>
              <a:buSzPts val="3200"/>
              <a:buChar char="•"/>
            </a:pPr>
            <a:r>
              <a:rPr lang="en-US" dirty="0"/>
              <a:t>Watch the TED Talk, </a:t>
            </a:r>
            <a:r>
              <a:rPr lang="en-US" i="1" u="sng" dirty="0">
                <a:solidFill>
                  <a:schemeClr val="hlink"/>
                </a:solidFill>
                <a:hlinkClick r:id="rId3"/>
              </a:rPr>
              <a:t>Creating Bilingual Minds</a:t>
            </a:r>
            <a:r>
              <a:rPr lang="en-US" i="1" u="sng" dirty="0">
                <a:solidFill>
                  <a:schemeClr val="hlink"/>
                </a:solidFill>
              </a:rPr>
              <a:t>.</a:t>
            </a:r>
            <a:endParaRPr dirty="0"/>
          </a:p>
          <a:p>
            <a:pPr marL="274402" lvl="0" indent="-274402" algn="l" rtl="0">
              <a:spcBef>
                <a:spcPts val="600"/>
              </a:spcBef>
              <a:spcAft>
                <a:spcPts val="0"/>
              </a:spcAft>
              <a:buSzPts val="3200"/>
              <a:buChar char="•"/>
            </a:pPr>
            <a:r>
              <a:rPr lang="en-US" dirty="0"/>
              <a:t>As you watch, think about:</a:t>
            </a:r>
            <a:endParaRPr dirty="0"/>
          </a:p>
          <a:p>
            <a:pPr marL="832218" lvl="1" indent="-457200" algn="l" rtl="0">
              <a:spcBef>
                <a:spcPts val="600"/>
              </a:spcBef>
              <a:spcAft>
                <a:spcPts val="0"/>
              </a:spcAft>
              <a:buSzPts val="2800"/>
              <a:buFont typeface="Arial" panose="020B0604020202020204" pitchFamily="34" charset="0"/>
              <a:buChar char="―"/>
            </a:pPr>
            <a:r>
              <a:rPr lang="en-US" dirty="0"/>
              <a:t>How code switching shows linguistic sophistication. </a:t>
            </a:r>
            <a:endParaRPr dirty="0"/>
          </a:p>
          <a:p>
            <a:pPr marL="832218" lvl="1" indent="-457200" algn="l" rtl="0">
              <a:spcBef>
                <a:spcPts val="600"/>
              </a:spcBef>
              <a:spcAft>
                <a:spcPts val="0"/>
              </a:spcAft>
              <a:buSzPts val="2800"/>
              <a:buFont typeface="Arial" panose="020B0604020202020204" pitchFamily="34" charset="0"/>
              <a:buChar char="―"/>
            </a:pPr>
            <a:r>
              <a:rPr lang="en-US" dirty="0"/>
              <a:t>Your experiences with children who code switch and how you’ve handled it.</a:t>
            </a:r>
            <a:endParaRPr dirty="0"/>
          </a:p>
          <a:p>
            <a:pPr marL="0" lvl="0" indent="0" algn="l" rtl="0">
              <a:spcBef>
                <a:spcPts val="0"/>
              </a:spcBef>
              <a:spcAft>
                <a:spcPts val="0"/>
              </a:spcAft>
              <a:buSzPts val="3200"/>
              <a:buNone/>
            </a:pPr>
            <a:endParaRPr i="1" dirty="0"/>
          </a:p>
          <a:p>
            <a:pPr marL="0" lvl="0" indent="0" algn="l" rtl="0">
              <a:spcBef>
                <a:spcPts val="640"/>
              </a:spcBef>
              <a:spcAft>
                <a:spcPts val="0"/>
              </a:spcAft>
              <a:buSzPts val="3200"/>
              <a:buNone/>
            </a:pPr>
            <a:endParaRPr dirty="0"/>
          </a:p>
          <a:p>
            <a:pPr marL="0" lvl="0" indent="0" algn="l" rtl="0">
              <a:spcBef>
                <a:spcPts val="640"/>
              </a:spcBef>
              <a:spcAft>
                <a:spcPts val="0"/>
              </a:spcAft>
              <a:buSzPts val="3200"/>
              <a:buNone/>
            </a:pPr>
            <a:endParaRPr i="1" dirty="0"/>
          </a:p>
        </p:txBody>
      </p:sp>
      <p:sp>
        <p:nvSpPr>
          <p:cNvPr id="2" name="TextBox 1">
            <a:extLst>
              <a:ext uri="{FF2B5EF4-FFF2-40B4-BE49-F238E27FC236}">
                <a16:creationId xmlns:a16="http://schemas.microsoft.com/office/drawing/2014/main" id="{E3D7D722-E77D-DB4E-9482-F23AC72A7088}"/>
              </a:ext>
              <a:ext uri="{C183D7F6-B498-43B3-948B-1728B52AA6E4}">
                <adec:decorative xmlns:adec="http://schemas.microsoft.com/office/drawing/2017/decorative" val="1"/>
              </a:ext>
            </a:extLst>
          </p:cNvPr>
          <p:cNvSpPr txBox="1"/>
          <p:nvPr/>
        </p:nvSpPr>
        <p:spPr>
          <a:xfrm>
            <a:off x="0" y="6009719"/>
            <a:ext cx="8961121" cy="646331"/>
          </a:xfrm>
          <a:prstGeom prst="rect">
            <a:avLst/>
          </a:prstGeom>
          <a:noFill/>
        </p:spPr>
        <p:txBody>
          <a:bodyPr wrap="square" rtlCol="0">
            <a:spAutoFit/>
          </a:bodyPr>
          <a:lstStyle/>
          <a:p>
            <a:pPr lvl="0">
              <a:buClr>
                <a:schemeClr val="dk1"/>
              </a:buClr>
              <a:buSzPts val="1200"/>
            </a:pPr>
            <a:r>
              <a:rPr lang="en-US" dirty="0">
                <a:latin typeface="Arial" panose="020B0604020202020204" pitchFamily="34" charset="0"/>
                <a:cs typeface="Arial" panose="020B0604020202020204" pitchFamily="34" charset="0"/>
              </a:rPr>
              <a:t>TEDx Talks (2017, February 8). Creating bilingual minds, </a:t>
            </a:r>
            <a:r>
              <a:rPr lang="en-US" dirty="0" err="1">
                <a:latin typeface="Arial" panose="020B0604020202020204" pitchFamily="34" charset="0"/>
                <a:cs typeface="Arial" panose="020B0604020202020204" pitchFamily="34" charset="0"/>
              </a:rPr>
              <a:t>Naja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Ferjan</a:t>
            </a:r>
            <a:r>
              <a:rPr lang="en-US" dirty="0">
                <a:latin typeface="Arial" panose="020B0604020202020204" pitchFamily="34" charset="0"/>
                <a:cs typeface="Arial" panose="020B0604020202020204" pitchFamily="34" charset="0"/>
              </a:rPr>
              <a:t> Ramirez, </a:t>
            </a:r>
            <a:r>
              <a:rPr lang="en-US" dirty="0" err="1">
                <a:latin typeface="Arial" panose="020B0604020202020204" pitchFamily="34" charset="0"/>
                <a:cs typeface="Arial" panose="020B0604020202020204" pitchFamily="34" charset="0"/>
              </a:rPr>
              <a:t>TEDxLjubljana</a:t>
            </a:r>
            <a:r>
              <a:rPr lang="en-US" dirty="0">
                <a:latin typeface="Arial" panose="020B0604020202020204" pitchFamily="34" charset="0"/>
                <a:cs typeface="Arial" panose="020B0604020202020204" pitchFamily="34" charset="0"/>
              </a:rPr>
              <a:t> [Video file]. </a:t>
            </a:r>
            <a:r>
              <a:rPr lang="en-US" u="sng" dirty="0">
                <a:solidFill>
                  <a:schemeClr val="hlink"/>
                </a:solidFill>
                <a:latin typeface="Arial" panose="020B0604020202020204" pitchFamily="34" charset="0"/>
                <a:cs typeface="Arial" panose="020B0604020202020204" pitchFamily="34" charset="0"/>
                <a:hlinkClick r:id="rId3"/>
              </a:rPr>
              <a:t>https://www.youtube.com/watch?v=Bp2Fvkt-TRM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61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6"/>
          <p:cNvSpPr txBox="1">
            <a:spLocks noGrp="1"/>
          </p:cNvSpPr>
          <p:nvPr>
            <p:ph type="title"/>
          </p:nvPr>
        </p:nvSpPr>
        <p:spPr>
          <a:xfrm>
            <a:off x="3596641" y="485859"/>
            <a:ext cx="8595360" cy="15303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D4273"/>
              </a:buClr>
              <a:buSzPts val="4000"/>
              <a:buFont typeface="Arial"/>
              <a:buNone/>
            </a:pPr>
            <a:r>
              <a:rPr lang="en-US" dirty="0"/>
              <a:t>Debrief: </a:t>
            </a:r>
            <a:r>
              <a:rPr lang="en-US" i="1" dirty="0"/>
              <a:t>Creating Bilingual Minds</a:t>
            </a:r>
            <a:endParaRPr i="1" dirty="0"/>
          </a:p>
        </p:txBody>
      </p:sp>
      <p:sp>
        <p:nvSpPr>
          <p:cNvPr id="545" name="Google Shape;545;p36"/>
          <p:cNvSpPr txBox="1">
            <a:spLocks noGrp="1"/>
          </p:cNvSpPr>
          <p:nvPr>
            <p:ph type="body" idx="1"/>
          </p:nvPr>
        </p:nvSpPr>
        <p:spPr>
          <a:xfrm>
            <a:off x="3596641" y="2016199"/>
            <a:ext cx="8412480" cy="435594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3200"/>
              <a:buChar char="•"/>
            </a:pPr>
            <a:r>
              <a:rPr lang="en-US" dirty="0"/>
              <a:t>How does code switching show linguistic sophistication?</a:t>
            </a:r>
            <a:endParaRPr dirty="0"/>
          </a:p>
          <a:p>
            <a:pPr marL="274320" lvl="0" indent="-274320" algn="l" rtl="0">
              <a:spcBef>
                <a:spcPts val="640"/>
              </a:spcBef>
              <a:spcAft>
                <a:spcPts val="0"/>
              </a:spcAft>
              <a:buSzPts val="3200"/>
              <a:buChar char="•"/>
            </a:pPr>
            <a:r>
              <a:rPr lang="en-US" dirty="0"/>
              <a:t>From your experience, how have you handled your children or students’ code switching?</a:t>
            </a:r>
            <a:endParaRPr dirty="0"/>
          </a:p>
          <a:p>
            <a:pPr marL="274402" lvl="0" indent="-71138" algn="l" rtl="0">
              <a:spcBef>
                <a:spcPts val="640"/>
              </a:spcBef>
              <a:spcAft>
                <a:spcPts val="0"/>
              </a:spcAft>
              <a:buSzPts val="3201"/>
              <a:buNone/>
            </a:pPr>
            <a:endParaRPr dirty="0"/>
          </a:p>
        </p:txBody>
      </p:sp>
    </p:spTree>
    <p:extLst>
      <p:ext uri="{BB962C8B-B14F-4D97-AF65-F5344CB8AC3E}">
        <p14:creationId xmlns:p14="http://schemas.microsoft.com/office/powerpoint/2010/main" val="382271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D4273"/>
              </a:buClr>
              <a:buSzPts val="4000"/>
              <a:buFont typeface="Arial"/>
              <a:buNone/>
            </a:pPr>
            <a:r>
              <a:rPr lang="en-US" dirty="0"/>
              <a:t>Word Mixing</a:t>
            </a:r>
            <a:endParaRPr dirty="0"/>
          </a:p>
        </p:txBody>
      </p:sp>
      <p:sp>
        <p:nvSpPr>
          <p:cNvPr id="552" name="Google Shape;552;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74402" indent="-274402">
              <a:spcBef>
                <a:spcPts val="600"/>
              </a:spcBef>
              <a:buSzPts val="3200"/>
            </a:pPr>
            <a:r>
              <a:rPr lang="en-US" dirty="0"/>
              <a:t>Systematic borrowing of words by simultaneous </a:t>
            </a:r>
            <a:br>
              <a:rPr lang="en-US" dirty="0"/>
            </a:br>
            <a:r>
              <a:rPr lang="en-US" dirty="0"/>
              <a:t>bilinguals from the dominant language into the non-dominant </a:t>
            </a:r>
            <a:endParaRPr dirty="0"/>
          </a:p>
          <a:p>
            <a:pPr marL="274402" indent="-274402">
              <a:spcBef>
                <a:spcPts val="600"/>
              </a:spcBef>
              <a:buSzPts val="3200"/>
            </a:pPr>
            <a:r>
              <a:rPr lang="en-US" dirty="0"/>
              <a:t>It reveals a cognitive competence— filling in the gap </a:t>
            </a:r>
            <a:endParaRPr dirty="0"/>
          </a:p>
        </p:txBody>
      </p:sp>
    </p:spTree>
    <p:extLst>
      <p:ext uri="{BB962C8B-B14F-4D97-AF65-F5344CB8AC3E}">
        <p14:creationId xmlns:p14="http://schemas.microsoft.com/office/powerpoint/2010/main" val="403936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D4273"/>
              </a:buClr>
              <a:buSzPts val="4000"/>
              <a:buFont typeface="Arial"/>
              <a:buNone/>
            </a:pPr>
            <a:r>
              <a:rPr lang="en-US" dirty="0"/>
              <a:t>Objectives</a:t>
            </a:r>
            <a:endParaRPr dirty="0"/>
          </a:p>
        </p:txBody>
      </p:sp>
      <p:sp>
        <p:nvSpPr>
          <p:cNvPr id="268" name="Google Shape;268;p3"/>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dirty="0"/>
              <a:t>By the end of this module, you should be able to:</a:t>
            </a:r>
            <a:endParaRPr dirty="0"/>
          </a:p>
          <a:p>
            <a:pPr marL="274320" indent="-274320">
              <a:spcBef>
                <a:spcPts val="640"/>
              </a:spcBef>
              <a:buSzPts val="3200"/>
            </a:pPr>
            <a:r>
              <a:rPr lang="en-US" sz="2800" dirty="0"/>
              <a:t>Define Dual Language Learner (DLL).</a:t>
            </a:r>
          </a:p>
          <a:p>
            <a:pPr marL="274320" lvl="0" indent="-274320" algn="l" rtl="0">
              <a:lnSpc>
                <a:spcPct val="100000"/>
              </a:lnSpc>
              <a:spcBef>
                <a:spcPts val="640"/>
              </a:spcBef>
              <a:spcAft>
                <a:spcPts val="0"/>
              </a:spcAft>
              <a:buSzPts val="3200"/>
              <a:buChar char="•"/>
            </a:pPr>
            <a:r>
              <a:rPr lang="en-US" sz="2800" dirty="0"/>
              <a:t>Describe intentional language supports and explain why they are important.</a:t>
            </a:r>
          </a:p>
          <a:p>
            <a:pPr marL="274320" lvl="0" indent="-274320" algn="l" rtl="0">
              <a:lnSpc>
                <a:spcPct val="100000"/>
              </a:lnSpc>
              <a:spcBef>
                <a:spcPts val="640"/>
              </a:spcBef>
              <a:spcAft>
                <a:spcPts val="0"/>
              </a:spcAft>
              <a:buSzPts val="3200"/>
              <a:buChar char="•"/>
            </a:pPr>
            <a:r>
              <a:rPr lang="en-US" sz="2800" dirty="0"/>
              <a:t>Discuss the role of the family and how to engage them.</a:t>
            </a:r>
          </a:p>
          <a:p>
            <a:pPr marL="274320" lvl="0" indent="-274320" algn="l" rtl="0">
              <a:lnSpc>
                <a:spcPct val="100000"/>
              </a:lnSpc>
              <a:spcBef>
                <a:spcPts val="640"/>
              </a:spcBef>
              <a:spcAft>
                <a:spcPts val="0"/>
              </a:spcAft>
              <a:buSzPts val="3200"/>
              <a:buChar char="•"/>
            </a:pPr>
            <a:r>
              <a:rPr lang="en-US" sz="2800" dirty="0"/>
              <a:t>Discuss beliefs, positionality, and being an educator advocate for children who are dual language learners and their families.</a:t>
            </a:r>
            <a:endParaRPr sz="2800" dirty="0"/>
          </a:p>
          <a:p>
            <a:pPr marL="274320" lvl="0" indent="-71120" algn="l" rtl="0">
              <a:lnSpc>
                <a:spcPct val="100000"/>
              </a:lnSpc>
              <a:spcBef>
                <a:spcPts val="640"/>
              </a:spcBef>
              <a:spcAft>
                <a:spcPts val="0"/>
              </a:spcAft>
              <a:buSzPts val="3200"/>
              <a:buNone/>
            </a:pPr>
            <a:endParaRPr dirty="0"/>
          </a:p>
        </p:txBody>
      </p:sp>
    </p:spTree>
    <p:extLst>
      <p:ext uri="{BB962C8B-B14F-4D97-AF65-F5344CB8AC3E}">
        <p14:creationId xmlns:p14="http://schemas.microsoft.com/office/powerpoint/2010/main" val="2511219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8"/>
          <p:cNvSpPr txBox="1">
            <a:spLocks noGrp="1"/>
          </p:cNvSpPr>
          <p:nvPr>
            <p:ph type="title"/>
          </p:nvPr>
        </p:nvSpPr>
        <p:spPr/>
        <p:txBody>
          <a:bodyPr/>
          <a:lstStyle/>
          <a:p>
            <a:pPr lvl="0"/>
            <a:r>
              <a:rPr lang="en-US" dirty="0"/>
              <a:t>To recap...</a:t>
            </a:r>
          </a:p>
        </p:txBody>
      </p:sp>
      <p:graphicFrame>
        <p:nvGraphicFramePr>
          <p:cNvPr id="559" name="Google Shape;559;p3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3361257"/>
              </p:ext>
            </p:extLst>
          </p:nvPr>
        </p:nvGraphicFramePr>
        <p:xfrm>
          <a:off x="1097281" y="1493027"/>
          <a:ext cx="10502535" cy="4829396"/>
        </p:xfrm>
        <a:graphic>
          <a:graphicData uri="http://schemas.openxmlformats.org/drawingml/2006/table">
            <a:tbl>
              <a:tblPr firstRow="1">
                <a:noFill/>
              </a:tblPr>
              <a:tblGrid>
                <a:gridCol w="3500845">
                  <a:extLst>
                    <a:ext uri="{9D8B030D-6E8A-4147-A177-3AD203B41FA5}">
                      <a16:colId xmlns:a16="http://schemas.microsoft.com/office/drawing/2014/main" val="20000"/>
                    </a:ext>
                  </a:extLst>
                </a:gridCol>
                <a:gridCol w="3500845">
                  <a:extLst>
                    <a:ext uri="{9D8B030D-6E8A-4147-A177-3AD203B41FA5}">
                      <a16:colId xmlns:a16="http://schemas.microsoft.com/office/drawing/2014/main" val="20001"/>
                    </a:ext>
                  </a:extLst>
                </a:gridCol>
                <a:gridCol w="3500845">
                  <a:extLst>
                    <a:ext uri="{9D8B030D-6E8A-4147-A177-3AD203B41FA5}">
                      <a16:colId xmlns:a16="http://schemas.microsoft.com/office/drawing/2014/main" val="20002"/>
                    </a:ext>
                  </a:extLst>
                </a:gridCol>
              </a:tblGrid>
              <a:tr h="4829396">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p>
                    <a:p>
                      <a:pPr marL="0" marR="0" lvl="0" indent="0" algn="ctr" rtl="0">
                        <a:lnSpc>
                          <a:spcPct val="100000"/>
                        </a:lnSpc>
                        <a:spcBef>
                          <a:spcPts val="0"/>
                        </a:spcBef>
                        <a:spcAft>
                          <a:spcPts val="0"/>
                        </a:spcAft>
                        <a:buClr>
                          <a:srgbClr val="000000"/>
                        </a:buClr>
                        <a:buSzPts val="2800"/>
                        <a:buFont typeface="Arial"/>
                        <a:buNone/>
                      </a:pPr>
                      <a:r>
                        <a:rPr lang="en-US" sz="2800" b="1" u="none" strike="noStrike" cap="none" dirty="0"/>
                        <a:t>Code Switching</a:t>
                      </a:r>
                      <a:endParaRPr sz="2800" b="1" u="none" strike="noStrike" cap="none" dirty="0"/>
                    </a:p>
                    <a:p>
                      <a:pPr marL="0" marR="0" lvl="0" indent="0" algn="l" rtl="0">
                        <a:lnSpc>
                          <a:spcPct val="100000"/>
                        </a:lnSpc>
                        <a:spcBef>
                          <a:spcPts val="0"/>
                        </a:spcBef>
                        <a:spcAft>
                          <a:spcPts val="0"/>
                        </a:spcAft>
                        <a:buClr>
                          <a:srgbClr val="000000"/>
                        </a:buClr>
                        <a:buSzPts val="2000"/>
                        <a:buFont typeface="Arial"/>
                        <a:buNone/>
                      </a:pPr>
                      <a:endParaRPr sz="20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Done </a:t>
                      </a:r>
                      <a:r>
                        <a:rPr lang="en-US" sz="2000" b="1" u="none" strike="noStrike" cap="none" dirty="0"/>
                        <a:t>intentionally</a:t>
                      </a:r>
                      <a:r>
                        <a:rPr lang="en-US" sz="2000" u="none" strike="noStrike" cap="none" dirty="0"/>
                        <a:t> to create a particular social impact</a:t>
                      </a:r>
                      <a:endParaRPr sz="2000" u="none" strike="noStrike" cap="none" dirty="0"/>
                    </a:p>
                  </a:txBody>
                  <a:tcPr marL="91425" marR="91425" marT="91425" marB="91425">
                    <a:gradFill>
                      <a:gsLst>
                        <a:gs pos="0">
                          <a:srgbClr val="DFE9FB"/>
                        </a:gs>
                        <a:gs pos="100000">
                          <a:srgbClr val="6E9BE7"/>
                        </a:gs>
                      </a:gsLst>
                      <a:lin ang="5400012" scaled="0"/>
                    </a:gra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Borrowing words </a:t>
                      </a:r>
                      <a:endParaRPr sz="20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from another language and mixing them into an utterance</a:t>
                      </a:r>
                      <a:endParaRPr sz="2000" u="none" strike="noStrike" cap="none" dirty="0"/>
                    </a:p>
                  </a:txBody>
                  <a:tcPr marL="91425" marR="91425" marT="91425" marB="91425">
                    <a:gradFill>
                      <a:gsLst>
                        <a:gs pos="0">
                          <a:srgbClr val="DCECD5"/>
                        </a:gs>
                        <a:gs pos="100000">
                          <a:srgbClr val="93BC81"/>
                        </a:gs>
                      </a:gsLst>
                      <a:lin ang="5400012" scaled="0"/>
                    </a:gradFill>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p>
                    <a:p>
                      <a:pPr marL="0" marR="0" lvl="0" indent="0" algn="ctr" rtl="0">
                        <a:lnSpc>
                          <a:spcPct val="100000"/>
                        </a:lnSpc>
                        <a:spcBef>
                          <a:spcPts val="0"/>
                        </a:spcBef>
                        <a:spcAft>
                          <a:spcPts val="0"/>
                        </a:spcAft>
                        <a:buClr>
                          <a:srgbClr val="000000"/>
                        </a:buClr>
                        <a:buSzPts val="2800"/>
                        <a:buFont typeface="Arial"/>
                        <a:buNone/>
                      </a:pPr>
                      <a:r>
                        <a:rPr lang="en-US" sz="2800" b="1" u="none" strike="noStrike" cap="none" dirty="0"/>
                        <a:t>Word </a:t>
                      </a:r>
                      <a:endParaRPr sz="2800" b="1" u="none" strike="noStrike" cap="none" dirty="0"/>
                    </a:p>
                    <a:p>
                      <a:pPr marL="0" marR="0" lvl="0" indent="0" algn="ctr" rtl="0">
                        <a:lnSpc>
                          <a:spcPct val="100000"/>
                        </a:lnSpc>
                        <a:spcBef>
                          <a:spcPts val="0"/>
                        </a:spcBef>
                        <a:spcAft>
                          <a:spcPts val="0"/>
                        </a:spcAft>
                        <a:buClr>
                          <a:srgbClr val="000000"/>
                        </a:buClr>
                        <a:buSzPts val="2800"/>
                        <a:buFont typeface="Arial"/>
                        <a:buNone/>
                      </a:pPr>
                      <a:r>
                        <a:rPr lang="en-US" sz="2800" b="1" u="none" strike="noStrike" cap="none" dirty="0"/>
                        <a:t>Mixing</a:t>
                      </a:r>
                      <a:endParaRPr sz="2800" b="1" u="none" strike="noStrike" cap="none" dirty="0"/>
                    </a:p>
                    <a:p>
                      <a:pPr marL="0" marR="0" lvl="0" indent="0" algn="ctr" rtl="0">
                        <a:lnSpc>
                          <a:spcPct val="100000"/>
                        </a:lnSpc>
                        <a:spcBef>
                          <a:spcPts val="0"/>
                        </a:spcBef>
                        <a:spcAft>
                          <a:spcPts val="0"/>
                        </a:spcAft>
                        <a:buClr>
                          <a:srgbClr val="000000"/>
                        </a:buClr>
                        <a:buSzPts val="2000"/>
                        <a:buFont typeface="Arial"/>
                        <a:buNone/>
                      </a:pPr>
                      <a:endParaRPr sz="2000" u="none" strike="noStrike" cap="none" dirty="0"/>
                    </a:p>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t>Done </a:t>
                      </a:r>
                      <a:r>
                        <a:rPr lang="en-US" sz="2000" b="1" u="none" strike="noStrike" cap="none" dirty="0"/>
                        <a:t>unintentionally</a:t>
                      </a:r>
                      <a:r>
                        <a:rPr lang="en-US" sz="2000" u="none" strike="noStrike" cap="none" dirty="0"/>
                        <a:t> and out of necessity, usually because the child doesn’t remember the word in one language</a:t>
                      </a:r>
                      <a:endParaRPr sz="2000" u="none" strike="noStrike" cap="none" dirty="0"/>
                    </a:p>
                  </a:txBody>
                  <a:tcPr marL="91425" marR="91425" marT="91425" marB="91425">
                    <a:gradFill>
                      <a:gsLst>
                        <a:gs pos="0">
                          <a:srgbClr val="FFF6DB"/>
                        </a:gs>
                        <a:gs pos="100000">
                          <a:srgbClr val="FAD25C"/>
                        </a:gs>
                      </a:gsLst>
                      <a:lin ang="5400012" scaled="0"/>
                    </a:gra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4639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2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SzPts val="4000"/>
            </a:pPr>
            <a:r>
              <a:rPr lang="en-US" dirty="0"/>
              <a:t>Program Models in a Nutshell</a:t>
            </a:r>
            <a:endParaRPr dirty="0"/>
          </a:p>
        </p:txBody>
      </p:sp>
      <p:pic>
        <p:nvPicPr>
          <p:cNvPr id="3" name="Picture 2" descr="Illustrating the distinction among three models: English as a second language, transitional bilingual and dual language">
            <a:extLst>
              <a:ext uri="{FF2B5EF4-FFF2-40B4-BE49-F238E27FC236}">
                <a16:creationId xmlns:a16="http://schemas.microsoft.com/office/drawing/2014/main" id="{ADD1FD92-711B-E24F-BFBC-A1DC6D530C4E}"/>
              </a:ext>
            </a:extLst>
          </p:cNvPr>
          <p:cNvPicPr>
            <a:picLocks noChangeAspect="1"/>
          </p:cNvPicPr>
          <p:nvPr/>
        </p:nvPicPr>
        <p:blipFill>
          <a:blip r:embed="rId3"/>
          <a:stretch>
            <a:fillRect/>
          </a:stretch>
        </p:blipFill>
        <p:spPr>
          <a:xfrm>
            <a:off x="1605280" y="1433207"/>
            <a:ext cx="9144000" cy="5029200"/>
          </a:xfrm>
          <a:prstGeom prst="rect">
            <a:avLst/>
          </a:prstGeom>
        </p:spPr>
      </p:pic>
      <p:sp>
        <p:nvSpPr>
          <p:cNvPr id="6" name="TextBox 5">
            <a:extLst>
              <a:ext uri="{FF2B5EF4-FFF2-40B4-BE49-F238E27FC236}">
                <a16:creationId xmlns:a16="http://schemas.microsoft.com/office/drawing/2014/main" id="{C84ABBB1-14E7-4DA4-ACA8-0BAA884CD08F}"/>
              </a:ext>
              <a:ext uri="{C183D7F6-B498-43B3-948B-1728B52AA6E4}">
                <adec:decorative xmlns:adec="http://schemas.microsoft.com/office/drawing/2017/decorative" val="1"/>
              </a:ext>
            </a:extLst>
          </p:cNvPr>
          <p:cNvSpPr txBox="1"/>
          <p:nvPr/>
        </p:nvSpPr>
        <p:spPr>
          <a:xfrm>
            <a:off x="0" y="6402586"/>
            <a:ext cx="1485900" cy="266010"/>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228269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4"/>
          <p:cNvSpPr txBox="1">
            <a:spLocks noGrp="1"/>
          </p:cNvSpPr>
          <p:nvPr>
            <p:ph type="title"/>
          </p:nvPr>
        </p:nvSpPr>
        <p:spPr>
          <a:xfrm>
            <a:off x="3413761" y="505997"/>
            <a:ext cx="8595360" cy="742940"/>
          </a:xfrm>
          <a:prstGeom prst="rect">
            <a:avLst/>
          </a:prstGeom>
          <a:noFill/>
          <a:ln>
            <a:noFill/>
          </a:ln>
        </p:spPr>
        <p:txBody>
          <a:bodyPr spcFirstLastPara="1" vert="horz" wrap="square" lIns="91425" tIns="45700" rIns="91425" bIns="45700" rtlCol="0" anchor="t" anchorCtr="0">
            <a:noAutofit/>
          </a:bodyPr>
          <a:lstStyle/>
          <a:p>
            <a:r>
              <a:rPr lang="en-US" sz="3200" dirty="0"/>
              <a:t>Video: </a:t>
            </a:r>
            <a:r>
              <a:rPr lang="en-US" sz="3200" i="1" dirty="0"/>
              <a:t>Dual Language Programs Explained</a:t>
            </a:r>
            <a:br>
              <a:rPr lang="en-US" dirty="0"/>
            </a:br>
            <a:endParaRPr dirty="0"/>
          </a:p>
        </p:txBody>
      </p:sp>
      <p:sp>
        <p:nvSpPr>
          <p:cNvPr id="728" name="Google Shape;728;p24"/>
          <p:cNvSpPr txBox="1">
            <a:spLocks noGrp="1"/>
          </p:cNvSpPr>
          <p:nvPr>
            <p:ph type="body" idx="1"/>
          </p:nvPr>
        </p:nvSpPr>
        <p:spPr>
          <a:xfrm>
            <a:off x="3173506" y="1048215"/>
            <a:ext cx="8835615" cy="4326673"/>
          </a:xfrm>
          <a:prstGeom prst="rect">
            <a:avLst/>
          </a:prstGeom>
          <a:noFill/>
          <a:ln>
            <a:noFill/>
          </a:ln>
        </p:spPr>
        <p:txBody>
          <a:bodyPr spcFirstLastPara="1" vert="horz" wrap="square" lIns="91425" tIns="45700" rIns="91425" bIns="45700" rtlCol="0" anchor="t" anchorCtr="0">
            <a:noAutofit/>
          </a:bodyPr>
          <a:lstStyle/>
          <a:p>
            <a:pPr marL="182880" indent="-182880">
              <a:spcBef>
                <a:spcPts val="768"/>
              </a:spcBef>
              <a:buSzPts val="2400"/>
            </a:pPr>
            <a:r>
              <a:rPr lang="en-US" dirty="0"/>
              <a:t>Watch the video, </a:t>
            </a:r>
            <a:r>
              <a:rPr lang="en-US" i="1" dirty="0">
                <a:solidFill>
                  <a:srgbClr val="0D4273"/>
                </a:solidFill>
                <a:hlinkClick r:id="rId3">
                  <a:extLst>
                    <a:ext uri="{A12FA001-AC4F-418D-AE19-62706E023703}">
                      <ahyp:hlinkClr xmlns:ahyp="http://schemas.microsoft.com/office/drawing/2018/hyperlinkcolor" val="tx"/>
                    </a:ext>
                  </a:extLst>
                </a:hlinkClick>
              </a:rPr>
              <a:t>Dual Language Programs Explained</a:t>
            </a:r>
            <a:r>
              <a:rPr lang="en-US" dirty="0"/>
              <a:t>, by the American Institutes for Research on language program models.</a:t>
            </a:r>
          </a:p>
          <a:p>
            <a:pPr marL="182880" indent="-182880">
              <a:spcBef>
                <a:spcPts val="768"/>
              </a:spcBef>
              <a:buSzPts val="2400"/>
            </a:pPr>
            <a:r>
              <a:rPr lang="en-US" dirty="0"/>
              <a:t>As you watch, consider: What do you think about the challenges set forth for implementing dual language and transitional bilingual education program models?</a:t>
            </a:r>
            <a:r>
              <a:rPr lang="en-US" sz="2800" dirty="0"/>
              <a:t> </a:t>
            </a:r>
          </a:p>
          <a:p>
            <a:pPr lvl="1">
              <a:spcBef>
                <a:spcPts val="768"/>
              </a:spcBef>
            </a:pPr>
            <a:r>
              <a:rPr lang="en-US" sz="2800" dirty="0"/>
              <a:t>Have you personally experienced any of them?</a:t>
            </a:r>
          </a:p>
          <a:p>
            <a:pPr indent="0">
              <a:spcBef>
                <a:spcPts val="0"/>
              </a:spcBef>
              <a:buSzPts val="2400"/>
              <a:buNone/>
            </a:pPr>
            <a:endParaRPr sz="2800" dirty="0"/>
          </a:p>
        </p:txBody>
      </p:sp>
      <p:sp>
        <p:nvSpPr>
          <p:cNvPr id="2" name="Rectangle 1">
            <a:extLst>
              <a:ext uri="{FF2B5EF4-FFF2-40B4-BE49-F238E27FC236}">
                <a16:creationId xmlns:a16="http://schemas.microsoft.com/office/drawing/2014/main" id="{09090EAF-3404-774E-9CA3-2848B27AE728}"/>
              </a:ext>
              <a:ext uri="{C183D7F6-B498-43B3-948B-1728B52AA6E4}">
                <adec:decorative xmlns:adec="http://schemas.microsoft.com/office/drawing/2017/decorative" val="1"/>
              </a:ext>
            </a:extLst>
          </p:cNvPr>
          <p:cNvSpPr/>
          <p:nvPr/>
        </p:nvSpPr>
        <p:spPr>
          <a:xfrm>
            <a:off x="90698" y="5843238"/>
            <a:ext cx="8835614" cy="707886"/>
          </a:xfrm>
          <a:prstGeom prst="rect">
            <a:avLst/>
          </a:prstGeom>
        </p:spPr>
        <p:txBody>
          <a:bodyPr wrap="square">
            <a:spAutoFit/>
          </a:bodyPr>
          <a:lstStyle/>
          <a:p>
            <a:pPr lvl="0">
              <a:buSzPts val="1400"/>
            </a:pPr>
            <a:r>
              <a:rPr lang="en-US" sz="2000" dirty="0"/>
              <a:t>American Institutes for Research (2016, April 5). </a:t>
            </a:r>
            <a:r>
              <a:rPr lang="en-US" sz="2000" i="1" dirty="0"/>
              <a:t>Dual language programs explained</a:t>
            </a:r>
            <a:r>
              <a:rPr lang="en-US" sz="2000" dirty="0"/>
              <a:t> [Video file]. </a:t>
            </a:r>
            <a:r>
              <a:rPr lang="en-US" sz="1600" u="sng" dirty="0">
                <a:solidFill>
                  <a:schemeClr val="hlink"/>
                </a:solidFill>
                <a:ea typeface="Arial"/>
                <a:cs typeface="Arial"/>
                <a:sym typeface="Arial"/>
                <a:hlinkClick r:id="rId4"/>
              </a:rPr>
              <a:t>https://www.youtube.com/watch?v=3dzO9upZO8I&amp;feature=youtu.be</a:t>
            </a:r>
            <a:endParaRPr lang="en-US" sz="2000" dirty="0"/>
          </a:p>
        </p:txBody>
      </p:sp>
    </p:spTree>
    <p:extLst>
      <p:ext uri="{BB962C8B-B14F-4D97-AF65-F5344CB8AC3E}">
        <p14:creationId xmlns:p14="http://schemas.microsoft.com/office/powerpoint/2010/main" val="7821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5e4584251b_0_220"/>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Debrief: </a:t>
            </a:r>
            <a:r>
              <a:rPr lang="en-US" i="1" dirty="0"/>
              <a:t>Dual Language Programs Explained</a:t>
            </a:r>
            <a:endParaRPr i="1" dirty="0"/>
          </a:p>
        </p:txBody>
      </p:sp>
      <p:sp>
        <p:nvSpPr>
          <p:cNvPr id="2" name="Content Placeholder 1">
            <a:extLst>
              <a:ext uri="{FF2B5EF4-FFF2-40B4-BE49-F238E27FC236}">
                <a16:creationId xmlns:a16="http://schemas.microsoft.com/office/drawing/2014/main" id="{1C4AFF32-768D-42D7-B511-7663E55DF27B}"/>
              </a:ext>
            </a:extLst>
          </p:cNvPr>
          <p:cNvSpPr>
            <a:spLocks noGrp="1"/>
          </p:cNvSpPr>
          <p:nvPr>
            <p:ph type="body" idx="1"/>
          </p:nvPr>
        </p:nvSpPr>
        <p:spPr>
          <a:xfrm>
            <a:off x="3309771" y="1873775"/>
            <a:ext cx="8412480" cy="4355942"/>
          </a:xfrm>
        </p:spPr>
        <p:txBody>
          <a:bodyPr/>
          <a:lstStyle/>
          <a:p>
            <a:pPr>
              <a:spcBef>
                <a:spcPts val="768"/>
              </a:spcBef>
            </a:pPr>
            <a:r>
              <a:rPr lang="en-US" sz="3200" dirty="0"/>
              <a:t>What do you think about the challenges set forth for implementing dual language and transitional bilingual education program models? </a:t>
            </a:r>
          </a:p>
          <a:p>
            <a:pPr>
              <a:spcBef>
                <a:spcPts val="768"/>
              </a:spcBef>
            </a:pPr>
            <a:r>
              <a:rPr lang="en-US" sz="3200" dirty="0"/>
              <a:t>Have you personally experienced any of them?</a:t>
            </a:r>
          </a:p>
          <a:p>
            <a:endParaRPr lang="en-US" dirty="0"/>
          </a:p>
        </p:txBody>
      </p:sp>
    </p:spTree>
    <p:extLst>
      <p:ext uri="{BB962C8B-B14F-4D97-AF65-F5344CB8AC3E}">
        <p14:creationId xmlns:p14="http://schemas.microsoft.com/office/powerpoint/2010/main" val="387233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5e4584251b_0_196"/>
          <p:cNvSpPr txBox="1">
            <a:spLocks noGrp="1"/>
          </p:cNvSpPr>
          <p:nvPr>
            <p:ph type="title"/>
          </p:nvPr>
        </p:nvSpPr>
        <p:spPr>
          <a:xfrm>
            <a:off x="3596641" y="485859"/>
            <a:ext cx="8595360" cy="1181576"/>
          </a:xfrm>
          <a:prstGeom prst="rect">
            <a:avLst/>
          </a:prstGeom>
          <a:noFill/>
          <a:ln>
            <a:noFill/>
          </a:ln>
        </p:spPr>
        <p:txBody>
          <a:bodyPr spcFirstLastPara="1" vert="horz" wrap="square" lIns="91425" tIns="45700" rIns="91425" bIns="45700" rtlCol="0" anchor="t" anchorCtr="0">
            <a:noAutofit/>
          </a:bodyPr>
          <a:lstStyle/>
          <a:p>
            <a:r>
              <a:rPr lang="en-US" dirty="0"/>
              <a:t>Intro: </a:t>
            </a:r>
            <a:r>
              <a:rPr lang="en-US" i="1" dirty="0"/>
              <a:t>Sharing an English Book In Spanish</a:t>
            </a:r>
            <a:endParaRPr i="1" dirty="0"/>
          </a:p>
        </p:txBody>
      </p:sp>
      <p:sp>
        <p:nvSpPr>
          <p:cNvPr id="4" name="Text Placeholder 2">
            <a:extLst>
              <a:ext uri="{FF2B5EF4-FFF2-40B4-BE49-F238E27FC236}">
                <a16:creationId xmlns:a16="http://schemas.microsoft.com/office/drawing/2014/main" id="{6A31C8D6-9C73-3549-84FF-54811062D414}"/>
              </a:ext>
            </a:extLst>
          </p:cNvPr>
          <p:cNvSpPr>
            <a:spLocks noGrp="1"/>
          </p:cNvSpPr>
          <p:nvPr>
            <p:ph type="body" idx="1"/>
          </p:nvPr>
        </p:nvSpPr>
        <p:spPr>
          <a:xfrm>
            <a:off x="3327700" y="1920239"/>
            <a:ext cx="8412480" cy="3968819"/>
          </a:xfrm>
        </p:spPr>
        <p:txBody>
          <a:bodyPr/>
          <a:lstStyle/>
          <a:p>
            <a:pPr marL="274320" lvl="0" indent="-274320">
              <a:spcBef>
                <a:spcPts val="768"/>
              </a:spcBef>
              <a:buClr>
                <a:srgbClr val="000000"/>
              </a:buClr>
              <a:buSzPts val="2400"/>
              <a:buFont typeface="Arial"/>
              <a:buChar char="•"/>
            </a:pPr>
            <a:r>
              <a:rPr lang="en-US" sz="3201" b="0" dirty="0">
                <a:solidFill>
                  <a:srgbClr val="000000"/>
                </a:solidFill>
                <a:latin typeface="Arial"/>
                <a:cs typeface="Arial"/>
              </a:rPr>
              <a:t>Watch this video from a Migrant Head Start program in California.</a:t>
            </a:r>
          </a:p>
          <a:p>
            <a:pPr marL="274320" lvl="0" indent="-274320">
              <a:spcBef>
                <a:spcPts val="768"/>
              </a:spcBef>
              <a:buClr>
                <a:srgbClr val="000000"/>
              </a:buClr>
              <a:buSzPts val="2400"/>
              <a:buFont typeface="Arial"/>
              <a:buChar char="•"/>
            </a:pPr>
            <a:r>
              <a:rPr lang="en-US" sz="3201" b="0" dirty="0">
                <a:solidFill>
                  <a:srgbClr val="000000"/>
                </a:solidFill>
                <a:latin typeface="Arial"/>
                <a:cs typeface="Arial"/>
              </a:rPr>
              <a:t>As you watch, identify characteristics that may indicate that this classroom is implementing a transitional bilingual education model.</a:t>
            </a:r>
          </a:p>
        </p:txBody>
      </p:sp>
    </p:spTree>
    <p:extLst>
      <p:ext uri="{BB962C8B-B14F-4D97-AF65-F5344CB8AC3E}">
        <p14:creationId xmlns:p14="http://schemas.microsoft.com/office/powerpoint/2010/main" val="16991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10B025C9-0A9F-4B83-8037-4C422D5DAF37}"/>
              </a:ext>
            </a:extLst>
          </p:cNvPr>
          <p:cNvSpPr>
            <a:spLocks noGrp="1"/>
          </p:cNvSpPr>
          <p:nvPr>
            <p:ph type="title"/>
          </p:nvPr>
        </p:nvSpPr>
        <p:spPr/>
        <p:txBody>
          <a:bodyPr/>
          <a:lstStyle/>
          <a:p>
            <a:r>
              <a:rPr lang="en-US" dirty="0"/>
              <a:t>Video: Reading an English Book in Spanish</a:t>
            </a:r>
          </a:p>
        </p:txBody>
      </p:sp>
      <p:sp>
        <p:nvSpPr>
          <p:cNvPr id="2" name="Text Placeholder 1">
            <a:extLst>
              <a:ext uri="{FF2B5EF4-FFF2-40B4-BE49-F238E27FC236}">
                <a16:creationId xmlns:a16="http://schemas.microsoft.com/office/drawing/2014/main" id="{4570F685-5C40-8842-8FDC-BC93E14890B2}"/>
              </a:ext>
            </a:extLst>
          </p:cNvPr>
          <p:cNvSpPr>
            <a:spLocks noGrp="1"/>
          </p:cNvSpPr>
          <p:nvPr>
            <p:ph type="body" sz="quarter" idx="10"/>
          </p:nvPr>
        </p:nvSpPr>
        <p:spPr>
          <a:xfrm>
            <a:off x="1982421" y="4419600"/>
            <a:ext cx="8227158" cy="670786"/>
          </a:xfrm>
        </p:spPr>
        <p:txBody>
          <a:bodyPr/>
          <a:lstStyle/>
          <a:p>
            <a:pPr algn="ctr"/>
            <a:r>
              <a:rPr lang="en-US" dirty="0">
                <a:hlinkClick r:id="rId3">
                  <a:extLst>
                    <a:ext uri="{A12FA001-AC4F-418D-AE19-62706E023703}">
                      <ahyp:hlinkClr xmlns:ahyp="http://schemas.microsoft.com/office/drawing/2018/hyperlinkcolor" val="tx"/>
                    </a:ext>
                  </a:extLst>
                </a:hlinkClick>
              </a:rPr>
              <a:t>Video: </a:t>
            </a:r>
            <a:r>
              <a:rPr lang="en-US" i="1" dirty="0">
                <a:hlinkClick r:id="rId3">
                  <a:extLst>
                    <a:ext uri="{A12FA001-AC4F-418D-AE19-62706E023703}">
                      <ahyp:hlinkClr xmlns:ahyp="http://schemas.microsoft.com/office/drawing/2018/hyperlinkcolor" val="tx"/>
                    </a:ext>
                  </a:extLst>
                </a:hlinkClick>
              </a:rPr>
              <a:t>Sharing an English Book in Spanish</a:t>
            </a:r>
            <a:endParaRPr lang="en-US" dirty="0"/>
          </a:p>
        </p:txBody>
      </p:sp>
    </p:spTree>
    <p:extLst>
      <p:ext uri="{BB962C8B-B14F-4D97-AF65-F5344CB8AC3E}">
        <p14:creationId xmlns:p14="http://schemas.microsoft.com/office/powerpoint/2010/main" val="369528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5e4584251b_0_214"/>
          <p:cNvSpPr txBox="1">
            <a:spLocks noGrp="1"/>
          </p:cNvSpPr>
          <p:nvPr>
            <p:ph type="title"/>
          </p:nvPr>
        </p:nvSpPr>
        <p:spPr>
          <a:xfrm>
            <a:off x="3596641" y="485859"/>
            <a:ext cx="8595360" cy="1127788"/>
          </a:xfrm>
          <a:prstGeom prst="rect">
            <a:avLst/>
          </a:prstGeom>
          <a:noFill/>
          <a:ln>
            <a:noFill/>
          </a:ln>
        </p:spPr>
        <p:txBody>
          <a:bodyPr spcFirstLastPara="1" vert="horz" wrap="square" lIns="91425" tIns="45700" rIns="91425" bIns="45700" rtlCol="0" anchor="t" anchorCtr="0">
            <a:noAutofit/>
          </a:bodyPr>
          <a:lstStyle/>
          <a:p>
            <a:r>
              <a:rPr lang="en-US" dirty="0"/>
              <a:t>Debrief: </a:t>
            </a:r>
            <a:r>
              <a:rPr lang="en-US" i="1" dirty="0"/>
              <a:t>Sharing an English Book In Spanish</a:t>
            </a:r>
            <a:endParaRPr i="1" dirty="0"/>
          </a:p>
        </p:txBody>
      </p:sp>
      <p:sp>
        <p:nvSpPr>
          <p:cNvPr id="4" name="Text Placeholder 2">
            <a:extLst>
              <a:ext uri="{FF2B5EF4-FFF2-40B4-BE49-F238E27FC236}">
                <a16:creationId xmlns:a16="http://schemas.microsoft.com/office/drawing/2014/main" id="{E12852B9-A740-CE4B-8C2D-EA07E47580D9}"/>
              </a:ext>
            </a:extLst>
          </p:cNvPr>
          <p:cNvSpPr>
            <a:spLocks noGrp="1"/>
          </p:cNvSpPr>
          <p:nvPr>
            <p:ph type="body" idx="1"/>
          </p:nvPr>
        </p:nvSpPr>
        <p:spPr>
          <a:xfrm>
            <a:off x="3309771" y="2103119"/>
            <a:ext cx="8412480" cy="3866469"/>
          </a:xfrm>
        </p:spPr>
        <p:txBody>
          <a:bodyPr/>
          <a:lstStyle/>
          <a:p>
            <a:pPr lvl="0">
              <a:buClr>
                <a:srgbClr val="000000"/>
              </a:buClr>
            </a:pPr>
            <a:r>
              <a:rPr lang="en-US" b="0" dirty="0">
                <a:solidFill>
                  <a:srgbClr val="000000"/>
                </a:solidFill>
                <a:latin typeface="Arial"/>
                <a:cs typeface="Arial"/>
              </a:rPr>
              <a:t>What characteristics might indicate that this classroom is implementing a transitional bilingual education model?</a:t>
            </a:r>
          </a:p>
        </p:txBody>
      </p:sp>
    </p:spTree>
    <p:extLst>
      <p:ext uri="{BB962C8B-B14F-4D97-AF65-F5344CB8AC3E}">
        <p14:creationId xmlns:p14="http://schemas.microsoft.com/office/powerpoint/2010/main" val="344020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08AA5-36E5-4EC4-8BBB-5A588AFDAD99}"/>
              </a:ext>
            </a:extLst>
          </p:cNvPr>
          <p:cNvSpPr>
            <a:spLocks noGrp="1"/>
          </p:cNvSpPr>
          <p:nvPr>
            <p:ph type="title"/>
          </p:nvPr>
        </p:nvSpPr>
        <p:spPr/>
        <p:txBody>
          <a:bodyPr/>
          <a:lstStyle/>
          <a:p>
            <a:r>
              <a:rPr lang="en-US" dirty="0"/>
              <a:t>Head Start’s Planned Language Approach</a:t>
            </a:r>
          </a:p>
        </p:txBody>
      </p:sp>
      <p:sp>
        <p:nvSpPr>
          <p:cNvPr id="7" name="Text Placeholder 6">
            <a:extLst>
              <a:ext uri="{FF2B5EF4-FFF2-40B4-BE49-F238E27FC236}">
                <a16:creationId xmlns:a16="http://schemas.microsoft.com/office/drawing/2014/main" id="{097FAE64-BFD1-4A1A-9383-27F62D6F0D3D}"/>
              </a:ext>
            </a:extLst>
          </p:cNvPr>
          <p:cNvSpPr>
            <a:spLocks noGrp="1"/>
          </p:cNvSpPr>
          <p:nvPr>
            <p:ph type="body" idx="1"/>
          </p:nvPr>
        </p:nvSpPr>
        <p:spPr>
          <a:xfrm>
            <a:off x="609600" y="1667435"/>
            <a:ext cx="10972801" cy="770966"/>
          </a:xfrm>
        </p:spPr>
        <p:txBody>
          <a:bodyPr/>
          <a:lstStyle/>
          <a:p>
            <a:pPr marL="114300" indent="0">
              <a:buNone/>
            </a:pPr>
            <a:r>
              <a:rPr lang="en-US" b="1" dirty="0">
                <a:solidFill>
                  <a:srgbClr val="17933A"/>
                </a:solidFill>
              </a:rPr>
              <a:t>Big 5 Early Literacy Components</a:t>
            </a:r>
            <a:endParaRPr lang="en-US" b="1" dirty="0">
              <a:solidFill>
                <a:srgbClr val="00B050"/>
              </a:solidFill>
            </a:endParaRPr>
          </a:p>
        </p:txBody>
      </p:sp>
      <p:sp>
        <p:nvSpPr>
          <p:cNvPr id="6" name="Content Placeholder 5">
            <a:extLst>
              <a:ext uri="{FF2B5EF4-FFF2-40B4-BE49-F238E27FC236}">
                <a16:creationId xmlns:a16="http://schemas.microsoft.com/office/drawing/2014/main" id="{AC2920EE-1FE9-4507-81E7-6D55E4C5D54B}"/>
              </a:ext>
            </a:extLst>
          </p:cNvPr>
          <p:cNvSpPr>
            <a:spLocks noGrp="1"/>
          </p:cNvSpPr>
          <p:nvPr>
            <p:ph idx="4294967295"/>
          </p:nvPr>
        </p:nvSpPr>
        <p:spPr>
          <a:xfrm>
            <a:off x="1021976" y="2438400"/>
            <a:ext cx="9950824" cy="3851275"/>
          </a:xfrm>
        </p:spPr>
        <p:txBody>
          <a:bodyPr/>
          <a:lstStyle/>
          <a:p>
            <a:r>
              <a:rPr lang="en-US" dirty="0"/>
              <a:t> Background knowledge</a:t>
            </a:r>
          </a:p>
          <a:p>
            <a:r>
              <a:rPr lang="en-US" dirty="0"/>
              <a:t> Vocabulary development</a:t>
            </a:r>
          </a:p>
          <a:p>
            <a:r>
              <a:rPr lang="en-US" dirty="0"/>
              <a:t> Phonological awareness</a:t>
            </a:r>
          </a:p>
          <a:p>
            <a:r>
              <a:rPr lang="en-US" dirty="0"/>
              <a:t> Alphabet and letter knowledge</a:t>
            </a:r>
          </a:p>
          <a:p>
            <a:r>
              <a:rPr lang="en-US" dirty="0"/>
              <a:t> Print awareness</a:t>
            </a:r>
          </a:p>
        </p:txBody>
      </p:sp>
      <p:pic>
        <p:nvPicPr>
          <p:cNvPr id="2" name="Picture 1" descr="An image of the Big 5 earlt Literacy Components.&#10;">
            <a:extLst>
              <a:ext uri="{FF2B5EF4-FFF2-40B4-BE49-F238E27FC236}">
                <a16:creationId xmlns:a16="http://schemas.microsoft.com/office/drawing/2014/main" id="{46C551E8-38E1-884A-8FA6-B7F53268DE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6722" y="2085532"/>
            <a:ext cx="3535678" cy="3851275"/>
          </a:xfrm>
          <a:prstGeom prst="rect">
            <a:avLst/>
          </a:prstGeom>
          <a:effectLst>
            <a:softEdge rad="12700"/>
          </a:effectLst>
        </p:spPr>
      </p:pic>
    </p:spTree>
    <p:extLst>
      <p:ext uri="{BB962C8B-B14F-4D97-AF65-F5344CB8AC3E}">
        <p14:creationId xmlns:p14="http://schemas.microsoft.com/office/powerpoint/2010/main" val="50641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08AA5-36E5-4EC4-8BBB-5A588AFDAD99}"/>
              </a:ext>
            </a:extLst>
          </p:cNvPr>
          <p:cNvSpPr>
            <a:spLocks noGrp="1"/>
          </p:cNvSpPr>
          <p:nvPr>
            <p:ph type="title"/>
          </p:nvPr>
        </p:nvSpPr>
        <p:spPr/>
        <p:txBody>
          <a:bodyPr/>
          <a:lstStyle/>
          <a:p>
            <a:r>
              <a:rPr lang="en-US" dirty="0"/>
              <a:t>Planning Across Domains</a:t>
            </a:r>
          </a:p>
        </p:txBody>
      </p:sp>
      <p:sp>
        <p:nvSpPr>
          <p:cNvPr id="7" name="Text Placeholder 6">
            <a:extLst>
              <a:ext uri="{FF2B5EF4-FFF2-40B4-BE49-F238E27FC236}">
                <a16:creationId xmlns:a16="http://schemas.microsoft.com/office/drawing/2014/main" id="{097FAE64-BFD1-4A1A-9383-27F62D6F0D3D}"/>
              </a:ext>
            </a:extLst>
          </p:cNvPr>
          <p:cNvSpPr>
            <a:spLocks noGrp="1"/>
          </p:cNvSpPr>
          <p:nvPr>
            <p:ph type="body" idx="1"/>
          </p:nvPr>
        </p:nvSpPr>
        <p:spPr>
          <a:xfrm>
            <a:off x="253604" y="1745325"/>
            <a:ext cx="10255625" cy="620570"/>
          </a:xfrm>
        </p:spPr>
        <p:txBody>
          <a:bodyPr/>
          <a:lstStyle/>
          <a:p>
            <a:pPr marL="114300" indent="0">
              <a:buNone/>
            </a:pPr>
            <a:r>
              <a:rPr lang="en-US" b="1" i="1" dirty="0">
                <a:solidFill>
                  <a:srgbClr val="17933A"/>
                </a:solidFill>
              </a:rPr>
              <a:t>Head Start ELOF Domains</a:t>
            </a:r>
            <a:endParaRPr lang="en-US" dirty="0"/>
          </a:p>
        </p:txBody>
      </p:sp>
      <p:sp>
        <p:nvSpPr>
          <p:cNvPr id="6" name="Content Placeholder 5">
            <a:extLst>
              <a:ext uri="{FF2B5EF4-FFF2-40B4-BE49-F238E27FC236}">
                <a16:creationId xmlns:a16="http://schemas.microsoft.com/office/drawing/2014/main" id="{AC2920EE-1FE9-4507-81E7-6D55E4C5D54B}"/>
              </a:ext>
            </a:extLst>
          </p:cNvPr>
          <p:cNvSpPr>
            <a:spLocks noGrp="1"/>
          </p:cNvSpPr>
          <p:nvPr>
            <p:ph idx="4294967295"/>
          </p:nvPr>
        </p:nvSpPr>
        <p:spPr>
          <a:xfrm>
            <a:off x="558405" y="2412910"/>
            <a:ext cx="9646024" cy="3851275"/>
          </a:xfrm>
        </p:spPr>
        <p:txBody>
          <a:bodyPr/>
          <a:lstStyle/>
          <a:p>
            <a:r>
              <a:rPr lang="en-US" dirty="0"/>
              <a:t>Approaches to Learning</a:t>
            </a:r>
          </a:p>
          <a:p>
            <a:r>
              <a:rPr lang="en-US" dirty="0"/>
              <a:t>Social and Emotional Learning</a:t>
            </a:r>
          </a:p>
          <a:p>
            <a:r>
              <a:rPr lang="en-US" dirty="0"/>
              <a:t>Language and Communication</a:t>
            </a:r>
          </a:p>
          <a:p>
            <a:r>
              <a:rPr lang="en-US" dirty="0"/>
              <a:t>Cognition/Mathematics and Scientific Reasoning</a:t>
            </a:r>
          </a:p>
          <a:p>
            <a:r>
              <a:rPr lang="en-US" dirty="0"/>
              <a:t>Perceptual, Motor, and Physical Development</a:t>
            </a:r>
          </a:p>
        </p:txBody>
      </p:sp>
      <p:pic>
        <p:nvPicPr>
          <p:cNvPr id="5" name="Google Shape;389;p19" descr="Graphic of The Head Start Early Learning Outcomes Framework chart">
            <a:extLst>
              <a:ext uri="{FF2B5EF4-FFF2-40B4-BE49-F238E27FC236}">
                <a16:creationId xmlns:a16="http://schemas.microsoft.com/office/drawing/2014/main" id="{D4E60C50-D2D8-C64B-9964-33C0C3DC960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42061" y="1792340"/>
            <a:ext cx="4896334" cy="2005107"/>
          </a:xfrm>
          <a:prstGeom prst="rect">
            <a:avLst/>
          </a:prstGeom>
          <a:noFill/>
          <a:ln>
            <a:noFill/>
          </a:ln>
        </p:spPr>
      </p:pic>
    </p:spTree>
    <p:extLst>
      <p:ext uri="{BB962C8B-B14F-4D97-AF65-F5344CB8AC3E}">
        <p14:creationId xmlns:p14="http://schemas.microsoft.com/office/powerpoint/2010/main" val="406165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DFA1-C254-FD43-B488-D1D54DF90ACB}"/>
              </a:ext>
            </a:extLst>
          </p:cNvPr>
          <p:cNvSpPr>
            <a:spLocks noGrp="1"/>
          </p:cNvSpPr>
          <p:nvPr>
            <p:ph type="title"/>
          </p:nvPr>
        </p:nvSpPr>
        <p:spPr>
          <a:xfrm>
            <a:off x="3596641" y="485859"/>
            <a:ext cx="8595360" cy="1217435"/>
          </a:xfrm>
        </p:spPr>
        <p:txBody>
          <a:bodyPr/>
          <a:lstStyle/>
          <a:p>
            <a:r>
              <a:rPr lang="en-US" dirty="0"/>
              <a:t>Activity: Informing Curriculum</a:t>
            </a:r>
          </a:p>
        </p:txBody>
      </p:sp>
      <p:sp>
        <p:nvSpPr>
          <p:cNvPr id="3" name="Content Placeholder 2">
            <a:extLst>
              <a:ext uri="{FF2B5EF4-FFF2-40B4-BE49-F238E27FC236}">
                <a16:creationId xmlns:a16="http://schemas.microsoft.com/office/drawing/2014/main" id="{793FA877-C62D-AE40-A0DC-8A94E5615003}"/>
              </a:ext>
            </a:extLst>
          </p:cNvPr>
          <p:cNvSpPr>
            <a:spLocks noGrp="1"/>
          </p:cNvSpPr>
          <p:nvPr>
            <p:ph type="body" idx="1"/>
          </p:nvPr>
        </p:nvSpPr>
        <p:spPr/>
        <p:txBody>
          <a:bodyPr/>
          <a:lstStyle/>
          <a:p>
            <a:pPr marL="457200" lvl="0" indent="-419100">
              <a:spcBef>
                <a:spcPts val="768"/>
              </a:spcBef>
              <a:buSzPts val="3000"/>
            </a:pPr>
            <a:r>
              <a:rPr lang="en-US" sz="3200" dirty="0"/>
              <a:t>Consider your program’s daily schedule. </a:t>
            </a:r>
          </a:p>
          <a:p>
            <a:pPr marL="457200" lvl="0" indent="-419100">
              <a:spcBef>
                <a:spcPts val="768"/>
              </a:spcBef>
              <a:buSzPts val="3000"/>
            </a:pPr>
            <a:r>
              <a:rPr lang="en-US" sz="3200" dirty="0"/>
              <a:t>How might you support children who are DLLs in your program during each time frame?</a:t>
            </a:r>
          </a:p>
        </p:txBody>
      </p:sp>
    </p:spTree>
    <p:extLst>
      <p:ext uri="{BB962C8B-B14F-4D97-AF65-F5344CB8AC3E}">
        <p14:creationId xmlns:p14="http://schemas.microsoft.com/office/powerpoint/2010/main" val="310120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D4273"/>
              </a:buClr>
              <a:buSzPts val="4000"/>
              <a:buFont typeface="Arial"/>
              <a:buNone/>
            </a:pPr>
            <a:r>
              <a:rPr lang="en-US"/>
              <a:t>Intentional Teaching Framework</a:t>
            </a:r>
            <a:endParaRPr/>
          </a:p>
        </p:txBody>
      </p:sp>
      <p:pic>
        <p:nvPicPr>
          <p:cNvPr id="381" name="Google Shape;381;p18" descr="Graphic of the Intentional Teaching Framework: Know, See, Do, Improve, Refl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16270" y="1454132"/>
            <a:ext cx="4959463" cy="4934844"/>
          </a:xfrm>
          <a:prstGeom prst="rect">
            <a:avLst/>
          </a:prstGeom>
          <a:noFill/>
          <a:ln>
            <a:noFill/>
          </a:ln>
        </p:spPr>
      </p:pic>
    </p:spTree>
    <p:extLst>
      <p:ext uri="{BB962C8B-B14F-4D97-AF65-F5344CB8AC3E}">
        <p14:creationId xmlns:p14="http://schemas.microsoft.com/office/powerpoint/2010/main" val="275849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fe5893e26_0_0"/>
          <p:cNvSpPr txBox="1">
            <a:spLocks noGrp="1"/>
          </p:cNvSpPr>
          <p:nvPr>
            <p:ph type="title"/>
          </p:nvPr>
        </p:nvSpPr>
        <p:spPr>
          <a:prstGeom prst="rect">
            <a:avLst/>
          </a:prstGeom>
          <a:noFill/>
          <a:ln w="12700" cap="flat" cmpd="sng">
            <a:noFill/>
            <a:prstDash val="solid"/>
            <a:round/>
            <a:headEnd type="none" w="sm" len="sm"/>
            <a:tailEnd type="none" w="sm" len="sm"/>
          </a:ln>
        </p:spPr>
        <p:txBody>
          <a:bodyPr spcFirstLastPara="1" vert="horz" wrap="square" lIns="91425" tIns="45700" rIns="91425" bIns="45700" rtlCol="0" anchor="ctr" anchorCtr="0">
            <a:noAutofit/>
          </a:bodyPr>
          <a:lstStyle/>
          <a:p>
            <a:r>
              <a:rPr lang="en-US" dirty="0"/>
              <a:t>Family Engagement</a:t>
            </a:r>
            <a:endParaRPr dirty="0"/>
          </a:p>
        </p:txBody>
      </p:sp>
    </p:spTree>
    <p:extLst>
      <p:ext uri="{BB962C8B-B14F-4D97-AF65-F5344CB8AC3E}">
        <p14:creationId xmlns:p14="http://schemas.microsoft.com/office/powerpoint/2010/main" val="386742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519B-05B4-7C47-B997-49FBD1C77FEF}"/>
              </a:ext>
            </a:extLst>
          </p:cNvPr>
          <p:cNvSpPr>
            <a:spLocks noGrp="1"/>
          </p:cNvSpPr>
          <p:nvPr>
            <p:ph type="title"/>
          </p:nvPr>
        </p:nvSpPr>
        <p:spPr/>
        <p:txBody>
          <a:bodyPr/>
          <a:lstStyle/>
          <a:p>
            <a:r>
              <a:rPr lang="en-US" dirty="0"/>
              <a:t>Activity: Message Received</a:t>
            </a:r>
          </a:p>
        </p:txBody>
      </p:sp>
      <p:sp>
        <p:nvSpPr>
          <p:cNvPr id="3" name="Content Placeholder 2">
            <a:extLst>
              <a:ext uri="{FF2B5EF4-FFF2-40B4-BE49-F238E27FC236}">
                <a16:creationId xmlns:a16="http://schemas.microsoft.com/office/drawing/2014/main" id="{FB2523B4-C538-F74E-B315-A938CA30A943}"/>
              </a:ext>
            </a:extLst>
          </p:cNvPr>
          <p:cNvSpPr>
            <a:spLocks noGrp="1"/>
          </p:cNvSpPr>
          <p:nvPr>
            <p:ph type="body" idx="1"/>
          </p:nvPr>
        </p:nvSpPr>
        <p:spPr>
          <a:xfrm>
            <a:off x="3596641" y="1331186"/>
            <a:ext cx="8412480" cy="4862673"/>
          </a:xfrm>
        </p:spPr>
        <p:txBody>
          <a:bodyPr/>
          <a:lstStyle/>
          <a:p>
            <a:pPr marL="0" lvl="0" indent="0">
              <a:spcBef>
                <a:spcPts val="768"/>
              </a:spcBef>
              <a:buClr>
                <a:schemeClr val="dk1"/>
              </a:buClr>
              <a:buSzPts val="1800"/>
              <a:buNone/>
            </a:pPr>
            <a:r>
              <a:rPr lang="en-US" sz="3200" dirty="0"/>
              <a:t>Write down some messages you’ve received about how to raise children. </a:t>
            </a:r>
          </a:p>
          <a:p>
            <a:pPr marL="274320" lvl="0" indent="-274320">
              <a:spcBef>
                <a:spcPts val="768"/>
              </a:spcBef>
              <a:buSzPts val="2400"/>
              <a:buFont typeface="Arial" panose="020B0604020202020204" pitchFamily="34" charset="0"/>
              <a:buChar char="•"/>
            </a:pPr>
            <a:r>
              <a:rPr lang="en-US" sz="2800" dirty="0"/>
              <a:t>Have these messages changed over time? 	</a:t>
            </a:r>
          </a:p>
          <a:p>
            <a:pPr marL="274320" lvl="0" indent="-274320">
              <a:spcBef>
                <a:spcPts val="768"/>
              </a:spcBef>
              <a:buSzPts val="2400"/>
              <a:buFont typeface="Arial" panose="020B0604020202020204" pitchFamily="34" charset="0"/>
              <a:buChar char="•"/>
            </a:pPr>
            <a:r>
              <a:rPr lang="en-US" sz="2800" dirty="0"/>
              <a:t>Do you disagree with any of them? </a:t>
            </a:r>
          </a:p>
          <a:p>
            <a:pPr marL="274320" lvl="0" indent="-274320">
              <a:spcBef>
                <a:spcPts val="768"/>
              </a:spcBef>
              <a:buSzPts val="2400"/>
              <a:buFont typeface="Arial" panose="020B0604020202020204" pitchFamily="34" charset="0"/>
              <a:buChar char="•"/>
            </a:pPr>
            <a:r>
              <a:rPr lang="en-US" sz="2800" dirty="0"/>
              <a:t>Whom do you trust for information? Whom do you tend not to trust? </a:t>
            </a:r>
          </a:p>
          <a:p>
            <a:pPr marL="274320" lvl="0" indent="-274320">
              <a:spcBef>
                <a:spcPts val="768"/>
              </a:spcBef>
              <a:buSzPts val="2400"/>
              <a:buFont typeface="Arial" panose="020B0604020202020204" pitchFamily="34" charset="0"/>
              <a:buChar char="•"/>
            </a:pPr>
            <a:r>
              <a:rPr lang="en-US" sz="2800" dirty="0"/>
              <a:t>What does good parenting mean to you? </a:t>
            </a:r>
          </a:p>
          <a:p>
            <a:pPr marL="274320" lvl="0" indent="-274320">
              <a:spcBef>
                <a:spcPts val="768"/>
              </a:spcBef>
              <a:buSzPts val="2400"/>
              <a:buFont typeface="Arial" panose="020B0604020202020204" pitchFamily="34" charset="0"/>
              <a:buChar char="•"/>
            </a:pPr>
            <a:r>
              <a:rPr lang="en-US" sz="2800" dirty="0"/>
              <a:t>Who gets a say in how to raise a child? Who doesn’t? </a:t>
            </a:r>
          </a:p>
        </p:txBody>
      </p:sp>
    </p:spTree>
    <p:extLst>
      <p:ext uri="{BB962C8B-B14F-4D97-AF65-F5344CB8AC3E}">
        <p14:creationId xmlns:p14="http://schemas.microsoft.com/office/powerpoint/2010/main" val="3538223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2E05-391D-B049-88D6-F181C9A5CF50}"/>
              </a:ext>
            </a:extLst>
          </p:cNvPr>
          <p:cNvSpPr>
            <a:spLocks noGrp="1"/>
          </p:cNvSpPr>
          <p:nvPr>
            <p:ph type="title"/>
          </p:nvPr>
        </p:nvSpPr>
        <p:spPr/>
        <p:txBody>
          <a:bodyPr/>
          <a:lstStyle/>
          <a:p>
            <a:r>
              <a:rPr lang="en-US" dirty="0"/>
              <a:t>How to Engage in Family-Centered Practice</a:t>
            </a:r>
          </a:p>
        </p:txBody>
      </p:sp>
      <p:sp>
        <p:nvSpPr>
          <p:cNvPr id="4" name="Content Placeholder 3">
            <a:extLst>
              <a:ext uri="{FF2B5EF4-FFF2-40B4-BE49-F238E27FC236}">
                <a16:creationId xmlns:a16="http://schemas.microsoft.com/office/drawing/2014/main" id="{D8F81077-818A-C145-94C9-C81689732A03}"/>
              </a:ext>
            </a:extLst>
          </p:cNvPr>
          <p:cNvSpPr>
            <a:spLocks noGrp="1"/>
          </p:cNvSpPr>
          <p:nvPr>
            <p:ph type="body" sz="quarter" idx="3"/>
          </p:nvPr>
        </p:nvSpPr>
        <p:spPr>
          <a:xfrm>
            <a:off x="249451" y="1635896"/>
            <a:ext cx="6019799" cy="4531822"/>
          </a:xfrm>
        </p:spPr>
        <p:txBody>
          <a:bodyPr/>
          <a:lstStyle/>
          <a:p>
            <a:pPr marL="274320" lvl="0" indent="-274320">
              <a:spcBef>
                <a:spcPts val="768"/>
              </a:spcBef>
              <a:buSzPts val="3200"/>
              <a:buChar char="•"/>
            </a:pPr>
            <a:r>
              <a:rPr lang="en-US" sz="2800" dirty="0">
                <a:solidFill>
                  <a:srgbClr val="0D4273"/>
                </a:solidFill>
              </a:rPr>
              <a:t>Focus</a:t>
            </a:r>
            <a:r>
              <a:rPr lang="en-US" sz="2800" b="0" dirty="0">
                <a:solidFill>
                  <a:srgbClr val="11489C"/>
                </a:solidFill>
              </a:rPr>
              <a:t> </a:t>
            </a:r>
            <a:r>
              <a:rPr lang="en-US" sz="2800" b="0" dirty="0"/>
              <a:t>on the child and the family.</a:t>
            </a:r>
          </a:p>
          <a:p>
            <a:pPr marL="274320" lvl="0" indent="-274320">
              <a:spcBef>
                <a:spcPts val="768"/>
              </a:spcBef>
              <a:buClr>
                <a:schemeClr val="dk1"/>
              </a:buClr>
              <a:buSzPts val="3200"/>
              <a:buFont typeface="Arial"/>
              <a:buChar char="•"/>
            </a:pPr>
            <a:r>
              <a:rPr lang="en-US" sz="2800" dirty="0">
                <a:solidFill>
                  <a:srgbClr val="0D4273"/>
                </a:solidFill>
              </a:rPr>
              <a:t>Emphasize</a:t>
            </a:r>
            <a:r>
              <a:rPr lang="en-US" sz="2800" b="0" dirty="0">
                <a:solidFill>
                  <a:srgbClr val="11489C"/>
                </a:solidFill>
              </a:rPr>
              <a:t> </a:t>
            </a:r>
            <a:r>
              <a:rPr lang="en-US" sz="2800" b="0" dirty="0"/>
              <a:t>teamwork and mutual respect. </a:t>
            </a:r>
          </a:p>
          <a:p>
            <a:pPr marL="274320" lvl="0" indent="-274320">
              <a:spcBef>
                <a:spcPts val="768"/>
              </a:spcBef>
              <a:buClr>
                <a:schemeClr val="dk1"/>
              </a:buClr>
              <a:buSzPts val="3200"/>
              <a:buFont typeface="Arial"/>
              <a:buChar char="•"/>
            </a:pPr>
            <a:r>
              <a:rPr lang="en-US" sz="2800" dirty="0">
                <a:solidFill>
                  <a:srgbClr val="0D4273"/>
                </a:solidFill>
                <a:ea typeface="Arial"/>
                <a:sym typeface="Arial"/>
              </a:rPr>
              <a:t>Consider</a:t>
            </a:r>
            <a:r>
              <a:rPr lang="en-US" sz="2800" b="0" dirty="0">
                <a:solidFill>
                  <a:srgbClr val="11489C"/>
                </a:solidFill>
                <a:ea typeface="Arial"/>
                <a:sym typeface="Arial"/>
              </a:rPr>
              <a:t> </a:t>
            </a:r>
            <a:r>
              <a:rPr lang="en-US" sz="2800" b="0" dirty="0">
                <a:solidFill>
                  <a:schemeClr val="dk1"/>
                </a:solidFill>
                <a:ea typeface="Arial"/>
                <a:sym typeface="Arial"/>
              </a:rPr>
              <a:t>family strengths, aspirations, priorities and resources.</a:t>
            </a:r>
          </a:p>
          <a:p>
            <a:pPr marL="274320" lvl="0" indent="-274320">
              <a:spcBef>
                <a:spcPts val="768"/>
              </a:spcBef>
              <a:buClr>
                <a:schemeClr val="dk1"/>
              </a:buClr>
              <a:buSzPts val="3200"/>
              <a:buFont typeface="Arial"/>
              <a:buChar char="•"/>
            </a:pPr>
            <a:r>
              <a:rPr lang="en-US" sz="2800" dirty="0">
                <a:solidFill>
                  <a:srgbClr val="0D4273"/>
                </a:solidFill>
                <a:ea typeface="Arial"/>
                <a:sym typeface="Arial"/>
              </a:rPr>
              <a:t>Respect</a:t>
            </a:r>
            <a:r>
              <a:rPr lang="en-US" sz="2800" b="0" dirty="0">
                <a:solidFill>
                  <a:srgbClr val="11489C"/>
                </a:solidFill>
                <a:ea typeface="Arial"/>
                <a:sym typeface="Arial"/>
              </a:rPr>
              <a:t> </a:t>
            </a:r>
            <a:r>
              <a:rPr lang="en-US" sz="2800" b="0" dirty="0">
                <a:solidFill>
                  <a:schemeClr val="dk1"/>
                </a:solidFill>
                <a:ea typeface="Arial"/>
                <a:sym typeface="Arial"/>
              </a:rPr>
              <a:t>and </a:t>
            </a:r>
            <a:r>
              <a:rPr lang="en-US" sz="2800" dirty="0">
                <a:solidFill>
                  <a:srgbClr val="0D4273"/>
                </a:solidFill>
                <a:ea typeface="Arial"/>
                <a:sym typeface="Arial"/>
              </a:rPr>
              <a:t>support</a:t>
            </a:r>
            <a:r>
              <a:rPr lang="en-US" sz="2800" b="0" dirty="0">
                <a:solidFill>
                  <a:srgbClr val="0D4273"/>
                </a:solidFill>
                <a:ea typeface="Arial"/>
                <a:sym typeface="Arial"/>
              </a:rPr>
              <a:t> </a:t>
            </a:r>
            <a:r>
              <a:rPr lang="en-US" sz="2800" b="0" dirty="0">
                <a:solidFill>
                  <a:schemeClr val="dk1"/>
                </a:solidFill>
                <a:ea typeface="Arial"/>
                <a:sym typeface="Arial"/>
              </a:rPr>
              <a:t>family choices and decisions.</a:t>
            </a:r>
          </a:p>
          <a:p>
            <a:pPr marL="274320" lvl="0" indent="-274320">
              <a:spcBef>
                <a:spcPts val="768"/>
              </a:spcBef>
              <a:buClr>
                <a:schemeClr val="dk1"/>
              </a:buClr>
              <a:buSzPts val="3200"/>
              <a:buFont typeface="Arial"/>
              <a:buChar char="•"/>
            </a:pPr>
            <a:r>
              <a:rPr lang="en-US" sz="2800" dirty="0">
                <a:solidFill>
                  <a:schemeClr val="tx2">
                    <a:lumMod val="75000"/>
                  </a:schemeClr>
                </a:solidFill>
                <a:ea typeface="Arial"/>
                <a:sym typeface="Arial"/>
              </a:rPr>
              <a:t>Promote</a:t>
            </a:r>
            <a:r>
              <a:rPr lang="en-US" sz="2800" b="0" dirty="0">
                <a:solidFill>
                  <a:schemeClr val="tx2">
                    <a:lumMod val="75000"/>
                  </a:schemeClr>
                </a:solidFill>
                <a:ea typeface="Arial"/>
                <a:sym typeface="Arial"/>
              </a:rPr>
              <a:t> </a:t>
            </a:r>
            <a:r>
              <a:rPr lang="en-US" sz="2800" dirty="0">
                <a:solidFill>
                  <a:schemeClr val="tx2">
                    <a:lumMod val="75000"/>
                  </a:schemeClr>
                </a:solidFill>
                <a:ea typeface="Arial"/>
                <a:sym typeface="Arial"/>
              </a:rPr>
              <a:t>partnerships</a:t>
            </a:r>
            <a:r>
              <a:rPr lang="en-US" sz="2800" b="0" dirty="0">
                <a:solidFill>
                  <a:schemeClr val="tx2">
                    <a:lumMod val="75000"/>
                  </a:schemeClr>
                </a:solidFill>
                <a:ea typeface="Arial"/>
                <a:sym typeface="Arial"/>
              </a:rPr>
              <a:t>.</a:t>
            </a:r>
          </a:p>
        </p:txBody>
      </p:sp>
      <p:pic>
        <p:nvPicPr>
          <p:cNvPr id="6" name="Google Shape;367;p9" descr="Picture of a mom holding her child in her lap seated at a table in an early learning classroom where she is talking to the teacher.">
            <a:extLst>
              <a:ext uri="{FF2B5EF4-FFF2-40B4-BE49-F238E27FC236}">
                <a16:creationId xmlns:a16="http://schemas.microsoft.com/office/drawing/2014/main" id="{52DBC08D-A41E-4843-8AFB-2F394C0E4468}"/>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7" name="TextBox 6">
            <a:extLst>
              <a:ext uri="{FF2B5EF4-FFF2-40B4-BE49-F238E27FC236}">
                <a16:creationId xmlns:a16="http://schemas.microsoft.com/office/drawing/2014/main" id="{72C4EA41-7251-F74A-B743-90D631F365F9}"/>
              </a:ext>
              <a:ext uri="{C183D7F6-B498-43B3-948B-1728B52AA6E4}">
                <adec:decorative xmlns:adec="http://schemas.microsoft.com/office/drawing/2017/decorative" val="1"/>
              </a:ext>
            </a:extLst>
          </p:cNvPr>
          <p:cNvSpPr txBox="1"/>
          <p:nvPr/>
        </p:nvSpPr>
        <p:spPr>
          <a:xfrm>
            <a:off x="42497" y="6397436"/>
            <a:ext cx="1635369" cy="297273"/>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Image credit: EarlyEdU</a:t>
            </a:r>
          </a:p>
        </p:txBody>
      </p:sp>
    </p:spTree>
    <p:extLst>
      <p:ext uri="{BB962C8B-B14F-4D97-AF65-F5344CB8AC3E}">
        <p14:creationId xmlns:p14="http://schemas.microsoft.com/office/powerpoint/2010/main" val="170935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9F0F-59B0-D74C-A3BF-5A98E0E7EB77}"/>
              </a:ext>
            </a:extLst>
          </p:cNvPr>
          <p:cNvSpPr>
            <a:spLocks noGrp="1"/>
          </p:cNvSpPr>
          <p:nvPr>
            <p:ph type="title"/>
          </p:nvPr>
        </p:nvSpPr>
        <p:spPr>
          <a:xfrm>
            <a:off x="3596640" y="485859"/>
            <a:ext cx="8595361" cy="1325433"/>
          </a:xfrm>
        </p:spPr>
        <p:txBody>
          <a:bodyPr/>
          <a:lstStyle/>
          <a:p>
            <a:r>
              <a:rPr lang="en-US" dirty="0"/>
              <a:t>Intro: </a:t>
            </a:r>
            <a:r>
              <a:rPr lang="en-US" i="1" dirty="0"/>
              <a:t>Welcoming and Communicating with Families</a:t>
            </a:r>
          </a:p>
        </p:txBody>
      </p:sp>
      <p:sp>
        <p:nvSpPr>
          <p:cNvPr id="3" name="Content Placeholder 2">
            <a:extLst>
              <a:ext uri="{FF2B5EF4-FFF2-40B4-BE49-F238E27FC236}">
                <a16:creationId xmlns:a16="http://schemas.microsoft.com/office/drawing/2014/main" id="{2835DE84-46B1-3044-8DFA-CDA420D54440}"/>
              </a:ext>
            </a:extLst>
          </p:cNvPr>
          <p:cNvSpPr>
            <a:spLocks noGrp="1"/>
          </p:cNvSpPr>
          <p:nvPr>
            <p:ph idx="1"/>
          </p:nvPr>
        </p:nvSpPr>
        <p:spPr>
          <a:xfrm>
            <a:off x="3596640" y="2026025"/>
            <a:ext cx="8412480" cy="3950252"/>
          </a:xfrm>
        </p:spPr>
        <p:txBody>
          <a:bodyPr/>
          <a:lstStyle/>
          <a:p>
            <a:pPr marL="457200" lvl="0" indent="-406400">
              <a:spcBef>
                <a:spcPts val="768"/>
              </a:spcBef>
              <a:buSzPts val="2800"/>
              <a:buAutoNum type="arabicPeriod"/>
            </a:pPr>
            <a:r>
              <a:rPr lang="en-US" sz="3000" dirty="0"/>
              <a:t>Watch the video </a:t>
            </a:r>
            <a:r>
              <a:rPr lang="en-US" sz="3000" i="1" dirty="0"/>
              <a:t>Welcoming and Communicating with Families of DLL Children.</a:t>
            </a:r>
            <a:r>
              <a:rPr lang="en-US" sz="3000" dirty="0"/>
              <a:t> </a:t>
            </a:r>
            <a:endParaRPr lang="en-US" sz="3000" i="1" dirty="0"/>
          </a:p>
          <a:p>
            <a:pPr marL="457200" lvl="0" indent="-406400">
              <a:spcBef>
                <a:spcPts val="768"/>
              </a:spcBef>
              <a:buSzPts val="2800"/>
              <a:buAutoNum type="arabicPeriod"/>
            </a:pPr>
            <a:r>
              <a:rPr lang="en-US" sz="3000" dirty="0"/>
              <a:t>As you watch, think about what ideas stand out to you. How can we make families of children who are DLLs feel welcome in our programs?</a:t>
            </a:r>
          </a:p>
        </p:txBody>
      </p:sp>
    </p:spTree>
    <p:extLst>
      <p:ext uri="{BB962C8B-B14F-4D97-AF65-F5344CB8AC3E}">
        <p14:creationId xmlns:p14="http://schemas.microsoft.com/office/powerpoint/2010/main" val="3605722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9318CDF-F860-4550-8091-C441A7B9EDC3}"/>
              </a:ext>
            </a:extLst>
          </p:cNvPr>
          <p:cNvSpPr>
            <a:spLocks noGrp="1"/>
          </p:cNvSpPr>
          <p:nvPr>
            <p:ph type="title"/>
          </p:nvPr>
        </p:nvSpPr>
        <p:spPr/>
        <p:txBody>
          <a:bodyPr/>
          <a:lstStyle/>
          <a:p>
            <a:r>
              <a:rPr lang="en-US" dirty="0"/>
              <a:t>Video: Welcoming and Communicating with Families</a:t>
            </a:r>
          </a:p>
        </p:txBody>
      </p:sp>
      <p:sp>
        <p:nvSpPr>
          <p:cNvPr id="2" name="Text Placeholder 1">
            <a:extLst>
              <a:ext uri="{FF2B5EF4-FFF2-40B4-BE49-F238E27FC236}">
                <a16:creationId xmlns:a16="http://schemas.microsoft.com/office/drawing/2014/main" id="{4BE108B7-9755-C042-980A-629B90624AE9}"/>
              </a:ext>
            </a:extLst>
          </p:cNvPr>
          <p:cNvSpPr>
            <a:spLocks noGrp="1"/>
          </p:cNvSpPr>
          <p:nvPr>
            <p:ph type="body" sz="quarter" idx="10"/>
          </p:nvPr>
        </p:nvSpPr>
        <p:spPr>
          <a:xfrm>
            <a:off x="1274619" y="4384040"/>
            <a:ext cx="9642762" cy="685800"/>
          </a:xfrm>
        </p:spPr>
        <p:txBody>
          <a:bodyPr/>
          <a:lstStyle/>
          <a:p>
            <a:r>
              <a:rPr lang="en-US" dirty="0">
                <a:hlinkClick r:id="rId3">
                  <a:extLst>
                    <a:ext uri="{A12FA001-AC4F-418D-AE19-62706E023703}">
                      <ahyp:hlinkClr xmlns:ahyp="http://schemas.microsoft.com/office/drawing/2018/hyperlinkcolor" val="tx"/>
                    </a:ext>
                  </a:extLst>
                </a:hlinkClick>
              </a:rPr>
              <a:t>Video: </a:t>
            </a:r>
            <a:r>
              <a:rPr lang="en-US" i="1" dirty="0">
                <a:hlinkClick r:id="rId3">
                  <a:extLst>
                    <a:ext uri="{A12FA001-AC4F-418D-AE19-62706E023703}">
                      <ahyp:hlinkClr xmlns:ahyp="http://schemas.microsoft.com/office/drawing/2018/hyperlinkcolor" val="tx"/>
                    </a:ext>
                  </a:extLst>
                </a:hlinkClick>
              </a:rPr>
              <a:t>Welcoming and Communicating with Families</a:t>
            </a:r>
            <a:endParaRPr lang="en-US" i="1" dirty="0"/>
          </a:p>
        </p:txBody>
      </p:sp>
    </p:spTree>
    <p:extLst>
      <p:ext uri="{BB962C8B-B14F-4D97-AF65-F5344CB8AC3E}">
        <p14:creationId xmlns:p14="http://schemas.microsoft.com/office/powerpoint/2010/main" val="156664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7D60-49B8-BE46-8010-9A92E0D6EE76}"/>
              </a:ext>
            </a:extLst>
          </p:cNvPr>
          <p:cNvSpPr>
            <a:spLocks noGrp="1"/>
          </p:cNvSpPr>
          <p:nvPr>
            <p:ph type="title"/>
          </p:nvPr>
        </p:nvSpPr>
        <p:spPr>
          <a:xfrm>
            <a:off x="3596641" y="485858"/>
            <a:ext cx="8595360" cy="1799383"/>
          </a:xfrm>
        </p:spPr>
        <p:txBody>
          <a:bodyPr/>
          <a:lstStyle/>
          <a:p>
            <a:r>
              <a:rPr lang="en-US" dirty="0"/>
              <a:t>Debrief: </a:t>
            </a:r>
            <a:r>
              <a:rPr lang="en-US" i="1" dirty="0"/>
              <a:t>Welcoming and Communicating with Families</a:t>
            </a:r>
          </a:p>
        </p:txBody>
      </p:sp>
      <p:sp>
        <p:nvSpPr>
          <p:cNvPr id="3" name="Content Placeholder 2">
            <a:extLst>
              <a:ext uri="{FF2B5EF4-FFF2-40B4-BE49-F238E27FC236}">
                <a16:creationId xmlns:a16="http://schemas.microsoft.com/office/drawing/2014/main" id="{0A6EFAE2-316D-A645-9E8E-523BA92DE755}"/>
              </a:ext>
            </a:extLst>
          </p:cNvPr>
          <p:cNvSpPr>
            <a:spLocks noGrp="1"/>
          </p:cNvSpPr>
          <p:nvPr>
            <p:ph idx="1"/>
          </p:nvPr>
        </p:nvSpPr>
        <p:spPr>
          <a:xfrm>
            <a:off x="3596641" y="2285242"/>
            <a:ext cx="8412480" cy="2287516"/>
          </a:xfrm>
        </p:spPr>
        <p:txBody>
          <a:bodyPr/>
          <a:lstStyle/>
          <a:p>
            <a:pPr>
              <a:spcBef>
                <a:spcPts val="768"/>
              </a:spcBef>
              <a:buSzPts val="1800"/>
            </a:pPr>
            <a:r>
              <a:rPr lang="en-US" dirty="0"/>
              <a:t>What ideas stood out to you in the video?</a:t>
            </a:r>
          </a:p>
          <a:p>
            <a:pPr>
              <a:spcBef>
                <a:spcPts val="768"/>
              </a:spcBef>
              <a:buSzPts val="1800"/>
            </a:pPr>
            <a:r>
              <a:rPr lang="en-US" dirty="0"/>
              <a:t>How can we make families of children who are DLLs feel welcome in our programs/settings?</a:t>
            </a:r>
          </a:p>
        </p:txBody>
      </p:sp>
    </p:spTree>
    <p:extLst>
      <p:ext uri="{BB962C8B-B14F-4D97-AF65-F5344CB8AC3E}">
        <p14:creationId xmlns:p14="http://schemas.microsoft.com/office/powerpoint/2010/main" val="381090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49C-AB63-864B-9D96-0D8EAF3CA7ED}"/>
              </a:ext>
            </a:extLst>
          </p:cNvPr>
          <p:cNvSpPr>
            <a:spLocks noGrp="1"/>
          </p:cNvSpPr>
          <p:nvPr>
            <p:ph type="title"/>
          </p:nvPr>
        </p:nvSpPr>
        <p:spPr/>
        <p:txBody>
          <a:bodyPr/>
          <a:lstStyle/>
          <a:p>
            <a:r>
              <a:rPr lang="en-US" dirty="0"/>
              <a:t>Language and Literacy Begins at Home</a:t>
            </a:r>
          </a:p>
        </p:txBody>
      </p:sp>
      <p:sp>
        <p:nvSpPr>
          <p:cNvPr id="3" name="Content Placeholder 2">
            <a:extLst>
              <a:ext uri="{FF2B5EF4-FFF2-40B4-BE49-F238E27FC236}">
                <a16:creationId xmlns:a16="http://schemas.microsoft.com/office/drawing/2014/main" id="{631BEDA6-7C62-1D45-B0BE-45CF9E2CD853}"/>
              </a:ext>
            </a:extLst>
          </p:cNvPr>
          <p:cNvSpPr>
            <a:spLocks noGrp="1"/>
          </p:cNvSpPr>
          <p:nvPr>
            <p:ph idx="1"/>
          </p:nvPr>
        </p:nvSpPr>
        <p:spPr>
          <a:xfrm>
            <a:off x="609600" y="2061882"/>
            <a:ext cx="10972801" cy="4281912"/>
          </a:xfrm>
        </p:spPr>
        <p:txBody>
          <a:bodyPr/>
          <a:lstStyle/>
          <a:p>
            <a:pPr marL="274320" lvl="0" indent="-274320">
              <a:spcBef>
                <a:spcPts val="768"/>
              </a:spcBef>
              <a:buSzPts val="2400"/>
            </a:pPr>
            <a:r>
              <a:rPr lang="en-US" sz="3200" b="1" dirty="0"/>
              <a:t>Experiences and relationships</a:t>
            </a:r>
            <a:r>
              <a:rPr lang="en-US" sz="3200" dirty="0">
                <a:ea typeface="Arial"/>
                <a:sym typeface="Arial"/>
              </a:rPr>
              <a:t> </a:t>
            </a:r>
            <a:r>
              <a:rPr lang="en-US" sz="3200" dirty="0"/>
              <a:t>matter</a:t>
            </a:r>
          </a:p>
          <a:p>
            <a:pPr marL="274320" lvl="0" indent="-274320">
              <a:spcBef>
                <a:spcPts val="768"/>
              </a:spcBef>
              <a:buSzPts val="2400"/>
            </a:pPr>
            <a:r>
              <a:rPr lang="en-US" sz="3200" dirty="0">
                <a:ea typeface="Arial"/>
                <a:sym typeface="Arial"/>
              </a:rPr>
              <a:t>Adults and peers nurture oral language development through </a:t>
            </a:r>
            <a:r>
              <a:rPr lang="en-US" sz="3200" b="1" dirty="0"/>
              <a:t>meaningful conversations</a:t>
            </a:r>
            <a:r>
              <a:rPr lang="en-US" sz="3200" b="1" dirty="0">
                <a:sym typeface="Arial"/>
              </a:rPr>
              <a:t>, </a:t>
            </a:r>
            <a:r>
              <a:rPr lang="en-US" sz="3200" dirty="0">
                <a:ea typeface="Arial"/>
                <a:sym typeface="Arial"/>
              </a:rPr>
              <a:t>singing, dramatic play, and many opportunities to tell stories and listen and respond to stories told and read by adults.</a:t>
            </a:r>
            <a:endParaRPr lang="en-US" sz="3200" dirty="0"/>
          </a:p>
        </p:txBody>
      </p:sp>
    </p:spTree>
    <p:extLst>
      <p:ext uri="{BB962C8B-B14F-4D97-AF65-F5344CB8AC3E}">
        <p14:creationId xmlns:p14="http://schemas.microsoft.com/office/powerpoint/2010/main" val="4188519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740E-A6DC-374D-AA14-A39B6AA5B95D}"/>
              </a:ext>
            </a:extLst>
          </p:cNvPr>
          <p:cNvSpPr>
            <a:spLocks noGrp="1"/>
          </p:cNvSpPr>
          <p:nvPr>
            <p:ph type="title"/>
          </p:nvPr>
        </p:nvSpPr>
        <p:spPr/>
        <p:txBody>
          <a:bodyPr/>
          <a:lstStyle/>
          <a:p>
            <a:r>
              <a:rPr lang="en-US" dirty="0"/>
              <a:t>The Family’s Role in Literacy</a:t>
            </a:r>
          </a:p>
        </p:txBody>
      </p:sp>
      <p:sp>
        <p:nvSpPr>
          <p:cNvPr id="4" name="Content Placeholder 3">
            <a:extLst>
              <a:ext uri="{FF2B5EF4-FFF2-40B4-BE49-F238E27FC236}">
                <a16:creationId xmlns:a16="http://schemas.microsoft.com/office/drawing/2014/main" id="{D861FE0D-0FBC-134F-ADA7-2277DE67091F}"/>
              </a:ext>
            </a:extLst>
          </p:cNvPr>
          <p:cNvSpPr>
            <a:spLocks noGrp="1"/>
          </p:cNvSpPr>
          <p:nvPr>
            <p:ph sz="half" idx="2"/>
          </p:nvPr>
        </p:nvSpPr>
        <p:spPr>
          <a:xfrm>
            <a:off x="5627915" y="1619250"/>
            <a:ext cx="6019798" cy="4737101"/>
          </a:xfrm>
        </p:spPr>
        <p:txBody>
          <a:bodyPr/>
          <a:lstStyle/>
          <a:p>
            <a:pPr marL="274320" lvl="0" indent="-274320">
              <a:spcBef>
                <a:spcPts val="768"/>
              </a:spcBef>
              <a:buSzPts val="2400"/>
              <a:buFont typeface="Arial"/>
              <a:buChar char="•"/>
            </a:pPr>
            <a:r>
              <a:rPr lang="en-US" dirty="0"/>
              <a:t>Quantity of book reading is related to vocabulary and listening comprehension development.</a:t>
            </a:r>
          </a:p>
          <a:p>
            <a:pPr marL="274320" lvl="0" indent="-274320">
              <a:spcBef>
                <a:spcPts val="768"/>
              </a:spcBef>
              <a:buSzPts val="2400"/>
              <a:buFont typeface="Arial"/>
              <a:buChar char="•"/>
            </a:pPr>
            <a:r>
              <a:rPr lang="en-US" dirty="0"/>
              <a:t>Attention to teaching children to read and write words is related to reading skills at the end of Grade 1.</a:t>
            </a:r>
          </a:p>
        </p:txBody>
      </p:sp>
      <p:pic>
        <p:nvPicPr>
          <p:cNvPr id="6" name="Google Shape;567;p33" descr="Picture of two children seated on a bed and and adult kneeling next to it as she reads them a book. One of the children is pointing to a picture in the book.">
            <a:extLst>
              <a:ext uri="{FF2B5EF4-FFF2-40B4-BE49-F238E27FC236}">
                <a16:creationId xmlns:a16="http://schemas.microsoft.com/office/drawing/2014/main" id="{C96537DD-55D7-B946-8915-3C77326ABA2C}"/>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7" name="TextBox 6">
            <a:extLst>
              <a:ext uri="{FF2B5EF4-FFF2-40B4-BE49-F238E27FC236}">
                <a16:creationId xmlns:a16="http://schemas.microsoft.com/office/drawing/2014/main" id="{5162967E-9BF1-F943-993D-174754A1019A}"/>
              </a:ext>
              <a:ext uri="{C183D7F6-B498-43B3-948B-1728B52AA6E4}">
                <adec:decorative xmlns:adec="http://schemas.microsoft.com/office/drawing/2017/decorative" val="1"/>
              </a:ext>
            </a:extLst>
          </p:cNvPr>
          <p:cNvSpPr txBox="1"/>
          <p:nvPr/>
        </p:nvSpPr>
        <p:spPr>
          <a:xfrm>
            <a:off x="3992545" y="6507973"/>
            <a:ext cx="1515626" cy="210880"/>
          </a:xfrm>
          <a:prstGeom prst="rect">
            <a:avLst/>
          </a:prstGeom>
        </p:spPr>
        <p:txBody>
          <a:bodyPr vert="horz" wrap="square" lIns="91440" tIns="45720" rIns="91440" bIns="45720" rtlCol="0" anchor="ctr">
            <a:noAutofit/>
          </a:bodyPr>
          <a:lstStyle/>
          <a:p>
            <a:pPr marL="0" marR="0" lvl="0" indent="0" algn="r"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250513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4EF4-3CB3-2040-AC89-D9EA2E96B9B9}"/>
              </a:ext>
            </a:extLst>
          </p:cNvPr>
          <p:cNvSpPr>
            <a:spLocks noGrp="1"/>
          </p:cNvSpPr>
          <p:nvPr>
            <p:ph type="title"/>
          </p:nvPr>
        </p:nvSpPr>
        <p:spPr/>
        <p:txBody>
          <a:bodyPr/>
          <a:lstStyle/>
          <a:p>
            <a:r>
              <a:rPr lang="en-US" dirty="0"/>
              <a:t>Activity: Asking Questions</a:t>
            </a:r>
          </a:p>
        </p:txBody>
      </p:sp>
      <p:sp>
        <p:nvSpPr>
          <p:cNvPr id="3" name="Content Placeholder 2">
            <a:extLst>
              <a:ext uri="{FF2B5EF4-FFF2-40B4-BE49-F238E27FC236}">
                <a16:creationId xmlns:a16="http://schemas.microsoft.com/office/drawing/2014/main" id="{271A6DD8-96FF-AE45-8288-A4F18DB11A61}"/>
              </a:ext>
            </a:extLst>
          </p:cNvPr>
          <p:cNvSpPr>
            <a:spLocks noGrp="1"/>
          </p:cNvSpPr>
          <p:nvPr>
            <p:ph idx="1"/>
          </p:nvPr>
        </p:nvSpPr>
        <p:spPr>
          <a:xfrm>
            <a:off x="3596641" y="1810871"/>
            <a:ext cx="8412480" cy="4382988"/>
          </a:xfrm>
        </p:spPr>
        <p:txBody>
          <a:bodyPr/>
          <a:lstStyle/>
          <a:p>
            <a:pPr marL="457200" lvl="0" indent="-444500">
              <a:spcBef>
                <a:spcPts val="768"/>
              </a:spcBef>
              <a:buSzPts val="3400"/>
            </a:pPr>
            <a:r>
              <a:rPr lang="en-US" sz="3200" dirty="0"/>
              <a:t>Choose a partner and practice asking and answering questions.</a:t>
            </a:r>
          </a:p>
          <a:p>
            <a:pPr marL="457200" lvl="0" indent="-444500">
              <a:spcBef>
                <a:spcPts val="768"/>
              </a:spcBef>
              <a:buSzPts val="3400"/>
            </a:pPr>
            <a:r>
              <a:rPr lang="en-US" sz="3200" dirty="0"/>
              <a:t>One person is the educator, one person is the parent.</a:t>
            </a:r>
          </a:p>
        </p:txBody>
      </p:sp>
    </p:spTree>
    <p:extLst>
      <p:ext uri="{BB962C8B-B14F-4D97-AF65-F5344CB8AC3E}">
        <p14:creationId xmlns:p14="http://schemas.microsoft.com/office/powerpoint/2010/main" val="347752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740E-A6DC-374D-AA14-A39B6AA5B95D}"/>
              </a:ext>
            </a:extLst>
          </p:cNvPr>
          <p:cNvSpPr>
            <a:spLocks noGrp="1"/>
          </p:cNvSpPr>
          <p:nvPr>
            <p:ph type="title"/>
          </p:nvPr>
        </p:nvSpPr>
        <p:spPr/>
        <p:txBody>
          <a:bodyPr/>
          <a:lstStyle/>
          <a:p>
            <a:r>
              <a:rPr lang="en" dirty="0"/>
              <a:t>Establishing Transition Policies and Practices</a:t>
            </a:r>
            <a:endParaRPr lang="en-US" dirty="0"/>
          </a:p>
        </p:txBody>
      </p:sp>
      <p:sp>
        <p:nvSpPr>
          <p:cNvPr id="7" name="TextBox 6">
            <a:extLst>
              <a:ext uri="{FF2B5EF4-FFF2-40B4-BE49-F238E27FC236}">
                <a16:creationId xmlns:a16="http://schemas.microsoft.com/office/drawing/2014/main" id="{5162967E-9BF1-F943-993D-174754A1019A}"/>
              </a:ext>
            </a:extLst>
          </p:cNvPr>
          <p:cNvSpPr txBox="1"/>
          <p:nvPr/>
        </p:nvSpPr>
        <p:spPr>
          <a:xfrm>
            <a:off x="3992545" y="6507973"/>
            <a:ext cx="1515626" cy="210880"/>
          </a:xfrm>
          <a:prstGeom prst="rect">
            <a:avLst/>
          </a:prstGeom>
        </p:spPr>
        <p:txBody>
          <a:bodyPr vert="horz" wrap="square" lIns="91440" tIns="45720" rIns="91440" bIns="45720" rtlCol="0" anchor="ctr">
            <a:noAutofit/>
          </a:bodyPr>
          <a:lstStyle/>
          <a:p>
            <a:pPr marL="0" marR="0" lvl="0" indent="0" algn="r"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pic>
        <p:nvPicPr>
          <p:cNvPr id="8" name="Google Shape;276;p13" descr="Image of an art display with children's art depicting monsters and a sign reading &quot;It's not so scary in kindergarten.&quot;">
            <a:extLst>
              <a:ext uri="{FF2B5EF4-FFF2-40B4-BE49-F238E27FC236}">
                <a16:creationId xmlns:a16="http://schemas.microsoft.com/office/drawing/2014/main" id="{0E618D72-4F5A-EE4F-A4B8-CA992A8FE78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19250"/>
            <a:ext cx="5627915" cy="4888723"/>
          </a:xfrm>
          <a:prstGeom prst="rect">
            <a:avLst/>
          </a:prstGeom>
          <a:noFill/>
          <a:ln>
            <a:noFill/>
          </a:ln>
        </p:spPr>
      </p:pic>
      <p:sp>
        <p:nvSpPr>
          <p:cNvPr id="13" name="Google Shape;275;p13">
            <a:extLst>
              <a:ext uri="{FF2B5EF4-FFF2-40B4-BE49-F238E27FC236}">
                <a16:creationId xmlns:a16="http://schemas.microsoft.com/office/drawing/2014/main" id="{EBD2F8D6-FEB8-0648-A4C0-3F03FF23376E}"/>
              </a:ext>
            </a:extLst>
          </p:cNvPr>
          <p:cNvSpPr txBox="1">
            <a:spLocks/>
          </p:cNvSpPr>
          <p:nvPr/>
        </p:nvSpPr>
        <p:spPr>
          <a:xfrm>
            <a:off x="6564087" y="1798032"/>
            <a:ext cx="4888424" cy="3880405"/>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609585" marR="0" lvl="0" indent="-457189" algn="l" rtl="0">
              <a:lnSpc>
                <a:spcPct val="100000"/>
              </a:lnSpc>
              <a:spcBef>
                <a:spcPts val="48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1219170" marR="0" lvl="1" indent="-457189" algn="l" rtl="0">
              <a:lnSpc>
                <a:spcPct val="100000"/>
              </a:lnSpc>
              <a:spcBef>
                <a:spcPts val="48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828754" marR="0" lvl="2" indent="-457189"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3047924" marR="0" lvl="4"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3657509" marR="0" lvl="5"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4267093" marR="0" lvl="6"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4876678" marR="0" lvl="7"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5486263" marR="0" lvl="8" indent="-457189" algn="l" rtl="0">
              <a:lnSpc>
                <a:spcPct val="100000"/>
              </a:lnSpc>
              <a:spcBef>
                <a:spcPts val="48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609585" marR="0" lvl="0" indent="-541853" algn="l" defTabSz="914400" rtl="0" eaLnBrk="1" fontAlgn="auto" latinLnBrk="0" hangingPunct="1">
              <a:lnSpc>
                <a:spcPct val="100000"/>
              </a:lnSpc>
              <a:spcBef>
                <a:spcPts val="480"/>
              </a:spcBef>
              <a:spcAft>
                <a:spcPts val="0"/>
              </a:spcAft>
              <a:buClr>
                <a:srgbClr val="000000"/>
              </a:buClr>
              <a:buSzPts val="2800"/>
              <a:buFont typeface="Arial"/>
              <a:buChar char="•"/>
              <a:tabLst/>
              <a:defRPr/>
            </a:pPr>
            <a:r>
              <a:rPr kumimoji="0" lang="en-US" sz="3733" b="0" i="0" u="none" strike="noStrike" kern="0" cap="none" spc="0" normalizeH="0" baseline="0" noProof="0">
                <a:ln>
                  <a:noFill/>
                </a:ln>
                <a:solidFill>
                  <a:srgbClr val="000000"/>
                </a:solidFill>
                <a:effectLst/>
                <a:uLnTx/>
                <a:uFillTx/>
                <a:latin typeface="Arial"/>
                <a:cs typeface="Arial"/>
                <a:sym typeface="Arial"/>
              </a:rPr>
              <a:t>Transitions into your program </a:t>
            </a:r>
          </a:p>
          <a:p>
            <a:pPr marL="609585" marR="0" lvl="0" indent="-541853"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3733" b="0" i="0" u="none" strike="noStrike" kern="0" cap="none" spc="0" normalizeH="0" baseline="0" noProof="0">
                <a:ln>
                  <a:noFill/>
                </a:ln>
                <a:solidFill>
                  <a:srgbClr val="000000"/>
                </a:solidFill>
                <a:effectLst/>
                <a:uLnTx/>
                <a:uFillTx/>
                <a:latin typeface="Arial"/>
                <a:cs typeface="Arial"/>
                <a:sym typeface="Arial"/>
              </a:rPr>
              <a:t>Transitions out of your program </a:t>
            </a:r>
          </a:p>
          <a:p>
            <a:pPr marL="609585" marR="0" lvl="0" indent="-541853"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3733" b="0" i="0" u="none" strike="noStrike" kern="0" cap="none" spc="0" normalizeH="0" baseline="0" noProof="0">
                <a:ln>
                  <a:noFill/>
                </a:ln>
                <a:solidFill>
                  <a:srgbClr val="000000"/>
                </a:solidFill>
                <a:effectLst/>
                <a:uLnTx/>
                <a:uFillTx/>
                <a:latin typeface="Arial"/>
                <a:cs typeface="Arial"/>
                <a:sym typeface="Arial"/>
              </a:rPr>
              <a:t>Transitions within your program </a:t>
            </a:r>
            <a:endParaRPr kumimoji="0" lang="en-US" sz="3733"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DBB0DE12-3C20-8040-8214-F253C7A181BA}"/>
              </a:ext>
              <a:ext uri="{C183D7F6-B498-43B3-948B-1728B52AA6E4}">
                <adec:decorative xmlns:adec="http://schemas.microsoft.com/office/drawing/2017/decorative" val="1"/>
              </a:ext>
            </a:extLst>
          </p:cNvPr>
          <p:cNvSpPr txBox="1"/>
          <p:nvPr/>
        </p:nvSpPr>
        <p:spPr>
          <a:xfrm>
            <a:off x="4112289" y="6128542"/>
            <a:ext cx="1515626" cy="210880"/>
          </a:xfrm>
          <a:prstGeom prst="rect">
            <a:avLst/>
          </a:prstGeom>
        </p:spPr>
        <p:txBody>
          <a:bodyPr vert="horz" wrap="square" lIns="91440" tIns="45720" rIns="91440" bIns="45720" rtlCol="0" anchor="ctr">
            <a:noAutofit/>
          </a:bodyPr>
          <a:lstStyle/>
          <a:p>
            <a:pPr marL="0" marR="0" lvl="0" indent="0" algn="r"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265830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D4273"/>
              </a:buClr>
              <a:buSzPts val="4000"/>
              <a:buFont typeface="Arial"/>
              <a:buNone/>
            </a:pPr>
            <a:r>
              <a:rPr lang="en-US"/>
              <a:t>Head Start Early Learning Outcomes Framework</a:t>
            </a:r>
            <a:endParaRPr/>
          </a:p>
        </p:txBody>
      </p:sp>
      <p:pic>
        <p:nvPicPr>
          <p:cNvPr id="389" name="Google Shape;389;p19" descr="Graphic of The Head Start Early Learning Outcomes Framework chart"/>
          <p:cNvPicPr preferRelativeResize="0"/>
          <p:nvPr/>
        </p:nvPicPr>
        <p:blipFill rotWithShape="1">
          <a:blip r:embed="rId3">
            <a:alphaModFix/>
          </a:blip>
          <a:srcRect/>
          <a:stretch/>
        </p:blipFill>
        <p:spPr>
          <a:xfrm>
            <a:off x="318746" y="1892500"/>
            <a:ext cx="11496548" cy="4532207"/>
          </a:xfrm>
          <a:prstGeom prst="rect">
            <a:avLst/>
          </a:prstGeom>
          <a:noFill/>
          <a:ln>
            <a:noFill/>
          </a:ln>
        </p:spPr>
      </p:pic>
      <p:sp>
        <p:nvSpPr>
          <p:cNvPr id="390" name="Google Shape;390;p19">
            <a:extLst>
              <a:ext uri="{C183D7F6-B498-43B3-948B-1728B52AA6E4}">
                <adec:decorative xmlns:adec="http://schemas.microsoft.com/office/drawing/2017/decorative" val="1"/>
              </a:ext>
            </a:extLst>
          </p:cNvPr>
          <p:cNvSpPr txBox="1"/>
          <p:nvPr/>
        </p:nvSpPr>
        <p:spPr>
          <a:xfrm>
            <a:off x="1" y="6424707"/>
            <a:ext cx="3015574" cy="276837"/>
          </a:xfrm>
          <a:prstGeom prst="rect">
            <a:avLst/>
          </a:prstGeom>
          <a:noFill/>
          <a:ln>
            <a:noFill/>
          </a:ln>
        </p:spPr>
        <p:txBody>
          <a:bodyPr spcFirstLastPara="1" wrap="square" lIns="91450" tIns="45725" rIns="91450"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Image credit: Office of Head Start</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965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p>
            <a:r>
              <a:rPr lang="en" dirty="0"/>
              <a:t>Transitions - Individualization Policies</a:t>
            </a:r>
            <a:endParaRPr dirty="0"/>
          </a:p>
        </p:txBody>
      </p:sp>
      <p:sp>
        <p:nvSpPr>
          <p:cNvPr id="306" name="Google Shape;306;p18"/>
          <p:cNvSpPr txBox="1">
            <a:spLocks noGrp="1"/>
          </p:cNvSpPr>
          <p:nvPr>
            <p:ph type="body" idx="1"/>
          </p:nvPr>
        </p:nvSpPr>
        <p:spPr>
          <a:prstGeom prst="rect">
            <a:avLst/>
          </a:prstGeom>
          <a:noFill/>
          <a:ln>
            <a:noFill/>
          </a:ln>
        </p:spPr>
        <p:txBody>
          <a:bodyPr spcFirstLastPara="1" wrap="square" lIns="121900" tIns="60933" rIns="121900" bIns="60933" anchor="t" anchorCtr="0">
            <a:noAutofit/>
          </a:bodyPr>
          <a:lstStyle/>
          <a:p>
            <a:pPr lvl="0">
              <a:buFont typeface="Arial" panose="020B0604020202020204" pitchFamily="34" charset="0"/>
              <a:buChar char="•"/>
            </a:pPr>
            <a:r>
              <a:rPr lang="en-US" dirty="0"/>
              <a:t>Engage our families of children who are DLLS in conversations about school readiness and discuss specific strategies </a:t>
            </a:r>
          </a:p>
          <a:p>
            <a:pPr lvl="0">
              <a:buFont typeface="Arial" panose="020B0604020202020204" pitchFamily="34" charset="0"/>
              <a:buChar char="•"/>
            </a:pPr>
            <a:r>
              <a:rPr lang="en" dirty="0"/>
              <a:t>Co-create individualized transition plans</a:t>
            </a:r>
          </a:p>
          <a:p>
            <a:pPr lvl="0">
              <a:buFont typeface="Arial" panose="020B0604020202020204" pitchFamily="34" charset="0"/>
              <a:buChar char="•"/>
            </a:pPr>
            <a:r>
              <a:rPr lang="en-US" dirty="0"/>
              <a:t>Arrange for our children who are DLLs and families to visit prior to transition</a:t>
            </a:r>
          </a:p>
        </p:txBody>
      </p:sp>
    </p:spTree>
    <p:extLst>
      <p:ext uri="{BB962C8B-B14F-4D97-AF65-F5344CB8AC3E}">
        <p14:creationId xmlns:p14="http://schemas.microsoft.com/office/powerpoint/2010/main" val="381079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p>
            <a:pPr>
              <a:buClr>
                <a:schemeClr val="dk1"/>
              </a:buClr>
              <a:buSzPts val="1100"/>
            </a:pPr>
            <a:r>
              <a:rPr lang="en" dirty="0"/>
              <a:t>Transitions - Individualization Policies (cont.)</a:t>
            </a:r>
            <a:endParaRPr dirty="0"/>
          </a:p>
        </p:txBody>
      </p:sp>
      <p:sp>
        <p:nvSpPr>
          <p:cNvPr id="318" name="Google Shape;318;p20"/>
          <p:cNvSpPr txBox="1">
            <a:spLocks noGrp="1"/>
          </p:cNvSpPr>
          <p:nvPr>
            <p:ph type="body" idx="1"/>
          </p:nvPr>
        </p:nvSpPr>
        <p:spPr>
          <a:prstGeom prst="rect">
            <a:avLst/>
          </a:prstGeom>
          <a:noFill/>
          <a:ln>
            <a:noFill/>
          </a:ln>
        </p:spPr>
        <p:txBody>
          <a:bodyPr spcFirstLastPara="1" wrap="square" lIns="121900" tIns="60933" rIns="121900" bIns="60933" anchor="t" anchorCtr="0">
            <a:noAutofit/>
          </a:bodyPr>
          <a:lstStyle/>
          <a:p>
            <a:pPr indent="-541853">
              <a:buSzPts val="2800"/>
            </a:pPr>
            <a:r>
              <a:rPr lang="en" sz="3733"/>
              <a:t>Share information with families on their rights under federal and state laws, including rights under the Individuals with Disabilities Education Act (IDEA) and rights related to bilingual education services </a:t>
            </a:r>
            <a:endParaRPr sz="3733"/>
          </a:p>
        </p:txBody>
      </p:sp>
    </p:spTree>
    <p:extLst>
      <p:ext uri="{BB962C8B-B14F-4D97-AF65-F5344CB8AC3E}">
        <p14:creationId xmlns:p14="http://schemas.microsoft.com/office/powerpoint/2010/main" val="674743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fe5893e26_0_0"/>
          <p:cNvSpPr txBox="1">
            <a:spLocks noGrp="1"/>
          </p:cNvSpPr>
          <p:nvPr>
            <p:ph type="title"/>
          </p:nvPr>
        </p:nvSpPr>
        <p:spPr>
          <a:prstGeom prst="rect">
            <a:avLst/>
          </a:prstGeom>
          <a:noFill/>
          <a:ln w="12700" cap="flat" cmpd="sng">
            <a:noFill/>
            <a:prstDash val="solid"/>
            <a:round/>
            <a:headEnd type="none" w="sm" len="sm"/>
            <a:tailEnd type="none" w="sm" len="sm"/>
          </a:ln>
        </p:spPr>
        <p:txBody>
          <a:bodyPr spcFirstLastPara="1" vert="horz" wrap="square" lIns="91425" tIns="45700" rIns="91425" bIns="45700" rtlCol="0" anchor="ctr" anchorCtr="0">
            <a:noAutofit/>
          </a:bodyPr>
          <a:lstStyle/>
          <a:p>
            <a:r>
              <a:rPr lang="en-US" dirty="0"/>
              <a:t>Intentional Language Support</a:t>
            </a:r>
            <a:endParaRPr dirty="0"/>
          </a:p>
        </p:txBody>
      </p:sp>
    </p:spTree>
    <p:extLst>
      <p:ext uri="{BB962C8B-B14F-4D97-AF65-F5344CB8AC3E}">
        <p14:creationId xmlns:p14="http://schemas.microsoft.com/office/powerpoint/2010/main" val="2021593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99E1-2FA5-634A-A5CF-F4781A282FE0}"/>
              </a:ext>
            </a:extLst>
          </p:cNvPr>
          <p:cNvSpPr>
            <a:spLocks noGrp="1"/>
          </p:cNvSpPr>
          <p:nvPr>
            <p:ph type="title"/>
          </p:nvPr>
        </p:nvSpPr>
        <p:spPr/>
        <p:txBody>
          <a:bodyPr/>
          <a:lstStyle/>
          <a:p>
            <a:r>
              <a:rPr lang="en-US" dirty="0"/>
              <a:t>A Young Child’s Environment is </a:t>
            </a:r>
            <a:br>
              <a:rPr lang="en-US" dirty="0"/>
            </a:br>
            <a:r>
              <a:rPr lang="en-US" dirty="0"/>
              <a:t>Physical and Social-Emotional</a:t>
            </a:r>
          </a:p>
        </p:txBody>
      </p:sp>
      <p:sp>
        <p:nvSpPr>
          <p:cNvPr id="4" name="Content Placeholder 3">
            <a:extLst>
              <a:ext uri="{FF2B5EF4-FFF2-40B4-BE49-F238E27FC236}">
                <a16:creationId xmlns:a16="http://schemas.microsoft.com/office/drawing/2014/main" id="{B59708BB-6596-954E-8FC8-474169C9DB64}"/>
              </a:ext>
            </a:extLst>
          </p:cNvPr>
          <p:cNvSpPr>
            <a:spLocks noGrp="1"/>
          </p:cNvSpPr>
          <p:nvPr>
            <p:ph sz="half" idx="2"/>
          </p:nvPr>
        </p:nvSpPr>
        <p:spPr>
          <a:xfrm>
            <a:off x="3808259" y="2609850"/>
            <a:ext cx="7868734" cy="3746502"/>
          </a:xfrm>
        </p:spPr>
        <p:txBody>
          <a:bodyPr/>
          <a:lstStyle/>
          <a:p>
            <a:pPr marL="274320" lvl="0" indent="-274320">
              <a:spcBef>
                <a:spcPts val="768"/>
              </a:spcBef>
              <a:buSzPts val="2800"/>
              <a:buChar char="•"/>
            </a:pPr>
            <a:r>
              <a:rPr lang="en-US" dirty="0">
                <a:ea typeface="Arial"/>
                <a:sym typeface="Arial"/>
              </a:rPr>
              <a:t>Physical environment:</a:t>
            </a:r>
            <a:endParaRPr lang="en-US" dirty="0"/>
          </a:p>
          <a:p>
            <a:pPr marL="649224" lvl="1" indent="-274319">
              <a:spcBef>
                <a:spcPts val="768"/>
              </a:spcBef>
              <a:buSzPts val="2800"/>
              <a:buFont typeface="Merriweather Sans"/>
              <a:buChar char="–"/>
            </a:pPr>
            <a:r>
              <a:rPr lang="en-US" sz="3200" dirty="0">
                <a:ea typeface="Arial"/>
                <a:sym typeface="Arial"/>
              </a:rPr>
              <a:t>Objects and spaces</a:t>
            </a:r>
            <a:endParaRPr lang="en-US" sz="3200" dirty="0"/>
          </a:p>
          <a:p>
            <a:pPr marL="274320" lvl="0" indent="-274320">
              <a:spcBef>
                <a:spcPts val="768"/>
              </a:spcBef>
              <a:buSzPts val="2800"/>
              <a:buFont typeface="Times"/>
              <a:buChar char="•"/>
            </a:pPr>
            <a:r>
              <a:rPr lang="en-US" dirty="0">
                <a:ea typeface="Arial"/>
                <a:sym typeface="Arial"/>
              </a:rPr>
              <a:t>Social-emotional environment:</a:t>
            </a:r>
            <a:endParaRPr lang="en-US" dirty="0"/>
          </a:p>
          <a:p>
            <a:pPr marL="649224" lvl="1" indent="-274319">
              <a:spcBef>
                <a:spcPts val="768"/>
              </a:spcBef>
              <a:buSzPts val="2800"/>
              <a:buFont typeface="Merriweather Sans"/>
              <a:buChar char="–"/>
            </a:pPr>
            <a:r>
              <a:rPr lang="en-US" sz="3200" dirty="0">
                <a:ea typeface="Arial"/>
                <a:sym typeface="Arial"/>
              </a:rPr>
              <a:t>People, relationships, values, beliefs</a:t>
            </a:r>
            <a:endParaRPr lang="en-US" sz="3200" dirty="0"/>
          </a:p>
        </p:txBody>
      </p:sp>
      <p:pic>
        <p:nvPicPr>
          <p:cNvPr id="6" name="Google Shape;201;p38" descr="Picture of a child's handmade collage representing themselves and their culture hanging on a classroom wall.">
            <a:extLst>
              <a:ext uri="{FF2B5EF4-FFF2-40B4-BE49-F238E27FC236}">
                <a16:creationId xmlns:a16="http://schemas.microsoft.com/office/drawing/2014/main" id="{AF3201E5-EF31-0C42-A7E7-88924E89237B}"/>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xfrm>
            <a:off x="1" y="1733550"/>
            <a:ext cx="3557016" cy="4985303"/>
          </a:xfrm>
          <a:prstGeom prst="rect">
            <a:avLst/>
          </a:prstGeom>
          <a:noFill/>
          <a:ln>
            <a:noFill/>
          </a:ln>
        </p:spPr>
      </p:pic>
      <p:sp>
        <p:nvSpPr>
          <p:cNvPr id="7" name="TextBox 6">
            <a:extLst>
              <a:ext uri="{FF2B5EF4-FFF2-40B4-BE49-F238E27FC236}">
                <a16:creationId xmlns:a16="http://schemas.microsoft.com/office/drawing/2014/main" id="{8AD01439-B0FB-1747-AD1E-906340FE5066}"/>
              </a:ext>
              <a:ext uri="{C183D7F6-B498-43B3-948B-1728B52AA6E4}">
                <adec:decorative xmlns:adec="http://schemas.microsoft.com/office/drawing/2017/decorative" val="1"/>
              </a:ext>
            </a:extLst>
          </p:cNvPr>
          <p:cNvSpPr txBox="1"/>
          <p:nvPr/>
        </p:nvSpPr>
        <p:spPr>
          <a:xfrm>
            <a:off x="0" y="6244069"/>
            <a:ext cx="1547447" cy="474784"/>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Image credit: EarlyEdU</a:t>
            </a:r>
          </a:p>
        </p:txBody>
      </p:sp>
    </p:spTree>
    <p:extLst>
      <p:ext uri="{BB962C8B-B14F-4D97-AF65-F5344CB8AC3E}">
        <p14:creationId xmlns:p14="http://schemas.microsoft.com/office/powerpoint/2010/main" val="195184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59D5-228C-F94C-8463-136333611CAF}"/>
              </a:ext>
            </a:extLst>
          </p:cNvPr>
          <p:cNvSpPr>
            <a:spLocks noGrp="1"/>
          </p:cNvSpPr>
          <p:nvPr>
            <p:ph type="title"/>
          </p:nvPr>
        </p:nvSpPr>
        <p:spPr/>
        <p:txBody>
          <a:bodyPr/>
          <a:lstStyle/>
          <a:p>
            <a:r>
              <a:rPr lang="en-US" dirty="0"/>
              <a:t>Relevant Cultural Materials and Artifacts</a:t>
            </a:r>
          </a:p>
        </p:txBody>
      </p:sp>
      <p:sp>
        <p:nvSpPr>
          <p:cNvPr id="4" name="Content Placeholder 3">
            <a:extLst>
              <a:ext uri="{FF2B5EF4-FFF2-40B4-BE49-F238E27FC236}">
                <a16:creationId xmlns:a16="http://schemas.microsoft.com/office/drawing/2014/main" id="{EC444746-0A28-4544-AF02-78B4E1EA5963}"/>
              </a:ext>
            </a:extLst>
          </p:cNvPr>
          <p:cNvSpPr>
            <a:spLocks noGrp="1"/>
          </p:cNvSpPr>
          <p:nvPr>
            <p:ph sz="half" idx="2"/>
          </p:nvPr>
        </p:nvSpPr>
        <p:spPr>
          <a:xfrm>
            <a:off x="3808259" y="1736036"/>
            <a:ext cx="7868734" cy="4620316"/>
          </a:xfrm>
        </p:spPr>
        <p:txBody>
          <a:bodyPr/>
          <a:lstStyle/>
          <a:p>
            <a:pPr marL="274320" lvl="0" indent="-274320">
              <a:spcBef>
                <a:spcPts val="0"/>
              </a:spcBef>
              <a:buSzPts val="2600"/>
              <a:buFont typeface="Arial"/>
              <a:buChar char="•"/>
            </a:pPr>
            <a:r>
              <a:rPr lang="en-US" dirty="0"/>
              <a:t>Are structured and intentionally mindful of children’s cultures.</a:t>
            </a:r>
          </a:p>
          <a:p>
            <a:pPr marL="274320" lvl="0" indent="-274320">
              <a:spcBef>
                <a:spcPts val="1100"/>
              </a:spcBef>
              <a:buSzPts val="2600"/>
              <a:buFont typeface="Arial"/>
              <a:buChar char="•"/>
            </a:pPr>
            <a:r>
              <a:rPr lang="en-US" dirty="0"/>
              <a:t>Reflect not just diversity, but also the actual culture of the children.</a:t>
            </a:r>
          </a:p>
          <a:p>
            <a:pPr marL="274320" indent="-274320">
              <a:spcBef>
                <a:spcPts val="1100"/>
              </a:spcBef>
              <a:buSzPts val="2600"/>
              <a:buFont typeface="Arial"/>
              <a:buChar char="•"/>
            </a:pPr>
            <a:r>
              <a:rPr lang="en-US" dirty="0"/>
              <a:t>Being able to identify with different cultural references in the environment helps children feel they belong and facilitates learning. </a:t>
            </a:r>
          </a:p>
        </p:txBody>
      </p:sp>
      <p:pic>
        <p:nvPicPr>
          <p:cNvPr id="6" name="Google Shape;228;p42" descr="Picture of a bookshelf in an early learning classroom with relevant cultural books and artifacts.">
            <a:extLst>
              <a:ext uri="{FF2B5EF4-FFF2-40B4-BE49-F238E27FC236}">
                <a16:creationId xmlns:a16="http://schemas.microsoft.com/office/drawing/2014/main" id="{557E51AE-53EA-FC40-B967-D97B02D17F0B}"/>
              </a:ext>
            </a:extLst>
          </p:cNvPr>
          <p:cNvPicPr preferRelativeResize="0">
            <a:picLocks noGrp="1"/>
          </p:cNvPicPr>
          <p:nvPr>
            <p:ph type="pic" sz="quarter" idx="10"/>
          </p:nvPr>
        </p:nvPicPr>
        <p:blipFill>
          <a:blip r:embed="rId3" cstate="screen">
            <a:alphaModFix/>
            <a:extLst>
              <a:ext uri="{28A0092B-C50C-407E-A947-70E740481C1C}">
                <a14:useLocalDpi xmlns:a14="http://schemas.microsoft.com/office/drawing/2010/main"/>
              </a:ext>
            </a:extLst>
          </a:blip>
          <a:srcRect/>
          <a:stretch>
            <a:fillRect/>
          </a:stretch>
        </p:blipFill>
        <p:spPr>
          <a:prstGeom prst="rect">
            <a:avLst/>
          </a:prstGeom>
          <a:noFill/>
          <a:ln>
            <a:noFill/>
          </a:ln>
        </p:spPr>
      </p:pic>
      <p:sp>
        <p:nvSpPr>
          <p:cNvPr id="7" name="TextBox 6">
            <a:extLst>
              <a:ext uri="{FF2B5EF4-FFF2-40B4-BE49-F238E27FC236}">
                <a16:creationId xmlns:a16="http://schemas.microsoft.com/office/drawing/2014/main" id="{D754CC96-29D3-9B4D-9608-06D0B4E233D7}"/>
              </a:ext>
              <a:ext uri="{C183D7F6-B498-43B3-948B-1728B52AA6E4}">
                <adec:decorative xmlns:adec="http://schemas.microsoft.com/office/drawing/2017/decorative" val="1"/>
              </a:ext>
            </a:extLst>
          </p:cNvPr>
          <p:cNvSpPr txBox="1"/>
          <p:nvPr/>
        </p:nvSpPr>
        <p:spPr>
          <a:xfrm>
            <a:off x="2079910" y="6356351"/>
            <a:ext cx="1477107" cy="362502"/>
          </a:xfrm>
          <a:prstGeom prst="rect">
            <a:avLst/>
          </a:prstGeom>
        </p:spPr>
        <p:txBody>
          <a:bodyPr vert="horz" wrap="square" lIns="91440" tIns="45720" rIns="91440" bIns="45720" rtlCol="0" anchor="ctr">
            <a:noAutofit/>
          </a:bodyPr>
          <a:lstStyle/>
          <a:p>
            <a:pPr marL="0" marR="0" lvl="0" indent="0" algn="r"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1229781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344A-0559-A64E-9FF3-DA6B666CCC50}"/>
              </a:ext>
            </a:extLst>
          </p:cNvPr>
          <p:cNvSpPr>
            <a:spLocks noGrp="1"/>
          </p:cNvSpPr>
          <p:nvPr>
            <p:ph type="title"/>
          </p:nvPr>
        </p:nvSpPr>
        <p:spPr/>
        <p:txBody>
          <a:bodyPr/>
          <a:lstStyle/>
          <a:p>
            <a:r>
              <a:rPr lang="en-US" dirty="0"/>
              <a:t>Increase Predictability</a:t>
            </a:r>
          </a:p>
        </p:txBody>
      </p:sp>
      <p:sp>
        <p:nvSpPr>
          <p:cNvPr id="3" name="Content Placeholder 2">
            <a:extLst>
              <a:ext uri="{FF2B5EF4-FFF2-40B4-BE49-F238E27FC236}">
                <a16:creationId xmlns:a16="http://schemas.microsoft.com/office/drawing/2014/main" id="{6F5B92AF-3F3A-FF4A-8CAF-5BDF89248E1E}"/>
              </a:ext>
            </a:extLst>
          </p:cNvPr>
          <p:cNvSpPr>
            <a:spLocks noGrp="1"/>
          </p:cNvSpPr>
          <p:nvPr>
            <p:ph idx="1"/>
          </p:nvPr>
        </p:nvSpPr>
        <p:spPr/>
        <p:txBody>
          <a:bodyPr/>
          <a:lstStyle/>
          <a:p>
            <a:pPr marL="274320" lvl="0" indent="-274320">
              <a:spcBef>
                <a:spcPts val="0"/>
              </a:spcBef>
              <a:buSzPts val="2400"/>
            </a:pPr>
            <a:r>
              <a:rPr lang="en-US" sz="2800" dirty="0"/>
              <a:t>Provide access to rules, expectations, and activity directions in English, as well as in home languages. </a:t>
            </a:r>
          </a:p>
          <a:p>
            <a:pPr marL="274320" lvl="0" indent="-274320">
              <a:spcBef>
                <a:spcPts val="1200"/>
              </a:spcBef>
              <a:buSzPts val="2400"/>
            </a:pPr>
            <a:r>
              <a:rPr lang="en-US" sz="2800" dirty="0"/>
              <a:t>Increasing predictability for DLLs is crucial: </a:t>
            </a:r>
          </a:p>
          <a:p>
            <a:pPr marL="649224" lvl="1" indent="-274319">
              <a:spcBef>
                <a:spcPts val="1200"/>
              </a:spcBef>
              <a:buSzPts val="2400"/>
              <a:buFont typeface="Arial"/>
              <a:buChar char="•"/>
            </a:pPr>
            <a:r>
              <a:rPr lang="en-US" sz="2800" dirty="0"/>
              <a:t>Language barrier might impede children’s understanding of rules and expectations, which can produce anxiety. </a:t>
            </a:r>
          </a:p>
          <a:p>
            <a:pPr marL="649224" lvl="1" indent="-274319">
              <a:spcBef>
                <a:spcPts val="1200"/>
              </a:spcBef>
              <a:buSzPts val="2400"/>
              <a:buFont typeface="Arial"/>
              <a:buChar char="•"/>
            </a:pPr>
            <a:r>
              <a:rPr lang="en-US" sz="2800" dirty="0"/>
              <a:t>If children feel excessively anxious or unfamiliar with rules, they are more likely to shut down, withdraw, or act out</a:t>
            </a:r>
          </a:p>
        </p:txBody>
      </p:sp>
    </p:spTree>
    <p:extLst>
      <p:ext uri="{BB962C8B-B14F-4D97-AF65-F5344CB8AC3E}">
        <p14:creationId xmlns:p14="http://schemas.microsoft.com/office/powerpoint/2010/main" val="1080857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ED21C2-6F1E-2148-8B0D-36B63B918097}"/>
              </a:ext>
            </a:extLst>
          </p:cNvPr>
          <p:cNvSpPr>
            <a:spLocks noGrp="1"/>
          </p:cNvSpPr>
          <p:nvPr>
            <p:ph type="title"/>
          </p:nvPr>
        </p:nvSpPr>
        <p:spPr>
          <a:xfrm>
            <a:off x="1" y="350027"/>
            <a:ext cx="12192000" cy="1300354"/>
          </a:xfrm>
        </p:spPr>
        <p:txBody>
          <a:bodyPr/>
          <a:lstStyle/>
          <a:p>
            <a:r>
              <a:rPr lang="en-US" dirty="0"/>
              <a:t>Example: Classroom Rules</a:t>
            </a:r>
          </a:p>
        </p:txBody>
      </p:sp>
      <p:pic>
        <p:nvPicPr>
          <p:cNvPr id="21" name="Picture Placeholder 20" descr="A picture of rules for playing outside color-coded and listed in both English and Spanish, for instance, &quot;Feet first going down the slide.&quot; Each rule has an accompanying cartoon image.">
            <a:extLst>
              <a:ext uri="{FF2B5EF4-FFF2-40B4-BE49-F238E27FC236}">
                <a16:creationId xmlns:a16="http://schemas.microsoft.com/office/drawing/2014/main" id="{42B092DE-99DE-D64C-AE6F-5239919B3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Picture Placeholder 14" descr="A picture of &quot;Classroom Rules&quot; or &quot;Las Reglas del Salon&quot; listed in both English and Spanish. The accompanying pictures show students in the class demonstrating each rule.">
            <a:extLst>
              <a:ext uri="{FF2B5EF4-FFF2-40B4-BE49-F238E27FC236}">
                <a16:creationId xmlns:a16="http://schemas.microsoft.com/office/drawing/2014/main" id="{81C5E596-133D-0844-BC53-40B2927ED6EA}"/>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3" name="Picture Placeholder 22" descr="A picture of classroom rules listed in both English and Spanish. The accompanying pictures show students in the class demonstrating each rule.">
            <a:extLst>
              <a:ext uri="{FF2B5EF4-FFF2-40B4-BE49-F238E27FC236}">
                <a16:creationId xmlns:a16="http://schemas.microsoft.com/office/drawing/2014/main" id="{7EDE151F-9AB6-984D-8A60-C226AC692FC7}"/>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sp>
        <p:nvSpPr>
          <p:cNvPr id="24" name="TextBox 23">
            <a:extLst>
              <a:ext uri="{FF2B5EF4-FFF2-40B4-BE49-F238E27FC236}">
                <a16:creationId xmlns:a16="http://schemas.microsoft.com/office/drawing/2014/main" id="{EF1D9E7C-7859-DC4B-B420-61A43A3AE50B}"/>
              </a:ext>
              <a:ext uri="{C183D7F6-B498-43B3-948B-1728B52AA6E4}">
                <adec:decorative xmlns:adec="http://schemas.microsoft.com/office/drawing/2017/decorative" val="1"/>
              </a:ext>
            </a:extLst>
          </p:cNvPr>
          <p:cNvSpPr txBox="1"/>
          <p:nvPr/>
        </p:nvSpPr>
        <p:spPr>
          <a:xfrm>
            <a:off x="243359" y="6259557"/>
            <a:ext cx="1625197" cy="340026"/>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Image credit: EarlyEdU</a:t>
            </a:r>
          </a:p>
        </p:txBody>
      </p:sp>
      <p:sp>
        <p:nvSpPr>
          <p:cNvPr id="25" name="TextBox 24">
            <a:extLst>
              <a:ext uri="{FF2B5EF4-FFF2-40B4-BE49-F238E27FC236}">
                <a16:creationId xmlns:a16="http://schemas.microsoft.com/office/drawing/2014/main" id="{A6FF2F50-6C02-9D42-A3FF-8CA9CB083ABF}"/>
              </a:ext>
            </a:extLst>
          </p:cNvPr>
          <p:cNvSpPr txBox="1"/>
          <p:nvPr/>
        </p:nvSpPr>
        <p:spPr>
          <a:xfrm>
            <a:off x="6572998" y="5742722"/>
            <a:ext cx="1377462" cy="474784"/>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Image credit: EarlyEdU</a:t>
            </a:r>
          </a:p>
        </p:txBody>
      </p:sp>
      <p:sp>
        <p:nvSpPr>
          <p:cNvPr id="26" name="TextBox 25">
            <a:extLst>
              <a:ext uri="{FF2B5EF4-FFF2-40B4-BE49-F238E27FC236}">
                <a16:creationId xmlns:a16="http://schemas.microsoft.com/office/drawing/2014/main" id="{67A8E3A3-2BD2-AF48-8DF6-C1E64D01374B}"/>
              </a:ext>
            </a:extLst>
          </p:cNvPr>
          <p:cNvSpPr txBox="1"/>
          <p:nvPr/>
        </p:nvSpPr>
        <p:spPr>
          <a:xfrm>
            <a:off x="8160209" y="2281610"/>
            <a:ext cx="1377462" cy="474784"/>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Image credit: EarlyEdU</a:t>
            </a:r>
          </a:p>
        </p:txBody>
      </p:sp>
    </p:spTree>
    <p:extLst>
      <p:ext uri="{BB962C8B-B14F-4D97-AF65-F5344CB8AC3E}">
        <p14:creationId xmlns:p14="http://schemas.microsoft.com/office/powerpoint/2010/main" val="4072747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F936-54FC-4448-9524-96DCA9C4F2E8}"/>
              </a:ext>
            </a:extLst>
          </p:cNvPr>
          <p:cNvSpPr>
            <a:spLocks noGrp="1"/>
          </p:cNvSpPr>
          <p:nvPr>
            <p:ph type="title"/>
          </p:nvPr>
        </p:nvSpPr>
        <p:spPr>
          <a:xfrm>
            <a:off x="3596641" y="485859"/>
            <a:ext cx="8595360" cy="1914442"/>
          </a:xfrm>
        </p:spPr>
        <p:txBody>
          <a:bodyPr/>
          <a:lstStyle/>
          <a:p>
            <a:r>
              <a:rPr lang="en-US" dirty="0"/>
              <a:t>Intro: </a:t>
            </a:r>
            <a:r>
              <a:rPr lang="en-US" i="1" dirty="0"/>
              <a:t>Setting a Supportive Classroom Environment for DLL Children</a:t>
            </a:r>
          </a:p>
        </p:txBody>
      </p:sp>
      <p:sp>
        <p:nvSpPr>
          <p:cNvPr id="3" name="Content Placeholder 2">
            <a:extLst>
              <a:ext uri="{FF2B5EF4-FFF2-40B4-BE49-F238E27FC236}">
                <a16:creationId xmlns:a16="http://schemas.microsoft.com/office/drawing/2014/main" id="{42827FFE-4824-E547-8E3D-052E6E4C9F81}"/>
              </a:ext>
            </a:extLst>
          </p:cNvPr>
          <p:cNvSpPr>
            <a:spLocks noGrp="1"/>
          </p:cNvSpPr>
          <p:nvPr>
            <p:ph idx="1"/>
          </p:nvPr>
        </p:nvSpPr>
        <p:spPr>
          <a:xfrm>
            <a:off x="3596641" y="2400301"/>
            <a:ext cx="8412480" cy="3793558"/>
          </a:xfrm>
        </p:spPr>
        <p:txBody>
          <a:bodyPr/>
          <a:lstStyle/>
          <a:p>
            <a:pPr marL="514350" lvl="0" indent="-514350">
              <a:spcBef>
                <a:spcPts val="768"/>
              </a:spcBef>
              <a:buSzPct val="100000"/>
              <a:buFont typeface="+mj-lt"/>
              <a:buAutoNum type="arabicPeriod"/>
            </a:pPr>
            <a:r>
              <a:rPr lang="en-US" sz="3000" dirty="0"/>
              <a:t>Watch this video of an interview with Dr. Lilian Duran.</a:t>
            </a:r>
          </a:p>
          <a:p>
            <a:pPr marL="514350" lvl="0" indent="-514350">
              <a:spcBef>
                <a:spcPts val="768"/>
              </a:spcBef>
              <a:buSzPct val="100000"/>
              <a:buFont typeface="+mj-lt"/>
              <a:buAutoNum type="arabicPeriod"/>
            </a:pPr>
            <a:r>
              <a:rPr lang="en-US" sz="3000" dirty="0"/>
              <a:t>As you watch, identify the strategies she mentioned that support a classroom’s physical environment and those that support the social-emotional environment. </a:t>
            </a:r>
          </a:p>
          <a:p>
            <a:pPr marL="0" lvl="0" indent="0">
              <a:spcBef>
                <a:spcPts val="768"/>
              </a:spcBef>
              <a:buSzPts val="3200"/>
              <a:buNone/>
            </a:pPr>
            <a:endParaRPr lang="en-US" sz="3000" dirty="0"/>
          </a:p>
          <a:p>
            <a:pPr>
              <a:spcBef>
                <a:spcPts val="768"/>
              </a:spcBef>
            </a:pPr>
            <a:endParaRPr lang="en-US" sz="3000" dirty="0"/>
          </a:p>
        </p:txBody>
      </p:sp>
    </p:spTree>
    <p:extLst>
      <p:ext uri="{BB962C8B-B14F-4D97-AF65-F5344CB8AC3E}">
        <p14:creationId xmlns:p14="http://schemas.microsoft.com/office/powerpoint/2010/main" val="3555134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9A11EDDE-DF25-416C-B3BA-096D51E6C167}"/>
              </a:ext>
            </a:extLst>
          </p:cNvPr>
          <p:cNvSpPr>
            <a:spLocks noGrp="1"/>
          </p:cNvSpPr>
          <p:nvPr>
            <p:ph type="title"/>
          </p:nvPr>
        </p:nvSpPr>
        <p:spPr/>
        <p:txBody>
          <a:bodyPr/>
          <a:lstStyle/>
          <a:p>
            <a:r>
              <a:rPr lang="en-US" dirty="0"/>
              <a:t>Video: Setting a Supportive Classroom Environment for DLL Children</a:t>
            </a:r>
          </a:p>
        </p:txBody>
      </p:sp>
      <p:sp>
        <p:nvSpPr>
          <p:cNvPr id="3" name="Text Placeholder 2">
            <a:extLst>
              <a:ext uri="{FF2B5EF4-FFF2-40B4-BE49-F238E27FC236}">
                <a16:creationId xmlns:a16="http://schemas.microsoft.com/office/drawing/2014/main" id="{82DF4427-E16C-654A-8C42-DD547FF38BD3}"/>
              </a:ext>
            </a:extLst>
          </p:cNvPr>
          <p:cNvSpPr>
            <a:spLocks noGrp="1"/>
          </p:cNvSpPr>
          <p:nvPr>
            <p:ph type="body" idx="1"/>
          </p:nvPr>
        </p:nvSpPr>
        <p:spPr>
          <a:xfrm>
            <a:off x="568960" y="4343400"/>
            <a:ext cx="10891519" cy="1305560"/>
          </a:xfrm>
        </p:spPr>
        <p:txBody>
          <a:bodyPr/>
          <a:lstStyle/>
          <a:p>
            <a:pPr algn="ctr"/>
            <a:r>
              <a:rPr lang="en-US" dirty="0">
                <a:solidFill>
                  <a:schemeClr val="bg1"/>
                </a:solidFill>
                <a:hlinkClick r:id="rId4">
                  <a:extLst>
                    <a:ext uri="{A12FA001-AC4F-418D-AE19-62706E023703}">
                      <ahyp:hlinkClr xmlns:ahyp="http://schemas.microsoft.com/office/drawing/2018/hyperlinkcolor" val="tx"/>
                    </a:ext>
                  </a:extLst>
                </a:hlinkClick>
              </a:rPr>
              <a:t>Video: </a:t>
            </a:r>
            <a:r>
              <a:rPr lang="en-US" i="1" dirty="0">
                <a:solidFill>
                  <a:schemeClr val="bg1"/>
                </a:solidFill>
                <a:hlinkClick r:id="rId4">
                  <a:extLst>
                    <a:ext uri="{A12FA001-AC4F-418D-AE19-62706E023703}">
                      <ahyp:hlinkClr xmlns:ahyp="http://schemas.microsoft.com/office/drawing/2018/hyperlinkcolor" val="tx"/>
                    </a:ext>
                  </a:extLst>
                </a:hlinkClick>
              </a:rPr>
              <a:t>Setting a Supportive Classroom Environment for DLL Children</a:t>
            </a:r>
            <a:endParaRPr lang="en-US" i="1" dirty="0">
              <a:solidFill>
                <a:schemeClr val="bg1"/>
              </a:solidFill>
            </a:endParaRPr>
          </a:p>
        </p:txBody>
      </p:sp>
    </p:spTree>
    <p:extLst>
      <p:ext uri="{BB962C8B-B14F-4D97-AF65-F5344CB8AC3E}">
        <p14:creationId xmlns:p14="http://schemas.microsoft.com/office/powerpoint/2010/main" val="3676339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B710-938F-7C4B-A913-4670AE8D3730}"/>
              </a:ext>
            </a:extLst>
          </p:cNvPr>
          <p:cNvSpPr>
            <a:spLocks noGrp="1"/>
          </p:cNvSpPr>
          <p:nvPr>
            <p:ph type="title"/>
          </p:nvPr>
        </p:nvSpPr>
        <p:spPr>
          <a:xfrm>
            <a:off x="3331168" y="485859"/>
            <a:ext cx="8595360" cy="1914442"/>
          </a:xfrm>
        </p:spPr>
        <p:txBody>
          <a:bodyPr/>
          <a:lstStyle/>
          <a:p>
            <a:r>
              <a:rPr lang="en-US" sz="3600" dirty="0"/>
              <a:t>Debrief: </a:t>
            </a:r>
            <a:r>
              <a:rPr lang="en-US" sz="3600" i="1" dirty="0"/>
              <a:t>Setting a Supportive Classroom Environment for DLL Children</a:t>
            </a:r>
          </a:p>
        </p:txBody>
      </p:sp>
      <p:sp>
        <p:nvSpPr>
          <p:cNvPr id="3" name="Content Placeholder 2">
            <a:extLst>
              <a:ext uri="{FF2B5EF4-FFF2-40B4-BE49-F238E27FC236}">
                <a16:creationId xmlns:a16="http://schemas.microsoft.com/office/drawing/2014/main" id="{9F136AF4-1836-8B44-850F-A121F4076244}"/>
              </a:ext>
            </a:extLst>
          </p:cNvPr>
          <p:cNvSpPr>
            <a:spLocks noGrp="1"/>
          </p:cNvSpPr>
          <p:nvPr>
            <p:ph idx="1"/>
          </p:nvPr>
        </p:nvSpPr>
        <p:spPr>
          <a:xfrm>
            <a:off x="3596641" y="2400301"/>
            <a:ext cx="8412480" cy="3793558"/>
          </a:xfrm>
        </p:spPr>
        <p:txBody>
          <a:bodyPr/>
          <a:lstStyle/>
          <a:p>
            <a:pPr>
              <a:spcBef>
                <a:spcPts val="768"/>
              </a:spcBef>
              <a:buSzPts val="3200"/>
            </a:pPr>
            <a:r>
              <a:rPr lang="en-US" sz="3200" dirty="0"/>
              <a:t>Which strategies did Dr. Duran mention that support a classroom’s physical environment, and which ones support the social-emotional environment?</a:t>
            </a:r>
          </a:p>
          <a:p>
            <a:pPr>
              <a:spcBef>
                <a:spcPts val="768"/>
              </a:spcBef>
              <a:buSzPts val="3200"/>
            </a:pPr>
            <a:r>
              <a:rPr lang="en-US" sz="3200" dirty="0"/>
              <a:t>Did she mention any new strategies that are new to you?</a:t>
            </a:r>
          </a:p>
        </p:txBody>
      </p:sp>
    </p:spTree>
    <p:extLst>
      <p:ext uri="{BB962C8B-B14F-4D97-AF65-F5344CB8AC3E}">
        <p14:creationId xmlns:p14="http://schemas.microsoft.com/office/powerpoint/2010/main" val="176563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2"/>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D4273"/>
              </a:buClr>
              <a:buSzPts val="4000"/>
              <a:buFont typeface="Arial"/>
              <a:buNone/>
            </a:pPr>
            <a:r>
              <a:rPr lang="en-US"/>
              <a:t>HSELOF Guiding Principles  </a:t>
            </a:r>
            <a:endParaRPr/>
          </a:p>
        </p:txBody>
      </p:sp>
      <p:sp>
        <p:nvSpPr>
          <p:cNvPr id="411" name="Google Shape;411;p22"/>
          <p:cNvSpPr txBox="1">
            <a:spLocks noGrp="1"/>
          </p:cNvSpPr>
          <p:nvPr>
            <p:ph type="body" idx="2"/>
          </p:nvPr>
        </p:nvSpPr>
        <p:spPr>
          <a:xfrm>
            <a:off x="5627915" y="1603022"/>
            <a:ext cx="6355538" cy="4753330"/>
          </a:xfrm>
          <a:prstGeom prst="rect">
            <a:avLst/>
          </a:prstGeom>
          <a:noFill/>
          <a:ln>
            <a:noFill/>
          </a:ln>
        </p:spPr>
        <p:txBody>
          <a:bodyPr spcFirstLastPara="1" wrap="square" lIns="91425" tIns="45700" rIns="91425" bIns="45700" anchor="t" anchorCtr="0">
            <a:noAutofit/>
          </a:bodyPr>
          <a:lstStyle/>
          <a:p>
            <a:pPr marL="482600" lvl="0" indent="-457200" algn="l" rtl="0">
              <a:lnSpc>
                <a:spcPct val="100000"/>
              </a:lnSpc>
              <a:spcBef>
                <a:spcPts val="0"/>
              </a:spcBef>
              <a:spcAft>
                <a:spcPts val="0"/>
              </a:spcAft>
              <a:buSzPts val="2800"/>
              <a:buFont typeface="Arial"/>
              <a:buChar char="•"/>
            </a:pPr>
            <a:r>
              <a:rPr lang="en-US" sz="2400" dirty="0"/>
              <a:t>Each child is unique and can succeed.</a:t>
            </a:r>
            <a:endParaRPr sz="2400" dirty="0"/>
          </a:p>
          <a:p>
            <a:pPr marL="482600" lvl="0" indent="-457200" algn="l" rtl="0">
              <a:lnSpc>
                <a:spcPct val="100000"/>
              </a:lnSpc>
              <a:spcBef>
                <a:spcPts val="640"/>
              </a:spcBef>
              <a:spcAft>
                <a:spcPts val="0"/>
              </a:spcAft>
              <a:buSzPts val="2800"/>
              <a:buFont typeface="Arial"/>
              <a:buChar char="•"/>
            </a:pPr>
            <a:r>
              <a:rPr lang="en-US" sz="2400" dirty="0"/>
              <a:t>Learning occurs within the context of relationships.</a:t>
            </a:r>
            <a:endParaRPr sz="2400" dirty="0"/>
          </a:p>
          <a:p>
            <a:pPr marL="482600" lvl="0" indent="-457200" algn="l" rtl="0">
              <a:lnSpc>
                <a:spcPct val="100000"/>
              </a:lnSpc>
              <a:spcBef>
                <a:spcPts val="640"/>
              </a:spcBef>
              <a:spcAft>
                <a:spcPts val="0"/>
              </a:spcAft>
              <a:buSzPts val="2800"/>
              <a:buFont typeface="Arial"/>
              <a:buChar char="•"/>
            </a:pPr>
            <a:r>
              <a:rPr lang="en-US" sz="2400" dirty="0"/>
              <a:t>Families are children's first and most important caregivers, teachers, and advocates.</a:t>
            </a:r>
            <a:endParaRPr sz="2400" dirty="0"/>
          </a:p>
          <a:p>
            <a:pPr marL="482600" lvl="0" indent="-457200" algn="l" rtl="0">
              <a:lnSpc>
                <a:spcPct val="100000"/>
              </a:lnSpc>
              <a:spcBef>
                <a:spcPts val="640"/>
              </a:spcBef>
              <a:spcAft>
                <a:spcPts val="0"/>
              </a:spcAft>
              <a:buSzPts val="2800"/>
              <a:buFont typeface="Arial"/>
              <a:buChar char="•"/>
            </a:pPr>
            <a:r>
              <a:rPr lang="en-US" sz="2400" dirty="0"/>
              <a:t>Children learn best when they are emotionally and physically safe and secure.</a:t>
            </a:r>
          </a:p>
          <a:p>
            <a:pPr marL="482600" lvl="0" indent="-457200">
              <a:buSzPts val="2800"/>
              <a:buFont typeface="Arial"/>
              <a:buChar char="•"/>
            </a:pPr>
            <a:r>
              <a:rPr lang="en-US" sz="2400" dirty="0"/>
              <a:t>Every child has diverse strengths rooted in their family’s culture, background, language, and beliefs</a:t>
            </a:r>
            <a:endParaRPr sz="2400" dirty="0"/>
          </a:p>
          <a:p>
            <a:pPr marL="0" marR="0" lvl="0" indent="0" algn="l" rtl="0">
              <a:lnSpc>
                <a:spcPct val="100000"/>
              </a:lnSpc>
              <a:spcBef>
                <a:spcPts val="640"/>
              </a:spcBef>
              <a:spcAft>
                <a:spcPts val="0"/>
              </a:spcAft>
              <a:buClr>
                <a:schemeClr val="dk1"/>
              </a:buClr>
              <a:buSzPts val="3200"/>
              <a:buFont typeface="Arial"/>
              <a:buNone/>
            </a:pPr>
            <a:endParaRPr dirty="0"/>
          </a:p>
        </p:txBody>
      </p:sp>
      <p:pic>
        <p:nvPicPr>
          <p:cNvPr id="412" name="Google Shape;412;p22" descr="Photo of three young children standing in front of a Velcro schedule and moving pieces around."/>
          <p:cNvPicPr preferRelativeResize="0">
            <a:picLocks noGrp="1"/>
          </p:cNvPicPr>
          <p:nvPr>
            <p:ph type="pic" idx="3"/>
          </p:nvPr>
        </p:nvPicPr>
        <p:blipFill rotWithShape="1">
          <a:blip r:embed="rId3">
            <a:alphaModFix/>
          </a:blip>
          <a:srcRect/>
          <a:stretch/>
        </p:blipFill>
        <p:spPr>
          <a:xfrm>
            <a:off x="-23852" y="1736035"/>
            <a:ext cx="5534559" cy="3705209"/>
          </a:xfrm>
          <a:prstGeom prst="rect">
            <a:avLst/>
          </a:prstGeom>
          <a:noFill/>
          <a:ln>
            <a:noFill/>
          </a:ln>
        </p:spPr>
      </p:pic>
      <p:sp>
        <p:nvSpPr>
          <p:cNvPr id="413" name="Google Shape;413;p22">
            <a:extLst>
              <a:ext uri="{C183D7F6-B498-43B3-948B-1728B52AA6E4}">
                <adec:decorative xmlns:adec="http://schemas.microsoft.com/office/drawing/2017/decorative" val="1"/>
              </a:ext>
            </a:extLst>
          </p:cNvPr>
          <p:cNvSpPr txBox="1"/>
          <p:nvPr/>
        </p:nvSpPr>
        <p:spPr>
          <a:xfrm>
            <a:off x="4128628" y="5219276"/>
            <a:ext cx="1382079" cy="19939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Arial"/>
                <a:cs typeface="Arial"/>
                <a:sym typeface="Arial"/>
              </a:rPr>
              <a:t>Image credit: </a:t>
            </a:r>
            <a:r>
              <a:rPr kumimoji="0" lang="en-US" sz="900" b="0" i="0" u="none" strike="noStrike" kern="0" cap="none" spc="0" normalizeH="0" baseline="0" noProof="0" dirty="0" err="1">
                <a:ln>
                  <a:noFill/>
                </a:ln>
                <a:solidFill>
                  <a:srgbClr val="FFFFFF"/>
                </a:solidFill>
                <a:effectLst/>
                <a:uLnTx/>
                <a:uFillTx/>
                <a:latin typeface="Arial"/>
                <a:ea typeface="Arial"/>
                <a:cs typeface="Arial"/>
                <a:sym typeface="Arial"/>
              </a:rPr>
              <a:t>EarlyEdU</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5363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409-3023-7944-8BFE-01981BCEC9C1}"/>
              </a:ext>
            </a:extLst>
          </p:cNvPr>
          <p:cNvSpPr>
            <a:spLocks noGrp="1"/>
          </p:cNvSpPr>
          <p:nvPr>
            <p:ph type="title"/>
          </p:nvPr>
        </p:nvSpPr>
        <p:spPr>
          <a:xfrm>
            <a:off x="3596641" y="485859"/>
            <a:ext cx="8595360" cy="1352058"/>
          </a:xfrm>
        </p:spPr>
        <p:txBody>
          <a:bodyPr/>
          <a:lstStyle/>
          <a:p>
            <a:r>
              <a:rPr lang="en-US" dirty="0"/>
              <a:t>Activity: Is my Early Learning Environment Supportive?</a:t>
            </a:r>
          </a:p>
        </p:txBody>
      </p:sp>
      <p:sp>
        <p:nvSpPr>
          <p:cNvPr id="3" name="Content Placeholder 2">
            <a:extLst>
              <a:ext uri="{FF2B5EF4-FFF2-40B4-BE49-F238E27FC236}">
                <a16:creationId xmlns:a16="http://schemas.microsoft.com/office/drawing/2014/main" id="{5724D4F6-E509-D246-833C-8FE26115F0A6}"/>
              </a:ext>
            </a:extLst>
          </p:cNvPr>
          <p:cNvSpPr>
            <a:spLocks noGrp="1"/>
          </p:cNvSpPr>
          <p:nvPr>
            <p:ph idx="1"/>
          </p:nvPr>
        </p:nvSpPr>
        <p:spPr>
          <a:xfrm>
            <a:off x="3596641" y="2266949"/>
            <a:ext cx="8412480" cy="3926909"/>
          </a:xfrm>
        </p:spPr>
        <p:txBody>
          <a:bodyPr/>
          <a:lstStyle/>
          <a:p>
            <a:r>
              <a:rPr lang="en-US" dirty="0"/>
              <a:t>Use the “</a:t>
            </a:r>
            <a:r>
              <a:rPr lang="en-US" dirty="0">
                <a:hlinkClick r:id="rId3">
                  <a:extLst>
                    <a:ext uri="{A12FA001-AC4F-418D-AE19-62706E023703}">
                      <ahyp:hlinkClr xmlns:ahyp="http://schemas.microsoft.com/office/drawing/2018/hyperlinkcolor" val="tx"/>
                    </a:ext>
                  </a:extLst>
                </a:hlinkClick>
              </a:rPr>
              <a:t>Supporting Emergent Bilingual Children in Early Learning Checklist</a:t>
            </a:r>
            <a:r>
              <a:rPr lang="en-US" dirty="0"/>
              <a:t>”</a:t>
            </a:r>
          </a:p>
          <a:p>
            <a:r>
              <a:rPr lang="en-US" dirty="0"/>
              <a:t>Versions in multiple languages found at: </a:t>
            </a:r>
            <a:r>
              <a:rPr lang="en-US" sz="3200" u="sng" dirty="0">
                <a:solidFill>
                  <a:schemeClr val="hlink"/>
                </a:solidFill>
                <a:hlinkClick r:id="rId3"/>
              </a:rPr>
              <a:t>https://www.edc.org/early-ed-tools</a:t>
            </a:r>
            <a:endParaRPr lang="en-US" sz="3200" dirty="0"/>
          </a:p>
          <a:p>
            <a:pPr marL="0" indent="0">
              <a:buNone/>
            </a:pPr>
            <a:endParaRPr lang="en-US" dirty="0"/>
          </a:p>
        </p:txBody>
      </p:sp>
    </p:spTree>
    <p:extLst>
      <p:ext uri="{BB962C8B-B14F-4D97-AF65-F5344CB8AC3E}">
        <p14:creationId xmlns:p14="http://schemas.microsoft.com/office/powerpoint/2010/main" val="208946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9F7E-08F6-DF43-98ED-995285E3328D}"/>
              </a:ext>
            </a:extLst>
          </p:cNvPr>
          <p:cNvSpPr>
            <a:spLocks noGrp="1"/>
          </p:cNvSpPr>
          <p:nvPr>
            <p:ph type="title"/>
          </p:nvPr>
        </p:nvSpPr>
        <p:spPr>
          <a:xfrm>
            <a:off x="1" y="350027"/>
            <a:ext cx="6095999" cy="1143000"/>
          </a:xfrm>
        </p:spPr>
        <p:txBody>
          <a:bodyPr/>
          <a:lstStyle/>
          <a:p>
            <a:r>
              <a:rPr lang="en-US" dirty="0"/>
              <a:t>Joint Attention</a:t>
            </a:r>
          </a:p>
        </p:txBody>
      </p:sp>
      <p:sp>
        <p:nvSpPr>
          <p:cNvPr id="5" name="Text Placeholder 4">
            <a:extLst>
              <a:ext uri="{FF2B5EF4-FFF2-40B4-BE49-F238E27FC236}">
                <a16:creationId xmlns:a16="http://schemas.microsoft.com/office/drawing/2014/main" id="{CAC7F796-ADCE-0A4A-826D-912693044C4D}"/>
              </a:ext>
            </a:extLst>
          </p:cNvPr>
          <p:cNvSpPr>
            <a:spLocks noGrp="1"/>
          </p:cNvSpPr>
          <p:nvPr>
            <p:ph type="body" sz="quarter" idx="3"/>
          </p:nvPr>
        </p:nvSpPr>
        <p:spPr>
          <a:xfrm>
            <a:off x="413659" y="1497689"/>
            <a:ext cx="5682342" cy="564330"/>
          </a:xfrm>
        </p:spPr>
        <p:txBody>
          <a:bodyPr anchor="ctr"/>
          <a:lstStyle/>
          <a:p>
            <a:pPr>
              <a:spcBef>
                <a:spcPts val="0"/>
              </a:spcBef>
            </a:pPr>
            <a:r>
              <a:rPr lang="en-US" sz="2400" dirty="0"/>
              <a:t>Attention focused on the same thing</a:t>
            </a:r>
          </a:p>
        </p:txBody>
      </p:sp>
      <p:pic>
        <p:nvPicPr>
          <p:cNvPr id="8" name="Google Shape;202;p15" descr="Picture of an educator and child both focused on a matching game that is laid out on the table in front of them.">
            <a:extLst>
              <a:ext uri="{FF2B5EF4-FFF2-40B4-BE49-F238E27FC236}">
                <a16:creationId xmlns:a16="http://schemas.microsoft.com/office/drawing/2014/main" id="{5D7B35B3-E564-0E48-AD71-A71EEEDCE381}"/>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l="3053" r="3053"/>
          <a:stretch/>
        </p:blipFill>
        <p:spPr>
          <a:xfrm>
            <a:off x="567506" y="2304661"/>
            <a:ext cx="5508171" cy="3912844"/>
          </a:xfrm>
          <a:prstGeom prst="rect">
            <a:avLst/>
          </a:prstGeom>
          <a:noFill/>
          <a:ln>
            <a:noFill/>
          </a:ln>
        </p:spPr>
      </p:pic>
      <p:sp>
        <p:nvSpPr>
          <p:cNvPr id="3" name="Text Placeholder 2">
            <a:extLst>
              <a:ext uri="{FF2B5EF4-FFF2-40B4-BE49-F238E27FC236}">
                <a16:creationId xmlns:a16="http://schemas.microsoft.com/office/drawing/2014/main" id="{BEEA821B-D9E1-7C49-B31F-38FE203E1D75}"/>
              </a:ext>
            </a:extLst>
          </p:cNvPr>
          <p:cNvSpPr>
            <a:spLocks noGrp="1"/>
          </p:cNvSpPr>
          <p:nvPr>
            <p:ph type="body" sz="quarter" idx="4294967295"/>
          </p:nvPr>
        </p:nvSpPr>
        <p:spPr>
          <a:xfrm>
            <a:off x="6271941" y="1497690"/>
            <a:ext cx="5399088" cy="564330"/>
          </a:xfrm>
        </p:spPr>
        <p:txBody>
          <a:bodyPr anchor="ctr"/>
          <a:lstStyle/>
          <a:p>
            <a:pPr marL="0" indent="0" algn="ctr">
              <a:spcBef>
                <a:spcPts val="0"/>
              </a:spcBef>
              <a:buNone/>
            </a:pPr>
            <a:r>
              <a:rPr lang="en-US" sz="2400" dirty="0">
                <a:latin typeface="Arial" panose="020B0604020202020204" pitchFamily="34" charset="0"/>
                <a:cs typeface="Arial" panose="020B0604020202020204" pitchFamily="34" charset="0"/>
              </a:rPr>
              <a:t>Attention focused on each other</a:t>
            </a:r>
          </a:p>
        </p:txBody>
      </p:sp>
      <p:sp>
        <p:nvSpPr>
          <p:cNvPr id="9" name="Title 1">
            <a:extLst>
              <a:ext uri="{FF2B5EF4-FFF2-40B4-BE49-F238E27FC236}">
                <a16:creationId xmlns:a16="http://schemas.microsoft.com/office/drawing/2014/main" id="{29C781EA-BF82-AD46-B637-2A15CC6FEB9A}"/>
              </a:ext>
            </a:extLst>
          </p:cNvPr>
          <p:cNvSpPr txBox="1">
            <a:spLocks/>
          </p:cNvSpPr>
          <p:nvPr/>
        </p:nvSpPr>
        <p:spPr>
          <a:xfrm>
            <a:off x="6075677" y="344491"/>
            <a:ext cx="6095999" cy="1143000"/>
          </a:xfrm>
          <a:prstGeom prst="rect">
            <a:avLst/>
          </a:prstGeom>
        </p:spPr>
        <p:txBody>
          <a:bodyPr vert="horz" lIns="91440" tIns="45720" rIns="91440" bIns="45720" rtlCol="0" anchor="ctr">
            <a:noAutofit/>
          </a:bodyPr>
          <a:lstStyle>
            <a:lvl1pPr algn="ctr" defTabSz="457337" rtl="0" eaLnBrk="1" latinLnBrk="0" hangingPunct="1">
              <a:spcBef>
                <a:spcPct val="0"/>
              </a:spcBef>
              <a:buNone/>
              <a:defRPr sz="4001" b="1" kern="1200">
                <a:solidFill>
                  <a:srgbClr val="0D4273"/>
                </a:solidFill>
                <a:latin typeface="Arial"/>
                <a:ea typeface="+mj-ea"/>
                <a:cs typeface="Arial"/>
              </a:defRPr>
            </a:lvl1pPr>
          </a:lstStyle>
          <a:p>
            <a:pPr marL="0" marR="0" lvl="0" indent="0" algn="ctr" defTabSz="457337" rtl="0" eaLnBrk="1" fontAlgn="auto" latinLnBrk="0" hangingPunct="1">
              <a:lnSpc>
                <a:spcPct val="100000"/>
              </a:lnSpc>
              <a:spcBef>
                <a:spcPct val="0"/>
              </a:spcBef>
              <a:spcAft>
                <a:spcPts val="0"/>
              </a:spcAft>
              <a:buClrTx/>
              <a:buSzTx/>
              <a:buFontTx/>
              <a:buNone/>
              <a:tabLst/>
              <a:defRPr/>
            </a:pPr>
            <a:r>
              <a:rPr kumimoji="0" lang="en-US" sz="4001" b="1" i="0" u="none" strike="noStrike" kern="1200" cap="none" spc="0" normalizeH="0" baseline="0" noProof="0" dirty="0">
                <a:ln>
                  <a:noFill/>
                </a:ln>
                <a:solidFill>
                  <a:srgbClr val="0D4273"/>
                </a:solidFill>
                <a:effectLst/>
                <a:uLnTx/>
                <a:uFillTx/>
                <a:latin typeface="Arial"/>
                <a:ea typeface="+mj-ea"/>
                <a:cs typeface="Arial"/>
              </a:rPr>
              <a:t>Shared Attention</a:t>
            </a:r>
          </a:p>
        </p:txBody>
      </p:sp>
      <p:pic>
        <p:nvPicPr>
          <p:cNvPr id="7" name="Google Shape;201;p15" descr="Picture of an educator and child looking at each other in conversation. Both are happy and engaged.">
            <a:extLst>
              <a:ext uri="{FF2B5EF4-FFF2-40B4-BE49-F238E27FC236}">
                <a16:creationId xmlns:a16="http://schemas.microsoft.com/office/drawing/2014/main" id="{0F753BE4-98D4-CD47-8E5B-BF9DA201AC5B}"/>
              </a:ext>
            </a:extLst>
          </p:cNvPr>
          <p:cNvPicPr preferRelativeResize="0">
            <a:picLocks noGrp="1"/>
          </p:cNvPicPr>
          <p:nvPr>
            <p:ph type="pic" sz="quarter" idx="11"/>
          </p:nvPr>
        </p:nvPicPr>
        <p:blipFill rotWithShape="1">
          <a:blip r:embed="rId4" cstate="screen">
            <a:alphaModFix/>
            <a:extLst>
              <a:ext uri="{28A0092B-C50C-407E-A947-70E740481C1C}">
                <a14:useLocalDpi xmlns:a14="http://schemas.microsoft.com/office/drawing/2010/main"/>
              </a:ext>
            </a:extLst>
          </a:blip>
          <a:srcRect l="3053" r="3053"/>
          <a:stretch/>
        </p:blipFill>
        <p:spPr>
          <a:prstGeom prst="rect">
            <a:avLst/>
          </a:prstGeom>
          <a:noFill/>
          <a:ln>
            <a:noFill/>
          </a:ln>
        </p:spPr>
      </p:pic>
      <p:sp>
        <p:nvSpPr>
          <p:cNvPr id="10" name="TextBox 9">
            <a:extLst>
              <a:ext uri="{FF2B5EF4-FFF2-40B4-BE49-F238E27FC236}">
                <a16:creationId xmlns:a16="http://schemas.microsoft.com/office/drawing/2014/main" id="{16406CBE-0233-7E43-88BA-F66DD38DB181}"/>
              </a:ext>
              <a:ext uri="{C183D7F6-B498-43B3-948B-1728B52AA6E4}">
                <adec:decorative xmlns:adec="http://schemas.microsoft.com/office/drawing/2017/decorative" val="1"/>
              </a:ext>
            </a:extLst>
          </p:cNvPr>
          <p:cNvSpPr txBox="1"/>
          <p:nvPr/>
        </p:nvSpPr>
        <p:spPr>
          <a:xfrm>
            <a:off x="0" y="6431569"/>
            <a:ext cx="1686560" cy="245387"/>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credits: EarlyEdU</a:t>
            </a:r>
          </a:p>
        </p:txBody>
      </p:sp>
    </p:spTree>
    <p:extLst>
      <p:ext uri="{BB962C8B-B14F-4D97-AF65-F5344CB8AC3E}">
        <p14:creationId xmlns:p14="http://schemas.microsoft.com/office/powerpoint/2010/main" val="139023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220B-A9C7-2940-8DDA-E19F48BB3177}"/>
              </a:ext>
            </a:extLst>
          </p:cNvPr>
          <p:cNvSpPr>
            <a:spLocks noGrp="1"/>
          </p:cNvSpPr>
          <p:nvPr>
            <p:ph type="title"/>
          </p:nvPr>
        </p:nvSpPr>
        <p:spPr/>
        <p:txBody>
          <a:bodyPr/>
          <a:lstStyle/>
          <a:p>
            <a:r>
              <a:rPr lang="en-US" dirty="0"/>
              <a:t>Intro: </a:t>
            </a:r>
            <a:r>
              <a:rPr lang="en-US" i="1" dirty="0"/>
              <a:t>Following a Child’s Lead</a:t>
            </a:r>
          </a:p>
        </p:txBody>
      </p:sp>
      <p:sp>
        <p:nvSpPr>
          <p:cNvPr id="3" name="Content Placeholder 2">
            <a:extLst>
              <a:ext uri="{FF2B5EF4-FFF2-40B4-BE49-F238E27FC236}">
                <a16:creationId xmlns:a16="http://schemas.microsoft.com/office/drawing/2014/main" id="{BC9A9B65-F44D-A747-BEFA-39BFEF1E0620}"/>
              </a:ext>
            </a:extLst>
          </p:cNvPr>
          <p:cNvSpPr>
            <a:spLocks noGrp="1"/>
          </p:cNvSpPr>
          <p:nvPr>
            <p:ph idx="1"/>
          </p:nvPr>
        </p:nvSpPr>
        <p:spPr>
          <a:xfrm>
            <a:off x="3596641" y="1470212"/>
            <a:ext cx="8412480" cy="4723647"/>
          </a:xfrm>
        </p:spPr>
        <p:txBody>
          <a:bodyPr/>
          <a:lstStyle/>
          <a:p>
            <a:pPr marL="50800" lvl="0" indent="0">
              <a:lnSpc>
                <a:spcPct val="114000"/>
              </a:lnSpc>
              <a:spcBef>
                <a:spcPts val="768"/>
              </a:spcBef>
              <a:buSzPts val="2400"/>
              <a:buNone/>
            </a:pPr>
            <a:r>
              <a:rPr lang="en-US" sz="3000" dirty="0"/>
              <a:t>Watch the video and answer the following questions: </a:t>
            </a:r>
          </a:p>
          <a:p>
            <a:pPr marL="274320" lvl="1" indent="-274320">
              <a:lnSpc>
                <a:spcPct val="114000"/>
              </a:lnSpc>
              <a:spcBef>
                <a:spcPts val="768"/>
              </a:spcBef>
              <a:buSzPts val="2400"/>
              <a:buFont typeface="Arial" panose="020B0604020202020204" pitchFamily="34" charset="0"/>
              <a:buChar char="•"/>
            </a:pPr>
            <a:r>
              <a:rPr lang="en-US" sz="3000" dirty="0"/>
              <a:t>What were the educator and child doing at the beginning?</a:t>
            </a:r>
          </a:p>
          <a:p>
            <a:pPr marL="274320" lvl="1" indent="-274320">
              <a:lnSpc>
                <a:spcPct val="114000"/>
              </a:lnSpc>
              <a:spcBef>
                <a:spcPts val="768"/>
              </a:spcBef>
              <a:buSzPts val="2400"/>
              <a:buFont typeface="Arial" panose="020B0604020202020204" pitchFamily="34" charset="0"/>
              <a:buChar char="•"/>
            </a:pPr>
            <a:r>
              <a:rPr lang="en-US" sz="3000" dirty="0"/>
              <a:t>What happened next? </a:t>
            </a:r>
          </a:p>
          <a:p>
            <a:pPr marL="274320" lvl="1" indent="-274320">
              <a:lnSpc>
                <a:spcPct val="114000"/>
              </a:lnSpc>
              <a:spcBef>
                <a:spcPts val="768"/>
              </a:spcBef>
              <a:buSzPts val="2400"/>
              <a:buFont typeface="Arial" panose="020B0604020202020204" pitchFamily="34" charset="0"/>
              <a:buChar char="•"/>
            </a:pPr>
            <a:r>
              <a:rPr lang="en-US" sz="3000" dirty="0"/>
              <a:t>Did the teacher redirect the child’s attention right away? If not, what did she do?</a:t>
            </a:r>
          </a:p>
          <a:p>
            <a:pPr marL="274320" lvl="1" indent="-274320">
              <a:lnSpc>
                <a:spcPct val="114000"/>
              </a:lnSpc>
              <a:spcBef>
                <a:spcPts val="768"/>
              </a:spcBef>
              <a:buSzPts val="2400"/>
              <a:buFont typeface="Arial" panose="020B0604020202020204" pitchFamily="34" charset="0"/>
              <a:buChar char="•"/>
            </a:pPr>
            <a:r>
              <a:rPr lang="en-US" sz="3000" dirty="0"/>
              <a:t>How did the child react?</a:t>
            </a:r>
          </a:p>
        </p:txBody>
      </p:sp>
    </p:spTree>
    <p:extLst>
      <p:ext uri="{BB962C8B-B14F-4D97-AF65-F5344CB8AC3E}">
        <p14:creationId xmlns:p14="http://schemas.microsoft.com/office/powerpoint/2010/main" val="132552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5CE4B0-DD60-934A-B3DD-1A962A6E95BF}"/>
              </a:ext>
            </a:extLst>
          </p:cNvPr>
          <p:cNvSpPr>
            <a:spLocks noGrp="1"/>
          </p:cNvSpPr>
          <p:nvPr>
            <p:ph type="title"/>
          </p:nvPr>
        </p:nvSpPr>
        <p:spPr/>
        <p:txBody>
          <a:bodyPr/>
          <a:lstStyle/>
          <a:p>
            <a:r>
              <a:rPr lang="en-US" dirty="0">
                <a:solidFill>
                  <a:schemeClr val="tx1"/>
                </a:solidFill>
              </a:rPr>
              <a:t>Video: Following a Child’s Lead—Example </a:t>
            </a:r>
          </a:p>
        </p:txBody>
      </p:sp>
      <p:sp>
        <p:nvSpPr>
          <p:cNvPr id="5" name="Title 4">
            <a:extLst>
              <a:ext uri="{FF2B5EF4-FFF2-40B4-BE49-F238E27FC236}">
                <a16:creationId xmlns:a16="http://schemas.microsoft.com/office/drawing/2014/main" id="{06550A7A-B290-401D-8E12-29AD880806A6}"/>
              </a:ext>
            </a:extLst>
          </p:cNvPr>
          <p:cNvSpPr>
            <a:spLocks noGrp="1"/>
          </p:cNvSpPr>
          <p:nvPr>
            <p:ph type="body" idx="1"/>
          </p:nvPr>
        </p:nvSpPr>
        <p:spPr>
          <a:prstGeom prst="rect">
            <a:avLst/>
          </a:prstGeom>
          <a:noFill/>
          <a:ln>
            <a:noFill/>
          </a:ln>
        </p:spPr>
        <p:txBody>
          <a:bodyPr wrap="square" anchor="t">
            <a:normAutofit fontScale="77500" lnSpcReduction="20000"/>
          </a:bodyPr>
          <a:lstStyle/>
          <a:p>
            <a:r>
              <a:rPr lang="en-US" dirty="0">
                <a:solidFill>
                  <a:schemeClr val="bg1"/>
                </a:solidFill>
                <a:hlinkClick r:id="rId4">
                  <a:extLst>
                    <a:ext uri="{A12FA001-AC4F-418D-AE19-62706E023703}">
                      <ahyp:hlinkClr xmlns:ahyp="http://schemas.microsoft.com/office/drawing/2018/hyperlinkcolor" val="tx"/>
                    </a:ext>
                  </a:extLst>
                </a:hlinkClick>
              </a:rPr>
              <a:t>Video: </a:t>
            </a:r>
            <a:r>
              <a:rPr lang="en-US" i="1" dirty="0">
                <a:solidFill>
                  <a:schemeClr val="bg1"/>
                </a:solidFill>
                <a:hlinkClick r:id="rId4">
                  <a:extLst>
                    <a:ext uri="{A12FA001-AC4F-418D-AE19-62706E023703}">
                      <ahyp:hlinkClr xmlns:ahyp="http://schemas.microsoft.com/office/drawing/2018/hyperlinkcolor" val="tx"/>
                    </a:ext>
                  </a:extLst>
                </a:hlinkClick>
              </a:rPr>
              <a:t>Following a Child’s Lead—Example </a:t>
            </a:r>
            <a:endParaRPr lang="en-US" i="1" dirty="0">
              <a:solidFill>
                <a:schemeClr val="bg1"/>
              </a:solidFill>
            </a:endParaRPr>
          </a:p>
        </p:txBody>
      </p:sp>
    </p:spTree>
    <p:extLst>
      <p:ext uri="{BB962C8B-B14F-4D97-AF65-F5344CB8AC3E}">
        <p14:creationId xmlns:p14="http://schemas.microsoft.com/office/powerpoint/2010/main" val="2488619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5AF6-B85C-0A40-8D56-7E5985A32FA0}"/>
              </a:ext>
            </a:extLst>
          </p:cNvPr>
          <p:cNvSpPr>
            <a:spLocks noGrp="1"/>
          </p:cNvSpPr>
          <p:nvPr>
            <p:ph type="title"/>
          </p:nvPr>
        </p:nvSpPr>
        <p:spPr/>
        <p:txBody>
          <a:bodyPr/>
          <a:lstStyle/>
          <a:p>
            <a:r>
              <a:rPr lang="en-US" dirty="0"/>
              <a:t>Debrief: </a:t>
            </a:r>
            <a:r>
              <a:rPr lang="en-US" i="1" dirty="0"/>
              <a:t>Following a Child’s Lead</a:t>
            </a:r>
          </a:p>
        </p:txBody>
      </p:sp>
      <p:sp>
        <p:nvSpPr>
          <p:cNvPr id="3" name="Content Placeholder 2">
            <a:extLst>
              <a:ext uri="{FF2B5EF4-FFF2-40B4-BE49-F238E27FC236}">
                <a16:creationId xmlns:a16="http://schemas.microsoft.com/office/drawing/2014/main" id="{9EED9FE0-C837-DB42-9E27-6346CB65815F}"/>
              </a:ext>
            </a:extLst>
          </p:cNvPr>
          <p:cNvSpPr>
            <a:spLocks noGrp="1"/>
          </p:cNvSpPr>
          <p:nvPr>
            <p:ph idx="1"/>
          </p:nvPr>
        </p:nvSpPr>
        <p:spPr>
          <a:xfrm>
            <a:off x="3596641" y="1331186"/>
            <a:ext cx="8412480" cy="4862673"/>
          </a:xfrm>
        </p:spPr>
        <p:txBody>
          <a:bodyPr/>
          <a:lstStyle/>
          <a:p>
            <a:pPr marL="274320" indent="-274320">
              <a:lnSpc>
                <a:spcPct val="114000"/>
              </a:lnSpc>
              <a:spcBef>
                <a:spcPts val="768"/>
              </a:spcBef>
              <a:buSzPts val="2400"/>
              <a:buFont typeface="Arial" panose="020B0604020202020204" pitchFamily="34" charset="0"/>
              <a:buChar char="•"/>
            </a:pPr>
            <a:r>
              <a:rPr lang="en-US" sz="3200" dirty="0"/>
              <a:t>What were the educator and child doing at the beginning?</a:t>
            </a:r>
          </a:p>
          <a:p>
            <a:pPr marL="274320" indent="-274320">
              <a:lnSpc>
                <a:spcPct val="114000"/>
              </a:lnSpc>
              <a:spcBef>
                <a:spcPts val="768"/>
              </a:spcBef>
              <a:buSzPts val="2400"/>
              <a:buFont typeface="Arial" panose="020B0604020202020204" pitchFamily="34" charset="0"/>
              <a:buChar char="•"/>
            </a:pPr>
            <a:r>
              <a:rPr lang="en-US" sz="3200" dirty="0"/>
              <a:t>What happened next? </a:t>
            </a:r>
          </a:p>
          <a:p>
            <a:pPr marL="274320" indent="-274320">
              <a:lnSpc>
                <a:spcPct val="114000"/>
              </a:lnSpc>
              <a:spcBef>
                <a:spcPts val="768"/>
              </a:spcBef>
              <a:buSzPts val="2400"/>
              <a:buFont typeface="Arial" panose="020B0604020202020204" pitchFamily="34" charset="0"/>
              <a:buChar char="•"/>
            </a:pPr>
            <a:r>
              <a:rPr lang="en-US" sz="3200" dirty="0"/>
              <a:t>Did the educator redirect the child’s attention right away? If not, what did she do?</a:t>
            </a:r>
          </a:p>
          <a:p>
            <a:pPr marL="274320" indent="-274320">
              <a:lnSpc>
                <a:spcPct val="114000"/>
              </a:lnSpc>
              <a:spcBef>
                <a:spcPts val="768"/>
              </a:spcBef>
              <a:buSzPts val="2400"/>
              <a:buFont typeface="Arial" panose="020B0604020202020204" pitchFamily="34" charset="0"/>
              <a:buChar char="•"/>
            </a:pPr>
            <a:r>
              <a:rPr lang="en-US" sz="3200" dirty="0"/>
              <a:t>How did the child react?</a:t>
            </a:r>
          </a:p>
        </p:txBody>
      </p:sp>
    </p:spTree>
    <p:extLst>
      <p:ext uri="{BB962C8B-B14F-4D97-AF65-F5344CB8AC3E}">
        <p14:creationId xmlns:p14="http://schemas.microsoft.com/office/powerpoint/2010/main" val="369919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F930-850D-1D44-9C72-4FA2CA99F1E8}"/>
              </a:ext>
            </a:extLst>
          </p:cNvPr>
          <p:cNvSpPr>
            <a:spLocks noGrp="1"/>
          </p:cNvSpPr>
          <p:nvPr>
            <p:ph type="title"/>
          </p:nvPr>
        </p:nvSpPr>
        <p:spPr/>
        <p:txBody>
          <a:bodyPr/>
          <a:lstStyle/>
          <a:p>
            <a:r>
              <a:rPr lang="en-US" dirty="0"/>
              <a:t>The CAR Strategy</a:t>
            </a:r>
          </a:p>
        </p:txBody>
      </p:sp>
      <p:sp>
        <p:nvSpPr>
          <p:cNvPr id="4" name="Content Placeholder 3">
            <a:extLst>
              <a:ext uri="{FF2B5EF4-FFF2-40B4-BE49-F238E27FC236}">
                <a16:creationId xmlns:a16="http://schemas.microsoft.com/office/drawing/2014/main" id="{FE1993A3-3D1B-4940-B042-5B2442A393E0}"/>
              </a:ext>
            </a:extLst>
          </p:cNvPr>
          <p:cNvSpPr>
            <a:spLocks noGrp="1"/>
          </p:cNvSpPr>
          <p:nvPr>
            <p:ph sz="half" idx="2"/>
          </p:nvPr>
        </p:nvSpPr>
        <p:spPr>
          <a:xfrm>
            <a:off x="5627915" y="1660294"/>
            <a:ext cx="6019798" cy="4105507"/>
          </a:xfrm>
        </p:spPr>
        <p:txBody>
          <a:bodyPr/>
          <a:lstStyle/>
          <a:p>
            <a:pPr marL="274320" lvl="0" indent="-274320">
              <a:spcBef>
                <a:spcPts val="768"/>
              </a:spcBef>
              <a:buSzPts val="3200"/>
              <a:buChar char="•"/>
            </a:pPr>
            <a:r>
              <a:rPr lang="en-US" b="1" dirty="0">
                <a:ea typeface="Arial"/>
                <a:sym typeface="Arial"/>
              </a:rPr>
              <a:t>C</a:t>
            </a:r>
            <a:r>
              <a:rPr lang="en-US" dirty="0">
                <a:ea typeface="Arial"/>
                <a:sym typeface="Arial"/>
              </a:rPr>
              <a:t>omment and wait.</a:t>
            </a:r>
            <a:endParaRPr lang="en-US" dirty="0"/>
          </a:p>
          <a:p>
            <a:pPr marL="274320" lvl="0" indent="-274320">
              <a:spcBef>
                <a:spcPts val="768"/>
              </a:spcBef>
              <a:buSzPts val="3200"/>
              <a:buChar char="•"/>
            </a:pPr>
            <a:r>
              <a:rPr lang="en-US" b="1" dirty="0">
                <a:ea typeface="Arial"/>
                <a:sym typeface="Arial"/>
              </a:rPr>
              <a:t>A</a:t>
            </a:r>
            <a:r>
              <a:rPr lang="en-US" dirty="0">
                <a:ea typeface="Arial"/>
                <a:sym typeface="Arial"/>
              </a:rPr>
              <a:t>sk questions and wait.</a:t>
            </a:r>
            <a:endParaRPr lang="en-US" dirty="0"/>
          </a:p>
          <a:p>
            <a:pPr marL="274320" lvl="0" indent="-274320">
              <a:spcBef>
                <a:spcPts val="768"/>
              </a:spcBef>
              <a:buSzPts val="3200"/>
              <a:buChar char="•"/>
            </a:pPr>
            <a:r>
              <a:rPr lang="en-US" b="1" dirty="0">
                <a:ea typeface="Arial"/>
                <a:sym typeface="Arial"/>
              </a:rPr>
              <a:t>R</a:t>
            </a:r>
            <a:r>
              <a:rPr lang="en-US" dirty="0">
                <a:ea typeface="Arial"/>
                <a:sym typeface="Arial"/>
              </a:rPr>
              <a:t>espond to extend the conversation.</a:t>
            </a:r>
            <a:endParaRPr lang="en-US" dirty="0"/>
          </a:p>
        </p:txBody>
      </p:sp>
      <p:pic>
        <p:nvPicPr>
          <p:cNvPr id="6" name="Google Shape;252;p21">
            <a:extLst>
              <a:ext uri="{FF2B5EF4-FFF2-40B4-BE49-F238E27FC236}">
                <a16:creationId xmlns:a16="http://schemas.microsoft.com/office/drawing/2014/main" id="{6387B133-1E2C-A74E-A7A9-B1E9C0A8B2C6}"/>
              </a:ext>
              <a:ext uri="{C183D7F6-B498-43B3-948B-1728B52AA6E4}">
                <adec:decorative xmlns:adec="http://schemas.microsoft.com/office/drawing/2017/decorative" val="1"/>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xfrm>
            <a:off x="0" y="1736035"/>
            <a:ext cx="5508171" cy="4982818"/>
          </a:xfrm>
          <a:prstGeom prst="rect">
            <a:avLst/>
          </a:prstGeom>
          <a:noFill/>
          <a:ln>
            <a:noFill/>
          </a:ln>
        </p:spPr>
      </p:pic>
      <p:sp>
        <p:nvSpPr>
          <p:cNvPr id="7" name="TextBox 6">
            <a:extLst>
              <a:ext uri="{FF2B5EF4-FFF2-40B4-BE49-F238E27FC236}">
                <a16:creationId xmlns:a16="http://schemas.microsoft.com/office/drawing/2014/main" id="{883430D4-4CDE-6B4C-9688-D9143155D93B}"/>
              </a:ext>
              <a:ext uri="{C183D7F6-B498-43B3-948B-1728B52AA6E4}">
                <adec:decorative xmlns:adec="http://schemas.microsoft.com/office/drawing/2017/decorative" val="1"/>
              </a:ext>
            </a:extLst>
          </p:cNvPr>
          <p:cNvSpPr txBox="1"/>
          <p:nvPr/>
        </p:nvSpPr>
        <p:spPr>
          <a:xfrm>
            <a:off x="0" y="6373878"/>
            <a:ext cx="1544320" cy="321483"/>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2767953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6A55-AF78-CE4E-8EA6-50177883555D}"/>
              </a:ext>
            </a:extLst>
          </p:cNvPr>
          <p:cNvSpPr>
            <a:spLocks noGrp="1"/>
          </p:cNvSpPr>
          <p:nvPr>
            <p:ph type="title"/>
          </p:nvPr>
        </p:nvSpPr>
        <p:spPr/>
        <p:txBody>
          <a:bodyPr/>
          <a:lstStyle/>
          <a:p>
            <a:r>
              <a:rPr lang="en-US" dirty="0"/>
              <a:t>Conversation Strategies</a:t>
            </a:r>
          </a:p>
        </p:txBody>
      </p:sp>
      <p:sp>
        <p:nvSpPr>
          <p:cNvPr id="4" name="Content Placeholder 3">
            <a:extLst>
              <a:ext uri="{FF2B5EF4-FFF2-40B4-BE49-F238E27FC236}">
                <a16:creationId xmlns:a16="http://schemas.microsoft.com/office/drawing/2014/main" id="{79693665-9B60-5E42-A492-FED8283EFC13}"/>
              </a:ext>
            </a:extLst>
          </p:cNvPr>
          <p:cNvSpPr>
            <a:spLocks noGrp="1"/>
          </p:cNvSpPr>
          <p:nvPr>
            <p:ph sz="half" idx="2"/>
          </p:nvPr>
        </p:nvSpPr>
        <p:spPr>
          <a:xfrm>
            <a:off x="3808259" y="1525156"/>
            <a:ext cx="7868734" cy="4982817"/>
          </a:xfrm>
        </p:spPr>
        <p:txBody>
          <a:bodyPr/>
          <a:lstStyle/>
          <a:p>
            <a:pPr marL="255588" lvl="0" indent="-255588">
              <a:spcBef>
                <a:spcPts val="768"/>
              </a:spcBef>
              <a:buSzPts val="2400"/>
            </a:pPr>
            <a:r>
              <a:rPr lang="en-US" dirty="0">
                <a:ea typeface="Arial"/>
                <a:sym typeface="Arial"/>
              </a:rPr>
              <a:t>OWL: </a:t>
            </a:r>
            <a:r>
              <a:rPr lang="en-US" u="sng" dirty="0">
                <a:ea typeface="Arial"/>
                <a:sym typeface="Arial"/>
              </a:rPr>
              <a:t>O</a:t>
            </a:r>
            <a:r>
              <a:rPr lang="en-US" dirty="0">
                <a:ea typeface="Arial"/>
                <a:sym typeface="Arial"/>
              </a:rPr>
              <a:t>bserve, </a:t>
            </a:r>
            <a:r>
              <a:rPr lang="en-US" u="sng" dirty="0">
                <a:ea typeface="Arial"/>
                <a:sym typeface="Arial"/>
              </a:rPr>
              <a:t>W</a:t>
            </a:r>
            <a:r>
              <a:rPr lang="en-US" dirty="0">
                <a:ea typeface="Arial"/>
                <a:sym typeface="Arial"/>
              </a:rPr>
              <a:t>ait, </a:t>
            </a:r>
            <a:r>
              <a:rPr lang="en-US" u="sng" dirty="0">
                <a:ea typeface="Arial"/>
                <a:sym typeface="Arial"/>
              </a:rPr>
              <a:t>L</a:t>
            </a:r>
            <a:r>
              <a:rPr lang="en-US" dirty="0">
                <a:ea typeface="Arial"/>
                <a:sym typeface="Arial"/>
              </a:rPr>
              <a:t>isten</a:t>
            </a:r>
            <a:endParaRPr lang="en-US" dirty="0"/>
          </a:p>
          <a:p>
            <a:pPr marL="255588" lvl="0" indent="-255588">
              <a:spcBef>
                <a:spcPts val="768"/>
              </a:spcBef>
              <a:buSzPts val="2400"/>
            </a:pPr>
            <a:r>
              <a:rPr lang="en-US" dirty="0">
                <a:ea typeface="Arial"/>
                <a:sym typeface="Arial"/>
              </a:rPr>
              <a:t>Share the moment:</a:t>
            </a:r>
            <a:endParaRPr lang="en-US" dirty="0"/>
          </a:p>
          <a:p>
            <a:pPr marL="274320" indent="-274320">
              <a:spcBef>
                <a:spcPts val="768"/>
              </a:spcBef>
              <a:buSzPts val="2400"/>
              <a:buFont typeface="Arial" panose="020B0604020202020204" pitchFamily="34" charset="0"/>
              <a:buChar char="•"/>
            </a:pPr>
            <a:r>
              <a:rPr lang="en-US" sz="2800" dirty="0">
                <a:ea typeface="Arial"/>
                <a:sym typeface="Arial"/>
              </a:rPr>
              <a:t>Get face-to-face.</a:t>
            </a:r>
            <a:endParaRPr lang="en-US" sz="2800" dirty="0"/>
          </a:p>
          <a:p>
            <a:pPr marL="274320" indent="-274320">
              <a:spcBef>
                <a:spcPts val="768"/>
              </a:spcBef>
              <a:buSzPts val="2400"/>
              <a:buFont typeface="Arial" panose="020B0604020202020204" pitchFamily="34" charset="0"/>
              <a:buChar char="•"/>
            </a:pPr>
            <a:r>
              <a:rPr lang="en-US" sz="2800" dirty="0">
                <a:ea typeface="Arial"/>
                <a:sym typeface="Arial"/>
              </a:rPr>
              <a:t>Let the child know you are listening.</a:t>
            </a:r>
            <a:endParaRPr lang="en-US" sz="2800" dirty="0"/>
          </a:p>
          <a:p>
            <a:pPr marL="274320" indent="-274320">
              <a:spcBef>
                <a:spcPts val="768"/>
              </a:spcBef>
              <a:buSzPts val="2400"/>
              <a:buFont typeface="Arial" panose="020B0604020202020204" pitchFamily="34" charset="0"/>
              <a:buChar char="•"/>
            </a:pPr>
            <a:r>
              <a:rPr lang="en-US" sz="2800" dirty="0">
                <a:ea typeface="Arial"/>
                <a:sym typeface="Arial"/>
              </a:rPr>
              <a:t>Comment on the </a:t>
            </a:r>
            <a:r>
              <a:rPr lang="en-US" sz="2800" b="1" dirty="0">
                <a:ea typeface="Arial"/>
                <a:sym typeface="Arial"/>
              </a:rPr>
              <a:t>child’s</a:t>
            </a:r>
            <a:r>
              <a:rPr lang="en-US" sz="2800" dirty="0">
                <a:ea typeface="Arial"/>
                <a:sym typeface="Arial"/>
              </a:rPr>
              <a:t> interests.</a:t>
            </a:r>
            <a:endParaRPr lang="en-US" sz="2800" dirty="0"/>
          </a:p>
          <a:p>
            <a:pPr marL="274320" indent="-274320">
              <a:spcBef>
                <a:spcPts val="768"/>
              </a:spcBef>
              <a:buSzPts val="2400"/>
              <a:buFont typeface="Arial" panose="020B0604020202020204" pitchFamily="34" charset="0"/>
              <a:buChar char="•"/>
            </a:pPr>
            <a:r>
              <a:rPr lang="en-US" sz="2800" dirty="0">
                <a:ea typeface="Arial"/>
                <a:sym typeface="Arial"/>
              </a:rPr>
              <a:t>Ask </a:t>
            </a:r>
            <a:r>
              <a:rPr lang="en-US" sz="2800" b="1" dirty="0">
                <a:ea typeface="Arial"/>
                <a:sym typeface="Arial"/>
              </a:rPr>
              <a:t>real</a:t>
            </a:r>
            <a:r>
              <a:rPr lang="en-US" sz="2800" dirty="0">
                <a:ea typeface="Arial"/>
                <a:sym typeface="Arial"/>
              </a:rPr>
              <a:t> questions:</a:t>
            </a:r>
            <a:endParaRPr lang="en-US" sz="2800" dirty="0"/>
          </a:p>
          <a:p>
            <a:pPr marL="1005524" lvl="2" indent="-457200">
              <a:spcBef>
                <a:spcPts val="768"/>
              </a:spcBef>
              <a:buClr>
                <a:schemeClr val="dk1"/>
              </a:buClr>
              <a:buSzPts val="2400"/>
              <a:buFont typeface="Arial" panose="020B0604020202020204" pitchFamily="34" charset="0"/>
              <a:buChar char="―"/>
            </a:pPr>
            <a:r>
              <a:rPr lang="en-US" sz="2800" dirty="0">
                <a:ea typeface="Arial"/>
                <a:sym typeface="Arial"/>
              </a:rPr>
              <a:t>What if? What next?</a:t>
            </a:r>
            <a:endParaRPr lang="en-US" sz="2800" dirty="0"/>
          </a:p>
          <a:p>
            <a:pPr marL="1005524" lvl="2" indent="-457200">
              <a:spcBef>
                <a:spcPts val="768"/>
              </a:spcBef>
              <a:buClr>
                <a:schemeClr val="dk1"/>
              </a:buClr>
              <a:buSzPts val="2400"/>
              <a:buFont typeface="Arial" panose="020B0604020202020204" pitchFamily="34" charset="0"/>
              <a:buChar char="―"/>
            </a:pPr>
            <a:r>
              <a:rPr lang="en-US" sz="2800" dirty="0">
                <a:ea typeface="Arial"/>
                <a:sym typeface="Arial"/>
              </a:rPr>
              <a:t>What is that? Why did she do that?</a:t>
            </a:r>
            <a:endParaRPr lang="en-US" sz="2800" dirty="0"/>
          </a:p>
        </p:txBody>
      </p:sp>
      <p:pic>
        <p:nvPicPr>
          <p:cNvPr id="7" name="Picture Placeholder 6" descr="Picture of an educator looking down at a baby who is laying on the changing table in an early learning classroom. They are smiling at one another.">
            <a:extLst>
              <a:ext uri="{FF2B5EF4-FFF2-40B4-BE49-F238E27FC236}">
                <a16:creationId xmlns:a16="http://schemas.microsoft.com/office/drawing/2014/main" id="{55BB35D6-76C9-DE46-A178-F70A2BDB70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 y="1736035"/>
            <a:ext cx="3557016" cy="4982818"/>
          </a:xfrm>
        </p:spPr>
      </p:pic>
      <p:sp>
        <p:nvSpPr>
          <p:cNvPr id="8" name="TextBox 7">
            <a:extLst>
              <a:ext uri="{FF2B5EF4-FFF2-40B4-BE49-F238E27FC236}">
                <a16:creationId xmlns:a16="http://schemas.microsoft.com/office/drawing/2014/main" id="{69B450A3-36FB-D549-B34F-1E5145DF76C5}"/>
              </a:ext>
              <a:ext uri="{C183D7F6-B498-43B3-948B-1728B52AA6E4}">
                <adec:decorative xmlns:adec="http://schemas.microsoft.com/office/drawing/2017/decorative" val="1"/>
              </a:ext>
            </a:extLst>
          </p:cNvPr>
          <p:cNvSpPr txBox="1"/>
          <p:nvPr/>
        </p:nvSpPr>
        <p:spPr>
          <a:xfrm>
            <a:off x="0" y="6474052"/>
            <a:ext cx="1564640" cy="244801"/>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credit: EarlyEdU</a:t>
            </a:r>
          </a:p>
        </p:txBody>
      </p:sp>
    </p:spTree>
    <p:extLst>
      <p:ext uri="{BB962C8B-B14F-4D97-AF65-F5344CB8AC3E}">
        <p14:creationId xmlns:p14="http://schemas.microsoft.com/office/powerpoint/2010/main" val="1989593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3DEC-4552-6541-B5CB-734F9D8AFC8E}"/>
              </a:ext>
            </a:extLst>
          </p:cNvPr>
          <p:cNvSpPr>
            <a:spLocks noGrp="1"/>
          </p:cNvSpPr>
          <p:nvPr>
            <p:ph type="title"/>
          </p:nvPr>
        </p:nvSpPr>
        <p:spPr/>
        <p:txBody>
          <a:bodyPr/>
          <a:lstStyle/>
          <a:p>
            <a:r>
              <a:rPr lang="en-US" dirty="0"/>
              <a:t>Intro: </a:t>
            </a:r>
            <a:r>
              <a:rPr lang="en-US" i="1" dirty="0"/>
              <a:t>Talking with Infants</a:t>
            </a:r>
          </a:p>
        </p:txBody>
      </p:sp>
      <p:sp>
        <p:nvSpPr>
          <p:cNvPr id="3" name="Content Placeholder 2">
            <a:extLst>
              <a:ext uri="{FF2B5EF4-FFF2-40B4-BE49-F238E27FC236}">
                <a16:creationId xmlns:a16="http://schemas.microsoft.com/office/drawing/2014/main" id="{1FEF467C-E26E-BC41-B30A-F5521A3D490F}"/>
              </a:ext>
            </a:extLst>
          </p:cNvPr>
          <p:cNvSpPr>
            <a:spLocks noGrp="1"/>
          </p:cNvSpPr>
          <p:nvPr>
            <p:ph idx="1"/>
          </p:nvPr>
        </p:nvSpPr>
        <p:spPr>
          <a:xfrm>
            <a:off x="3596641" y="1559859"/>
            <a:ext cx="8412480" cy="4634000"/>
          </a:xfrm>
        </p:spPr>
        <p:txBody>
          <a:bodyPr/>
          <a:lstStyle/>
          <a:p>
            <a:pPr marL="514350" lvl="0" indent="-514350">
              <a:spcBef>
                <a:spcPts val="768"/>
              </a:spcBef>
              <a:buSzPts val="2800"/>
              <a:buFont typeface="+mj-lt"/>
              <a:buAutoNum type="arabicPeriod"/>
            </a:pPr>
            <a:r>
              <a:rPr lang="en-US" sz="3200" dirty="0"/>
              <a:t>Watch the video</a:t>
            </a:r>
          </a:p>
          <a:p>
            <a:pPr marL="514350" lvl="0" indent="-514350">
              <a:spcBef>
                <a:spcPts val="768"/>
              </a:spcBef>
              <a:buSzPts val="2800"/>
              <a:buFont typeface="+mj-lt"/>
              <a:buAutoNum type="arabicPeriod"/>
            </a:pPr>
            <a:r>
              <a:rPr lang="en-US" sz="3200" dirty="0"/>
              <a:t>As you watch, identify conversation strategies the educator is utilizing while interacting with infants.</a:t>
            </a:r>
          </a:p>
          <a:p>
            <a:pPr marL="514350" lvl="0" indent="-514350">
              <a:spcBef>
                <a:spcPts val="768"/>
              </a:spcBef>
              <a:buSzPts val="2800"/>
              <a:buFont typeface="+mj-lt"/>
              <a:buAutoNum type="arabicPeriod"/>
            </a:pPr>
            <a:r>
              <a:rPr lang="en-US" sz="3200" dirty="0"/>
              <a:t>Make sure to identify areas where the educator could improve as well.</a:t>
            </a:r>
          </a:p>
        </p:txBody>
      </p:sp>
    </p:spTree>
    <p:extLst>
      <p:ext uri="{BB962C8B-B14F-4D97-AF65-F5344CB8AC3E}">
        <p14:creationId xmlns:p14="http://schemas.microsoft.com/office/powerpoint/2010/main" val="470691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BE63E-B107-4E98-82A4-80FA890E34A4}"/>
              </a:ext>
            </a:extLst>
          </p:cNvPr>
          <p:cNvSpPr>
            <a:spLocks noGrp="1"/>
          </p:cNvSpPr>
          <p:nvPr>
            <p:ph type="title"/>
          </p:nvPr>
        </p:nvSpPr>
        <p:spPr/>
        <p:txBody>
          <a:bodyPr/>
          <a:lstStyle/>
          <a:p>
            <a:r>
              <a:rPr lang="en-US" dirty="0">
                <a:solidFill>
                  <a:schemeClr val="tx1"/>
                </a:solidFill>
              </a:rPr>
              <a:t>Video: Talking with Infants</a:t>
            </a:r>
          </a:p>
        </p:txBody>
      </p:sp>
      <p:sp>
        <p:nvSpPr>
          <p:cNvPr id="2" name="Text Placeholder 1">
            <a:extLst>
              <a:ext uri="{FF2B5EF4-FFF2-40B4-BE49-F238E27FC236}">
                <a16:creationId xmlns:a16="http://schemas.microsoft.com/office/drawing/2014/main" id="{93498C7D-6611-5848-A63E-B99606C56531}"/>
              </a:ext>
            </a:extLst>
          </p:cNvPr>
          <p:cNvSpPr>
            <a:spLocks noGrp="1"/>
          </p:cNvSpPr>
          <p:nvPr>
            <p:ph type="body" idx="1"/>
          </p:nvPr>
        </p:nvSpPr>
        <p:spPr>
          <a:xfrm>
            <a:off x="2665726" y="4365702"/>
            <a:ext cx="6548314" cy="670786"/>
          </a:xfrm>
        </p:spPr>
        <p:txBody>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Video: </a:t>
            </a:r>
            <a:r>
              <a:rPr lang="en-US" i="1" dirty="0">
                <a:solidFill>
                  <a:schemeClr val="bg1"/>
                </a:solidFill>
                <a:hlinkClick r:id="rId3">
                  <a:extLst>
                    <a:ext uri="{A12FA001-AC4F-418D-AE19-62706E023703}">
                      <ahyp:hlinkClr xmlns:ahyp="http://schemas.microsoft.com/office/drawing/2018/hyperlinkcolor" val="tx"/>
                    </a:ext>
                  </a:extLst>
                </a:hlinkClick>
              </a:rPr>
              <a:t>Talking with Infants</a:t>
            </a:r>
            <a:endParaRPr lang="en-US" i="1" dirty="0">
              <a:solidFill>
                <a:schemeClr val="bg1"/>
              </a:solidFill>
            </a:endParaRPr>
          </a:p>
        </p:txBody>
      </p:sp>
    </p:spTree>
    <p:extLst>
      <p:ext uri="{BB962C8B-B14F-4D97-AF65-F5344CB8AC3E}">
        <p14:creationId xmlns:p14="http://schemas.microsoft.com/office/powerpoint/2010/main" val="3239451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24FA-D3A7-B541-B35C-E9FD7B481C3B}"/>
              </a:ext>
            </a:extLst>
          </p:cNvPr>
          <p:cNvSpPr>
            <a:spLocks noGrp="1"/>
          </p:cNvSpPr>
          <p:nvPr>
            <p:ph type="title"/>
          </p:nvPr>
        </p:nvSpPr>
        <p:spPr/>
        <p:txBody>
          <a:bodyPr/>
          <a:lstStyle/>
          <a:p>
            <a:r>
              <a:rPr lang="en-US" dirty="0"/>
              <a:t>Debrief: </a:t>
            </a:r>
            <a:r>
              <a:rPr lang="en-US" i="1" dirty="0"/>
              <a:t>Talking with Infants</a:t>
            </a:r>
          </a:p>
        </p:txBody>
      </p:sp>
      <p:sp>
        <p:nvSpPr>
          <p:cNvPr id="3" name="Content Placeholder 2">
            <a:extLst>
              <a:ext uri="{FF2B5EF4-FFF2-40B4-BE49-F238E27FC236}">
                <a16:creationId xmlns:a16="http://schemas.microsoft.com/office/drawing/2014/main" id="{678EC529-9AAA-1644-8A7B-3B3488A25EC8}"/>
              </a:ext>
            </a:extLst>
          </p:cNvPr>
          <p:cNvSpPr>
            <a:spLocks noGrp="1"/>
          </p:cNvSpPr>
          <p:nvPr>
            <p:ph idx="1"/>
          </p:nvPr>
        </p:nvSpPr>
        <p:spPr>
          <a:xfrm>
            <a:off x="3596641" y="1331186"/>
            <a:ext cx="8412480" cy="4862673"/>
          </a:xfrm>
        </p:spPr>
        <p:txBody>
          <a:bodyPr/>
          <a:lstStyle/>
          <a:p>
            <a:pPr>
              <a:lnSpc>
                <a:spcPct val="114000"/>
              </a:lnSpc>
              <a:spcBef>
                <a:spcPts val="768"/>
              </a:spcBef>
            </a:pPr>
            <a:r>
              <a:rPr lang="en-US" sz="3200" dirty="0"/>
              <a:t>Identify conversation strategies the educator used while interacting with infants.</a:t>
            </a:r>
          </a:p>
          <a:p>
            <a:pPr>
              <a:lnSpc>
                <a:spcPct val="114000"/>
              </a:lnSpc>
              <a:spcBef>
                <a:spcPts val="768"/>
              </a:spcBef>
            </a:pPr>
            <a:r>
              <a:rPr lang="en-US" sz="3200" dirty="0"/>
              <a:t>Identify areas where the educator could improve.</a:t>
            </a:r>
            <a:endParaRPr lang="en-US" dirty="0"/>
          </a:p>
        </p:txBody>
      </p:sp>
    </p:spTree>
    <p:extLst>
      <p:ext uri="{BB962C8B-B14F-4D97-AF65-F5344CB8AC3E}">
        <p14:creationId xmlns:p14="http://schemas.microsoft.com/office/powerpoint/2010/main" val="379879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fe5893e26_0_0"/>
          <p:cNvSpPr txBox="1">
            <a:spLocks noGrp="1"/>
          </p:cNvSpPr>
          <p:nvPr>
            <p:ph type="title"/>
          </p:nvPr>
        </p:nvSpPr>
        <p:spPr>
          <a:prstGeom prst="rect">
            <a:avLst/>
          </a:prstGeom>
          <a:noFill/>
          <a:ln w="12700" cap="flat" cmpd="sng">
            <a:noFill/>
            <a:prstDash val="solid"/>
            <a:round/>
            <a:headEnd type="none" w="sm" len="sm"/>
            <a:tailEnd type="none" w="sm" len="sm"/>
          </a:ln>
        </p:spPr>
        <p:txBody>
          <a:bodyPr spcFirstLastPara="1" vert="horz" wrap="square" lIns="91425" tIns="45700" rIns="91425" bIns="45700" rtlCol="0" anchor="ctr" anchorCtr="0">
            <a:noAutofit/>
          </a:bodyPr>
          <a:lstStyle/>
          <a:p>
            <a:r>
              <a:rPr lang="en-US" dirty="0"/>
              <a:t>First and Second Language Development</a:t>
            </a:r>
            <a:endParaRPr dirty="0"/>
          </a:p>
        </p:txBody>
      </p:sp>
    </p:spTree>
    <p:extLst>
      <p:ext uri="{BB962C8B-B14F-4D97-AF65-F5344CB8AC3E}">
        <p14:creationId xmlns:p14="http://schemas.microsoft.com/office/powerpoint/2010/main" val="3974449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179339"/>
              </a:buClr>
              <a:buSzPts val="4000"/>
            </a:pPr>
            <a:r>
              <a:rPr lang="en-US" dirty="0"/>
              <a:t>Purpose of Ongoing Assessment</a:t>
            </a:r>
            <a:endParaRPr dirty="0"/>
          </a:p>
        </p:txBody>
      </p:sp>
      <p:grpSp>
        <p:nvGrpSpPr>
          <p:cNvPr id="4" name="Group 3">
            <a:extLst>
              <a:ext uri="{FF2B5EF4-FFF2-40B4-BE49-F238E27FC236}">
                <a16:creationId xmlns:a16="http://schemas.microsoft.com/office/drawing/2014/main" id="{1CEFCAF9-3FF2-474A-8164-8C2683DDC22A}"/>
              </a:ext>
              <a:ext uri="{C183D7F6-B498-43B3-948B-1728B52AA6E4}">
                <adec:decorative xmlns:adec="http://schemas.microsoft.com/office/drawing/2017/decorative" val="1"/>
              </a:ext>
            </a:extLst>
          </p:cNvPr>
          <p:cNvGrpSpPr/>
          <p:nvPr/>
        </p:nvGrpSpPr>
        <p:grpSpPr>
          <a:xfrm>
            <a:off x="505315" y="1493027"/>
            <a:ext cx="11181370" cy="4606162"/>
            <a:chOff x="408433" y="1454687"/>
            <a:chExt cx="11181370" cy="4606162"/>
          </a:xfrm>
        </p:grpSpPr>
        <p:sp>
          <p:nvSpPr>
            <p:cNvPr id="43" name="Rounded Rectangle 42">
              <a:extLst>
                <a:ext uri="{FF2B5EF4-FFF2-40B4-BE49-F238E27FC236}">
                  <a16:creationId xmlns:a16="http://schemas.microsoft.com/office/drawing/2014/main" id="{37FA7249-F9BE-384C-8D1D-6CC7B8EB866B}"/>
                </a:ext>
                <a:ext uri="{C183D7F6-B498-43B3-948B-1728B52AA6E4}">
                  <adec:decorative xmlns:adec="http://schemas.microsoft.com/office/drawing/2017/decorative" val="1"/>
                </a:ext>
              </a:extLst>
            </p:cNvPr>
            <p:cNvSpPr/>
            <p:nvPr/>
          </p:nvSpPr>
          <p:spPr>
            <a:xfrm>
              <a:off x="408433" y="1454688"/>
              <a:ext cx="3565564" cy="1758173"/>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1) Establish baseline function</a:t>
              </a:r>
            </a:p>
          </p:txBody>
        </p:sp>
        <p:sp>
          <p:nvSpPr>
            <p:cNvPr id="44" name="Rounded Rectangle 43">
              <a:extLst>
                <a:ext uri="{FF2B5EF4-FFF2-40B4-BE49-F238E27FC236}">
                  <a16:creationId xmlns:a16="http://schemas.microsoft.com/office/drawing/2014/main" id="{BB444F83-C515-D047-AD97-EC20EA491AA2}"/>
                </a:ext>
                <a:ext uri="{C183D7F6-B498-43B3-948B-1728B52AA6E4}">
                  <adec:decorative xmlns:adec="http://schemas.microsoft.com/office/drawing/2017/decorative" val="1"/>
                </a:ext>
              </a:extLst>
            </p:cNvPr>
            <p:cNvSpPr/>
            <p:nvPr/>
          </p:nvSpPr>
          <p:spPr>
            <a:xfrm>
              <a:off x="408433" y="3355848"/>
              <a:ext cx="3565564" cy="1758173"/>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2) Identify areas of strength and need</a:t>
              </a:r>
            </a:p>
          </p:txBody>
        </p:sp>
        <p:sp>
          <p:nvSpPr>
            <p:cNvPr id="45" name="Rounded Rectangle 44">
              <a:extLst>
                <a:ext uri="{FF2B5EF4-FFF2-40B4-BE49-F238E27FC236}">
                  <a16:creationId xmlns:a16="http://schemas.microsoft.com/office/drawing/2014/main" id="{9AAC4C13-FD9A-814A-8A98-9DE9A3F56A99}"/>
                </a:ext>
                <a:ext uri="{C183D7F6-B498-43B3-948B-1728B52AA6E4}">
                  <adec:decorative xmlns:adec="http://schemas.microsoft.com/office/drawing/2017/decorative" val="1"/>
                </a:ext>
              </a:extLst>
            </p:cNvPr>
            <p:cNvSpPr/>
            <p:nvPr/>
          </p:nvSpPr>
          <p:spPr>
            <a:xfrm>
              <a:off x="4216336" y="1454688"/>
              <a:ext cx="3565564" cy="1758173"/>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3) Look at performance across:</a:t>
              </a:r>
            </a:p>
          </p:txBody>
        </p:sp>
        <p:sp>
          <p:nvSpPr>
            <p:cNvPr id="3" name="Rounded Rectangle 2">
              <a:extLst>
                <a:ext uri="{FF2B5EF4-FFF2-40B4-BE49-F238E27FC236}">
                  <a16:creationId xmlns:a16="http://schemas.microsoft.com/office/drawing/2014/main" id="{EB707664-8E51-4E41-A983-B88465A16FBA}"/>
                </a:ext>
                <a:ext uri="{C183D7F6-B498-43B3-948B-1728B52AA6E4}">
                  <adec:decorative xmlns:adec="http://schemas.microsoft.com/office/drawing/2017/decorative" val="1"/>
                </a:ext>
              </a:extLst>
            </p:cNvPr>
            <p:cNvSpPr/>
            <p:nvPr/>
          </p:nvSpPr>
          <p:spPr>
            <a:xfrm>
              <a:off x="4216336" y="3258598"/>
              <a:ext cx="1774035" cy="87908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Languages</a:t>
              </a:r>
            </a:p>
          </p:txBody>
        </p:sp>
        <p:sp>
          <p:nvSpPr>
            <p:cNvPr id="47" name="Rounded Rectangle 46">
              <a:extLst>
                <a:ext uri="{FF2B5EF4-FFF2-40B4-BE49-F238E27FC236}">
                  <a16:creationId xmlns:a16="http://schemas.microsoft.com/office/drawing/2014/main" id="{15113973-ADEA-CD47-B49A-1DA8958291B3}"/>
                </a:ext>
                <a:ext uri="{C183D7F6-B498-43B3-948B-1728B52AA6E4}">
                  <adec:decorative xmlns:adec="http://schemas.microsoft.com/office/drawing/2017/decorative" val="1"/>
                </a:ext>
              </a:extLst>
            </p:cNvPr>
            <p:cNvSpPr/>
            <p:nvPr/>
          </p:nvSpPr>
          <p:spPr>
            <a:xfrm>
              <a:off x="6096000" y="3258598"/>
              <a:ext cx="1685900" cy="87908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Settings</a:t>
              </a:r>
            </a:p>
          </p:txBody>
        </p:sp>
        <p:sp>
          <p:nvSpPr>
            <p:cNvPr id="48" name="Rounded Rectangle 47">
              <a:extLst>
                <a:ext uri="{FF2B5EF4-FFF2-40B4-BE49-F238E27FC236}">
                  <a16:creationId xmlns:a16="http://schemas.microsoft.com/office/drawing/2014/main" id="{C05070C7-240E-A04B-B7B6-5535349E3F16}"/>
                </a:ext>
                <a:ext uri="{C183D7F6-B498-43B3-948B-1728B52AA6E4}">
                  <adec:decorative xmlns:adec="http://schemas.microsoft.com/office/drawing/2017/decorative" val="1"/>
                </a:ext>
              </a:extLst>
            </p:cNvPr>
            <p:cNvSpPr/>
            <p:nvPr/>
          </p:nvSpPr>
          <p:spPr>
            <a:xfrm>
              <a:off x="4216336" y="4256940"/>
              <a:ext cx="1793436" cy="87908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Communication Partners</a:t>
              </a:r>
            </a:p>
          </p:txBody>
        </p:sp>
        <p:sp>
          <p:nvSpPr>
            <p:cNvPr id="49" name="Rounded Rectangle 48">
              <a:extLst>
                <a:ext uri="{FF2B5EF4-FFF2-40B4-BE49-F238E27FC236}">
                  <a16:creationId xmlns:a16="http://schemas.microsoft.com/office/drawing/2014/main" id="{56987D0A-1BC8-D149-AF4E-C0ECC2C171D2}"/>
                </a:ext>
                <a:ext uri="{C183D7F6-B498-43B3-948B-1728B52AA6E4}">
                  <adec:decorative xmlns:adec="http://schemas.microsoft.com/office/drawing/2017/decorative" val="1"/>
                </a:ext>
              </a:extLst>
            </p:cNvPr>
            <p:cNvSpPr/>
            <p:nvPr/>
          </p:nvSpPr>
          <p:spPr>
            <a:xfrm>
              <a:off x="6104638" y="4256940"/>
              <a:ext cx="1685899" cy="87908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Comfort Levels</a:t>
              </a:r>
            </a:p>
          </p:txBody>
        </p:sp>
        <p:sp>
          <p:nvSpPr>
            <p:cNvPr id="50" name="Rounded Rectangle 49">
              <a:extLst>
                <a:ext uri="{FF2B5EF4-FFF2-40B4-BE49-F238E27FC236}">
                  <a16:creationId xmlns:a16="http://schemas.microsoft.com/office/drawing/2014/main" id="{43977267-E6A8-5A46-BB03-228ED4E2CD87}"/>
                </a:ext>
                <a:ext uri="{C183D7F6-B498-43B3-948B-1728B52AA6E4}">
                  <adec:decorative xmlns:adec="http://schemas.microsoft.com/office/drawing/2017/decorative" val="1"/>
                </a:ext>
              </a:extLst>
            </p:cNvPr>
            <p:cNvSpPr/>
            <p:nvPr/>
          </p:nvSpPr>
          <p:spPr>
            <a:xfrm>
              <a:off x="5235040" y="5181763"/>
              <a:ext cx="1549464" cy="87908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Time of Day</a:t>
              </a:r>
            </a:p>
          </p:txBody>
        </p:sp>
        <p:sp>
          <p:nvSpPr>
            <p:cNvPr id="41" name="Rounded Rectangle 40">
              <a:extLst>
                <a:ext uri="{FF2B5EF4-FFF2-40B4-BE49-F238E27FC236}">
                  <a16:creationId xmlns:a16="http://schemas.microsoft.com/office/drawing/2014/main" id="{B88D8180-F14F-F847-96C0-495254919204}"/>
                </a:ext>
                <a:ext uri="{C183D7F6-B498-43B3-948B-1728B52AA6E4}">
                  <adec:decorative xmlns:adec="http://schemas.microsoft.com/office/drawing/2017/decorative" val="1"/>
                </a:ext>
              </a:extLst>
            </p:cNvPr>
            <p:cNvSpPr/>
            <p:nvPr/>
          </p:nvSpPr>
          <p:spPr>
            <a:xfrm>
              <a:off x="8024239" y="1454687"/>
              <a:ext cx="3565564" cy="1758173"/>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4) Establish goals for instruction/intervention</a:t>
              </a:r>
            </a:p>
          </p:txBody>
        </p:sp>
        <p:sp>
          <p:nvSpPr>
            <p:cNvPr id="42" name="Rounded Rectangle 41">
              <a:extLst>
                <a:ext uri="{FF2B5EF4-FFF2-40B4-BE49-F238E27FC236}">
                  <a16:creationId xmlns:a16="http://schemas.microsoft.com/office/drawing/2014/main" id="{BC19A47F-D32E-734D-8452-2E8F1B94A42E}"/>
                </a:ext>
                <a:ext uri="{C183D7F6-B498-43B3-948B-1728B52AA6E4}">
                  <adec:decorative xmlns:adec="http://schemas.microsoft.com/office/drawing/2017/decorative" val="1"/>
                </a:ext>
              </a:extLst>
            </p:cNvPr>
            <p:cNvSpPr/>
            <p:nvPr/>
          </p:nvSpPr>
          <p:spPr>
            <a:xfrm>
              <a:off x="8024239" y="3359813"/>
              <a:ext cx="3565564" cy="1758173"/>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5) Measure change that results from instruction/intervention</a:t>
              </a:r>
            </a:p>
          </p:txBody>
        </p:sp>
      </p:grpSp>
    </p:spTree>
    <p:extLst>
      <p:ext uri="{BB962C8B-B14F-4D97-AF65-F5344CB8AC3E}">
        <p14:creationId xmlns:p14="http://schemas.microsoft.com/office/powerpoint/2010/main" val="3810310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17933A"/>
              </a:buClr>
              <a:buSzPts val="4000"/>
            </a:pPr>
            <a:r>
              <a:rPr lang="en-US" sz="4000" dirty="0"/>
              <a:t>Assessment of DLLs Should Be:</a:t>
            </a:r>
            <a:endParaRPr sz="4000" dirty="0"/>
          </a:p>
        </p:txBody>
      </p:sp>
      <p:sp>
        <p:nvSpPr>
          <p:cNvPr id="2" name="Content Placeholder 1">
            <a:extLst>
              <a:ext uri="{FF2B5EF4-FFF2-40B4-BE49-F238E27FC236}">
                <a16:creationId xmlns:a16="http://schemas.microsoft.com/office/drawing/2014/main" id="{2751DCD1-34D7-4601-BECB-F4AB902E1B4B}"/>
              </a:ext>
            </a:extLst>
          </p:cNvPr>
          <p:cNvSpPr>
            <a:spLocks noGrp="1"/>
          </p:cNvSpPr>
          <p:nvPr>
            <p:ph sz="half" idx="2"/>
          </p:nvPr>
        </p:nvSpPr>
        <p:spPr>
          <a:xfrm>
            <a:off x="5627915" y="1612900"/>
            <a:ext cx="6019798" cy="4743451"/>
          </a:xfrm>
        </p:spPr>
        <p:txBody>
          <a:bodyPr/>
          <a:lstStyle/>
          <a:p>
            <a:pPr marL="274320" indent="-274320">
              <a:spcBef>
                <a:spcPts val="768"/>
              </a:spcBef>
              <a:buSzPts val="2800"/>
              <a:buFont typeface="Arial"/>
              <a:buChar char="•"/>
            </a:pPr>
            <a:r>
              <a:rPr lang="en-US" dirty="0"/>
              <a:t>Developmentally appropriate</a:t>
            </a:r>
          </a:p>
          <a:p>
            <a:pPr marL="274320" indent="-274320">
              <a:spcBef>
                <a:spcPts val="768"/>
              </a:spcBef>
              <a:buSzPts val="2800"/>
              <a:buFont typeface="Arial"/>
              <a:buChar char="•"/>
            </a:pPr>
            <a:r>
              <a:rPr lang="en-US" dirty="0"/>
              <a:t>Culturally and linguistically responsive</a:t>
            </a:r>
          </a:p>
          <a:p>
            <a:pPr marL="274320" indent="-274320">
              <a:spcBef>
                <a:spcPts val="768"/>
              </a:spcBef>
              <a:buSzPts val="2800"/>
              <a:buFont typeface="Arial"/>
              <a:buChar char="•"/>
            </a:pPr>
            <a:r>
              <a:rPr lang="en-US" dirty="0"/>
              <a:t>Supported by professional development</a:t>
            </a:r>
          </a:p>
          <a:p>
            <a:pPr marL="274320" indent="-274320">
              <a:spcBef>
                <a:spcPts val="768"/>
              </a:spcBef>
              <a:buSzPts val="2800"/>
              <a:buFont typeface="Arial"/>
              <a:buChar char="•"/>
            </a:pPr>
            <a:r>
              <a:rPr lang="en-US" dirty="0"/>
              <a:t>Inclusive of families</a:t>
            </a:r>
          </a:p>
        </p:txBody>
      </p:sp>
      <p:grpSp>
        <p:nvGrpSpPr>
          <p:cNvPr id="3" name="Group 2" descr="Picture of a young girl coloring at a table and smiling at the camera in an early learning classroom.">
            <a:extLst>
              <a:ext uri="{FF2B5EF4-FFF2-40B4-BE49-F238E27FC236}">
                <a16:creationId xmlns:a16="http://schemas.microsoft.com/office/drawing/2014/main" id="{64CB1B5B-C843-4467-A5E5-79C44A935644}"/>
              </a:ext>
            </a:extLst>
          </p:cNvPr>
          <p:cNvGrpSpPr/>
          <p:nvPr/>
        </p:nvGrpSpPr>
        <p:grpSpPr>
          <a:xfrm>
            <a:off x="-1" y="1735934"/>
            <a:ext cx="5507831" cy="3550721"/>
            <a:chOff x="-1" y="1735934"/>
            <a:chExt cx="5507831" cy="3550721"/>
          </a:xfrm>
        </p:grpSpPr>
        <p:pic>
          <p:nvPicPr>
            <p:cNvPr id="538" name="Google Shape;538;p21" descr="Picture of a young girl coloring at a table and smiling at the camera in an early learning classroo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735934"/>
              <a:ext cx="5507831" cy="3550721"/>
            </a:xfrm>
            <a:prstGeom prst="rect">
              <a:avLst/>
            </a:prstGeom>
            <a:noFill/>
            <a:ln>
              <a:noFill/>
            </a:ln>
          </p:spPr>
        </p:pic>
        <p:sp>
          <p:nvSpPr>
            <p:cNvPr id="5" name="TextBox 4">
              <a:extLst>
                <a:ext uri="{FF2B5EF4-FFF2-40B4-BE49-F238E27FC236}">
                  <a16:creationId xmlns:a16="http://schemas.microsoft.com/office/drawing/2014/main" id="{9017926E-A0F8-493E-80BA-50A0C59C6157}"/>
                </a:ext>
                <a:ext uri="{C183D7F6-B498-43B3-948B-1728B52AA6E4}">
                  <adec:decorative xmlns:adec="http://schemas.microsoft.com/office/drawing/2017/decorative" val="1"/>
                </a:ext>
              </a:extLst>
            </p:cNvPr>
            <p:cNvSpPr txBox="1"/>
            <p:nvPr/>
          </p:nvSpPr>
          <p:spPr>
            <a:xfrm>
              <a:off x="-1" y="4966265"/>
              <a:ext cx="1854200" cy="228600"/>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Image credit: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EarlyEdU</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886367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2" name="Title 1">
            <a:extLst>
              <a:ext uri="{FF2B5EF4-FFF2-40B4-BE49-F238E27FC236}">
                <a16:creationId xmlns:a16="http://schemas.microsoft.com/office/drawing/2014/main" id="{F0AACC1F-1080-42CF-BCC6-F44A7FE6BAC9}"/>
              </a:ext>
            </a:extLst>
          </p:cNvPr>
          <p:cNvSpPr>
            <a:spLocks noGrp="1"/>
          </p:cNvSpPr>
          <p:nvPr>
            <p:ph type="title"/>
          </p:nvPr>
        </p:nvSpPr>
        <p:spPr/>
        <p:txBody>
          <a:bodyPr/>
          <a:lstStyle/>
          <a:p>
            <a:r>
              <a:rPr lang="en-US" dirty="0"/>
              <a:t>Important Considerations</a:t>
            </a:r>
          </a:p>
        </p:txBody>
      </p:sp>
      <p:sp>
        <p:nvSpPr>
          <p:cNvPr id="600" name="Google Shape;600;p30"/>
          <p:cNvSpPr txBox="1">
            <a:spLocks noGrp="1"/>
          </p:cNvSpPr>
          <p:nvPr>
            <p:ph type="body" sz="quarter" idx="11"/>
          </p:nvPr>
        </p:nvSpPr>
        <p:spPr>
          <a:xfrm>
            <a:off x="2540536" y="2406362"/>
            <a:ext cx="7626721" cy="2998757"/>
          </a:xfrm>
          <a:prstGeom prst="rect">
            <a:avLst/>
          </a:prstGeom>
          <a:noFill/>
          <a:ln>
            <a:noFill/>
          </a:ln>
        </p:spPr>
        <p:txBody>
          <a:bodyPr spcFirstLastPara="1" vert="horz" wrap="square" lIns="91425" tIns="45700" rIns="91425" bIns="45700" rtlCol="0" anchor="t" anchorCtr="0">
            <a:noAutofit/>
          </a:bodyPr>
          <a:lstStyle/>
          <a:p>
            <a:pPr marL="0" indent="0">
              <a:lnSpc>
                <a:spcPct val="114000"/>
              </a:lnSpc>
              <a:spcBef>
                <a:spcPts val="600"/>
              </a:spcBef>
              <a:buSzPts val="4800"/>
            </a:pPr>
            <a:r>
              <a:rPr lang="en-US" sz="3600" dirty="0"/>
              <a:t>Most standardized assessments do not compare children to a larger population that reflects their background and learning profile.</a:t>
            </a:r>
            <a:endParaRPr sz="3600" dirty="0"/>
          </a:p>
        </p:txBody>
      </p:sp>
    </p:spTree>
    <p:extLst>
      <p:ext uri="{BB962C8B-B14F-4D97-AF65-F5344CB8AC3E}">
        <p14:creationId xmlns:p14="http://schemas.microsoft.com/office/powerpoint/2010/main" val="1188040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US" dirty="0"/>
              <a:t>Intro: </a:t>
            </a:r>
            <a:r>
              <a:rPr lang="en-US" i="1" dirty="0"/>
              <a:t>Assessment Tools and DLLs</a:t>
            </a:r>
            <a:endParaRPr i="1" dirty="0"/>
          </a:p>
        </p:txBody>
      </p:sp>
      <p:sp>
        <p:nvSpPr>
          <p:cNvPr id="2" name="Content Placeholder 1">
            <a:extLst>
              <a:ext uri="{FF2B5EF4-FFF2-40B4-BE49-F238E27FC236}">
                <a16:creationId xmlns:a16="http://schemas.microsoft.com/office/drawing/2014/main" id="{9805B1CC-4E7E-4572-8862-E8D397CC4F4D}"/>
              </a:ext>
            </a:extLst>
          </p:cNvPr>
          <p:cNvSpPr>
            <a:spLocks noGrp="1"/>
          </p:cNvSpPr>
          <p:nvPr>
            <p:ph idx="1"/>
          </p:nvPr>
        </p:nvSpPr>
        <p:spPr>
          <a:xfrm>
            <a:off x="3596641" y="1390041"/>
            <a:ext cx="8412480" cy="4982100"/>
          </a:xfrm>
        </p:spPr>
        <p:txBody>
          <a:bodyPr/>
          <a:lstStyle/>
          <a:p>
            <a:pPr marL="0" indent="0">
              <a:spcBef>
                <a:spcPts val="768"/>
              </a:spcBef>
              <a:buSzPts val="2400"/>
              <a:buNone/>
            </a:pPr>
            <a:r>
              <a:rPr lang="en-US" sz="3200" dirty="0"/>
              <a:t>Watch the video of Dr. Linda Espinosa talking about issues with standardized assessment tools.</a:t>
            </a:r>
          </a:p>
          <a:p>
            <a:pPr marL="0" indent="0">
              <a:spcBef>
                <a:spcPts val="768"/>
              </a:spcBef>
              <a:buSzPts val="2400"/>
              <a:buNone/>
            </a:pPr>
            <a:r>
              <a:rPr lang="en-US" sz="3200" dirty="0"/>
              <a:t>As you watch, think about the following:</a:t>
            </a:r>
          </a:p>
          <a:p>
            <a:pPr marL="274320" lvl="1" indent="-274320">
              <a:spcBef>
                <a:spcPts val="768"/>
              </a:spcBef>
              <a:buSzPts val="2800"/>
              <a:buFont typeface="Arial"/>
              <a:buChar char="•"/>
            </a:pPr>
            <a:r>
              <a:rPr lang="en-US" sz="3200" dirty="0"/>
              <a:t>What is flawed with current standardized assessment measures?</a:t>
            </a:r>
          </a:p>
          <a:p>
            <a:pPr marL="274320" lvl="1" indent="-274320">
              <a:spcBef>
                <a:spcPts val="768"/>
              </a:spcBef>
              <a:buSzPts val="2800"/>
              <a:buFont typeface="Arial"/>
              <a:buChar char="•"/>
            </a:pPr>
            <a:r>
              <a:rPr lang="en-US" sz="3200" dirty="0"/>
              <a:t>What does Dr. Espinosa suggest as an alternative procedure?</a:t>
            </a:r>
          </a:p>
        </p:txBody>
      </p:sp>
    </p:spTree>
    <p:extLst>
      <p:ext uri="{BB962C8B-B14F-4D97-AF65-F5344CB8AC3E}">
        <p14:creationId xmlns:p14="http://schemas.microsoft.com/office/powerpoint/2010/main" val="4002072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CF502AA-0A8A-4228-B265-F21B8B473612}"/>
              </a:ext>
            </a:extLst>
          </p:cNvPr>
          <p:cNvSpPr>
            <a:spLocks noGrp="1"/>
          </p:cNvSpPr>
          <p:nvPr>
            <p:ph type="title"/>
          </p:nvPr>
        </p:nvSpPr>
        <p:spPr/>
        <p:txBody>
          <a:bodyPr/>
          <a:lstStyle/>
          <a:p>
            <a:r>
              <a:rPr lang="en-US" dirty="0"/>
              <a:t>Video: Assessment Tools and DLLs</a:t>
            </a:r>
          </a:p>
        </p:txBody>
      </p:sp>
      <p:sp>
        <p:nvSpPr>
          <p:cNvPr id="2" name="Text Placeholder 1">
            <a:extLst>
              <a:ext uri="{FF2B5EF4-FFF2-40B4-BE49-F238E27FC236}">
                <a16:creationId xmlns:a16="http://schemas.microsoft.com/office/drawing/2014/main" id="{D49934EB-FFFC-A547-9A6E-2F189683E839}"/>
              </a:ext>
            </a:extLst>
          </p:cNvPr>
          <p:cNvSpPr>
            <a:spLocks noGrp="1"/>
          </p:cNvSpPr>
          <p:nvPr>
            <p:ph type="body" idx="1"/>
          </p:nvPr>
        </p:nvSpPr>
        <p:spPr>
          <a:xfrm>
            <a:off x="2609801" y="4363720"/>
            <a:ext cx="6972397" cy="670786"/>
          </a:xfrm>
        </p:spPr>
        <p:txBody>
          <a:bodyPr/>
          <a:lstStyle/>
          <a:p>
            <a:r>
              <a:rPr lang="en-US" dirty="0">
                <a:solidFill>
                  <a:schemeClr val="bg1"/>
                </a:solidFill>
                <a:hlinkClick r:id="rId3">
                  <a:extLst>
                    <a:ext uri="{A12FA001-AC4F-418D-AE19-62706E023703}">
                      <ahyp:hlinkClr xmlns:ahyp="http://schemas.microsoft.com/office/drawing/2018/hyperlinkcolor" val="tx"/>
                    </a:ext>
                  </a:extLst>
                </a:hlinkClick>
              </a:rPr>
              <a:t>Video: </a:t>
            </a:r>
            <a:r>
              <a:rPr lang="en-US" i="1" dirty="0">
                <a:solidFill>
                  <a:schemeClr val="bg1"/>
                </a:solidFill>
                <a:hlinkClick r:id="rId3">
                  <a:extLst>
                    <a:ext uri="{A12FA001-AC4F-418D-AE19-62706E023703}">
                      <ahyp:hlinkClr xmlns:ahyp="http://schemas.microsoft.com/office/drawing/2018/hyperlinkcolor" val="tx"/>
                    </a:ext>
                  </a:extLst>
                </a:hlinkClick>
              </a:rPr>
              <a:t>Assessment Tools and DLLs</a:t>
            </a:r>
            <a:endParaRPr lang="en-US" i="1" dirty="0">
              <a:solidFill>
                <a:schemeClr val="bg1"/>
              </a:solidFill>
            </a:endParaRPr>
          </a:p>
        </p:txBody>
      </p:sp>
    </p:spTree>
    <p:extLst>
      <p:ext uri="{BB962C8B-B14F-4D97-AF65-F5344CB8AC3E}">
        <p14:creationId xmlns:p14="http://schemas.microsoft.com/office/powerpoint/2010/main" val="816465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5f4c17f71a_0_0"/>
          <p:cNvSpPr txBox="1">
            <a:spLocks noGrp="1"/>
          </p:cNvSpPr>
          <p:nvPr>
            <p:ph type="title"/>
          </p:nvPr>
        </p:nvSpPr>
        <p:spPr>
          <a:xfrm>
            <a:off x="3534295" y="485859"/>
            <a:ext cx="8595360" cy="809541"/>
          </a:xfrm>
          <a:prstGeom prst="rect">
            <a:avLst/>
          </a:prstGeom>
          <a:noFill/>
          <a:ln>
            <a:noFill/>
          </a:ln>
        </p:spPr>
        <p:txBody>
          <a:bodyPr spcFirstLastPara="1" vert="horz" wrap="square" lIns="91425" tIns="45700" rIns="91425" bIns="45700" rtlCol="0" anchor="ctr" anchorCtr="0">
            <a:noAutofit/>
          </a:bodyPr>
          <a:lstStyle/>
          <a:p>
            <a:r>
              <a:rPr lang="en-US" sz="3700" dirty="0"/>
              <a:t>Debrief: </a:t>
            </a:r>
            <a:r>
              <a:rPr lang="en-US" sz="3700" i="1" dirty="0"/>
              <a:t>Assessment Tools and DLLs</a:t>
            </a:r>
            <a:endParaRPr sz="3700" i="1" dirty="0"/>
          </a:p>
        </p:txBody>
      </p:sp>
      <p:sp>
        <p:nvSpPr>
          <p:cNvPr id="2" name="Content Placeholder 1">
            <a:extLst>
              <a:ext uri="{FF2B5EF4-FFF2-40B4-BE49-F238E27FC236}">
                <a16:creationId xmlns:a16="http://schemas.microsoft.com/office/drawing/2014/main" id="{85867C7A-33C5-41AD-A659-DD2ADCBC6D44}"/>
              </a:ext>
            </a:extLst>
          </p:cNvPr>
          <p:cNvSpPr>
            <a:spLocks noGrp="1"/>
          </p:cNvSpPr>
          <p:nvPr>
            <p:ph idx="1"/>
          </p:nvPr>
        </p:nvSpPr>
        <p:spPr>
          <a:xfrm>
            <a:off x="3596641" y="1295400"/>
            <a:ext cx="8412480" cy="3639707"/>
          </a:xfrm>
        </p:spPr>
        <p:txBody>
          <a:bodyPr/>
          <a:lstStyle/>
          <a:p>
            <a:pPr marL="274320" lvl="1" indent="-274320">
              <a:spcBef>
                <a:spcPts val="768"/>
              </a:spcBef>
              <a:buSzPts val="2800"/>
              <a:buFont typeface="Arial"/>
              <a:buChar char="•"/>
            </a:pPr>
            <a:r>
              <a:rPr lang="en-US" sz="3200" dirty="0"/>
              <a:t>What is flawed with current standardized assessment measures?</a:t>
            </a:r>
          </a:p>
          <a:p>
            <a:pPr marL="274320" lvl="1" indent="-274320">
              <a:spcBef>
                <a:spcPts val="768"/>
              </a:spcBef>
              <a:buSzPts val="2800"/>
              <a:buFont typeface="Arial"/>
              <a:buChar char="•"/>
            </a:pPr>
            <a:r>
              <a:rPr lang="en-US" sz="3200" dirty="0"/>
              <a:t>What does Dr. Espinosa suggest as an alternative procedure?</a:t>
            </a:r>
          </a:p>
        </p:txBody>
      </p:sp>
    </p:spTree>
    <p:extLst>
      <p:ext uri="{BB962C8B-B14F-4D97-AF65-F5344CB8AC3E}">
        <p14:creationId xmlns:p14="http://schemas.microsoft.com/office/powerpoint/2010/main" val="4283879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fe5893e26_0_0"/>
          <p:cNvSpPr txBox="1">
            <a:spLocks noGrp="1"/>
          </p:cNvSpPr>
          <p:nvPr>
            <p:ph type="title"/>
          </p:nvPr>
        </p:nvSpPr>
        <p:spPr>
          <a:prstGeom prst="rect">
            <a:avLst/>
          </a:prstGeom>
          <a:noFill/>
          <a:ln w="12700" cap="flat" cmpd="sng">
            <a:noFill/>
            <a:prstDash val="solid"/>
            <a:round/>
            <a:headEnd type="none" w="sm" len="sm"/>
            <a:tailEnd type="none" w="sm" len="sm"/>
          </a:ln>
        </p:spPr>
        <p:txBody>
          <a:bodyPr spcFirstLastPara="1" vert="horz" wrap="square" lIns="91425" tIns="45700" rIns="91425" bIns="45700" rtlCol="0" anchor="ctr" anchorCtr="0">
            <a:noAutofit/>
          </a:bodyPr>
          <a:lstStyle/>
          <a:p>
            <a:r>
              <a:rPr lang="en-US" dirty="0"/>
              <a:t>Examining Beliefs</a:t>
            </a:r>
            <a:endParaRPr dirty="0"/>
          </a:p>
        </p:txBody>
      </p:sp>
    </p:spTree>
    <p:extLst>
      <p:ext uri="{BB962C8B-B14F-4D97-AF65-F5344CB8AC3E}">
        <p14:creationId xmlns:p14="http://schemas.microsoft.com/office/powerpoint/2010/main" val="574179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909-981B-534C-9304-010E156DE833}"/>
              </a:ext>
            </a:extLst>
          </p:cNvPr>
          <p:cNvSpPr>
            <a:spLocks noGrp="1"/>
          </p:cNvSpPr>
          <p:nvPr>
            <p:ph type="title"/>
          </p:nvPr>
        </p:nvSpPr>
        <p:spPr/>
        <p:txBody>
          <a:bodyPr/>
          <a:lstStyle/>
          <a:p>
            <a:r>
              <a:rPr lang="en-US" dirty="0"/>
              <a:t>Discussion: Brainstorm</a:t>
            </a:r>
          </a:p>
        </p:txBody>
      </p:sp>
      <p:sp>
        <p:nvSpPr>
          <p:cNvPr id="3" name="Content Placeholder 2">
            <a:extLst>
              <a:ext uri="{FF2B5EF4-FFF2-40B4-BE49-F238E27FC236}">
                <a16:creationId xmlns:a16="http://schemas.microsoft.com/office/drawing/2014/main" id="{DBC909D9-C520-D74E-AB34-5206CC0FAF06}"/>
              </a:ext>
            </a:extLst>
          </p:cNvPr>
          <p:cNvSpPr>
            <a:spLocks noGrp="1"/>
          </p:cNvSpPr>
          <p:nvPr>
            <p:ph idx="1"/>
          </p:nvPr>
        </p:nvSpPr>
        <p:spPr/>
        <p:txBody>
          <a:bodyPr/>
          <a:lstStyle/>
          <a:p>
            <a:pPr marL="274320" lvl="0" indent="-274320">
              <a:spcBef>
                <a:spcPts val="768"/>
              </a:spcBef>
              <a:buSzPts val="3000"/>
            </a:pPr>
            <a:r>
              <a:rPr lang="en-US" sz="3200" dirty="0"/>
              <a:t>What is culture?</a:t>
            </a:r>
          </a:p>
          <a:p>
            <a:pPr marL="274320" lvl="0" indent="-274320">
              <a:spcBef>
                <a:spcPts val="768"/>
              </a:spcBef>
              <a:buSzPts val="3000"/>
            </a:pPr>
            <a:r>
              <a:rPr lang="en-US" sz="3200" dirty="0"/>
              <a:t>What qualities make up a culture?</a:t>
            </a:r>
          </a:p>
          <a:p>
            <a:pPr marL="274320" lvl="0" indent="-274320">
              <a:spcBef>
                <a:spcPts val="768"/>
              </a:spcBef>
              <a:buSzPts val="3000"/>
            </a:pPr>
            <a:r>
              <a:rPr lang="en-US" sz="3200" dirty="0"/>
              <a:t>What counts? What doesn’t?</a:t>
            </a:r>
          </a:p>
        </p:txBody>
      </p:sp>
    </p:spTree>
    <p:extLst>
      <p:ext uri="{BB962C8B-B14F-4D97-AF65-F5344CB8AC3E}">
        <p14:creationId xmlns:p14="http://schemas.microsoft.com/office/powerpoint/2010/main" val="2166172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8F0F-3485-BF46-973E-80EDCCFEB0E6}"/>
              </a:ext>
            </a:extLst>
          </p:cNvPr>
          <p:cNvSpPr>
            <a:spLocks noGrp="1"/>
          </p:cNvSpPr>
          <p:nvPr>
            <p:ph type="title"/>
          </p:nvPr>
        </p:nvSpPr>
        <p:spPr/>
        <p:txBody>
          <a:bodyPr/>
          <a:lstStyle/>
          <a:p>
            <a:r>
              <a:rPr lang="en-US" dirty="0"/>
              <a:t>Suggested Definition of Culture</a:t>
            </a:r>
          </a:p>
        </p:txBody>
      </p:sp>
      <p:sp>
        <p:nvSpPr>
          <p:cNvPr id="4" name="Content Placeholder 3">
            <a:extLst>
              <a:ext uri="{FF2B5EF4-FFF2-40B4-BE49-F238E27FC236}">
                <a16:creationId xmlns:a16="http://schemas.microsoft.com/office/drawing/2014/main" id="{C1490B3F-C740-1845-9658-F193739A7937}"/>
              </a:ext>
            </a:extLst>
          </p:cNvPr>
          <p:cNvSpPr>
            <a:spLocks noGrp="1"/>
          </p:cNvSpPr>
          <p:nvPr>
            <p:ph sz="half" idx="2"/>
          </p:nvPr>
        </p:nvSpPr>
        <p:spPr>
          <a:xfrm>
            <a:off x="3808259" y="1611086"/>
            <a:ext cx="7868734" cy="4745265"/>
          </a:xfrm>
        </p:spPr>
        <p:txBody>
          <a:bodyPr/>
          <a:lstStyle/>
          <a:p>
            <a:r>
              <a:rPr lang="en-US" sz="3000" dirty="0"/>
              <a:t>A group of people who share common understandings, experiences, or skills attributed to an identity or identities they hold.</a:t>
            </a:r>
          </a:p>
          <a:p>
            <a:endParaRPr lang="en-US" dirty="0"/>
          </a:p>
        </p:txBody>
      </p:sp>
      <p:pic>
        <p:nvPicPr>
          <p:cNvPr id="6" name="Google Shape;326;p5" descr="Picture of Native American artifacts.">
            <a:extLst>
              <a:ext uri="{FF2B5EF4-FFF2-40B4-BE49-F238E27FC236}">
                <a16:creationId xmlns:a16="http://schemas.microsoft.com/office/drawing/2014/main" id="{9E465CB1-447C-DA4B-899B-4F608DC61030}"/>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prstGeom prst="rect">
            <a:avLst/>
          </a:prstGeom>
          <a:noFill/>
          <a:ln>
            <a:noFill/>
          </a:ln>
        </p:spPr>
      </p:pic>
      <p:sp>
        <p:nvSpPr>
          <p:cNvPr id="7" name="TextBox 6">
            <a:extLst>
              <a:ext uri="{FF2B5EF4-FFF2-40B4-BE49-F238E27FC236}">
                <a16:creationId xmlns:a16="http://schemas.microsoft.com/office/drawing/2014/main" id="{EA773E58-6A5B-A84D-92EB-E3522D1121F3}"/>
              </a:ext>
              <a:ext uri="{C183D7F6-B498-43B3-948B-1728B52AA6E4}">
                <adec:decorative xmlns:adec="http://schemas.microsoft.com/office/drawing/2017/decorative" val="1"/>
              </a:ext>
            </a:extLst>
          </p:cNvPr>
          <p:cNvSpPr txBox="1"/>
          <p:nvPr/>
        </p:nvSpPr>
        <p:spPr>
          <a:xfrm>
            <a:off x="0" y="6356350"/>
            <a:ext cx="1365738" cy="397807"/>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EarlyEdU</a:t>
            </a:r>
          </a:p>
        </p:txBody>
      </p:sp>
      <p:sp>
        <p:nvSpPr>
          <p:cNvPr id="8" name="Content Placeholder 4">
            <a:extLst>
              <a:ext uri="{FF2B5EF4-FFF2-40B4-BE49-F238E27FC236}">
                <a16:creationId xmlns:a16="http://schemas.microsoft.com/office/drawing/2014/main" id="{E6FCE4C9-B569-AE45-A774-76910FAC69BB}"/>
              </a:ext>
            </a:extLst>
          </p:cNvPr>
          <p:cNvSpPr txBox="1">
            <a:spLocks/>
          </p:cNvSpPr>
          <p:nvPr/>
        </p:nvSpPr>
        <p:spPr>
          <a:xfrm>
            <a:off x="3808259" y="3314700"/>
            <a:ext cx="8059063" cy="2778263"/>
          </a:xfrm>
          <a:prstGeom prst="rect">
            <a:avLst/>
          </a:prstGeom>
        </p:spPr>
        <p:txBody>
          <a:bodyPr numCol="2"/>
          <a:lstStyle>
            <a:lvl1pPr marL="274402" indent="-274402" algn="l" defTabSz="457337" rtl="0" eaLnBrk="1" latinLnBrk="0" hangingPunct="1">
              <a:spcBef>
                <a:spcPct val="20000"/>
              </a:spcBef>
              <a:buClr>
                <a:schemeClr val="tx1"/>
              </a:buClr>
              <a:buFont typeface="Arial"/>
              <a:buChar char="•"/>
              <a:defRPr sz="3201" kern="1200">
                <a:solidFill>
                  <a:schemeClr val="tx1"/>
                </a:solidFill>
                <a:latin typeface="Arial"/>
                <a:ea typeface="+mn-ea"/>
                <a:cs typeface="Arial"/>
              </a:defRPr>
            </a:lvl1pPr>
            <a:lvl2pPr marL="649419" indent="-274402" algn="l" defTabSz="457337" rtl="0" eaLnBrk="1" latinLnBrk="0" hangingPunct="1">
              <a:spcBef>
                <a:spcPct val="20000"/>
              </a:spcBef>
              <a:buClr>
                <a:schemeClr val="tx1"/>
              </a:buClr>
              <a:buFont typeface="Arial"/>
              <a:buChar char="–"/>
              <a:defRPr sz="2801" kern="1200">
                <a:solidFill>
                  <a:schemeClr val="tx1"/>
                </a:solidFill>
                <a:latin typeface="Arial"/>
                <a:ea typeface="+mn-ea"/>
                <a:cs typeface="Arial"/>
              </a:defRPr>
            </a:lvl2pPr>
            <a:lvl3pPr marL="1143343" indent="-228669" algn="l" defTabSz="457337" rtl="0" eaLnBrk="1" latinLnBrk="0" hangingPunct="1">
              <a:spcBef>
                <a:spcPct val="20000"/>
              </a:spcBef>
              <a:buFont typeface="Arial"/>
              <a:buChar char="•"/>
              <a:defRPr sz="2401" kern="1200">
                <a:solidFill>
                  <a:schemeClr val="tx1"/>
                </a:solidFill>
                <a:latin typeface="Arial"/>
                <a:ea typeface="+mn-ea"/>
                <a:cs typeface="Arial"/>
              </a:defRPr>
            </a:lvl3pPr>
            <a:lvl4pPr marL="1600680" indent="-228669" algn="l" defTabSz="457337" rtl="0" eaLnBrk="1" latinLnBrk="0" hangingPunct="1">
              <a:spcBef>
                <a:spcPct val="20000"/>
              </a:spcBef>
              <a:buFont typeface="Arial"/>
              <a:buChar char="–"/>
              <a:defRPr sz="2001" kern="1200">
                <a:solidFill>
                  <a:schemeClr val="tx1"/>
                </a:solidFill>
                <a:latin typeface="Arial"/>
                <a:ea typeface="+mn-ea"/>
                <a:cs typeface="Arial"/>
              </a:defRPr>
            </a:lvl4pPr>
            <a:lvl5pPr marL="2058017" indent="-228669" algn="l" defTabSz="457337" rtl="0" eaLnBrk="1" latinLnBrk="0" hangingPunct="1">
              <a:spcBef>
                <a:spcPct val="20000"/>
              </a:spcBef>
              <a:buFont typeface="Arial"/>
              <a:buChar char="»"/>
              <a:defRPr sz="2001" kern="1200">
                <a:solidFill>
                  <a:schemeClr val="tx1"/>
                </a:solidFill>
                <a:latin typeface="Arial"/>
                <a:ea typeface="+mn-ea"/>
                <a:cs typeface="Arial"/>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a:lstStyle>
          <a:p>
            <a:pPr marL="495300" indent="-457200">
              <a:spcBef>
                <a:spcPts val="768"/>
              </a:spcBef>
              <a:buSzPts val="3000"/>
              <a:buFont typeface="Arial" panose="020B0604020202020204" pitchFamily="34" charset="0"/>
              <a:buChar char="•"/>
            </a:pPr>
            <a:r>
              <a:rPr lang="en-US" sz="2400" dirty="0"/>
              <a:t>DLL		</a:t>
            </a:r>
          </a:p>
          <a:p>
            <a:pPr marL="495300" indent="-457200">
              <a:spcBef>
                <a:spcPts val="768"/>
              </a:spcBef>
              <a:buSzPts val="3000"/>
              <a:buFont typeface="Arial" panose="020B0604020202020204" pitchFamily="34" charset="0"/>
              <a:buChar char="•"/>
            </a:pPr>
            <a:r>
              <a:rPr lang="en-US" sz="2400" dirty="0"/>
              <a:t>Specific language</a:t>
            </a:r>
          </a:p>
          <a:p>
            <a:pPr marL="495300" indent="-457200">
              <a:spcBef>
                <a:spcPts val="768"/>
              </a:spcBef>
              <a:buSzPts val="3000"/>
              <a:buFont typeface="Arial" panose="020B0604020202020204" pitchFamily="34" charset="0"/>
              <a:buChar char="•"/>
            </a:pPr>
            <a:r>
              <a:rPr lang="en-US" sz="2400" dirty="0"/>
              <a:t>Racial identity</a:t>
            </a:r>
          </a:p>
          <a:p>
            <a:pPr marL="495300" indent="-457200">
              <a:spcBef>
                <a:spcPts val="768"/>
              </a:spcBef>
              <a:buSzPts val="3000"/>
              <a:buFont typeface="Arial" panose="020B0604020202020204" pitchFamily="34" charset="0"/>
              <a:buChar char="•"/>
            </a:pPr>
            <a:r>
              <a:rPr lang="en-US" sz="2400" dirty="0"/>
              <a:t>Religion</a:t>
            </a:r>
          </a:p>
          <a:p>
            <a:pPr marL="495300" indent="-457200">
              <a:spcBef>
                <a:spcPts val="768"/>
              </a:spcBef>
              <a:buSzPts val="3000"/>
              <a:buFont typeface="Arial" panose="020B0604020202020204" pitchFamily="34" charset="0"/>
              <a:buChar char="•"/>
            </a:pPr>
            <a:r>
              <a:rPr lang="en-US" sz="2400" dirty="0"/>
              <a:t>Gender identity</a:t>
            </a:r>
          </a:p>
          <a:p>
            <a:pPr marL="495300" indent="-457200">
              <a:spcBef>
                <a:spcPts val="768"/>
              </a:spcBef>
              <a:buSzPts val="3000"/>
              <a:buFont typeface="Arial" panose="020B0604020202020204" pitchFamily="34" charset="0"/>
              <a:buChar char="•"/>
            </a:pPr>
            <a:r>
              <a:rPr lang="en-US" sz="2400" dirty="0"/>
              <a:t>Age</a:t>
            </a:r>
          </a:p>
          <a:p>
            <a:pPr marL="495300" indent="-457200">
              <a:spcBef>
                <a:spcPts val="768"/>
              </a:spcBef>
              <a:buSzPts val="3000"/>
              <a:buFont typeface="Arial" panose="020B0604020202020204" pitchFamily="34" charset="0"/>
              <a:buChar char="•"/>
            </a:pPr>
            <a:r>
              <a:rPr lang="en-US" sz="2400" dirty="0"/>
              <a:t>Socioeconomic Status (SES)</a:t>
            </a:r>
          </a:p>
          <a:p>
            <a:pPr marL="495300" indent="-457200">
              <a:spcBef>
                <a:spcPts val="768"/>
              </a:spcBef>
              <a:buSzPts val="3000"/>
              <a:buFont typeface="Arial" panose="020B0604020202020204" pitchFamily="34" charset="0"/>
              <a:buChar char="•"/>
            </a:pPr>
            <a:r>
              <a:rPr lang="en-US" sz="2400" dirty="0">
                <a:solidFill>
                  <a:srgbClr val="000000"/>
                </a:solidFill>
                <a:ea typeface="Arial"/>
                <a:sym typeface="Arial"/>
              </a:rPr>
              <a:t>Dis/ability</a:t>
            </a:r>
          </a:p>
          <a:p>
            <a:pPr marL="495300" indent="-457200">
              <a:spcBef>
                <a:spcPts val="768"/>
              </a:spcBef>
              <a:buSzPts val="3000"/>
              <a:buFont typeface="Arial" panose="020B0604020202020204" pitchFamily="34" charset="0"/>
              <a:buChar char="•"/>
            </a:pPr>
            <a:r>
              <a:rPr lang="en-US" sz="2400" dirty="0">
                <a:solidFill>
                  <a:srgbClr val="000000"/>
                </a:solidFill>
                <a:ea typeface="Arial"/>
                <a:sym typeface="Arial"/>
              </a:rPr>
              <a:t>Immigration status</a:t>
            </a:r>
          </a:p>
          <a:p>
            <a:pPr marL="495300" indent="-457200">
              <a:spcBef>
                <a:spcPts val="768"/>
              </a:spcBef>
              <a:buSzPts val="3000"/>
              <a:buFont typeface="Arial" panose="020B0604020202020204" pitchFamily="34" charset="0"/>
              <a:buChar char="•"/>
            </a:pPr>
            <a:endParaRPr lang="en-US" sz="2400" dirty="0"/>
          </a:p>
          <a:p>
            <a:pPr marL="457200" indent="-457200">
              <a:spcBef>
                <a:spcPts val="768"/>
              </a:spcBef>
              <a:buFont typeface="Arial" panose="020B0604020202020204" pitchFamily="34" charset="0"/>
              <a:buChar char="•"/>
            </a:pPr>
            <a:endParaRPr lang="en-US" dirty="0"/>
          </a:p>
        </p:txBody>
      </p:sp>
    </p:spTree>
    <p:extLst>
      <p:ext uri="{BB962C8B-B14F-4D97-AF65-F5344CB8AC3E}">
        <p14:creationId xmlns:p14="http://schemas.microsoft.com/office/powerpoint/2010/main" val="3074370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752C-A23D-1149-9DF6-82C15868D5ED}"/>
              </a:ext>
            </a:extLst>
          </p:cNvPr>
          <p:cNvSpPr>
            <a:spLocks noGrp="1"/>
          </p:cNvSpPr>
          <p:nvPr>
            <p:ph type="title"/>
          </p:nvPr>
        </p:nvSpPr>
        <p:spPr/>
        <p:txBody>
          <a:bodyPr/>
          <a:lstStyle/>
          <a:p>
            <a:r>
              <a:rPr lang="en-US" dirty="0"/>
              <a:t>Culture Continuously Shifts</a:t>
            </a:r>
          </a:p>
        </p:txBody>
      </p:sp>
      <p:sp>
        <p:nvSpPr>
          <p:cNvPr id="3" name="Text Placeholder 2">
            <a:extLst>
              <a:ext uri="{FF2B5EF4-FFF2-40B4-BE49-F238E27FC236}">
                <a16:creationId xmlns:a16="http://schemas.microsoft.com/office/drawing/2014/main" id="{99B8A471-D43B-3846-813B-17E4AF483F6D}"/>
              </a:ext>
            </a:extLst>
          </p:cNvPr>
          <p:cNvSpPr>
            <a:spLocks noGrp="1"/>
          </p:cNvSpPr>
          <p:nvPr>
            <p:ph type="body" sz="quarter" idx="11"/>
          </p:nvPr>
        </p:nvSpPr>
        <p:spPr>
          <a:xfrm>
            <a:off x="2540536" y="2406362"/>
            <a:ext cx="7626721" cy="2661791"/>
          </a:xfrm>
        </p:spPr>
        <p:txBody>
          <a:bodyPr/>
          <a:lstStyle/>
          <a:p>
            <a:pPr>
              <a:lnSpc>
                <a:spcPct val="114000"/>
              </a:lnSpc>
            </a:pPr>
            <a:r>
              <a:rPr lang="en-US" sz="2400" dirty="0"/>
              <a:t>“What is crucial is that we work to sustain Black, Latinx, Asian, Pacific Islander, and Indigenous languages and cultures in our pedagogies; we must be open to sustaining them in ways that attend to the emerging, intersectional, and dynamic ways in which they are lived and used by young people.”</a:t>
            </a:r>
          </a:p>
        </p:txBody>
      </p:sp>
      <p:sp>
        <p:nvSpPr>
          <p:cNvPr id="4" name="Text Placeholder 3">
            <a:extLst>
              <a:ext uri="{FF2B5EF4-FFF2-40B4-BE49-F238E27FC236}">
                <a16:creationId xmlns:a16="http://schemas.microsoft.com/office/drawing/2014/main" id="{CE504F7E-5FD7-3644-88E7-89663992038E}"/>
              </a:ext>
            </a:extLst>
          </p:cNvPr>
          <p:cNvSpPr>
            <a:spLocks noGrp="1"/>
          </p:cNvSpPr>
          <p:nvPr>
            <p:ph type="body" sz="quarter" idx="12"/>
          </p:nvPr>
        </p:nvSpPr>
        <p:spPr>
          <a:xfrm>
            <a:off x="2540536" y="5215466"/>
            <a:ext cx="7626721" cy="435457"/>
          </a:xfrm>
        </p:spPr>
        <p:txBody>
          <a:bodyPr/>
          <a:lstStyle/>
          <a:p>
            <a:r>
              <a:rPr lang="en" dirty="0"/>
              <a:t>Alim &amp; Paris (2017), p. 9</a:t>
            </a:r>
            <a:endParaRPr lang="en-US" dirty="0"/>
          </a:p>
        </p:txBody>
      </p:sp>
    </p:spTree>
    <p:extLst>
      <p:ext uri="{BB962C8B-B14F-4D97-AF65-F5344CB8AC3E}">
        <p14:creationId xmlns:p14="http://schemas.microsoft.com/office/powerpoint/2010/main" val="48914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8"/>
          <p:cNvSpPr txBox="1">
            <a:spLocks noGrp="1"/>
          </p:cNvSpPr>
          <p:nvPr>
            <p:ph type="title"/>
          </p:nvPr>
        </p:nvSpPr>
        <p:spPr>
          <a:xfrm>
            <a:off x="3151150" y="268941"/>
            <a:ext cx="9040800" cy="161910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D4273"/>
              </a:buClr>
              <a:buSzPts val="4000"/>
              <a:buFont typeface="Arial"/>
              <a:buNone/>
            </a:pPr>
            <a:r>
              <a:rPr lang="en-US" dirty="0"/>
              <a:t>Discussion: What we know about children who are DLLs</a:t>
            </a:r>
            <a:endParaRPr dirty="0"/>
          </a:p>
        </p:txBody>
      </p:sp>
      <p:sp>
        <p:nvSpPr>
          <p:cNvPr id="546" name="Google Shape;546;p38"/>
          <p:cNvSpPr txBox="1">
            <a:spLocks noGrp="1"/>
          </p:cNvSpPr>
          <p:nvPr>
            <p:ph type="body" idx="1"/>
          </p:nvPr>
        </p:nvSpPr>
        <p:spPr>
          <a:xfrm>
            <a:off x="3151149" y="1667435"/>
            <a:ext cx="8897415" cy="4751294"/>
          </a:xfrm>
          <a:prstGeom prst="rect">
            <a:avLst/>
          </a:prstGeom>
          <a:noFill/>
          <a:ln>
            <a:noFill/>
          </a:ln>
        </p:spPr>
        <p:txBody>
          <a:bodyPr spcFirstLastPara="1" wrap="square" lIns="91425" tIns="45700" rIns="91425" bIns="45700" anchor="t" anchorCtr="0">
            <a:noAutofit/>
          </a:bodyPr>
          <a:lstStyle/>
          <a:p>
            <a:pPr indent="-457200">
              <a:spcBef>
                <a:spcPts val="640"/>
              </a:spcBef>
              <a:buSzPts val="3200"/>
            </a:pPr>
            <a:r>
              <a:rPr lang="en-US" sz="2800" dirty="0"/>
              <a:t>With a partner, discuss your understanding of children who are dual language learners.</a:t>
            </a:r>
          </a:p>
          <a:p>
            <a:pPr indent="-457200">
              <a:spcBef>
                <a:spcPts val="640"/>
              </a:spcBef>
              <a:buSzPts val="3200"/>
            </a:pPr>
            <a:r>
              <a:rPr lang="en-US" sz="2800" dirty="0"/>
              <a:t>In many parts of the world, learning multiple languages is typical and celebrated. However, in the United States, where the primary language is English, children who speak more than one language are often viewed from a deficit-based perspective. </a:t>
            </a:r>
          </a:p>
          <a:p>
            <a:pPr indent="-457200">
              <a:spcBef>
                <a:spcPts val="640"/>
              </a:spcBef>
              <a:buSzPts val="3200"/>
            </a:pPr>
            <a:r>
              <a:rPr lang="en-US" sz="2800" dirty="0"/>
              <a:t>Why might these different perceptions exist?</a:t>
            </a:r>
            <a:endParaRPr lang="en-US" sz="2400" dirty="0"/>
          </a:p>
          <a:p>
            <a:pPr marL="0" lvl="0" indent="0" algn="l" rtl="0">
              <a:lnSpc>
                <a:spcPct val="100000"/>
              </a:lnSpc>
              <a:spcBef>
                <a:spcPts val="640"/>
              </a:spcBef>
              <a:spcAft>
                <a:spcPts val="0"/>
              </a:spcAft>
              <a:buSzPts val="3200"/>
              <a:buNone/>
            </a:pPr>
            <a:r>
              <a:rPr lang="en-US" sz="2800" dirty="0"/>
              <a:t>Be prepared to share your thoughts.</a:t>
            </a:r>
            <a:endParaRPr sz="2800" dirty="0"/>
          </a:p>
        </p:txBody>
      </p:sp>
    </p:spTree>
    <p:extLst>
      <p:ext uri="{BB962C8B-B14F-4D97-AF65-F5344CB8AC3E}">
        <p14:creationId xmlns:p14="http://schemas.microsoft.com/office/powerpoint/2010/main" val="1334276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C5C9-5765-9542-9D2F-7C1227298CEA}"/>
              </a:ext>
            </a:extLst>
          </p:cNvPr>
          <p:cNvSpPr>
            <a:spLocks noGrp="1"/>
          </p:cNvSpPr>
          <p:nvPr>
            <p:ph type="title"/>
          </p:nvPr>
        </p:nvSpPr>
        <p:spPr/>
        <p:txBody>
          <a:bodyPr/>
          <a:lstStyle/>
          <a:p>
            <a:r>
              <a:rPr lang="en-US" dirty="0"/>
              <a:t>Dominant Identities Have Culture</a:t>
            </a:r>
          </a:p>
        </p:txBody>
      </p:sp>
      <p:sp>
        <p:nvSpPr>
          <p:cNvPr id="3" name="Text Placeholder 2">
            <a:extLst>
              <a:ext uri="{FF2B5EF4-FFF2-40B4-BE49-F238E27FC236}">
                <a16:creationId xmlns:a16="http://schemas.microsoft.com/office/drawing/2014/main" id="{C77AB2AA-B526-924A-98B3-F44435D58C6B}"/>
              </a:ext>
            </a:extLst>
          </p:cNvPr>
          <p:cNvSpPr>
            <a:spLocks noGrp="1"/>
          </p:cNvSpPr>
          <p:nvPr>
            <p:ph type="body" sz="quarter" idx="11"/>
          </p:nvPr>
        </p:nvSpPr>
        <p:spPr>
          <a:xfrm>
            <a:off x="6082197" y="2265682"/>
            <a:ext cx="5198242" cy="2992117"/>
          </a:xfrm>
        </p:spPr>
        <p:txBody>
          <a:bodyPr/>
          <a:lstStyle/>
          <a:p>
            <a:pPr lvl="0">
              <a:lnSpc>
                <a:spcPct val="115000"/>
              </a:lnSpc>
              <a:spcBef>
                <a:spcPts val="0"/>
              </a:spcBef>
              <a:buSzPts val="1800"/>
            </a:pPr>
            <a:r>
              <a:rPr lang="en-US" sz="2400" dirty="0"/>
              <a:t>“Due to social power dynamics that define whiteness as the unmarked, invisible norm, they are like fish who have trouble seeing the water that they swim in-- and that extends to many others who have grown up in a homogenous environment.”</a:t>
            </a:r>
          </a:p>
          <a:p>
            <a:endParaRPr lang="en-US" sz="2000" dirty="0"/>
          </a:p>
        </p:txBody>
      </p:sp>
      <p:sp>
        <p:nvSpPr>
          <p:cNvPr id="4" name="Text Placeholder 3">
            <a:extLst>
              <a:ext uri="{FF2B5EF4-FFF2-40B4-BE49-F238E27FC236}">
                <a16:creationId xmlns:a16="http://schemas.microsoft.com/office/drawing/2014/main" id="{94D8F760-C0CC-4B49-B34F-04FA0F253D21}"/>
              </a:ext>
            </a:extLst>
          </p:cNvPr>
          <p:cNvSpPr>
            <a:spLocks noGrp="1"/>
          </p:cNvSpPr>
          <p:nvPr>
            <p:ph type="body" sz="quarter" idx="12"/>
          </p:nvPr>
        </p:nvSpPr>
        <p:spPr>
          <a:xfrm>
            <a:off x="6592154" y="5243992"/>
            <a:ext cx="5198242" cy="582770"/>
          </a:xfrm>
        </p:spPr>
        <p:txBody>
          <a:bodyPr/>
          <a:lstStyle/>
          <a:p>
            <a:pPr algn="r"/>
            <a:r>
              <a:rPr lang="en-US" sz="2000" dirty="0"/>
              <a:t>Dr. Gloria Ladson-Billings (2017) </a:t>
            </a:r>
          </a:p>
          <a:p>
            <a:endParaRPr lang="en-US" dirty="0"/>
          </a:p>
        </p:txBody>
      </p:sp>
      <p:pic>
        <p:nvPicPr>
          <p:cNvPr id="9" name="Picture 8" descr="Portrait photograph of Dr. Gloria Ladson-Billings">
            <a:extLst>
              <a:ext uri="{FF2B5EF4-FFF2-40B4-BE49-F238E27FC236}">
                <a16:creationId xmlns:a16="http://schemas.microsoft.com/office/drawing/2014/main" id="{59BA7058-21B4-D34E-A357-121A995C5C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733550"/>
            <a:ext cx="5523519" cy="4965192"/>
          </a:xfrm>
          <a:prstGeom prst="rect">
            <a:avLst/>
          </a:prstGeom>
        </p:spPr>
      </p:pic>
      <p:sp>
        <p:nvSpPr>
          <p:cNvPr id="10" name="TextBox 9">
            <a:extLst>
              <a:ext uri="{FF2B5EF4-FFF2-40B4-BE49-F238E27FC236}">
                <a16:creationId xmlns:a16="http://schemas.microsoft.com/office/drawing/2014/main" id="{A0F887B3-51DD-044E-8AF4-3685FC416487}"/>
              </a:ext>
              <a:ext uri="{C183D7F6-B498-43B3-948B-1728B52AA6E4}">
                <adec:decorative xmlns:adec="http://schemas.microsoft.com/office/drawing/2017/decorative" val="1"/>
              </a:ext>
            </a:extLst>
          </p:cNvPr>
          <p:cNvSpPr txBox="1"/>
          <p:nvPr/>
        </p:nvSpPr>
        <p:spPr>
          <a:xfrm>
            <a:off x="0" y="6446520"/>
            <a:ext cx="2895983" cy="252221"/>
          </a:xfrm>
          <a:prstGeom prst="rect">
            <a:avLst/>
          </a:prstGeom>
        </p:spPr>
        <p:txBody>
          <a:bodyPr vert="horz" wrap="square" lIns="91440" tIns="45720" rIns="91440" bIns="45720" rtlCol="0" anchor="ctr">
            <a:no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credit: Marcus Miles, University of Wisconsin</a:t>
            </a:r>
          </a:p>
        </p:txBody>
      </p:sp>
    </p:spTree>
    <p:extLst>
      <p:ext uri="{BB962C8B-B14F-4D97-AF65-F5344CB8AC3E}">
        <p14:creationId xmlns:p14="http://schemas.microsoft.com/office/powerpoint/2010/main" val="4237205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ED0-2182-C848-9B0D-B28B401C5AD9}"/>
              </a:ext>
            </a:extLst>
          </p:cNvPr>
          <p:cNvSpPr>
            <a:spLocks noGrp="1"/>
          </p:cNvSpPr>
          <p:nvPr>
            <p:ph type="title"/>
          </p:nvPr>
        </p:nvSpPr>
        <p:spPr>
          <a:xfrm>
            <a:off x="3596641" y="485859"/>
            <a:ext cx="8595360" cy="1378800"/>
          </a:xfrm>
        </p:spPr>
        <p:txBody>
          <a:bodyPr/>
          <a:lstStyle/>
          <a:p>
            <a:r>
              <a:rPr lang="en-US" dirty="0"/>
              <a:t>Discussion: Your Language Learning Experiences</a:t>
            </a:r>
          </a:p>
        </p:txBody>
      </p:sp>
      <p:sp>
        <p:nvSpPr>
          <p:cNvPr id="3" name="Content Placeholder 2">
            <a:extLst>
              <a:ext uri="{FF2B5EF4-FFF2-40B4-BE49-F238E27FC236}">
                <a16:creationId xmlns:a16="http://schemas.microsoft.com/office/drawing/2014/main" id="{DC38DA72-A0B1-9348-A526-FF9705254C09}"/>
              </a:ext>
            </a:extLst>
          </p:cNvPr>
          <p:cNvSpPr>
            <a:spLocks noGrp="1"/>
          </p:cNvSpPr>
          <p:nvPr>
            <p:ph type="body" idx="1"/>
          </p:nvPr>
        </p:nvSpPr>
        <p:spPr>
          <a:xfrm>
            <a:off x="3596641" y="2133599"/>
            <a:ext cx="8412480" cy="3561621"/>
          </a:xfrm>
        </p:spPr>
        <p:txBody>
          <a:bodyPr/>
          <a:lstStyle/>
          <a:p>
            <a:pPr marL="274320" lvl="0" indent="-274320">
              <a:spcBef>
                <a:spcPts val="768"/>
              </a:spcBef>
              <a:buSzPts val="2800"/>
            </a:pPr>
            <a:r>
              <a:rPr lang="en-US" sz="3200" dirty="0"/>
              <a:t>Do you speak more than one language?</a:t>
            </a:r>
          </a:p>
          <a:p>
            <a:pPr marL="274320" lvl="0" indent="-274320">
              <a:spcBef>
                <a:spcPts val="768"/>
              </a:spcBef>
              <a:buSzPts val="2800"/>
            </a:pPr>
            <a:r>
              <a:rPr lang="en-US" sz="3200" dirty="0"/>
              <a:t>What were your language learning experiences growing up?</a:t>
            </a:r>
            <a:endParaRPr lang="en-US" dirty="0"/>
          </a:p>
          <a:p>
            <a:pPr>
              <a:lnSpc>
                <a:spcPct val="114000"/>
              </a:lnSpc>
              <a:spcBef>
                <a:spcPts val="768"/>
              </a:spcBef>
            </a:pPr>
            <a:endParaRPr lang="en-US" dirty="0"/>
          </a:p>
        </p:txBody>
      </p:sp>
    </p:spTree>
    <p:extLst>
      <p:ext uri="{BB962C8B-B14F-4D97-AF65-F5344CB8AC3E}">
        <p14:creationId xmlns:p14="http://schemas.microsoft.com/office/powerpoint/2010/main" val="1001699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BBB4-37E8-A942-AEB9-EDBEFDF78821}"/>
              </a:ext>
            </a:extLst>
          </p:cNvPr>
          <p:cNvSpPr>
            <a:spLocks noGrp="1"/>
          </p:cNvSpPr>
          <p:nvPr>
            <p:ph type="title"/>
          </p:nvPr>
        </p:nvSpPr>
        <p:spPr>
          <a:xfrm>
            <a:off x="3143250" y="485859"/>
            <a:ext cx="9048751" cy="845327"/>
          </a:xfrm>
        </p:spPr>
        <p:txBody>
          <a:bodyPr/>
          <a:lstStyle/>
          <a:p>
            <a:r>
              <a:rPr lang="en-US" dirty="0"/>
              <a:t>Activity: Individual Reflection, Part 1</a:t>
            </a:r>
          </a:p>
        </p:txBody>
      </p:sp>
      <p:sp>
        <p:nvSpPr>
          <p:cNvPr id="3" name="Content Placeholder 2">
            <a:extLst>
              <a:ext uri="{FF2B5EF4-FFF2-40B4-BE49-F238E27FC236}">
                <a16:creationId xmlns:a16="http://schemas.microsoft.com/office/drawing/2014/main" id="{48BBD953-1A9D-1943-9D8B-B909EE2C9659}"/>
              </a:ext>
            </a:extLst>
          </p:cNvPr>
          <p:cNvSpPr>
            <a:spLocks noGrp="1"/>
          </p:cNvSpPr>
          <p:nvPr>
            <p:ph idx="1"/>
          </p:nvPr>
        </p:nvSpPr>
        <p:spPr>
          <a:xfrm>
            <a:off x="3391655" y="1837916"/>
            <a:ext cx="8003176" cy="4355942"/>
          </a:xfrm>
        </p:spPr>
        <p:txBody>
          <a:bodyPr/>
          <a:lstStyle/>
          <a:p>
            <a:pPr marL="274320" lvl="0" indent="-274320">
              <a:spcBef>
                <a:spcPts val="768"/>
              </a:spcBef>
              <a:buSzPts val="3000"/>
            </a:pPr>
            <a:r>
              <a:rPr lang="en-US" sz="3200" dirty="0"/>
              <a:t>English </a:t>
            </a:r>
          </a:p>
          <a:p>
            <a:pPr marL="274320" lvl="0" indent="-274320">
              <a:spcBef>
                <a:spcPts val="768"/>
              </a:spcBef>
              <a:buSzPts val="3000"/>
            </a:pPr>
            <a:r>
              <a:rPr lang="en-US" sz="3200" dirty="0"/>
              <a:t>Spanish</a:t>
            </a:r>
          </a:p>
          <a:p>
            <a:pPr marL="274320" lvl="0" indent="-274320">
              <a:spcBef>
                <a:spcPts val="768"/>
              </a:spcBef>
              <a:buSzPts val="3000"/>
            </a:pPr>
            <a:r>
              <a:rPr lang="en-US" sz="3200" dirty="0"/>
              <a:t>French	</a:t>
            </a:r>
          </a:p>
          <a:p>
            <a:pPr marL="274320" lvl="0" indent="-274320">
              <a:spcBef>
                <a:spcPts val="768"/>
              </a:spcBef>
              <a:buSzPts val="3000"/>
            </a:pPr>
            <a:r>
              <a:rPr lang="en-US" sz="3200" dirty="0"/>
              <a:t>Somali</a:t>
            </a:r>
          </a:p>
          <a:p>
            <a:pPr marL="274320" lvl="0" indent="-274320">
              <a:spcBef>
                <a:spcPts val="768"/>
              </a:spcBef>
              <a:buSzPts val="3000"/>
            </a:pPr>
            <a:r>
              <a:rPr lang="en-US" sz="3200" dirty="0"/>
              <a:t>Japanese</a:t>
            </a:r>
          </a:p>
        </p:txBody>
      </p:sp>
      <p:sp>
        <p:nvSpPr>
          <p:cNvPr id="4" name="Text Placeholder 3">
            <a:extLst>
              <a:ext uri="{FF2B5EF4-FFF2-40B4-BE49-F238E27FC236}">
                <a16:creationId xmlns:a16="http://schemas.microsoft.com/office/drawing/2014/main" id="{A3241199-6749-1E4A-AD12-5B91D4A87F83}"/>
              </a:ext>
            </a:extLst>
          </p:cNvPr>
          <p:cNvSpPr>
            <a:spLocks noGrp="1"/>
          </p:cNvSpPr>
          <p:nvPr>
            <p:ph type="body" sz="quarter" idx="11"/>
          </p:nvPr>
        </p:nvSpPr>
        <p:spPr>
          <a:xfrm>
            <a:off x="3596641" y="1215089"/>
            <a:ext cx="7798190" cy="622827"/>
          </a:xfrm>
        </p:spPr>
        <p:txBody>
          <a:bodyPr/>
          <a:lstStyle/>
          <a:p>
            <a:r>
              <a:rPr lang="en-US" dirty="0"/>
              <a:t>When you hear a student speaking:</a:t>
            </a:r>
          </a:p>
        </p:txBody>
      </p:sp>
    </p:spTree>
    <p:extLst>
      <p:ext uri="{BB962C8B-B14F-4D97-AF65-F5344CB8AC3E}">
        <p14:creationId xmlns:p14="http://schemas.microsoft.com/office/powerpoint/2010/main" val="2512689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5F35-B6CA-C041-BB31-0A14F9BBB0FB}"/>
              </a:ext>
            </a:extLst>
          </p:cNvPr>
          <p:cNvSpPr>
            <a:spLocks noGrp="1"/>
          </p:cNvSpPr>
          <p:nvPr>
            <p:ph type="title"/>
          </p:nvPr>
        </p:nvSpPr>
        <p:spPr>
          <a:xfrm>
            <a:off x="3067050" y="485859"/>
            <a:ext cx="9124951" cy="845327"/>
          </a:xfrm>
        </p:spPr>
        <p:txBody>
          <a:bodyPr/>
          <a:lstStyle/>
          <a:p>
            <a:r>
              <a:rPr lang="en-US" dirty="0"/>
              <a:t>Activity: Individual Reflection, Part 2</a:t>
            </a:r>
          </a:p>
        </p:txBody>
      </p:sp>
      <p:sp>
        <p:nvSpPr>
          <p:cNvPr id="3" name="Content Placeholder 2">
            <a:extLst>
              <a:ext uri="{FF2B5EF4-FFF2-40B4-BE49-F238E27FC236}">
                <a16:creationId xmlns:a16="http://schemas.microsoft.com/office/drawing/2014/main" id="{45DE130D-9B19-EC4A-9172-625E5AE876A7}"/>
              </a:ext>
            </a:extLst>
          </p:cNvPr>
          <p:cNvSpPr>
            <a:spLocks noGrp="1"/>
          </p:cNvSpPr>
          <p:nvPr>
            <p:ph idx="1"/>
          </p:nvPr>
        </p:nvSpPr>
        <p:spPr>
          <a:xfrm>
            <a:off x="3596641" y="1331186"/>
            <a:ext cx="8412480" cy="4862673"/>
          </a:xfrm>
        </p:spPr>
        <p:txBody>
          <a:bodyPr/>
          <a:lstStyle/>
          <a:p>
            <a:pPr marL="274320" lvl="1" indent="-274320">
              <a:spcBef>
                <a:spcPts val="768"/>
              </a:spcBef>
              <a:buSzPts val="2400"/>
              <a:buFont typeface="Arial" panose="020B0604020202020204" pitchFamily="34" charset="0"/>
              <a:buChar char="•"/>
            </a:pPr>
            <a:r>
              <a:rPr lang="en-US" sz="3200" dirty="0"/>
              <a:t>Where do these biases come from?</a:t>
            </a:r>
          </a:p>
          <a:p>
            <a:pPr marL="274320" lvl="1" indent="-274320">
              <a:spcBef>
                <a:spcPts val="768"/>
              </a:spcBef>
              <a:buSzPts val="2400"/>
              <a:buFont typeface="Arial" panose="020B0604020202020204" pitchFamily="34" charset="0"/>
              <a:buChar char="•"/>
            </a:pPr>
            <a:r>
              <a:rPr lang="en-US" sz="3200" dirty="0"/>
              <a:t>How might systems of power support these biases?</a:t>
            </a:r>
          </a:p>
          <a:p>
            <a:pPr marL="548640" lvl="2" indent="-274320">
              <a:spcBef>
                <a:spcPts val="768"/>
              </a:spcBef>
              <a:buSzPts val="2400"/>
              <a:buFont typeface="Arial" panose="020B0604020202020204" pitchFamily="34" charset="0"/>
              <a:buChar char="―"/>
            </a:pPr>
            <a:r>
              <a:rPr lang="en-US" sz="2800" dirty="0"/>
              <a:t>Media, schools, policies, social norms, employment, etc.</a:t>
            </a:r>
          </a:p>
          <a:p>
            <a:pPr marL="274320" lvl="1" indent="-274320">
              <a:spcBef>
                <a:spcPts val="768"/>
              </a:spcBef>
              <a:buSzPts val="2400"/>
              <a:buFont typeface="Arial" panose="020B0604020202020204" pitchFamily="34" charset="0"/>
              <a:buChar char="•"/>
            </a:pPr>
            <a:r>
              <a:rPr lang="en-US" sz="3200" dirty="0"/>
              <a:t>How do/will you work against harmful biases?</a:t>
            </a:r>
          </a:p>
        </p:txBody>
      </p:sp>
    </p:spTree>
    <p:extLst>
      <p:ext uri="{BB962C8B-B14F-4D97-AF65-F5344CB8AC3E}">
        <p14:creationId xmlns:p14="http://schemas.microsoft.com/office/powerpoint/2010/main" val="3823960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B45E-CCA2-5A4A-AEC9-38FF7D76F506}"/>
              </a:ext>
            </a:extLst>
          </p:cNvPr>
          <p:cNvSpPr>
            <a:spLocks noGrp="1"/>
          </p:cNvSpPr>
          <p:nvPr>
            <p:ph type="title"/>
          </p:nvPr>
        </p:nvSpPr>
        <p:spPr>
          <a:xfrm>
            <a:off x="3359217" y="485859"/>
            <a:ext cx="8832784" cy="845327"/>
          </a:xfrm>
        </p:spPr>
        <p:txBody>
          <a:bodyPr/>
          <a:lstStyle/>
          <a:p>
            <a:r>
              <a:rPr lang="en-US" dirty="0"/>
              <a:t>Program Reflection</a:t>
            </a:r>
          </a:p>
        </p:txBody>
      </p:sp>
      <p:sp>
        <p:nvSpPr>
          <p:cNvPr id="3" name="Content Placeholder 2">
            <a:extLst>
              <a:ext uri="{FF2B5EF4-FFF2-40B4-BE49-F238E27FC236}">
                <a16:creationId xmlns:a16="http://schemas.microsoft.com/office/drawing/2014/main" id="{8A52A085-5B50-CD4E-89FE-F1D656F24403}"/>
              </a:ext>
            </a:extLst>
          </p:cNvPr>
          <p:cNvSpPr>
            <a:spLocks noGrp="1"/>
          </p:cNvSpPr>
          <p:nvPr>
            <p:ph idx="1"/>
          </p:nvPr>
        </p:nvSpPr>
        <p:spPr>
          <a:xfrm>
            <a:off x="3176337" y="1540042"/>
            <a:ext cx="8832784" cy="4653817"/>
          </a:xfrm>
        </p:spPr>
        <p:txBody>
          <a:bodyPr/>
          <a:lstStyle/>
          <a:p>
            <a:pPr marL="457200" lvl="0" indent="-381000">
              <a:spcBef>
                <a:spcPts val="768"/>
              </a:spcBef>
              <a:buSzPts val="2400"/>
            </a:pPr>
            <a:r>
              <a:rPr lang="en-US" sz="3200" dirty="0"/>
              <a:t>What qualifications and qualities do educators in your program possess that applies to working with children, some or all of whom are DLLs?</a:t>
            </a:r>
          </a:p>
          <a:p>
            <a:pPr marL="457200" lvl="0" indent="-381000">
              <a:spcBef>
                <a:spcPts val="768"/>
              </a:spcBef>
              <a:buSzPts val="2400"/>
            </a:pPr>
            <a:r>
              <a:rPr lang="en-US" sz="3200" dirty="0"/>
              <a:t>Is there representation among your applicants and employees?</a:t>
            </a:r>
          </a:p>
          <a:p>
            <a:pPr marL="457200" lvl="0" indent="-381000">
              <a:spcBef>
                <a:spcPts val="768"/>
              </a:spcBef>
              <a:buSzPts val="2400"/>
            </a:pPr>
            <a:r>
              <a:rPr lang="en-US" sz="3200" dirty="0"/>
              <a:t>How are you held accountable, and how do you hold others accountable, for supporting children who are DLLs?</a:t>
            </a:r>
          </a:p>
          <a:p>
            <a:endParaRPr lang="en-US" dirty="0"/>
          </a:p>
        </p:txBody>
      </p:sp>
    </p:spTree>
    <p:extLst>
      <p:ext uri="{BB962C8B-B14F-4D97-AF65-F5344CB8AC3E}">
        <p14:creationId xmlns:p14="http://schemas.microsoft.com/office/powerpoint/2010/main" val="14147397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8132-DB25-B64F-9FB0-56F017B8D70C}"/>
              </a:ext>
            </a:extLst>
          </p:cNvPr>
          <p:cNvSpPr>
            <a:spLocks noGrp="1"/>
          </p:cNvSpPr>
          <p:nvPr>
            <p:ph type="title"/>
          </p:nvPr>
        </p:nvSpPr>
        <p:spPr/>
        <p:txBody>
          <a:bodyPr/>
          <a:lstStyle/>
          <a:p>
            <a:r>
              <a:rPr lang="en-US" dirty="0"/>
              <a:t>The Dual Language Learners Program Assessment (DLLPA) </a:t>
            </a:r>
          </a:p>
        </p:txBody>
      </p:sp>
      <p:sp>
        <p:nvSpPr>
          <p:cNvPr id="3" name="Content Placeholder 2">
            <a:extLst>
              <a:ext uri="{FF2B5EF4-FFF2-40B4-BE49-F238E27FC236}">
                <a16:creationId xmlns:a16="http://schemas.microsoft.com/office/drawing/2014/main" id="{B93C28EB-4BF8-BD43-914E-08531B52B01D}"/>
              </a:ext>
            </a:extLst>
          </p:cNvPr>
          <p:cNvSpPr>
            <a:spLocks noGrp="1"/>
          </p:cNvSpPr>
          <p:nvPr>
            <p:ph idx="1"/>
          </p:nvPr>
        </p:nvSpPr>
        <p:spPr/>
        <p:txBody>
          <a:bodyPr/>
          <a:lstStyle/>
          <a:p>
            <a:r>
              <a:rPr lang="en-US" dirty="0"/>
              <a:t>The Dual Language Learners Program Assessment (DLLPA) outlines strategies for a coordinated approach across management systems and program services, focusing on four areas for management systems:</a:t>
            </a:r>
          </a:p>
          <a:p>
            <a:pPr lvl="1"/>
            <a:r>
              <a:rPr lang="en-US" dirty="0"/>
              <a:t>Communication</a:t>
            </a:r>
          </a:p>
          <a:p>
            <a:pPr lvl="1"/>
            <a:r>
              <a:rPr lang="en-US" dirty="0"/>
              <a:t>Human Resources</a:t>
            </a:r>
          </a:p>
          <a:p>
            <a:pPr lvl="1"/>
            <a:r>
              <a:rPr lang="en-US" dirty="0"/>
              <a:t>Training and Professional Development</a:t>
            </a:r>
          </a:p>
          <a:p>
            <a:pPr lvl="1"/>
            <a:r>
              <a:rPr lang="en-US" dirty="0"/>
              <a:t>Program Planning and Service Systems</a:t>
            </a:r>
          </a:p>
          <a:p>
            <a:pPr lvl="1"/>
            <a:endParaRPr lang="en-US" dirty="0"/>
          </a:p>
        </p:txBody>
      </p:sp>
      <p:pic>
        <p:nvPicPr>
          <p:cNvPr id="4" name="Picture 3">
            <a:extLst>
              <a:ext uri="{FF2B5EF4-FFF2-40B4-BE49-F238E27FC236}">
                <a16:creationId xmlns:a16="http://schemas.microsoft.com/office/drawing/2014/main" id="{CB5B6378-455A-594D-81B7-C3D3A60CEC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94196" y="3854990"/>
            <a:ext cx="1906081" cy="2458844"/>
          </a:xfrm>
          <a:prstGeom prst="rect">
            <a:avLst/>
          </a:prstGeom>
        </p:spPr>
      </p:pic>
    </p:spTree>
    <p:extLst>
      <p:ext uri="{BB962C8B-B14F-4D97-AF65-F5344CB8AC3E}">
        <p14:creationId xmlns:p14="http://schemas.microsoft.com/office/powerpoint/2010/main" val="2050648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238D-7A67-7C40-ADED-A184EFEE30CF}"/>
              </a:ext>
            </a:extLst>
          </p:cNvPr>
          <p:cNvSpPr>
            <a:spLocks noGrp="1"/>
          </p:cNvSpPr>
          <p:nvPr>
            <p:ph type="title"/>
          </p:nvPr>
        </p:nvSpPr>
        <p:spPr/>
        <p:txBody>
          <a:bodyPr/>
          <a:lstStyle/>
          <a:p>
            <a:r>
              <a:rPr lang="en-US" dirty="0"/>
              <a:t>Being an Educator Advocate - You Can Do It!</a:t>
            </a:r>
          </a:p>
        </p:txBody>
      </p:sp>
      <p:sp>
        <p:nvSpPr>
          <p:cNvPr id="3" name="Content Placeholder 2">
            <a:extLst>
              <a:ext uri="{FF2B5EF4-FFF2-40B4-BE49-F238E27FC236}">
                <a16:creationId xmlns:a16="http://schemas.microsoft.com/office/drawing/2014/main" id="{943AA8E9-DE66-DC45-AC4E-826AF6D67458}"/>
              </a:ext>
            </a:extLst>
          </p:cNvPr>
          <p:cNvSpPr>
            <a:spLocks noGrp="1"/>
          </p:cNvSpPr>
          <p:nvPr>
            <p:ph idx="1"/>
          </p:nvPr>
        </p:nvSpPr>
        <p:spPr/>
        <p:txBody>
          <a:bodyPr/>
          <a:lstStyle/>
          <a:p>
            <a:pPr marL="0" lvl="0" indent="0">
              <a:spcBef>
                <a:spcPts val="768"/>
              </a:spcBef>
              <a:buClr>
                <a:srgbClr val="000000"/>
              </a:buClr>
              <a:buSzPts val="2800"/>
              <a:buNone/>
            </a:pPr>
            <a:r>
              <a:rPr lang="en-US" sz="3200" dirty="0">
                <a:solidFill>
                  <a:srgbClr val="000000"/>
                </a:solidFill>
                <a:ea typeface="Arial"/>
                <a:sym typeface="Arial"/>
              </a:rPr>
              <a:t>We have a responsibility to disrupt systems of oppression, both inside and outside of the classroom.</a:t>
            </a:r>
          </a:p>
          <a:p>
            <a:pPr marL="0" lvl="0" indent="0">
              <a:spcBef>
                <a:spcPts val="768"/>
              </a:spcBef>
              <a:buClr>
                <a:srgbClr val="000000"/>
              </a:buClr>
              <a:buSzPts val="2800"/>
              <a:buNone/>
            </a:pPr>
            <a:endParaRPr lang="en-US" sz="3200" dirty="0">
              <a:solidFill>
                <a:srgbClr val="000000"/>
              </a:solidFill>
              <a:ea typeface="Arial"/>
              <a:sym typeface="Arial"/>
            </a:endParaRPr>
          </a:p>
          <a:p>
            <a:pPr marL="0" lvl="0" indent="0">
              <a:spcBef>
                <a:spcPts val="768"/>
              </a:spcBef>
              <a:buClr>
                <a:srgbClr val="000000"/>
              </a:buClr>
              <a:buSzPts val="2800"/>
              <a:buNone/>
            </a:pPr>
            <a:r>
              <a:rPr lang="en-US" sz="3200" dirty="0">
                <a:solidFill>
                  <a:srgbClr val="000000"/>
                </a:solidFill>
                <a:ea typeface="Arial"/>
                <a:sym typeface="Arial"/>
              </a:rPr>
              <a:t>Families and communities hold wisdom, knowledge, skills, and perspectives that are essential to curriculum &amp; instruction, professional development, and transition services. </a:t>
            </a:r>
            <a:endParaRPr lang="en-US" dirty="0"/>
          </a:p>
        </p:txBody>
      </p:sp>
    </p:spTree>
    <p:extLst>
      <p:ext uri="{BB962C8B-B14F-4D97-AF65-F5344CB8AC3E}">
        <p14:creationId xmlns:p14="http://schemas.microsoft.com/office/powerpoint/2010/main" val="364921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60D2-831F-B742-938E-B3DE2D00FF1E}"/>
              </a:ext>
            </a:extLst>
          </p:cNvPr>
          <p:cNvSpPr>
            <a:spLocks noGrp="1"/>
          </p:cNvSpPr>
          <p:nvPr>
            <p:ph type="title"/>
          </p:nvPr>
        </p:nvSpPr>
        <p:spPr>
          <a:xfrm>
            <a:off x="989926" y="2857500"/>
            <a:ext cx="10212148" cy="1143000"/>
          </a:xfrm>
        </p:spPr>
        <p:txBody>
          <a:bodyPr/>
          <a:lstStyle/>
          <a:p>
            <a:r>
              <a:rPr lang="en-US" dirty="0">
                <a:solidFill>
                  <a:schemeClr val="tx2">
                    <a:lumMod val="75000"/>
                  </a:schemeClr>
                </a:solidFill>
              </a:rPr>
              <a:t>End of Module</a:t>
            </a:r>
          </a:p>
        </p:txBody>
      </p:sp>
      <p:sp>
        <p:nvSpPr>
          <p:cNvPr id="3" name="Google Shape;252;p1">
            <a:extLst>
              <a:ext uri="{FF2B5EF4-FFF2-40B4-BE49-F238E27FC236}">
                <a16:creationId xmlns:a16="http://schemas.microsoft.com/office/drawing/2014/main" id="{FD086B2F-F907-444B-AF09-4B4A4D0E77D1}"/>
              </a:ext>
            </a:extLst>
          </p:cNvPr>
          <p:cNvSpPr txBox="1"/>
          <p:nvPr/>
        </p:nvSpPr>
        <p:spPr>
          <a:xfrm>
            <a:off x="6135077" y="5920154"/>
            <a:ext cx="5718259" cy="859692"/>
          </a:xfrm>
          <a:prstGeom prst="rect">
            <a:avLst/>
          </a:prstGeom>
          <a:noFill/>
          <a:ln>
            <a:noFill/>
          </a:ln>
        </p:spPr>
        <p:txBody>
          <a:bodyPr spcFirstLastPara="1" wrap="square" lIns="91450" tIns="45725" rIns="91450" bIns="45725" anchor="ctr" anchorCtr="0">
            <a:noAutofit/>
          </a:bodyPr>
          <a:lstStyle/>
          <a:p>
            <a:pPr marL="0" marR="0" lvl="0" indent="0" algn="r" rtl="0">
              <a:lnSpc>
                <a:spcPct val="110000"/>
              </a:lnSpc>
              <a:spcBef>
                <a:spcPts val="0"/>
              </a:spcBef>
              <a:spcAft>
                <a:spcPts val="0"/>
              </a:spcAft>
              <a:buClr>
                <a:srgbClr val="0D4273"/>
              </a:buClr>
              <a:buSzPts val="1600"/>
              <a:buFont typeface="Arial"/>
              <a:buNone/>
            </a:pPr>
            <a:r>
              <a:rPr lang="en-US" sz="1600" b="1" i="0" u="none" strike="noStrike" cap="none" dirty="0">
                <a:solidFill>
                  <a:schemeClr val="bg1"/>
                </a:solidFill>
                <a:latin typeface="Arial"/>
                <a:ea typeface="Arial"/>
                <a:cs typeface="Arial"/>
                <a:sym typeface="Arial"/>
              </a:rPr>
              <a:t>EarlyEdU Alliance</a:t>
            </a:r>
            <a:r>
              <a:rPr lang="en-US" sz="1801" u="none" strike="noStrike" cap="none" dirty="0">
                <a:solidFill>
                  <a:schemeClr val="bg1"/>
                </a:solidFill>
                <a:latin typeface="Arial" panose="020B0604020202020204" pitchFamily="34" charset="0"/>
                <a:ea typeface="Calibri"/>
                <a:cs typeface="Arial" panose="020B0604020202020204" pitchFamily="34" charset="0"/>
                <a:sym typeface="Calibri"/>
              </a:rPr>
              <a:t>®</a:t>
            </a:r>
            <a:endParaRPr sz="1600" b="1" i="0" u="none" strike="noStrike" cap="none" dirty="0">
              <a:solidFill>
                <a:schemeClr val="bg1"/>
              </a:solidFill>
              <a:latin typeface="Arial"/>
              <a:ea typeface="Arial"/>
              <a:cs typeface="Arial"/>
              <a:sym typeface="Arial"/>
            </a:endParaRPr>
          </a:p>
          <a:p>
            <a:pPr marL="0" marR="0" lvl="0" indent="0" algn="r" rtl="0">
              <a:lnSpc>
                <a:spcPct val="110000"/>
              </a:lnSpc>
              <a:spcBef>
                <a:spcPts val="0"/>
              </a:spcBef>
              <a:spcAft>
                <a:spcPts val="0"/>
              </a:spcAft>
              <a:buClr>
                <a:srgbClr val="000000"/>
              </a:buClr>
              <a:buSzPts val="1200"/>
              <a:buFont typeface="Arial"/>
              <a:buNone/>
            </a:pPr>
            <a:r>
              <a:rPr lang="en-US" sz="1200" b="0" i="0" u="none" strike="noStrike" cap="none" dirty="0">
                <a:solidFill>
                  <a:schemeClr val="bg1"/>
                </a:solidFill>
                <a:latin typeface="Arial"/>
                <a:ea typeface="Arial"/>
                <a:cs typeface="Arial"/>
                <a:sym typeface="Arial"/>
              </a:rPr>
              <a:t>© 2020 University of Washington. All rights reserved.</a:t>
            </a:r>
            <a:endParaRPr sz="1200" b="0"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06109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D4273"/>
              </a:buClr>
              <a:buSzPts val="4000"/>
              <a:buFont typeface="Arial"/>
              <a:buNone/>
            </a:pPr>
            <a:r>
              <a:rPr lang="en-US" dirty="0"/>
              <a:t>Definition of a Dual Language Learner (DLL)</a:t>
            </a:r>
            <a:endParaRPr dirty="0"/>
          </a:p>
        </p:txBody>
      </p:sp>
      <p:sp>
        <p:nvSpPr>
          <p:cNvPr id="553" name="Google Shape;553;p39"/>
          <p:cNvSpPr txBox="1">
            <a:spLocks noGrp="1"/>
          </p:cNvSpPr>
          <p:nvPr>
            <p:ph type="body" idx="1"/>
          </p:nvPr>
        </p:nvSpPr>
        <p:spPr>
          <a:xfrm>
            <a:off x="609600" y="1817830"/>
            <a:ext cx="10972801" cy="4525963"/>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US" dirty="0"/>
              <a:t>The Office of Head Start defines dual language learners as children who are learning two (or more) languages at the same time, or learning a second language while continuing to develop their first language.							</a:t>
            </a:r>
            <a:endParaRPr sz="2800" i="1" dirty="0"/>
          </a:p>
          <a:p>
            <a:pPr marL="0" lvl="0" indent="0">
              <a:spcBef>
                <a:spcPts val="640"/>
              </a:spcBef>
              <a:spcAft>
                <a:spcPts val="1000"/>
              </a:spcAft>
              <a:buSzPts val="3200"/>
              <a:buNone/>
            </a:pPr>
            <a:r>
              <a:rPr lang="en-US" sz="2400" i="1" dirty="0"/>
              <a:t>—Other common terms used include bilingual, English language learner (ELL), Limited English Proficient (LEP), English learner, and children who speak a Language Other Than English (LOTE). </a:t>
            </a:r>
            <a:endParaRPr sz="2400" i="1" dirty="0"/>
          </a:p>
        </p:txBody>
      </p:sp>
    </p:spTree>
    <p:extLst>
      <p:ext uri="{BB962C8B-B14F-4D97-AF65-F5344CB8AC3E}">
        <p14:creationId xmlns:p14="http://schemas.microsoft.com/office/powerpoint/2010/main" val="344032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0"/>
          <p:cNvSpPr txBox="1">
            <a:spLocks noGrp="1"/>
          </p:cNvSpPr>
          <p:nvPr>
            <p:ph type="title"/>
          </p:nvPr>
        </p:nvSpPr>
        <p:spPr>
          <a:xfrm>
            <a:off x="3596650" y="485850"/>
            <a:ext cx="8595300" cy="78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D4273"/>
              </a:buClr>
              <a:buSzPts val="4000"/>
              <a:buFont typeface="Arial"/>
              <a:buNone/>
            </a:pPr>
            <a:r>
              <a:rPr lang="en-US" dirty="0"/>
              <a:t>Video: </a:t>
            </a:r>
            <a:r>
              <a:rPr lang="en-US" i="1" dirty="0"/>
              <a:t>Dual Language Learners</a:t>
            </a:r>
            <a:endParaRPr i="1" dirty="0"/>
          </a:p>
        </p:txBody>
      </p:sp>
      <p:sp>
        <p:nvSpPr>
          <p:cNvPr id="560" name="Google Shape;560;p40"/>
          <p:cNvSpPr txBox="1">
            <a:spLocks noGrp="1"/>
          </p:cNvSpPr>
          <p:nvPr>
            <p:ph type="body" idx="1"/>
          </p:nvPr>
        </p:nvSpPr>
        <p:spPr>
          <a:xfrm>
            <a:off x="3596650" y="1268550"/>
            <a:ext cx="8412600" cy="38838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3200"/>
              <a:buChar char="•"/>
            </a:pPr>
            <a:r>
              <a:rPr lang="en-US" dirty="0"/>
              <a:t>Watch the </a:t>
            </a:r>
            <a:r>
              <a:rPr lang="en-US" i="1" u="sng" dirty="0">
                <a:solidFill>
                  <a:schemeClr val="hlink"/>
                </a:solidFill>
                <a:hlinkClick r:id="rId3"/>
              </a:rPr>
              <a:t>Dual Language Learners</a:t>
            </a:r>
            <a:r>
              <a:rPr lang="en-US" dirty="0"/>
              <a:t> video from the Office of Head Start</a:t>
            </a:r>
            <a:endParaRPr dirty="0"/>
          </a:p>
          <a:p>
            <a:pPr marL="274320" lvl="0" indent="-274320" algn="l" rtl="0">
              <a:lnSpc>
                <a:spcPct val="100000"/>
              </a:lnSpc>
              <a:spcBef>
                <a:spcPts val="640"/>
              </a:spcBef>
              <a:spcAft>
                <a:spcPts val="0"/>
              </a:spcAft>
              <a:buSzPts val="3200"/>
              <a:buChar char="•"/>
            </a:pPr>
            <a:r>
              <a:rPr lang="en-US" dirty="0"/>
              <a:t>As you watch, think about at least one new thing you learned about children who are dual language learners.</a:t>
            </a:r>
            <a:endParaRPr dirty="0"/>
          </a:p>
          <a:p>
            <a:pPr marL="274402" lvl="0" indent="-71138" algn="l" rtl="0">
              <a:lnSpc>
                <a:spcPct val="100000"/>
              </a:lnSpc>
              <a:spcBef>
                <a:spcPts val="640"/>
              </a:spcBef>
              <a:spcAft>
                <a:spcPts val="0"/>
              </a:spcAft>
              <a:buSzPts val="3201"/>
              <a:buNone/>
            </a:pPr>
            <a:endParaRPr dirty="0"/>
          </a:p>
        </p:txBody>
      </p:sp>
      <p:sp>
        <p:nvSpPr>
          <p:cNvPr id="2" name="Rectangle 1">
            <a:extLst>
              <a:ext uri="{FF2B5EF4-FFF2-40B4-BE49-F238E27FC236}">
                <a16:creationId xmlns:a16="http://schemas.microsoft.com/office/drawing/2014/main" id="{3AE1BFC0-B611-D54C-ACEE-1D220398CE2C}"/>
              </a:ext>
              <a:ext uri="{C183D7F6-B498-43B3-948B-1728B52AA6E4}">
                <adec:decorative xmlns:adec="http://schemas.microsoft.com/office/drawing/2017/decorative" val="1"/>
              </a:ext>
            </a:extLst>
          </p:cNvPr>
          <p:cNvSpPr/>
          <p:nvPr/>
        </p:nvSpPr>
        <p:spPr>
          <a:xfrm>
            <a:off x="171450" y="6187484"/>
            <a:ext cx="10058400" cy="369332"/>
          </a:xfrm>
          <a:prstGeom prst="rect">
            <a:avLst/>
          </a:prstGeom>
        </p:spPr>
        <p:txBody>
          <a:bodyPr wrap="square">
            <a:spAutoFit/>
          </a:bodyPr>
          <a:lstStyle/>
          <a:p>
            <a:pPr lvl="0">
              <a:buClr>
                <a:schemeClr val="dk1"/>
              </a:buClr>
              <a:buSzPts val="1400"/>
              <a:defRPr/>
            </a:pPr>
            <a:r>
              <a:rPr lang="en-US" dirty="0">
                <a:solidFill>
                  <a:schemeClr val="dk1"/>
                </a:solidFill>
                <a:latin typeface="Arial" panose="020B0604020202020204" pitchFamily="34" charset="0"/>
                <a:cs typeface="Arial" panose="020B0604020202020204" pitchFamily="34" charset="0"/>
                <a:sym typeface="Calibri"/>
              </a:rPr>
              <a:t>https://</a:t>
            </a:r>
            <a:r>
              <a:rPr lang="en-US" dirty="0" err="1">
                <a:solidFill>
                  <a:schemeClr val="dk1"/>
                </a:solidFill>
                <a:latin typeface="Arial" panose="020B0604020202020204" pitchFamily="34" charset="0"/>
                <a:cs typeface="Arial" panose="020B0604020202020204" pitchFamily="34" charset="0"/>
                <a:sym typeface="Calibri"/>
              </a:rPr>
              <a:t>eclkc.ohs.acf.hhs.gov</a:t>
            </a:r>
            <a:r>
              <a:rPr lang="en-US" dirty="0">
                <a:solidFill>
                  <a:schemeClr val="dk1"/>
                </a:solidFill>
                <a:latin typeface="Arial" panose="020B0604020202020204" pitchFamily="34" charset="0"/>
                <a:cs typeface="Arial" panose="020B0604020202020204" pitchFamily="34" charset="0"/>
                <a:sym typeface="Calibri"/>
              </a:rPr>
              <a:t>/culture-language/article/dual-language-learners-toolkit</a:t>
            </a:r>
          </a:p>
        </p:txBody>
      </p:sp>
    </p:spTree>
    <p:extLst>
      <p:ext uri="{BB962C8B-B14F-4D97-AF65-F5344CB8AC3E}">
        <p14:creationId xmlns:p14="http://schemas.microsoft.com/office/powerpoint/2010/main" val="3917636864"/>
      </p:ext>
    </p:extLst>
  </p:cSld>
  <p:clrMapOvr>
    <a:masterClrMapping/>
  </p:clrMapOvr>
</p:sld>
</file>

<file path=ppt/theme/theme1.xml><?xml version="1.0" encoding="utf-8"?>
<a:theme xmlns:a="http://schemas.openxmlformats.org/drawingml/2006/main" name="1_EarlyEdU_PPT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arlyEdU_PPT_Templat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D4273"/>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3.xml><?xml version="1.0" encoding="utf-8"?>
<a:theme xmlns:a="http://schemas.openxmlformats.org/drawingml/2006/main" name="3_EarlyEdU_PPT_Templat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D42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4.xml><?xml version="1.0" encoding="utf-8"?>
<a:theme xmlns:a="http://schemas.openxmlformats.org/drawingml/2006/main" name="4_EarlyEdU_PPT_Templat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D42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5.xml><?xml version="1.0" encoding="utf-8"?>
<a:theme xmlns:a="http://schemas.openxmlformats.org/drawingml/2006/main" name="5_EarlyEdU_PPT_Templat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D42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6.xml><?xml version="1.0" encoding="utf-8"?>
<a:theme xmlns:a="http://schemas.openxmlformats.org/drawingml/2006/main" name="6_EarlyEdU_PPT_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D42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Status xmlns="2b0696d2-03e8-4ed2-82a3-1f89a5fc7162">Manager Review</DocumentStatus>
    <Year xmlns="0bcfbbdd-cf99-4445-bd4f-0255aa14744a" xsi:nil="true"/>
    <Grant_x0020_Year xmlns="0bcfbbdd-cf99-4445-bd4f-0255aa1474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F1FD8894558449A264163B3A97FDE9" ma:contentTypeVersion="21" ma:contentTypeDescription="Create a new document." ma:contentTypeScope="" ma:versionID="ab83a885e9ed19c796b6343c50ca8f5b">
  <xsd:schema xmlns:xsd="http://www.w3.org/2001/XMLSchema" xmlns:xs="http://www.w3.org/2001/XMLSchema" xmlns:p="http://schemas.microsoft.com/office/2006/metadata/properties" xmlns:ns2="638e6b88-029d-4974-94ab-4f46eee0f699" xmlns:ns3="0bcfbbdd-cf99-4445-bd4f-0255aa14744a" xmlns:ns4="2b0696d2-03e8-4ed2-82a3-1f89a5fc7162" targetNamespace="http://schemas.microsoft.com/office/2006/metadata/properties" ma:root="true" ma:fieldsID="26a4cb01407bb862c72f678f4aea7713" ns2:_="" ns3:_="" ns4:_="">
    <xsd:import namespace="638e6b88-029d-4974-94ab-4f46eee0f699"/>
    <xsd:import namespace="0bcfbbdd-cf99-4445-bd4f-0255aa14744a"/>
    <xsd:import namespace="2b0696d2-03e8-4ed2-82a3-1f89a5fc716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4:DocumentStatus" minOccurs="0"/>
                <xsd:element ref="ns3:MediaServiceEventHashCode" minOccurs="0"/>
                <xsd:element ref="ns3:MediaServiceGenerationTime" minOccurs="0"/>
                <xsd:element ref="ns3:Year" minOccurs="0"/>
                <xsd:element ref="ns3:Grant_x0020_Yea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fbbdd-cf99-4445-bd4f-0255aa1474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format="DateOnly" ma:internalName="Year">
      <xsd:simpleType>
        <xsd:restriction base="dms:DateTime"/>
      </xsd:simpleType>
    </xsd:element>
    <xsd:element name="Grant_x0020_Year" ma:index="21" nillable="true" ma:displayName="Grant Year" ma:format="Dropdown" ma:internalName="Grant_x0020_Year">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DocumentStatus" ma:index="17" nillable="true" ma:displayName="Document Status" ma:default="Manager Review" ma:format="Dropdown" ma:indexed="true" ma:internalName="DocumentStatus">
      <xsd:simpleType>
        <xsd:restriction base="dms:Choice">
          <xsd:enumeration value="Manager Review"/>
          <xsd:enumeration value="Senior-Manager Review"/>
          <xsd:enumeration value="Director Review"/>
          <xsd:enumeration value="Client Review"/>
          <xsd:enumeration value="Center Directo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C98AB-2BAA-47D3-8B4C-563F6A0FF9C0}">
  <ds:schemaRefs>
    <ds:schemaRef ds:uri="http://schemas.microsoft.com/sharepoint/v3/contenttype/forms"/>
  </ds:schemaRefs>
</ds:datastoreItem>
</file>

<file path=customXml/itemProps2.xml><?xml version="1.0" encoding="utf-8"?>
<ds:datastoreItem xmlns:ds="http://schemas.openxmlformats.org/officeDocument/2006/customXml" ds:itemID="{FC6D03E0-C29A-4773-8B27-D2DF06A49A70}">
  <ds:schemaRefs>
    <ds:schemaRef ds:uri="http://schemas.microsoft.com/office/2006/metadata/properties"/>
    <ds:schemaRef ds:uri="http://schemas.microsoft.com/office/infopath/2007/PartnerControls"/>
    <ds:schemaRef ds:uri="2b0696d2-03e8-4ed2-82a3-1f89a5fc7162"/>
    <ds:schemaRef ds:uri="0bcfbbdd-cf99-4445-bd4f-0255aa14744a"/>
  </ds:schemaRefs>
</ds:datastoreItem>
</file>

<file path=customXml/itemProps3.xml><?xml version="1.0" encoding="utf-8"?>
<ds:datastoreItem xmlns:ds="http://schemas.openxmlformats.org/officeDocument/2006/customXml" ds:itemID="{8C11EED6-0E3D-485E-AC22-EDD41E8AA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0bcfbbdd-cf99-4445-bd4f-0255aa14744a"/>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2175</TotalTime>
  <Words>13523</Words>
  <Application>Microsoft Office PowerPoint</Application>
  <PresentationFormat>Widescreen</PresentationFormat>
  <Paragraphs>850</Paragraphs>
  <Slides>77</Slides>
  <Notes>77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77</vt:i4>
      </vt:variant>
    </vt:vector>
  </HeadingPairs>
  <TitlesOfParts>
    <vt:vector size="91" baseType="lpstr">
      <vt:lpstr>Arial</vt:lpstr>
      <vt:lpstr>Calibri</vt:lpstr>
      <vt:lpstr>Calibri Light</vt:lpstr>
      <vt:lpstr>Comic Sans MS</vt:lpstr>
      <vt:lpstr>Merriweather Sans</vt:lpstr>
      <vt:lpstr>Symbol</vt:lpstr>
      <vt:lpstr>Times</vt:lpstr>
      <vt:lpstr>Times New Roman</vt:lpstr>
      <vt:lpstr>1_EarlyEdU_PPT_Template</vt:lpstr>
      <vt:lpstr>2_EarlyEdU_PPT_Template</vt:lpstr>
      <vt:lpstr>3_EarlyEdU_PPT_Template</vt:lpstr>
      <vt:lpstr>4_EarlyEdU_PPT_Template</vt:lpstr>
      <vt:lpstr>5_EarlyEdU_PPT_Template</vt:lpstr>
      <vt:lpstr>6_EarlyEdU_PPT_Template</vt:lpstr>
      <vt:lpstr>Supporting Children Who Are Dual Language Learners </vt:lpstr>
      <vt:lpstr>Objectives</vt:lpstr>
      <vt:lpstr>Intentional Teaching Framework</vt:lpstr>
      <vt:lpstr>Head Start Early Learning Outcomes Framework</vt:lpstr>
      <vt:lpstr>HSELOF Guiding Principles  </vt:lpstr>
      <vt:lpstr>First and Second Language Development</vt:lpstr>
      <vt:lpstr>Discussion: What we know about children who are DLLs</vt:lpstr>
      <vt:lpstr>Definition of a Dual Language Learner (DLL)</vt:lpstr>
      <vt:lpstr>Video: Dual Language Learners</vt:lpstr>
      <vt:lpstr>Debrief: Dual Language Learners</vt:lpstr>
      <vt:lpstr>Diversity Among DLLs</vt:lpstr>
      <vt:lpstr>Language Development is Dynamic</vt:lpstr>
      <vt:lpstr>The Younger, the Better</vt:lpstr>
      <vt:lpstr>Language Development is Dynamic (continued)</vt:lpstr>
      <vt:lpstr>Stages of Second Language Development (Sequential)</vt:lpstr>
      <vt:lpstr>Code Switching</vt:lpstr>
      <vt:lpstr>Video: Creating Bilingual Minds</vt:lpstr>
      <vt:lpstr>Debrief: Creating Bilingual Minds</vt:lpstr>
      <vt:lpstr>Word Mixing</vt:lpstr>
      <vt:lpstr>To recap...</vt:lpstr>
      <vt:lpstr>Program Models in a Nutshell</vt:lpstr>
      <vt:lpstr>Video: Dual Language Programs Explained </vt:lpstr>
      <vt:lpstr>Debrief: Dual Language Programs Explained</vt:lpstr>
      <vt:lpstr>Intro: Sharing an English Book In Spanish</vt:lpstr>
      <vt:lpstr>Video: Reading an English Book in Spanish</vt:lpstr>
      <vt:lpstr>Debrief: Sharing an English Book In Spanish</vt:lpstr>
      <vt:lpstr>Head Start’s Planned Language Approach</vt:lpstr>
      <vt:lpstr>Planning Across Domains</vt:lpstr>
      <vt:lpstr>Activity: Informing Curriculum</vt:lpstr>
      <vt:lpstr>Family Engagement</vt:lpstr>
      <vt:lpstr>Activity: Message Received</vt:lpstr>
      <vt:lpstr>How to Engage in Family-Centered Practice</vt:lpstr>
      <vt:lpstr>Intro: Welcoming and Communicating with Families</vt:lpstr>
      <vt:lpstr>Video: Welcoming and Communicating with Families</vt:lpstr>
      <vt:lpstr>Debrief: Welcoming and Communicating with Families</vt:lpstr>
      <vt:lpstr>Language and Literacy Begins at Home</vt:lpstr>
      <vt:lpstr>The Family’s Role in Literacy</vt:lpstr>
      <vt:lpstr>Activity: Asking Questions</vt:lpstr>
      <vt:lpstr>Establishing Transition Policies and Practices</vt:lpstr>
      <vt:lpstr>Transitions - Individualization Policies</vt:lpstr>
      <vt:lpstr>Transitions - Individualization Policies (cont.)</vt:lpstr>
      <vt:lpstr>Intentional Language Support</vt:lpstr>
      <vt:lpstr>A Young Child’s Environment is  Physical and Social-Emotional</vt:lpstr>
      <vt:lpstr>Relevant Cultural Materials and Artifacts</vt:lpstr>
      <vt:lpstr>Increase Predictability</vt:lpstr>
      <vt:lpstr>Example: Classroom Rules</vt:lpstr>
      <vt:lpstr>Intro: Setting a Supportive Classroom Environment for DLL Children</vt:lpstr>
      <vt:lpstr>Video: Setting a Supportive Classroom Environment for DLL Children</vt:lpstr>
      <vt:lpstr>Debrief: Setting a Supportive Classroom Environment for DLL Children</vt:lpstr>
      <vt:lpstr>Activity: Is my Early Learning Environment Supportive?</vt:lpstr>
      <vt:lpstr>Joint Attention</vt:lpstr>
      <vt:lpstr>Intro: Following a Child’s Lead</vt:lpstr>
      <vt:lpstr>Video: Following a Child’s Lead—Example </vt:lpstr>
      <vt:lpstr>Debrief: Following a Child’s Lead</vt:lpstr>
      <vt:lpstr>The CAR Strategy</vt:lpstr>
      <vt:lpstr>Conversation Strategies</vt:lpstr>
      <vt:lpstr>Intro: Talking with Infants</vt:lpstr>
      <vt:lpstr>Video: Talking with Infants</vt:lpstr>
      <vt:lpstr>Debrief: Talking with Infants</vt:lpstr>
      <vt:lpstr>Purpose of Ongoing Assessment</vt:lpstr>
      <vt:lpstr>Assessment of DLLs Should Be:</vt:lpstr>
      <vt:lpstr>Important Considerations</vt:lpstr>
      <vt:lpstr>Intro: Assessment Tools and DLLs</vt:lpstr>
      <vt:lpstr>Video: Assessment Tools and DLLs</vt:lpstr>
      <vt:lpstr>Debrief: Assessment Tools and DLLs</vt:lpstr>
      <vt:lpstr>Examining Beliefs</vt:lpstr>
      <vt:lpstr>Discussion: Brainstorm</vt:lpstr>
      <vt:lpstr>Suggested Definition of Culture</vt:lpstr>
      <vt:lpstr>Culture Continuously Shifts</vt:lpstr>
      <vt:lpstr>Dominant Identities Have Culture</vt:lpstr>
      <vt:lpstr>Discussion: Your Language Learning Experiences</vt:lpstr>
      <vt:lpstr>Activity: Individual Reflection, Part 1</vt:lpstr>
      <vt:lpstr>Activity: Individual Reflection, Part 2</vt:lpstr>
      <vt:lpstr>Program Reflection</vt:lpstr>
      <vt:lpstr>The Dual Language Learners Program Assessment (DLLPA) </vt:lpstr>
      <vt:lpstr>Being an Educator Advocate - You Can Do It!</vt:lpstr>
      <vt:lpstr>End of Module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Children Who Are Dual Language Learners </dc:title>
  <dc:subject/>
  <dc:creator>EarlyEdU Alliance</dc:creator>
  <cp:keywords/>
  <dc:description/>
  <cp:lastModifiedBy>Bernard Lopez</cp:lastModifiedBy>
  <cp:revision>39</cp:revision>
  <dcterms:created xsi:type="dcterms:W3CDTF">2020-02-23T17:34:11Z</dcterms:created>
  <dcterms:modified xsi:type="dcterms:W3CDTF">2020-09-08T19:06:45Z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0x01010020F1FD8894558449A264163B3A97FDE9</vt:lpwstr>
  </property>
</Properties>
</file>