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6"/>
  </p:notesMasterIdLst>
  <p:handoutMasterIdLst>
    <p:handoutMasterId r:id="rId57"/>
  </p:handoutMasterIdLst>
  <p:sldIdLst>
    <p:sldId id="444" r:id="rId5"/>
    <p:sldId id="445" r:id="rId6"/>
    <p:sldId id="447" r:id="rId7"/>
    <p:sldId id="511" r:id="rId8"/>
    <p:sldId id="446" r:id="rId9"/>
    <p:sldId id="513" r:id="rId10"/>
    <p:sldId id="449" r:id="rId11"/>
    <p:sldId id="514" r:id="rId12"/>
    <p:sldId id="450" r:id="rId13"/>
    <p:sldId id="482" r:id="rId14"/>
    <p:sldId id="452" r:id="rId15"/>
    <p:sldId id="454" r:id="rId16"/>
    <p:sldId id="456" r:id="rId17"/>
    <p:sldId id="459" r:id="rId18"/>
    <p:sldId id="465" r:id="rId19"/>
    <p:sldId id="464" r:id="rId20"/>
    <p:sldId id="451" r:id="rId21"/>
    <p:sldId id="467" r:id="rId22"/>
    <p:sldId id="468" r:id="rId23"/>
    <p:sldId id="516" r:id="rId24"/>
    <p:sldId id="470" r:id="rId25"/>
    <p:sldId id="506" r:id="rId26"/>
    <p:sldId id="471" r:id="rId27"/>
    <p:sldId id="475" r:id="rId28"/>
    <p:sldId id="477" r:id="rId29"/>
    <p:sldId id="478" r:id="rId30"/>
    <p:sldId id="480" r:id="rId31"/>
    <p:sldId id="479" r:id="rId32"/>
    <p:sldId id="481" r:id="rId33"/>
    <p:sldId id="483" r:id="rId34"/>
    <p:sldId id="507" r:id="rId35"/>
    <p:sldId id="485" r:id="rId36"/>
    <p:sldId id="473" r:id="rId37"/>
    <p:sldId id="488" r:id="rId38"/>
    <p:sldId id="489" r:id="rId39"/>
    <p:sldId id="490" r:id="rId40"/>
    <p:sldId id="491" r:id="rId41"/>
    <p:sldId id="517" r:id="rId42"/>
    <p:sldId id="492" r:id="rId43"/>
    <p:sldId id="518" r:id="rId44"/>
    <p:sldId id="493" r:id="rId45"/>
    <p:sldId id="494" r:id="rId46"/>
    <p:sldId id="495" r:id="rId47"/>
    <p:sldId id="512" r:id="rId48"/>
    <p:sldId id="501" r:id="rId49"/>
    <p:sldId id="498" r:id="rId50"/>
    <p:sldId id="515" r:id="rId51"/>
    <p:sldId id="499" r:id="rId52"/>
    <p:sldId id="500" r:id="rId53"/>
    <p:sldId id="496" r:id="rId54"/>
    <p:sldId id="508" r:id="rId55"/>
  </p:sldIdLst>
  <p:sldSz cx="12192000"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 Wimmer" initials="LW" lastIdx="15" clrIdx="0"/>
  <p:cmAuthor id="1" name="Joan M Davis" initials="JMD" lastIdx="1" clrIdx="1"/>
  <p:cmAuthor id="2" name="Joan M Davis" initials="JMD [2]" lastIdx="1" clrIdx="2"/>
  <p:cmAuthor id="3" name="Heather Floyd" initials="HF" lastIdx="113" clrIdx="3">
    <p:extLst>
      <p:ext uri="{19B8F6BF-5375-455C-9EA6-DF929625EA0E}">
        <p15:presenceInfo xmlns:p15="http://schemas.microsoft.com/office/powerpoint/2012/main" userId="S::hfloyd@uw.edu::fc146ee3-08fe-41f8-bf74-9f2a682838ed" providerId="AD"/>
      </p:ext>
    </p:extLst>
  </p:cmAuthor>
  <p:cmAuthor id="4" name="Katie Miller" initials="KM" lastIdx="2" clrIdx="4">
    <p:extLst>
      <p:ext uri="{19B8F6BF-5375-455C-9EA6-DF929625EA0E}">
        <p15:presenceInfo xmlns:p15="http://schemas.microsoft.com/office/powerpoint/2012/main" userId="S::millerk3@uw.edu::2fb51082-72ad-432a-86c0-5149f9fec0c5" providerId="AD"/>
      </p:ext>
    </p:extLst>
  </p:cmAuthor>
  <p:cmAuthor id="5" name="May Ling Joa" initials="MLJ" lastIdx="1" clrIdx="5">
    <p:extLst>
      <p:ext uri="{19B8F6BF-5375-455C-9EA6-DF929625EA0E}">
        <p15:presenceInfo xmlns:p15="http://schemas.microsoft.com/office/powerpoint/2012/main" userId="S::mjoa@uw.edu::abf13f5b-b75d-4e7a-9a18-d0d369e7ef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273"/>
    <a:srgbClr val="10489C"/>
    <a:srgbClr val="F77B2B"/>
    <a:srgbClr val="BABABA"/>
    <a:srgbClr val="FEBD50"/>
    <a:srgbClr val="00995D"/>
    <a:srgbClr val="17933A"/>
    <a:srgbClr val="000000"/>
    <a:srgbClr val="D02B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74CE8-2DAD-4F4C-A47D-B41176E9AF6A}" v="1" dt="2021-04-21T12:30:48.7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66" autoAdjust="0"/>
    <p:restoredTop sz="86395" autoAdjust="0"/>
  </p:normalViewPr>
  <p:slideViewPr>
    <p:cSldViewPr snapToGrid="0">
      <p:cViewPr varScale="1">
        <p:scale>
          <a:sx n="74" d="100"/>
          <a:sy n="74" d="100"/>
        </p:scale>
        <p:origin x="125" y="62"/>
      </p:cViewPr>
      <p:guideLst>
        <p:guide orient="horz" pos="212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06" d="100"/>
          <a:sy n="106" d="100"/>
        </p:scale>
        <p:origin x="444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ACDB42-D44A-1247-B623-C9564EE5B81C}" type="datetimeFigureOut">
              <a:rPr lang="en-US" smtClean="0"/>
              <a:t>4/21/2021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AE497E-2612-9D49-A9AE-7FAD87653356}" type="slidenum">
              <a:rPr lang="en-US" smtClean="0"/>
              <a:t>‹#›</a:t>
            </a:fld>
            <a:endParaRPr lang="en-US"/>
          </a:p>
        </p:txBody>
      </p:sp>
    </p:spTree>
    <p:extLst>
      <p:ext uri="{BB962C8B-B14F-4D97-AF65-F5344CB8AC3E}">
        <p14:creationId xmlns:p14="http://schemas.microsoft.com/office/powerpoint/2010/main" val="514746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0ED0C-8F5C-AD47-BFDF-027F7D36ABA9}" type="datetimeFigureOut">
              <a:rPr lang="en-US" smtClean="0"/>
              <a:t>4/21/2021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7395D8-2BAD-2643-952A-6FE555AF7251}" type="slidenum">
              <a:rPr lang="en-US" smtClean="0"/>
              <a:t>‹#›</a:t>
            </a:fld>
            <a:endParaRPr lang="en-US"/>
          </a:p>
        </p:txBody>
      </p:sp>
    </p:spTree>
    <p:extLst>
      <p:ext uri="{BB962C8B-B14F-4D97-AF65-F5344CB8AC3E}">
        <p14:creationId xmlns:p14="http://schemas.microsoft.com/office/powerpoint/2010/main" val="2116321701"/>
      </p:ext>
    </p:extLst>
  </p:cSld>
  <p:clrMap bg1="lt1" tx1="dk1" bg2="lt2" tx2="dk2" accent1="accent1" accent2="accent2" accent3="accent3" accent4="accent4" accent5="accent5" accent6="accent6" hlink="hlink" folHlink="folHlink"/>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sefel.vanderbilt.edu/resources/strategies.html#scriptedstori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lkc.ohs.acf.hhs.gov/sites/default/files/learning-modules/mh-consultation-tool/story_content/external_files/ECCP%20Creating%20a%20Classroom%20Comfort%20Box._ECCP%20Comfort%20Box.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docs.live.net/d77da64506000388/http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naeyc.org/resources/pubs/yc/mar2016/moving-beyond-anti-bias-activitie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fpg.unc.edu/sites/fpg.unc.edu/files/resources/presentations-and-webinars/Pyramid-Model-Equity-Coaching-Guide.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sefel.vanderbilt.edu/resources/strategie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1600" b="1" baseline="0" dirty="0"/>
              <a:t>What to say:</a:t>
            </a:r>
            <a:endParaRPr lang="en-US" sz="1600" b="0" baseline="0" dirty="0"/>
          </a:p>
          <a:p>
            <a:pPr marL="0" marR="0" lvl="0" indent="0" algn="l" defTabSz="609493" rtl="0" eaLnBrk="1" fontAlgn="auto" latinLnBrk="0" hangingPunct="1">
              <a:lnSpc>
                <a:spcPct val="100000"/>
              </a:lnSpc>
              <a:spcBef>
                <a:spcPts val="0"/>
              </a:spcBef>
              <a:spcAft>
                <a:spcPts val="0"/>
              </a:spcAft>
              <a:buClrTx/>
              <a:buSzTx/>
              <a:buFontTx/>
              <a:buNone/>
              <a:tabLst/>
              <a:defRPr/>
            </a:pPr>
            <a:r>
              <a:rPr lang="en-US" sz="1600" b="0" baseline="0" dirty="0"/>
              <a:t>Welcome to Positive Behavior Support, Part 2!  Let’s get started.</a:t>
            </a:r>
            <a:endParaRPr lang="en-US" sz="1600" b="1" baseline="0" dirty="0"/>
          </a:p>
          <a:p>
            <a:pPr marL="0" marR="0" lvl="0" indent="0" algn="l" defTabSz="609493" rtl="0" eaLnBrk="1" fontAlgn="auto" latinLnBrk="0" hangingPunct="1">
              <a:lnSpc>
                <a:spcPct val="100000"/>
              </a:lnSpc>
              <a:spcBef>
                <a:spcPts val="0"/>
              </a:spcBef>
              <a:spcAft>
                <a:spcPts val="0"/>
              </a:spcAft>
              <a:buClrTx/>
              <a:buSzTx/>
              <a:buFontTx/>
              <a:buNone/>
              <a:tabLst/>
              <a:defRPr/>
            </a:pPr>
            <a:endParaRPr lang="en-US" sz="1600" b="0" baseline="0" dirty="0"/>
          </a:p>
          <a:p>
            <a:pPr marL="0" marR="0" lvl="0" indent="0" algn="l" defTabSz="609493" rtl="0" eaLnBrk="1" fontAlgn="auto" latinLnBrk="0" hangingPunct="1">
              <a:lnSpc>
                <a:spcPct val="100000"/>
              </a:lnSpc>
              <a:spcBef>
                <a:spcPts val="0"/>
              </a:spcBef>
              <a:spcAft>
                <a:spcPts val="0"/>
              </a:spcAft>
              <a:buClrTx/>
              <a:buSzTx/>
              <a:buFontTx/>
              <a:buNone/>
              <a:tabLst/>
              <a:defRPr/>
            </a:pPr>
            <a:r>
              <a:rPr lang="en-US" sz="1600" b="1" dirty="0"/>
              <a:t>Presenter note:</a:t>
            </a:r>
            <a:endParaRPr lang="en-US" sz="1600" b="1" baseline="0" dirty="0"/>
          </a:p>
          <a:p>
            <a:r>
              <a:rPr lang="en-US" sz="1600" kern="1200" dirty="0">
                <a:solidFill>
                  <a:schemeClr val="tx1"/>
                </a:solidFill>
                <a:effectLst/>
                <a:latin typeface="+mn-lt"/>
                <a:ea typeface="+mn-ea"/>
                <a:cs typeface="+mn-cs"/>
              </a:rPr>
              <a:t>As a reminder, you may need to alter the module activities to individualize this learning experience to match the needs of the participants in your class. Some participants may be new to teaching, others may have years of experience and are furthering their education. Some participants may be working in a family childcare environment with limited assessment procedures, while others may be in Head Start programs with lengthy, structured requirements.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Guidance for some of the learning activities may include possible participant responses. These are not intended to be comprehensive; they are merely suggestions to help you in leading the activity.</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All clips are hyperlinked, so internet access that is fast enough to stream videos is important.  When links are clicked on the slide, a new internet window will open up and automatically start playing the clip.  You will need to click in the bottom right corner icon (expand arrows in a circle) to expand to full screen.</a:t>
            </a:r>
          </a:p>
          <a:p>
            <a:pPr marL="0" marR="0" lvl="0" indent="0" algn="l" defTabSz="609493" rtl="0" eaLnBrk="1" fontAlgn="auto" latinLnBrk="0" hangingPunct="1">
              <a:lnSpc>
                <a:spcPct val="100000"/>
              </a:lnSpc>
              <a:spcBef>
                <a:spcPts val="0"/>
              </a:spcBef>
              <a:spcAft>
                <a:spcPts val="0"/>
              </a:spcAft>
              <a:buClrTx/>
              <a:buSzTx/>
              <a:buFontTx/>
              <a:buNone/>
              <a:tabLst/>
              <a:defRPr/>
            </a:pPr>
            <a:endParaRPr lang="en-US" sz="1600" b="0" baseline="0" dirty="0"/>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1</a:t>
            </a:fld>
            <a:endParaRPr lang="en-US"/>
          </a:p>
        </p:txBody>
      </p:sp>
    </p:spTree>
    <p:extLst>
      <p:ext uri="{BB962C8B-B14F-4D97-AF65-F5344CB8AC3E}">
        <p14:creationId xmlns:p14="http://schemas.microsoft.com/office/powerpoint/2010/main" val="163394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Here is a quick video clip on how to make a Tucker the Turtle outfit of your own out of a grocery bag!</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clip is 27 seconds long.  If desired, you could also bring a stack of paper bags and have participants use scissors and markers to make their own turtle at this time.</a:t>
            </a:r>
          </a:p>
        </p:txBody>
      </p:sp>
      <p:sp>
        <p:nvSpPr>
          <p:cNvPr id="4" name="Slide Number Placeholder 3"/>
          <p:cNvSpPr>
            <a:spLocks noGrp="1"/>
          </p:cNvSpPr>
          <p:nvPr>
            <p:ph type="sldNum" sz="quarter" idx="5"/>
          </p:nvPr>
        </p:nvSpPr>
        <p:spPr/>
        <p:txBody>
          <a:bodyPr/>
          <a:lstStyle/>
          <a:p>
            <a:fld id="{D57395D8-2BAD-2643-952A-6FE555AF7251}" type="slidenum">
              <a:rPr lang="en-US" smtClean="0"/>
              <a:t>10</a:t>
            </a:fld>
            <a:endParaRPr lang="en-US"/>
          </a:p>
        </p:txBody>
      </p:sp>
    </p:spTree>
    <p:extLst>
      <p:ext uri="{BB962C8B-B14F-4D97-AF65-F5344CB8AC3E}">
        <p14:creationId xmlns:p14="http://schemas.microsoft.com/office/powerpoint/2010/main" val="33703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Let’s watch a video segment of Circle Time Magic that talks about how to use movement to promote emotional regulation.</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clip is 52 seconds long.</a:t>
            </a:r>
          </a:p>
        </p:txBody>
      </p:sp>
      <p:sp>
        <p:nvSpPr>
          <p:cNvPr id="4" name="Slide Number Placeholder 3"/>
          <p:cNvSpPr>
            <a:spLocks noGrp="1"/>
          </p:cNvSpPr>
          <p:nvPr>
            <p:ph type="sldNum" sz="quarter" idx="5"/>
          </p:nvPr>
        </p:nvSpPr>
        <p:spPr/>
        <p:txBody>
          <a:bodyPr/>
          <a:lstStyle/>
          <a:p>
            <a:fld id="{D57395D8-2BAD-2643-952A-6FE555AF7251}" type="slidenum">
              <a:rPr lang="en-US" smtClean="0"/>
              <a:t>11</a:t>
            </a:fld>
            <a:endParaRPr lang="en-US"/>
          </a:p>
        </p:txBody>
      </p:sp>
    </p:spTree>
    <p:extLst>
      <p:ext uri="{BB962C8B-B14F-4D97-AF65-F5344CB8AC3E}">
        <p14:creationId xmlns:p14="http://schemas.microsoft.com/office/powerpoint/2010/main" val="414407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As we saw in the Circle Time Magic! segment, social stories are brief descriptive stories that provide information regarding an individual or group social situation.  On this slide, you can see an example of a template you can find on the CSEFEL website, </a:t>
            </a:r>
            <a:r>
              <a:rPr lang="en-US" sz="1600" i="1" kern="1200" dirty="0">
                <a:solidFill>
                  <a:schemeClr val="tx1"/>
                </a:solidFill>
                <a:effectLst/>
                <a:latin typeface="+mn-lt"/>
                <a:ea typeface="+mn-ea"/>
                <a:cs typeface="+mn-cs"/>
              </a:rPr>
              <a:t>I Can Be a Super Friend</a:t>
            </a:r>
            <a:r>
              <a:rPr lang="en-US" sz="1600" kern="1200" dirty="0">
                <a:solidFill>
                  <a:schemeClr val="tx1"/>
                </a:solidFill>
                <a:effectLst/>
                <a:latin typeface="+mn-lt"/>
                <a:ea typeface="+mn-ea"/>
                <a:cs typeface="+mn-cs"/>
              </a:rPr>
              <a:t> and </a:t>
            </a:r>
            <a:r>
              <a:rPr lang="en-US" sz="1600" i="1" kern="1200" dirty="0">
                <a:solidFill>
                  <a:schemeClr val="tx1"/>
                </a:solidFill>
                <a:effectLst/>
                <a:latin typeface="+mn-lt"/>
                <a:ea typeface="+mn-ea"/>
                <a:cs typeface="+mn-cs"/>
              </a:rPr>
              <a:t>What Do We Do in Circle?</a:t>
            </a:r>
            <a:r>
              <a:rPr lang="en-US" sz="1600" kern="1200" dirty="0">
                <a:solidFill>
                  <a:schemeClr val="tx1"/>
                </a:solidFill>
                <a:effectLst/>
                <a:latin typeface="+mn-lt"/>
                <a:ea typeface="+mn-ea"/>
                <a:cs typeface="+mn-cs"/>
              </a:rPr>
              <a:t>  These templates are most often created in PowerPoint, so you can personalize the pictures and words to fit your needs.  Using pictures of the children in the program can help them </a:t>
            </a:r>
            <a:r>
              <a:rPr lang="en-US" sz="1600" i="1" kern="1200" dirty="0">
                <a:solidFill>
                  <a:schemeClr val="tx1"/>
                </a:solidFill>
                <a:effectLst/>
                <a:latin typeface="+mn-lt"/>
                <a:ea typeface="+mn-ea"/>
                <a:cs typeface="+mn-cs"/>
              </a:rPr>
              <a:t>see</a:t>
            </a:r>
            <a:r>
              <a:rPr lang="en-US" sz="1600" kern="1200" dirty="0">
                <a:solidFill>
                  <a:schemeClr val="tx1"/>
                </a:solidFill>
                <a:effectLst/>
                <a:latin typeface="+mn-lt"/>
                <a:ea typeface="+mn-ea"/>
                <a:cs typeface="+mn-cs"/>
              </a:rPr>
              <a:t> themselves in the situation!</a:t>
            </a:r>
          </a:p>
        </p:txBody>
      </p:sp>
      <p:sp>
        <p:nvSpPr>
          <p:cNvPr id="4" name="Slide Number Placeholder 3"/>
          <p:cNvSpPr>
            <a:spLocks noGrp="1"/>
          </p:cNvSpPr>
          <p:nvPr>
            <p:ph type="sldNum" sz="quarter" idx="5"/>
          </p:nvPr>
        </p:nvSpPr>
        <p:spPr/>
        <p:txBody>
          <a:bodyPr/>
          <a:lstStyle/>
          <a:p>
            <a:fld id="{D57395D8-2BAD-2643-952A-6FE555AF7251}" type="slidenum">
              <a:rPr lang="en-US" smtClean="0"/>
              <a:t>12</a:t>
            </a:fld>
            <a:endParaRPr lang="en-US"/>
          </a:p>
        </p:txBody>
      </p:sp>
    </p:spTree>
    <p:extLst>
      <p:ext uri="{BB962C8B-B14F-4D97-AF65-F5344CB8AC3E}">
        <p14:creationId xmlns:p14="http://schemas.microsoft.com/office/powerpoint/2010/main" val="245773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dirty="0">
                <a:effectLst/>
              </a:rPr>
              <a:t>The rules or expectations of social interactions are typically learned by example. Children with communication difficulties and/or behavior challenges often do not learn these interactions incidentally, but may need more explicit instructions through scripted descriptions of  social situations. Scripted stories for social situations help children understand social interactions, situations, expectations,  cues,  and/or rules. Social stories, as their name implies,  are brief descriptive stories that provide information regarding  social situations. </a:t>
            </a:r>
          </a:p>
          <a:p>
            <a:r>
              <a:rPr lang="en-US" dirty="0">
                <a:effectLst/>
              </a:rPr>
              <a:t> </a:t>
            </a:r>
          </a:p>
          <a:p>
            <a:r>
              <a:rPr lang="en-US" dirty="0">
                <a:effectLst/>
              </a:rPr>
              <a:t>When children are given information that helps them understand the expectations of a situation, their problem behavior within that situation is reduced or minimized. Parents, educators, or caregivers can use these simple stories as a tool to prepare the child for a new situation, to address challenging behaviors within a setting or situation, or to teach new skills.</a:t>
            </a:r>
          </a:p>
          <a:p>
            <a:r>
              <a:rPr lang="en-US" i="1" dirty="0">
                <a:effectLst/>
              </a:rPr>
              <a:t> </a:t>
            </a:r>
            <a:endParaRPr lang="en-US" dirty="0">
              <a:effectLst/>
            </a:endParaRPr>
          </a:p>
          <a:p>
            <a:r>
              <a:rPr lang="en-US" i="1" dirty="0">
                <a:effectLst/>
              </a:rPr>
              <a:t>The following can be cut for time, if </a:t>
            </a:r>
            <a:r>
              <a:rPr lang="en-US" i="1" dirty="0" err="1">
                <a:effectLst/>
              </a:rPr>
              <a:t>needed.</a:t>
            </a:r>
            <a:r>
              <a:rPr lang="en-US" dirty="0" err="1">
                <a:effectLst/>
              </a:rPr>
              <a:t>There</a:t>
            </a:r>
            <a:r>
              <a:rPr lang="en-US" dirty="0">
                <a:effectLst/>
              </a:rPr>
              <a:t> are three types of sentences used in writing a scripted story: </a:t>
            </a:r>
          </a:p>
          <a:p>
            <a:pPr marL="457200"/>
            <a:r>
              <a:rPr lang="en-US" dirty="0">
                <a:effectLst/>
              </a:rPr>
              <a:t>1. Descriptive sentences: objectively define anticipated events where a situation occurs, who is involved, and what they are doing and why they are doing it. (e.g., When people are inside, they walk.)</a:t>
            </a:r>
          </a:p>
          <a:p>
            <a:pPr marL="457200"/>
            <a:r>
              <a:rPr lang="en-US" dirty="0">
                <a:effectLst/>
              </a:rPr>
              <a:t>2. Perspective sentences: describe the internal status of the person or persons involved, their thoughts, feelings, or moods. (e.g., Running inside could hurt me or other people.) </a:t>
            </a:r>
          </a:p>
          <a:p>
            <a:pPr marL="457200"/>
            <a:r>
              <a:rPr lang="en-US" dirty="0">
                <a:effectLst/>
              </a:rPr>
              <a:t>3. Directive sentences: are individualized statements of desired responses stated in a positive manner. They may begin with “I can try…” or “I will work on….” Try to avoid sentences starting with “Do not” or definitive statements. (e.g., I will try to walk in inside.)</a:t>
            </a:r>
          </a:p>
          <a:p>
            <a:r>
              <a:rPr lang="en-US" dirty="0">
                <a:effectLst/>
              </a:rPr>
              <a:t> </a:t>
            </a:r>
          </a:p>
          <a:p>
            <a:r>
              <a:rPr lang="en-US" dirty="0">
                <a:effectLst/>
              </a:rPr>
              <a:t>Check out the CSEFEL link shown here for more info on social stories! </a:t>
            </a:r>
          </a:p>
          <a:p>
            <a:r>
              <a:rPr lang="en-US" dirty="0">
                <a:effectLst/>
              </a:rPr>
              <a:t> </a:t>
            </a:r>
          </a:p>
          <a:p>
            <a:r>
              <a:rPr lang="en-US" b="1" dirty="0">
                <a:effectLst/>
              </a:rPr>
              <a:t>REFERENCE</a:t>
            </a:r>
            <a:endParaRPr lang="en-US" dirty="0">
              <a:effectLst/>
            </a:endParaRPr>
          </a:p>
          <a:p>
            <a:r>
              <a:rPr lang="en-US" b="1" dirty="0">
                <a:effectLst/>
              </a:rPr>
              <a:t> </a:t>
            </a:r>
            <a:endParaRPr lang="en-US" dirty="0">
              <a:effectLst/>
            </a:endParaRPr>
          </a:p>
          <a:p>
            <a:r>
              <a:rPr lang="en-US" dirty="0">
                <a:effectLst/>
              </a:rPr>
              <a:t>Vanderbilt University. Center on the Social and Emotional Foundations for Early Learning (CSEFEL). </a:t>
            </a:r>
            <a:r>
              <a:rPr lang="en-US" u="sng" dirty="0">
                <a:solidFill>
                  <a:srgbClr val="09499C"/>
                </a:solidFill>
                <a:effectLst/>
                <a:hlinkClick r:id="rId3">
                  <a:extLst>
                    <a:ext uri="{A12FA001-AC4F-418D-AE19-62706E023703}">
                      <ahyp:hlinkClr xmlns:ahyp="http://schemas.microsoft.com/office/drawing/2018/hyperlinkcolor" val="tx"/>
                    </a:ext>
                  </a:extLst>
                </a:hlinkClick>
              </a:rPr>
              <a:t>http://csefel.vanderbilt.edu/resources/strategies.html#scriptedstories</a:t>
            </a:r>
            <a:r>
              <a:rPr lang="en-US" dirty="0">
                <a:effectLst/>
              </a:rPr>
              <a:t> </a:t>
            </a:r>
          </a:p>
          <a:p>
            <a:pPr marL="0" marR="0" lvl="0" indent="0" algn="l" defTabSz="609493" rtl="0" eaLnBrk="1" fontAlgn="auto" latinLnBrk="0" hangingPunct="1">
              <a:lnSpc>
                <a:spcPct val="100000"/>
              </a:lnSpc>
              <a:spcBef>
                <a:spcPts val="0"/>
              </a:spcBef>
              <a:spcAft>
                <a:spcPts val="0"/>
              </a:spcAft>
              <a:buClrTx/>
              <a:buSzTx/>
              <a:buFontTx/>
              <a:buNone/>
              <a:tabLst/>
              <a:defRPr/>
            </a:pPr>
            <a:endParaRPr lang="en-US" sz="16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13</a:t>
            </a:fld>
            <a:endParaRPr lang="en-US"/>
          </a:p>
        </p:txBody>
      </p:sp>
    </p:spTree>
    <p:extLst>
      <p:ext uri="{BB962C8B-B14F-4D97-AF65-F5344CB8AC3E}">
        <p14:creationId xmlns:p14="http://schemas.microsoft.com/office/powerpoint/2010/main" val="1713386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pPr marL="0" marR="0">
              <a:spcBef>
                <a:spcPts val="0"/>
              </a:spcBef>
              <a:spcAft>
                <a:spcPts val="1000"/>
              </a:spcAft>
            </a:pPr>
            <a:r>
              <a:rPr lang="en-US" sz="1600" dirty="0">
                <a:effectLst/>
                <a:latin typeface="Arial" panose="020B0604020202020204" pitchFamily="34" charset="0"/>
                <a:ea typeface="Arial" panose="020B0604020202020204" pitchFamily="34" charset="0"/>
              </a:rPr>
              <a:t>Another great collection of resources and strategies for supporting children’s mental health can be found through the National Center on Early Childhood Health and Wellness (NCECHW). One of those resources, shown here, describes how to make a </a:t>
            </a:r>
            <a:r>
              <a:rPr lang="en-US" sz="1600" i="1" dirty="0">
                <a:effectLst/>
                <a:latin typeface="Arial" panose="020B0604020202020204" pitchFamily="34" charset="0"/>
                <a:ea typeface="Arial" panose="020B0604020202020204" pitchFamily="34" charset="0"/>
              </a:rPr>
              <a:t>classroom comfort box</a:t>
            </a:r>
            <a:r>
              <a:rPr lang="en-US" sz="1600" dirty="0">
                <a:effectLst/>
                <a:latin typeface="Arial" panose="020B0604020202020204" pitchFamily="34" charset="0"/>
                <a:ea typeface="Arial" panose="020B0604020202020204" pitchFamily="34" charset="0"/>
              </a:rPr>
              <a:t>.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We learned  about several strategies for building emotional literacy and emotional regulation. Have you used any of the strategies mentioned?  Discuss your experiences with a partner and share  anything new you are interested in trying.</a:t>
            </a:r>
          </a:p>
          <a:p>
            <a:pPr marL="0" marR="0">
              <a:spcBef>
                <a:spcPts val="0"/>
              </a:spcBef>
              <a:spcAft>
                <a:spcPts val="1000"/>
              </a:spcAft>
            </a:pPr>
            <a:endParaRPr lang="en-US" sz="1600" b="1"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b="1" dirty="0">
                <a:effectLst/>
                <a:latin typeface="Arial" panose="020B0604020202020204" pitchFamily="34" charset="0"/>
                <a:ea typeface="Arial" panose="020B0604020202020204" pitchFamily="34" charset="0"/>
              </a:rPr>
              <a:t>REFERENCE</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Office of Head Start.  National Center for Early Childhood Health and Wellness. </a:t>
            </a:r>
            <a:r>
              <a:rPr lang="en-US" sz="1600" i="1" dirty="0">
                <a:effectLst/>
                <a:latin typeface="Arial" panose="020B0604020202020204" pitchFamily="34" charset="0"/>
                <a:ea typeface="Arial" panose="020B0604020202020204" pitchFamily="34" charset="0"/>
              </a:rPr>
              <a:t>Creating a Classroom Comfort Box</a:t>
            </a:r>
            <a:r>
              <a:rPr lang="en-US" sz="1600" dirty="0">
                <a:effectLst/>
                <a:latin typeface="Arial" panose="020B0604020202020204" pitchFamily="34" charset="0"/>
                <a:ea typeface="Arial" panose="020B0604020202020204" pitchFamily="34" charset="0"/>
              </a:rPr>
              <a:t>. [PDF file].  </a:t>
            </a:r>
            <a:r>
              <a:rPr lang="en-US" sz="1600" u="sng"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https://eclkc.ohs.acf.hhs.gov/sites/default/files/learning-modules/mh-consultation-tool/story_content/external_files/ECCP%20Creating%20a%20Classroom%20Comfort%20Box._ECCP%20Comfort%20Box.pdf</a:t>
            </a:r>
            <a:endParaRPr lang="en-US" sz="16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D57395D8-2BAD-2643-952A-6FE555AF7251}" type="slidenum">
              <a:rPr lang="en-US" smtClean="0"/>
              <a:t>14</a:t>
            </a:fld>
            <a:endParaRPr lang="en-US"/>
          </a:p>
        </p:txBody>
      </p:sp>
    </p:spTree>
    <p:extLst>
      <p:ext uri="{BB962C8B-B14F-4D97-AF65-F5344CB8AC3E}">
        <p14:creationId xmlns:p14="http://schemas.microsoft.com/office/powerpoint/2010/main" val="14203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dirty="0">
                <a:effectLst/>
              </a:rPr>
              <a:t>In this video from </a:t>
            </a:r>
            <a:r>
              <a:rPr lang="en-US" i="1" dirty="0">
                <a:effectLst/>
              </a:rPr>
              <a:t>Mr. Roger’s Neighborhood</a:t>
            </a:r>
            <a:r>
              <a:rPr lang="en-US" dirty="0">
                <a:effectLst/>
              </a:rPr>
              <a:t>, Mr. Rogers talks about what to do with the emotions we feel and gives children some ideas about how to handle feelings like anger.  As you watch, consider what you do with your </a:t>
            </a:r>
            <a:r>
              <a:rPr lang="en-US" i="1" dirty="0">
                <a:effectLst/>
              </a:rPr>
              <a:t>mad</a:t>
            </a:r>
            <a:r>
              <a:rPr lang="en-US" dirty="0">
                <a:effectLst/>
              </a:rPr>
              <a:t> and how you model that for children.</a:t>
            </a:r>
          </a:p>
          <a:p>
            <a:r>
              <a:rPr lang="en-US" b="1" dirty="0">
                <a:effectLst/>
              </a:rPr>
              <a:t> </a:t>
            </a:r>
            <a:endParaRPr lang="en-US" dirty="0">
              <a:effectLst/>
            </a:endParaRPr>
          </a:p>
          <a:p>
            <a:r>
              <a:rPr lang="en-US" b="1" dirty="0">
                <a:effectLst/>
              </a:rPr>
              <a:t>Presenter note:</a:t>
            </a:r>
            <a:endParaRPr lang="en-US" dirty="0">
              <a:effectLst/>
            </a:endParaRPr>
          </a:p>
          <a:p>
            <a:r>
              <a:rPr lang="en-US" dirty="0">
                <a:effectLst/>
              </a:rPr>
              <a:t> </a:t>
            </a:r>
          </a:p>
          <a:p>
            <a:r>
              <a:rPr lang="en-US" dirty="0">
                <a:effectLst/>
              </a:rPr>
              <a:t>This video is 1 minute, 52 seconds long.  You may need to click on the correct clip in the right column.  The next video will auto play if not manually stopped.</a:t>
            </a:r>
          </a:p>
        </p:txBody>
      </p:sp>
      <p:sp>
        <p:nvSpPr>
          <p:cNvPr id="4" name="Slide Number Placeholder 3"/>
          <p:cNvSpPr>
            <a:spLocks noGrp="1"/>
          </p:cNvSpPr>
          <p:nvPr>
            <p:ph type="sldNum" sz="quarter" idx="5"/>
          </p:nvPr>
        </p:nvSpPr>
        <p:spPr/>
        <p:txBody>
          <a:bodyPr/>
          <a:lstStyle/>
          <a:p>
            <a:fld id="{D57395D8-2BAD-2643-952A-6FE555AF7251}" type="slidenum">
              <a:rPr lang="en-US" smtClean="0"/>
              <a:t>15</a:t>
            </a:fld>
            <a:endParaRPr lang="en-US"/>
          </a:p>
        </p:txBody>
      </p:sp>
    </p:spTree>
    <p:extLst>
      <p:ext uri="{BB962C8B-B14F-4D97-AF65-F5344CB8AC3E}">
        <p14:creationId xmlns:p14="http://schemas.microsoft.com/office/powerpoint/2010/main" val="3237515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pPr marL="0" marR="0">
              <a:spcBef>
                <a:spcPts val="0"/>
              </a:spcBef>
              <a:spcAft>
                <a:spcPts val="1000"/>
              </a:spcAft>
            </a:pPr>
            <a:r>
              <a:rPr lang="en-US" sz="1600" dirty="0">
                <a:effectLst/>
                <a:latin typeface="Arial" panose="020B0604020202020204" pitchFamily="34" charset="0"/>
                <a:ea typeface="Arial" panose="020B0604020202020204" pitchFamily="34" charset="0"/>
              </a:rPr>
              <a:t>What are your favorite children’s books that talk about emotions? Let’s make a list together.</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b="1" dirty="0">
                <a:effectLst/>
                <a:latin typeface="Arial" panose="020B0604020202020204" pitchFamily="34" charset="0"/>
                <a:ea typeface="Arial" panose="020B0604020202020204" pitchFamily="34" charset="0"/>
              </a:rPr>
              <a:t>Presenter note:</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This can be done with the participants shouting out ideas and the presenter making notes of suggestions</a:t>
            </a:r>
            <a:r>
              <a:rPr lang="en-US" sz="1600" b="1" dirty="0">
                <a:effectLst/>
                <a:latin typeface="Arial" panose="020B0604020202020204" pitchFamily="34" charset="0"/>
                <a:ea typeface="Arial" panose="020B0604020202020204" pitchFamily="34" charset="0"/>
              </a:rPr>
              <a:t> or</a:t>
            </a:r>
            <a:r>
              <a:rPr lang="en-US" sz="1600" dirty="0">
                <a:effectLst/>
                <a:latin typeface="Arial" panose="020B0604020202020204" pitchFamily="34" charset="0"/>
                <a:ea typeface="Arial" panose="020B0604020202020204" pitchFamily="34" charset="0"/>
              </a:rPr>
              <a:t> the presenter could put a couple of pieces of chart paper up and encourage participants to write down ideas.  One benefit of using chart paper is that participants can take a picture of the ideas to take home with them.</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Presenter may choose to bring in books on emotions to show participants. Note: any book with characters showing emotions will work.  </a:t>
            </a:r>
          </a:p>
        </p:txBody>
      </p:sp>
      <p:sp>
        <p:nvSpPr>
          <p:cNvPr id="4" name="Slide Number Placeholder 3"/>
          <p:cNvSpPr>
            <a:spLocks noGrp="1"/>
          </p:cNvSpPr>
          <p:nvPr>
            <p:ph type="sldNum" sz="quarter" idx="5"/>
          </p:nvPr>
        </p:nvSpPr>
        <p:spPr/>
        <p:txBody>
          <a:bodyPr/>
          <a:lstStyle/>
          <a:p>
            <a:fld id="{D57395D8-2BAD-2643-952A-6FE555AF7251}" type="slidenum">
              <a:rPr lang="en-US" smtClean="0"/>
              <a:t>16</a:t>
            </a:fld>
            <a:endParaRPr lang="en-US"/>
          </a:p>
        </p:txBody>
      </p:sp>
    </p:spTree>
    <p:extLst>
      <p:ext uri="{BB962C8B-B14F-4D97-AF65-F5344CB8AC3E}">
        <p14:creationId xmlns:p14="http://schemas.microsoft.com/office/powerpoint/2010/main" val="28540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pPr marL="0" marR="0">
              <a:spcBef>
                <a:spcPts val="0"/>
              </a:spcBef>
              <a:spcAft>
                <a:spcPts val="1000"/>
              </a:spcAft>
            </a:pPr>
            <a:r>
              <a:rPr lang="en-US" sz="1600" dirty="0">
                <a:solidFill>
                  <a:srgbClr val="000000"/>
                </a:solidFill>
                <a:effectLst/>
                <a:latin typeface="Arial" panose="020B0604020202020204" pitchFamily="34" charset="0"/>
                <a:ea typeface="Arial" panose="020B0604020202020204" pitchFamily="34" charset="0"/>
              </a:rPr>
              <a:t>We have heard many emotional literacy and emotional regulation strategies from the last couple of video clips, so let’s quickly review a few main strategies:</a:t>
            </a:r>
            <a:endParaRPr lang="en-US" sz="1600" dirty="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tabLst>
                <a:tab pos="457200" algn="l"/>
              </a:tabLst>
            </a:pPr>
            <a:r>
              <a:rPr lang="en-US" dirty="0">
                <a:solidFill>
                  <a:srgbClr val="000000"/>
                </a:solidFill>
                <a:effectLst/>
                <a:cs typeface="Times New Roman" panose="02020603050405020304" pitchFamily="18" charset="0"/>
              </a:rPr>
              <a:t>Teach and build new emotion words.</a:t>
            </a:r>
            <a:endParaRPr lang="en-US" dirty="0">
              <a:effectLst/>
              <a:cs typeface="Times New Roman" panose="02020603050405020304" pitchFamily="18" charset="0"/>
            </a:endParaRPr>
          </a:p>
          <a:p>
            <a:pPr marL="342900" lvl="0" indent="-342900">
              <a:buFont typeface="Arial" panose="020B0604020202020204" pitchFamily="34" charset="0"/>
              <a:buChar char="•"/>
              <a:tabLst>
                <a:tab pos="457200" algn="l"/>
              </a:tabLst>
            </a:pPr>
            <a:r>
              <a:rPr lang="en-US" dirty="0">
                <a:solidFill>
                  <a:srgbClr val="000000"/>
                </a:solidFill>
                <a:effectLst/>
                <a:cs typeface="Times New Roman" panose="02020603050405020304" pitchFamily="18" charset="0"/>
              </a:rPr>
              <a:t>Play games to identify emotions.</a:t>
            </a:r>
            <a:endParaRPr lang="en-US" dirty="0">
              <a:effectLst/>
              <a:cs typeface="Times New Roman" panose="02020603050405020304" pitchFamily="18" charset="0"/>
            </a:endParaRPr>
          </a:p>
          <a:p>
            <a:pPr marL="342900" lvl="0" indent="-342900">
              <a:buFont typeface="Arial" panose="020B0604020202020204" pitchFamily="34" charset="0"/>
              <a:buChar char="•"/>
              <a:tabLst>
                <a:tab pos="457200" algn="l"/>
              </a:tabLst>
            </a:pPr>
            <a:r>
              <a:rPr lang="en-US" dirty="0">
                <a:solidFill>
                  <a:srgbClr val="000000"/>
                </a:solidFill>
                <a:effectLst/>
                <a:cs typeface="Times New Roman" panose="02020603050405020304" pitchFamily="18" charset="0"/>
              </a:rPr>
              <a:t>Practice and model emotional regulation.</a:t>
            </a:r>
            <a:endParaRPr lang="en-US" dirty="0">
              <a:effectLst/>
              <a:cs typeface="Times New Roman" panose="02020603050405020304" pitchFamily="18" charset="0"/>
            </a:endParaRPr>
          </a:p>
          <a:p>
            <a:pPr marL="457200"/>
            <a:r>
              <a:rPr lang="en-US" dirty="0">
                <a:solidFill>
                  <a:srgbClr val="000000"/>
                </a:solidFill>
                <a:effectLst/>
              </a:rPr>
              <a:t> </a:t>
            </a:r>
            <a:endParaRPr lang="en-US" dirty="0">
              <a:effectLst/>
            </a:endParaRPr>
          </a:p>
          <a:p>
            <a:pPr marL="0" marR="0">
              <a:spcBef>
                <a:spcPts val="0"/>
              </a:spcBef>
              <a:spcAft>
                <a:spcPts val="1000"/>
              </a:spcAft>
            </a:pPr>
            <a:r>
              <a:rPr lang="en-US" sz="1600" dirty="0">
                <a:solidFill>
                  <a:srgbClr val="000000"/>
                </a:solidFill>
                <a:effectLst/>
                <a:latin typeface="Arial" panose="020B0604020202020204" pitchFamily="34" charset="0"/>
                <a:ea typeface="Arial" panose="020B0604020202020204" pitchFamily="34" charset="0"/>
              </a:rPr>
              <a:t>What is one thing you will try this week? (Shout out to the larger group or discuss with a partner.)</a:t>
            </a:r>
            <a:endParaRPr lang="en-US" sz="16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D57395D8-2BAD-2643-952A-6FE555AF7251}" type="slidenum">
              <a:rPr lang="en-US" smtClean="0"/>
              <a:t>17</a:t>
            </a:fld>
            <a:endParaRPr lang="en-US"/>
          </a:p>
        </p:txBody>
      </p:sp>
    </p:spTree>
    <p:extLst>
      <p:ext uri="{BB962C8B-B14F-4D97-AF65-F5344CB8AC3E}">
        <p14:creationId xmlns:p14="http://schemas.microsoft.com/office/powerpoint/2010/main" val="2720521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b="1" dirty="0"/>
              <a:t>What to say:</a:t>
            </a:r>
          </a:p>
          <a:p>
            <a:r>
              <a:rPr lang="en-US" sz="1600" kern="1200" dirty="0">
                <a:solidFill>
                  <a:schemeClr val="tx1"/>
                </a:solidFill>
                <a:effectLst/>
                <a:latin typeface="+mn-lt"/>
                <a:ea typeface="+mn-ea"/>
                <a:cs typeface="+mn-cs"/>
              </a:rPr>
              <a:t>In this It’s All About You segment, Gail uses telescopes to talk about how to get unstuck from negative feelings. Remember that supporting our emotional regulation strengthens our ability to lead with care and compassion and lowers stress and the likelihood of burnout while increasing our mental health. </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clip is 2 minutes, 41 seconds long.</a:t>
            </a:r>
          </a:p>
        </p:txBody>
      </p:sp>
      <p:sp>
        <p:nvSpPr>
          <p:cNvPr id="4" name="Slide Number Placeholder 3"/>
          <p:cNvSpPr>
            <a:spLocks noGrp="1"/>
          </p:cNvSpPr>
          <p:nvPr>
            <p:ph type="sldNum" sz="quarter" idx="5"/>
          </p:nvPr>
        </p:nvSpPr>
        <p:spPr/>
        <p:txBody>
          <a:bodyPr/>
          <a:lstStyle/>
          <a:p>
            <a:fld id="{D57395D8-2BAD-2643-952A-6FE555AF7251}" type="slidenum">
              <a:rPr lang="en-US" smtClean="0"/>
              <a:t>18</a:t>
            </a:fld>
            <a:endParaRPr lang="en-US"/>
          </a:p>
        </p:txBody>
      </p:sp>
    </p:spTree>
    <p:extLst>
      <p:ext uri="{BB962C8B-B14F-4D97-AF65-F5344CB8AC3E}">
        <p14:creationId xmlns:p14="http://schemas.microsoft.com/office/powerpoint/2010/main" val="4199383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mn-lt"/>
                <a:ea typeface="+mn-ea"/>
                <a:cs typeface="+mn-cs"/>
              </a:rPr>
              <a:t>What to say:</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Talk to a partner: Think about a recent time you were stuck in a negative frame of mind about something in your work. What could you say or do to turn it around? </a:t>
            </a:r>
          </a:p>
        </p:txBody>
      </p:sp>
      <p:sp>
        <p:nvSpPr>
          <p:cNvPr id="4" name="Slide Number Placeholder 3"/>
          <p:cNvSpPr>
            <a:spLocks noGrp="1"/>
          </p:cNvSpPr>
          <p:nvPr>
            <p:ph type="sldNum" sz="quarter" idx="5"/>
          </p:nvPr>
        </p:nvSpPr>
        <p:spPr/>
        <p:txBody>
          <a:bodyPr/>
          <a:lstStyle/>
          <a:p>
            <a:fld id="{D57395D8-2BAD-2643-952A-6FE555AF7251}" type="slidenum">
              <a:rPr lang="en-US" smtClean="0"/>
              <a:t>19</a:t>
            </a:fld>
            <a:endParaRPr lang="en-US"/>
          </a:p>
        </p:txBody>
      </p:sp>
    </p:spTree>
    <p:extLst>
      <p:ext uri="{BB962C8B-B14F-4D97-AF65-F5344CB8AC3E}">
        <p14:creationId xmlns:p14="http://schemas.microsoft.com/office/powerpoint/2010/main" val="195473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b="0" dirty="0"/>
          </a:p>
          <a:p>
            <a:r>
              <a:rPr lang="en-US" dirty="0">
                <a:effectLst/>
              </a:rPr>
              <a:t>For the second half of this Positive Behavior Support module, we will:</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Learn strategies for teaching about emotions.</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Learn why problem solving is an important skill to teach children.</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Learn strategies for teaching friendship skills.</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Reflect on your perceptions of children’s behavior.</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Discuss early intervention strategies.</a:t>
            </a:r>
          </a:p>
          <a:p>
            <a:endParaRPr lang="en-US" b="1" dirty="0"/>
          </a:p>
        </p:txBody>
      </p:sp>
      <p:sp>
        <p:nvSpPr>
          <p:cNvPr id="4" name="Slide Number Placeholder 3"/>
          <p:cNvSpPr>
            <a:spLocks noGrp="1"/>
          </p:cNvSpPr>
          <p:nvPr>
            <p:ph type="sldNum" sz="quarter" idx="5"/>
          </p:nvPr>
        </p:nvSpPr>
        <p:spPr/>
        <p:txBody>
          <a:bodyPr/>
          <a:lstStyle/>
          <a:p>
            <a:fld id="{D57395D8-2BAD-2643-952A-6FE555AF7251}" type="slidenum">
              <a:rPr lang="en-US" smtClean="0"/>
              <a:t>2</a:t>
            </a:fld>
            <a:endParaRPr lang="en-US"/>
          </a:p>
        </p:txBody>
      </p:sp>
    </p:spTree>
    <p:extLst>
      <p:ext uri="{BB962C8B-B14F-4D97-AF65-F5344CB8AC3E}">
        <p14:creationId xmlns:p14="http://schemas.microsoft.com/office/powerpoint/2010/main" val="801399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b="0" dirty="0"/>
          </a:p>
          <a:p>
            <a:r>
              <a:rPr lang="en-US" b="0" dirty="0"/>
              <a:t>On that positive note, let’s take a quick break.  </a:t>
            </a:r>
          </a:p>
          <a:p>
            <a:endParaRPr lang="en-US" b="0" dirty="0"/>
          </a:p>
          <a:p>
            <a:r>
              <a:rPr lang="en-US" b="1" dirty="0"/>
              <a:t>Presenter note:</a:t>
            </a:r>
          </a:p>
          <a:p>
            <a:r>
              <a:rPr lang="en-US" b="0" dirty="0"/>
              <a:t>This break can be adjusted shorter or longer depending on your timing needs.  </a:t>
            </a:r>
          </a:p>
        </p:txBody>
      </p:sp>
      <p:sp>
        <p:nvSpPr>
          <p:cNvPr id="4" name="Slide Number Placeholder 3"/>
          <p:cNvSpPr>
            <a:spLocks noGrp="1"/>
          </p:cNvSpPr>
          <p:nvPr>
            <p:ph type="sldNum" sz="quarter" idx="5"/>
          </p:nvPr>
        </p:nvSpPr>
        <p:spPr/>
        <p:txBody>
          <a:bodyPr/>
          <a:lstStyle/>
          <a:p>
            <a:fld id="{D57395D8-2BAD-2643-952A-6FE555AF7251}" type="slidenum">
              <a:rPr lang="en-US" smtClean="0"/>
              <a:t>20</a:t>
            </a:fld>
            <a:endParaRPr lang="en-US"/>
          </a:p>
        </p:txBody>
      </p:sp>
    </p:spTree>
    <p:extLst>
      <p:ext uri="{BB962C8B-B14F-4D97-AF65-F5344CB8AC3E}">
        <p14:creationId xmlns:p14="http://schemas.microsoft.com/office/powerpoint/2010/main" val="2144734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The idea of reframing negative thoughts is a great way to transition to our next level of the Pyramid Model, as we talk about problems as opportunities: teaching problem-solving and friendship skills.</a:t>
            </a:r>
          </a:p>
        </p:txBody>
      </p:sp>
      <p:sp>
        <p:nvSpPr>
          <p:cNvPr id="4" name="Slide Number Placeholder 3"/>
          <p:cNvSpPr>
            <a:spLocks noGrp="1"/>
          </p:cNvSpPr>
          <p:nvPr>
            <p:ph type="sldNum" sz="quarter" idx="5"/>
          </p:nvPr>
        </p:nvSpPr>
        <p:spPr/>
        <p:txBody>
          <a:bodyPr/>
          <a:lstStyle/>
          <a:p>
            <a:fld id="{D57395D8-2BAD-2643-952A-6FE555AF7251}" type="slidenum">
              <a:rPr lang="en-US" smtClean="0"/>
              <a:t>21</a:t>
            </a:fld>
            <a:endParaRPr lang="en-US"/>
          </a:p>
        </p:txBody>
      </p:sp>
    </p:spTree>
    <p:extLst>
      <p:ext uri="{BB962C8B-B14F-4D97-AF65-F5344CB8AC3E}">
        <p14:creationId xmlns:p14="http://schemas.microsoft.com/office/powerpoint/2010/main" val="75871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This segment includes featured guest Dr. Angel Fettig from the University of Washington, discussing problem-solving in the early childhood classroom and the 4 Step Problem-Solving Technique.  After our featured guest, we join Heather for some Circle Time Magic as she uses problem-solving.</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clip is 6 minutes, 22 seconds long.</a:t>
            </a:r>
          </a:p>
        </p:txBody>
      </p:sp>
      <p:sp>
        <p:nvSpPr>
          <p:cNvPr id="4" name="Slide Number Placeholder 3"/>
          <p:cNvSpPr>
            <a:spLocks noGrp="1"/>
          </p:cNvSpPr>
          <p:nvPr>
            <p:ph type="sldNum" sz="quarter" idx="5"/>
          </p:nvPr>
        </p:nvSpPr>
        <p:spPr/>
        <p:txBody>
          <a:bodyPr/>
          <a:lstStyle/>
          <a:p>
            <a:fld id="{D57395D8-2BAD-2643-952A-6FE555AF7251}" type="slidenum">
              <a:rPr lang="en-US" smtClean="0"/>
              <a:t>22</a:t>
            </a:fld>
            <a:endParaRPr lang="en-US"/>
          </a:p>
        </p:txBody>
      </p:sp>
    </p:spTree>
    <p:extLst>
      <p:ext uri="{BB962C8B-B14F-4D97-AF65-F5344CB8AC3E}">
        <p14:creationId xmlns:p14="http://schemas.microsoft.com/office/powerpoint/2010/main" val="1591222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Here is a quick recap of the 4-step problem solving technique.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Step 1: What is my problem? Identify the problem.</a:t>
            </a:r>
          </a:p>
          <a:p>
            <a:r>
              <a:rPr lang="en-US" sz="1600" kern="1200" dirty="0">
                <a:solidFill>
                  <a:schemeClr val="tx1"/>
                </a:solidFill>
                <a:effectLst/>
                <a:latin typeface="+mn-lt"/>
                <a:ea typeface="+mn-ea"/>
                <a:cs typeface="+mn-cs"/>
              </a:rPr>
              <a:t>Step 2: Brainstorm solutions. Use tools for support.</a:t>
            </a:r>
          </a:p>
          <a:p>
            <a:r>
              <a:rPr lang="en-US" sz="1600" kern="1200" dirty="0">
                <a:solidFill>
                  <a:schemeClr val="tx1"/>
                </a:solidFill>
                <a:effectLst/>
                <a:latin typeface="+mn-lt"/>
                <a:ea typeface="+mn-ea"/>
                <a:cs typeface="+mn-cs"/>
              </a:rPr>
              <a:t>Step 3: What will happen if I try this solution? Evaluate the option.</a:t>
            </a:r>
          </a:p>
          <a:p>
            <a:r>
              <a:rPr lang="en-US" sz="1600" kern="1200" dirty="0">
                <a:solidFill>
                  <a:schemeClr val="tx1"/>
                </a:solidFill>
                <a:effectLst/>
                <a:latin typeface="+mn-lt"/>
                <a:ea typeface="+mn-ea"/>
                <a:cs typeface="+mn-cs"/>
              </a:rPr>
              <a:t>Step 4: Try it out. If it doesn’t work, try another solution.</a:t>
            </a:r>
          </a:p>
          <a:p>
            <a:r>
              <a:rPr lang="en-US" sz="1600" kern="1200" dirty="0">
                <a:solidFill>
                  <a:schemeClr val="tx1"/>
                </a:solidFill>
                <a:effectLst/>
                <a:latin typeface="+mn-lt"/>
                <a:ea typeface="+mn-ea"/>
                <a:cs typeface="+mn-cs"/>
              </a:rPr>
              <a:t> </a:t>
            </a: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Ask participants to talk to find a new partner and discuss: what other ways have you taught problem- solving?  If desired, you can ask for a couple of volunteers to share interesting ideas with the larger group.  Allow 3-5 minutes for this discussion.</a:t>
            </a:r>
          </a:p>
        </p:txBody>
      </p:sp>
      <p:sp>
        <p:nvSpPr>
          <p:cNvPr id="4" name="Slide Number Placeholder 3"/>
          <p:cNvSpPr>
            <a:spLocks noGrp="1"/>
          </p:cNvSpPr>
          <p:nvPr>
            <p:ph type="sldNum" sz="quarter" idx="5"/>
          </p:nvPr>
        </p:nvSpPr>
        <p:spPr/>
        <p:txBody>
          <a:bodyPr/>
          <a:lstStyle/>
          <a:p>
            <a:fld id="{D57395D8-2BAD-2643-952A-6FE555AF7251}" type="slidenum">
              <a:rPr lang="en-US" smtClean="0"/>
              <a:t>23</a:t>
            </a:fld>
            <a:endParaRPr lang="en-US"/>
          </a:p>
        </p:txBody>
      </p:sp>
    </p:spTree>
    <p:extLst>
      <p:ext uri="{BB962C8B-B14F-4D97-AF65-F5344CB8AC3E}">
        <p14:creationId xmlns:p14="http://schemas.microsoft.com/office/powerpoint/2010/main" val="2511954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endParaRPr lang="en-US" b="0" dirty="0"/>
          </a:p>
          <a:p>
            <a:r>
              <a:rPr lang="en-US" sz="1600" kern="1200" dirty="0">
                <a:solidFill>
                  <a:schemeClr val="tx1"/>
                </a:solidFill>
                <a:effectLst/>
                <a:latin typeface="+mn-lt"/>
                <a:ea typeface="+mn-ea"/>
                <a:cs typeface="+mn-cs"/>
              </a:rPr>
              <a:t>This video clip is 6 minutes, 54 minutes long.</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What to say:</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In this Featured Guest video segment, Dr. Angel Fettig continues to talk about problem-solving, including the Think 5 technique.  As you watch, think about how you could incorporate Think 5 into your program and be prepared to discuss after the clip ends.</a:t>
            </a:r>
          </a:p>
        </p:txBody>
      </p:sp>
      <p:sp>
        <p:nvSpPr>
          <p:cNvPr id="4" name="Slide Number Placeholder 3"/>
          <p:cNvSpPr>
            <a:spLocks noGrp="1"/>
          </p:cNvSpPr>
          <p:nvPr>
            <p:ph type="sldNum" sz="quarter" idx="5"/>
          </p:nvPr>
        </p:nvSpPr>
        <p:spPr/>
        <p:txBody>
          <a:bodyPr/>
          <a:lstStyle/>
          <a:p>
            <a:fld id="{D57395D8-2BAD-2643-952A-6FE555AF7251}" type="slidenum">
              <a:rPr lang="en-US" smtClean="0"/>
              <a:t>24</a:t>
            </a:fld>
            <a:endParaRPr lang="en-US"/>
          </a:p>
        </p:txBody>
      </p:sp>
    </p:spTree>
    <p:extLst>
      <p:ext uri="{BB962C8B-B14F-4D97-AF65-F5344CB8AC3E}">
        <p14:creationId xmlns:p14="http://schemas.microsoft.com/office/powerpoint/2010/main" val="1015113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endParaRPr lang="en-US" b="0" dirty="0"/>
          </a:p>
          <a:p>
            <a:r>
              <a:rPr lang="en-US" sz="1600" kern="1200" dirty="0">
                <a:solidFill>
                  <a:schemeClr val="tx1"/>
                </a:solidFill>
                <a:effectLst/>
                <a:latin typeface="+mn-lt"/>
                <a:ea typeface="+mn-ea"/>
                <a:cs typeface="+mn-cs"/>
              </a:rPr>
              <a:t>Turn to a partner and discuss: Which one of these items do you do really well?  Which one would you like to work on and what could you do to improve your practice?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Allow 3-5 minutes for this discussion.</a:t>
            </a:r>
          </a:p>
        </p:txBody>
      </p:sp>
      <p:sp>
        <p:nvSpPr>
          <p:cNvPr id="4" name="Slide Number Placeholder 3"/>
          <p:cNvSpPr>
            <a:spLocks noGrp="1"/>
          </p:cNvSpPr>
          <p:nvPr>
            <p:ph type="sldNum" sz="quarter" idx="5"/>
          </p:nvPr>
        </p:nvSpPr>
        <p:spPr/>
        <p:txBody>
          <a:bodyPr/>
          <a:lstStyle/>
          <a:p>
            <a:fld id="{D57395D8-2BAD-2643-952A-6FE555AF7251}" type="slidenum">
              <a:rPr lang="en-US" smtClean="0"/>
              <a:t>25</a:t>
            </a:fld>
            <a:endParaRPr lang="en-US"/>
          </a:p>
        </p:txBody>
      </p:sp>
    </p:spTree>
    <p:extLst>
      <p:ext uri="{BB962C8B-B14F-4D97-AF65-F5344CB8AC3E}">
        <p14:creationId xmlns:p14="http://schemas.microsoft.com/office/powerpoint/2010/main" val="1902074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This slightly longer From the Field video segment features Dr. Maggie </a:t>
            </a:r>
            <a:r>
              <a:rPr lang="en-US" sz="1600" kern="1200" dirty="0" err="1">
                <a:solidFill>
                  <a:schemeClr val="tx1"/>
                </a:solidFill>
                <a:effectLst/>
                <a:latin typeface="+mn-lt"/>
                <a:ea typeface="+mn-ea"/>
                <a:cs typeface="+mn-cs"/>
              </a:rPr>
              <a:t>Beneke</a:t>
            </a:r>
            <a:r>
              <a:rPr lang="en-US" sz="1600" kern="1200" dirty="0">
                <a:solidFill>
                  <a:schemeClr val="tx1"/>
                </a:solidFill>
                <a:effectLst/>
                <a:latin typeface="+mn-lt"/>
                <a:ea typeface="+mn-ea"/>
                <a:cs typeface="+mn-cs"/>
              </a:rPr>
              <a:t> and Jordan </a:t>
            </a:r>
            <a:r>
              <a:rPr lang="en-US" sz="1600" kern="1200" dirty="0" err="1">
                <a:solidFill>
                  <a:schemeClr val="tx1"/>
                </a:solidFill>
                <a:effectLst/>
                <a:latin typeface="+mn-lt"/>
                <a:ea typeface="+mn-ea"/>
                <a:cs typeface="+mn-cs"/>
              </a:rPr>
              <a:t>Taitingfong</a:t>
            </a:r>
            <a:r>
              <a:rPr lang="en-US" sz="1600" kern="1200" dirty="0">
                <a:solidFill>
                  <a:schemeClr val="tx1"/>
                </a:solidFill>
                <a:effectLst/>
                <a:latin typeface="+mn-lt"/>
                <a:ea typeface="+mn-ea"/>
                <a:cs typeface="+mn-cs"/>
              </a:rPr>
              <a:t> from the University of Washington’s Haring Center discussing social problems and biases in the early childhood classroom, including their own experiences.</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clip is 10 minutes, 11 seconds long.</a:t>
            </a:r>
          </a:p>
          <a:p>
            <a:endParaRPr lang="en-US" b="0" dirty="0"/>
          </a:p>
        </p:txBody>
      </p:sp>
      <p:sp>
        <p:nvSpPr>
          <p:cNvPr id="4" name="Slide Number Placeholder 3"/>
          <p:cNvSpPr>
            <a:spLocks noGrp="1"/>
          </p:cNvSpPr>
          <p:nvPr>
            <p:ph type="sldNum" sz="quarter" idx="5"/>
          </p:nvPr>
        </p:nvSpPr>
        <p:spPr/>
        <p:txBody>
          <a:bodyPr/>
          <a:lstStyle/>
          <a:p>
            <a:fld id="{D57395D8-2BAD-2643-952A-6FE555AF7251}" type="slidenum">
              <a:rPr lang="en-US" smtClean="0"/>
              <a:t>26</a:t>
            </a:fld>
            <a:endParaRPr lang="en-US"/>
          </a:p>
        </p:txBody>
      </p:sp>
    </p:spTree>
    <p:extLst>
      <p:ext uri="{BB962C8B-B14F-4D97-AF65-F5344CB8AC3E}">
        <p14:creationId xmlns:p14="http://schemas.microsoft.com/office/powerpoint/2010/main" val="1316543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Materials needed:</a:t>
            </a:r>
          </a:p>
          <a:p>
            <a:pPr marL="0" marR="0">
              <a:spcBef>
                <a:spcPts val="0"/>
              </a:spcBef>
              <a:spcAft>
                <a:spcPts val="0"/>
              </a:spcAft>
            </a:pPr>
            <a:r>
              <a:rPr lang="en-US" sz="1600" dirty="0">
                <a:effectLst/>
                <a:latin typeface="Arial" panose="020B0604020202020204" pitchFamily="34" charset="0"/>
                <a:ea typeface="Arial" panose="020B0604020202020204" pitchFamily="34" charset="0"/>
              </a:rPr>
              <a:t>Handout: </a:t>
            </a:r>
            <a:r>
              <a:rPr lang="en-US" sz="1600" i="1" dirty="0">
                <a:effectLst/>
                <a:latin typeface="Arial" panose="020B0604020202020204" pitchFamily="34" charset="0"/>
                <a:ea typeface="Arial" panose="020B0604020202020204" pitchFamily="34" charset="0"/>
              </a:rPr>
              <a:t>Moving Beyond Anti-Bias Activities </a:t>
            </a:r>
            <a:r>
              <a:rPr lang="en-US" sz="1600" dirty="0">
                <a:effectLst/>
                <a:latin typeface="Arial" panose="020B0604020202020204" pitchFamily="34" charset="0"/>
                <a:ea typeface="Arial" panose="020B0604020202020204" pitchFamily="34" charset="0"/>
              </a:rPr>
              <a:t>(This resource has multiple pages, if you don’t want to print every page, consider only printing 1-2 for each table to use as a resource.)</a:t>
            </a:r>
          </a:p>
          <a:p>
            <a:pPr marL="0" marR="0">
              <a:spcBef>
                <a:spcPts val="0"/>
              </a:spcBef>
              <a:spcAft>
                <a:spcPts val="0"/>
              </a:spcAft>
            </a:pPr>
            <a:r>
              <a:rPr lang="en-US" sz="1600" dirty="0">
                <a:effectLst/>
                <a:latin typeface="Arial" panose="020B0604020202020204" pitchFamily="34" charset="0"/>
                <a:ea typeface="Arial" panose="020B0604020202020204" pitchFamily="34" charset="0"/>
              </a:rPr>
              <a:t>Handout: </a:t>
            </a:r>
            <a:r>
              <a:rPr lang="en-US" sz="1600" i="1" dirty="0">
                <a:effectLst/>
                <a:latin typeface="Arial" panose="020B0604020202020204" pitchFamily="34" charset="0"/>
                <a:ea typeface="Arial" panose="020B0604020202020204" pitchFamily="34" charset="0"/>
              </a:rPr>
              <a:t>Framework for Anti-Bias Teaching Activity</a:t>
            </a:r>
            <a:endParaRPr lang="en-US" sz="1600" dirty="0">
              <a:effectLst/>
              <a:latin typeface="Arial" panose="020B0604020202020204" pitchFamily="34" charset="0"/>
              <a:ea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Arial" panose="020B0604020202020204" pitchFamily="34" charset="0"/>
              </a:rPr>
              <a:t>Presenter note:</a:t>
            </a:r>
            <a:endParaRPr lang="en-US" sz="1600" dirty="0">
              <a:effectLst/>
              <a:latin typeface="Arial" panose="020B0604020202020204" pitchFamily="34" charset="0"/>
              <a:ea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Arial" panose="020B0604020202020204" pitchFamily="34" charset="0"/>
              </a:rPr>
              <a:t>This topic can be a challenge to discuss, so as appropriate, you might encourage participants to stop and breathe before entering this activity. It might also be helpful to remind participants of healthy discussion guidelines such as, openness to other perspectives, honesty with ourselves, and respectful language.</a:t>
            </a:r>
          </a:p>
          <a:p>
            <a:pPr marL="0" marR="0">
              <a:spcBef>
                <a:spcPts val="0"/>
              </a:spcBef>
              <a:spcAft>
                <a:spcPts val="0"/>
              </a:spcAft>
            </a:pPr>
            <a:r>
              <a:rPr lang="en-US" sz="1600" b="1"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Arial" panose="020B0604020202020204" pitchFamily="34" charset="0"/>
              </a:rPr>
              <a:t>What to say</a:t>
            </a:r>
            <a:r>
              <a:rPr lang="en-US" sz="1600" dirty="0">
                <a:effectLst/>
                <a:latin typeface="Arial" panose="020B0604020202020204" pitchFamily="34" charset="0"/>
                <a:ea typeface="Arial" panose="020B0604020202020204" pitchFamily="34" charset="0"/>
              </a:rPr>
              <a:t>:</a:t>
            </a:r>
          </a:p>
          <a:p>
            <a:pPr marL="0" marR="0">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spcBef>
                <a:spcPts val="0"/>
              </a:spcBef>
              <a:spcAft>
                <a:spcPts val="0"/>
              </a:spcAft>
            </a:pPr>
            <a:r>
              <a:rPr lang="en-US" sz="1600" dirty="0">
                <a:effectLst/>
                <a:latin typeface="Arial" panose="020B0604020202020204" pitchFamily="34" charset="0"/>
                <a:ea typeface="Arial" panose="020B0604020202020204" pitchFamily="34" charset="0"/>
              </a:rPr>
              <a:t>This can be a challenging topic to discuss, so before we begin, I encourage you to take a couple of deep breaths and a minute to reflect on your perspective and experiences with social problems in your early childhood program.  I will keep the time.  Let’s take a moment and complete the Framework for Anti-Bias Teaching Activity.  After you have completed it for yourself, you will be encouraged to turn to a partner and talk about what you wrote and some of your ideas for addressing challenges. </a:t>
            </a:r>
          </a:p>
          <a:p>
            <a:pPr marL="0" marR="0">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spcBef>
                <a:spcPts val="0"/>
              </a:spcBef>
              <a:spcAft>
                <a:spcPts val="0"/>
              </a:spcAft>
            </a:pPr>
            <a:r>
              <a:rPr lang="en-US" sz="1600" dirty="0">
                <a:effectLst/>
                <a:latin typeface="Arial" panose="020B0604020202020204" pitchFamily="34" charset="0"/>
                <a:ea typeface="Arial" panose="020B0604020202020204" pitchFamily="34" charset="0"/>
              </a:rPr>
              <a:t>Allow 5-10 minutes for this discussion and monitor non-verbal cues to ensure all participants are managing discussions and feeling comfortable.</a:t>
            </a:r>
          </a:p>
          <a:p>
            <a:pPr marL="0" marR="0">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spcBef>
                <a:spcPts val="0"/>
              </a:spcBef>
              <a:spcAft>
                <a:spcPts val="0"/>
              </a:spcAft>
            </a:pPr>
            <a:r>
              <a:rPr lang="en-US" sz="1600" b="1" dirty="0">
                <a:effectLst/>
                <a:latin typeface="Arial" panose="020B0604020202020204" pitchFamily="34" charset="0"/>
                <a:ea typeface="Arial" panose="020B0604020202020204" pitchFamily="34" charset="0"/>
              </a:rPr>
              <a:t>REFERENCE</a:t>
            </a:r>
            <a:endParaRPr lang="en-US" sz="1600" dirty="0">
              <a:effectLst/>
              <a:latin typeface="Arial" panose="020B0604020202020204" pitchFamily="34" charset="0"/>
              <a:ea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Arial" panose="020B0604020202020204" pitchFamily="34" charset="0"/>
              </a:rPr>
              <a:t>National Association for the Education of Young Children. (2016, March).  </a:t>
            </a:r>
            <a:r>
              <a:rPr lang="en-US" sz="1600" i="1" dirty="0">
                <a:effectLst/>
                <a:latin typeface="Arial" panose="020B0604020202020204" pitchFamily="34" charset="0"/>
                <a:ea typeface="Arial" panose="020B0604020202020204" pitchFamily="34" charset="0"/>
              </a:rPr>
              <a:t>Anti-Bias Teaching.</a:t>
            </a:r>
            <a:r>
              <a:rPr lang="en-US" sz="1600" dirty="0">
                <a:effectLst/>
                <a:latin typeface="Arial" panose="020B0604020202020204" pitchFamily="34" charset="0"/>
                <a:ea typeface="Arial" panose="020B0604020202020204" pitchFamily="34" charset="0"/>
              </a:rPr>
              <a:t> </a:t>
            </a:r>
          </a:p>
          <a:p>
            <a:pPr marL="0" marR="0">
              <a:spcBef>
                <a:spcPts val="0"/>
              </a:spcBef>
              <a:spcAft>
                <a:spcPts val="0"/>
              </a:spcAft>
            </a:pPr>
            <a:r>
              <a:rPr lang="en-US" sz="1600" u="sng"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a:t>
            </a:r>
            <a:r>
              <a:rPr lang="en-US" sz="1600" u="sng" dirty="0">
                <a:solidFill>
                  <a:srgbClr val="09499C"/>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://www.naeyc.org/resources/pubs/yc/mar2016/moving-beyond-anti-bias-activities</a:t>
            </a:r>
            <a:endParaRPr lang="en-US" sz="16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27</a:t>
            </a:fld>
            <a:endParaRPr lang="en-US"/>
          </a:p>
        </p:txBody>
      </p:sp>
    </p:spTree>
    <p:extLst>
      <p:ext uri="{BB962C8B-B14F-4D97-AF65-F5344CB8AC3E}">
        <p14:creationId xmlns:p14="http://schemas.microsoft.com/office/powerpoint/2010/main" val="689282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dirty="0">
                <a:solidFill>
                  <a:schemeClr val="tx1"/>
                </a:solidFill>
                <a:effectLst/>
                <a:latin typeface="+mn-lt"/>
                <a:ea typeface="+mn-ea"/>
                <a:cs typeface="+mn-cs"/>
              </a:rPr>
              <a:t>Presenter note:</a:t>
            </a:r>
          </a:p>
          <a:p>
            <a:r>
              <a:rPr lang="en-US" sz="1600" kern="1200" dirty="0">
                <a:solidFill>
                  <a:schemeClr val="tx1"/>
                </a:solidFill>
                <a:effectLst/>
                <a:latin typeface="+mn-lt"/>
                <a:ea typeface="+mn-ea"/>
                <a:cs typeface="+mn-cs"/>
              </a:rPr>
              <a:t>This is suggested as a large group discussion with a few ideas from volunteers, but can also be conducted in pairs or small groups.  Allow 2-3 minutes for this discussion.</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What to say:</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We’ve talked a little about how we deal with biases in our classrooms, but how are we communicating these strategies and beliefs with families?  What are some ways we can explore anti-bias with families?  If a few people are willing to share, we will discuss this as a large group.</a:t>
            </a:r>
          </a:p>
          <a:p>
            <a:endParaRPr lang="en-US" sz="16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28</a:t>
            </a:fld>
            <a:endParaRPr lang="en-US"/>
          </a:p>
        </p:txBody>
      </p:sp>
    </p:spTree>
    <p:extLst>
      <p:ext uri="{BB962C8B-B14F-4D97-AF65-F5344CB8AC3E}">
        <p14:creationId xmlns:p14="http://schemas.microsoft.com/office/powerpoint/2010/main" val="787898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b="0" dirty="0"/>
          </a:p>
          <a:p>
            <a:r>
              <a:rPr lang="en-US" sz="1600" kern="1200" dirty="0">
                <a:solidFill>
                  <a:schemeClr val="tx1"/>
                </a:solidFill>
                <a:effectLst/>
                <a:latin typeface="+mn-lt"/>
                <a:ea typeface="+mn-ea"/>
                <a:cs typeface="+mn-cs"/>
              </a:rPr>
              <a:t>This library segment includes librarian Blythe showing some friendship books from the local library.</a:t>
            </a:r>
          </a:p>
          <a:p>
            <a:r>
              <a:rPr lang="en-US" sz="1600" b="1"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This video clip is 6 minutes, 16 minutes long.</a:t>
            </a:r>
          </a:p>
        </p:txBody>
      </p:sp>
      <p:sp>
        <p:nvSpPr>
          <p:cNvPr id="4" name="Slide Number Placeholder 3"/>
          <p:cNvSpPr>
            <a:spLocks noGrp="1"/>
          </p:cNvSpPr>
          <p:nvPr>
            <p:ph type="sldNum" sz="quarter" idx="5"/>
          </p:nvPr>
        </p:nvSpPr>
        <p:spPr/>
        <p:txBody>
          <a:bodyPr/>
          <a:lstStyle/>
          <a:p>
            <a:fld id="{D57395D8-2BAD-2643-952A-6FE555AF7251}" type="slidenum">
              <a:rPr lang="en-US" smtClean="0"/>
              <a:t>29</a:t>
            </a:fld>
            <a:endParaRPr lang="en-US"/>
          </a:p>
        </p:txBody>
      </p:sp>
    </p:spTree>
    <p:extLst>
      <p:ext uri="{BB962C8B-B14F-4D97-AF65-F5344CB8AC3E}">
        <p14:creationId xmlns:p14="http://schemas.microsoft.com/office/powerpoint/2010/main" val="702069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Take a moment to introduce yourself to someone new and share something that interested you from Part 1. Discuss: What was one new thing you learned? What was one new or renewed strategy that you plan to use?</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If Part 2 is being held on a different day, you can encourage participants to talk about a strategy that they may have tried from Part 1.</a:t>
            </a:r>
          </a:p>
          <a:p>
            <a:endParaRPr lang="en-US" b="0" dirty="0"/>
          </a:p>
        </p:txBody>
      </p:sp>
      <p:sp>
        <p:nvSpPr>
          <p:cNvPr id="4" name="Slide Number Placeholder 3"/>
          <p:cNvSpPr>
            <a:spLocks noGrp="1"/>
          </p:cNvSpPr>
          <p:nvPr>
            <p:ph type="sldNum" sz="quarter" idx="5"/>
          </p:nvPr>
        </p:nvSpPr>
        <p:spPr/>
        <p:txBody>
          <a:bodyPr/>
          <a:lstStyle/>
          <a:p>
            <a:fld id="{D57395D8-2BAD-2643-952A-6FE555AF7251}" type="slidenum">
              <a:rPr lang="en-US" smtClean="0"/>
              <a:t>3</a:t>
            </a:fld>
            <a:endParaRPr lang="en-US"/>
          </a:p>
        </p:txBody>
      </p:sp>
    </p:spTree>
    <p:extLst>
      <p:ext uri="{BB962C8B-B14F-4D97-AF65-F5344CB8AC3E}">
        <p14:creationId xmlns:p14="http://schemas.microsoft.com/office/powerpoint/2010/main" val="3671410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Caring for and educating young children is physically and emotionally demanding work. As we have discussed, by taking time to learn resiliency practices and for self-care, you can increase feelings of happiness and satisfaction. These positive emotions improve your ability to face daily stressors—such as challenging behaviors—with more empathy, patience, and intention.</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Let’s take a moment and care for ourselves by resetting our gratitude meter.  Think of something that you are grateful for and picture  it in your mind.  Now close your eyes and take three deep breaths with me: 1… .2… 3….</a:t>
            </a:r>
          </a:p>
        </p:txBody>
      </p:sp>
      <p:sp>
        <p:nvSpPr>
          <p:cNvPr id="4" name="Slide Number Placeholder 3"/>
          <p:cNvSpPr>
            <a:spLocks noGrp="1"/>
          </p:cNvSpPr>
          <p:nvPr>
            <p:ph type="sldNum" sz="quarter" idx="5"/>
          </p:nvPr>
        </p:nvSpPr>
        <p:spPr/>
        <p:txBody>
          <a:bodyPr/>
          <a:lstStyle/>
          <a:p>
            <a:fld id="{D57395D8-2BAD-2643-952A-6FE555AF7251}" type="slidenum">
              <a:rPr lang="en-US" smtClean="0"/>
              <a:t>30</a:t>
            </a:fld>
            <a:endParaRPr lang="en-US"/>
          </a:p>
        </p:txBody>
      </p:sp>
    </p:spTree>
    <p:extLst>
      <p:ext uri="{BB962C8B-B14F-4D97-AF65-F5344CB8AC3E}">
        <p14:creationId xmlns:p14="http://schemas.microsoft.com/office/powerpoint/2010/main" val="2565895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b="0" dirty="0"/>
          </a:p>
          <a:p>
            <a:r>
              <a:rPr lang="en-US" sz="1600" kern="1200" dirty="0">
                <a:solidFill>
                  <a:schemeClr val="tx1"/>
                </a:solidFill>
                <a:effectLst/>
                <a:latin typeface="+mn-lt"/>
                <a:ea typeface="+mn-ea"/>
                <a:cs typeface="+mn-cs"/>
              </a:rPr>
              <a:t>Let’s close out this section by hearing from the children!  Watching videos like this is a great way to remind ourselves about why we do our work and to support our own resiliency! This clip shows a few children being interviewed by an older child about problem-solving.</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clip is 1 minute, 59 seconds long.</a:t>
            </a:r>
          </a:p>
          <a:p>
            <a:endParaRPr lang="en-US" b="1" dirty="0"/>
          </a:p>
        </p:txBody>
      </p:sp>
      <p:sp>
        <p:nvSpPr>
          <p:cNvPr id="4" name="Slide Number Placeholder 3"/>
          <p:cNvSpPr>
            <a:spLocks noGrp="1"/>
          </p:cNvSpPr>
          <p:nvPr>
            <p:ph type="sldNum" sz="quarter" idx="5"/>
          </p:nvPr>
        </p:nvSpPr>
        <p:spPr/>
        <p:txBody>
          <a:bodyPr/>
          <a:lstStyle/>
          <a:p>
            <a:fld id="{D57395D8-2BAD-2643-952A-6FE555AF7251}" type="slidenum">
              <a:rPr lang="en-US" smtClean="0"/>
              <a:t>31</a:t>
            </a:fld>
            <a:endParaRPr lang="en-US"/>
          </a:p>
        </p:txBody>
      </p:sp>
    </p:spTree>
    <p:extLst>
      <p:ext uri="{BB962C8B-B14F-4D97-AF65-F5344CB8AC3E}">
        <p14:creationId xmlns:p14="http://schemas.microsoft.com/office/powerpoint/2010/main" val="771270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b="0" dirty="0"/>
          </a:p>
          <a:p>
            <a:r>
              <a:rPr lang="en-US" sz="1600" kern="1200" dirty="0">
                <a:solidFill>
                  <a:schemeClr val="tx1"/>
                </a:solidFill>
                <a:effectLst/>
                <a:latin typeface="+mn-lt"/>
                <a:ea typeface="+mn-ea"/>
                <a:cs typeface="+mn-cs"/>
              </a:rPr>
              <a:t>In this module, we started from the bottom of the pyramid and covered information and strategies focused on relationships, environments, and teaching strategies.  Now we will talk about the top section of the pyramid, as we focus on addressing challenging behavior: guidance and support. Please note, challenging behavior can be ultimately viewed as behavior that challenges adults with the focus on how adults adapt and help children learn.</a:t>
            </a:r>
          </a:p>
        </p:txBody>
      </p:sp>
      <p:sp>
        <p:nvSpPr>
          <p:cNvPr id="4" name="Slide Number Placeholder 3"/>
          <p:cNvSpPr>
            <a:spLocks noGrp="1"/>
          </p:cNvSpPr>
          <p:nvPr>
            <p:ph type="sldNum" sz="quarter" idx="5"/>
          </p:nvPr>
        </p:nvSpPr>
        <p:spPr/>
        <p:txBody>
          <a:bodyPr/>
          <a:lstStyle/>
          <a:p>
            <a:fld id="{D57395D8-2BAD-2643-952A-6FE555AF7251}" type="slidenum">
              <a:rPr lang="en-US" smtClean="0"/>
              <a:t>32</a:t>
            </a:fld>
            <a:endParaRPr lang="en-US"/>
          </a:p>
        </p:txBody>
      </p:sp>
    </p:spTree>
    <p:extLst>
      <p:ext uri="{BB962C8B-B14F-4D97-AF65-F5344CB8AC3E}">
        <p14:creationId xmlns:p14="http://schemas.microsoft.com/office/powerpoint/2010/main" val="1060217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sz="1600" kern="1200" dirty="0">
                <a:solidFill>
                  <a:schemeClr val="tx1"/>
                </a:solidFill>
                <a:effectLst/>
                <a:latin typeface="+mn-lt"/>
                <a:ea typeface="+mn-ea"/>
                <a:cs typeface="+mn-cs"/>
              </a:rPr>
              <a:t>This video clip is 9 minutes, 38 seconds long.</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What to say:</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In this featured guest segment, Jordan </a:t>
            </a:r>
            <a:r>
              <a:rPr lang="en-US" sz="1600" kern="1200" dirty="0" err="1">
                <a:solidFill>
                  <a:schemeClr val="tx1"/>
                </a:solidFill>
                <a:effectLst/>
                <a:latin typeface="+mn-lt"/>
                <a:ea typeface="+mn-ea"/>
                <a:cs typeface="+mn-cs"/>
              </a:rPr>
              <a:t>Taitingfong</a:t>
            </a:r>
            <a:r>
              <a:rPr lang="en-US" sz="1600" kern="1200" dirty="0">
                <a:solidFill>
                  <a:schemeClr val="tx1"/>
                </a:solidFill>
                <a:effectLst/>
                <a:latin typeface="+mn-lt"/>
                <a:ea typeface="+mn-ea"/>
                <a:cs typeface="+mn-cs"/>
              </a:rPr>
              <a:t> returns to talk about challenging behavior and the three Rs, reflect, review, and resiliency.</a:t>
            </a:r>
          </a:p>
        </p:txBody>
      </p:sp>
      <p:sp>
        <p:nvSpPr>
          <p:cNvPr id="4" name="Slide Number Placeholder 3"/>
          <p:cNvSpPr>
            <a:spLocks noGrp="1"/>
          </p:cNvSpPr>
          <p:nvPr>
            <p:ph type="sldNum" sz="quarter" idx="5"/>
          </p:nvPr>
        </p:nvSpPr>
        <p:spPr/>
        <p:txBody>
          <a:bodyPr/>
          <a:lstStyle/>
          <a:p>
            <a:fld id="{D57395D8-2BAD-2643-952A-6FE555AF7251}" type="slidenum">
              <a:rPr lang="en-US" smtClean="0"/>
              <a:t>33</a:t>
            </a:fld>
            <a:endParaRPr lang="en-US"/>
          </a:p>
        </p:txBody>
      </p:sp>
    </p:spTree>
    <p:extLst>
      <p:ext uri="{BB962C8B-B14F-4D97-AF65-F5344CB8AC3E}">
        <p14:creationId xmlns:p14="http://schemas.microsoft.com/office/powerpoint/2010/main" val="2312765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b="0" dirty="0"/>
          </a:p>
          <a:p>
            <a:r>
              <a:rPr lang="en-US" sz="1600" kern="1200" dirty="0">
                <a:solidFill>
                  <a:schemeClr val="tx1"/>
                </a:solidFill>
                <a:effectLst/>
                <a:latin typeface="+mn-lt"/>
                <a:ea typeface="+mn-ea"/>
                <a:cs typeface="+mn-cs"/>
              </a:rPr>
              <a:t>Did anyone identify with some or all of what Jordan was talking about?  Many educators have the experience of feeling dejected and frustrated with challenging behavior.  Jordan talked about her go-to happy activity, what is yours?</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Ask participants to discuss with an elbow partner their go-to happy activity then do a  popcorn share-out with the larger </a:t>
            </a:r>
            <a:r>
              <a:rPr lang="en-US" sz="1600" kern="1200" dirty="0" err="1">
                <a:solidFill>
                  <a:schemeClr val="tx1"/>
                </a:solidFill>
                <a:effectLst/>
                <a:latin typeface="+mn-lt"/>
                <a:ea typeface="+mn-ea"/>
                <a:cs typeface="+mn-cs"/>
              </a:rPr>
              <a:t>group.es</a:t>
            </a:r>
            <a:r>
              <a:rPr lang="en-US" sz="1600" kern="1200" dirty="0">
                <a:solidFill>
                  <a:schemeClr val="tx1"/>
                </a:solidFill>
                <a:effectLst/>
                <a:latin typeface="+mn-lt"/>
                <a:ea typeface="+mn-ea"/>
                <a:cs typeface="+mn-cs"/>
              </a:rPr>
              <a:t>. Create a list on chart paper.</a:t>
            </a:r>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34</a:t>
            </a:fld>
            <a:endParaRPr lang="en-US"/>
          </a:p>
        </p:txBody>
      </p:sp>
    </p:spTree>
    <p:extLst>
      <p:ext uri="{BB962C8B-B14F-4D97-AF65-F5344CB8AC3E}">
        <p14:creationId xmlns:p14="http://schemas.microsoft.com/office/powerpoint/2010/main" val="2474571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b="0" dirty="0"/>
          </a:p>
          <a:p>
            <a:r>
              <a:rPr lang="en-US" sz="1600" kern="1200" dirty="0">
                <a:solidFill>
                  <a:schemeClr val="tx1"/>
                </a:solidFill>
                <a:effectLst/>
                <a:latin typeface="+mn-lt"/>
                <a:ea typeface="+mn-ea"/>
                <a:cs typeface="+mn-cs"/>
              </a:rPr>
              <a:t>In this video segment, Dr. Gail Joseph speaks about the behavior equation and its importance when working through challenging behavior.  We talked earlier about behavior as a form of communication and this video goes more in-depth about interpreting that communication. Remember it is important to establish and maintain open communication with the family </a:t>
            </a:r>
            <a:r>
              <a:rPr lang="en-US" sz="1600" b="0" i="0" u="none" strike="noStrike" kern="1200" dirty="0">
                <a:solidFill>
                  <a:schemeClr val="tx1"/>
                </a:solidFill>
                <a:effectLst/>
                <a:latin typeface="+mn-lt"/>
                <a:ea typeface="+mn-ea"/>
                <a:cs typeface="+mn-cs"/>
              </a:rPr>
              <a:t>to understand how the child's history and context inform the function of the behavior.</a:t>
            </a:r>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clip is 4 minutes, 51 seconds long.</a:t>
            </a:r>
          </a:p>
        </p:txBody>
      </p:sp>
      <p:sp>
        <p:nvSpPr>
          <p:cNvPr id="4" name="Slide Number Placeholder 3"/>
          <p:cNvSpPr>
            <a:spLocks noGrp="1"/>
          </p:cNvSpPr>
          <p:nvPr>
            <p:ph type="sldNum" sz="quarter" idx="5"/>
          </p:nvPr>
        </p:nvSpPr>
        <p:spPr/>
        <p:txBody>
          <a:bodyPr/>
          <a:lstStyle/>
          <a:p>
            <a:fld id="{D57395D8-2BAD-2643-952A-6FE555AF7251}" type="slidenum">
              <a:rPr lang="en-US" smtClean="0"/>
              <a:t>35</a:t>
            </a:fld>
            <a:endParaRPr lang="en-US"/>
          </a:p>
        </p:txBody>
      </p:sp>
    </p:spTree>
    <p:extLst>
      <p:ext uri="{BB962C8B-B14F-4D97-AF65-F5344CB8AC3E}">
        <p14:creationId xmlns:p14="http://schemas.microsoft.com/office/powerpoint/2010/main" val="2099581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Materials needed:</a:t>
            </a:r>
          </a:p>
          <a:p>
            <a:r>
              <a:rPr lang="en-US" dirty="0"/>
              <a:t>Handout: </a:t>
            </a:r>
            <a:r>
              <a:rPr lang="en-US" i="1" dirty="0"/>
              <a:t>ABC form</a:t>
            </a:r>
            <a:r>
              <a:rPr lang="en-US" dirty="0"/>
              <a:t> – OR full document, </a:t>
            </a:r>
            <a:r>
              <a:rPr lang="en-US" i="1" dirty="0"/>
              <a:t>PBS Behavior Plan Blank</a:t>
            </a:r>
            <a:r>
              <a:rPr lang="en-US" dirty="0"/>
              <a:t>.  It would be helpful to have several extra copies as well for participants to take back with them.</a:t>
            </a:r>
          </a:p>
          <a:p>
            <a:endParaRPr lang="en-US" dirty="0"/>
          </a:p>
          <a:p>
            <a:r>
              <a:rPr lang="en-US" b="1" dirty="0"/>
              <a:t>What to say:</a:t>
            </a:r>
            <a:endParaRPr lang="en-US" b="0" dirty="0"/>
          </a:p>
          <a:p>
            <a:r>
              <a:rPr lang="en-US" sz="1600" kern="1200" dirty="0">
                <a:solidFill>
                  <a:schemeClr val="tx1"/>
                </a:solidFill>
                <a:effectLst/>
                <a:latin typeface="+mn-lt"/>
                <a:ea typeface="+mn-ea"/>
                <a:cs typeface="+mn-cs"/>
              </a:rPr>
              <a:t>Let’s try this out.  Please get out your handout, the ABC Form, and take notes about your thoughts in the A, B, and C sections as we watch the following two video clips.  We will discuss possible answers after viewing both videos.  In a later slide, we will talk about the bottom sections of the form, preventing, teaching new skills, and responding.</a:t>
            </a:r>
          </a:p>
          <a:p>
            <a:endParaRPr lang="en-US" dirty="0"/>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36</a:t>
            </a:fld>
            <a:endParaRPr lang="en-US"/>
          </a:p>
        </p:txBody>
      </p:sp>
    </p:spTree>
    <p:extLst>
      <p:ext uri="{BB962C8B-B14F-4D97-AF65-F5344CB8AC3E}">
        <p14:creationId xmlns:p14="http://schemas.microsoft.com/office/powerpoint/2010/main" val="2589341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sz="1600" kern="1200" dirty="0">
                <a:solidFill>
                  <a:schemeClr val="tx1"/>
                </a:solidFill>
                <a:effectLst/>
                <a:latin typeface="+mn-lt"/>
                <a:ea typeface="+mn-ea"/>
                <a:cs typeface="+mn-cs"/>
              </a:rPr>
              <a:t>This video clip is 47 seconds long. Please replay if needed. Move to the next slide and allow participants a little time to take notes at the end of viewing the video clip. </a:t>
            </a:r>
          </a:p>
        </p:txBody>
      </p:sp>
      <p:sp>
        <p:nvSpPr>
          <p:cNvPr id="4" name="Slide Number Placeholder 3"/>
          <p:cNvSpPr>
            <a:spLocks noGrp="1"/>
          </p:cNvSpPr>
          <p:nvPr>
            <p:ph type="sldNum" sz="quarter" idx="5"/>
          </p:nvPr>
        </p:nvSpPr>
        <p:spPr/>
        <p:txBody>
          <a:bodyPr/>
          <a:lstStyle/>
          <a:p>
            <a:fld id="{D57395D8-2BAD-2643-952A-6FE555AF7251}" type="slidenum">
              <a:rPr lang="en-US" smtClean="0"/>
              <a:t>37</a:t>
            </a:fld>
            <a:endParaRPr lang="en-US"/>
          </a:p>
        </p:txBody>
      </p:sp>
    </p:spTree>
    <p:extLst>
      <p:ext uri="{BB962C8B-B14F-4D97-AF65-F5344CB8AC3E}">
        <p14:creationId xmlns:p14="http://schemas.microsoft.com/office/powerpoint/2010/main" val="15394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sz="1600" kern="1200" dirty="0">
                <a:solidFill>
                  <a:schemeClr val="tx1"/>
                </a:solidFill>
                <a:effectLst/>
                <a:latin typeface="+mn-lt"/>
                <a:ea typeface="+mn-ea"/>
                <a:cs typeface="+mn-cs"/>
              </a:rPr>
              <a:t>Allow participants a little time to take notes, then move on to the next video clip, </a:t>
            </a:r>
            <a:r>
              <a:rPr lang="en-US" sz="1600" i="1" kern="1200" dirty="0">
                <a:solidFill>
                  <a:schemeClr val="tx1"/>
                </a:solidFill>
                <a:effectLst/>
                <a:latin typeface="+mn-lt"/>
                <a:ea typeface="+mn-ea"/>
                <a:cs typeface="+mn-cs"/>
              </a:rPr>
              <a:t>Free-Play Observation</a:t>
            </a:r>
            <a:r>
              <a:rPr lang="en-US" sz="16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57395D8-2BAD-2643-952A-6FE555AF7251}" type="slidenum">
              <a:rPr lang="en-US" smtClean="0"/>
              <a:t>38</a:t>
            </a:fld>
            <a:endParaRPr lang="en-US"/>
          </a:p>
        </p:txBody>
      </p:sp>
    </p:spTree>
    <p:extLst>
      <p:ext uri="{BB962C8B-B14F-4D97-AF65-F5344CB8AC3E}">
        <p14:creationId xmlns:p14="http://schemas.microsoft.com/office/powerpoint/2010/main" val="3068657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endParaRPr lang="en-US" b="0" dirty="0"/>
          </a:p>
          <a:p>
            <a:r>
              <a:rPr lang="en-US" sz="1600" kern="1200" dirty="0">
                <a:solidFill>
                  <a:schemeClr val="tx1"/>
                </a:solidFill>
                <a:effectLst/>
                <a:latin typeface="+mn-lt"/>
                <a:ea typeface="+mn-ea"/>
                <a:cs typeface="+mn-cs"/>
              </a:rPr>
              <a:t>This video clip is 34 seconds long and can be replayed if needed.  Move on to the next slide and allow participants a couple of minutes to write their notes when they have finished viewing the video clip.</a:t>
            </a:r>
          </a:p>
        </p:txBody>
      </p:sp>
      <p:sp>
        <p:nvSpPr>
          <p:cNvPr id="4" name="Slide Number Placeholder 3"/>
          <p:cNvSpPr>
            <a:spLocks noGrp="1"/>
          </p:cNvSpPr>
          <p:nvPr>
            <p:ph type="sldNum" sz="quarter" idx="5"/>
          </p:nvPr>
        </p:nvSpPr>
        <p:spPr/>
        <p:txBody>
          <a:bodyPr/>
          <a:lstStyle/>
          <a:p>
            <a:fld id="{D57395D8-2BAD-2643-952A-6FE555AF7251}" type="slidenum">
              <a:rPr lang="en-US" smtClean="0"/>
              <a:t>39</a:t>
            </a:fld>
            <a:endParaRPr lang="en-US"/>
          </a:p>
        </p:txBody>
      </p:sp>
    </p:spTree>
    <p:extLst>
      <p:ext uri="{BB962C8B-B14F-4D97-AF65-F5344CB8AC3E}">
        <p14:creationId xmlns:p14="http://schemas.microsoft.com/office/powerpoint/2010/main" val="128789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The next level of our Pyramid Model focuses on teaching positive behavior strategies, shown here as </a:t>
            </a:r>
            <a:r>
              <a:rPr lang="en-US" sz="1600" i="1" kern="1200" dirty="0">
                <a:solidFill>
                  <a:schemeClr val="tx1"/>
                </a:solidFill>
                <a:effectLst/>
                <a:latin typeface="+mn-lt"/>
                <a:ea typeface="+mn-ea"/>
                <a:cs typeface="+mn-cs"/>
              </a:rPr>
              <a:t>Targeted Social Emotional Supports</a:t>
            </a:r>
            <a:r>
              <a:rPr lang="en-US" sz="1600" kern="1200" dirty="0">
                <a:solidFill>
                  <a:schemeClr val="tx1"/>
                </a:solidFill>
                <a:effectLst/>
                <a:latin typeface="+mn-lt"/>
                <a:ea typeface="+mn-ea"/>
                <a:cs typeface="+mn-cs"/>
              </a:rPr>
              <a:t>.  We will specifically talk about </a:t>
            </a:r>
            <a:r>
              <a:rPr lang="en-US" sz="1600" i="1" kern="1200" dirty="0">
                <a:solidFill>
                  <a:schemeClr val="tx1"/>
                </a:solidFill>
                <a:effectLst/>
                <a:latin typeface="+mn-lt"/>
                <a:ea typeface="+mn-ea"/>
                <a:cs typeface="+mn-cs"/>
              </a:rPr>
              <a:t>noticing feelings: teaching emotional literacy and regulation</a:t>
            </a:r>
            <a:r>
              <a:rPr lang="en-US" sz="1600" kern="1200" dirty="0">
                <a:solidFill>
                  <a:schemeClr val="tx1"/>
                </a:solidFill>
                <a:effectLst/>
                <a:latin typeface="+mn-lt"/>
                <a:ea typeface="+mn-ea"/>
                <a:cs typeface="+mn-cs"/>
              </a:rPr>
              <a:t>. The ability to monitor our own and others’ emotions and to use emotions to guide our thinking and actions directly impacts our mental health. </a:t>
            </a:r>
          </a:p>
        </p:txBody>
      </p:sp>
      <p:sp>
        <p:nvSpPr>
          <p:cNvPr id="4" name="Slide Number Placeholder 3"/>
          <p:cNvSpPr>
            <a:spLocks noGrp="1"/>
          </p:cNvSpPr>
          <p:nvPr>
            <p:ph type="sldNum" sz="quarter" idx="5"/>
          </p:nvPr>
        </p:nvSpPr>
        <p:spPr/>
        <p:txBody>
          <a:bodyPr/>
          <a:lstStyle/>
          <a:p>
            <a:fld id="{D57395D8-2BAD-2643-952A-6FE555AF7251}" type="slidenum">
              <a:rPr lang="en-US" smtClean="0"/>
              <a:t>4</a:t>
            </a:fld>
            <a:endParaRPr lang="en-US"/>
          </a:p>
        </p:txBody>
      </p:sp>
    </p:spTree>
    <p:extLst>
      <p:ext uri="{BB962C8B-B14F-4D97-AF65-F5344CB8AC3E}">
        <p14:creationId xmlns:p14="http://schemas.microsoft.com/office/powerpoint/2010/main" val="730442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sz="1600" kern="1200" dirty="0">
                <a:solidFill>
                  <a:schemeClr val="tx1"/>
                </a:solidFill>
                <a:effectLst/>
                <a:latin typeface="+mn-lt"/>
                <a:ea typeface="+mn-ea"/>
                <a:cs typeface="+mn-cs"/>
              </a:rPr>
              <a:t>Allow participants a little time to take notes, then move on to the next slide, Functions of Behavior.</a:t>
            </a:r>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40</a:t>
            </a:fld>
            <a:endParaRPr lang="en-US"/>
          </a:p>
        </p:txBody>
      </p:sp>
    </p:spTree>
    <p:extLst>
      <p:ext uri="{BB962C8B-B14F-4D97-AF65-F5344CB8AC3E}">
        <p14:creationId xmlns:p14="http://schemas.microsoft.com/office/powerpoint/2010/main" val="3850842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pPr marL="0" marR="0">
              <a:spcBef>
                <a:spcPts val="0"/>
              </a:spcBef>
              <a:spcAft>
                <a:spcPts val="1000"/>
              </a:spcAft>
            </a:pPr>
            <a:r>
              <a:rPr lang="en-US" sz="1600" dirty="0">
                <a:effectLst/>
                <a:latin typeface="Arial" panose="020B0604020202020204" pitchFamily="34" charset="0"/>
                <a:ea typeface="Arial" panose="020B0604020202020204" pitchFamily="34" charset="0"/>
              </a:rPr>
              <a:t>Let’s take a moment to review our notes. I will ask for volunteers to share what they thought might be the antecedents, the behaviors, the consequences, and the possible function. Don’t worry if you have a different perspective than others, it can help to hear different interpretations of this and the many incidents of challenging behavior.</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What do you think may be the:</a:t>
            </a:r>
          </a:p>
          <a:p>
            <a:pPr marL="342900" marR="0" lvl="0" indent="-342900">
              <a:spcBef>
                <a:spcPts val="0"/>
              </a:spcBef>
              <a:spcAft>
                <a:spcPts val="0"/>
              </a:spcAft>
              <a:buFont typeface="Symbol" pitchFamily="2" charset="2"/>
              <a:buChar char=""/>
            </a:pPr>
            <a:r>
              <a:rPr lang="en-US" sz="1600" dirty="0">
                <a:effectLst/>
                <a:latin typeface="Arial" panose="020B0604020202020204" pitchFamily="34" charset="0"/>
                <a:ea typeface="Arial" panose="020B0604020202020204" pitchFamily="34" charset="0"/>
                <a:cs typeface="Symbol" pitchFamily="2" charset="2"/>
              </a:rPr>
              <a:t>Antecedent</a:t>
            </a:r>
          </a:p>
          <a:p>
            <a:pPr marL="342900" marR="0" lvl="0" indent="-342900">
              <a:spcBef>
                <a:spcPts val="0"/>
              </a:spcBef>
              <a:spcAft>
                <a:spcPts val="0"/>
              </a:spcAft>
              <a:buFont typeface="Symbol" pitchFamily="2" charset="2"/>
              <a:buChar char=""/>
            </a:pPr>
            <a:r>
              <a:rPr lang="en-US" sz="1600" dirty="0">
                <a:effectLst/>
                <a:latin typeface="Arial" panose="020B0604020202020204" pitchFamily="34" charset="0"/>
                <a:ea typeface="Arial" panose="020B0604020202020204" pitchFamily="34" charset="0"/>
                <a:cs typeface="Symbol" pitchFamily="2" charset="2"/>
              </a:rPr>
              <a:t>Behavior</a:t>
            </a:r>
          </a:p>
          <a:p>
            <a:pPr marL="342900" marR="0" lvl="0" indent="-342900">
              <a:spcBef>
                <a:spcPts val="0"/>
              </a:spcBef>
              <a:spcAft>
                <a:spcPts val="0"/>
              </a:spcAft>
              <a:buFont typeface="Symbol" pitchFamily="2" charset="2"/>
              <a:buChar char=""/>
            </a:pPr>
            <a:r>
              <a:rPr lang="en-US" sz="1600" dirty="0">
                <a:effectLst/>
                <a:latin typeface="Arial" panose="020B0604020202020204" pitchFamily="34" charset="0"/>
                <a:ea typeface="Arial" panose="020B0604020202020204" pitchFamily="34" charset="0"/>
                <a:cs typeface="Symbol" pitchFamily="2" charset="2"/>
              </a:rPr>
              <a:t>Consequence</a:t>
            </a:r>
          </a:p>
          <a:p>
            <a:pPr marL="342900" marR="0" lvl="0" indent="-342900">
              <a:spcBef>
                <a:spcPts val="0"/>
              </a:spcBef>
              <a:spcAft>
                <a:spcPts val="1000"/>
              </a:spcAft>
              <a:buFont typeface="Symbol" pitchFamily="2" charset="2"/>
              <a:buChar char=""/>
            </a:pPr>
            <a:r>
              <a:rPr lang="en-US" sz="1600" dirty="0">
                <a:effectLst/>
                <a:latin typeface="Arial" panose="020B0604020202020204" pitchFamily="34" charset="0"/>
                <a:ea typeface="Arial" panose="020B0604020202020204" pitchFamily="34" charset="0"/>
                <a:cs typeface="Symbol" pitchFamily="2" charset="2"/>
              </a:rPr>
              <a:t>Function</a:t>
            </a:r>
          </a:p>
          <a:p>
            <a:r>
              <a:rPr lang="en-US" dirty="0">
                <a:effectLst/>
              </a:rPr>
              <a:t> </a:t>
            </a:r>
          </a:p>
          <a:p>
            <a:pPr marL="0" marR="0">
              <a:spcBef>
                <a:spcPts val="0"/>
              </a:spcBef>
              <a:spcAft>
                <a:spcPts val="1000"/>
              </a:spcAft>
            </a:pPr>
            <a:r>
              <a:rPr lang="en-US" sz="1600" dirty="0">
                <a:effectLst/>
                <a:latin typeface="Arial" panose="020B0604020202020204" pitchFamily="34" charset="0"/>
                <a:ea typeface="Arial" panose="020B0604020202020204" pitchFamily="34" charset="0"/>
              </a:rPr>
              <a:t>As you may already know, the function of a behavior is often described as to get something or to get away from something.  Thinking of which category a function fits in can help us understand what the child is trying to communicate. This will allow us to do our best to help them find a positive way to deal with the situation.</a:t>
            </a:r>
          </a:p>
        </p:txBody>
      </p:sp>
      <p:sp>
        <p:nvSpPr>
          <p:cNvPr id="4" name="Slide Number Placeholder 3"/>
          <p:cNvSpPr>
            <a:spLocks noGrp="1"/>
          </p:cNvSpPr>
          <p:nvPr>
            <p:ph type="sldNum" sz="quarter" idx="5"/>
          </p:nvPr>
        </p:nvSpPr>
        <p:spPr/>
        <p:txBody>
          <a:bodyPr/>
          <a:lstStyle/>
          <a:p>
            <a:fld id="{D57395D8-2BAD-2643-952A-6FE555AF7251}" type="slidenum">
              <a:rPr lang="en-US" smtClean="0"/>
              <a:t>41</a:t>
            </a:fld>
            <a:endParaRPr lang="en-US"/>
          </a:p>
        </p:txBody>
      </p:sp>
    </p:spTree>
    <p:extLst>
      <p:ext uri="{BB962C8B-B14F-4D97-AF65-F5344CB8AC3E}">
        <p14:creationId xmlns:p14="http://schemas.microsoft.com/office/powerpoint/2010/main" val="182272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sz="1600" kern="1200" dirty="0">
                <a:solidFill>
                  <a:schemeClr val="tx1"/>
                </a:solidFill>
                <a:effectLst/>
                <a:latin typeface="+mn-lt"/>
                <a:ea typeface="+mn-ea"/>
                <a:cs typeface="+mn-cs"/>
              </a:rPr>
              <a:t>This video clip is 10 minutes, 53 seconds long.</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What to say:</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Now let’s see what the hosts and Gail think of each observation video.  After the observation debrief video, Gail will address the bottom section of the ABC form, used to discuss how to prevent, teach new skills, and respond.</a:t>
            </a:r>
          </a:p>
          <a:p>
            <a:endParaRPr lang="en-US" b="0" dirty="0"/>
          </a:p>
        </p:txBody>
      </p:sp>
      <p:sp>
        <p:nvSpPr>
          <p:cNvPr id="4" name="Slide Number Placeholder 3"/>
          <p:cNvSpPr>
            <a:spLocks noGrp="1"/>
          </p:cNvSpPr>
          <p:nvPr>
            <p:ph type="sldNum" sz="quarter" idx="5"/>
          </p:nvPr>
        </p:nvSpPr>
        <p:spPr/>
        <p:txBody>
          <a:bodyPr/>
          <a:lstStyle/>
          <a:p>
            <a:fld id="{D57395D8-2BAD-2643-952A-6FE555AF7251}" type="slidenum">
              <a:rPr lang="en-US" smtClean="0"/>
              <a:t>42</a:t>
            </a:fld>
            <a:endParaRPr lang="en-US"/>
          </a:p>
        </p:txBody>
      </p:sp>
    </p:spTree>
    <p:extLst>
      <p:ext uri="{BB962C8B-B14F-4D97-AF65-F5344CB8AC3E}">
        <p14:creationId xmlns:p14="http://schemas.microsoft.com/office/powerpoint/2010/main" val="1906643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sz="1600" kern="1200" dirty="0">
                <a:solidFill>
                  <a:schemeClr val="tx1"/>
                </a:solidFill>
                <a:effectLst/>
                <a:latin typeface="+mn-lt"/>
                <a:ea typeface="+mn-ea"/>
                <a:cs typeface="+mn-cs"/>
              </a:rPr>
              <a:t>This video clip is 8 minutes, 6 seconds long.  This video is also a little long, so make sure to take a one-minute stretch break with participants, if needed.</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What to say:</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In this final visit to the library, Blythe talks about some books to support children and educators through challenging behavior, to help calm, to use strengths, and to build resilience.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picture of children reading in different positions is a great way to illustrate engagement with the content, while challenging the notion that children must sit in a particular way to enjoy story time.</a:t>
            </a:r>
          </a:p>
        </p:txBody>
      </p:sp>
      <p:sp>
        <p:nvSpPr>
          <p:cNvPr id="4" name="Slide Number Placeholder 3"/>
          <p:cNvSpPr>
            <a:spLocks noGrp="1"/>
          </p:cNvSpPr>
          <p:nvPr>
            <p:ph type="sldNum" sz="quarter" idx="5"/>
          </p:nvPr>
        </p:nvSpPr>
        <p:spPr/>
        <p:txBody>
          <a:bodyPr/>
          <a:lstStyle/>
          <a:p>
            <a:fld id="{D57395D8-2BAD-2643-952A-6FE555AF7251}" type="slidenum">
              <a:rPr lang="en-US" smtClean="0"/>
              <a:t>43</a:t>
            </a:fld>
            <a:endParaRPr lang="en-US"/>
          </a:p>
        </p:txBody>
      </p:sp>
    </p:spTree>
    <p:extLst>
      <p:ext uri="{BB962C8B-B14F-4D97-AF65-F5344CB8AC3E}">
        <p14:creationId xmlns:p14="http://schemas.microsoft.com/office/powerpoint/2010/main" val="78376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r>
              <a:rPr lang="en-US" b="0" dirty="0"/>
              <a:t>:</a:t>
            </a:r>
          </a:p>
          <a:p>
            <a:r>
              <a:rPr lang="en-US" sz="1600" kern="1200" dirty="0">
                <a:solidFill>
                  <a:schemeClr val="tx1"/>
                </a:solidFill>
                <a:effectLst/>
                <a:latin typeface="+mn-lt"/>
                <a:ea typeface="+mn-ea"/>
                <a:cs typeface="+mn-cs"/>
              </a:rPr>
              <a:t>We have discussed the multiple layers of the Pyramid Model, but there are times when additional intervention might be needed.  In this final section of our module, we will go through a brief introduction to early intervention services.  Season 3 of Circle Time Magazine, coming July 2020 to the Cultivate Learning website, will go deeper into inclusion and strategies to support children with disabilities in the early childhood classroom.</a:t>
            </a:r>
          </a:p>
        </p:txBody>
      </p:sp>
      <p:sp>
        <p:nvSpPr>
          <p:cNvPr id="4" name="Slide Number Placeholder 3"/>
          <p:cNvSpPr>
            <a:spLocks noGrp="1"/>
          </p:cNvSpPr>
          <p:nvPr>
            <p:ph type="sldNum" sz="quarter" idx="5"/>
          </p:nvPr>
        </p:nvSpPr>
        <p:spPr/>
        <p:txBody>
          <a:bodyPr/>
          <a:lstStyle/>
          <a:p>
            <a:fld id="{D57395D8-2BAD-2643-952A-6FE555AF7251}" type="slidenum">
              <a:rPr lang="en-US" smtClean="0"/>
              <a:t>44</a:t>
            </a:fld>
            <a:endParaRPr lang="en-US"/>
          </a:p>
        </p:txBody>
      </p:sp>
    </p:spTree>
    <p:extLst>
      <p:ext uri="{BB962C8B-B14F-4D97-AF65-F5344CB8AC3E}">
        <p14:creationId xmlns:p14="http://schemas.microsoft.com/office/powerpoint/2010/main" val="3149692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In this round table type of discussion, we hear from Sarah Foster and colleagues some of the typical steps for accessing early interventions services. Watch for new ideas that you could share with colleagues or families.</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clip is 3 minutes, 33 seconds long.</a:t>
            </a:r>
          </a:p>
        </p:txBody>
      </p:sp>
      <p:sp>
        <p:nvSpPr>
          <p:cNvPr id="4" name="Slide Number Placeholder 3"/>
          <p:cNvSpPr>
            <a:spLocks noGrp="1"/>
          </p:cNvSpPr>
          <p:nvPr>
            <p:ph type="sldNum" sz="quarter" idx="5"/>
          </p:nvPr>
        </p:nvSpPr>
        <p:spPr/>
        <p:txBody>
          <a:bodyPr/>
          <a:lstStyle/>
          <a:p>
            <a:fld id="{D57395D8-2BAD-2643-952A-6FE555AF7251}" type="slidenum">
              <a:rPr lang="en-US" smtClean="0"/>
              <a:t>45</a:t>
            </a:fld>
            <a:endParaRPr lang="en-US"/>
          </a:p>
        </p:txBody>
      </p:sp>
    </p:spTree>
    <p:extLst>
      <p:ext uri="{BB962C8B-B14F-4D97-AF65-F5344CB8AC3E}">
        <p14:creationId xmlns:p14="http://schemas.microsoft.com/office/powerpoint/2010/main" val="948380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sz="1600" kern="1200" dirty="0">
                <a:solidFill>
                  <a:schemeClr val="tx1"/>
                </a:solidFill>
                <a:effectLst/>
                <a:latin typeface="+mn-lt"/>
                <a:ea typeface="+mn-ea"/>
                <a:cs typeface="+mn-cs"/>
              </a:rPr>
              <a:t>This video clip is 2 minutes, 30 seconds long.</a:t>
            </a:r>
          </a:p>
          <a:p>
            <a:r>
              <a:rPr lang="en-US" sz="1600" i="1"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What to say:</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In this continuation of the round table discussion, we hear some strategies that educators can use until, and even after, services begin.</a:t>
            </a:r>
          </a:p>
        </p:txBody>
      </p:sp>
      <p:sp>
        <p:nvSpPr>
          <p:cNvPr id="4" name="Slide Number Placeholder 3"/>
          <p:cNvSpPr>
            <a:spLocks noGrp="1"/>
          </p:cNvSpPr>
          <p:nvPr>
            <p:ph type="sldNum" sz="quarter" idx="5"/>
          </p:nvPr>
        </p:nvSpPr>
        <p:spPr/>
        <p:txBody>
          <a:bodyPr/>
          <a:lstStyle/>
          <a:p>
            <a:fld id="{D57395D8-2BAD-2643-952A-6FE555AF7251}" type="slidenum">
              <a:rPr lang="en-US" smtClean="0"/>
              <a:t>46</a:t>
            </a:fld>
            <a:endParaRPr lang="en-US"/>
          </a:p>
        </p:txBody>
      </p:sp>
    </p:spTree>
    <p:extLst>
      <p:ext uri="{BB962C8B-B14F-4D97-AF65-F5344CB8AC3E}">
        <p14:creationId xmlns:p14="http://schemas.microsoft.com/office/powerpoint/2010/main" val="2118112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sz="1600" kern="1200" dirty="0">
                <a:solidFill>
                  <a:schemeClr val="tx1"/>
                </a:solidFill>
                <a:effectLst/>
                <a:latin typeface="+mn-lt"/>
                <a:ea typeface="+mn-ea"/>
                <a:cs typeface="+mn-cs"/>
              </a:rPr>
              <a:t>Ask participants to turn to a partner or create small groups and discuss: what are one or two of the strategies discussed that you could use this week to “connect before you correct” with children?</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Allow 3-5 minutes for this discussion.</a:t>
            </a:r>
          </a:p>
          <a:p>
            <a:endParaRPr lang="en-US" b="0" dirty="0"/>
          </a:p>
        </p:txBody>
      </p:sp>
      <p:sp>
        <p:nvSpPr>
          <p:cNvPr id="4" name="Slide Number Placeholder 3"/>
          <p:cNvSpPr>
            <a:spLocks noGrp="1"/>
          </p:cNvSpPr>
          <p:nvPr>
            <p:ph type="sldNum" sz="quarter" idx="5"/>
          </p:nvPr>
        </p:nvSpPr>
        <p:spPr/>
        <p:txBody>
          <a:bodyPr/>
          <a:lstStyle/>
          <a:p>
            <a:fld id="{D57395D8-2BAD-2643-952A-6FE555AF7251}" type="slidenum">
              <a:rPr lang="en-US" smtClean="0"/>
              <a:t>47</a:t>
            </a:fld>
            <a:endParaRPr lang="en-US"/>
          </a:p>
        </p:txBody>
      </p:sp>
    </p:spTree>
    <p:extLst>
      <p:ext uri="{BB962C8B-B14F-4D97-AF65-F5344CB8AC3E}">
        <p14:creationId xmlns:p14="http://schemas.microsoft.com/office/powerpoint/2010/main" val="2662392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pPr marL="0" marR="0">
              <a:spcBef>
                <a:spcPts val="0"/>
              </a:spcBef>
              <a:spcAft>
                <a:spcPts val="1000"/>
              </a:spcAft>
            </a:pPr>
            <a:r>
              <a:rPr lang="en-US" sz="1050" dirty="0">
                <a:effectLst/>
                <a:latin typeface="Arial" panose="020B0604020202020204" pitchFamily="34" charset="0"/>
                <a:ea typeface="Arial" panose="020B0604020202020204" pitchFamily="34" charset="0"/>
              </a:rPr>
              <a:t>Some services that families can seek out include:</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Early childhood mental health therapy</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Circle of Security – a multi-session parenting training for families</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Play therapy – often for children 3+</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Occupational/speech therapy – this is suggested if challenges may be related to a developmental, physical, or speech delay</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Family preservation services – social services which are available if the family is involved in the child welfare system</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Movement – yoga, martial arts, and sports</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Social skills groups – often school age focused</a:t>
            </a:r>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48</a:t>
            </a:fld>
            <a:endParaRPr lang="en-US"/>
          </a:p>
        </p:txBody>
      </p:sp>
    </p:spTree>
    <p:extLst>
      <p:ext uri="{BB962C8B-B14F-4D97-AF65-F5344CB8AC3E}">
        <p14:creationId xmlns:p14="http://schemas.microsoft.com/office/powerpoint/2010/main" val="3539725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b="0" dirty="0"/>
          </a:p>
          <a:p>
            <a:pPr marL="0" marR="0">
              <a:spcBef>
                <a:spcPts val="0"/>
              </a:spcBef>
              <a:spcAft>
                <a:spcPts val="1000"/>
              </a:spcAft>
            </a:pPr>
            <a:r>
              <a:rPr lang="en-US" sz="1050" dirty="0">
                <a:effectLst/>
                <a:latin typeface="Arial" panose="020B0604020202020204" pitchFamily="34" charset="0"/>
                <a:ea typeface="Arial" panose="020B0604020202020204" pitchFamily="34" charset="0"/>
              </a:rPr>
              <a:t>A quick note – when we are discussing early intervention in this context, we mean the broad concept, including positive behavior support. This broad definition could also include the more specific identified guidance found in Part B or Part C of the Individuals with Disabilities Education Act (IDEA) for children with identified disabilities. Here are a few of the key takeaways the round table of presenters discussed:</a:t>
            </a:r>
          </a:p>
          <a:p>
            <a:pPr marL="0" marR="0">
              <a:spcBef>
                <a:spcPts val="0"/>
              </a:spcBef>
              <a:spcAft>
                <a:spcPts val="1000"/>
              </a:spcAft>
            </a:pPr>
            <a:endParaRPr lang="en-US" sz="1050" dirty="0">
              <a:effectLst/>
              <a:latin typeface="Arial" panose="020B0604020202020204" pitchFamily="34" charset="0"/>
              <a:ea typeface="Arial" panose="020B0604020202020204" pitchFamily="34" charset="0"/>
            </a:endParaRPr>
          </a:p>
          <a:p>
            <a:pPr marL="342900" marR="0" lvl="0" indent="-342900" algn="l" defTabSz="609493"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dirty="0">
                <a:effectLst/>
                <a:cs typeface="Times New Roman" panose="02020603050405020304" pitchFamily="18" charset="0"/>
              </a:rPr>
              <a:t>Listen to your gut instinct. You are an experienced educator and know when something is wrong that should be followed up on, but make sure to check any potential implicit biases that might be influencing your perception. For more guidance, check out the </a:t>
            </a:r>
            <a:r>
              <a:rPr lang="en-US" dirty="0"/>
              <a:t>Pyramid Model Equity Coaching Guide (linked in additional resources).</a:t>
            </a:r>
            <a:endParaRPr lang="en-US" dirty="0">
              <a:effectLst/>
              <a:cs typeface="Times New Roman" panose="02020603050405020304" pitchFamily="18" charset="0"/>
            </a:endParaRP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Families can elect not to follow through educator suggestions, but even if just a seed is planted, that can be helpful.</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Families need to be comfortable to take next steps.</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Early Intervention services can be key to children's development and the earlier the better.</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Early Intervention is open and accessible to everyone. </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You do not need a referral to contact early intervention or district services.</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Self-care is necessary. Make sure your needs are fulfilled, this will better equip you  to meet the child’s needs.</a:t>
            </a:r>
          </a:p>
          <a:p>
            <a:endParaRPr lang="en-US" b="0" dirty="0"/>
          </a:p>
          <a:p>
            <a:endParaRPr lang="en-US" b="0" dirty="0"/>
          </a:p>
          <a:p>
            <a:r>
              <a:rPr lang="en-US" b="1" dirty="0"/>
              <a:t>Additional Resources:</a:t>
            </a:r>
          </a:p>
          <a:p>
            <a:r>
              <a:rPr lang="en-US" dirty="0"/>
              <a:t>Pyramid Model Equity Coaching Guide </a:t>
            </a:r>
          </a:p>
          <a:p>
            <a:r>
              <a:rPr lang="en-US" dirty="0">
                <a:hlinkClick r:id="rId3"/>
              </a:rPr>
              <a:t>https://fpg.unc.edu/sites/fpg.unc.edu/files/resources/presentations-and-webinars/Pyramid-Model-Equity-Coaching-Guide.pdf</a:t>
            </a:r>
            <a:endParaRPr lang="en-US" b="0" dirty="0"/>
          </a:p>
        </p:txBody>
      </p:sp>
      <p:sp>
        <p:nvSpPr>
          <p:cNvPr id="4" name="Slide Number Placeholder 3"/>
          <p:cNvSpPr>
            <a:spLocks noGrp="1"/>
          </p:cNvSpPr>
          <p:nvPr>
            <p:ph type="sldNum" sz="quarter" idx="5"/>
          </p:nvPr>
        </p:nvSpPr>
        <p:spPr/>
        <p:txBody>
          <a:bodyPr/>
          <a:lstStyle/>
          <a:p>
            <a:fld id="{D57395D8-2BAD-2643-952A-6FE555AF7251}" type="slidenum">
              <a:rPr lang="en-US" smtClean="0"/>
              <a:t>49</a:t>
            </a:fld>
            <a:endParaRPr lang="en-US"/>
          </a:p>
        </p:txBody>
      </p:sp>
    </p:spTree>
    <p:extLst>
      <p:ext uri="{BB962C8B-B14F-4D97-AF65-F5344CB8AC3E}">
        <p14:creationId xmlns:p14="http://schemas.microsoft.com/office/powerpoint/2010/main" val="340718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In this video clip, featured guest Dr. Gail Joseph returns to talk about emotional literacy and building more complex understanding and vocabulary.</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clip is 6 minutes long.</a:t>
            </a:r>
          </a:p>
        </p:txBody>
      </p:sp>
      <p:sp>
        <p:nvSpPr>
          <p:cNvPr id="4" name="Slide Number Placeholder 3"/>
          <p:cNvSpPr>
            <a:spLocks noGrp="1"/>
          </p:cNvSpPr>
          <p:nvPr>
            <p:ph type="sldNum" sz="quarter" idx="5"/>
          </p:nvPr>
        </p:nvSpPr>
        <p:spPr/>
        <p:txBody>
          <a:bodyPr/>
          <a:lstStyle/>
          <a:p>
            <a:fld id="{D57395D8-2BAD-2643-952A-6FE555AF7251}" type="slidenum">
              <a:rPr lang="en-US" smtClean="0"/>
              <a:t>5</a:t>
            </a:fld>
            <a:endParaRPr lang="en-US"/>
          </a:p>
        </p:txBody>
      </p:sp>
    </p:spTree>
    <p:extLst>
      <p:ext uri="{BB962C8B-B14F-4D97-AF65-F5344CB8AC3E}">
        <p14:creationId xmlns:p14="http://schemas.microsoft.com/office/powerpoint/2010/main" val="321243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b="1" dirty="0"/>
              <a:t>What to say:</a:t>
            </a:r>
          </a:p>
          <a:p>
            <a:pPr marL="0" marR="0">
              <a:spcBef>
                <a:spcPts val="0"/>
              </a:spcBef>
              <a:spcAft>
                <a:spcPts val="1000"/>
              </a:spcAft>
            </a:pPr>
            <a:r>
              <a:rPr lang="en-US" sz="1050" dirty="0">
                <a:effectLst/>
                <a:latin typeface="Arial" panose="020B0604020202020204" pitchFamily="34" charset="0"/>
                <a:ea typeface="Arial" panose="020B0604020202020204" pitchFamily="34" charset="0"/>
              </a:rPr>
              <a:t>As we discussed at the beginning of the module, Positive Behavior Supports and our process through this module has mirrored the pyramid topics.</a:t>
            </a:r>
          </a:p>
          <a:p>
            <a:pPr marL="0" marR="0">
              <a:spcBef>
                <a:spcPts val="0"/>
              </a:spcBef>
              <a:spcAft>
                <a:spcPts val="1000"/>
              </a:spcAft>
            </a:pPr>
            <a:endParaRPr lang="en-US" sz="1050" dirty="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We began with a strong foundation that is all about the importance of an effective workforce, social-emotional development, and establishing supportive relationships between educators and children. </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Next, we built upon that foundation and shared proactive strategies that promote positive behaviors for all children, including environmental supports, routines, behavioral expectations, and classroom rules.</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We continued up the pyramid to focus on the targeted social-emotional supports of emotional literacy and regulation, problem-solving strategies, and building friendship skills.</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We looked at how to create highly individualized plans for some children who need more support for their challenging behaviors. </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And finally, we briefly explored early intervention.</a:t>
            </a:r>
          </a:p>
          <a:p>
            <a:pPr marL="457200"/>
            <a:r>
              <a:rPr lang="en-US" dirty="0">
                <a:effectLst/>
              </a:rPr>
              <a:t> </a:t>
            </a:r>
          </a:p>
          <a:p>
            <a:pPr marL="0" marR="0">
              <a:spcBef>
                <a:spcPts val="0"/>
              </a:spcBef>
              <a:spcAft>
                <a:spcPts val="1000"/>
              </a:spcAft>
            </a:pPr>
            <a:r>
              <a:rPr lang="en-US" sz="1050" dirty="0">
                <a:effectLst/>
                <a:latin typeface="Arial" panose="020B0604020202020204" pitchFamily="34" charset="0"/>
                <a:ea typeface="Arial" panose="020B0604020202020204" pitchFamily="34" charset="0"/>
              </a:rPr>
              <a:t>Additional information can be found on the Circle Time Magazine, Season 2 website, including resources, learning activities, printouts for your classroom, and more.  We also encourage you to continue to explore the websites for the Head Start Center for Inclusion and CSEFEL.</a:t>
            </a:r>
          </a:p>
          <a:p>
            <a:pPr marL="0" marR="0">
              <a:spcBef>
                <a:spcPts val="0"/>
              </a:spcBef>
              <a:spcAft>
                <a:spcPts val="1000"/>
              </a:spcAft>
            </a:pPr>
            <a:endParaRPr lang="en-US" sz="105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050" dirty="0">
                <a:effectLst/>
                <a:latin typeface="Arial" panose="020B0604020202020204" pitchFamily="34" charset="0"/>
                <a:ea typeface="Arial" panose="020B0604020202020204" pitchFamily="34" charset="0"/>
              </a:rPr>
              <a:t>Thank you for your time!</a:t>
            </a:r>
          </a:p>
          <a:p>
            <a:pPr marL="0" marR="0" lvl="0" indent="0" algn="l" defTabSz="60949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50</a:t>
            </a:fld>
            <a:endParaRPr lang="en-US"/>
          </a:p>
        </p:txBody>
      </p:sp>
    </p:spTree>
    <p:extLst>
      <p:ext uri="{BB962C8B-B14F-4D97-AF65-F5344CB8AC3E}">
        <p14:creationId xmlns:p14="http://schemas.microsoft.com/office/powerpoint/2010/main" val="29314330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7395D8-2BAD-2643-952A-6FE555AF7251}" type="slidenum">
              <a:rPr lang="en-US" smtClean="0"/>
              <a:t>51</a:t>
            </a:fld>
            <a:endParaRPr lang="en-US"/>
          </a:p>
        </p:txBody>
      </p:sp>
    </p:spTree>
    <p:extLst>
      <p:ext uri="{BB962C8B-B14F-4D97-AF65-F5344CB8AC3E}">
        <p14:creationId xmlns:p14="http://schemas.microsoft.com/office/powerpoint/2010/main" val="122780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As Gail discussed, somebody has taught those children the words to describe their emotions and emotional regulation skills. She begins with the question, “What do I do when I feel overwhelmed by one of these emotions?"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Turn to a partner and discuss: What do you do to teach children about emotions?  If you don’t currently do this, what suggestions could you take from Gail’s strategies?  </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Allow 3-5 minutes for this activity.</a:t>
            </a:r>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6</a:t>
            </a:fld>
            <a:endParaRPr lang="en-US"/>
          </a:p>
        </p:txBody>
      </p:sp>
    </p:spTree>
    <p:extLst>
      <p:ext uri="{BB962C8B-B14F-4D97-AF65-F5344CB8AC3E}">
        <p14:creationId xmlns:p14="http://schemas.microsoft.com/office/powerpoint/2010/main" val="293323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Let’s continue the emotional literacy conversation as Gail shares the next step, helping children with emotional regulation. Higher levels of emotional regulation, for children and adults, is linked to better relationships and increased executive functioning skills. Learning about emotions and how to regulate them is also a protective factor for children and families. Increasing our abilities to regulate our emotions impacts our overall mental health.</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clip is 7 minutes, 20 seconds long.</a:t>
            </a:r>
          </a:p>
          <a:p>
            <a:r>
              <a:rPr lang="en-US" sz="1600" kern="1200" dirty="0">
                <a:solidFill>
                  <a:schemeClr val="tx1"/>
                </a:solidFill>
                <a:effectLst/>
                <a:latin typeface="+mn-lt"/>
                <a:ea typeface="+mn-ea"/>
                <a:cs typeface="+mn-cs"/>
              </a:rPr>
              <a:t> </a:t>
            </a:r>
          </a:p>
          <a:p>
            <a:r>
              <a:rPr lang="en-US" sz="1600" b="1" kern="1200" dirty="0">
                <a:solidFill>
                  <a:schemeClr val="tx1"/>
                </a:solidFill>
                <a:effectLst/>
                <a:latin typeface="+mn-lt"/>
                <a:ea typeface="+mn-ea"/>
                <a:cs typeface="+mn-cs"/>
              </a:rPr>
              <a:t>REFERENCE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National Association for the Education of Young Children (NAEYC). (2017, March) </a:t>
            </a:r>
            <a:r>
              <a:rPr lang="en-US" sz="1600" i="1" kern="1200" dirty="0">
                <a:solidFill>
                  <a:schemeClr val="tx1"/>
                </a:solidFill>
                <a:effectLst/>
                <a:latin typeface="+mn-lt"/>
                <a:ea typeface="+mn-ea"/>
                <a:cs typeface="+mn-cs"/>
              </a:rPr>
              <a:t>Teaching Emotional Intelligence in Early Childhood</a:t>
            </a:r>
            <a:r>
              <a:rPr lang="en-US" sz="16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57395D8-2BAD-2643-952A-6FE555AF7251}" type="slidenum">
              <a:rPr lang="en-US" smtClean="0"/>
              <a:t>7</a:t>
            </a:fld>
            <a:endParaRPr lang="en-US"/>
          </a:p>
        </p:txBody>
      </p:sp>
    </p:spTree>
    <p:extLst>
      <p:ext uri="{BB962C8B-B14F-4D97-AF65-F5344CB8AC3E}">
        <p14:creationId xmlns:p14="http://schemas.microsoft.com/office/powerpoint/2010/main" val="230988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Here is another circle time! Let's take a field trip to see an educator using social stories in their circle time. Keep in mind what we discussed previously about Teach, Practice, Reinforce.</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clip is 2 minutes, 5 seconds long. </a:t>
            </a:r>
          </a:p>
        </p:txBody>
      </p:sp>
      <p:sp>
        <p:nvSpPr>
          <p:cNvPr id="4" name="Slide Number Placeholder 3"/>
          <p:cNvSpPr>
            <a:spLocks noGrp="1"/>
          </p:cNvSpPr>
          <p:nvPr>
            <p:ph type="sldNum" sz="quarter" idx="5"/>
          </p:nvPr>
        </p:nvSpPr>
        <p:spPr/>
        <p:txBody>
          <a:bodyPr/>
          <a:lstStyle/>
          <a:p>
            <a:fld id="{D57395D8-2BAD-2643-952A-6FE555AF7251}" type="slidenum">
              <a:rPr lang="en-US" smtClean="0"/>
              <a:t>8</a:t>
            </a:fld>
            <a:endParaRPr lang="en-US"/>
          </a:p>
        </p:txBody>
      </p:sp>
    </p:spTree>
    <p:extLst>
      <p:ext uri="{BB962C8B-B14F-4D97-AF65-F5344CB8AC3E}">
        <p14:creationId xmlns:p14="http://schemas.microsoft.com/office/powerpoint/2010/main" val="243848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b="0" dirty="0"/>
          </a:p>
          <a:p>
            <a:r>
              <a:rPr lang="en-US" sz="1600" kern="1200" dirty="0">
                <a:solidFill>
                  <a:schemeClr val="tx1"/>
                </a:solidFill>
                <a:effectLst/>
                <a:latin typeface="+mn-lt"/>
                <a:ea typeface="+mn-ea"/>
                <a:cs typeface="+mn-cs"/>
              </a:rPr>
              <a:t>Here are a couple of the resources that Gail mentioned to support emotional regulation, including the Tucker Turtle template for social stories.  You can find many more on the website for the Center for Social Emotional Foundations for Early Learning (CSEFEL).  Has anyone used these or other similar visuals?  If so, how have you used them to teach, practice, and reinforce behavior?</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Show participants how to find materials on the CSEFEL website, which can be found at </a:t>
            </a:r>
            <a:r>
              <a:rPr lang="en-US" sz="1600" u="sng" kern="1200" dirty="0">
                <a:solidFill>
                  <a:schemeClr val="tx1"/>
                </a:solidFill>
                <a:effectLst/>
                <a:latin typeface="+mn-lt"/>
                <a:ea typeface="+mn-ea"/>
                <a:cs typeface="+mn-cs"/>
                <a:hlinkClick r:id="rId3"/>
              </a:rPr>
              <a:t>http://csefel.vanderbilt.edu/resources/strategies.html</a:t>
            </a:r>
            <a:r>
              <a:rPr lang="en-US" sz="1600" kern="1200" dirty="0">
                <a:solidFill>
                  <a:schemeClr val="tx1"/>
                </a:solidFill>
                <a:effectLst/>
                <a:latin typeface="+mn-lt"/>
                <a:ea typeface="+mn-ea"/>
                <a:cs typeface="+mn-cs"/>
              </a:rPr>
              <a:t>. You could also print visuals for participants and hand them out.</a:t>
            </a:r>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9</a:t>
            </a:fld>
            <a:endParaRPr lang="en-US"/>
          </a:p>
        </p:txBody>
      </p:sp>
    </p:spTree>
    <p:extLst>
      <p:ext uri="{BB962C8B-B14F-4D97-AF65-F5344CB8AC3E}">
        <p14:creationId xmlns:p14="http://schemas.microsoft.com/office/powerpoint/2010/main" val="2049264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D2466E-40AE-094E-86AB-29BC2E87DD7A}"/>
              </a:ext>
            </a:extLst>
          </p:cNvPr>
          <p:cNvSpPr>
            <a:spLocks noGrp="1"/>
          </p:cNvSpPr>
          <p:nvPr>
            <p:ph type="title"/>
          </p:nvPr>
        </p:nvSpPr>
        <p:spPr>
          <a:xfrm>
            <a:off x="989926" y="1571629"/>
            <a:ext cx="10212148" cy="1143000"/>
          </a:xfrm>
          <a:ln w="12700" cmpd="sng">
            <a:noFill/>
          </a:ln>
        </p:spPr>
        <p:txBody>
          <a:bodyPr/>
          <a:lstStyle>
            <a:lvl1pPr>
              <a:defRPr sz="3200">
                <a:solidFill>
                  <a:schemeClr val="bg1"/>
                </a:solidFill>
              </a:defRPr>
            </a:lvl1pPr>
          </a:lstStyle>
          <a:p>
            <a:endParaRPr lang="en-US" dirty="0"/>
          </a:p>
        </p:txBody>
      </p:sp>
      <p:sp>
        <p:nvSpPr>
          <p:cNvPr id="14" name="Subtitle 2"/>
          <p:cNvSpPr>
            <a:spLocks noGrp="1"/>
          </p:cNvSpPr>
          <p:nvPr>
            <p:ph type="subTitle" idx="1" hasCustomPrompt="1"/>
          </p:nvPr>
        </p:nvSpPr>
        <p:spPr>
          <a:xfrm>
            <a:off x="1" y="2549315"/>
            <a:ext cx="12192000" cy="1675551"/>
          </a:xfrm>
        </p:spPr>
        <p:txBody>
          <a:bodyPr>
            <a:noAutofit/>
          </a:bodyPr>
          <a:lstStyle>
            <a:lvl1pPr marL="0" indent="0" algn="ctr">
              <a:buNone/>
              <a:defRPr sz="5002" b="1">
                <a:solidFill>
                  <a:srgbClr val="FFFFFF"/>
                </a:solidFill>
                <a:latin typeface="Arial"/>
                <a:cs typeface="Arial"/>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dirty="0"/>
              <a:t>Session title</a:t>
            </a:r>
          </a:p>
        </p:txBody>
      </p:sp>
      <p:sp>
        <p:nvSpPr>
          <p:cNvPr id="11" name="Text Placeholder 10">
            <a:extLst>
              <a:ext uri="{FF2B5EF4-FFF2-40B4-BE49-F238E27FC236}">
                <a16:creationId xmlns:a16="http://schemas.microsoft.com/office/drawing/2014/main" id="{016EF709-29A1-FF42-8379-1A9773C2363C}"/>
              </a:ext>
            </a:extLst>
          </p:cNvPr>
          <p:cNvSpPr>
            <a:spLocks noGrp="1"/>
          </p:cNvSpPr>
          <p:nvPr>
            <p:ph type="body" sz="quarter" idx="10" hasCustomPrompt="1"/>
          </p:nvPr>
        </p:nvSpPr>
        <p:spPr>
          <a:xfrm>
            <a:off x="1" y="4687528"/>
            <a:ext cx="12192000" cy="694701"/>
          </a:xfrm>
        </p:spPr>
        <p:txBody>
          <a:bodyPr/>
          <a:lstStyle>
            <a:lvl1pPr marL="0" indent="0" algn="ctr">
              <a:buFontTx/>
              <a:buNone/>
              <a:defRPr sz="2801">
                <a:solidFill>
                  <a:schemeClr val="bg1"/>
                </a:solidFill>
              </a:defRPr>
            </a:lvl1pPr>
          </a:lstStyle>
          <a:p>
            <a:pPr lvl="0"/>
            <a:r>
              <a:rPr lang="en-US" dirty="0"/>
              <a:t>Session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Photo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1643271"/>
            <a:ext cx="12192000" cy="5070324"/>
          </a:xfrm>
        </p:spPr>
        <p:txBody>
          <a:bodyPr/>
          <a:lstStyle/>
          <a:p>
            <a:endParaRPr lang="en-US" dirty="0"/>
          </a:p>
        </p:txBody>
      </p:sp>
      <p:sp>
        <p:nvSpPr>
          <p:cNvPr id="6" name="Rectangle 5">
            <a:extLst>
              <a:ext uri="{FF2B5EF4-FFF2-40B4-BE49-F238E27FC236}">
                <a16:creationId xmlns:a16="http://schemas.microsoft.com/office/drawing/2014/main" id="{4850863E-761F-0940-A9BC-9473C71D3302}"/>
              </a:ext>
              <a:ext uri="{C183D7F6-B498-43B3-948B-1728B52AA6E4}">
                <adec:decorative xmlns:adec="http://schemas.microsoft.com/office/drawing/2017/decorative" val="1"/>
              </a:ext>
            </a:extLst>
          </p:cNvPr>
          <p:cNvSpPr/>
          <p:nvPr userDrawn="1"/>
        </p:nvSpPr>
        <p:spPr>
          <a:xfrm>
            <a:off x="-1" y="1546465"/>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258527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e/Contra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13" name="Text Placeholder 4">
            <a:extLst>
              <a:ext uri="{FF2B5EF4-FFF2-40B4-BE49-F238E27FC236}">
                <a16:creationId xmlns:a16="http://schemas.microsoft.com/office/drawing/2014/main" id="{A495AB9C-AFBD-B941-83AE-69C23593DC2A}"/>
              </a:ext>
            </a:extLst>
          </p:cNvPr>
          <p:cNvSpPr>
            <a:spLocks noGrp="1"/>
          </p:cNvSpPr>
          <p:nvPr>
            <p:ph type="body" sz="quarter" idx="13"/>
          </p:nvPr>
        </p:nvSpPr>
        <p:spPr>
          <a:xfrm>
            <a:off x="501383" y="1753964"/>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12" name="Content Placeholder 3">
            <a:extLst>
              <a:ext uri="{FF2B5EF4-FFF2-40B4-BE49-F238E27FC236}">
                <a16:creationId xmlns:a16="http://schemas.microsoft.com/office/drawing/2014/main" id="{263B7C69-384E-9245-99A2-8196DA8EBBCA}"/>
              </a:ext>
            </a:extLst>
          </p:cNvPr>
          <p:cNvSpPr>
            <a:spLocks noGrp="1"/>
          </p:cNvSpPr>
          <p:nvPr>
            <p:ph sz="half" idx="12" hasCustomPrompt="1"/>
          </p:nvPr>
        </p:nvSpPr>
        <p:spPr>
          <a:xfrm>
            <a:off x="501383" y="2368913"/>
            <a:ext cx="5399314" cy="4005368"/>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11" name="Text Placeholder 4">
            <a:extLst>
              <a:ext uri="{FF2B5EF4-FFF2-40B4-BE49-F238E27FC236}">
                <a16:creationId xmlns:a16="http://schemas.microsoft.com/office/drawing/2014/main" id="{0F240B3F-888B-1144-ADCC-BE2EFAF7C043}"/>
              </a:ext>
            </a:extLst>
          </p:cNvPr>
          <p:cNvSpPr>
            <a:spLocks noGrp="1"/>
          </p:cNvSpPr>
          <p:nvPr>
            <p:ph type="body" sz="quarter" idx="11"/>
          </p:nvPr>
        </p:nvSpPr>
        <p:spPr>
          <a:xfrm>
            <a:off x="6327162" y="1736035"/>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10" name="Content Placeholder 3">
            <a:extLst>
              <a:ext uri="{FF2B5EF4-FFF2-40B4-BE49-F238E27FC236}">
                <a16:creationId xmlns:a16="http://schemas.microsoft.com/office/drawing/2014/main" id="{308EB897-C84B-DD43-9480-6F698F13575A}"/>
              </a:ext>
            </a:extLst>
          </p:cNvPr>
          <p:cNvSpPr>
            <a:spLocks noGrp="1"/>
          </p:cNvSpPr>
          <p:nvPr>
            <p:ph sz="half" idx="10" hasCustomPrompt="1"/>
          </p:nvPr>
        </p:nvSpPr>
        <p:spPr>
          <a:xfrm>
            <a:off x="6327162" y="2350984"/>
            <a:ext cx="5399314" cy="4005368"/>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7"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142504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Bullets with Image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658808" y="3832721"/>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969815"/>
            <a:ext cx="3200400" cy="1685925"/>
          </a:xfrm>
        </p:spPr>
        <p:txBody>
          <a:bodyPr/>
          <a:lstStyle>
            <a:lvl1pPr>
              <a:defRPr/>
            </a:lvl1pPr>
          </a:lstStyle>
          <a:p>
            <a:r>
              <a:rPr lang="en-US" dirty="0"/>
              <a:t>Icon or picture</a:t>
            </a:r>
          </a:p>
        </p:txBody>
      </p:sp>
      <p:sp>
        <p:nvSpPr>
          <p:cNvPr id="17" name="Rectangle 16">
            <a:extLst>
              <a:ext uri="{FF2B5EF4-FFF2-40B4-BE49-F238E27FC236}">
                <a16:creationId xmlns:a16="http://schemas.microsoft.com/office/drawing/2014/main" id="{658651D1-EFB7-C240-8FD1-E9FA70578491}"/>
              </a:ext>
              <a:ext uri="{C183D7F6-B498-43B3-948B-1728B52AA6E4}">
                <adec:decorative xmlns:adec="http://schemas.microsoft.com/office/drawing/2017/decorative" val="1"/>
              </a:ext>
            </a:extLst>
          </p:cNvPr>
          <p:cNvSpPr/>
          <p:nvPr userDrawn="1"/>
        </p:nvSpPr>
        <p:spPr>
          <a:xfrm>
            <a:off x="658225" y="1873009"/>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 Placeholder 6">
            <a:extLst>
              <a:ext uri="{FF2B5EF4-FFF2-40B4-BE49-F238E27FC236}">
                <a16:creationId xmlns:a16="http://schemas.microsoft.com/office/drawing/2014/main" id="{A032619E-8CE1-0649-9079-5F90D3FD8176}"/>
              </a:ext>
            </a:extLst>
          </p:cNvPr>
          <p:cNvSpPr>
            <a:spLocks noGrp="1"/>
          </p:cNvSpPr>
          <p:nvPr>
            <p:ph type="body" sz="quarter" idx="17"/>
          </p:nvPr>
        </p:nvSpPr>
        <p:spPr>
          <a:xfrm>
            <a:off x="4421512" y="3841942"/>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0" name="Picture Placeholder 3">
            <a:extLst>
              <a:ext uri="{FF2B5EF4-FFF2-40B4-BE49-F238E27FC236}">
                <a16:creationId xmlns:a16="http://schemas.microsoft.com/office/drawing/2014/main" id="{F1AC7E86-674A-8043-999B-A00817FE3DC5}"/>
              </a:ext>
            </a:extLst>
          </p:cNvPr>
          <p:cNvSpPr>
            <a:spLocks noGrp="1"/>
          </p:cNvSpPr>
          <p:nvPr>
            <p:ph type="pic" sz="quarter" idx="18" hasCustomPrompt="1"/>
          </p:nvPr>
        </p:nvSpPr>
        <p:spPr>
          <a:xfrm>
            <a:off x="4420345" y="1979036"/>
            <a:ext cx="3200400" cy="1685925"/>
          </a:xfrm>
        </p:spPr>
        <p:txBody>
          <a:bodyPr/>
          <a:lstStyle>
            <a:lvl1pPr>
              <a:defRPr/>
            </a:lvl1pPr>
          </a:lstStyle>
          <a:p>
            <a:r>
              <a:rPr lang="en-US" dirty="0"/>
              <a:t>Icon or picture</a:t>
            </a:r>
          </a:p>
        </p:txBody>
      </p:sp>
      <p:sp>
        <p:nvSpPr>
          <p:cNvPr id="21" name="Rectangle 20">
            <a:extLst>
              <a:ext uri="{FF2B5EF4-FFF2-40B4-BE49-F238E27FC236}">
                <a16:creationId xmlns:a16="http://schemas.microsoft.com/office/drawing/2014/main" id="{6DDE4504-0818-BB4A-9EFA-13FC49217587}"/>
              </a:ext>
              <a:ext uri="{C183D7F6-B498-43B3-948B-1728B52AA6E4}">
                <adec:decorative xmlns:adec="http://schemas.microsoft.com/office/drawing/2017/decorative" val="1"/>
              </a:ext>
            </a:extLst>
          </p:cNvPr>
          <p:cNvSpPr/>
          <p:nvPr userDrawn="1"/>
        </p:nvSpPr>
        <p:spPr>
          <a:xfrm>
            <a:off x="4415428" y="1882230"/>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6">
            <a:extLst>
              <a:ext uri="{FF2B5EF4-FFF2-40B4-BE49-F238E27FC236}">
                <a16:creationId xmlns:a16="http://schemas.microsoft.com/office/drawing/2014/main" id="{1BBDB899-9044-4A47-B1DB-4B6CE5D9172C}"/>
              </a:ext>
            </a:extLst>
          </p:cNvPr>
          <p:cNvSpPr>
            <a:spLocks noGrp="1"/>
          </p:cNvSpPr>
          <p:nvPr>
            <p:ph type="body" sz="quarter" idx="19"/>
          </p:nvPr>
        </p:nvSpPr>
        <p:spPr>
          <a:xfrm>
            <a:off x="8184215" y="3844618"/>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6" name="Picture Placeholder 3">
            <a:extLst>
              <a:ext uri="{FF2B5EF4-FFF2-40B4-BE49-F238E27FC236}">
                <a16:creationId xmlns:a16="http://schemas.microsoft.com/office/drawing/2014/main" id="{ECA9D9CA-0810-6941-82B7-2D5B5B8D1EA3}"/>
              </a:ext>
            </a:extLst>
          </p:cNvPr>
          <p:cNvSpPr>
            <a:spLocks noGrp="1"/>
          </p:cNvSpPr>
          <p:nvPr>
            <p:ph type="pic" sz="quarter" idx="20" hasCustomPrompt="1"/>
          </p:nvPr>
        </p:nvSpPr>
        <p:spPr>
          <a:xfrm>
            <a:off x="8184215" y="1981712"/>
            <a:ext cx="3200400" cy="1685925"/>
          </a:xfrm>
        </p:spPr>
        <p:txBody>
          <a:bodyPr/>
          <a:lstStyle>
            <a:lvl1pPr>
              <a:defRPr/>
            </a:lvl1pPr>
          </a:lstStyle>
          <a:p>
            <a:r>
              <a:rPr lang="en-US" dirty="0"/>
              <a:t>Icon or picture</a:t>
            </a:r>
          </a:p>
        </p:txBody>
      </p:sp>
      <p:sp>
        <p:nvSpPr>
          <p:cNvPr id="27" name="Rectangle 26">
            <a:extLst>
              <a:ext uri="{FF2B5EF4-FFF2-40B4-BE49-F238E27FC236}">
                <a16:creationId xmlns:a16="http://schemas.microsoft.com/office/drawing/2014/main" id="{FD62BB8F-F385-7D4E-B5D9-E996FC921FF3}"/>
              </a:ext>
              <a:ext uri="{C183D7F6-B498-43B3-948B-1728B52AA6E4}">
                <adec:decorative xmlns:adec="http://schemas.microsoft.com/office/drawing/2017/decorative" val="1"/>
              </a:ext>
            </a:extLst>
          </p:cNvPr>
          <p:cNvSpPr/>
          <p:nvPr userDrawn="1"/>
        </p:nvSpPr>
        <p:spPr>
          <a:xfrm>
            <a:off x="8183632" y="1884906"/>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4349EAF1-D302-0E48-882A-CA10A4FA4B92}"/>
              </a:ex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hotos, two text block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4787937" y="1670994"/>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767800"/>
            <a:ext cx="3913192" cy="2206487"/>
          </a:xfrm>
        </p:spPr>
        <p:txBody>
          <a:bodyPr/>
          <a:lstStyle>
            <a:lvl1pPr>
              <a:defRPr/>
            </a:lvl1pPr>
          </a:lstStyle>
          <a:p>
            <a:r>
              <a:rPr lang="en-US" dirty="0"/>
              <a:t>Photo</a:t>
            </a:r>
          </a:p>
        </p:txBody>
      </p:sp>
      <p:sp>
        <p:nvSpPr>
          <p:cNvPr id="17" name="Rectangle 16">
            <a:extLst>
              <a:ext uri="{FF2B5EF4-FFF2-40B4-BE49-F238E27FC236}">
                <a16:creationId xmlns:a16="http://schemas.microsoft.com/office/drawing/2014/main" id="{658651D1-EFB7-C240-8FD1-E9FA70578491}"/>
              </a:ext>
              <a:ext uri="{C183D7F6-B498-43B3-948B-1728B52AA6E4}">
                <adec:decorative xmlns:adec="http://schemas.microsoft.com/office/drawing/2017/decorative" val="1"/>
              </a:ext>
            </a:extLst>
          </p:cNvPr>
          <p:cNvSpPr/>
          <p:nvPr userDrawn="1"/>
        </p:nvSpPr>
        <p:spPr>
          <a:xfrm>
            <a:off x="658225" y="1670994"/>
            <a:ext cx="3913192"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6">
            <a:extLst>
              <a:ext uri="{FF2B5EF4-FFF2-40B4-BE49-F238E27FC236}">
                <a16:creationId xmlns:a16="http://schemas.microsoft.com/office/drawing/2014/main" id="{2081B653-09E9-CA4C-823A-B62CFF62A013}"/>
              </a:ext>
            </a:extLst>
          </p:cNvPr>
          <p:cNvSpPr>
            <a:spLocks noGrp="1"/>
          </p:cNvSpPr>
          <p:nvPr>
            <p:ph type="body" sz="quarter" idx="18"/>
          </p:nvPr>
        </p:nvSpPr>
        <p:spPr>
          <a:xfrm>
            <a:off x="4787937" y="4119941"/>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2" name="Picture Placeholder 3">
            <a:extLst>
              <a:ext uri="{FF2B5EF4-FFF2-40B4-BE49-F238E27FC236}">
                <a16:creationId xmlns:a16="http://schemas.microsoft.com/office/drawing/2014/main" id="{27D057A0-889C-0E49-B5B5-491A44840399}"/>
              </a:ext>
            </a:extLst>
          </p:cNvPr>
          <p:cNvSpPr>
            <a:spLocks noGrp="1"/>
          </p:cNvSpPr>
          <p:nvPr>
            <p:ph type="pic" sz="quarter" idx="19" hasCustomPrompt="1"/>
          </p:nvPr>
        </p:nvSpPr>
        <p:spPr>
          <a:xfrm>
            <a:off x="658808" y="4210814"/>
            <a:ext cx="3913192" cy="2206487"/>
          </a:xfrm>
        </p:spPr>
        <p:txBody>
          <a:bodyPr/>
          <a:lstStyle>
            <a:lvl1pPr>
              <a:defRPr/>
            </a:lvl1pPr>
          </a:lstStyle>
          <a:p>
            <a:r>
              <a:rPr lang="en-US" dirty="0"/>
              <a:t>Photo</a:t>
            </a:r>
          </a:p>
        </p:txBody>
      </p:sp>
      <p:sp>
        <p:nvSpPr>
          <p:cNvPr id="23" name="Rectangle 22">
            <a:extLst>
              <a:ext uri="{FF2B5EF4-FFF2-40B4-BE49-F238E27FC236}">
                <a16:creationId xmlns:a16="http://schemas.microsoft.com/office/drawing/2014/main" id="{B46F3AA5-F352-F246-9860-4377F0F1F071}"/>
              </a:ext>
              <a:ext uri="{C183D7F6-B498-43B3-948B-1728B52AA6E4}">
                <adec:decorative xmlns:adec="http://schemas.microsoft.com/office/drawing/2017/decorative" val="1"/>
              </a:ext>
            </a:extLst>
          </p:cNvPr>
          <p:cNvSpPr/>
          <p:nvPr userDrawn="1"/>
        </p:nvSpPr>
        <p:spPr>
          <a:xfrm>
            <a:off x="658225" y="4114008"/>
            <a:ext cx="3913192"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4349EAF1-D302-0E48-882A-CA10A4FA4B92}"/>
              </a:ex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54233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6">
            <a:extLst>
              <a:ext uri="{FF2B5EF4-FFF2-40B4-BE49-F238E27FC236}">
                <a16:creationId xmlns:a16="http://schemas.microsoft.com/office/drawing/2014/main" id="{02467DAC-8DC6-4D40-82B5-7CAA5A76E815}"/>
              </a:ext>
            </a:extLst>
          </p:cNvPr>
          <p:cNvSpPr>
            <a:spLocks noGrp="1"/>
          </p:cNvSpPr>
          <p:nvPr>
            <p:ph type="body" sz="quarter" idx="11" hasCustomPrompt="1"/>
          </p:nvPr>
        </p:nvSpPr>
        <p:spPr>
          <a:xfrm>
            <a:off x="2540536" y="2406363"/>
            <a:ext cx="7626721" cy="2206678"/>
          </a:xfrm>
        </p:spPr>
        <p:txBody>
          <a:bodyPr tIns="18288" bIns="18288"/>
          <a:lstStyle>
            <a:lvl1pPr marL="0" indent="0">
              <a:buNone/>
              <a:defRPr sz="2800" b="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11" name="Text Placeholder 6">
            <a:extLst>
              <a:ext uri="{FF2B5EF4-FFF2-40B4-BE49-F238E27FC236}">
                <a16:creationId xmlns:a16="http://schemas.microsoft.com/office/drawing/2014/main" id="{8418A19C-29BB-8E42-B0BE-FF7F0E92198A}"/>
              </a:ext>
            </a:extLst>
          </p:cNvPr>
          <p:cNvSpPr>
            <a:spLocks noGrp="1"/>
          </p:cNvSpPr>
          <p:nvPr>
            <p:ph type="body" sz="quarter" idx="12" hasCustomPrompt="1"/>
          </p:nvPr>
        </p:nvSpPr>
        <p:spPr>
          <a:xfrm>
            <a:off x="2540536" y="4821964"/>
            <a:ext cx="7626721" cy="582770"/>
          </a:xfrm>
        </p:spPr>
        <p:txBody>
          <a:bodyPr tIns="18288" bIns="18288"/>
          <a:lstStyle>
            <a:lvl1pPr marL="0" indent="0">
              <a:buNone/>
              <a:defRPr sz="2400" b="0" i="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7" name="Rectangle 6">
            <a:extLst>
              <a:ext uri="{FF2B5EF4-FFF2-40B4-BE49-F238E27FC236}">
                <a16:creationId xmlns:a16="http://schemas.microsoft.com/office/drawing/2014/main" id="{D61BDA22-1C6C-E94C-BC6F-2B5DE27D79D2}"/>
              </a:ext>
              <a:ext uri="{C183D7F6-B498-43B3-948B-1728B52AA6E4}">
                <adec:decorative xmlns:adec="http://schemas.microsoft.com/office/drawing/2017/decorative" val="1"/>
              </a:ext>
            </a:extLst>
          </p:cNvPr>
          <p:cNvSpPr/>
          <p:nvPr userDrawn="1"/>
        </p:nvSpPr>
        <p:spPr>
          <a:xfrm>
            <a:off x="1974574" y="2115067"/>
            <a:ext cx="8706678" cy="10058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C6A0556-C5FE-9B4C-9BA9-5ADAAC413291}"/>
              </a:ext>
              <a:ext uri="{C183D7F6-B498-43B3-948B-1728B52AA6E4}">
                <adec:decorative xmlns:adec="http://schemas.microsoft.com/office/drawing/2017/decorative" val="1"/>
              </a:ext>
            </a:extLst>
          </p:cNvPr>
          <p:cNvSpPr/>
          <p:nvPr userDrawn="1"/>
        </p:nvSpPr>
        <p:spPr>
          <a:xfrm>
            <a:off x="1974574" y="2210623"/>
            <a:ext cx="8706678" cy="3482020"/>
          </a:xfrm>
          <a:prstGeom prst="rect">
            <a:avLst/>
          </a:prstGeom>
          <a:solidFill>
            <a:srgbClr val="BABABA">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ate Placeholder 3">
            <a:extLst>
              <a:ext uri="{FF2B5EF4-FFF2-40B4-BE49-F238E27FC236}">
                <a16:creationId xmlns:a16="http://schemas.microsoft.com/office/drawing/2014/main" id="{59C1AE22-4431-1A48-B147-D0479E3D7AD4}"/>
              </a:ex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128429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2" name="Rectangle 1">
            <a:extLst>
              <a:ext uri="{FF2B5EF4-FFF2-40B4-BE49-F238E27FC236}">
                <a16:creationId xmlns:a16="http://schemas.microsoft.com/office/drawing/2014/main" id="{DC6A0556-C5FE-9B4C-9BA9-5ADAAC413291}"/>
              </a:ext>
              <a:ext uri="{C183D7F6-B498-43B3-948B-1728B52AA6E4}">
                <adec:decorative xmlns:adec="http://schemas.microsoft.com/office/drawing/2017/decorative" val="1"/>
              </a:ext>
            </a:extLst>
          </p:cNvPr>
          <p:cNvSpPr/>
          <p:nvPr userDrawn="1"/>
        </p:nvSpPr>
        <p:spPr>
          <a:xfrm>
            <a:off x="5860111" y="2210623"/>
            <a:ext cx="5934323" cy="3482020"/>
          </a:xfrm>
          <a:prstGeom prst="rect">
            <a:avLst/>
          </a:prstGeom>
          <a:solidFill>
            <a:srgbClr val="BABABA">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6">
            <a:extLst>
              <a:ext uri="{FF2B5EF4-FFF2-40B4-BE49-F238E27FC236}">
                <a16:creationId xmlns:a16="http://schemas.microsoft.com/office/drawing/2014/main" id="{02467DAC-8DC6-4D40-82B5-7CAA5A76E815}"/>
              </a:ext>
            </a:extLst>
          </p:cNvPr>
          <p:cNvSpPr>
            <a:spLocks noGrp="1"/>
          </p:cNvSpPr>
          <p:nvPr>
            <p:ph type="body" sz="quarter" idx="11" hasCustomPrompt="1"/>
          </p:nvPr>
        </p:nvSpPr>
        <p:spPr>
          <a:xfrm>
            <a:off x="6082197" y="2406363"/>
            <a:ext cx="5198242" cy="2206678"/>
          </a:xfrm>
        </p:spPr>
        <p:txBody>
          <a:bodyPr tIns="18288" bIns="18288"/>
          <a:lstStyle>
            <a:lvl1pPr marL="0" indent="0">
              <a:buNone/>
              <a:defRPr sz="2800" b="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11" name="Text Placeholder 6">
            <a:extLst>
              <a:ext uri="{FF2B5EF4-FFF2-40B4-BE49-F238E27FC236}">
                <a16:creationId xmlns:a16="http://schemas.microsoft.com/office/drawing/2014/main" id="{8418A19C-29BB-8E42-B0BE-FF7F0E92198A}"/>
              </a:ext>
            </a:extLst>
          </p:cNvPr>
          <p:cNvSpPr>
            <a:spLocks noGrp="1"/>
          </p:cNvSpPr>
          <p:nvPr>
            <p:ph type="body" sz="quarter" idx="12" hasCustomPrompt="1"/>
          </p:nvPr>
        </p:nvSpPr>
        <p:spPr>
          <a:xfrm>
            <a:off x="6082197" y="4821964"/>
            <a:ext cx="5198242" cy="582770"/>
          </a:xfrm>
        </p:spPr>
        <p:txBody>
          <a:bodyPr tIns="18288" bIns="18288"/>
          <a:lstStyle>
            <a:lvl1pPr marL="0" indent="0">
              <a:buNone/>
              <a:defRPr sz="2400" b="0" i="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7" name="Rectangle 6">
            <a:extLst>
              <a:ext uri="{FF2B5EF4-FFF2-40B4-BE49-F238E27FC236}">
                <a16:creationId xmlns:a16="http://schemas.microsoft.com/office/drawing/2014/main" id="{D61BDA22-1C6C-E94C-BC6F-2B5DE27D79D2}"/>
              </a:ext>
              <a:ext uri="{C183D7F6-B498-43B3-948B-1728B52AA6E4}">
                <adec:decorative xmlns:adec="http://schemas.microsoft.com/office/drawing/2017/decorative" val="1"/>
              </a:ext>
            </a:extLst>
          </p:cNvPr>
          <p:cNvSpPr/>
          <p:nvPr userDrawn="1"/>
        </p:nvSpPr>
        <p:spPr>
          <a:xfrm>
            <a:off x="5860111" y="2115067"/>
            <a:ext cx="5934323" cy="10058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91B5DF67-9FE9-5849-8F6B-5A74461808B9}"/>
              </a:ext>
            </a:extLst>
          </p:cNvPr>
          <p:cNvSpPr>
            <a:spLocks noGrp="1"/>
          </p:cNvSpPr>
          <p:nvPr>
            <p:ph type="pic" sz="quarter" idx="10"/>
          </p:nvPr>
        </p:nvSpPr>
        <p:spPr>
          <a:xfrm>
            <a:off x="0" y="1736035"/>
            <a:ext cx="5508171" cy="4982818"/>
          </a:xfrm>
        </p:spPr>
        <p:txBody>
          <a:bodyPr/>
          <a:lstStyle/>
          <a:p>
            <a:endParaRPr lang="en-US" dirty="0"/>
          </a:p>
        </p:txBody>
      </p:sp>
      <p:sp>
        <p:nvSpPr>
          <p:cNvPr id="9" name="Rectangle 8">
            <a:extLst>
              <a:ext uri="{FF2B5EF4-FFF2-40B4-BE49-F238E27FC236}">
                <a16:creationId xmlns:a16="http://schemas.microsoft.com/office/drawing/2014/main" id="{E3149C9E-B911-7547-BAFC-48BBF4098EBC}"/>
              </a:ext>
              <a:ext uri="{C183D7F6-B498-43B3-948B-1728B52AA6E4}">
                <adec:decorative xmlns:adec="http://schemas.microsoft.com/office/drawing/2017/decorative" val="1"/>
              </a:ext>
            </a:extLst>
          </p:cNvPr>
          <p:cNvSpPr/>
          <p:nvPr userDrawn="1"/>
        </p:nvSpPr>
        <p:spPr>
          <a:xfrm>
            <a:off x="-2" y="1639229"/>
            <a:ext cx="5522976"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ate Placeholder 3">
            <a:extLst>
              <a:ext uri="{FF2B5EF4-FFF2-40B4-BE49-F238E27FC236}">
                <a16:creationId xmlns:a16="http://schemas.microsoft.com/office/drawing/2014/main" id="{59C1AE22-4431-1A48-B147-D0479E3D7AD4}"/>
              </a:ex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428152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DD10384-5471-0540-AD1C-51913ADDB0C1}"/>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374D3DE6-1833-DF41-986D-2925C1FF6EC8}"/>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9" name="Picture 8" descr="Objectives.png"/>
          <p:cNvPicPr>
            <a:picLocks noChangeAspect="1"/>
          </p:cNvPicPr>
          <p:nvPr userDrawn="1"/>
        </p:nvPicPr>
        <p:blipFill rotWithShape="1">
          <a:blip r:embed="rId2" cstate="email">
            <a:extLst>
              <a:ext uri="{28A0092B-C50C-407E-A947-70E740481C1C}">
                <a14:useLocalDpi xmlns:a14="http://schemas.microsoft.com/office/drawing/2010/main"/>
              </a:ext>
            </a:extLst>
          </a:blip>
          <a:srcRect l="-637" t="-24816"/>
          <a:stretch/>
        </p:blipFill>
        <p:spPr>
          <a:xfrm>
            <a:off x="862525" y="113191"/>
            <a:ext cx="2094484" cy="2666287"/>
          </a:xfrm>
          <a:prstGeom prst="rect">
            <a:avLst/>
          </a:prstGeom>
        </p:spPr>
      </p:pic>
      <p:sp>
        <p:nvSpPr>
          <p:cNvPr id="4"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1148261509"/>
      </p:ext>
    </p:extLst>
  </p:cSld>
  <p:clrMapOvr>
    <a:masterClrMapping/>
  </p:clrMapOvr>
  <p:extLst>
    <p:ext uri="{DCECCB84-F9BA-43D5-87BE-67443E8EF086}">
      <p15:sldGuideLst xmlns:p15="http://schemas.microsoft.com/office/powerpoint/2012/main">
        <p15:guide id="1" orient="horz" pos="408" userDrawn="1">
          <p15:clr>
            <a:srgbClr val="FBAE40"/>
          </p15:clr>
        </p15:guide>
        <p15:guide id="2" pos="3840" userDrawn="1">
          <p15:clr>
            <a:srgbClr val="FBAE40"/>
          </p15:clr>
        </p15:guide>
        <p15:guide id="3" pos="576" userDrawn="1">
          <p15:clr>
            <a:srgbClr val="FBAE40"/>
          </p15:clr>
        </p15:guide>
        <p15:guide id="4" pos="39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04CAC0F-6DEF-AF4B-88F1-A41565996DA8}"/>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B2F5EE4-BA10-7E42-A9A8-07E3A8B0D7FA}"/>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8" name="Picture 7" descr="Discussion.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0361" y="644066"/>
            <a:ext cx="2075180" cy="2155201"/>
          </a:xfrm>
          <a:prstGeom prst="rect">
            <a:avLst/>
          </a:prstGeom>
        </p:spPr>
      </p:pic>
      <p:sp>
        <p:nvSpPr>
          <p:cNvPr id="9"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29815429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8" userDrawn="1">
          <p15:clr>
            <a:srgbClr val="FBAE40"/>
          </p15:clr>
        </p15:guide>
        <p15:guide id="4" pos="57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Intro">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D453CA-0774-8044-A947-548D667EE212}"/>
              </a:ext>
            </a:extLst>
          </p:cNvPr>
          <p:cNvSpPr>
            <a:spLocks noGrp="1"/>
          </p:cNvSpPr>
          <p:nvPr>
            <p:ph idx="1"/>
          </p:nvPr>
        </p:nvSpPr>
        <p:spPr>
          <a:xfrm>
            <a:off x="3596641" y="1837917"/>
            <a:ext cx="8412480" cy="4355942"/>
          </a:xfrm>
        </p:spPr>
        <p:txBody>
          <a:bodyPr>
            <a:noAutofit/>
          </a:bodyPr>
          <a:lstStyle/>
          <a:p>
            <a:pPr lvl="0"/>
            <a:r>
              <a:rPr lang="en-US" dirty="0"/>
              <a:t>Click to edit Master text styles</a:t>
            </a:r>
          </a:p>
          <a:p>
            <a:pPr lvl="1"/>
            <a:r>
              <a:rPr lang="en-US" dirty="0"/>
              <a:t>Second level</a:t>
            </a:r>
          </a:p>
        </p:txBody>
      </p:sp>
      <p:pic>
        <p:nvPicPr>
          <p:cNvPr id="9" name="Picture 8" descr="Video.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30990" y="655789"/>
            <a:ext cx="2065528" cy="2115445"/>
          </a:xfrm>
          <a:prstGeom prst="rect">
            <a:avLst/>
          </a:prstGeom>
        </p:spPr>
      </p:pic>
      <p:sp>
        <p:nvSpPr>
          <p:cNvPr id="7"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
        <p:nvSpPr>
          <p:cNvPr id="10" name="Title 1">
            <a:extLst>
              <a:ext uri="{FF2B5EF4-FFF2-40B4-BE49-F238E27FC236}">
                <a16:creationId xmlns:a16="http://schemas.microsoft.com/office/drawing/2014/main" id="{652A1C94-1C6B-4C1F-9B0C-ED732368D84D}"/>
              </a:ext>
            </a:extLst>
          </p:cNvPr>
          <p:cNvSpPr>
            <a:spLocks noGrp="1"/>
          </p:cNvSpPr>
          <p:nvPr>
            <p:ph type="title"/>
          </p:nvPr>
        </p:nvSpPr>
        <p:spPr>
          <a:xfrm>
            <a:off x="3596641" y="485859"/>
            <a:ext cx="8595360" cy="1189565"/>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204562082"/>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40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Embedded">
    <p:bg>
      <p:bgPr>
        <a:solidFill>
          <a:schemeClr val="tx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6EFBFD-D500-AE40-AB4E-70A4678F9C81}"/>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
        <p:nvSpPr>
          <p:cNvPr id="3" name="Date Placeholder 3">
            <a:extLst>
              <a:ext uri="{FF2B5EF4-FFF2-40B4-BE49-F238E27FC236}">
                <a16:creationId xmlns:a16="http://schemas.microsoft.com/office/drawing/2014/main" id="{69531C26-79EA-8946-8972-8CB0607EE238}"/>
              </a:ex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2020 University of Washington. All rights reserved.</a:t>
            </a:r>
          </a:p>
        </p:txBody>
      </p:sp>
    </p:spTree>
    <p:extLst>
      <p:ext uri="{BB962C8B-B14F-4D97-AF65-F5344CB8AC3E}">
        <p14:creationId xmlns:p14="http://schemas.microsoft.com/office/powerpoint/2010/main" val="360287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title">
    <p:bg>
      <p:bgPr>
        <a:solidFill>
          <a:srgbClr val="00995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165" y="2590340"/>
            <a:ext cx="10212148" cy="1143000"/>
          </a:xfrm>
          <a:ln w="12700" cmpd="sng">
            <a:solidFill>
              <a:schemeClr val="bg1"/>
            </a:solidFill>
          </a:ln>
        </p:spPr>
        <p:txBody>
          <a:bodyPr/>
          <a:lstStyle>
            <a:lvl1pPr>
              <a:defRPr sz="4000">
                <a:solidFill>
                  <a:schemeClr val="bg1"/>
                </a:solidFill>
              </a:defRPr>
            </a:lvl1pPr>
          </a:lstStyle>
          <a:p>
            <a:endParaRPr lang="en-US" dirty="0"/>
          </a:p>
        </p:txBody>
      </p:sp>
      <p:sp>
        <p:nvSpPr>
          <p:cNvPr id="4" name="Text Placeholder 2"/>
          <p:cNvSpPr>
            <a:spLocks noGrp="1"/>
          </p:cNvSpPr>
          <p:nvPr>
            <p:ph type="body" idx="1" hasCustomPrompt="1"/>
          </p:nvPr>
        </p:nvSpPr>
        <p:spPr>
          <a:xfrm>
            <a:off x="1020163" y="3735985"/>
            <a:ext cx="10201630" cy="639763"/>
          </a:xfrm>
        </p:spPr>
        <p:txBody>
          <a:bodyPr anchor="ctr">
            <a:noAutofit/>
          </a:bodyPr>
          <a:lstStyle>
            <a:lvl1pPr marL="0" indent="0" algn="ctr">
              <a:buNone/>
              <a:defRPr sz="1801" b="0">
                <a:solidFill>
                  <a:srgbClr val="FFFFFF"/>
                </a:solidFill>
              </a:defRPr>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lang="en-US" dirty="0"/>
              <a:t>Click To Edit Master Text Styles</a:t>
            </a:r>
          </a:p>
        </p:txBody>
      </p:sp>
      <p:sp>
        <p:nvSpPr>
          <p:cNvPr id="5" name="Date Placeholder 3">
            <a:extLst>
              <a:ext uri="{FF2B5EF4-FFF2-40B4-BE49-F238E27FC236}">
                <a16:creationId xmlns:a16="http://schemas.microsoft.com/office/drawing/2014/main" id="{AD8C20AD-EC0F-8E43-BBF9-9987AAD1CC0C}"/>
              </a:ext>
              <a:ext uri="{C183D7F6-B498-43B3-948B-1728B52AA6E4}">
                <adec:decorative xmlns:adec="http://schemas.microsoft.com/office/drawing/2017/decorative" val="1"/>
              </a:ext>
            </a:extLst>
          </p:cNvPr>
          <p:cNvSpPr txBox="1">
            <a:spLocks/>
          </p:cNvSpPr>
          <p:nvPr userDrawn="1"/>
        </p:nvSpPr>
        <p:spPr>
          <a:xfrm>
            <a:off x="7064973" y="6367927"/>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2020 University of Washington. All rights reserved.</a:t>
            </a:r>
          </a:p>
        </p:txBody>
      </p:sp>
    </p:spTree>
    <p:extLst>
      <p:ext uri="{BB962C8B-B14F-4D97-AF65-F5344CB8AC3E}">
        <p14:creationId xmlns:p14="http://schemas.microsoft.com/office/powerpoint/2010/main" val="3930201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o Linked">
    <p:bg>
      <p:bgPr>
        <a:solidFill>
          <a:schemeClr val="tx1"/>
        </a:solidFill>
        <a:effectLst/>
      </p:bgPr>
    </p:bg>
    <p:spTree>
      <p:nvGrpSpPr>
        <p:cNvPr id="1" name=""/>
        <p:cNvGrpSpPr/>
        <p:nvPr/>
      </p:nvGrpSpPr>
      <p:grpSpPr>
        <a:xfrm>
          <a:off x="0" y="0"/>
          <a:ext cx="0" cy="0"/>
          <a:chOff x="0" y="0"/>
          <a:chExt cx="0" cy="0"/>
        </a:xfrm>
      </p:grpSpPr>
      <p:sp>
        <p:nvSpPr>
          <p:cNvPr id="6" name="Title 1" hidden="1">
            <a:extLst>
              <a:ext uri="{FF2B5EF4-FFF2-40B4-BE49-F238E27FC236}">
                <a16:creationId xmlns:a16="http://schemas.microsoft.com/office/drawing/2014/main" id="{E0B44657-EF00-AF44-9382-DB008E85D1FB}"/>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pic>
        <p:nvPicPr>
          <p:cNvPr id="4" name="Picture 3" descr="Video screen icon">
            <a:extLst>
              <a:ext uri="{FF2B5EF4-FFF2-40B4-BE49-F238E27FC236}">
                <a16:creationId xmlns:a16="http://schemas.microsoft.com/office/drawing/2014/main" id="{575D9DF4-EC10-8C40-9ED9-C0156E6377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92E2D83-A936-2A40-9E95-43211436B0FB}"/>
              </a:ext>
            </a:extLst>
          </p:cNvPr>
          <p:cNvSpPr txBox="1"/>
          <p:nvPr userDrawn="1"/>
        </p:nvSpPr>
        <p:spPr>
          <a:xfrm>
            <a:off x="3023152" y="4343400"/>
            <a:ext cx="6145696" cy="914400"/>
          </a:xfrm>
          <a:prstGeom prst="rect">
            <a:avLst/>
          </a:prstGeom>
        </p:spPr>
        <p:txBody>
          <a:bodyPr vert="horz" wrap="none" lIns="91440" tIns="45720" rIns="91440" bIns="45720" rtlCol="0" anchor="ctr">
            <a:noAutofit/>
          </a:bodyPr>
          <a:lstStyle/>
          <a:p>
            <a:r>
              <a:rPr lang="en-US" sz="3600" b="0" dirty="0">
                <a:solidFill>
                  <a:schemeClr val="bg1"/>
                </a:solidFill>
                <a:latin typeface="Arial" panose="020B0604020202020204" pitchFamily="34" charset="0"/>
                <a:cs typeface="Arial" panose="020B0604020202020204" pitchFamily="34" charset="0"/>
              </a:rPr>
              <a:t>Video: Video Title Goes Here</a:t>
            </a:r>
          </a:p>
        </p:txBody>
      </p:sp>
      <p:sp>
        <p:nvSpPr>
          <p:cNvPr id="7" name="Date Placeholder 3">
            <a:extLst>
              <a:ext uri="{FF2B5EF4-FFF2-40B4-BE49-F238E27FC236}">
                <a16:creationId xmlns:a16="http://schemas.microsoft.com/office/drawing/2014/main" id="{A5646861-7F5A-224D-84C5-081B280F7DE8}"/>
              </a:ex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2020 University of Washington. All rights reserved.</a:t>
            </a:r>
          </a:p>
        </p:txBody>
      </p:sp>
    </p:spTree>
    <p:extLst>
      <p:ext uri="{BB962C8B-B14F-4D97-AF65-F5344CB8AC3E}">
        <p14:creationId xmlns:p14="http://schemas.microsoft.com/office/powerpoint/2010/main" val="4170426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B018806-D742-C745-A5B9-0A90E24AFC5C}"/>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11" name="Content Placeholder 2">
            <a:extLst>
              <a:ext uri="{FF2B5EF4-FFF2-40B4-BE49-F238E27FC236}">
                <a16:creationId xmlns:a16="http://schemas.microsoft.com/office/drawing/2014/main" id="{3F295388-843D-4849-B4FD-BF80DF90A42C}"/>
              </a:ext>
            </a:extLst>
          </p:cNvPr>
          <p:cNvSpPr>
            <a:spLocks noGrp="1"/>
          </p:cNvSpPr>
          <p:nvPr>
            <p:ph idx="1"/>
          </p:nvPr>
        </p:nvSpPr>
        <p:spPr>
          <a:xfrm>
            <a:off x="3596641" y="1837917"/>
            <a:ext cx="8412480" cy="4355942"/>
          </a:xfrm>
        </p:spPr>
        <p:txBody>
          <a:bodyPr>
            <a:noAutofit/>
          </a:bodyPr>
          <a:lstStyle/>
          <a:p>
            <a:pPr lvl="0"/>
            <a:r>
              <a:rPr lang="en-US" dirty="0"/>
              <a:t>Click to edit Master text styles</a:t>
            </a:r>
          </a:p>
          <a:p>
            <a:pPr lvl="1"/>
            <a:r>
              <a:rPr lang="en-US" dirty="0"/>
              <a:t>Second level</a:t>
            </a:r>
          </a:p>
        </p:txBody>
      </p:sp>
      <p:sp>
        <p:nvSpPr>
          <p:cNvPr id="7" name="Text Placeholder 4">
            <a:extLst>
              <a:ext uri="{FF2B5EF4-FFF2-40B4-BE49-F238E27FC236}">
                <a16:creationId xmlns:a16="http://schemas.microsoft.com/office/drawing/2014/main" id="{5CF49E5D-16CF-B743-84D7-19CC26788CFD}"/>
              </a:ext>
            </a:extLst>
          </p:cNvPr>
          <p:cNvSpPr>
            <a:spLocks noGrp="1"/>
          </p:cNvSpPr>
          <p:nvPr>
            <p:ph type="body" sz="quarter" idx="11"/>
          </p:nvPr>
        </p:nvSpPr>
        <p:spPr>
          <a:xfrm>
            <a:off x="3596641" y="1215090"/>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b="17725"/>
          <a:stretch/>
        </p:blipFill>
        <p:spPr>
          <a:xfrm>
            <a:off x="903520" y="644066"/>
            <a:ext cx="2095670" cy="2088940"/>
          </a:xfrm>
          <a:prstGeom prst="rect">
            <a:avLst/>
          </a:prstGeom>
        </p:spPr>
      </p:pic>
      <p:sp>
        <p:nvSpPr>
          <p:cNvPr id="5"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2541935415"/>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40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AB70EE-0DEE-8A48-A791-E617687EF345}"/>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3749DA64-639D-9C4F-A92E-25E1BE97BB57}"/>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10" name="Picture 9" descr="Knowledge-Check.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26778" y="632343"/>
            <a:ext cx="2133092" cy="2115445"/>
          </a:xfrm>
          <a:prstGeom prst="rect">
            <a:avLst/>
          </a:prstGeom>
        </p:spPr>
      </p:pic>
      <p:sp>
        <p:nvSpPr>
          <p:cNvPr id="9"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354602394"/>
      </p:ext>
    </p:extLst>
  </p:cSld>
  <p:clrMapOvr>
    <a:masterClrMapping/>
  </p:clrMapOvr>
  <p:extLst>
    <p:ext uri="{DCECCB84-F9BA-43D5-87BE-67443E8EF086}">
      <p15:sldGuideLst xmlns:p15="http://schemas.microsoft.com/office/powerpoint/2012/main">
        <p15:guide id="1" pos="576" userDrawn="1">
          <p15:clr>
            <a:srgbClr val="FBAE40"/>
          </p15:clr>
        </p15:guide>
        <p15:guide id="2" pos="3840" userDrawn="1">
          <p15:clr>
            <a:srgbClr val="FBAE40"/>
          </p15:clr>
        </p15:guide>
        <p15:guide id="3" orient="horz" pos="40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1B2A03-1C2C-1D48-9F56-542544A50C1D}"/>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A88D58EB-87EF-BE4F-A8CF-CFE5F7341682}"/>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4" name="Picture 3" descr="Review.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1567" y="632343"/>
            <a:ext cx="2065528" cy="2088940"/>
          </a:xfrm>
          <a:prstGeom prst="rect">
            <a:avLst/>
          </a:prstGeom>
        </p:spPr>
      </p:pic>
      <p:sp>
        <p:nvSpPr>
          <p:cNvPr id="5"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031562956"/>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40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view Activit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11DDA6-5333-454E-BCEC-2BB8F90B6603}"/>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BD941B63-E495-8441-A462-775550333BC1}"/>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6" name="Picture 5" descr="Review-Activity.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305" y="657319"/>
            <a:ext cx="2029290" cy="2088939"/>
          </a:xfrm>
          <a:prstGeom prst="rect">
            <a:avLst/>
          </a:prstGeom>
        </p:spPr>
      </p:pic>
      <p:sp>
        <p:nvSpPr>
          <p:cNvPr id="5"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483054704"/>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40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9B65C5-33D5-5B44-989A-C17494C6551E}"/>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6" name="Content Placeholder 2">
            <a:extLst>
              <a:ext uri="{FF2B5EF4-FFF2-40B4-BE49-F238E27FC236}">
                <a16:creationId xmlns:a16="http://schemas.microsoft.com/office/drawing/2014/main" id="{938DC337-087D-9844-AA08-293B55E67110}"/>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1800" y="657320"/>
            <a:ext cx="2038350" cy="2085880"/>
          </a:xfrm>
          <a:prstGeom prst="rect">
            <a:avLst/>
          </a:prstGeom>
        </p:spPr>
      </p:pic>
      <p:sp>
        <p:nvSpPr>
          <p:cNvPr id="4"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169753365"/>
      </p:ext>
    </p:extLst>
  </p:cSld>
  <p:clrMapOvr>
    <a:masterClrMapping/>
  </p:clrMapOvr>
  <p:extLst>
    <p:ext uri="{DCECCB84-F9BA-43D5-87BE-67443E8EF086}">
      <p15:sldGuideLst xmlns:p15="http://schemas.microsoft.com/office/powerpoint/2012/main">
        <p15:guide id="1" pos="576" userDrawn="1">
          <p15:clr>
            <a:srgbClr val="FBAE40"/>
          </p15:clr>
        </p15:guide>
        <p15:guide id="2" pos="3840" userDrawn="1">
          <p15:clr>
            <a:srgbClr val="FBAE40"/>
          </p15:clr>
        </p15:guide>
        <p15:guide id="3" orient="horz" pos="40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ssi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455F2-BE40-B142-8AE1-059F6657DDCF}"/>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9" name="Content Placeholder 2">
            <a:extLst>
              <a:ext uri="{FF2B5EF4-FFF2-40B4-BE49-F238E27FC236}">
                <a16:creationId xmlns:a16="http://schemas.microsoft.com/office/drawing/2014/main" id="{D90DB4D8-8197-5A49-8E22-37293BA4E68D}"/>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6" name="Picture 5" descr="Session-Summary.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2217" y="644066"/>
            <a:ext cx="2065528" cy="2128697"/>
          </a:xfrm>
          <a:prstGeom prst="rect">
            <a:avLst/>
          </a:prstGeom>
        </p:spPr>
      </p:pic>
      <p:sp>
        <p:nvSpPr>
          <p:cNvPr id="4"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1617860514"/>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40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ssignm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1AE739-2051-F542-889D-30F8C01C4471}"/>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A7AF7F5E-9CDF-954B-BAFD-FF38694584AD}"/>
              </a:ext>
            </a:extLst>
          </p:cNvPr>
          <p:cNvSpPr>
            <a:spLocks noGrp="1"/>
          </p:cNvSpPr>
          <p:nvPr>
            <p:ph idx="1"/>
          </p:nvPr>
        </p:nvSpPr>
        <p:spPr>
          <a:xfrm>
            <a:off x="3596641" y="1331186"/>
            <a:ext cx="8412480" cy="4999213"/>
          </a:xfrm>
        </p:spPr>
        <p:txBody>
          <a:bodyPr>
            <a:noAutofit/>
          </a:bodyPr>
          <a:lstStyle>
            <a:lvl1pPr marL="514350" indent="-514350">
              <a:buFont typeface="+mj-lt"/>
              <a:buAutoNum type="arabicPeriod"/>
              <a:defRPr/>
            </a:lvl1pPr>
            <a:lvl2pPr marL="889367" indent="-514350">
              <a:buFont typeface="+mj-lt"/>
              <a:buAutoNum type="arabicPeriod"/>
              <a:defRPr/>
            </a:lvl2pPr>
            <a:lvl3pPr>
              <a:defRPr sz="2800"/>
            </a:lvl3pPr>
          </a:lstStyle>
          <a:p>
            <a:pPr lvl="0"/>
            <a:r>
              <a:rPr lang="en-US" dirty="0"/>
              <a:t>Click to edit Master text styles</a:t>
            </a:r>
          </a:p>
          <a:p>
            <a:pPr lvl="2"/>
            <a:r>
              <a:rPr lang="en-US" dirty="0"/>
              <a:t>Second level</a:t>
            </a:r>
          </a:p>
        </p:txBody>
      </p:sp>
      <p:pic>
        <p:nvPicPr>
          <p:cNvPr id="5" name="Picture 4" descr="Assignment.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4617" y="655789"/>
            <a:ext cx="2075688" cy="2102707"/>
          </a:xfrm>
          <a:prstGeom prst="rect">
            <a:avLst/>
          </a:prstGeom>
        </p:spPr>
      </p:pic>
      <p:sp>
        <p:nvSpPr>
          <p:cNvPr id="4"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868580912"/>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40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Assignm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14D941-BA31-1745-86F6-86C0B6E32E87}"/>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6" name="Content Placeholder 2">
            <a:extLst>
              <a:ext uri="{FF2B5EF4-FFF2-40B4-BE49-F238E27FC236}">
                <a16:creationId xmlns:a16="http://schemas.microsoft.com/office/drawing/2014/main" id="{ADE3D53E-A7AA-A54C-9BE0-301275301E84}"/>
              </a:ext>
            </a:extLst>
          </p:cNvPr>
          <p:cNvSpPr>
            <a:spLocks noGrp="1"/>
          </p:cNvSpPr>
          <p:nvPr>
            <p:ph idx="1"/>
          </p:nvPr>
        </p:nvSpPr>
        <p:spPr>
          <a:xfrm>
            <a:off x="3596641" y="1331186"/>
            <a:ext cx="8412480" cy="4999213"/>
          </a:xfrm>
        </p:spPr>
        <p:txBody>
          <a:bodyPr>
            <a:noAutofit/>
          </a:bodyPr>
          <a:lstStyle>
            <a:lvl1pPr marL="514350" indent="-514350">
              <a:buFont typeface="+mj-lt"/>
              <a:buAutoNum type="arabicPeriod"/>
              <a:defRPr/>
            </a:lvl1pPr>
            <a:lvl2pPr marL="889367" indent="-514350">
              <a:buFont typeface="+mj-lt"/>
              <a:buAutoNum type="arabicPeriod"/>
              <a:defRPr/>
            </a:lvl2pPr>
            <a:lvl3pPr>
              <a:defRPr sz="2800"/>
            </a:lvl3pPr>
          </a:lstStyle>
          <a:p>
            <a:pPr lvl="0"/>
            <a:r>
              <a:rPr lang="en-US" dirty="0"/>
              <a:t>Click to edit Master text styles</a:t>
            </a:r>
          </a:p>
          <a:p>
            <a:pPr lvl="2"/>
            <a:r>
              <a:rPr lang="en-US" dirty="0"/>
              <a:t>Second level</a:t>
            </a:r>
          </a:p>
        </p:txBody>
      </p:sp>
      <p:pic>
        <p:nvPicPr>
          <p:cNvPr id="5" name="Picture 4" descr="Video-Assigment.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9781" y="655790"/>
            <a:ext cx="2065528" cy="2128697"/>
          </a:xfrm>
          <a:prstGeom prst="rect">
            <a:avLst/>
          </a:prstGeom>
        </p:spPr>
      </p:pic>
      <p:sp>
        <p:nvSpPr>
          <p:cNvPr id="4"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868580912"/>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40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B437A1D5-164E-A448-81F1-10521D31CD64}"/>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Tree>
    <p:extLst>
      <p:ext uri="{BB962C8B-B14F-4D97-AF65-F5344CB8AC3E}">
        <p14:creationId xmlns:p14="http://schemas.microsoft.com/office/powerpoint/2010/main" val="71311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3" name="Content Placeholder 2"/>
          <p:cNvSpPr>
            <a:spLocks noGrp="1"/>
          </p:cNvSpPr>
          <p:nvPr>
            <p:ph idx="1"/>
          </p:nvPr>
        </p:nvSpPr>
        <p:spPr>
          <a:xfrm>
            <a:off x="609600" y="1817830"/>
            <a:ext cx="10972801" cy="45259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05401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4EDF2B69-69F0-3B49-BE78-4B9430FCA044}"/>
              </a:ext>
            </a:extLst>
          </p:cNvPr>
          <p:cNvSpPr>
            <a:spLocks noGrp="1"/>
          </p:cNvSpPr>
          <p:nvPr>
            <p:ph type="body" sz="quarter" idx="3"/>
          </p:nvPr>
        </p:nvSpPr>
        <p:spPr>
          <a:xfrm>
            <a:off x="609600" y="1688973"/>
            <a:ext cx="10972801" cy="564330"/>
          </a:xfrm>
        </p:spPr>
        <p:txBody>
          <a:bodyPr anchor="b"/>
          <a:lstStyle>
            <a:lvl1pPr marL="0" indent="0" algn="l">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3" name="Content Placeholder 2"/>
          <p:cNvSpPr>
            <a:spLocks noGrp="1"/>
          </p:cNvSpPr>
          <p:nvPr>
            <p:ph idx="1"/>
          </p:nvPr>
        </p:nvSpPr>
        <p:spPr>
          <a:xfrm>
            <a:off x="609600" y="2438399"/>
            <a:ext cx="10972801" cy="38509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284442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Photo Plu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C624EE8B-626D-D445-894C-8DC5EFA47FB3}"/>
              </a:ext>
            </a:extLst>
          </p:cNvPr>
          <p:cNvSpPr>
            <a:spLocks noGrp="1"/>
          </p:cNvSpPr>
          <p:nvPr>
            <p:ph type="body" sz="quarter" idx="3"/>
          </p:nvPr>
        </p:nvSpPr>
        <p:spPr>
          <a:xfrm>
            <a:off x="5627914" y="1635895"/>
            <a:ext cx="6019799" cy="530241"/>
          </a:xfrm>
        </p:spPr>
        <p:txBody>
          <a:bodyPr anchor="t" anchorCtr="0"/>
          <a:lstStyle>
            <a:lvl1pPr marL="0" indent="0">
              <a:buNone/>
              <a:defRPr sz="3200" b="1"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627915" y="2250844"/>
            <a:ext cx="6019798" cy="4105507"/>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0" y="1736035"/>
            <a:ext cx="5508171" cy="4982818"/>
          </a:xfrm>
        </p:spPr>
        <p:txBody>
          <a:bodyPr/>
          <a:lstStyle/>
          <a:p>
            <a:endParaRPr lang="en-US" dirty="0"/>
          </a:p>
        </p:txBody>
      </p:sp>
      <p:sp>
        <p:nvSpPr>
          <p:cNvPr id="9"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1" y="1639229"/>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92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676DE700-9870-9C45-A2F7-F7A86DBCFC3F}"/>
              </a:ext>
            </a:extLst>
          </p:cNvPr>
          <p:cNvSpPr>
            <a:spLocks noGrp="1"/>
          </p:cNvSpPr>
          <p:nvPr>
            <p:ph type="body" sz="quarter" idx="3"/>
          </p:nvPr>
        </p:nvSpPr>
        <p:spPr>
          <a:xfrm>
            <a:off x="413658" y="149768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477951" y="2304661"/>
            <a:ext cx="5508171" cy="3912844"/>
          </a:xfrm>
        </p:spPr>
        <p:txBody>
          <a:bodyPr/>
          <a:lstStyle/>
          <a:p>
            <a:endParaRPr lang="en-US" dirty="0"/>
          </a:p>
        </p:txBody>
      </p:sp>
      <p:sp>
        <p:nvSpPr>
          <p:cNvPr id="11" name="Picture Placeholder 5">
            <a:extLst>
              <a:ext uri="{FF2B5EF4-FFF2-40B4-BE49-F238E27FC236}">
                <a16:creationId xmlns:a16="http://schemas.microsoft.com/office/drawing/2014/main" id="{32BBD22A-FB9A-1C43-B355-21EFA312424F}"/>
              </a:ext>
            </a:extLst>
          </p:cNvPr>
          <p:cNvSpPr>
            <a:spLocks noGrp="1"/>
          </p:cNvSpPr>
          <p:nvPr>
            <p:ph type="pic" sz="quarter" idx="11"/>
          </p:nvPr>
        </p:nvSpPr>
        <p:spPr>
          <a:xfrm>
            <a:off x="6271941" y="2304661"/>
            <a:ext cx="5508171" cy="3912844"/>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477950" y="2207855"/>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5C8917-50B2-8E48-87E9-D22EDEF3BAB1}"/>
              </a:ext>
              <a:ext uri="{C183D7F6-B498-43B3-948B-1728B52AA6E4}">
                <adec:decorative xmlns:adec="http://schemas.microsoft.com/office/drawing/2017/decorative" val="1"/>
              </a:ext>
            </a:extLst>
          </p:cNvPr>
          <p:cNvSpPr/>
          <p:nvPr userDrawn="1"/>
        </p:nvSpPr>
        <p:spPr>
          <a:xfrm>
            <a:off x="6271940" y="2207855"/>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41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1" name="Text Placeholder 4">
            <a:extLst>
              <a:ext uri="{FF2B5EF4-FFF2-40B4-BE49-F238E27FC236}">
                <a16:creationId xmlns:a16="http://schemas.microsoft.com/office/drawing/2014/main" id="{354118EE-115F-1A47-A59C-FA409C2B9F32}"/>
              </a:ext>
            </a:extLst>
          </p:cNvPr>
          <p:cNvSpPr>
            <a:spLocks noGrp="1"/>
          </p:cNvSpPr>
          <p:nvPr>
            <p:ph type="body" sz="quarter" idx="3"/>
          </p:nvPr>
        </p:nvSpPr>
        <p:spPr>
          <a:xfrm>
            <a:off x="413658" y="149768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6" name="Picture Placeholder 5">
            <a:extLst>
              <a:ext uri="{FF2B5EF4-FFF2-40B4-BE49-F238E27FC236}">
                <a16:creationId xmlns:a16="http://schemas.microsoft.com/office/drawing/2014/main" id="{B76769D5-928F-6548-B9B5-C5D72A0999C0}"/>
              </a:ext>
            </a:extLst>
          </p:cNvPr>
          <p:cNvSpPr>
            <a:spLocks noGrp="1"/>
          </p:cNvSpPr>
          <p:nvPr>
            <p:ph type="pic" sz="quarter" idx="13"/>
          </p:nvPr>
        </p:nvSpPr>
        <p:spPr>
          <a:xfrm>
            <a:off x="322873" y="2286000"/>
            <a:ext cx="3708919" cy="3931506"/>
          </a:xfrm>
        </p:spPr>
        <p:txBody>
          <a:bodyPr/>
          <a:lstStyle/>
          <a:p>
            <a:endParaRPr lang="en-US" dirty="0"/>
          </a:p>
        </p:txBody>
      </p:sp>
      <p:sp>
        <p:nvSpPr>
          <p:cNvPr id="17" name="Rectangle 16">
            <a:extLst>
              <a:ext uri="{FF2B5EF4-FFF2-40B4-BE49-F238E27FC236}">
                <a16:creationId xmlns:a16="http://schemas.microsoft.com/office/drawing/2014/main" id="{8B5AE90F-8CA7-DB41-B8C2-E99CE4BF8AEB}"/>
              </a:ext>
              <a:ext uri="{C183D7F6-B498-43B3-948B-1728B52AA6E4}">
                <adec:decorative xmlns:adec="http://schemas.microsoft.com/office/drawing/2017/decorative" val="1"/>
              </a:ext>
            </a:extLst>
          </p:cNvPr>
          <p:cNvSpPr/>
          <p:nvPr userDrawn="1"/>
        </p:nvSpPr>
        <p:spPr>
          <a:xfrm>
            <a:off x="316693"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icture Placeholder 5">
            <a:extLst>
              <a:ext uri="{FF2B5EF4-FFF2-40B4-BE49-F238E27FC236}">
                <a16:creationId xmlns:a16="http://schemas.microsoft.com/office/drawing/2014/main" id="{6F223151-1C1D-7742-9906-8B0489FADE19}"/>
              </a:ext>
            </a:extLst>
          </p:cNvPr>
          <p:cNvSpPr>
            <a:spLocks noGrp="1"/>
          </p:cNvSpPr>
          <p:nvPr>
            <p:ph type="pic" sz="quarter" idx="12"/>
          </p:nvPr>
        </p:nvSpPr>
        <p:spPr>
          <a:xfrm>
            <a:off x="4241541" y="2286000"/>
            <a:ext cx="3708919" cy="3931506"/>
          </a:xfrm>
        </p:spPr>
        <p:txBody>
          <a:bodyPr/>
          <a:lstStyle/>
          <a:p>
            <a:endParaRPr lang="en-US" dirty="0"/>
          </a:p>
        </p:txBody>
      </p:sp>
      <p:sp>
        <p:nvSpPr>
          <p:cNvPr id="15" name="Rectangle 14">
            <a:extLst>
              <a:ext uri="{FF2B5EF4-FFF2-40B4-BE49-F238E27FC236}">
                <a16:creationId xmlns:a16="http://schemas.microsoft.com/office/drawing/2014/main" id="{A7B53B8D-7397-4A4F-B07A-2493C1803FBB}"/>
              </a:ext>
              <a:ext uri="{C183D7F6-B498-43B3-948B-1728B52AA6E4}">
                <adec:decorative xmlns:adec="http://schemas.microsoft.com/office/drawing/2017/decorative" val="1"/>
              </a:ext>
            </a:extLst>
          </p:cNvPr>
          <p:cNvSpPr/>
          <p:nvPr userDrawn="1"/>
        </p:nvSpPr>
        <p:spPr>
          <a:xfrm>
            <a:off x="4235361"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5">
            <a:extLst>
              <a:ext uri="{FF2B5EF4-FFF2-40B4-BE49-F238E27FC236}">
                <a16:creationId xmlns:a16="http://schemas.microsoft.com/office/drawing/2014/main" id="{E87C7CFB-B9A2-B148-8108-43242D125ED2}"/>
              </a:ext>
            </a:extLst>
          </p:cNvPr>
          <p:cNvSpPr>
            <a:spLocks noGrp="1"/>
          </p:cNvSpPr>
          <p:nvPr>
            <p:ph type="pic" sz="quarter" idx="14"/>
          </p:nvPr>
        </p:nvSpPr>
        <p:spPr>
          <a:xfrm>
            <a:off x="8145151" y="2286000"/>
            <a:ext cx="3708919" cy="3931506"/>
          </a:xfrm>
        </p:spPr>
        <p:txBody>
          <a:bodyPr/>
          <a:lstStyle/>
          <a:p>
            <a:endParaRPr lang="en-US" dirty="0"/>
          </a:p>
        </p:txBody>
      </p:sp>
      <p:sp>
        <p:nvSpPr>
          <p:cNvPr id="19" name="Rectangle 18">
            <a:extLst>
              <a:ext uri="{FF2B5EF4-FFF2-40B4-BE49-F238E27FC236}">
                <a16:creationId xmlns:a16="http://schemas.microsoft.com/office/drawing/2014/main" id="{ECC1C71B-F65E-D14D-BDC9-FAE51926BFD1}"/>
              </a:ext>
              <a:ext uri="{C183D7F6-B498-43B3-948B-1728B52AA6E4}">
                <adec:decorative xmlns:adec="http://schemas.microsoft.com/office/drawing/2017/decorative" val="1"/>
              </a:ext>
            </a:extLst>
          </p:cNvPr>
          <p:cNvSpPr/>
          <p:nvPr userDrawn="1"/>
        </p:nvSpPr>
        <p:spPr>
          <a:xfrm>
            <a:off x="8134079"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143316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6" name="Picture Placeholder 5">
            <a:extLst>
              <a:ext uri="{FF2B5EF4-FFF2-40B4-BE49-F238E27FC236}">
                <a16:creationId xmlns:a16="http://schemas.microsoft.com/office/drawing/2014/main" id="{B76769D5-928F-6548-B9B5-C5D72A0999C0}"/>
              </a:ext>
            </a:extLst>
          </p:cNvPr>
          <p:cNvSpPr>
            <a:spLocks noGrp="1"/>
          </p:cNvSpPr>
          <p:nvPr>
            <p:ph type="pic" sz="quarter" idx="13"/>
          </p:nvPr>
        </p:nvSpPr>
        <p:spPr>
          <a:xfrm>
            <a:off x="265786" y="1736035"/>
            <a:ext cx="2715768" cy="4481470"/>
          </a:xfrm>
        </p:spPr>
        <p:txBody>
          <a:bodyPr/>
          <a:lstStyle/>
          <a:p>
            <a:endParaRPr lang="en-US" dirty="0"/>
          </a:p>
        </p:txBody>
      </p:sp>
      <p:sp>
        <p:nvSpPr>
          <p:cNvPr id="17" name="Rectangle 16">
            <a:extLst>
              <a:ext uri="{FF2B5EF4-FFF2-40B4-BE49-F238E27FC236}">
                <a16:creationId xmlns:a16="http://schemas.microsoft.com/office/drawing/2014/main" id="{8B5AE90F-8CA7-DB41-B8C2-E99CE4BF8AEB}"/>
              </a:ext>
              <a:ext uri="{C183D7F6-B498-43B3-948B-1728B52AA6E4}">
                <adec:decorative xmlns:adec="http://schemas.microsoft.com/office/drawing/2017/decorative" val="1"/>
              </a:ext>
            </a:extLst>
          </p:cNvPr>
          <p:cNvSpPr/>
          <p:nvPr userDrawn="1"/>
        </p:nvSpPr>
        <p:spPr>
          <a:xfrm>
            <a:off x="260110" y="1655158"/>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5">
            <a:extLst>
              <a:ext uri="{FF2B5EF4-FFF2-40B4-BE49-F238E27FC236}">
                <a16:creationId xmlns:a16="http://schemas.microsoft.com/office/drawing/2014/main" id="{205B64A6-C918-574D-BEB5-334BDD6F5DFB}"/>
              </a:ext>
            </a:extLst>
          </p:cNvPr>
          <p:cNvSpPr>
            <a:spLocks noGrp="1"/>
          </p:cNvSpPr>
          <p:nvPr>
            <p:ph type="pic" sz="quarter" idx="14"/>
          </p:nvPr>
        </p:nvSpPr>
        <p:spPr>
          <a:xfrm>
            <a:off x="3247340" y="1736035"/>
            <a:ext cx="2715768" cy="4481470"/>
          </a:xfrm>
        </p:spPr>
        <p:txBody>
          <a:bodyPr/>
          <a:lstStyle/>
          <a:p>
            <a:endParaRPr lang="en-US" dirty="0"/>
          </a:p>
        </p:txBody>
      </p:sp>
      <p:sp>
        <p:nvSpPr>
          <p:cNvPr id="12" name="Rectangle 11">
            <a:extLst>
              <a:ext uri="{FF2B5EF4-FFF2-40B4-BE49-F238E27FC236}">
                <a16:creationId xmlns:a16="http://schemas.microsoft.com/office/drawing/2014/main" id="{598A4C67-9299-A44A-A792-C508D2E8E9B1}"/>
              </a:ext>
              <a:ext uri="{C183D7F6-B498-43B3-948B-1728B52AA6E4}">
                <adec:decorative xmlns:adec="http://schemas.microsoft.com/office/drawing/2017/decorative" val="1"/>
              </a:ext>
            </a:extLst>
          </p:cNvPr>
          <p:cNvSpPr/>
          <p:nvPr userDrawn="1"/>
        </p:nvSpPr>
        <p:spPr>
          <a:xfrm>
            <a:off x="3243175" y="1655158"/>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icture Placeholder 5">
            <a:extLst>
              <a:ext uri="{FF2B5EF4-FFF2-40B4-BE49-F238E27FC236}">
                <a16:creationId xmlns:a16="http://schemas.microsoft.com/office/drawing/2014/main" id="{2CBA1FCC-7DD0-034E-9A27-C90F1E171F34}"/>
              </a:ext>
            </a:extLst>
          </p:cNvPr>
          <p:cNvSpPr>
            <a:spLocks noGrp="1"/>
          </p:cNvSpPr>
          <p:nvPr>
            <p:ph type="pic" sz="quarter" idx="15"/>
          </p:nvPr>
        </p:nvSpPr>
        <p:spPr>
          <a:xfrm>
            <a:off x="6228894" y="1736035"/>
            <a:ext cx="2715768" cy="4481470"/>
          </a:xfrm>
        </p:spPr>
        <p:txBody>
          <a:bodyPr/>
          <a:lstStyle/>
          <a:p>
            <a:endParaRPr lang="en-US" dirty="0"/>
          </a:p>
        </p:txBody>
      </p:sp>
      <p:sp>
        <p:nvSpPr>
          <p:cNvPr id="28" name="Rectangle 27">
            <a:extLst>
              <a:ext uri="{FF2B5EF4-FFF2-40B4-BE49-F238E27FC236}">
                <a16:creationId xmlns:a16="http://schemas.microsoft.com/office/drawing/2014/main" id="{17B91EF9-1636-904C-AF8A-FC417E4E624A}"/>
              </a:ext>
              <a:ext uri="{C183D7F6-B498-43B3-948B-1728B52AA6E4}">
                <adec:decorative xmlns:adec="http://schemas.microsoft.com/office/drawing/2017/decorative" val="1"/>
              </a:ext>
            </a:extLst>
          </p:cNvPr>
          <p:cNvSpPr/>
          <p:nvPr userDrawn="1"/>
        </p:nvSpPr>
        <p:spPr>
          <a:xfrm>
            <a:off x="6224345" y="1663109"/>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icture Placeholder 5">
            <a:extLst>
              <a:ext uri="{FF2B5EF4-FFF2-40B4-BE49-F238E27FC236}">
                <a16:creationId xmlns:a16="http://schemas.microsoft.com/office/drawing/2014/main" id="{6C9A8F78-D402-394A-BF8A-5C80B1D7FF51}"/>
              </a:ext>
            </a:extLst>
          </p:cNvPr>
          <p:cNvSpPr>
            <a:spLocks noGrp="1"/>
          </p:cNvSpPr>
          <p:nvPr>
            <p:ph type="pic" sz="quarter" idx="16"/>
          </p:nvPr>
        </p:nvSpPr>
        <p:spPr>
          <a:xfrm>
            <a:off x="9210448" y="1736035"/>
            <a:ext cx="2715768" cy="4481470"/>
          </a:xfrm>
        </p:spPr>
        <p:txBody>
          <a:bodyPr/>
          <a:lstStyle/>
          <a:p>
            <a:endParaRPr lang="en-US" dirty="0"/>
          </a:p>
        </p:txBody>
      </p:sp>
      <p:sp>
        <p:nvSpPr>
          <p:cNvPr id="30" name="Rectangle 29">
            <a:extLst>
              <a:ext uri="{FF2B5EF4-FFF2-40B4-BE49-F238E27FC236}">
                <a16:creationId xmlns:a16="http://schemas.microsoft.com/office/drawing/2014/main" id="{CFB9047B-7CEA-3643-B47B-C5B3E2BA1A0F}"/>
              </a:ext>
              <a:ext uri="{C183D7F6-B498-43B3-948B-1728B52AA6E4}">
                <adec:decorative xmlns:adec="http://schemas.microsoft.com/office/drawing/2017/decorative" val="1"/>
              </a:ext>
            </a:extLst>
          </p:cNvPr>
          <p:cNvSpPr/>
          <p:nvPr userDrawn="1"/>
        </p:nvSpPr>
        <p:spPr>
          <a:xfrm>
            <a:off x="9203895" y="1663109"/>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50DD6D92-4A9E-2B40-9D10-96DB3D191F9B}"/>
              </a:ext>
              <a:ext uri="{C183D7F6-B498-43B3-948B-1728B52AA6E4}">
                <adec:decorative xmlns:adec="http://schemas.microsoft.com/office/drawing/2017/decorative" val="1"/>
              </a:ext>
            </a:extLst>
          </p:cNvPr>
          <p:cNvSpPr txBox="1">
            <a:spLocks/>
          </p:cNvSpPr>
          <p:nvPr userDrawn="1"/>
        </p:nvSpPr>
        <p:spPr>
          <a:xfrm>
            <a:off x="7064973" y="6366985"/>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145651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Photo Plus Singl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2DDB8BD3-262A-FD47-BE79-2A4A1EF7787A}"/>
              </a:ext>
            </a:extLst>
          </p:cNvPr>
          <p:cNvSpPr>
            <a:spLocks noGrp="1"/>
          </p:cNvSpPr>
          <p:nvPr>
            <p:ph type="body" sz="quarter" idx="3"/>
          </p:nvPr>
        </p:nvSpPr>
        <p:spPr>
          <a:xfrm>
            <a:off x="413658" y="159099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2310871"/>
            <a:ext cx="12192000" cy="4402723"/>
          </a:xfrm>
        </p:spPr>
        <p:txBody>
          <a:bodyPr/>
          <a:lstStyle/>
          <a:p>
            <a:endParaRPr lang="en-US" dirty="0"/>
          </a:p>
        </p:txBody>
      </p:sp>
      <p:sp>
        <p:nvSpPr>
          <p:cNvPr id="8" name="Rectangle 7">
            <a:extLst>
              <a:ext uri="{FF2B5EF4-FFF2-40B4-BE49-F238E27FC236}">
                <a16:creationId xmlns:a16="http://schemas.microsoft.com/office/drawing/2014/main" id="{7EB93B64-09EB-0F40-A1A9-F8E587BADD46}"/>
              </a:ext>
              <a:ext uri="{C183D7F6-B498-43B3-948B-1728B52AA6E4}">
                <adec:decorative xmlns:adec="http://schemas.microsoft.com/office/drawing/2017/decorative" val="1"/>
              </a:ext>
            </a:extLst>
          </p:cNvPr>
          <p:cNvSpPr/>
          <p:nvPr userDrawn="1"/>
        </p:nvSpPr>
        <p:spPr>
          <a:xfrm>
            <a:off x="-1" y="2221948"/>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64CE15-1036-744F-A8F5-47A3E8C97E35}"/>
              </a:ext>
            </a:extLst>
          </p:cNvPr>
          <p:cNvSpPr txBox="1"/>
          <p:nvPr userDrawn="1"/>
        </p:nvSpPr>
        <p:spPr>
          <a:xfrm>
            <a:off x="95504" y="6217505"/>
            <a:ext cx="2755392" cy="427552"/>
          </a:xfrm>
          <a:prstGeom prst="rect">
            <a:avLst/>
          </a:prstGeom>
        </p:spPr>
        <p:txBody>
          <a:bodyPr vert="horz" wrap="none" lIns="91440" tIns="45720" rIns="91440" bIns="45720" rtlCol="0" anchor="ctr">
            <a:noAutofit/>
          </a:bodyPr>
          <a:lstStyle/>
          <a:p>
            <a:r>
              <a:rPr lang="en-US" sz="1600" b="0" dirty="0">
                <a:solidFill>
                  <a:schemeClr val="bg1"/>
                </a:solidFill>
                <a:latin typeface="Arial" panose="020B0604020202020204" pitchFamily="34" charset="0"/>
                <a:cs typeface="Arial" panose="020B0604020202020204" pitchFamily="34" charset="0"/>
              </a:rPr>
              <a:t>Image credit: </a:t>
            </a:r>
            <a:r>
              <a:rPr lang="en-US" sz="1600" b="0" dirty="0" err="1">
                <a:solidFill>
                  <a:schemeClr val="bg1"/>
                </a:solidFill>
                <a:latin typeface="Arial" panose="020B0604020202020204" pitchFamily="34" charset="0"/>
                <a:cs typeface="Arial" panose="020B0604020202020204" pitchFamily="34" charset="0"/>
              </a:rPr>
              <a:t>EarlyEdU</a:t>
            </a:r>
            <a:endParaRPr lang="en-US" sz="1600" b="0" dirty="0">
              <a:solidFill>
                <a:schemeClr val="bg1"/>
              </a:solidFill>
              <a:latin typeface="Arial" panose="020B0604020202020204" pitchFamily="34" charset="0"/>
              <a:cs typeface="Arial" panose="020B0604020202020204" pitchFamily="34" charset="0"/>
            </a:endParaRPr>
          </a:p>
        </p:txBody>
      </p:sp>
      <p:sp>
        <p:nvSpPr>
          <p:cNvPr id="7"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83148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50027"/>
            <a:ext cx="12192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817830"/>
            <a:ext cx="10972801"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DBBC453A-6B12-3E4E-8E5B-4BFBFD851DC7}" type="datetimeFigureOut">
              <a:rPr lang="en-US" smtClean="0"/>
              <a:pPr/>
              <a:t>4/21/2021</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noAutofit/>
          </a:bodyP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A6753842-EB21-0F45-9793-244089871662}" type="slidenum">
              <a:rPr lang="en-US" smtClean="0"/>
              <a:pPr/>
              <a:t>‹#›</a:t>
            </a:fld>
            <a:endParaRPr lang="en-US" dirty="0"/>
          </a:p>
        </p:txBody>
      </p:sp>
    </p:spTree>
    <p:extLst>
      <p:ext uri="{BB962C8B-B14F-4D97-AF65-F5344CB8AC3E}">
        <p14:creationId xmlns:p14="http://schemas.microsoft.com/office/powerpoint/2010/main" val="1035844571"/>
      </p:ext>
    </p:extLst>
  </p:cSld>
  <p:clrMap bg1="lt1" tx1="dk1" bg2="lt2" tx2="dk2" accent1="accent1" accent2="accent2" accent3="accent3" accent4="accent4" accent5="accent5" accent6="accent6" hlink="hlink" folHlink="folHlink"/>
  <p:sldLayoutIdLst>
    <p:sldLayoutId id="2147483720" r:id="rId1"/>
    <p:sldLayoutId id="2147483682" r:id="rId2"/>
    <p:sldLayoutId id="2147483662" r:id="rId3"/>
    <p:sldLayoutId id="2147483723" r:id="rId4"/>
    <p:sldLayoutId id="2147483664" r:id="rId5"/>
    <p:sldLayoutId id="2147483727" r:id="rId6"/>
    <p:sldLayoutId id="2147483728" r:id="rId7"/>
    <p:sldLayoutId id="2147483729" r:id="rId8"/>
    <p:sldLayoutId id="2147483666" r:id="rId9"/>
    <p:sldLayoutId id="2147483726" r:id="rId10"/>
    <p:sldLayoutId id="2147483725" r:id="rId11"/>
    <p:sldLayoutId id="2147483722" r:id="rId12"/>
    <p:sldLayoutId id="2147483732" r:id="rId13"/>
    <p:sldLayoutId id="2147483724" r:id="rId14"/>
    <p:sldLayoutId id="2147483730" r:id="rId15"/>
    <p:sldLayoutId id="2147483684" r:id="rId16"/>
    <p:sldLayoutId id="2147483704" r:id="rId17"/>
    <p:sldLayoutId id="2147483672" r:id="rId18"/>
    <p:sldLayoutId id="2147483701" r:id="rId19"/>
    <p:sldLayoutId id="2147483731" r:id="rId20"/>
    <p:sldLayoutId id="2147483689" r:id="rId21"/>
    <p:sldLayoutId id="2147483705" r:id="rId22"/>
    <p:sldLayoutId id="2147483686" r:id="rId23"/>
    <p:sldLayoutId id="2147483706" r:id="rId24"/>
    <p:sldLayoutId id="2147483688" r:id="rId25"/>
    <p:sldLayoutId id="2147483709" r:id="rId26"/>
    <p:sldLayoutId id="2147483707" r:id="rId27"/>
    <p:sldLayoutId id="2147483708" r:id="rId28"/>
    <p:sldLayoutId id="2147483673" r:id="rId29"/>
  </p:sldLayoutIdLst>
  <p:txStyles>
    <p:titleStyle>
      <a:lvl1pPr algn="ctr" defTabSz="457337" rtl="0" eaLnBrk="1" latinLnBrk="0" hangingPunct="1">
        <a:spcBef>
          <a:spcPct val="0"/>
        </a:spcBef>
        <a:buNone/>
        <a:defRPr sz="4001" b="1" kern="1200">
          <a:solidFill>
            <a:srgbClr val="0D4273"/>
          </a:solidFill>
          <a:latin typeface="Arial"/>
          <a:ea typeface="+mj-ea"/>
          <a:cs typeface="Arial"/>
        </a:defRPr>
      </a:lvl1pPr>
    </p:titleStyle>
    <p:bodyStyle>
      <a:lvl1pPr marL="274402" indent="-274402" algn="l" defTabSz="457337" rtl="0" eaLnBrk="1" latinLnBrk="0" hangingPunct="1">
        <a:spcBef>
          <a:spcPct val="20000"/>
        </a:spcBef>
        <a:buClr>
          <a:schemeClr val="tx1"/>
        </a:buClr>
        <a:buFont typeface="Arial"/>
        <a:buChar char="•"/>
        <a:defRPr sz="3201" kern="1200">
          <a:solidFill>
            <a:schemeClr val="tx1"/>
          </a:solidFill>
          <a:latin typeface="Arial"/>
          <a:ea typeface="+mn-ea"/>
          <a:cs typeface="Arial"/>
        </a:defRPr>
      </a:lvl1pPr>
      <a:lvl2pPr marL="649419" indent="-274402" algn="l" defTabSz="457337" rtl="0" eaLnBrk="1" latinLnBrk="0" hangingPunct="1">
        <a:spcBef>
          <a:spcPct val="20000"/>
        </a:spcBef>
        <a:buClr>
          <a:schemeClr val="tx1"/>
        </a:buClr>
        <a:buFont typeface="Arial"/>
        <a:buChar char="–"/>
        <a:defRPr sz="2801" kern="1200">
          <a:solidFill>
            <a:schemeClr val="tx1"/>
          </a:solidFill>
          <a:latin typeface="Arial"/>
          <a:ea typeface="+mn-ea"/>
          <a:cs typeface="Arial"/>
        </a:defRPr>
      </a:lvl2pPr>
      <a:lvl3pPr marL="1143343" indent="-228669" algn="l" defTabSz="457337" rtl="0" eaLnBrk="1" latinLnBrk="0" hangingPunct="1">
        <a:spcBef>
          <a:spcPct val="20000"/>
        </a:spcBef>
        <a:buFont typeface="Arial"/>
        <a:buChar char="•"/>
        <a:defRPr sz="2401" kern="1200">
          <a:solidFill>
            <a:schemeClr val="tx1"/>
          </a:solidFill>
          <a:latin typeface="Arial"/>
          <a:ea typeface="+mn-ea"/>
          <a:cs typeface="Arial"/>
        </a:defRPr>
      </a:lvl3pPr>
      <a:lvl4pPr marL="1600680" indent="-228669" algn="l" defTabSz="457337" rtl="0" eaLnBrk="1" latinLnBrk="0" hangingPunct="1">
        <a:spcBef>
          <a:spcPct val="20000"/>
        </a:spcBef>
        <a:buFont typeface="Arial"/>
        <a:buChar char="–"/>
        <a:defRPr sz="2001" kern="1200">
          <a:solidFill>
            <a:schemeClr val="tx1"/>
          </a:solidFill>
          <a:latin typeface="Arial"/>
          <a:ea typeface="+mn-ea"/>
          <a:cs typeface="Arial"/>
        </a:defRPr>
      </a:lvl4pPr>
      <a:lvl5pPr marL="2058017" indent="-228669" algn="l" defTabSz="457337" rtl="0" eaLnBrk="1" latinLnBrk="0" hangingPunct="1">
        <a:spcBef>
          <a:spcPct val="20000"/>
        </a:spcBef>
        <a:buFont typeface="Arial"/>
        <a:buChar char="»"/>
        <a:defRPr sz="2001" kern="1200">
          <a:solidFill>
            <a:schemeClr val="tx1"/>
          </a:solidFill>
          <a:latin typeface="Arial"/>
          <a:ea typeface="+mn-ea"/>
          <a:cs typeface="Arial"/>
        </a:defRPr>
      </a:lvl5pPr>
      <a:lvl6pPr marL="2515354" indent="-228669" algn="l" defTabSz="457337" rtl="0" eaLnBrk="1" latinLnBrk="0" hangingPunct="1">
        <a:spcBef>
          <a:spcPct val="20000"/>
        </a:spcBef>
        <a:buFont typeface="Arial"/>
        <a:buChar char="•"/>
        <a:defRPr sz="2001" kern="1200">
          <a:solidFill>
            <a:schemeClr val="tx1"/>
          </a:solidFill>
          <a:latin typeface="+mn-lt"/>
          <a:ea typeface="+mn-ea"/>
          <a:cs typeface="+mn-cs"/>
        </a:defRPr>
      </a:lvl6pPr>
      <a:lvl7pPr marL="2972692" indent="-228669" algn="l" defTabSz="457337" rtl="0" eaLnBrk="1" latinLnBrk="0" hangingPunct="1">
        <a:spcBef>
          <a:spcPct val="20000"/>
        </a:spcBef>
        <a:buFont typeface="Arial"/>
        <a:buChar char="•"/>
        <a:defRPr sz="2001" kern="1200">
          <a:solidFill>
            <a:schemeClr val="tx1"/>
          </a:solidFill>
          <a:latin typeface="+mn-lt"/>
          <a:ea typeface="+mn-ea"/>
          <a:cs typeface="+mn-cs"/>
        </a:defRPr>
      </a:lvl7pPr>
      <a:lvl8pPr marL="3430029" indent="-228669" algn="l" defTabSz="457337" rtl="0" eaLnBrk="1" latinLnBrk="0" hangingPunct="1">
        <a:spcBef>
          <a:spcPct val="20000"/>
        </a:spcBef>
        <a:buFont typeface="Arial"/>
        <a:buChar char="•"/>
        <a:defRPr sz="2001" kern="1200">
          <a:solidFill>
            <a:schemeClr val="tx1"/>
          </a:solidFill>
          <a:latin typeface="+mn-lt"/>
          <a:ea typeface="+mn-ea"/>
          <a:cs typeface="+mn-cs"/>
        </a:defRPr>
      </a:lvl8pPr>
      <a:lvl9pPr marL="3887366" indent="-228669" algn="l" defTabSz="457337" rtl="0" eaLnBrk="1" latinLnBrk="0" hangingPunct="1">
        <a:spcBef>
          <a:spcPct val="20000"/>
        </a:spcBef>
        <a:buFont typeface="Arial"/>
        <a:buChar char="•"/>
        <a:defRPr sz="2001" kern="1200">
          <a:solidFill>
            <a:schemeClr val="tx1"/>
          </a:solidFill>
          <a:latin typeface="+mn-lt"/>
          <a:ea typeface="+mn-ea"/>
          <a:cs typeface="+mn-cs"/>
        </a:defRPr>
      </a:lvl9pPr>
    </p:bodyStyle>
    <p:otherStyle>
      <a:defPPr>
        <a:defRPr lang="en-US"/>
      </a:defPPr>
      <a:lvl1pPr marL="0" algn="l" defTabSz="457337" rtl="0" eaLnBrk="1" latinLnBrk="0" hangingPunct="1">
        <a:defRPr sz="1801" kern="1200">
          <a:solidFill>
            <a:schemeClr val="tx1"/>
          </a:solidFill>
          <a:latin typeface="+mn-lt"/>
          <a:ea typeface="+mn-ea"/>
          <a:cs typeface="+mn-cs"/>
        </a:defRPr>
      </a:lvl1pPr>
      <a:lvl2pPr marL="457337" algn="l" defTabSz="457337" rtl="0" eaLnBrk="1" latinLnBrk="0" hangingPunct="1">
        <a:defRPr sz="1801" kern="1200">
          <a:solidFill>
            <a:schemeClr val="tx1"/>
          </a:solidFill>
          <a:latin typeface="+mn-lt"/>
          <a:ea typeface="+mn-ea"/>
          <a:cs typeface="+mn-cs"/>
        </a:defRPr>
      </a:lvl2pPr>
      <a:lvl3pPr marL="914674" algn="l" defTabSz="457337" rtl="0" eaLnBrk="1" latinLnBrk="0" hangingPunct="1">
        <a:defRPr sz="1801" kern="1200">
          <a:solidFill>
            <a:schemeClr val="tx1"/>
          </a:solidFill>
          <a:latin typeface="+mn-lt"/>
          <a:ea typeface="+mn-ea"/>
          <a:cs typeface="+mn-cs"/>
        </a:defRPr>
      </a:lvl3pPr>
      <a:lvl4pPr marL="1372011" algn="l" defTabSz="457337" rtl="0" eaLnBrk="1" latinLnBrk="0" hangingPunct="1">
        <a:defRPr sz="1801" kern="1200">
          <a:solidFill>
            <a:schemeClr val="tx1"/>
          </a:solidFill>
          <a:latin typeface="+mn-lt"/>
          <a:ea typeface="+mn-ea"/>
          <a:cs typeface="+mn-cs"/>
        </a:defRPr>
      </a:lvl4pPr>
      <a:lvl5pPr marL="1829349" algn="l" defTabSz="457337" rtl="0" eaLnBrk="1" latinLnBrk="0" hangingPunct="1">
        <a:defRPr sz="1801" kern="1200">
          <a:solidFill>
            <a:schemeClr val="tx1"/>
          </a:solidFill>
          <a:latin typeface="+mn-lt"/>
          <a:ea typeface="+mn-ea"/>
          <a:cs typeface="+mn-cs"/>
        </a:defRPr>
      </a:lvl5pPr>
      <a:lvl6pPr marL="2286686" algn="l" defTabSz="457337" rtl="0" eaLnBrk="1" latinLnBrk="0" hangingPunct="1">
        <a:defRPr sz="1801" kern="1200">
          <a:solidFill>
            <a:schemeClr val="tx1"/>
          </a:solidFill>
          <a:latin typeface="+mn-lt"/>
          <a:ea typeface="+mn-ea"/>
          <a:cs typeface="+mn-cs"/>
        </a:defRPr>
      </a:lvl6pPr>
      <a:lvl7pPr marL="2744023" algn="l" defTabSz="457337" rtl="0" eaLnBrk="1" latinLnBrk="0" hangingPunct="1">
        <a:defRPr sz="1801" kern="1200">
          <a:solidFill>
            <a:schemeClr val="tx1"/>
          </a:solidFill>
          <a:latin typeface="+mn-lt"/>
          <a:ea typeface="+mn-ea"/>
          <a:cs typeface="+mn-cs"/>
        </a:defRPr>
      </a:lvl7pPr>
      <a:lvl8pPr marL="3201360" algn="l" defTabSz="457337" rtl="0" eaLnBrk="1" latinLnBrk="0" hangingPunct="1">
        <a:defRPr sz="1801" kern="1200">
          <a:solidFill>
            <a:schemeClr val="tx1"/>
          </a:solidFill>
          <a:latin typeface="+mn-lt"/>
          <a:ea typeface="+mn-ea"/>
          <a:cs typeface="+mn-cs"/>
        </a:defRPr>
      </a:lvl8pPr>
      <a:lvl9pPr marL="3658697" algn="l" defTabSz="457337"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lkc.ohs.acf.hhs.gov/video/lets-make-it-turtles"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eclkc.ohs.acf.hhs.gov/video/circle-time-magic-movement"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tiff"/></Relationships>
</file>

<file path=ppt/slides/_rels/slide13.xml.rels><?xml version="1.0" encoding="UTF-8" standalone="yes"?>
<Relationships xmlns="http://schemas.openxmlformats.org/package/2006/relationships"><Relationship Id="rId3" Type="http://schemas.openxmlformats.org/officeDocument/2006/relationships/hyperlink" Target="http://csefel.vanderbilt.edu/resources/strategies.html#scriptedstori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eclkc.ohs.acf.hhs.gov/about-us/article/national-center-early-childhood-health-wellness-ncechw"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hyperlink" Target="https://www.misterrogers.org/articles/he-helped-us-with-our-feelings/"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eclkc.ohs.acf.hhs.gov/video/its-all-about-you-telescope"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clkc.ohs.acf.hhs.gov/video/four-step-problem-solving-technique"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eclkc.ohs.acf.hhs.gov/video/think-five-problem-solving-strategies"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hyperlink" Target="https://pixabay.com/en/pay-gold-five-number-digit-3d-634910/"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hyperlink" Target="https://creativecommons.org/licenses/by-nc-nd/3.0/" TargetMode="External"/><Relationship Id="rId4" Type="http://schemas.openxmlformats.org/officeDocument/2006/relationships/hyperlink" Target="http://dstudio.ubc.ca/2012/01/16/reflection-1-thinking-about-thinking-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clkc.ohs.acf.hhs.gov/video/field-social-problems-biases"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eclkc.ohs.acf.hhs.gov/video/friendship-books"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pxhere.com/en/photo/117836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clkc.ohs.acf.hhs.gov/video/child-interviews-problem-solving"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clkc.ohs.acf.hhs.gov/video/three-rs"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https://eclkc.ohs.acf.hhs.gov/video/behavior-equation" TargetMode="External"/><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hyperlink" Target="https://eclkc.ohs.acf.hhs.gov/video/outdoor-observation" TargetMode="External"/><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s://eclkc.ohs.acf.hhs.gov/video/free-play-observation" TargetMode="External"/><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eclkc.ohs.acf.hhs.gov/video/observation-debrief"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43.tiff"/></Relationships>
</file>

<file path=ppt/slides/_rels/slide43.xml.rels><?xml version="1.0" encoding="UTF-8" standalone="yes"?>
<Relationships xmlns="http://schemas.openxmlformats.org/package/2006/relationships"><Relationship Id="rId3" Type="http://schemas.openxmlformats.org/officeDocument/2006/relationships/hyperlink" Target="https://eclkc.ohs.acf.hhs.gov/video/visit-library"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44.tiff"/></Relationships>
</file>

<file path=ppt/slides/_rels/slide44.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hyperlink" Target="https://eclkc.ohs.acf.hhs.gov/video/early-intervention-services" TargetMode="External"/><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hyperlink" Target="https://eclkc.ohs.acf.hhs.gov/video/connecting-correcting" TargetMode="External"/><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47.tiff"/></Relationships>
</file>

<file path=ppt/slides/_rels/slide47.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eclkc.ohs.acf.hhs.gov/video/understanding-emotional-literacy"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headstartinclusion.org/" TargetMode="External"/><Relationship Id="rId5" Type="http://schemas.openxmlformats.org/officeDocument/2006/relationships/hyperlink" Target="http://csefel.vanderbilt.edu/" TargetMode="External"/><Relationship Id="rId4" Type="http://schemas.openxmlformats.org/officeDocument/2006/relationships/hyperlink" Target="https://cultivatelearning.uw.edu/circle-time-magazine/season-2/"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8.tiff"/><Relationship Id="rId7" Type="http://schemas.openxmlformats.org/officeDocument/2006/relationships/image" Target="../media/image22.tiff"/><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tiff"/></Relationships>
</file>

<file path=ppt/slides/_rels/slide7.xml.rels><?xml version="1.0" encoding="UTF-8" standalone="yes"?>
<Relationships xmlns="http://schemas.openxmlformats.org/package/2006/relationships"><Relationship Id="rId3" Type="http://schemas.openxmlformats.org/officeDocument/2006/relationships/hyperlink" Target="https://eclkc.ohs.acf.hhs.gov/video/emotional-regulation"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eclkc.ohs.acf.hhs.gov/video/social-stories"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csefel.vanderbilt.edu/resources/strategies.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4.tiff"/><Relationship Id="rId4" Type="http://schemas.openxmlformats.org/officeDocument/2006/relationships/image" Target="../media/image2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D1671F6-F8ED-D941-BF9F-A6C04324AA1C}"/>
              </a:ext>
            </a:extLst>
          </p:cNvPr>
          <p:cNvSpPr>
            <a:spLocks noGrp="1"/>
          </p:cNvSpPr>
          <p:nvPr>
            <p:ph type="title"/>
          </p:nvPr>
        </p:nvSpPr>
        <p:spPr>
          <a:xfrm>
            <a:off x="989926" y="2500097"/>
            <a:ext cx="10212148" cy="1143000"/>
          </a:xfrm>
        </p:spPr>
        <p:txBody>
          <a:bodyPr/>
          <a:lstStyle/>
          <a:p>
            <a:r>
              <a:rPr lang="en-US" sz="5000" dirty="0"/>
              <a:t>Positive Behavior Support</a:t>
            </a:r>
            <a:br>
              <a:rPr lang="en-US" sz="5000" dirty="0"/>
            </a:br>
            <a:r>
              <a:rPr lang="en-US" sz="5000" dirty="0"/>
              <a:t>Part 2</a:t>
            </a:r>
          </a:p>
        </p:txBody>
      </p:sp>
      <p:sp>
        <p:nvSpPr>
          <p:cNvPr id="7" name="TextBox 6">
            <a:extLst>
              <a:ext uri="{FF2B5EF4-FFF2-40B4-BE49-F238E27FC236}">
                <a16:creationId xmlns:a16="http://schemas.microsoft.com/office/drawing/2014/main" id="{00BD58F1-1BDE-9E48-94C5-DAC4742E1FAC}"/>
              </a:ext>
              <a:ext uri="{C183D7F6-B498-43B3-948B-1728B52AA6E4}">
                <adec:decorative xmlns:adec="http://schemas.microsoft.com/office/drawing/2017/decorative" val="1"/>
              </a:ext>
            </a:extLst>
          </p:cNvPr>
          <p:cNvSpPr txBox="1"/>
          <p:nvPr/>
        </p:nvSpPr>
        <p:spPr>
          <a:xfrm>
            <a:off x="6135077" y="5920154"/>
            <a:ext cx="5718259" cy="859692"/>
          </a:xfrm>
          <a:prstGeom prst="rect">
            <a:avLst/>
          </a:prstGeom>
        </p:spPr>
        <p:txBody>
          <a:bodyPr vert="horz" wrap="square" lIns="91464" tIns="45732" rIns="91464" bIns="45732" rtlCol="0" anchor="ctr">
            <a:noAutofit/>
          </a:bodyPr>
          <a:lstStyle/>
          <a:p>
            <a:pPr marL="0" marR="0" lvl="0" indent="0" algn="r" defTabSz="457337" rtl="0" eaLnBrk="1" fontAlgn="auto" latinLnBrk="0" hangingPunct="1">
              <a:lnSpc>
                <a:spcPct val="110000"/>
              </a:lnSpc>
              <a:spcBef>
                <a:spcPts val="0"/>
              </a:spcBef>
              <a:spcAft>
                <a:spcPts val="0"/>
              </a:spcAft>
              <a:buClrTx/>
              <a:buSzTx/>
              <a:buFontTx/>
              <a:buNone/>
              <a:tabLst/>
              <a:defRPr/>
            </a:pPr>
            <a:r>
              <a:rPr lang="en-US" sz="1600" b="1" dirty="0">
                <a:solidFill>
                  <a:srgbClr val="0D4273"/>
                </a:solidFill>
                <a:latin typeface="Arial"/>
                <a:cs typeface="Arial"/>
              </a:rPr>
              <a:t>EarlyEdU Alliance</a:t>
            </a:r>
            <a:r>
              <a:rPr lang="en-US" sz="1801" b="0" i="0" kern="1200" dirty="0">
                <a:solidFill>
                  <a:srgbClr val="0D4273"/>
                </a:solidFill>
                <a:effectLst/>
                <a:latin typeface="+mn-lt"/>
                <a:ea typeface="+mn-ea"/>
                <a:cs typeface="+mn-cs"/>
              </a:rPr>
              <a:t>®</a:t>
            </a:r>
            <a:endParaRPr lang="en-US" sz="1600" b="1" dirty="0">
              <a:solidFill>
                <a:srgbClr val="0D4273"/>
              </a:solidFill>
              <a:latin typeface="Arial"/>
              <a:cs typeface="Arial"/>
            </a:endParaRPr>
          </a:p>
          <a:p>
            <a:pPr algn="r">
              <a:lnSpc>
                <a:spcPct val="110000"/>
              </a:lnSpc>
            </a:pPr>
            <a:r>
              <a:rPr lang="de-DE" sz="1200" b="0" dirty="0">
                <a:solidFill>
                  <a:srgbClr val="0D4273"/>
                </a:solidFill>
                <a:latin typeface="Arial"/>
                <a:cs typeface="Arial"/>
              </a:rPr>
              <a:t>©</a:t>
            </a:r>
            <a:r>
              <a:rPr lang="de-DE" sz="1200" b="0" baseline="0" dirty="0">
                <a:solidFill>
                  <a:srgbClr val="0D4273"/>
                </a:solidFill>
                <a:latin typeface="Arial"/>
                <a:cs typeface="Arial"/>
              </a:rPr>
              <a:t> </a:t>
            </a:r>
            <a:r>
              <a:rPr lang="de-DE" sz="1200" b="0" dirty="0">
                <a:solidFill>
                  <a:srgbClr val="0D4273"/>
                </a:solidFill>
                <a:latin typeface="Arial"/>
                <a:cs typeface="Arial"/>
              </a:rPr>
              <a:t>2020 University of Washington. All </a:t>
            </a:r>
            <a:r>
              <a:rPr lang="de-DE" sz="1200" b="0" dirty="0" err="1">
                <a:solidFill>
                  <a:srgbClr val="0D4273"/>
                </a:solidFill>
                <a:latin typeface="Arial"/>
                <a:cs typeface="Arial"/>
              </a:rPr>
              <a:t>rights</a:t>
            </a:r>
            <a:r>
              <a:rPr lang="de-DE" sz="1200" b="0" dirty="0">
                <a:solidFill>
                  <a:srgbClr val="0D4273"/>
                </a:solidFill>
                <a:latin typeface="Arial"/>
                <a:cs typeface="Arial"/>
              </a:rPr>
              <a:t> </a:t>
            </a:r>
            <a:r>
              <a:rPr lang="de-DE" sz="1200" b="0" dirty="0" err="1">
                <a:solidFill>
                  <a:srgbClr val="0D4273"/>
                </a:solidFill>
                <a:latin typeface="Arial"/>
                <a:cs typeface="Arial"/>
              </a:rPr>
              <a:t>reserved</a:t>
            </a:r>
            <a:r>
              <a:rPr lang="de-DE" sz="1200" b="0" dirty="0">
                <a:solidFill>
                  <a:srgbClr val="0D4273"/>
                </a:solidFill>
                <a:latin typeface="Arial"/>
                <a:cs typeface="Arial"/>
              </a:rPr>
              <a:t>.</a:t>
            </a:r>
            <a:endParaRPr lang="en-US" sz="1200" b="0" dirty="0">
              <a:solidFill>
                <a:srgbClr val="0D4273"/>
              </a:solidFill>
              <a:latin typeface="Arial"/>
              <a:cs typeface="Arial"/>
            </a:endParaRPr>
          </a:p>
        </p:txBody>
      </p:sp>
    </p:spTree>
    <p:extLst>
      <p:ext uri="{BB962C8B-B14F-4D97-AF65-F5344CB8AC3E}">
        <p14:creationId xmlns:p14="http://schemas.microsoft.com/office/powerpoint/2010/main" val="351161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C7B82-CED0-004C-B8AA-D2FD81BE359E}"/>
              </a:ext>
            </a:extLst>
          </p:cNvPr>
          <p:cNvSpPr>
            <a:spLocks noGrp="1"/>
          </p:cNvSpPr>
          <p:nvPr>
            <p:ph idx="1"/>
          </p:nvPr>
        </p:nvSpPr>
        <p:spPr/>
        <p:txBody>
          <a:bodyPr/>
          <a:lstStyle/>
          <a:p>
            <a:r>
              <a:rPr lang="en-US" dirty="0">
                <a:hlinkClick r:id="rId3"/>
              </a:rPr>
              <a:t>Video link: Let’s Make It! Turtles!</a:t>
            </a:r>
            <a:endParaRPr lang="en-US" dirty="0"/>
          </a:p>
        </p:txBody>
      </p:sp>
      <p:sp>
        <p:nvSpPr>
          <p:cNvPr id="2" name="Title 1">
            <a:extLst>
              <a:ext uri="{FF2B5EF4-FFF2-40B4-BE49-F238E27FC236}">
                <a16:creationId xmlns:a16="http://schemas.microsoft.com/office/drawing/2014/main" id="{AFE312B0-04D5-5242-B92F-EE3C386F6317}"/>
              </a:ext>
            </a:extLst>
          </p:cNvPr>
          <p:cNvSpPr>
            <a:spLocks noGrp="1"/>
          </p:cNvSpPr>
          <p:nvPr>
            <p:ph type="title"/>
          </p:nvPr>
        </p:nvSpPr>
        <p:spPr>
          <a:solidFill>
            <a:schemeClr val="bg1"/>
          </a:solidFill>
        </p:spPr>
        <p:txBody>
          <a:bodyPr/>
          <a:lstStyle/>
          <a:p>
            <a:r>
              <a:rPr lang="en-US" dirty="0"/>
              <a:t>Video: </a:t>
            </a:r>
            <a:r>
              <a:rPr lang="en-US" i="1" dirty="0"/>
              <a:t>Let’s Make It! Turtles!</a:t>
            </a:r>
          </a:p>
        </p:txBody>
      </p:sp>
    </p:spTree>
    <p:extLst>
      <p:ext uri="{BB962C8B-B14F-4D97-AF65-F5344CB8AC3E}">
        <p14:creationId xmlns:p14="http://schemas.microsoft.com/office/powerpoint/2010/main" val="172749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B121E-1A45-A34E-981D-A3A20257FEEC}"/>
              </a:ext>
            </a:extLst>
          </p:cNvPr>
          <p:cNvSpPr>
            <a:spLocks noGrp="1"/>
          </p:cNvSpPr>
          <p:nvPr>
            <p:ph idx="1"/>
          </p:nvPr>
        </p:nvSpPr>
        <p:spPr/>
        <p:txBody>
          <a:bodyPr/>
          <a:lstStyle/>
          <a:p>
            <a:r>
              <a:rPr lang="en-US" dirty="0">
                <a:hlinkClick r:id="rId3"/>
              </a:rPr>
              <a:t>Video link: Circle Time Magic – Movement </a:t>
            </a:r>
            <a:endParaRPr lang="en-US" dirty="0"/>
          </a:p>
          <a:p>
            <a:endParaRPr lang="en-US" dirty="0"/>
          </a:p>
          <a:p>
            <a:r>
              <a:rPr lang="en-US" dirty="0"/>
              <a:t>As you watch, think about the ways that you do, or could, use movement to promote emotional regulation.</a:t>
            </a:r>
          </a:p>
        </p:txBody>
      </p:sp>
      <p:sp>
        <p:nvSpPr>
          <p:cNvPr id="2" name="Title 1">
            <a:extLst>
              <a:ext uri="{FF2B5EF4-FFF2-40B4-BE49-F238E27FC236}">
                <a16:creationId xmlns:a16="http://schemas.microsoft.com/office/drawing/2014/main" id="{AAD7B976-9AF7-F241-9341-75E6F258930A}"/>
              </a:ext>
            </a:extLst>
          </p:cNvPr>
          <p:cNvSpPr>
            <a:spLocks noGrp="1"/>
          </p:cNvSpPr>
          <p:nvPr>
            <p:ph type="title"/>
          </p:nvPr>
        </p:nvSpPr>
        <p:spPr>
          <a:solidFill>
            <a:schemeClr val="bg1"/>
          </a:solidFill>
        </p:spPr>
        <p:txBody>
          <a:bodyPr/>
          <a:lstStyle/>
          <a:p>
            <a:r>
              <a:rPr lang="en-US" dirty="0"/>
              <a:t>Video: </a:t>
            </a:r>
            <a:r>
              <a:rPr lang="en-US" i="1" dirty="0"/>
              <a:t>Circle Time Magic – Movement </a:t>
            </a:r>
          </a:p>
        </p:txBody>
      </p:sp>
    </p:spTree>
    <p:extLst>
      <p:ext uri="{BB962C8B-B14F-4D97-AF65-F5344CB8AC3E}">
        <p14:creationId xmlns:p14="http://schemas.microsoft.com/office/powerpoint/2010/main" val="3927494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3BF7-DAE7-3D40-A147-83F4F3E3E039}"/>
              </a:ext>
            </a:extLst>
          </p:cNvPr>
          <p:cNvSpPr>
            <a:spLocks noGrp="1"/>
          </p:cNvSpPr>
          <p:nvPr>
            <p:ph type="title"/>
          </p:nvPr>
        </p:nvSpPr>
        <p:spPr/>
        <p:txBody>
          <a:bodyPr/>
          <a:lstStyle/>
          <a:p>
            <a:r>
              <a:rPr lang="en-US" dirty="0"/>
              <a:t>Social Stories</a:t>
            </a:r>
          </a:p>
        </p:txBody>
      </p:sp>
      <p:sp>
        <p:nvSpPr>
          <p:cNvPr id="3" name="Text Placeholder 2">
            <a:extLst>
              <a:ext uri="{FF2B5EF4-FFF2-40B4-BE49-F238E27FC236}">
                <a16:creationId xmlns:a16="http://schemas.microsoft.com/office/drawing/2014/main" id="{21EF5149-76A1-8040-96BE-F5EC9AD72DC9}"/>
              </a:ext>
            </a:extLst>
          </p:cNvPr>
          <p:cNvSpPr>
            <a:spLocks noGrp="1"/>
          </p:cNvSpPr>
          <p:nvPr>
            <p:ph type="body" sz="quarter" idx="3"/>
          </p:nvPr>
        </p:nvSpPr>
        <p:spPr>
          <a:xfrm>
            <a:off x="609599" y="1493027"/>
            <a:ext cx="10972801" cy="1143000"/>
          </a:xfrm>
        </p:spPr>
        <p:txBody>
          <a:bodyPr/>
          <a:lstStyle/>
          <a:p>
            <a:r>
              <a:rPr lang="en-US" dirty="0"/>
              <a:t>Social stories are brief descriptive stories that provide information regarding a social situation.</a:t>
            </a:r>
          </a:p>
        </p:txBody>
      </p:sp>
      <p:pic>
        <p:nvPicPr>
          <p:cNvPr id="6" name="Picture 5" descr="front cover of the social story I Can Be a Super Friend">
            <a:extLst>
              <a:ext uri="{FF2B5EF4-FFF2-40B4-BE49-F238E27FC236}">
                <a16:creationId xmlns:a16="http://schemas.microsoft.com/office/drawing/2014/main" id="{CC87E681-4C05-304F-B8D9-DFF1E8E16DD3}"/>
              </a:ext>
            </a:extLst>
          </p:cNvPr>
          <p:cNvPicPr>
            <a:picLocks noChangeAspect="1"/>
          </p:cNvPicPr>
          <p:nvPr/>
        </p:nvPicPr>
        <p:blipFill>
          <a:blip r:embed="rId3"/>
          <a:stretch>
            <a:fillRect/>
          </a:stretch>
        </p:blipFill>
        <p:spPr>
          <a:xfrm>
            <a:off x="1110491" y="2932552"/>
            <a:ext cx="4304040" cy="3340114"/>
          </a:xfrm>
          <a:prstGeom prst="rect">
            <a:avLst/>
          </a:prstGeom>
          <a:effectLst>
            <a:outerShdw blurRad="50800" dist="38100" dir="8100000" algn="tr" rotWithShape="0">
              <a:prstClr val="black">
                <a:alpha val="40000"/>
              </a:prstClr>
            </a:outerShdw>
          </a:effectLst>
        </p:spPr>
      </p:pic>
      <p:pic>
        <p:nvPicPr>
          <p:cNvPr id="4" name="Picture 3" descr="Boy and girl sitting on foam couch looking at book of photographs in the book area.">
            <a:extLst>
              <a:ext uri="{FF2B5EF4-FFF2-40B4-BE49-F238E27FC236}">
                <a16:creationId xmlns:a16="http://schemas.microsoft.com/office/drawing/2014/main" id="{4A3A4BB5-B03C-1447-A2EF-039FABD2ACDF}"/>
              </a:ext>
            </a:extLst>
          </p:cNvPr>
          <p:cNvPicPr>
            <a:picLocks noChangeAspect="1"/>
          </p:cNvPicPr>
          <p:nvPr/>
        </p:nvPicPr>
        <p:blipFill>
          <a:blip r:embed="rId4"/>
          <a:stretch>
            <a:fillRect/>
          </a:stretch>
        </p:blipFill>
        <p:spPr>
          <a:xfrm>
            <a:off x="6358005" y="3020885"/>
            <a:ext cx="4723504" cy="3163448"/>
          </a:xfrm>
          <a:prstGeom prst="rect">
            <a:avLst/>
          </a:prstGeom>
        </p:spPr>
      </p:pic>
      <p:sp>
        <p:nvSpPr>
          <p:cNvPr id="8" name="TextBox 7">
            <a:extLst>
              <a:ext uri="{FF2B5EF4-FFF2-40B4-BE49-F238E27FC236}">
                <a16:creationId xmlns:a16="http://schemas.microsoft.com/office/drawing/2014/main" id="{8ACDE4A2-92A7-F645-873E-E9C2CC9EB894}"/>
              </a:ext>
            </a:extLst>
          </p:cNvPr>
          <p:cNvSpPr txBox="1"/>
          <p:nvPr/>
        </p:nvSpPr>
        <p:spPr>
          <a:xfrm>
            <a:off x="9425353" y="5864509"/>
            <a:ext cx="2743200" cy="319824"/>
          </a:xfrm>
          <a:prstGeom prst="rect">
            <a:avLst/>
          </a:prstGeom>
        </p:spPr>
        <p:txBody>
          <a:bodyPr vert="horz" wrap="square" lIns="91440" tIns="45720" rIns="91440" bIns="45720" rtlCol="0" anchor="ctr">
            <a:noAutofit/>
          </a:bodyPr>
          <a:lstStyle/>
          <a:p>
            <a:r>
              <a:rPr lang="en-US" sz="1200" b="0" dirty="0">
                <a:solidFill>
                  <a:schemeClr val="bg1"/>
                </a:solidFill>
              </a:rPr>
              <a:t>Image Credit: EarlyEdU</a:t>
            </a:r>
          </a:p>
        </p:txBody>
      </p:sp>
      <p:sp>
        <p:nvSpPr>
          <p:cNvPr id="7" name="Rectangle 6">
            <a:extLst>
              <a:ext uri="{FF2B5EF4-FFF2-40B4-BE49-F238E27FC236}">
                <a16:creationId xmlns:a16="http://schemas.microsoft.com/office/drawing/2014/main" id="{B6667F8A-46BF-B646-95C9-EA018546FE08}"/>
              </a:ext>
            </a:extLst>
          </p:cNvPr>
          <p:cNvSpPr/>
          <p:nvPr/>
        </p:nvSpPr>
        <p:spPr>
          <a:xfrm>
            <a:off x="0" y="6362789"/>
            <a:ext cx="7243690" cy="307777"/>
          </a:xfrm>
          <a:prstGeom prst="rect">
            <a:avLst/>
          </a:prstGeom>
        </p:spPr>
        <p:txBody>
          <a:bodyPr wrap="square">
            <a:spAutoFit/>
          </a:bodyPr>
          <a:lstStyle/>
          <a:p>
            <a:r>
              <a:rPr lang="en-US" sz="1400" dirty="0">
                <a:latin typeface="Arial" panose="020B0604020202020204" pitchFamily="34" charset="0"/>
                <a:ea typeface="Arial" panose="020B0604020202020204" pitchFamily="34" charset="0"/>
              </a:rPr>
              <a:t>Image Credit: Center on the Social and Emotional Foundations for Early Learning</a:t>
            </a:r>
            <a:r>
              <a:rPr lang="en-US" sz="1400" dirty="0"/>
              <a:t> </a:t>
            </a:r>
          </a:p>
        </p:txBody>
      </p:sp>
    </p:spTree>
    <p:extLst>
      <p:ext uri="{BB962C8B-B14F-4D97-AF65-F5344CB8AC3E}">
        <p14:creationId xmlns:p14="http://schemas.microsoft.com/office/powerpoint/2010/main" val="1848109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52605-5C26-E844-B193-2D936298627C}"/>
              </a:ext>
            </a:extLst>
          </p:cNvPr>
          <p:cNvSpPr>
            <a:spLocks noGrp="1"/>
          </p:cNvSpPr>
          <p:nvPr>
            <p:ph type="title"/>
          </p:nvPr>
        </p:nvSpPr>
        <p:spPr>
          <a:xfrm>
            <a:off x="1" y="350027"/>
            <a:ext cx="12192000" cy="931926"/>
          </a:xfrm>
        </p:spPr>
        <p:txBody>
          <a:bodyPr/>
          <a:lstStyle/>
          <a:p>
            <a:r>
              <a:rPr lang="en-US" dirty="0"/>
              <a:t>Making a Social Story</a:t>
            </a:r>
          </a:p>
        </p:txBody>
      </p:sp>
      <p:sp>
        <p:nvSpPr>
          <p:cNvPr id="3" name="Content Placeholder 2">
            <a:extLst>
              <a:ext uri="{FF2B5EF4-FFF2-40B4-BE49-F238E27FC236}">
                <a16:creationId xmlns:a16="http://schemas.microsoft.com/office/drawing/2014/main" id="{68EE1132-3FD9-C447-BA83-679285924DE0}"/>
              </a:ext>
            </a:extLst>
          </p:cNvPr>
          <p:cNvSpPr>
            <a:spLocks noGrp="1"/>
          </p:cNvSpPr>
          <p:nvPr>
            <p:ph idx="1"/>
          </p:nvPr>
        </p:nvSpPr>
        <p:spPr>
          <a:xfrm>
            <a:off x="5013809" y="1631981"/>
            <a:ext cx="6813176" cy="4525963"/>
          </a:xfrm>
        </p:spPr>
        <p:txBody>
          <a:bodyPr/>
          <a:lstStyle/>
          <a:p>
            <a:r>
              <a:rPr lang="en-US" dirty="0"/>
              <a:t>How to make and personalize</a:t>
            </a:r>
            <a:br>
              <a:rPr lang="en-US" dirty="0"/>
            </a:br>
            <a:r>
              <a:rPr lang="en-US" dirty="0"/>
              <a:t>your own</a:t>
            </a:r>
          </a:p>
          <a:p>
            <a:r>
              <a:rPr lang="en-US" dirty="0"/>
              <a:t>Individual and class stories</a:t>
            </a:r>
          </a:p>
          <a:p>
            <a:r>
              <a:rPr lang="en-US" dirty="0">
                <a:hlinkClick r:id="rId3"/>
              </a:rPr>
              <a:t>Website</a:t>
            </a:r>
            <a:endParaRPr lang="en-US" dirty="0"/>
          </a:p>
        </p:txBody>
      </p:sp>
      <p:pic>
        <p:nvPicPr>
          <p:cNvPr id="4" name="Picture 3" descr="screenshot of the tip sheet for scripted stories for social situations">
            <a:extLst>
              <a:ext uri="{FF2B5EF4-FFF2-40B4-BE49-F238E27FC236}">
                <a16:creationId xmlns:a16="http://schemas.microsoft.com/office/drawing/2014/main" id="{9C62E843-EACA-0A4B-82C9-7DD94548A2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890" y="1136769"/>
            <a:ext cx="4039195" cy="5226020"/>
          </a:xfrm>
          <a:prstGeom prst="rect">
            <a:avLst/>
          </a:prstGeom>
          <a:ln>
            <a:solidFill>
              <a:schemeClr val="accent1"/>
            </a:solidFill>
          </a:ln>
          <a:effectLst>
            <a:outerShdw blurRad="50800" dist="38100" dir="8100000" algn="tr" rotWithShape="0">
              <a:prstClr val="black">
                <a:alpha val="40000"/>
              </a:prstClr>
            </a:outerShdw>
          </a:effectLst>
        </p:spPr>
      </p:pic>
      <p:sp>
        <p:nvSpPr>
          <p:cNvPr id="6" name="Rectangle 5">
            <a:extLst>
              <a:ext uri="{FF2B5EF4-FFF2-40B4-BE49-F238E27FC236}">
                <a16:creationId xmlns:a16="http://schemas.microsoft.com/office/drawing/2014/main" id="{CD8FBB61-60EA-BA4E-B50D-1199957F07D0}"/>
              </a:ext>
              <a:ext uri="{C183D7F6-B498-43B3-948B-1728B52AA6E4}">
                <adec:decorative xmlns:adec="http://schemas.microsoft.com/office/drawing/2017/decorative" val="1"/>
              </a:ext>
            </a:extLst>
          </p:cNvPr>
          <p:cNvSpPr/>
          <p:nvPr/>
        </p:nvSpPr>
        <p:spPr>
          <a:xfrm>
            <a:off x="0" y="6405040"/>
            <a:ext cx="7243690" cy="307777"/>
          </a:xfrm>
          <a:prstGeom prst="rect">
            <a:avLst/>
          </a:prstGeom>
        </p:spPr>
        <p:txBody>
          <a:bodyPr wrap="square">
            <a:spAutoFit/>
          </a:bodyPr>
          <a:lstStyle/>
          <a:p>
            <a:r>
              <a:rPr lang="en-US" sz="1400" dirty="0">
                <a:latin typeface="Arial" panose="020B0604020202020204" pitchFamily="34" charset="0"/>
                <a:ea typeface="Arial" panose="020B0604020202020204" pitchFamily="34" charset="0"/>
              </a:rPr>
              <a:t>Image Credit: Center on the Social and Emotional Foundations for Early Learning</a:t>
            </a:r>
            <a:r>
              <a:rPr lang="en-US" sz="1400" dirty="0"/>
              <a:t> </a:t>
            </a:r>
          </a:p>
        </p:txBody>
      </p:sp>
    </p:spTree>
    <p:extLst>
      <p:ext uri="{BB962C8B-B14F-4D97-AF65-F5344CB8AC3E}">
        <p14:creationId xmlns:p14="http://schemas.microsoft.com/office/powerpoint/2010/main" val="4203541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tip sheet for creating a classroom comfort box">
            <a:extLst>
              <a:ext uri="{FF2B5EF4-FFF2-40B4-BE49-F238E27FC236}">
                <a16:creationId xmlns:a16="http://schemas.microsoft.com/office/drawing/2014/main" id="{FD6DF3D6-347A-7741-9542-A929F752C9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8592" y="610548"/>
            <a:ext cx="4127156" cy="5219141"/>
          </a:xfrm>
          <a:prstGeom prst="rect">
            <a:avLst/>
          </a:prstGeom>
        </p:spPr>
      </p:pic>
      <p:sp>
        <p:nvSpPr>
          <p:cNvPr id="2" name="Title 1">
            <a:extLst>
              <a:ext uri="{FF2B5EF4-FFF2-40B4-BE49-F238E27FC236}">
                <a16:creationId xmlns:a16="http://schemas.microsoft.com/office/drawing/2014/main" id="{B55A726E-AE99-8145-A6E2-1686E45F30EF}"/>
              </a:ext>
            </a:extLst>
          </p:cNvPr>
          <p:cNvSpPr>
            <a:spLocks noGrp="1"/>
          </p:cNvSpPr>
          <p:nvPr>
            <p:ph type="title"/>
          </p:nvPr>
        </p:nvSpPr>
        <p:spPr>
          <a:xfrm>
            <a:off x="1" y="350027"/>
            <a:ext cx="12192000" cy="782573"/>
          </a:xfrm>
        </p:spPr>
        <p:txBody>
          <a:bodyPr/>
          <a:lstStyle/>
          <a:p>
            <a:r>
              <a:rPr lang="en-US" sz="3600" dirty="0"/>
              <a:t>    More Strategies</a:t>
            </a:r>
          </a:p>
        </p:txBody>
      </p:sp>
      <p:pic>
        <p:nvPicPr>
          <p:cNvPr id="10" name="Picture 9" descr="Adult interacting with preschooler, who is making a face in a mirror, and helping an infant sit up.">
            <a:extLst>
              <a:ext uri="{FF2B5EF4-FFF2-40B4-BE49-F238E27FC236}">
                <a16:creationId xmlns:a16="http://schemas.microsoft.com/office/drawing/2014/main" id="{C26704BF-E4CE-2F43-B44F-D7BFC91D14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5619" y="1718238"/>
            <a:ext cx="4740762" cy="3162060"/>
          </a:xfrm>
          <a:prstGeom prst="rect">
            <a:avLst/>
          </a:prstGeom>
          <a:ln>
            <a:solidFill>
              <a:schemeClr val="tx1"/>
            </a:solidFill>
          </a:ln>
          <a:effectLst>
            <a:outerShdw blurRad="50800" dist="38100" dir="8100000" algn="tr" rotWithShape="0">
              <a:prstClr val="black">
                <a:alpha val="40000"/>
              </a:prstClr>
            </a:outerShdw>
          </a:effectLst>
        </p:spPr>
      </p:pic>
      <p:pic>
        <p:nvPicPr>
          <p:cNvPr id="15" name="Picture 14" descr="Children are sitting on yoga mats during gym class participating in a group yoga activity. A teacher is helping a child's position.">
            <a:extLst>
              <a:ext uri="{FF2B5EF4-FFF2-40B4-BE49-F238E27FC236}">
                <a16:creationId xmlns:a16="http://schemas.microsoft.com/office/drawing/2014/main" id="{4F8F353B-CE2C-BF49-A685-3DD2F753BB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3143" y="985595"/>
            <a:ext cx="3327400" cy="4991100"/>
          </a:xfrm>
          <a:prstGeom prst="rect">
            <a:avLst/>
          </a:prstGeom>
          <a:ln>
            <a:solidFill>
              <a:schemeClr val="accent4">
                <a:lumMod val="50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C48BF6F4-7FFC-6441-818A-EF7A7B358EA4}"/>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Credits: EarlyEdU</a:t>
            </a:r>
          </a:p>
        </p:txBody>
      </p:sp>
      <p:sp>
        <p:nvSpPr>
          <p:cNvPr id="8" name="Content Placeholder 2">
            <a:extLst>
              <a:ext uri="{FF2B5EF4-FFF2-40B4-BE49-F238E27FC236}">
                <a16:creationId xmlns:a16="http://schemas.microsoft.com/office/drawing/2014/main" id="{59A10990-2E91-3D4D-852C-E415C30523C4}"/>
              </a:ext>
            </a:extLst>
          </p:cNvPr>
          <p:cNvSpPr>
            <a:spLocks noGrp="1"/>
          </p:cNvSpPr>
          <p:nvPr>
            <p:ph idx="1"/>
          </p:nvPr>
        </p:nvSpPr>
        <p:spPr>
          <a:xfrm>
            <a:off x="429109" y="5861081"/>
            <a:ext cx="2301391" cy="641319"/>
          </a:xfrm>
        </p:spPr>
        <p:txBody>
          <a:bodyPr/>
          <a:lstStyle/>
          <a:p>
            <a:pPr marL="0" indent="0">
              <a:buNone/>
            </a:pPr>
            <a:r>
              <a:rPr lang="en-US" sz="2400" dirty="0">
                <a:hlinkClick r:id="rId6"/>
              </a:rPr>
              <a:t>Website</a:t>
            </a:r>
            <a:endParaRPr lang="en-US" sz="2400" dirty="0"/>
          </a:p>
        </p:txBody>
      </p:sp>
    </p:spTree>
    <p:extLst>
      <p:ext uri="{BB962C8B-B14F-4D97-AF65-F5344CB8AC3E}">
        <p14:creationId xmlns:p14="http://schemas.microsoft.com/office/powerpoint/2010/main" val="1123443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C2434D6-F48D-8647-B8B6-EDA98B3A6BB5}"/>
              </a:ext>
            </a:extLst>
          </p:cNvPr>
          <p:cNvSpPr>
            <a:spLocks noGrp="1"/>
          </p:cNvSpPr>
          <p:nvPr>
            <p:ph idx="1"/>
          </p:nvPr>
        </p:nvSpPr>
        <p:spPr/>
        <p:txBody>
          <a:bodyPr/>
          <a:lstStyle/>
          <a:p>
            <a:r>
              <a:rPr lang="en-US" dirty="0"/>
              <a:t>Mr. Rogers discusses what to do with the emotions we feel.</a:t>
            </a:r>
          </a:p>
          <a:p>
            <a:r>
              <a:rPr lang="en-US" dirty="0"/>
              <a:t>Fred Rogers Productions. (1997). </a:t>
            </a:r>
            <a:r>
              <a:rPr lang="en-US" i="1" dirty="0"/>
              <a:t>What do you do with the mad that you feel? </a:t>
            </a:r>
            <a:r>
              <a:rPr lang="en-US" dirty="0"/>
              <a:t>[Video file]. </a:t>
            </a:r>
            <a:r>
              <a:rPr lang="en-US" dirty="0">
                <a:hlinkClick r:id="rId3"/>
              </a:rPr>
              <a:t>https://www.misterrogers.org/articles/he-helped-us-with-our-feelings/</a:t>
            </a:r>
            <a:endParaRPr lang="en-US" dirty="0"/>
          </a:p>
        </p:txBody>
      </p:sp>
      <p:sp>
        <p:nvSpPr>
          <p:cNvPr id="5" name="Title 4">
            <a:extLst>
              <a:ext uri="{FF2B5EF4-FFF2-40B4-BE49-F238E27FC236}">
                <a16:creationId xmlns:a16="http://schemas.microsoft.com/office/drawing/2014/main" id="{3BF94847-B9F8-B24E-B1E0-17090EC848ED}"/>
              </a:ext>
            </a:extLst>
          </p:cNvPr>
          <p:cNvSpPr>
            <a:spLocks noGrp="1"/>
          </p:cNvSpPr>
          <p:nvPr>
            <p:ph type="title"/>
          </p:nvPr>
        </p:nvSpPr>
        <p:spPr/>
        <p:txBody>
          <a:bodyPr/>
          <a:lstStyle/>
          <a:p>
            <a:r>
              <a:rPr lang="en-US" dirty="0"/>
              <a:t>Video: </a:t>
            </a:r>
            <a:r>
              <a:rPr lang="en-US" i="1" dirty="0"/>
              <a:t>What do you with the mad that you feel?</a:t>
            </a:r>
          </a:p>
        </p:txBody>
      </p:sp>
    </p:spTree>
    <p:extLst>
      <p:ext uri="{BB962C8B-B14F-4D97-AF65-F5344CB8AC3E}">
        <p14:creationId xmlns:p14="http://schemas.microsoft.com/office/powerpoint/2010/main" val="118157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699BE-FD63-2C46-B38B-C18740DA0268}"/>
              </a:ext>
            </a:extLst>
          </p:cNvPr>
          <p:cNvSpPr>
            <a:spLocks noGrp="1"/>
          </p:cNvSpPr>
          <p:nvPr>
            <p:ph type="title"/>
          </p:nvPr>
        </p:nvSpPr>
        <p:spPr/>
        <p:txBody>
          <a:bodyPr/>
          <a:lstStyle/>
          <a:p>
            <a:r>
              <a:rPr lang="en-US" dirty="0"/>
              <a:t>Children’s Books – Emotions </a:t>
            </a:r>
          </a:p>
        </p:txBody>
      </p:sp>
      <p:sp>
        <p:nvSpPr>
          <p:cNvPr id="3" name="Content Placeholder 2">
            <a:extLst>
              <a:ext uri="{FF2B5EF4-FFF2-40B4-BE49-F238E27FC236}">
                <a16:creationId xmlns:a16="http://schemas.microsoft.com/office/drawing/2014/main" id="{14E74C7A-F2FC-FD48-943C-CED7B57360CB}"/>
              </a:ext>
            </a:extLst>
          </p:cNvPr>
          <p:cNvSpPr>
            <a:spLocks noGrp="1"/>
          </p:cNvSpPr>
          <p:nvPr>
            <p:ph idx="1"/>
          </p:nvPr>
        </p:nvSpPr>
        <p:spPr/>
        <p:txBody>
          <a:bodyPr/>
          <a:lstStyle/>
          <a:p>
            <a:r>
              <a:rPr lang="en-US" dirty="0"/>
              <a:t>What are your favorite children’s books that talk about emotions?</a:t>
            </a:r>
          </a:p>
          <a:p>
            <a:endParaRPr lang="en-US" dirty="0"/>
          </a:p>
          <a:p>
            <a:r>
              <a:rPr lang="en-US" dirty="0"/>
              <a:t>Let’s make a list together.</a:t>
            </a:r>
          </a:p>
        </p:txBody>
      </p:sp>
    </p:spTree>
    <p:extLst>
      <p:ext uri="{BB962C8B-B14F-4D97-AF65-F5344CB8AC3E}">
        <p14:creationId xmlns:p14="http://schemas.microsoft.com/office/powerpoint/2010/main" val="3635298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16C3-56DB-8246-9D6C-993082BD72C7}"/>
              </a:ext>
            </a:extLst>
          </p:cNvPr>
          <p:cNvSpPr>
            <a:spLocks noGrp="1"/>
          </p:cNvSpPr>
          <p:nvPr>
            <p:ph type="title"/>
          </p:nvPr>
        </p:nvSpPr>
        <p:spPr/>
        <p:txBody>
          <a:bodyPr/>
          <a:lstStyle/>
          <a:p>
            <a:r>
              <a:rPr lang="en-US" dirty="0"/>
              <a:t>Emotional Literacy - Key Strategies</a:t>
            </a:r>
          </a:p>
        </p:txBody>
      </p:sp>
      <p:sp>
        <p:nvSpPr>
          <p:cNvPr id="3" name="Content Placeholder 2">
            <a:extLst>
              <a:ext uri="{FF2B5EF4-FFF2-40B4-BE49-F238E27FC236}">
                <a16:creationId xmlns:a16="http://schemas.microsoft.com/office/drawing/2014/main" id="{731D700D-AE32-7C4B-806B-2B0E1CA63FE5}"/>
              </a:ext>
            </a:extLst>
          </p:cNvPr>
          <p:cNvSpPr>
            <a:spLocks noGrp="1"/>
          </p:cNvSpPr>
          <p:nvPr>
            <p:ph idx="1"/>
          </p:nvPr>
        </p:nvSpPr>
        <p:spPr>
          <a:xfrm>
            <a:off x="609601" y="1817830"/>
            <a:ext cx="5003799" cy="3376470"/>
          </a:xfrm>
        </p:spPr>
        <p:txBody>
          <a:bodyPr/>
          <a:lstStyle/>
          <a:p>
            <a:r>
              <a:rPr lang="en-US" dirty="0"/>
              <a:t>Teach and build new emotion words</a:t>
            </a:r>
          </a:p>
          <a:p>
            <a:r>
              <a:rPr lang="en-US" dirty="0"/>
              <a:t>Play games to identify emotions</a:t>
            </a:r>
          </a:p>
          <a:p>
            <a:r>
              <a:rPr lang="en-US" dirty="0"/>
              <a:t>Practice and model emotional regulation</a:t>
            </a:r>
          </a:p>
        </p:txBody>
      </p:sp>
      <p:pic>
        <p:nvPicPr>
          <p:cNvPr id="7" name="Picture 6" descr="Educator is down at children's level. Appears one child is crying, both child and educator are reaching their arms out to each other for comfort.">
            <a:extLst>
              <a:ext uri="{FF2B5EF4-FFF2-40B4-BE49-F238E27FC236}">
                <a16:creationId xmlns:a16="http://schemas.microsoft.com/office/drawing/2014/main" id="{E9F986B5-6C39-754C-A6AC-BA3C9DDF76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2860" y="1817830"/>
            <a:ext cx="5449722" cy="3636335"/>
          </a:xfrm>
          <a:prstGeom prst="rect">
            <a:avLst/>
          </a:prstGeom>
        </p:spPr>
      </p:pic>
      <p:sp>
        <p:nvSpPr>
          <p:cNvPr id="5" name="TextBox 4">
            <a:extLst>
              <a:ext uri="{FF2B5EF4-FFF2-40B4-BE49-F238E27FC236}">
                <a16:creationId xmlns:a16="http://schemas.microsoft.com/office/drawing/2014/main" id="{C77E68DC-EBAF-824A-8EBE-975A5313F6EA}"/>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170458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5E7D96-751A-3240-9E62-2E7060BC34DA}"/>
              </a:ext>
            </a:extLst>
          </p:cNvPr>
          <p:cNvSpPr>
            <a:spLocks noGrp="1"/>
          </p:cNvSpPr>
          <p:nvPr>
            <p:ph idx="1"/>
          </p:nvPr>
        </p:nvSpPr>
        <p:spPr/>
        <p:txBody>
          <a:bodyPr/>
          <a:lstStyle/>
          <a:p>
            <a:r>
              <a:rPr lang="en-US" dirty="0">
                <a:hlinkClick r:id="rId3"/>
              </a:rPr>
              <a:t>Video link: It’s All About You – Telescope</a:t>
            </a:r>
            <a:endParaRPr lang="en-US" dirty="0"/>
          </a:p>
          <a:p>
            <a:endParaRPr lang="en-US" dirty="0"/>
          </a:p>
          <a:p>
            <a:r>
              <a:rPr lang="en-US" dirty="0"/>
              <a:t>Keep an eye out for ideas that could work for you! </a:t>
            </a:r>
          </a:p>
        </p:txBody>
      </p:sp>
      <p:sp>
        <p:nvSpPr>
          <p:cNvPr id="5" name="Title 4">
            <a:extLst>
              <a:ext uri="{FF2B5EF4-FFF2-40B4-BE49-F238E27FC236}">
                <a16:creationId xmlns:a16="http://schemas.microsoft.com/office/drawing/2014/main" id="{CEC7717A-E25C-1448-88A3-36C6DFBFA8E4}"/>
              </a:ext>
            </a:extLst>
          </p:cNvPr>
          <p:cNvSpPr>
            <a:spLocks noGrp="1"/>
          </p:cNvSpPr>
          <p:nvPr>
            <p:ph type="title"/>
          </p:nvPr>
        </p:nvSpPr>
        <p:spPr>
          <a:solidFill>
            <a:schemeClr val="bg1"/>
          </a:solidFill>
        </p:spPr>
        <p:txBody>
          <a:bodyPr/>
          <a:lstStyle/>
          <a:p>
            <a:r>
              <a:rPr lang="en-US" dirty="0"/>
              <a:t>Video: </a:t>
            </a:r>
            <a:r>
              <a:rPr lang="en-US" i="1" dirty="0"/>
              <a:t>It’s All About You – Telescope </a:t>
            </a:r>
          </a:p>
        </p:txBody>
      </p:sp>
    </p:spTree>
    <p:extLst>
      <p:ext uri="{BB962C8B-B14F-4D97-AF65-F5344CB8AC3E}">
        <p14:creationId xmlns:p14="http://schemas.microsoft.com/office/powerpoint/2010/main" val="2515164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74E7E7-E375-5644-BCA4-18486AE93C24}"/>
              </a:ext>
            </a:extLst>
          </p:cNvPr>
          <p:cNvSpPr>
            <a:spLocks noGrp="1"/>
          </p:cNvSpPr>
          <p:nvPr>
            <p:ph type="title"/>
          </p:nvPr>
        </p:nvSpPr>
        <p:spPr>
          <a:xfrm>
            <a:off x="3271521" y="962852"/>
            <a:ext cx="8595360" cy="1253294"/>
          </a:xfrm>
        </p:spPr>
        <p:txBody>
          <a:bodyPr/>
          <a:lstStyle/>
          <a:p>
            <a:r>
              <a:rPr lang="en-US" dirty="0"/>
              <a:t>Discussion: It’s All About You – Telescopes </a:t>
            </a:r>
          </a:p>
        </p:txBody>
      </p:sp>
      <p:sp>
        <p:nvSpPr>
          <p:cNvPr id="5" name="Content Placeholder 4">
            <a:extLst>
              <a:ext uri="{FF2B5EF4-FFF2-40B4-BE49-F238E27FC236}">
                <a16:creationId xmlns:a16="http://schemas.microsoft.com/office/drawing/2014/main" id="{B371490C-B619-4240-B6E8-523D965BB573}"/>
              </a:ext>
            </a:extLst>
          </p:cNvPr>
          <p:cNvSpPr>
            <a:spLocks noGrp="1"/>
          </p:cNvSpPr>
          <p:nvPr>
            <p:ph idx="1"/>
          </p:nvPr>
        </p:nvSpPr>
        <p:spPr>
          <a:xfrm>
            <a:off x="4445001" y="3225529"/>
            <a:ext cx="7274561" cy="2669620"/>
          </a:xfrm>
        </p:spPr>
        <p:txBody>
          <a:bodyPr/>
          <a:lstStyle/>
          <a:p>
            <a:pPr marL="0" indent="0">
              <a:buNone/>
            </a:pPr>
            <a:r>
              <a:rPr lang="en-US" dirty="0"/>
              <a:t>Talk to a partner: think about a recent time you were stuck in a negative frame of mind about something in your work. What could you say or do to turn it around?</a:t>
            </a:r>
          </a:p>
        </p:txBody>
      </p:sp>
      <p:pic>
        <p:nvPicPr>
          <p:cNvPr id="12" name="Picture 11" descr="A young toddler examines a play telescope/kaleidoscope. ">
            <a:extLst>
              <a:ext uri="{FF2B5EF4-FFF2-40B4-BE49-F238E27FC236}">
                <a16:creationId xmlns:a16="http://schemas.microsoft.com/office/drawing/2014/main" id="{DD1990A9-D379-BA4B-A61E-42576594C19D}"/>
              </a:ext>
            </a:extLst>
          </p:cNvPr>
          <p:cNvPicPr>
            <a:picLocks noChangeAspect="1"/>
          </p:cNvPicPr>
          <p:nvPr/>
        </p:nvPicPr>
        <p:blipFill>
          <a:blip r:embed="rId3"/>
          <a:stretch>
            <a:fillRect/>
          </a:stretch>
        </p:blipFill>
        <p:spPr>
          <a:xfrm>
            <a:off x="772160" y="3312630"/>
            <a:ext cx="3337560" cy="2403043"/>
          </a:xfrm>
          <a:prstGeom prst="rect">
            <a:avLst/>
          </a:prstGeom>
        </p:spPr>
      </p:pic>
      <p:sp>
        <p:nvSpPr>
          <p:cNvPr id="6" name="TextBox 5">
            <a:extLst>
              <a:ext uri="{FF2B5EF4-FFF2-40B4-BE49-F238E27FC236}">
                <a16:creationId xmlns:a16="http://schemas.microsoft.com/office/drawing/2014/main" id="{175D5764-DF0D-7145-BB83-E6D327A3BB1D}"/>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367224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0592FA-6704-504B-A1B8-5A74A152041E}"/>
              </a:ext>
            </a:extLst>
          </p:cNvPr>
          <p:cNvSpPr>
            <a:spLocks noGrp="1"/>
          </p:cNvSpPr>
          <p:nvPr>
            <p:ph type="title"/>
          </p:nvPr>
        </p:nvSpPr>
        <p:spPr>
          <a:xfrm>
            <a:off x="3180080" y="485859"/>
            <a:ext cx="8595360" cy="845327"/>
          </a:xfrm>
        </p:spPr>
        <p:txBody>
          <a:bodyPr/>
          <a:lstStyle/>
          <a:p>
            <a:r>
              <a:rPr lang="en-US" dirty="0"/>
              <a:t>Learning Objectives – Part 2 </a:t>
            </a:r>
          </a:p>
        </p:txBody>
      </p:sp>
      <p:sp>
        <p:nvSpPr>
          <p:cNvPr id="5" name="Content Placeholder 4">
            <a:extLst>
              <a:ext uri="{FF2B5EF4-FFF2-40B4-BE49-F238E27FC236}">
                <a16:creationId xmlns:a16="http://schemas.microsoft.com/office/drawing/2014/main" id="{0A02EB4A-8FF8-B343-BC5D-FCAEC2D08506}"/>
              </a:ext>
            </a:extLst>
          </p:cNvPr>
          <p:cNvSpPr>
            <a:spLocks noGrp="1"/>
          </p:cNvSpPr>
          <p:nvPr>
            <p:ph idx="1"/>
          </p:nvPr>
        </p:nvSpPr>
        <p:spPr>
          <a:xfrm>
            <a:off x="3037839" y="1686560"/>
            <a:ext cx="8737601" cy="4899168"/>
          </a:xfrm>
        </p:spPr>
        <p:txBody>
          <a:bodyPr/>
          <a:lstStyle/>
          <a:p>
            <a:pPr marL="342900" lvl="0" indent="-342900">
              <a:buFont typeface="Arial" panose="020B0604020202020204" pitchFamily="34" charset="0"/>
              <a:buChar char="•"/>
              <a:tabLst>
                <a:tab pos="457200" algn="l"/>
              </a:tabLst>
            </a:pPr>
            <a:r>
              <a:rPr lang="en-US" dirty="0">
                <a:cs typeface="Times New Roman" panose="02020603050405020304" pitchFamily="18" charset="0"/>
              </a:rPr>
              <a:t>Learn strategies for teaching about emotions.</a:t>
            </a:r>
          </a:p>
          <a:p>
            <a:pPr marL="342900" lvl="0" indent="-342900">
              <a:buFont typeface="Arial" panose="020B0604020202020204" pitchFamily="34" charset="0"/>
              <a:buChar char="•"/>
              <a:tabLst>
                <a:tab pos="457200" algn="l"/>
              </a:tabLst>
            </a:pPr>
            <a:r>
              <a:rPr lang="en-US" dirty="0">
                <a:cs typeface="Times New Roman" panose="02020603050405020304" pitchFamily="18" charset="0"/>
              </a:rPr>
              <a:t>Learn why problem solving is an important skill to teach children.</a:t>
            </a:r>
          </a:p>
          <a:p>
            <a:pPr marL="342900" lvl="0" indent="-342900">
              <a:buFont typeface="Arial" panose="020B0604020202020204" pitchFamily="34" charset="0"/>
              <a:buChar char="•"/>
              <a:tabLst>
                <a:tab pos="457200" algn="l"/>
              </a:tabLst>
            </a:pPr>
            <a:r>
              <a:rPr lang="en-US" dirty="0">
                <a:cs typeface="Times New Roman" panose="02020603050405020304" pitchFamily="18" charset="0"/>
              </a:rPr>
              <a:t>Learn strategies for teaching friendship skills.</a:t>
            </a:r>
          </a:p>
          <a:p>
            <a:pPr marL="342900" lvl="0" indent="-342900">
              <a:buFont typeface="Arial" panose="020B0604020202020204" pitchFamily="34" charset="0"/>
              <a:buChar char="•"/>
              <a:tabLst>
                <a:tab pos="457200" algn="l"/>
              </a:tabLst>
            </a:pPr>
            <a:r>
              <a:rPr lang="en-US" dirty="0">
                <a:cs typeface="Times New Roman" panose="02020603050405020304" pitchFamily="18" charset="0"/>
              </a:rPr>
              <a:t>Reflect on your perceptions of children’s behavior.</a:t>
            </a:r>
          </a:p>
          <a:p>
            <a:pPr marL="342900" lvl="0" indent="-342900">
              <a:buFont typeface="Arial" panose="020B0604020202020204" pitchFamily="34" charset="0"/>
              <a:buChar char="•"/>
              <a:tabLst>
                <a:tab pos="457200" algn="l"/>
              </a:tabLst>
            </a:pPr>
            <a:r>
              <a:rPr lang="en-US" dirty="0">
                <a:cs typeface="Times New Roman" panose="02020603050405020304" pitchFamily="18" charset="0"/>
              </a:rPr>
              <a:t>Discuss early intervention strategies.</a:t>
            </a:r>
          </a:p>
        </p:txBody>
      </p:sp>
    </p:spTree>
    <p:extLst>
      <p:ext uri="{BB962C8B-B14F-4D97-AF65-F5344CB8AC3E}">
        <p14:creationId xmlns:p14="http://schemas.microsoft.com/office/powerpoint/2010/main" val="863010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4D106C-8ACC-AF42-A13B-A85773980611}"/>
              </a:ext>
            </a:extLst>
          </p:cNvPr>
          <p:cNvSpPr>
            <a:spLocks noGrp="1"/>
          </p:cNvSpPr>
          <p:nvPr>
            <p:ph type="title"/>
          </p:nvPr>
        </p:nvSpPr>
        <p:spPr/>
        <p:txBody>
          <a:bodyPr/>
          <a:lstStyle/>
          <a:p>
            <a:r>
              <a:rPr lang="en-US" dirty="0"/>
              <a:t>Break</a:t>
            </a:r>
          </a:p>
        </p:txBody>
      </p:sp>
      <p:pic>
        <p:nvPicPr>
          <p:cNvPr id="7" name="Picture 6" descr="A child sitting at a table eating a cracker&#10;&#10;">
            <a:extLst>
              <a:ext uri="{FF2B5EF4-FFF2-40B4-BE49-F238E27FC236}">
                <a16:creationId xmlns:a16="http://schemas.microsoft.com/office/drawing/2014/main" id="{F53C19B9-255E-544D-8531-8E6CD40D0F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02" y="0"/>
            <a:ext cx="12197902" cy="6858000"/>
          </a:xfrm>
          <a:prstGeom prst="rect">
            <a:avLst/>
          </a:prstGeom>
        </p:spPr>
      </p:pic>
      <p:sp>
        <p:nvSpPr>
          <p:cNvPr id="8" name="Oval 7">
            <a:extLst>
              <a:ext uri="{FF2B5EF4-FFF2-40B4-BE49-F238E27FC236}">
                <a16:creationId xmlns:a16="http://schemas.microsoft.com/office/drawing/2014/main" id="{EFA96722-04A3-1C45-9683-1AE413BD10CE}"/>
              </a:ext>
              <a:ext uri="{C183D7F6-B498-43B3-948B-1728B52AA6E4}">
                <adec:decorative xmlns:adec="http://schemas.microsoft.com/office/drawing/2017/decorative" val="1"/>
              </a:ext>
            </a:extLst>
          </p:cNvPr>
          <p:cNvSpPr/>
          <p:nvPr/>
        </p:nvSpPr>
        <p:spPr>
          <a:xfrm>
            <a:off x="8288997" y="347344"/>
            <a:ext cx="3496214" cy="3466084"/>
          </a:xfrm>
          <a:prstGeom prst="ellipse">
            <a:avLst/>
          </a:prstGeom>
          <a:solidFill>
            <a:schemeClr val="bg1"/>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2600" dirty="0">
              <a:solidFill>
                <a:srgbClr val="FF6600"/>
              </a:solidFill>
              <a:latin typeface="Century Gothic"/>
              <a:cs typeface="Century Gothic"/>
            </a:endParaRPr>
          </a:p>
        </p:txBody>
      </p:sp>
      <p:sp>
        <p:nvSpPr>
          <p:cNvPr id="9" name="Text Placeholder 2">
            <a:extLst>
              <a:ext uri="{FF2B5EF4-FFF2-40B4-BE49-F238E27FC236}">
                <a16:creationId xmlns:a16="http://schemas.microsoft.com/office/drawing/2014/main" id="{15941226-1E7A-1447-A973-F77BE0C59204}"/>
              </a:ext>
            </a:extLst>
          </p:cNvPr>
          <p:cNvSpPr txBox="1">
            <a:spLocks/>
          </p:cNvSpPr>
          <p:nvPr/>
        </p:nvSpPr>
        <p:spPr>
          <a:xfrm>
            <a:off x="8288996" y="1493027"/>
            <a:ext cx="3361895" cy="1637024"/>
          </a:xfrm>
          <a:prstGeom prst="rect">
            <a:avLst/>
          </a:prstGeom>
        </p:spPr>
        <p:txBody>
          <a:bodyPr/>
          <a:lstStyle>
            <a:lvl1pPr marL="0" indent="0" algn="l" defTabSz="914400" rtl="0" eaLnBrk="1" latinLnBrk="0" hangingPunct="1">
              <a:lnSpc>
                <a:spcPct val="90000"/>
              </a:lnSpc>
              <a:spcBef>
                <a:spcPts val="1000"/>
              </a:spcBef>
              <a:buFont typeface="Arial"/>
              <a:buNone/>
              <a:defRPr sz="3600" b="0" i="0" kern="1200" baseline="0">
                <a:solidFill>
                  <a:schemeClr val="bg1"/>
                </a:solidFill>
                <a:latin typeface="+mj-lt"/>
                <a:ea typeface="Arial" charset="0"/>
                <a:cs typeface="Arial" charset="0"/>
              </a:defRPr>
            </a:lvl1pPr>
            <a:lvl2pPr marL="457200" indent="0" algn="l" defTabSz="914400" rtl="0" eaLnBrk="1" latinLnBrk="0" hangingPunct="1">
              <a:lnSpc>
                <a:spcPct val="90000"/>
              </a:lnSpc>
              <a:spcBef>
                <a:spcPts val="500"/>
              </a:spcBef>
              <a:buFont typeface="Arial"/>
              <a:buNone/>
              <a:defRPr sz="1800" b="0" i="0" kern="1200">
                <a:solidFill>
                  <a:schemeClr val="tx1"/>
                </a:solidFill>
                <a:latin typeface="Segoe UI" charset="0"/>
                <a:ea typeface="Segoe UI" charset="0"/>
                <a:cs typeface="Segoe UI" charset="0"/>
              </a:defRPr>
            </a:lvl2pPr>
            <a:lvl3pPr marL="914400" indent="0" algn="l" defTabSz="914400" rtl="0" eaLnBrk="1" latinLnBrk="0" hangingPunct="1">
              <a:lnSpc>
                <a:spcPct val="90000"/>
              </a:lnSpc>
              <a:spcBef>
                <a:spcPts val="500"/>
              </a:spcBef>
              <a:buFont typeface="Arial"/>
              <a:buNone/>
              <a:defRPr sz="1600" b="0" i="0" kern="1200">
                <a:solidFill>
                  <a:schemeClr val="tx1"/>
                </a:solidFill>
                <a:latin typeface="Segoe UI" charset="0"/>
                <a:ea typeface="Segoe UI" charset="0"/>
                <a:cs typeface="Segoe UI" charset="0"/>
              </a:defRPr>
            </a:lvl3pPr>
            <a:lvl4pPr marL="1371600" indent="0" algn="l" defTabSz="914400" rtl="0" eaLnBrk="1" latinLnBrk="0" hangingPunct="1">
              <a:lnSpc>
                <a:spcPct val="90000"/>
              </a:lnSpc>
              <a:spcBef>
                <a:spcPts val="500"/>
              </a:spcBef>
              <a:buFont typeface="Arial"/>
              <a:buNone/>
              <a:defRPr sz="1400" b="0" i="0" kern="1200">
                <a:solidFill>
                  <a:schemeClr val="tx1"/>
                </a:solidFill>
                <a:latin typeface="Segoe UI" charset="0"/>
                <a:ea typeface="Segoe UI" charset="0"/>
                <a:cs typeface="Segoe UI" charset="0"/>
              </a:defRPr>
            </a:lvl4pPr>
            <a:lvl5pPr marL="1828800" indent="0" algn="l" defTabSz="914400" rtl="0" eaLnBrk="1" latinLnBrk="0" hangingPunct="1">
              <a:lnSpc>
                <a:spcPct val="90000"/>
              </a:lnSpc>
              <a:spcBef>
                <a:spcPts val="500"/>
              </a:spcBef>
              <a:buFont typeface="Arial"/>
              <a:buNone/>
              <a:defRPr sz="1400" b="0" i="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800" b="1" dirty="0">
                <a:solidFill>
                  <a:srgbClr val="0070C0"/>
                </a:solidFill>
              </a:rPr>
              <a:t>Part 2</a:t>
            </a:r>
          </a:p>
          <a:p>
            <a:pPr algn="ctr"/>
            <a:r>
              <a:rPr lang="en-US" sz="4800" b="1" dirty="0">
                <a:solidFill>
                  <a:srgbClr val="0070C0"/>
                </a:solidFill>
              </a:rPr>
              <a:t>Break!</a:t>
            </a:r>
          </a:p>
        </p:txBody>
      </p:sp>
      <p:sp>
        <p:nvSpPr>
          <p:cNvPr id="6" name="TextBox 5">
            <a:extLst>
              <a:ext uri="{FF2B5EF4-FFF2-40B4-BE49-F238E27FC236}">
                <a16:creationId xmlns:a16="http://schemas.microsoft.com/office/drawing/2014/main" id="{EE61777C-0A01-164C-BCFE-E0FB636D13F0}"/>
              </a:ext>
            </a:extLst>
          </p:cNvPr>
          <p:cNvSpPr txBox="1"/>
          <p:nvPr/>
        </p:nvSpPr>
        <p:spPr>
          <a:xfrm>
            <a:off x="-5903" y="6538176"/>
            <a:ext cx="2743200" cy="319824"/>
          </a:xfrm>
          <a:prstGeom prst="rect">
            <a:avLst/>
          </a:prstGeom>
        </p:spPr>
        <p:txBody>
          <a:bodyPr vert="horz" wrap="square" lIns="91440" tIns="45720" rIns="91440" bIns="45720" rtlCol="0" anchor="ctr">
            <a:noAutofit/>
          </a:bodyPr>
          <a:lstStyle/>
          <a:p>
            <a:r>
              <a:rPr lang="en-US" sz="1200" b="0" dirty="0">
                <a:solidFill>
                  <a:schemeClr val="bg1"/>
                </a:solidFill>
              </a:rPr>
              <a:t>Image Credit: EarlyEdU</a:t>
            </a:r>
          </a:p>
        </p:txBody>
      </p:sp>
    </p:spTree>
    <p:extLst>
      <p:ext uri="{BB962C8B-B14F-4D97-AF65-F5344CB8AC3E}">
        <p14:creationId xmlns:p14="http://schemas.microsoft.com/office/powerpoint/2010/main" val="1336530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9766-CA4A-7740-9873-BD22C8CC0410}"/>
              </a:ext>
            </a:extLst>
          </p:cNvPr>
          <p:cNvSpPr>
            <a:spLocks noGrp="1"/>
          </p:cNvSpPr>
          <p:nvPr>
            <p:ph type="title"/>
          </p:nvPr>
        </p:nvSpPr>
        <p:spPr>
          <a:ln>
            <a:noFill/>
          </a:ln>
        </p:spPr>
        <p:txBody>
          <a:bodyPr/>
          <a:lstStyle/>
          <a:p>
            <a:r>
              <a:rPr lang="en-US" dirty="0"/>
              <a:t>Problems as Opportunities: Teaching Problem-Solving and Friendship Skills</a:t>
            </a:r>
          </a:p>
        </p:txBody>
      </p:sp>
    </p:spTree>
    <p:extLst>
      <p:ext uri="{BB962C8B-B14F-4D97-AF65-F5344CB8AC3E}">
        <p14:creationId xmlns:p14="http://schemas.microsoft.com/office/powerpoint/2010/main" val="3053872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1208AB-B6F1-9247-BD52-C245616D380E}"/>
              </a:ext>
            </a:extLst>
          </p:cNvPr>
          <p:cNvSpPr>
            <a:spLocks noGrp="1"/>
          </p:cNvSpPr>
          <p:nvPr>
            <p:ph idx="1"/>
          </p:nvPr>
        </p:nvSpPr>
        <p:spPr/>
        <p:txBody>
          <a:bodyPr/>
          <a:lstStyle/>
          <a:p>
            <a:r>
              <a:rPr lang="en-US" dirty="0">
                <a:hlinkClick r:id="rId3"/>
              </a:rPr>
              <a:t>Video link: The 4 Step Problem Solving Technique</a:t>
            </a:r>
            <a:endParaRPr lang="en-US" dirty="0"/>
          </a:p>
        </p:txBody>
      </p:sp>
      <p:sp>
        <p:nvSpPr>
          <p:cNvPr id="2" name="Title 1">
            <a:extLst>
              <a:ext uri="{FF2B5EF4-FFF2-40B4-BE49-F238E27FC236}">
                <a16:creationId xmlns:a16="http://schemas.microsoft.com/office/drawing/2014/main" id="{A53136A1-1E84-6440-A802-0F1D89D89981}"/>
              </a:ext>
            </a:extLst>
          </p:cNvPr>
          <p:cNvSpPr>
            <a:spLocks noGrp="1"/>
          </p:cNvSpPr>
          <p:nvPr>
            <p:ph type="title"/>
          </p:nvPr>
        </p:nvSpPr>
        <p:spPr>
          <a:solidFill>
            <a:schemeClr val="bg1"/>
          </a:solidFill>
        </p:spPr>
        <p:txBody>
          <a:bodyPr/>
          <a:lstStyle/>
          <a:p>
            <a:r>
              <a:rPr lang="en-US" dirty="0"/>
              <a:t>Video: </a:t>
            </a:r>
            <a:r>
              <a:rPr lang="en-US" i="1" dirty="0"/>
              <a:t>The 4 Step Problem Solving Technique</a:t>
            </a:r>
          </a:p>
        </p:txBody>
      </p:sp>
    </p:spTree>
    <p:extLst>
      <p:ext uri="{BB962C8B-B14F-4D97-AF65-F5344CB8AC3E}">
        <p14:creationId xmlns:p14="http://schemas.microsoft.com/office/powerpoint/2010/main" val="1912098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9182D-EDDF-5E48-BEA0-0C55A6E755E1}"/>
              </a:ext>
            </a:extLst>
          </p:cNvPr>
          <p:cNvSpPr>
            <a:spLocks noGrp="1"/>
          </p:cNvSpPr>
          <p:nvPr>
            <p:ph type="title"/>
          </p:nvPr>
        </p:nvSpPr>
        <p:spPr>
          <a:xfrm>
            <a:off x="3147237" y="485859"/>
            <a:ext cx="9044764" cy="1194084"/>
          </a:xfrm>
        </p:spPr>
        <p:txBody>
          <a:bodyPr/>
          <a:lstStyle/>
          <a:p>
            <a:r>
              <a:rPr lang="en-US" dirty="0"/>
              <a:t>Review and Discussion: The 4 Step Problem Solving Technique</a:t>
            </a:r>
          </a:p>
        </p:txBody>
      </p:sp>
      <p:sp>
        <p:nvSpPr>
          <p:cNvPr id="4" name="Content Placeholder 3">
            <a:extLst>
              <a:ext uri="{FF2B5EF4-FFF2-40B4-BE49-F238E27FC236}">
                <a16:creationId xmlns:a16="http://schemas.microsoft.com/office/drawing/2014/main" id="{550B0846-9811-614F-B028-E4F922168718}"/>
              </a:ext>
            </a:extLst>
          </p:cNvPr>
          <p:cNvSpPr>
            <a:spLocks noGrp="1"/>
          </p:cNvSpPr>
          <p:nvPr>
            <p:ph idx="1"/>
          </p:nvPr>
        </p:nvSpPr>
        <p:spPr>
          <a:xfrm>
            <a:off x="3147237" y="1935126"/>
            <a:ext cx="8861884" cy="4614530"/>
          </a:xfrm>
        </p:spPr>
        <p:txBody>
          <a:bodyPr/>
          <a:lstStyle/>
          <a:p>
            <a:r>
              <a:rPr lang="en-US" sz="2800" dirty="0"/>
              <a:t>Step 1: What is my problem? Identify the problem.</a:t>
            </a:r>
          </a:p>
          <a:p>
            <a:r>
              <a:rPr lang="en-US" sz="2800" dirty="0"/>
              <a:t>Step 2: Brainstorm solutions. Use tools for support.</a:t>
            </a:r>
          </a:p>
          <a:p>
            <a:r>
              <a:rPr lang="en-US" sz="2800" dirty="0"/>
              <a:t>Step 3: What will happen if I try this solution? Evaluate the option.</a:t>
            </a:r>
          </a:p>
          <a:p>
            <a:r>
              <a:rPr lang="en-US" sz="2800" dirty="0"/>
              <a:t>Step 4: Try it out. If it doesn’t work, try another solution.</a:t>
            </a:r>
          </a:p>
          <a:p>
            <a:pPr marL="0" indent="0">
              <a:buNone/>
            </a:pPr>
            <a:endParaRPr lang="en-US" dirty="0"/>
          </a:p>
          <a:p>
            <a:pPr marL="0" indent="0">
              <a:buNone/>
            </a:pPr>
            <a:r>
              <a:rPr lang="en-US" sz="2800" dirty="0"/>
              <a:t>Discuss: What other ways have you taught</a:t>
            </a:r>
            <a:br>
              <a:rPr lang="en-US" sz="2800" dirty="0"/>
            </a:br>
            <a:r>
              <a:rPr lang="en-US" sz="2800" dirty="0"/>
              <a:t>problem solving?</a:t>
            </a:r>
          </a:p>
        </p:txBody>
      </p:sp>
    </p:spTree>
    <p:extLst>
      <p:ext uri="{BB962C8B-B14F-4D97-AF65-F5344CB8AC3E}">
        <p14:creationId xmlns:p14="http://schemas.microsoft.com/office/powerpoint/2010/main" val="2186894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DBCD44-7C17-7D4A-8BC1-9F27FECBF3DA}"/>
              </a:ext>
            </a:extLst>
          </p:cNvPr>
          <p:cNvSpPr>
            <a:spLocks noGrp="1"/>
          </p:cNvSpPr>
          <p:nvPr>
            <p:ph idx="1"/>
          </p:nvPr>
        </p:nvSpPr>
        <p:spPr/>
        <p:txBody>
          <a:bodyPr/>
          <a:lstStyle/>
          <a:p>
            <a:r>
              <a:rPr lang="en-US" dirty="0">
                <a:hlinkClick r:id="rId3"/>
              </a:rPr>
              <a:t>Video link: Think 5</a:t>
            </a:r>
            <a:endParaRPr lang="en-US" dirty="0"/>
          </a:p>
          <a:p>
            <a:endParaRPr lang="en-US" dirty="0"/>
          </a:p>
          <a:p>
            <a:r>
              <a:rPr lang="en-US" dirty="0"/>
              <a:t>Be ready to talk about how to apply Dr. Fettig’s Think 5 technique after the clip.</a:t>
            </a:r>
          </a:p>
        </p:txBody>
      </p:sp>
      <p:sp>
        <p:nvSpPr>
          <p:cNvPr id="4" name="Title 3">
            <a:extLst>
              <a:ext uri="{FF2B5EF4-FFF2-40B4-BE49-F238E27FC236}">
                <a16:creationId xmlns:a16="http://schemas.microsoft.com/office/drawing/2014/main" id="{4DFDE485-679C-0C47-B096-1EE63E12180D}"/>
              </a:ext>
            </a:extLst>
          </p:cNvPr>
          <p:cNvSpPr>
            <a:spLocks noGrp="1"/>
          </p:cNvSpPr>
          <p:nvPr>
            <p:ph type="title"/>
          </p:nvPr>
        </p:nvSpPr>
        <p:spPr>
          <a:solidFill>
            <a:schemeClr val="bg1"/>
          </a:solidFill>
        </p:spPr>
        <p:txBody>
          <a:bodyPr/>
          <a:lstStyle/>
          <a:p>
            <a:r>
              <a:rPr lang="en-US" dirty="0"/>
              <a:t>Video: </a:t>
            </a:r>
            <a:r>
              <a:rPr lang="en-US" i="1" dirty="0"/>
              <a:t>Think 5</a:t>
            </a:r>
          </a:p>
        </p:txBody>
      </p:sp>
    </p:spTree>
    <p:extLst>
      <p:ext uri="{BB962C8B-B14F-4D97-AF65-F5344CB8AC3E}">
        <p14:creationId xmlns:p14="http://schemas.microsoft.com/office/powerpoint/2010/main" val="628918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70A868-7933-D04C-A2B9-54C7CB099D50}"/>
              </a:ext>
            </a:extLst>
          </p:cNvPr>
          <p:cNvSpPr>
            <a:spLocks noGrp="1"/>
          </p:cNvSpPr>
          <p:nvPr>
            <p:ph type="title"/>
          </p:nvPr>
        </p:nvSpPr>
        <p:spPr/>
        <p:txBody>
          <a:bodyPr/>
          <a:lstStyle/>
          <a:p>
            <a:r>
              <a:rPr lang="en-US" dirty="0"/>
              <a:t>Think 5: Key Strategies</a:t>
            </a:r>
          </a:p>
        </p:txBody>
      </p:sp>
      <p:sp>
        <p:nvSpPr>
          <p:cNvPr id="5" name="Content Placeholder 4">
            <a:extLst>
              <a:ext uri="{FF2B5EF4-FFF2-40B4-BE49-F238E27FC236}">
                <a16:creationId xmlns:a16="http://schemas.microsoft.com/office/drawing/2014/main" id="{D2B00697-331D-6F43-BBF6-C9B4B2F711CE}"/>
              </a:ext>
            </a:extLst>
          </p:cNvPr>
          <p:cNvSpPr>
            <a:spLocks noGrp="1"/>
          </p:cNvSpPr>
          <p:nvPr>
            <p:ph idx="1"/>
          </p:nvPr>
        </p:nvSpPr>
        <p:spPr/>
        <p:txBody>
          <a:bodyPr/>
          <a:lstStyle/>
          <a:p>
            <a:pPr marL="0" indent="0">
              <a:buNone/>
            </a:pPr>
            <a:r>
              <a:rPr lang="en-US" dirty="0"/>
              <a:t>Think 5: Educator steps to problem solve in the moment.</a:t>
            </a:r>
          </a:p>
          <a:p>
            <a:pPr marL="514350" indent="-514350">
              <a:buFont typeface="+mj-lt"/>
              <a:buAutoNum type="arabicPeriod"/>
            </a:pPr>
            <a:r>
              <a:rPr lang="en-US" dirty="0"/>
              <a:t>Anticipate</a:t>
            </a:r>
          </a:p>
          <a:p>
            <a:pPr marL="514350" indent="-514350">
              <a:buFont typeface="+mj-lt"/>
              <a:buAutoNum type="arabicPeriod"/>
            </a:pPr>
            <a:r>
              <a:rPr lang="en-US" dirty="0"/>
              <a:t>Be close</a:t>
            </a:r>
          </a:p>
          <a:p>
            <a:pPr marL="514350" indent="-514350">
              <a:buFont typeface="+mj-lt"/>
              <a:buAutoNum type="arabicPeriod"/>
            </a:pPr>
            <a:r>
              <a:rPr lang="en-US" dirty="0"/>
              <a:t>Provide support</a:t>
            </a:r>
          </a:p>
          <a:p>
            <a:pPr marL="514350" indent="-514350">
              <a:buFont typeface="+mj-lt"/>
              <a:buAutoNum type="arabicPeriod"/>
            </a:pPr>
            <a:r>
              <a:rPr lang="en-US" dirty="0"/>
              <a:t>Multiple solutions</a:t>
            </a:r>
          </a:p>
          <a:p>
            <a:pPr marL="514350" indent="-514350">
              <a:buFont typeface="+mj-lt"/>
              <a:buAutoNum type="arabicPeriod"/>
            </a:pPr>
            <a:r>
              <a:rPr lang="en-US" dirty="0"/>
              <a:t>Celebrate success</a:t>
            </a:r>
          </a:p>
        </p:txBody>
      </p:sp>
      <p:pic>
        <p:nvPicPr>
          <p:cNvPr id="9" name="Picture 8">
            <a:extLst>
              <a:ext uri="{FF2B5EF4-FFF2-40B4-BE49-F238E27FC236}">
                <a16:creationId xmlns:a16="http://schemas.microsoft.com/office/drawing/2014/main" id="{CA87E507-F87B-D246-8DE7-0BEA406243FE}"/>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46047" y="3069491"/>
            <a:ext cx="3425337" cy="2557585"/>
          </a:xfrm>
          <a:prstGeom prst="rect">
            <a:avLst/>
          </a:prstGeom>
        </p:spPr>
      </p:pic>
      <p:sp>
        <p:nvSpPr>
          <p:cNvPr id="10" name="TextBox 9">
            <a:extLst>
              <a:ext uri="{FF2B5EF4-FFF2-40B4-BE49-F238E27FC236}">
                <a16:creationId xmlns:a16="http://schemas.microsoft.com/office/drawing/2014/main" id="{068828F8-3324-4540-B967-222C6F26DAE1}"/>
              </a:ext>
            </a:extLst>
          </p:cNvPr>
          <p:cNvSpPr txBox="1"/>
          <p:nvPr/>
        </p:nvSpPr>
        <p:spPr>
          <a:xfrm>
            <a:off x="181706" y="6368514"/>
            <a:ext cx="3531311" cy="230832"/>
          </a:xfrm>
          <a:prstGeom prst="rect">
            <a:avLst/>
          </a:prstGeom>
        </p:spPr>
        <p:txBody>
          <a:bodyPr vert="horz" wrap="square" lIns="91440" tIns="45720" rIns="91440" bIns="45720" rtlCol="0" anchor="ctr">
            <a:spAutoFit/>
          </a:bodyPr>
          <a:lstStyle/>
          <a:p>
            <a:r>
              <a:rPr lang="en-US" sz="900" dirty="0">
                <a:hlinkClick r:id="rId4" tooltip="http://dstudio.ubc.ca/2012/01/16/reflection-1-thinking-about-thinking-2/"/>
              </a:rPr>
              <a:t>This Photo</a:t>
            </a:r>
            <a:r>
              <a:rPr lang="en-US" sz="900" dirty="0"/>
              <a:t> by Unknown Author is licensed under </a:t>
            </a:r>
            <a:r>
              <a:rPr lang="en-US" sz="900" dirty="0">
                <a:hlinkClick r:id="rId5" tooltip="https://creativecommons.org/licenses/by-nc-nd/3.0/"/>
              </a:rPr>
              <a:t>CC BY-NC-ND</a:t>
            </a:r>
            <a:endParaRPr lang="en-US" sz="900" dirty="0"/>
          </a:p>
        </p:txBody>
      </p:sp>
      <p:pic>
        <p:nvPicPr>
          <p:cNvPr id="13" name="Picture 12">
            <a:extLst>
              <a:ext uri="{FF2B5EF4-FFF2-40B4-BE49-F238E27FC236}">
                <a16:creationId xmlns:a16="http://schemas.microsoft.com/office/drawing/2014/main" id="{F4243AFE-D0E9-0B49-9A5C-AD1B172110CA}"/>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8815630" y="3505198"/>
            <a:ext cx="1686169" cy="1686169"/>
          </a:xfrm>
          <a:prstGeom prst="rect">
            <a:avLst/>
          </a:prstGeom>
        </p:spPr>
      </p:pic>
    </p:spTree>
    <p:extLst>
      <p:ext uri="{BB962C8B-B14F-4D97-AF65-F5344CB8AC3E}">
        <p14:creationId xmlns:p14="http://schemas.microsoft.com/office/powerpoint/2010/main" val="2913931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1711D8-E5A8-AC45-803B-62A5B7ABA990}"/>
              </a:ext>
            </a:extLst>
          </p:cNvPr>
          <p:cNvSpPr>
            <a:spLocks noGrp="1"/>
          </p:cNvSpPr>
          <p:nvPr>
            <p:ph idx="1"/>
          </p:nvPr>
        </p:nvSpPr>
        <p:spPr/>
        <p:txBody>
          <a:bodyPr/>
          <a:lstStyle/>
          <a:p>
            <a:r>
              <a:rPr lang="en-US" dirty="0">
                <a:hlinkClick r:id="rId3"/>
              </a:rPr>
              <a:t>Video link: From the Field – </a:t>
            </a:r>
            <a:br>
              <a:rPr lang="en-US" dirty="0">
                <a:hlinkClick r:id="rId3"/>
              </a:rPr>
            </a:br>
            <a:r>
              <a:rPr lang="en-US" dirty="0">
                <a:hlinkClick r:id="rId3"/>
              </a:rPr>
              <a:t>Social Problems and Biases</a:t>
            </a:r>
            <a:endParaRPr lang="en-US" dirty="0"/>
          </a:p>
        </p:txBody>
      </p:sp>
      <p:sp>
        <p:nvSpPr>
          <p:cNvPr id="2" name="Title 1">
            <a:extLst>
              <a:ext uri="{FF2B5EF4-FFF2-40B4-BE49-F238E27FC236}">
                <a16:creationId xmlns:a16="http://schemas.microsoft.com/office/drawing/2014/main" id="{7153C6BA-B9C5-E344-9E58-E4B3973D3BAB}"/>
              </a:ext>
            </a:extLst>
          </p:cNvPr>
          <p:cNvSpPr>
            <a:spLocks noGrp="1"/>
          </p:cNvSpPr>
          <p:nvPr>
            <p:ph type="title"/>
          </p:nvPr>
        </p:nvSpPr>
        <p:spPr>
          <a:solidFill>
            <a:schemeClr val="bg1"/>
          </a:solidFill>
        </p:spPr>
        <p:txBody>
          <a:bodyPr/>
          <a:lstStyle/>
          <a:p>
            <a:r>
              <a:rPr lang="en-US" dirty="0"/>
              <a:t>Video: </a:t>
            </a:r>
            <a:r>
              <a:rPr lang="en-US" i="1" dirty="0"/>
              <a:t>From the Field - Social Problems and Biases</a:t>
            </a:r>
          </a:p>
        </p:txBody>
      </p:sp>
    </p:spTree>
    <p:extLst>
      <p:ext uri="{BB962C8B-B14F-4D97-AF65-F5344CB8AC3E}">
        <p14:creationId xmlns:p14="http://schemas.microsoft.com/office/powerpoint/2010/main" val="4034218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C393-FD2A-2E4D-B26D-951383745CEF}"/>
              </a:ext>
            </a:extLst>
          </p:cNvPr>
          <p:cNvSpPr>
            <a:spLocks noGrp="1"/>
          </p:cNvSpPr>
          <p:nvPr>
            <p:ph type="title"/>
          </p:nvPr>
        </p:nvSpPr>
        <p:spPr/>
        <p:txBody>
          <a:bodyPr/>
          <a:lstStyle/>
          <a:p>
            <a:r>
              <a:rPr lang="en-US" dirty="0"/>
              <a:t>Reflect: Stop, Tuck, and Breathe</a:t>
            </a:r>
          </a:p>
        </p:txBody>
      </p:sp>
      <p:sp>
        <p:nvSpPr>
          <p:cNvPr id="3" name="Content Placeholder 2">
            <a:extLst>
              <a:ext uri="{FF2B5EF4-FFF2-40B4-BE49-F238E27FC236}">
                <a16:creationId xmlns:a16="http://schemas.microsoft.com/office/drawing/2014/main" id="{62244B4A-9FEE-C54A-8BC6-3173160B9547}"/>
              </a:ext>
            </a:extLst>
          </p:cNvPr>
          <p:cNvSpPr>
            <a:spLocks noGrp="1"/>
          </p:cNvSpPr>
          <p:nvPr>
            <p:ph idx="1"/>
          </p:nvPr>
        </p:nvSpPr>
        <p:spPr>
          <a:xfrm>
            <a:off x="6613451" y="1817830"/>
            <a:ext cx="4968950" cy="4525963"/>
          </a:xfrm>
        </p:spPr>
        <p:txBody>
          <a:bodyPr/>
          <a:lstStyle/>
          <a:p>
            <a:r>
              <a:rPr lang="en-US" sz="2800" dirty="0"/>
              <a:t>How might you use the Framework for Anti-Bias Teaching in your early learning setting?</a:t>
            </a:r>
          </a:p>
          <a:p>
            <a:r>
              <a:rPr lang="en-US" sz="2800" dirty="0"/>
              <a:t>Let’s practice!</a:t>
            </a:r>
          </a:p>
          <a:p>
            <a:r>
              <a:rPr lang="en-US" sz="2800" dirty="0"/>
              <a:t>Find a partner to pair with and share your ideas</a:t>
            </a:r>
          </a:p>
        </p:txBody>
      </p:sp>
      <p:pic>
        <p:nvPicPr>
          <p:cNvPr id="8" name="Picture 7" descr="screenshot of Framework for Anti-Bias Teaching">
            <a:extLst>
              <a:ext uri="{FF2B5EF4-FFF2-40B4-BE49-F238E27FC236}">
                <a16:creationId xmlns:a16="http://schemas.microsoft.com/office/drawing/2014/main" id="{475DDD23-A73A-5C4A-B649-22DE5B50E7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 y="1493027"/>
            <a:ext cx="5722507" cy="3960445"/>
          </a:xfrm>
          <a:prstGeom prst="rect">
            <a:avLst/>
          </a:prstGeom>
        </p:spPr>
      </p:pic>
    </p:spTree>
    <p:extLst>
      <p:ext uri="{BB962C8B-B14F-4D97-AF65-F5344CB8AC3E}">
        <p14:creationId xmlns:p14="http://schemas.microsoft.com/office/powerpoint/2010/main" val="4093295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E381-5B7A-ED4F-950A-72A3D565C3CA}"/>
              </a:ext>
            </a:extLst>
          </p:cNvPr>
          <p:cNvSpPr>
            <a:spLocks noGrp="1"/>
          </p:cNvSpPr>
          <p:nvPr>
            <p:ph type="title"/>
          </p:nvPr>
        </p:nvSpPr>
        <p:spPr/>
        <p:txBody>
          <a:bodyPr/>
          <a:lstStyle/>
          <a:p>
            <a:r>
              <a:rPr lang="en-US" dirty="0"/>
              <a:t>Discussion: Working with Families</a:t>
            </a:r>
          </a:p>
        </p:txBody>
      </p:sp>
      <p:sp>
        <p:nvSpPr>
          <p:cNvPr id="3" name="Content Placeholder 2">
            <a:extLst>
              <a:ext uri="{FF2B5EF4-FFF2-40B4-BE49-F238E27FC236}">
                <a16:creationId xmlns:a16="http://schemas.microsoft.com/office/drawing/2014/main" id="{975CB502-E237-FE45-B143-73FE0E9FF5A7}"/>
              </a:ext>
            </a:extLst>
          </p:cNvPr>
          <p:cNvSpPr>
            <a:spLocks noGrp="1"/>
          </p:cNvSpPr>
          <p:nvPr>
            <p:ph idx="1"/>
          </p:nvPr>
        </p:nvSpPr>
        <p:spPr>
          <a:xfrm>
            <a:off x="609601" y="1817830"/>
            <a:ext cx="5174511" cy="4540439"/>
          </a:xfrm>
        </p:spPr>
        <p:txBody>
          <a:bodyPr/>
          <a:lstStyle/>
          <a:p>
            <a:r>
              <a:rPr lang="en-US" dirty="0"/>
              <a:t>How are we communicating our thinking with families?</a:t>
            </a:r>
          </a:p>
          <a:p>
            <a:r>
              <a:rPr lang="en-US" dirty="0"/>
              <a:t>What are some ways we can explore anti-bias with families?</a:t>
            </a:r>
          </a:p>
        </p:txBody>
      </p:sp>
      <p:pic>
        <p:nvPicPr>
          <p:cNvPr id="4" name="Picture 3" descr="A mother holds her child while speaking with two educators during an assessment.">
            <a:extLst>
              <a:ext uri="{FF2B5EF4-FFF2-40B4-BE49-F238E27FC236}">
                <a16:creationId xmlns:a16="http://schemas.microsoft.com/office/drawing/2014/main" id="{41939A63-87AB-2B4F-BC7F-51E8DB4C5C40}"/>
              </a:ext>
            </a:extLst>
          </p:cNvPr>
          <p:cNvPicPr>
            <a:picLocks noChangeAspect="1"/>
          </p:cNvPicPr>
          <p:nvPr/>
        </p:nvPicPr>
        <p:blipFill>
          <a:blip r:embed="rId3"/>
          <a:stretch>
            <a:fillRect/>
          </a:stretch>
        </p:blipFill>
        <p:spPr>
          <a:xfrm>
            <a:off x="6104671" y="1817830"/>
            <a:ext cx="5477728" cy="3668570"/>
          </a:xfrm>
          <a:prstGeom prst="rect">
            <a:avLst/>
          </a:prstGeom>
        </p:spPr>
      </p:pic>
      <p:sp>
        <p:nvSpPr>
          <p:cNvPr id="5" name="TextBox 4">
            <a:extLst>
              <a:ext uri="{FF2B5EF4-FFF2-40B4-BE49-F238E27FC236}">
                <a16:creationId xmlns:a16="http://schemas.microsoft.com/office/drawing/2014/main" id="{2131898C-8911-534E-A300-D38E7BE22B21}"/>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2312349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C42F5-6879-D543-A51D-CB24E5B81A69}"/>
              </a:ext>
            </a:extLst>
          </p:cNvPr>
          <p:cNvSpPr>
            <a:spLocks noGrp="1"/>
          </p:cNvSpPr>
          <p:nvPr>
            <p:ph idx="1"/>
          </p:nvPr>
        </p:nvSpPr>
        <p:spPr>
          <a:xfrm>
            <a:off x="3596641" y="2898096"/>
            <a:ext cx="8412480" cy="1991961"/>
          </a:xfrm>
        </p:spPr>
        <p:txBody>
          <a:bodyPr/>
          <a:lstStyle/>
          <a:p>
            <a:r>
              <a:rPr lang="en-US" dirty="0">
                <a:hlinkClick r:id="rId3"/>
              </a:rPr>
              <a:t>Video link: Children’s Books that </a:t>
            </a:r>
            <a:br>
              <a:rPr lang="en-US" dirty="0">
                <a:hlinkClick r:id="rId3"/>
              </a:rPr>
            </a:br>
            <a:r>
              <a:rPr lang="en-US" dirty="0">
                <a:hlinkClick r:id="rId3"/>
              </a:rPr>
              <a:t>Support Friendship and Solving Problem</a:t>
            </a:r>
            <a:endParaRPr lang="en-US" dirty="0"/>
          </a:p>
        </p:txBody>
      </p:sp>
      <p:sp>
        <p:nvSpPr>
          <p:cNvPr id="2" name="Title 1">
            <a:extLst>
              <a:ext uri="{FF2B5EF4-FFF2-40B4-BE49-F238E27FC236}">
                <a16:creationId xmlns:a16="http://schemas.microsoft.com/office/drawing/2014/main" id="{4EDA28B0-21B4-3949-B74D-2D8DCA7A54CE}"/>
              </a:ext>
            </a:extLst>
          </p:cNvPr>
          <p:cNvSpPr>
            <a:spLocks noGrp="1"/>
          </p:cNvSpPr>
          <p:nvPr>
            <p:ph type="title"/>
          </p:nvPr>
        </p:nvSpPr>
        <p:spPr>
          <a:xfrm>
            <a:off x="3596641" y="923184"/>
            <a:ext cx="8595360" cy="1189565"/>
          </a:xfrm>
          <a:solidFill>
            <a:schemeClr val="bg1"/>
          </a:solidFill>
        </p:spPr>
        <p:txBody>
          <a:bodyPr/>
          <a:lstStyle/>
          <a:p>
            <a:r>
              <a:rPr lang="en-US" dirty="0"/>
              <a:t>Video: </a:t>
            </a:r>
            <a:r>
              <a:rPr lang="en-US" i="1" dirty="0"/>
              <a:t>Children’s Books That </a:t>
            </a:r>
            <a:br>
              <a:rPr lang="en-US" i="1" dirty="0"/>
            </a:br>
            <a:r>
              <a:rPr lang="en-US" i="1" dirty="0"/>
              <a:t>Support Friendship and Solving Problems</a:t>
            </a:r>
          </a:p>
        </p:txBody>
      </p:sp>
    </p:spTree>
    <p:extLst>
      <p:ext uri="{BB962C8B-B14F-4D97-AF65-F5344CB8AC3E}">
        <p14:creationId xmlns:p14="http://schemas.microsoft.com/office/powerpoint/2010/main" val="3377929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62B7C-074A-E24C-9E84-1D45C45E14F4}"/>
              </a:ext>
            </a:extLst>
          </p:cNvPr>
          <p:cNvSpPr>
            <a:spLocks noGrp="1"/>
          </p:cNvSpPr>
          <p:nvPr>
            <p:ph type="title"/>
          </p:nvPr>
        </p:nvSpPr>
        <p:spPr>
          <a:xfrm>
            <a:off x="1" y="350027"/>
            <a:ext cx="12192000" cy="1143000"/>
          </a:xfrm>
        </p:spPr>
        <p:txBody>
          <a:bodyPr/>
          <a:lstStyle/>
          <a:p>
            <a:r>
              <a:rPr lang="en-US" dirty="0"/>
              <a:t>Hello and Welcome Back!</a:t>
            </a:r>
          </a:p>
        </p:txBody>
      </p:sp>
      <p:pic>
        <p:nvPicPr>
          <p:cNvPr id="8" name="Picture 7" descr="image showing toy turtles saying hi and welcome">
            <a:extLst>
              <a:ext uri="{FF2B5EF4-FFF2-40B4-BE49-F238E27FC236}">
                <a16:creationId xmlns:a16="http://schemas.microsoft.com/office/drawing/2014/main" id="{92CDA1D0-62ED-5A4B-BF1A-2E53C24F61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52939" y="1374518"/>
            <a:ext cx="3886121" cy="2316333"/>
          </a:xfrm>
          <a:prstGeom prst="rect">
            <a:avLst/>
          </a:prstGeom>
        </p:spPr>
      </p:pic>
      <p:sp>
        <p:nvSpPr>
          <p:cNvPr id="7" name="Content Placeholder 6">
            <a:extLst>
              <a:ext uri="{FF2B5EF4-FFF2-40B4-BE49-F238E27FC236}">
                <a16:creationId xmlns:a16="http://schemas.microsoft.com/office/drawing/2014/main" id="{8177B76C-A195-D840-821F-5B384D623F4B}"/>
              </a:ext>
            </a:extLst>
          </p:cNvPr>
          <p:cNvSpPr>
            <a:spLocks noGrp="1"/>
          </p:cNvSpPr>
          <p:nvPr>
            <p:ph idx="1"/>
          </p:nvPr>
        </p:nvSpPr>
        <p:spPr>
          <a:xfrm>
            <a:off x="609598" y="3926087"/>
            <a:ext cx="10972801" cy="2598512"/>
          </a:xfrm>
        </p:spPr>
        <p:txBody>
          <a:bodyPr/>
          <a:lstStyle/>
          <a:p>
            <a:pPr marL="0" indent="0" algn="ctr">
              <a:buNone/>
            </a:pPr>
            <a:r>
              <a:rPr lang="en-US" dirty="0"/>
              <a:t>Take a moment to introduce yourself to someone new and share something that interested you from Part 1. What was one new thing you learned?  One new or renewed strategy that you plan to use?</a:t>
            </a:r>
          </a:p>
        </p:txBody>
      </p:sp>
      <p:sp>
        <p:nvSpPr>
          <p:cNvPr id="5" name="TextBox 4">
            <a:extLst>
              <a:ext uri="{FF2B5EF4-FFF2-40B4-BE49-F238E27FC236}">
                <a16:creationId xmlns:a16="http://schemas.microsoft.com/office/drawing/2014/main" id="{B5DFE54D-0807-FA45-94CA-E686061C857C}"/>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3245201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5E60DD1-72A4-F847-B13E-4FF5908A429A}"/>
              </a:ext>
            </a:extLst>
          </p:cNvPr>
          <p:cNvSpPr>
            <a:spLocks noGrp="1"/>
          </p:cNvSpPr>
          <p:nvPr>
            <p:ph type="title"/>
          </p:nvPr>
        </p:nvSpPr>
        <p:spPr>
          <a:xfrm>
            <a:off x="1" y="350027"/>
            <a:ext cx="12192000" cy="1143000"/>
          </a:xfrm>
        </p:spPr>
        <p:txBody>
          <a:bodyPr/>
          <a:lstStyle/>
          <a:p>
            <a:r>
              <a:rPr lang="en-US" dirty="0"/>
              <a:t>Part 2 – Wellness Activity</a:t>
            </a:r>
          </a:p>
        </p:txBody>
      </p:sp>
      <p:pic>
        <p:nvPicPr>
          <p:cNvPr id="7" name="Picture 6" descr="A picture containing a drop falling into a pool of water.">
            <a:extLst>
              <a:ext uri="{FF2B5EF4-FFF2-40B4-BE49-F238E27FC236}">
                <a16:creationId xmlns:a16="http://schemas.microsoft.com/office/drawing/2014/main" id="{88E1A9AF-68FA-AB4A-8B00-750B38BA86C0}"/>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0" y="1575582"/>
            <a:ext cx="12191999" cy="5282418"/>
          </a:xfrm>
          <a:prstGeom prst="rect">
            <a:avLst/>
          </a:prstGeom>
        </p:spPr>
      </p:pic>
      <p:sp>
        <p:nvSpPr>
          <p:cNvPr id="9" name="Rectangle 8">
            <a:extLst>
              <a:ext uri="{FF2B5EF4-FFF2-40B4-BE49-F238E27FC236}">
                <a16:creationId xmlns:a16="http://schemas.microsoft.com/office/drawing/2014/main" id="{2138C0A7-300B-284D-B52E-B9CEC19FB7E6}"/>
              </a:ext>
            </a:extLst>
          </p:cNvPr>
          <p:cNvSpPr/>
          <p:nvPr/>
        </p:nvSpPr>
        <p:spPr>
          <a:xfrm>
            <a:off x="0" y="6507973"/>
            <a:ext cx="2221827" cy="276999"/>
          </a:xfrm>
          <a:prstGeom prst="rect">
            <a:avLst/>
          </a:prstGeom>
        </p:spPr>
        <p:txBody>
          <a:bodyPr wrap="none">
            <a:spAutoFit/>
          </a:bodyPr>
          <a:lstStyle/>
          <a:p>
            <a:r>
              <a:rPr lang="en-US" sz="1200" dirty="0">
                <a:solidFill>
                  <a:schemeClr val="bg1"/>
                </a:solidFill>
              </a:rPr>
              <a:t>Image credit: Creative Commons</a:t>
            </a:r>
          </a:p>
        </p:txBody>
      </p:sp>
    </p:spTree>
    <p:extLst>
      <p:ext uri="{BB962C8B-B14F-4D97-AF65-F5344CB8AC3E}">
        <p14:creationId xmlns:p14="http://schemas.microsoft.com/office/powerpoint/2010/main" val="2813328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3A818B-5521-D241-8054-DACB9A69A57F}"/>
              </a:ext>
            </a:extLst>
          </p:cNvPr>
          <p:cNvSpPr>
            <a:spLocks noGrp="1"/>
          </p:cNvSpPr>
          <p:nvPr>
            <p:ph idx="1"/>
          </p:nvPr>
        </p:nvSpPr>
        <p:spPr>
          <a:xfrm>
            <a:off x="3596641" y="1943933"/>
            <a:ext cx="8412480" cy="4355942"/>
          </a:xfrm>
        </p:spPr>
        <p:txBody>
          <a:bodyPr/>
          <a:lstStyle/>
          <a:p>
            <a:r>
              <a:rPr lang="en-US" dirty="0">
                <a:hlinkClick r:id="rId3"/>
              </a:rPr>
              <a:t>Video link: Children's Interviews –</a:t>
            </a:r>
            <a:br>
              <a:rPr lang="en-US" dirty="0">
                <a:hlinkClick r:id="rId3"/>
              </a:rPr>
            </a:br>
            <a:r>
              <a:rPr lang="en-US" dirty="0">
                <a:hlinkClick r:id="rId3"/>
              </a:rPr>
              <a:t>Problem Solving</a:t>
            </a:r>
            <a:endParaRPr lang="en-US" dirty="0"/>
          </a:p>
        </p:txBody>
      </p:sp>
      <p:sp>
        <p:nvSpPr>
          <p:cNvPr id="2" name="Title 1">
            <a:extLst>
              <a:ext uri="{FF2B5EF4-FFF2-40B4-BE49-F238E27FC236}">
                <a16:creationId xmlns:a16="http://schemas.microsoft.com/office/drawing/2014/main" id="{C4A814E5-252A-1045-819D-69D426A88684}"/>
              </a:ext>
            </a:extLst>
          </p:cNvPr>
          <p:cNvSpPr>
            <a:spLocks noGrp="1"/>
          </p:cNvSpPr>
          <p:nvPr>
            <p:ph type="title"/>
          </p:nvPr>
        </p:nvSpPr>
        <p:spPr>
          <a:xfrm>
            <a:off x="3596641" y="591875"/>
            <a:ext cx="8595360" cy="1189565"/>
          </a:xfrm>
          <a:solidFill>
            <a:schemeClr val="bg1"/>
          </a:solidFill>
        </p:spPr>
        <p:txBody>
          <a:bodyPr/>
          <a:lstStyle/>
          <a:p>
            <a:r>
              <a:rPr lang="en-US" dirty="0"/>
              <a:t>Video: </a:t>
            </a:r>
            <a:r>
              <a:rPr lang="en-US" i="1" dirty="0"/>
              <a:t>Children's Interviews - Problem Solving</a:t>
            </a:r>
          </a:p>
        </p:txBody>
      </p:sp>
    </p:spTree>
    <p:extLst>
      <p:ext uri="{BB962C8B-B14F-4D97-AF65-F5344CB8AC3E}">
        <p14:creationId xmlns:p14="http://schemas.microsoft.com/office/powerpoint/2010/main" val="1910668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B67511-B34B-CD4E-8A10-594ED282175B}"/>
              </a:ext>
            </a:extLst>
          </p:cNvPr>
          <p:cNvSpPr>
            <a:spLocks noGrp="1"/>
          </p:cNvSpPr>
          <p:nvPr>
            <p:ph type="title"/>
          </p:nvPr>
        </p:nvSpPr>
        <p:spPr>
          <a:xfrm>
            <a:off x="989926" y="524563"/>
            <a:ext cx="10212148" cy="1453340"/>
          </a:xfrm>
          <a:ln>
            <a:noFill/>
          </a:ln>
        </p:spPr>
        <p:txBody>
          <a:bodyPr/>
          <a:lstStyle/>
          <a:p>
            <a:r>
              <a:rPr lang="en-US" dirty="0"/>
              <a:t>Addressing Challenging Behavior: Guidance and Support</a:t>
            </a:r>
          </a:p>
        </p:txBody>
      </p:sp>
      <p:pic>
        <p:nvPicPr>
          <p:cNvPr id="6" name="Picture 5" descr="graphic of the Pyramid Model for Promoting Social Emotional Competence in Infants and Young Children">
            <a:extLst>
              <a:ext uri="{FF2B5EF4-FFF2-40B4-BE49-F238E27FC236}">
                <a16:creationId xmlns:a16="http://schemas.microsoft.com/office/drawing/2014/main" id="{F07CBB31-7543-934A-8053-A3AAE29245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93477" y="2344615"/>
            <a:ext cx="5275386" cy="4173416"/>
          </a:xfrm>
          <a:prstGeom prst="rect">
            <a:avLst/>
          </a:prstGeom>
        </p:spPr>
      </p:pic>
      <p:sp>
        <p:nvSpPr>
          <p:cNvPr id="5" name="Rectangle 4">
            <a:extLst>
              <a:ext uri="{FF2B5EF4-FFF2-40B4-BE49-F238E27FC236}">
                <a16:creationId xmlns:a16="http://schemas.microsoft.com/office/drawing/2014/main" id="{B73120EE-3EED-8646-B2A5-C5A3D8ACD2A0}"/>
              </a:ext>
            </a:extLst>
          </p:cNvPr>
          <p:cNvSpPr/>
          <p:nvPr/>
        </p:nvSpPr>
        <p:spPr>
          <a:xfrm>
            <a:off x="0" y="6518031"/>
            <a:ext cx="7243690" cy="307777"/>
          </a:xfrm>
          <a:prstGeom prst="rect">
            <a:avLst/>
          </a:prstGeom>
        </p:spPr>
        <p:txBody>
          <a:bodyPr wrap="square">
            <a:spAutoFit/>
          </a:bodyPr>
          <a:lstStyle/>
          <a:p>
            <a:r>
              <a:rPr lang="en-US" sz="1400" dirty="0">
                <a:solidFill>
                  <a:schemeClr val="bg1"/>
                </a:solidFill>
                <a:latin typeface="Arial" panose="020B0604020202020204" pitchFamily="34" charset="0"/>
                <a:ea typeface="Arial" panose="020B0604020202020204" pitchFamily="34" charset="0"/>
              </a:rPr>
              <a:t>Image Credit: Center on the Social and Emotional Foundations for Early Learning</a:t>
            </a:r>
            <a:r>
              <a:rPr lang="en-US" sz="1400" dirty="0">
                <a:solidFill>
                  <a:schemeClr val="bg1"/>
                </a:solidFill>
              </a:rPr>
              <a:t> </a:t>
            </a:r>
          </a:p>
        </p:txBody>
      </p:sp>
    </p:spTree>
    <p:extLst>
      <p:ext uri="{BB962C8B-B14F-4D97-AF65-F5344CB8AC3E}">
        <p14:creationId xmlns:p14="http://schemas.microsoft.com/office/powerpoint/2010/main" val="2480532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556A1-CA5B-4F45-9D4B-2E2A6AA74C37}"/>
              </a:ext>
            </a:extLst>
          </p:cNvPr>
          <p:cNvSpPr>
            <a:spLocks noGrp="1"/>
          </p:cNvSpPr>
          <p:nvPr>
            <p:ph idx="1"/>
          </p:nvPr>
        </p:nvSpPr>
        <p:spPr/>
        <p:txBody>
          <a:bodyPr/>
          <a:lstStyle/>
          <a:p>
            <a:r>
              <a:rPr lang="en-US" dirty="0">
                <a:hlinkClick r:id="rId3"/>
              </a:rPr>
              <a:t>Video link: The Three R’s</a:t>
            </a:r>
            <a:endParaRPr lang="en-US" dirty="0"/>
          </a:p>
          <a:p>
            <a:endParaRPr lang="en-US" dirty="0"/>
          </a:p>
          <a:p>
            <a:r>
              <a:rPr lang="en-US" dirty="0"/>
              <a:t>As you watch, consider something you found challenging recently and how the “Three R’s” might apply to that situation</a:t>
            </a:r>
          </a:p>
        </p:txBody>
      </p:sp>
      <p:sp>
        <p:nvSpPr>
          <p:cNvPr id="2" name="Title 1">
            <a:extLst>
              <a:ext uri="{FF2B5EF4-FFF2-40B4-BE49-F238E27FC236}">
                <a16:creationId xmlns:a16="http://schemas.microsoft.com/office/drawing/2014/main" id="{CBB31613-DC99-6146-A82F-9E21A516A631}"/>
              </a:ext>
            </a:extLst>
          </p:cNvPr>
          <p:cNvSpPr>
            <a:spLocks noGrp="1"/>
          </p:cNvSpPr>
          <p:nvPr>
            <p:ph type="title"/>
          </p:nvPr>
        </p:nvSpPr>
        <p:spPr>
          <a:solidFill>
            <a:schemeClr val="bg1"/>
          </a:solidFill>
        </p:spPr>
        <p:txBody>
          <a:bodyPr/>
          <a:lstStyle/>
          <a:p>
            <a:r>
              <a:rPr lang="en-US" dirty="0"/>
              <a:t>Video: </a:t>
            </a:r>
            <a:r>
              <a:rPr lang="en-US" i="1" dirty="0"/>
              <a:t>The Three R’s</a:t>
            </a:r>
          </a:p>
        </p:txBody>
      </p:sp>
    </p:spTree>
    <p:extLst>
      <p:ext uri="{BB962C8B-B14F-4D97-AF65-F5344CB8AC3E}">
        <p14:creationId xmlns:p14="http://schemas.microsoft.com/office/powerpoint/2010/main" val="1825134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82E7-EF12-3444-8EFB-397AFA361269}"/>
              </a:ext>
            </a:extLst>
          </p:cNvPr>
          <p:cNvSpPr>
            <a:spLocks noGrp="1"/>
          </p:cNvSpPr>
          <p:nvPr>
            <p:ph type="title"/>
          </p:nvPr>
        </p:nvSpPr>
        <p:spPr>
          <a:xfrm>
            <a:off x="3596641" y="485859"/>
            <a:ext cx="8595360" cy="1045229"/>
          </a:xfrm>
        </p:spPr>
        <p:txBody>
          <a:bodyPr/>
          <a:lstStyle/>
          <a:p>
            <a:r>
              <a:rPr lang="en-US" dirty="0"/>
              <a:t>What is your go-to happy activity?</a:t>
            </a:r>
          </a:p>
        </p:txBody>
      </p:sp>
      <p:sp>
        <p:nvSpPr>
          <p:cNvPr id="3" name="Content Placeholder 2">
            <a:extLst>
              <a:ext uri="{FF2B5EF4-FFF2-40B4-BE49-F238E27FC236}">
                <a16:creationId xmlns:a16="http://schemas.microsoft.com/office/drawing/2014/main" id="{F9DF576B-CF2D-684A-A3A1-8C7EC47508A9}"/>
              </a:ext>
            </a:extLst>
          </p:cNvPr>
          <p:cNvSpPr>
            <a:spLocks noGrp="1"/>
          </p:cNvSpPr>
          <p:nvPr>
            <p:ph idx="1"/>
          </p:nvPr>
        </p:nvSpPr>
        <p:spPr>
          <a:xfrm>
            <a:off x="3596641" y="1743739"/>
            <a:ext cx="8412480" cy="3951481"/>
          </a:xfrm>
        </p:spPr>
        <p:txBody>
          <a:bodyPr/>
          <a:lstStyle/>
          <a:p>
            <a:r>
              <a:rPr lang="en-US" dirty="0"/>
              <a:t>Take a moment to brainstorm ideas. </a:t>
            </a:r>
          </a:p>
          <a:p>
            <a:pPr marL="0" indent="0">
              <a:buNone/>
            </a:pPr>
            <a:endParaRPr lang="en-US" dirty="0"/>
          </a:p>
          <a:p>
            <a:endParaRPr lang="en-US" dirty="0"/>
          </a:p>
        </p:txBody>
      </p:sp>
      <p:pic>
        <p:nvPicPr>
          <p:cNvPr id="4" name="Picture 3" descr="graphic of a light bulb">
            <a:extLst>
              <a:ext uri="{FF2B5EF4-FFF2-40B4-BE49-F238E27FC236}">
                <a16:creationId xmlns:a16="http://schemas.microsoft.com/office/drawing/2014/main" id="{5635BC04-4CC1-BB4B-A75D-87406375F2C9}"/>
              </a:ext>
            </a:extLst>
          </p:cNvPr>
          <p:cNvPicPr>
            <a:picLocks noChangeAspect="1"/>
          </p:cNvPicPr>
          <p:nvPr/>
        </p:nvPicPr>
        <p:blipFill>
          <a:blip r:embed="rId3"/>
          <a:stretch>
            <a:fillRect/>
          </a:stretch>
        </p:blipFill>
        <p:spPr>
          <a:xfrm>
            <a:off x="4243718" y="2569190"/>
            <a:ext cx="3704564" cy="3738866"/>
          </a:xfrm>
          <a:prstGeom prst="rect">
            <a:avLst/>
          </a:prstGeom>
        </p:spPr>
      </p:pic>
      <p:sp>
        <p:nvSpPr>
          <p:cNvPr id="5" name="TextBox 4">
            <a:extLst>
              <a:ext uri="{FF2B5EF4-FFF2-40B4-BE49-F238E27FC236}">
                <a16:creationId xmlns:a16="http://schemas.microsoft.com/office/drawing/2014/main" id="{601D4B0D-4A3D-5745-9658-949A28745B54}"/>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1030345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FBC34F-5C7D-9347-98EA-D5A63A5DCB7F}"/>
              </a:ext>
            </a:extLst>
          </p:cNvPr>
          <p:cNvSpPr>
            <a:spLocks noGrp="1"/>
          </p:cNvSpPr>
          <p:nvPr>
            <p:ph idx="1"/>
          </p:nvPr>
        </p:nvSpPr>
        <p:spPr/>
        <p:txBody>
          <a:bodyPr/>
          <a:lstStyle/>
          <a:p>
            <a:r>
              <a:rPr lang="en-US" dirty="0">
                <a:hlinkClick r:id="rId3"/>
              </a:rPr>
              <a:t>Video link: The Behavior Equation</a:t>
            </a:r>
            <a:endParaRPr lang="en-US" dirty="0"/>
          </a:p>
        </p:txBody>
      </p:sp>
      <p:sp>
        <p:nvSpPr>
          <p:cNvPr id="2" name="Title 1">
            <a:extLst>
              <a:ext uri="{FF2B5EF4-FFF2-40B4-BE49-F238E27FC236}">
                <a16:creationId xmlns:a16="http://schemas.microsoft.com/office/drawing/2014/main" id="{958675ED-2BF3-AD45-AE80-4E4BF3479D60}"/>
              </a:ext>
            </a:extLst>
          </p:cNvPr>
          <p:cNvSpPr>
            <a:spLocks noGrp="1"/>
          </p:cNvSpPr>
          <p:nvPr>
            <p:ph type="title"/>
          </p:nvPr>
        </p:nvSpPr>
        <p:spPr>
          <a:solidFill>
            <a:schemeClr val="bg1"/>
          </a:solidFill>
        </p:spPr>
        <p:txBody>
          <a:bodyPr/>
          <a:lstStyle/>
          <a:p>
            <a:r>
              <a:rPr lang="en-US" dirty="0"/>
              <a:t>Video: </a:t>
            </a:r>
            <a:r>
              <a:rPr lang="en-US" i="1" dirty="0"/>
              <a:t>The Behavior Equation</a:t>
            </a:r>
          </a:p>
        </p:txBody>
      </p:sp>
    </p:spTree>
    <p:extLst>
      <p:ext uri="{BB962C8B-B14F-4D97-AF65-F5344CB8AC3E}">
        <p14:creationId xmlns:p14="http://schemas.microsoft.com/office/powerpoint/2010/main" val="1410550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FBA93-72B3-484A-B469-FF49B53ECA6A}"/>
              </a:ext>
            </a:extLst>
          </p:cNvPr>
          <p:cNvSpPr>
            <a:spLocks noGrp="1"/>
          </p:cNvSpPr>
          <p:nvPr>
            <p:ph type="title"/>
          </p:nvPr>
        </p:nvSpPr>
        <p:spPr>
          <a:xfrm>
            <a:off x="3596641" y="485859"/>
            <a:ext cx="8595360" cy="1352058"/>
          </a:xfrm>
        </p:spPr>
        <p:txBody>
          <a:bodyPr/>
          <a:lstStyle/>
          <a:p>
            <a:r>
              <a:rPr lang="en-US" dirty="0"/>
              <a:t>Activity: Antecedent + Behavior</a:t>
            </a:r>
            <a:br>
              <a:rPr lang="en-US" dirty="0"/>
            </a:br>
            <a:r>
              <a:rPr lang="en-US" dirty="0"/>
              <a:t>+ Consequence = Function</a:t>
            </a:r>
          </a:p>
        </p:txBody>
      </p:sp>
      <p:sp>
        <p:nvSpPr>
          <p:cNvPr id="5" name="Content Placeholder 4">
            <a:extLst>
              <a:ext uri="{FF2B5EF4-FFF2-40B4-BE49-F238E27FC236}">
                <a16:creationId xmlns:a16="http://schemas.microsoft.com/office/drawing/2014/main" id="{6B9FF135-E1D4-DF43-B1CC-A2B3F47D0052}"/>
              </a:ext>
            </a:extLst>
          </p:cNvPr>
          <p:cNvSpPr>
            <a:spLocks noGrp="1"/>
          </p:cNvSpPr>
          <p:nvPr>
            <p:ph idx="1"/>
          </p:nvPr>
        </p:nvSpPr>
        <p:spPr>
          <a:xfrm>
            <a:off x="3596641" y="2297723"/>
            <a:ext cx="6880859" cy="3896136"/>
          </a:xfrm>
        </p:spPr>
        <p:txBody>
          <a:bodyPr/>
          <a:lstStyle/>
          <a:p>
            <a:r>
              <a:rPr lang="en-US" dirty="0"/>
              <a:t>Use your ABC form to jot down observation notes from the following two videos.</a:t>
            </a:r>
          </a:p>
        </p:txBody>
      </p:sp>
    </p:spTree>
    <p:extLst>
      <p:ext uri="{BB962C8B-B14F-4D97-AF65-F5344CB8AC3E}">
        <p14:creationId xmlns:p14="http://schemas.microsoft.com/office/powerpoint/2010/main" val="1877576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4095B6-423B-BF4C-A072-6C7024998919}"/>
              </a:ext>
            </a:extLst>
          </p:cNvPr>
          <p:cNvSpPr>
            <a:spLocks noGrp="1"/>
          </p:cNvSpPr>
          <p:nvPr>
            <p:ph idx="1"/>
          </p:nvPr>
        </p:nvSpPr>
        <p:spPr/>
        <p:txBody>
          <a:bodyPr/>
          <a:lstStyle/>
          <a:p>
            <a:r>
              <a:rPr lang="en-US" dirty="0">
                <a:hlinkClick r:id="rId3"/>
              </a:rPr>
              <a:t>Video link: Outdoor Observation</a:t>
            </a:r>
            <a:endParaRPr lang="en-US" dirty="0"/>
          </a:p>
        </p:txBody>
      </p:sp>
      <p:sp>
        <p:nvSpPr>
          <p:cNvPr id="5" name="Title 4">
            <a:extLst>
              <a:ext uri="{FF2B5EF4-FFF2-40B4-BE49-F238E27FC236}">
                <a16:creationId xmlns:a16="http://schemas.microsoft.com/office/drawing/2014/main" id="{23582D45-2989-3346-A049-8A6895DBC4CA}"/>
              </a:ext>
            </a:extLst>
          </p:cNvPr>
          <p:cNvSpPr>
            <a:spLocks noGrp="1"/>
          </p:cNvSpPr>
          <p:nvPr>
            <p:ph type="title"/>
          </p:nvPr>
        </p:nvSpPr>
        <p:spPr>
          <a:solidFill>
            <a:schemeClr val="bg1"/>
          </a:solidFill>
        </p:spPr>
        <p:txBody>
          <a:bodyPr/>
          <a:lstStyle/>
          <a:p>
            <a:r>
              <a:rPr lang="en-US" dirty="0"/>
              <a:t>Video: </a:t>
            </a:r>
            <a:r>
              <a:rPr lang="en-US" i="1" dirty="0"/>
              <a:t>Outdoor Observation</a:t>
            </a:r>
          </a:p>
        </p:txBody>
      </p:sp>
    </p:spTree>
    <p:extLst>
      <p:ext uri="{BB962C8B-B14F-4D97-AF65-F5344CB8AC3E}">
        <p14:creationId xmlns:p14="http://schemas.microsoft.com/office/powerpoint/2010/main" val="3715424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55D31-58FA-7F45-B9EA-ACA603B2F155}"/>
              </a:ext>
            </a:extLst>
          </p:cNvPr>
          <p:cNvSpPr>
            <a:spLocks noGrp="1"/>
          </p:cNvSpPr>
          <p:nvPr>
            <p:ph type="title"/>
          </p:nvPr>
        </p:nvSpPr>
        <p:spPr/>
        <p:txBody>
          <a:bodyPr/>
          <a:lstStyle/>
          <a:p>
            <a:r>
              <a:rPr lang="en-US" sz="4000" dirty="0"/>
              <a:t>Antecedent + Behavior + Consequence = Function</a:t>
            </a:r>
          </a:p>
        </p:txBody>
      </p:sp>
      <p:sp>
        <p:nvSpPr>
          <p:cNvPr id="4" name="TextBox 3">
            <a:extLst>
              <a:ext uri="{FF2B5EF4-FFF2-40B4-BE49-F238E27FC236}">
                <a16:creationId xmlns:a16="http://schemas.microsoft.com/office/drawing/2014/main" id="{E87FBC31-5FED-F94E-8AAC-CE8D77925F58}"/>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pic>
        <p:nvPicPr>
          <p:cNvPr id="7" name="Picture 6" descr="screen shot of the table showing Antecedent + Behavior + Consequence = Function">
            <a:extLst>
              <a:ext uri="{FF2B5EF4-FFF2-40B4-BE49-F238E27FC236}">
                <a16:creationId xmlns:a16="http://schemas.microsoft.com/office/drawing/2014/main" id="{3F484C63-321D-6541-9487-2173F45FC4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193428"/>
            <a:ext cx="11430000" cy="3505200"/>
          </a:xfrm>
          <a:prstGeom prst="rect">
            <a:avLst/>
          </a:prstGeom>
        </p:spPr>
      </p:pic>
    </p:spTree>
    <p:extLst>
      <p:ext uri="{BB962C8B-B14F-4D97-AF65-F5344CB8AC3E}">
        <p14:creationId xmlns:p14="http://schemas.microsoft.com/office/powerpoint/2010/main" val="1085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FA92D6-23DB-AD49-A19E-161B737952BE}"/>
              </a:ext>
            </a:extLst>
          </p:cNvPr>
          <p:cNvSpPr>
            <a:spLocks noGrp="1"/>
          </p:cNvSpPr>
          <p:nvPr>
            <p:ph idx="1"/>
          </p:nvPr>
        </p:nvSpPr>
        <p:spPr/>
        <p:txBody>
          <a:bodyPr/>
          <a:lstStyle/>
          <a:p>
            <a:r>
              <a:rPr lang="en-US" dirty="0">
                <a:hlinkClick r:id="rId3"/>
              </a:rPr>
              <a:t>Video link: Free-Play Observation</a:t>
            </a:r>
            <a:endParaRPr lang="en-US" dirty="0"/>
          </a:p>
        </p:txBody>
      </p:sp>
      <p:sp>
        <p:nvSpPr>
          <p:cNvPr id="2" name="Title 1">
            <a:extLst>
              <a:ext uri="{FF2B5EF4-FFF2-40B4-BE49-F238E27FC236}">
                <a16:creationId xmlns:a16="http://schemas.microsoft.com/office/drawing/2014/main" id="{2F9BBB18-DB37-2641-8278-85214A58BF26}"/>
              </a:ext>
            </a:extLst>
          </p:cNvPr>
          <p:cNvSpPr>
            <a:spLocks noGrp="1"/>
          </p:cNvSpPr>
          <p:nvPr>
            <p:ph type="title"/>
          </p:nvPr>
        </p:nvSpPr>
        <p:spPr>
          <a:solidFill>
            <a:schemeClr val="bg1"/>
          </a:solidFill>
        </p:spPr>
        <p:txBody>
          <a:bodyPr/>
          <a:lstStyle/>
          <a:p>
            <a:r>
              <a:rPr lang="en-US" dirty="0"/>
              <a:t>Video: </a:t>
            </a:r>
            <a:r>
              <a:rPr lang="en-US" i="1" dirty="0"/>
              <a:t>Free-Play Observation</a:t>
            </a:r>
          </a:p>
        </p:txBody>
      </p:sp>
    </p:spTree>
    <p:extLst>
      <p:ext uri="{BB962C8B-B14F-4D97-AF65-F5344CB8AC3E}">
        <p14:creationId xmlns:p14="http://schemas.microsoft.com/office/powerpoint/2010/main" val="138790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7447-3C08-CC45-9E55-7DF4D2B19D11}"/>
              </a:ext>
              <a:ext uri="{C183D7F6-B498-43B3-948B-1728B52AA6E4}">
                <adec:decorative xmlns:adec="http://schemas.microsoft.com/office/drawing/2017/decorative" val="1"/>
              </a:ext>
            </a:extLst>
          </p:cNvPr>
          <p:cNvSpPr>
            <a:spLocks noGrp="1"/>
          </p:cNvSpPr>
          <p:nvPr>
            <p:ph type="title"/>
          </p:nvPr>
        </p:nvSpPr>
        <p:spPr>
          <a:xfrm>
            <a:off x="989926" y="345808"/>
            <a:ext cx="10212148" cy="1433020"/>
          </a:xfrm>
          <a:ln>
            <a:noFill/>
          </a:ln>
        </p:spPr>
        <p:txBody>
          <a:bodyPr/>
          <a:lstStyle/>
          <a:p>
            <a:r>
              <a:rPr lang="en-US" dirty="0"/>
              <a:t>Noticing Feelings: Teaching Emotional Literacy and Regulation</a:t>
            </a:r>
          </a:p>
        </p:txBody>
      </p:sp>
      <p:pic>
        <p:nvPicPr>
          <p:cNvPr id="4" name="Picture 3" descr="graphic of the Pyramid Model for Promoting Social Emotional Competence in Infants and Young Children">
            <a:extLst>
              <a:ext uri="{FF2B5EF4-FFF2-40B4-BE49-F238E27FC236}">
                <a16:creationId xmlns:a16="http://schemas.microsoft.com/office/drawing/2014/main" id="{DFD3FD39-1200-2F43-AA7F-E948B6348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9620" y="1986141"/>
            <a:ext cx="5712759" cy="4526051"/>
          </a:xfrm>
          <a:prstGeom prst="rect">
            <a:avLst/>
          </a:prstGeom>
        </p:spPr>
      </p:pic>
      <p:sp>
        <p:nvSpPr>
          <p:cNvPr id="5" name="Rectangle 4">
            <a:extLst>
              <a:ext uri="{FF2B5EF4-FFF2-40B4-BE49-F238E27FC236}">
                <a16:creationId xmlns:a16="http://schemas.microsoft.com/office/drawing/2014/main" id="{7A12F28D-B50B-5B4C-907F-F9B1E6A0337A}"/>
              </a:ext>
            </a:extLst>
          </p:cNvPr>
          <p:cNvSpPr/>
          <p:nvPr/>
        </p:nvSpPr>
        <p:spPr>
          <a:xfrm>
            <a:off x="0" y="6550223"/>
            <a:ext cx="7243690" cy="307777"/>
          </a:xfrm>
          <a:prstGeom prst="rect">
            <a:avLst/>
          </a:prstGeom>
        </p:spPr>
        <p:txBody>
          <a:bodyPr wrap="square">
            <a:spAutoFit/>
          </a:bodyPr>
          <a:lstStyle/>
          <a:p>
            <a:r>
              <a:rPr lang="en-US" sz="1400" dirty="0">
                <a:solidFill>
                  <a:schemeClr val="bg1"/>
                </a:solidFill>
                <a:latin typeface="Arial" panose="020B0604020202020204" pitchFamily="34" charset="0"/>
                <a:ea typeface="Arial" panose="020B0604020202020204" pitchFamily="34" charset="0"/>
              </a:rPr>
              <a:t>Image Credit: Center on the Social and Emotional Foundations for Early Learning</a:t>
            </a:r>
            <a:r>
              <a:rPr lang="en-US" sz="1400" dirty="0">
                <a:solidFill>
                  <a:schemeClr val="bg1"/>
                </a:solidFill>
              </a:rPr>
              <a:t> </a:t>
            </a:r>
          </a:p>
        </p:txBody>
      </p:sp>
    </p:spTree>
    <p:extLst>
      <p:ext uri="{BB962C8B-B14F-4D97-AF65-F5344CB8AC3E}">
        <p14:creationId xmlns:p14="http://schemas.microsoft.com/office/powerpoint/2010/main" val="527212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194954-20B2-5545-8A26-160EFB1C864D}"/>
              </a:ext>
            </a:extLst>
          </p:cNvPr>
          <p:cNvSpPr>
            <a:spLocks noGrp="1"/>
          </p:cNvSpPr>
          <p:nvPr>
            <p:ph type="title"/>
          </p:nvPr>
        </p:nvSpPr>
        <p:spPr>
          <a:xfrm>
            <a:off x="1" y="350027"/>
            <a:ext cx="12192000" cy="1143000"/>
          </a:xfrm>
        </p:spPr>
        <p:txBody>
          <a:bodyPr/>
          <a:lstStyle/>
          <a:p>
            <a:r>
              <a:rPr lang="en-US" sz="4000" dirty="0"/>
              <a:t>Antecedent + Behavior + Consequence = Function (continued)</a:t>
            </a:r>
          </a:p>
        </p:txBody>
      </p:sp>
      <p:sp>
        <p:nvSpPr>
          <p:cNvPr id="5" name="TextBox 4">
            <a:extLst>
              <a:ext uri="{FF2B5EF4-FFF2-40B4-BE49-F238E27FC236}">
                <a16:creationId xmlns:a16="http://schemas.microsoft.com/office/drawing/2014/main" id="{2E5A1D56-F92C-F149-B4D3-CA6D70212B4B}"/>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pic>
        <p:nvPicPr>
          <p:cNvPr id="2" name="Picture 1" descr="screen shot of the table showing Antecedent + Behavior + Consequence = Function">
            <a:extLst>
              <a:ext uri="{FF2B5EF4-FFF2-40B4-BE49-F238E27FC236}">
                <a16:creationId xmlns:a16="http://schemas.microsoft.com/office/drawing/2014/main" id="{59A89E84-F6D9-EC4A-B8E0-6D9F04B00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048933"/>
            <a:ext cx="11430000" cy="3505200"/>
          </a:xfrm>
          <a:prstGeom prst="rect">
            <a:avLst/>
          </a:prstGeom>
        </p:spPr>
      </p:pic>
    </p:spTree>
    <p:extLst>
      <p:ext uri="{BB962C8B-B14F-4D97-AF65-F5344CB8AC3E}">
        <p14:creationId xmlns:p14="http://schemas.microsoft.com/office/powerpoint/2010/main" val="3276945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46B3-86AC-F744-98EA-877844284EF5}"/>
              </a:ext>
            </a:extLst>
          </p:cNvPr>
          <p:cNvSpPr>
            <a:spLocks noGrp="1"/>
          </p:cNvSpPr>
          <p:nvPr>
            <p:ph type="title"/>
          </p:nvPr>
        </p:nvSpPr>
        <p:spPr>
          <a:xfrm>
            <a:off x="1" y="350027"/>
            <a:ext cx="12192000" cy="987301"/>
          </a:xfrm>
        </p:spPr>
        <p:txBody>
          <a:bodyPr/>
          <a:lstStyle/>
          <a:p>
            <a:r>
              <a:rPr lang="en-US" dirty="0"/>
              <a:t>Functions of Behavior</a:t>
            </a:r>
          </a:p>
        </p:txBody>
      </p:sp>
      <p:pic>
        <p:nvPicPr>
          <p:cNvPr id="8" name="Picture 7" descr="screenshot of the Handout ABC Form">
            <a:extLst>
              <a:ext uri="{FF2B5EF4-FFF2-40B4-BE49-F238E27FC236}">
                <a16:creationId xmlns:a16="http://schemas.microsoft.com/office/drawing/2014/main" id="{C371BBC2-F1F0-264E-8719-C021BADD93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7183" y="1337328"/>
            <a:ext cx="6335561" cy="4893733"/>
          </a:xfrm>
          <a:prstGeom prst="rect">
            <a:avLst/>
          </a:prstGeom>
          <a:ln>
            <a:solidFill>
              <a:schemeClr val="tx1"/>
            </a:solidFill>
          </a:ln>
        </p:spPr>
      </p:pic>
      <p:sp>
        <p:nvSpPr>
          <p:cNvPr id="3" name="Content Placeholder 2">
            <a:extLst>
              <a:ext uri="{FF2B5EF4-FFF2-40B4-BE49-F238E27FC236}">
                <a16:creationId xmlns:a16="http://schemas.microsoft.com/office/drawing/2014/main" id="{5C64550D-2D51-144E-8723-AE05832BBA07}"/>
              </a:ext>
            </a:extLst>
          </p:cNvPr>
          <p:cNvSpPr>
            <a:spLocks noGrp="1"/>
          </p:cNvSpPr>
          <p:nvPr>
            <p:ph idx="1"/>
          </p:nvPr>
        </p:nvSpPr>
        <p:spPr>
          <a:xfrm>
            <a:off x="609601" y="2998381"/>
            <a:ext cx="3685952" cy="3062178"/>
          </a:xfrm>
        </p:spPr>
        <p:txBody>
          <a:bodyPr/>
          <a:lstStyle/>
          <a:p>
            <a:r>
              <a:rPr lang="en-US" dirty="0"/>
              <a:t>Get something</a:t>
            </a:r>
          </a:p>
          <a:p>
            <a:r>
              <a:rPr lang="en-US" dirty="0"/>
              <a:t>Get away from something</a:t>
            </a:r>
          </a:p>
        </p:txBody>
      </p:sp>
      <p:sp>
        <p:nvSpPr>
          <p:cNvPr id="6" name="TextBox 5">
            <a:extLst>
              <a:ext uri="{FF2B5EF4-FFF2-40B4-BE49-F238E27FC236}">
                <a16:creationId xmlns:a16="http://schemas.microsoft.com/office/drawing/2014/main" id="{697A7132-8BF7-B744-B2C9-C3F18B63018C}"/>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2545332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CDE6E-DA05-3347-B0B3-4C652CF0C2A2}"/>
              </a:ext>
            </a:extLst>
          </p:cNvPr>
          <p:cNvSpPr>
            <a:spLocks noGrp="1"/>
          </p:cNvSpPr>
          <p:nvPr>
            <p:ph idx="1"/>
          </p:nvPr>
        </p:nvSpPr>
        <p:spPr/>
        <p:txBody>
          <a:bodyPr/>
          <a:lstStyle/>
          <a:p>
            <a:r>
              <a:rPr lang="en-US" dirty="0">
                <a:hlinkClick r:id="rId3"/>
              </a:rPr>
              <a:t>Video link: Observation Debrief</a:t>
            </a:r>
            <a:endParaRPr lang="en-US" dirty="0"/>
          </a:p>
          <a:p>
            <a:endParaRPr lang="en-US" dirty="0"/>
          </a:p>
          <a:p>
            <a:r>
              <a:rPr lang="en-US" dirty="0"/>
              <a:t>Compare your notes to Gail’s debrief of the video.</a:t>
            </a:r>
          </a:p>
        </p:txBody>
      </p:sp>
      <p:sp>
        <p:nvSpPr>
          <p:cNvPr id="2" name="Title 1">
            <a:extLst>
              <a:ext uri="{FF2B5EF4-FFF2-40B4-BE49-F238E27FC236}">
                <a16:creationId xmlns:a16="http://schemas.microsoft.com/office/drawing/2014/main" id="{D6AE9EA4-347C-9E44-9B37-72A96FF1765E}"/>
              </a:ext>
            </a:extLst>
          </p:cNvPr>
          <p:cNvSpPr>
            <a:spLocks noGrp="1"/>
          </p:cNvSpPr>
          <p:nvPr>
            <p:ph type="title"/>
          </p:nvPr>
        </p:nvSpPr>
        <p:spPr>
          <a:solidFill>
            <a:schemeClr val="bg1"/>
          </a:solidFill>
        </p:spPr>
        <p:txBody>
          <a:bodyPr/>
          <a:lstStyle/>
          <a:p>
            <a:r>
              <a:rPr lang="en-US" dirty="0"/>
              <a:t>Video: </a:t>
            </a:r>
            <a:r>
              <a:rPr lang="en-US" i="1" dirty="0"/>
              <a:t>Observation Debrief</a:t>
            </a:r>
          </a:p>
        </p:txBody>
      </p:sp>
      <p:pic>
        <p:nvPicPr>
          <p:cNvPr id="4" name="Picture 3" descr="graphic of a clipboard with two check marks">
            <a:extLst>
              <a:ext uri="{FF2B5EF4-FFF2-40B4-BE49-F238E27FC236}">
                <a16:creationId xmlns:a16="http://schemas.microsoft.com/office/drawing/2014/main" id="{CF348696-6830-F84B-8611-AB9424CBEC0B}"/>
              </a:ext>
            </a:extLst>
          </p:cNvPr>
          <p:cNvPicPr>
            <a:picLocks noChangeAspect="1"/>
          </p:cNvPicPr>
          <p:nvPr/>
        </p:nvPicPr>
        <p:blipFill>
          <a:blip r:embed="rId4"/>
          <a:stretch>
            <a:fillRect/>
          </a:stretch>
        </p:blipFill>
        <p:spPr>
          <a:xfrm>
            <a:off x="806550" y="3293587"/>
            <a:ext cx="2155248" cy="2900272"/>
          </a:xfrm>
          <a:prstGeom prst="rect">
            <a:avLst/>
          </a:prstGeom>
        </p:spPr>
      </p:pic>
      <p:sp>
        <p:nvSpPr>
          <p:cNvPr id="5" name="TextBox 4">
            <a:extLst>
              <a:ext uri="{FF2B5EF4-FFF2-40B4-BE49-F238E27FC236}">
                <a16:creationId xmlns:a16="http://schemas.microsoft.com/office/drawing/2014/main" id="{BA9E5D7E-E8A8-CC4B-99E4-84869AF4D85B}"/>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4251611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76E8B9-9C8F-224F-AF68-7EFA4A3EFB9C}"/>
              </a:ext>
            </a:extLst>
          </p:cNvPr>
          <p:cNvSpPr>
            <a:spLocks noGrp="1"/>
          </p:cNvSpPr>
          <p:nvPr>
            <p:ph idx="1"/>
          </p:nvPr>
        </p:nvSpPr>
        <p:spPr/>
        <p:txBody>
          <a:bodyPr/>
          <a:lstStyle/>
          <a:p>
            <a:r>
              <a:rPr lang="en-US" dirty="0">
                <a:hlinkClick r:id="rId3"/>
              </a:rPr>
              <a:t>Video link: Visit to the Library </a:t>
            </a:r>
            <a:endParaRPr lang="en-US" dirty="0"/>
          </a:p>
        </p:txBody>
      </p:sp>
      <p:sp>
        <p:nvSpPr>
          <p:cNvPr id="2" name="Title 1">
            <a:extLst>
              <a:ext uri="{FF2B5EF4-FFF2-40B4-BE49-F238E27FC236}">
                <a16:creationId xmlns:a16="http://schemas.microsoft.com/office/drawing/2014/main" id="{FC204309-1480-0646-AA6A-555EBABE9E39}"/>
              </a:ext>
            </a:extLst>
          </p:cNvPr>
          <p:cNvSpPr>
            <a:spLocks noGrp="1"/>
          </p:cNvSpPr>
          <p:nvPr>
            <p:ph type="title"/>
          </p:nvPr>
        </p:nvSpPr>
        <p:spPr>
          <a:solidFill>
            <a:schemeClr val="bg1"/>
          </a:solidFill>
        </p:spPr>
        <p:txBody>
          <a:bodyPr/>
          <a:lstStyle/>
          <a:p>
            <a:r>
              <a:rPr lang="en-US" dirty="0"/>
              <a:t>Video: </a:t>
            </a:r>
            <a:r>
              <a:rPr lang="en-US" i="1" dirty="0"/>
              <a:t>Visit to the Library </a:t>
            </a:r>
          </a:p>
        </p:txBody>
      </p:sp>
      <p:pic>
        <p:nvPicPr>
          <p:cNvPr id="4" name="Picture 3" descr="Children are looking at the book. Some children are placing their tummy on the floor, and other children are sitting on the floor.">
            <a:extLst>
              <a:ext uri="{FF2B5EF4-FFF2-40B4-BE49-F238E27FC236}">
                <a16:creationId xmlns:a16="http://schemas.microsoft.com/office/drawing/2014/main" id="{7B565D7D-66CB-9244-9928-4ADFCEDE4711}"/>
              </a:ext>
            </a:extLst>
          </p:cNvPr>
          <p:cNvPicPr>
            <a:picLocks noChangeAspect="1"/>
          </p:cNvPicPr>
          <p:nvPr/>
        </p:nvPicPr>
        <p:blipFill>
          <a:blip r:embed="rId4"/>
          <a:stretch>
            <a:fillRect/>
          </a:stretch>
        </p:blipFill>
        <p:spPr>
          <a:xfrm>
            <a:off x="3922785" y="2755900"/>
            <a:ext cx="4346429" cy="2910911"/>
          </a:xfrm>
          <a:prstGeom prst="rect">
            <a:avLst/>
          </a:prstGeom>
        </p:spPr>
      </p:pic>
      <p:sp>
        <p:nvSpPr>
          <p:cNvPr id="5" name="TextBox 4">
            <a:extLst>
              <a:ext uri="{FF2B5EF4-FFF2-40B4-BE49-F238E27FC236}">
                <a16:creationId xmlns:a16="http://schemas.microsoft.com/office/drawing/2014/main" id="{A83EFAF5-9B60-8B43-A139-CAE3218A6DDE}"/>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87033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8435-F0B6-1E41-85AB-09A233E8EE0B}"/>
              </a:ext>
            </a:extLst>
          </p:cNvPr>
          <p:cNvSpPr>
            <a:spLocks noGrp="1"/>
          </p:cNvSpPr>
          <p:nvPr>
            <p:ph type="title"/>
          </p:nvPr>
        </p:nvSpPr>
        <p:spPr>
          <a:xfrm>
            <a:off x="989926" y="272561"/>
            <a:ext cx="10212148" cy="1143000"/>
          </a:xfrm>
          <a:ln>
            <a:noFill/>
          </a:ln>
        </p:spPr>
        <p:txBody>
          <a:bodyPr/>
          <a:lstStyle/>
          <a:p>
            <a:r>
              <a:rPr lang="en-US" dirty="0"/>
              <a:t>Early Intervention</a:t>
            </a:r>
          </a:p>
        </p:txBody>
      </p:sp>
      <p:pic>
        <p:nvPicPr>
          <p:cNvPr id="5" name="Picture 4">
            <a:extLst>
              <a:ext uri="{FF2B5EF4-FFF2-40B4-BE49-F238E27FC236}">
                <a16:creationId xmlns:a16="http://schemas.microsoft.com/office/drawing/2014/main" id="{846B4DD8-68BE-8749-9444-C8F971D8953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776" y="4979377"/>
            <a:ext cx="1384300" cy="1371600"/>
          </a:xfrm>
          <a:prstGeom prst="rect">
            <a:avLst/>
          </a:prstGeom>
        </p:spPr>
      </p:pic>
      <p:pic>
        <p:nvPicPr>
          <p:cNvPr id="8" name="Picture 7" descr="graphic of the Pyramid Model for Promoting Social Emotional Competence in Infants and Young Children">
            <a:extLst>
              <a:ext uri="{FF2B5EF4-FFF2-40B4-BE49-F238E27FC236}">
                <a16:creationId xmlns:a16="http://schemas.microsoft.com/office/drawing/2014/main" id="{3BAE7FA7-41CF-7941-A887-E1A65FF15F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16165" y="1614807"/>
            <a:ext cx="5559669" cy="4404762"/>
          </a:xfrm>
          <a:prstGeom prst="rect">
            <a:avLst/>
          </a:prstGeom>
        </p:spPr>
      </p:pic>
      <p:sp>
        <p:nvSpPr>
          <p:cNvPr id="6" name="Rectangle 5">
            <a:extLst>
              <a:ext uri="{FF2B5EF4-FFF2-40B4-BE49-F238E27FC236}">
                <a16:creationId xmlns:a16="http://schemas.microsoft.com/office/drawing/2014/main" id="{81686A73-CB97-B944-AEBB-BAF45D4265C8}"/>
              </a:ext>
            </a:extLst>
          </p:cNvPr>
          <p:cNvSpPr/>
          <p:nvPr/>
        </p:nvSpPr>
        <p:spPr>
          <a:xfrm>
            <a:off x="0" y="6550223"/>
            <a:ext cx="7243690" cy="276999"/>
          </a:xfrm>
          <a:prstGeom prst="rect">
            <a:avLst/>
          </a:prstGeom>
        </p:spPr>
        <p:txBody>
          <a:bodyPr wrap="square">
            <a:spAutoFit/>
          </a:bodyPr>
          <a:lstStyle/>
          <a:p>
            <a:r>
              <a:rPr lang="en-US" sz="1200" dirty="0">
                <a:solidFill>
                  <a:schemeClr val="bg1"/>
                </a:solidFill>
                <a:latin typeface="+mj-lt"/>
                <a:ea typeface="Arial" panose="020B0604020202020204" pitchFamily="34" charset="0"/>
              </a:rPr>
              <a:t>Image Credit: Center on the Social and Emotional Foundations for Early Learning</a:t>
            </a:r>
            <a:r>
              <a:rPr lang="en-US" sz="1200" dirty="0">
                <a:solidFill>
                  <a:schemeClr val="bg1"/>
                </a:solidFill>
                <a:latin typeface="+mj-lt"/>
              </a:rPr>
              <a:t> </a:t>
            </a:r>
          </a:p>
        </p:txBody>
      </p:sp>
    </p:spTree>
    <p:extLst>
      <p:ext uri="{BB962C8B-B14F-4D97-AF65-F5344CB8AC3E}">
        <p14:creationId xmlns:p14="http://schemas.microsoft.com/office/powerpoint/2010/main" val="921701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1CCEC-D99D-A047-BF66-7CA62C32730F}"/>
              </a:ext>
            </a:extLst>
          </p:cNvPr>
          <p:cNvSpPr>
            <a:spLocks noGrp="1"/>
          </p:cNvSpPr>
          <p:nvPr>
            <p:ph idx="1"/>
          </p:nvPr>
        </p:nvSpPr>
        <p:spPr/>
        <p:txBody>
          <a:bodyPr/>
          <a:lstStyle/>
          <a:p>
            <a:r>
              <a:rPr lang="en-US" dirty="0">
                <a:hlinkClick r:id="rId3"/>
              </a:rPr>
              <a:t>Video link: Early Intervention Services</a:t>
            </a:r>
            <a:endParaRPr lang="en-US" dirty="0"/>
          </a:p>
          <a:p>
            <a:endParaRPr lang="en-US" dirty="0"/>
          </a:p>
          <a:p>
            <a:r>
              <a:rPr lang="en-US" dirty="0"/>
              <a:t>Watch for new ideas that you could share with colleagues or families.</a:t>
            </a:r>
          </a:p>
        </p:txBody>
      </p:sp>
      <p:sp>
        <p:nvSpPr>
          <p:cNvPr id="2" name="Title 1">
            <a:extLst>
              <a:ext uri="{FF2B5EF4-FFF2-40B4-BE49-F238E27FC236}">
                <a16:creationId xmlns:a16="http://schemas.microsoft.com/office/drawing/2014/main" id="{5ED866CD-C2F9-8A44-AC38-0B418E86CA86}"/>
              </a:ext>
            </a:extLst>
          </p:cNvPr>
          <p:cNvSpPr>
            <a:spLocks noGrp="1"/>
          </p:cNvSpPr>
          <p:nvPr>
            <p:ph type="title"/>
          </p:nvPr>
        </p:nvSpPr>
        <p:spPr>
          <a:solidFill>
            <a:schemeClr val="bg1"/>
          </a:solidFill>
        </p:spPr>
        <p:txBody>
          <a:bodyPr/>
          <a:lstStyle/>
          <a:p>
            <a:r>
              <a:rPr lang="en-US" dirty="0"/>
              <a:t>Video: </a:t>
            </a:r>
            <a:r>
              <a:rPr lang="en-US" i="1" dirty="0"/>
              <a:t>Early Intervention Services</a:t>
            </a:r>
          </a:p>
        </p:txBody>
      </p:sp>
    </p:spTree>
    <p:extLst>
      <p:ext uri="{BB962C8B-B14F-4D97-AF65-F5344CB8AC3E}">
        <p14:creationId xmlns:p14="http://schemas.microsoft.com/office/powerpoint/2010/main" val="4189115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3C43F0-2B27-894C-BFFF-80E48FF77FB6}"/>
              </a:ext>
            </a:extLst>
          </p:cNvPr>
          <p:cNvSpPr>
            <a:spLocks noGrp="1"/>
          </p:cNvSpPr>
          <p:nvPr>
            <p:ph idx="1"/>
          </p:nvPr>
        </p:nvSpPr>
        <p:spPr/>
        <p:txBody>
          <a:bodyPr/>
          <a:lstStyle/>
          <a:p>
            <a:r>
              <a:rPr lang="en-US" dirty="0">
                <a:hlinkClick r:id="rId3"/>
              </a:rPr>
              <a:t>Video link: Connecting Before Correcting</a:t>
            </a:r>
            <a:endParaRPr lang="en-US" dirty="0"/>
          </a:p>
          <a:p>
            <a:endParaRPr lang="en-US" dirty="0"/>
          </a:p>
          <a:p>
            <a:r>
              <a:rPr lang="en-US" dirty="0"/>
              <a:t>As you watch the video, consider what strategies you might want to use in</a:t>
            </a:r>
            <a:br>
              <a:rPr lang="en-US" dirty="0"/>
            </a:br>
            <a:r>
              <a:rPr lang="en-US" dirty="0"/>
              <a:t>your program.</a:t>
            </a:r>
          </a:p>
        </p:txBody>
      </p:sp>
      <p:sp>
        <p:nvSpPr>
          <p:cNvPr id="2" name="Title 1">
            <a:extLst>
              <a:ext uri="{FF2B5EF4-FFF2-40B4-BE49-F238E27FC236}">
                <a16:creationId xmlns:a16="http://schemas.microsoft.com/office/drawing/2014/main" id="{B43234FF-0ADD-7442-8FDC-ED995A64F397}"/>
              </a:ext>
            </a:extLst>
          </p:cNvPr>
          <p:cNvSpPr>
            <a:spLocks noGrp="1"/>
          </p:cNvSpPr>
          <p:nvPr>
            <p:ph type="title"/>
          </p:nvPr>
        </p:nvSpPr>
        <p:spPr>
          <a:solidFill>
            <a:schemeClr val="bg1"/>
          </a:solidFill>
        </p:spPr>
        <p:txBody>
          <a:bodyPr/>
          <a:lstStyle/>
          <a:p>
            <a:r>
              <a:rPr lang="en-US" dirty="0"/>
              <a:t>Video: </a:t>
            </a:r>
            <a:r>
              <a:rPr lang="en-US" i="1" dirty="0"/>
              <a:t>Connecting Before Correcting</a:t>
            </a:r>
          </a:p>
        </p:txBody>
      </p:sp>
      <p:pic>
        <p:nvPicPr>
          <p:cNvPr id="4" name="Picture 3" descr="Graphic of two hands each pushing a puzzle piece toward the other to connect them">
            <a:extLst>
              <a:ext uri="{FF2B5EF4-FFF2-40B4-BE49-F238E27FC236}">
                <a16:creationId xmlns:a16="http://schemas.microsoft.com/office/drawing/2014/main" id="{85181493-F35C-1D47-978D-1BD3C0092B06}"/>
              </a:ext>
            </a:extLst>
          </p:cNvPr>
          <p:cNvPicPr>
            <a:picLocks noChangeAspect="1"/>
          </p:cNvPicPr>
          <p:nvPr/>
        </p:nvPicPr>
        <p:blipFill>
          <a:blip r:embed="rId4"/>
          <a:stretch>
            <a:fillRect/>
          </a:stretch>
        </p:blipFill>
        <p:spPr>
          <a:xfrm>
            <a:off x="826477" y="3077307"/>
            <a:ext cx="2244970" cy="2913115"/>
          </a:xfrm>
          <a:prstGeom prst="rect">
            <a:avLst/>
          </a:prstGeom>
        </p:spPr>
      </p:pic>
      <p:sp>
        <p:nvSpPr>
          <p:cNvPr id="5" name="TextBox 4">
            <a:extLst>
              <a:ext uri="{FF2B5EF4-FFF2-40B4-BE49-F238E27FC236}">
                <a16:creationId xmlns:a16="http://schemas.microsoft.com/office/drawing/2014/main" id="{7453204C-ABC4-6E49-A6CF-F097B1EBD540}"/>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3597901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8D7-F150-4445-B376-F7597F5A8592}"/>
              </a:ext>
            </a:extLst>
          </p:cNvPr>
          <p:cNvSpPr>
            <a:spLocks noGrp="1"/>
          </p:cNvSpPr>
          <p:nvPr>
            <p:ph type="title"/>
          </p:nvPr>
        </p:nvSpPr>
        <p:spPr>
          <a:xfrm>
            <a:off x="3868615" y="715713"/>
            <a:ext cx="8140506" cy="1279146"/>
          </a:xfrm>
        </p:spPr>
        <p:txBody>
          <a:bodyPr/>
          <a:lstStyle/>
          <a:p>
            <a:r>
              <a:rPr lang="en-US" dirty="0"/>
              <a:t>Discussion: Connecting Before Correcting</a:t>
            </a:r>
          </a:p>
        </p:txBody>
      </p:sp>
      <p:sp>
        <p:nvSpPr>
          <p:cNvPr id="3" name="Content Placeholder 2">
            <a:extLst>
              <a:ext uri="{FF2B5EF4-FFF2-40B4-BE49-F238E27FC236}">
                <a16:creationId xmlns:a16="http://schemas.microsoft.com/office/drawing/2014/main" id="{7D1754F1-5947-384D-BBC6-3B9B2F657FCC}"/>
              </a:ext>
            </a:extLst>
          </p:cNvPr>
          <p:cNvSpPr>
            <a:spLocks noGrp="1"/>
          </p:cNvSpPr>
          <p:nvPr>
            <p:ph idx="1"/>
          </p:nvPr>
        </p:nvSpPr>
        <p:spPr>
          <a:xfrm>
            <a:off x="3868615" y="2790092"/>
            <a:ext cx="6786685" cy="3209928"/>
          </a:xfrm>
        </p:spPr>
        <p:txBody>
          <a:bodyPr/>
          <a:lstStyle/>
          <a:p>
            <a:pPr marL="0" indent="0">
              <a:buNone/>
            </a:pPr>
            <a:r>
              <a:rPr lang="en-US" dirty="0"/>
              <a:t>What are one or two strategies discussed that you could use this week to “connect before you correct” with children?</a:t>
            </a:r>
          </a:p>
        </p:txBody>
      </p:sp>
      <p:pic>
        <p:nvPicPr>
          <p:cNvPr id="4" name="Picture 3" descr="A teacher is hugging a child in a consoling manner, while another child is kneeling next to the teacher looking up at them.">
            <a:extLst>
              <a:ext uri="{FF2B5EF4-FFF2-40B4-BE49-F238E27FC236}">
                <a16:creationId xmlns:a16="http://schemas.microsoft.com/office/drawing/2014/main" id="{B8C6C3C2-1591-7644-9C7F-DE61DC06F0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3780" y="2865524"/>
            <a:ext cx="2672861" cy="3549983"/>
          </a:xfrm>
          <a:prstGeom prst="rect">
            <a:avLst/>
          </a:prstGeom>
        </p:spPr>
      </p:pic>
      <p:sp>
        <p:nvSpPr>
          <p:cNvPr id="5" name="TextBox 4">
            <a:extLst>
              <a:ext uri="{FF2B5EF4-FFF2-40B4-BE49-F238E27FC236}">
                <a16:creationId xmlns:a16="http://schemas.microsoft.com/office/drawing/2014/main" id="{D4416489-F236-1E41-96CC-DAD15E13290A}"/>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1890960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B0B3-F62B-594D-8B42-150E4F77FDD3}"/>
              </a:ext>
            </a:extLst>
          </p:cNvPr>
          <p:cNvSpPr>
            <a:spLocks noGrp="1"/>
          </p:cNvSpPr>
          <p:nvPr>
            <p:ph type="title"/>
          </p:nvPr>
        </p:nvSpPr>
        <p:spPr/>
        <p:txBody>
          <a:bodyPr/>
          <a:lstStyle/>
          <a:p>
            <a:r>
              <a:rPr lang="en-US" dirty="0"/>
              <a:t>Family Services</a:t>
            </a:r>
          </a:p>
        </p:txBody>
      </p:sp>
      <p:sp>
        <p:nvSpPr>
          <p:cNvPr id="3" name="Content Placeholder 2">
            <a:extLst>
              <a:ext uri="{FF2B5EF4-FFF2-40B4-BE49-F238E27FC236}">
                <a16:creationId xmlns:a16="http://schemas.microsoft.com/office/drawing/2014/main" id="{E079EE49-2A4C-7D42-BB44-B0086B8841BD}"/>
              </a:ext>
            </a:extLst>
          </p:cNvPr>
          <p:cNvSpPr>
            <a:spLocks noGrp="1"/>
          </p:cNvSpPr>
          <p:nvPr>
            <p:ph idx="1"/>
          </p:nvPr>
        </p:nvSpPr>
        <p:spPr>
          <a:xfrm>
            <a:off x="609600" y="1493028"/>
            <a:ext cx="10972801" cy="4850766"/>
          </a:xfrm>
        </p:spPr>
        <p:txBody>
          <a:bodyPr/>
          <a:lstStyle/>
          <a:p>
            <a:r>
              <a:rPr lang="en-US" dirty="0"/>
              <a:t>Early childhood mental health therapy</a:t>
            </a:r>
          </a:p>
          <a:p>
            <a:r>
              <a:rPr lang="en-US" dirty="0"/>
              <a:t>Circle of Security</a:t>
            </a:r>
          </a:p>
          <a:p>
            <a:r>
              <a:rPr lang="en-US" dirty="0"/>
              <a:t>Play therapy – often for children 3+</a:t>
            </a:r>
          </a:p>
          <a:p>
            <a:r>
              <a:rPr lang="en-US" dirty="0"/>
              <a:t>Occupational/speech therapy</a:t>
            </a:r>
          </a:p>
          <a:p>
            <a:r>
              <a:rPr lang="en-US" dirty="0"/>
              <a:t>Family preservation services </a:t>
            </a:r>
          </a:p>
          <a:p>
            <a:r>
              <a:rPr lang="en-US" dirty="0"/>
              <a:t>Movement – yoga, martial arts, sports</a:t>
            </a:r>
          </a:p>
          <a:p>
            <a:r>
              <a:rPr lang="en-US" dirty="0"/>
              <a:t>Social skills groups – often school age focused</a:t>
            </a:r>
          </a:p>
        </p:txBody>
      </p:sp>
      <p:pic>
        <p:nvPicPr>
          <p:cNvPr id="4" name="Picture 3" descr="Two educators, a student and her mother play together with dinosaur toys at a child-sized table during an assessment.">
            <a:extLst>
              <a:ext uri="{FF2B5EF4-FFF2-40B4-BE49-F238E27FC236}">
                <a16:creationId xmlns:a16="http://schemas.microsoft.com/office/drawing/2014/main" id="{40638551-01E2-B24E-AAF7-C015E17D2157}"/>
              </a:ext>
            </a:extLst>
          </p:cNvPr>
          <p:cNvPicPr>
            <a:picLocks noChangeAspect="1"/>
          </p:cNvPicPr>
          <p:nvPr/>
        </p:nvPicPr>
        <p:blipFill>
          <a:blip r:embed="rId3"/>
          <a:stretch>
            <a:fillRect/>
          </a:stretch>
        </p:blipFill>
        <p:spPr>
          <a:xfrm>
            <a:off x="8105306" y="1589715"/>
            <a:ext cx="3477094" cy="2328696"/>
          </a:xfrm>
          <a:prstGeom prst="rect">
            <a:avLst/>
          </a:prstGeom>
        </p:spPr>
      </p:pic>
      <p:sp>
        <p:nvSpPr>
          <p:cNvPr id="5" name="TextBox 4">
            <a:extLst>
              <a:ext uri="{FF2B5EF4-FFF2-40B4-BE49-F238E27FC236}">
                <a16:creationId xmlns:a16="http://schemas.microsoft.com/office/drawing/2014/main" id="{04691630-6D51-AA4F-9998-33A581490E4D}"/>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2000594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3934-1BCA-8B46-92E2-398843C9BEB0}"/>
              </a:ext>
            </a:extLst>
          </p:cNvPr>
          <p:cNvSpPr>
            <a:spLocks noGrp="1"/>
          </p:cNvSpPr>
          <p:nvPr>
            <p:ph type="title"/>
          </p:nvPr>
        </p:nvSpPr>
        <p:spPr/>
        <p:txBody>
          <a:bodyPr/>
          <a:lstStyle/>
          <a:p>
            <a:r>
              <a:rPr lang="en-US" dirty="0"/>
              <a:t>Early Intervention Key Takeaways</a:t>
            </a:r>
          </a:p>
        </p:txBody>
      </p:sp>
      <p:sp>
        <p:nvSpPr>
          <p:cNvPr id="3" name="Content Placeholder 2">
            <a:extLst>
              <a:ext uri="{FF2B5EF4-FFF2-40B4-BE49-F238E27FC236}">
                <a16:creationId xmlns:a16="http://schemas.microsoft.com/office/drawing/2014/main" id="{985DEB25-DE06-DB43-8368-B034CE060534}"/>
              </a:ext>
            </a:extLst>
          </p:cNvPr>
          <p:cNvSpPr>
            <a:spLocks noGrp="1"/>
          </p:cNvSpPr>
          <p:nvPr>
            <p:ph idx="1"/>
          </p:nvPr>
        </p:nvSpPr>
        <p:spPr>
          <a:xfrm>
            <a:off x="609599" y="1333736"/>
            <a:ext cx="10972801" cy="4525963"/>
          </a:xfrm>
        </p:spPr>
        <p:txBody>
          <a:bodyPr/>
          <a:lstStyle/>
          <a:p>
            <a:r>
              <a:rPr lang="en-US" sz="2800" dirty="0"/>
              <a:t>Listen to your gut instinct (but check your biases)</a:t>
            </a:r>
          </a:p>
          <a:p>
            <a:r>
              <a:rPr lang="en-US" sz="2800" dirty="0"/>
              <a:t>Families can elect not to follow through</a:t>
            </a:r>
          </a:p>
          <a:p>
            <a:r>
              <a:rPr lang="en-US" sz="2800" dirty="0"/>
              <a:t>Families need to be comfortable </a:t>
            </a:r>
          </a:p>
          <a:p>
            <a:r>
              <a:rPr lang="en-US" sz="2800" dirty="0"/>
              <a:t>Early Intervention services can be key</a:t>
            </a:r>
          </a:p>
          <a:p>
            <a:r>
              <a:rPr lang="en-US" sz="2800" dirty="0"/>
              <a:t>Early Intervention is open and accessible to everyone </a:t>
            </a:r>
          </a:p>
          <a:p>
            <a:r>
              <a:rPr lang="en-US" sz="2800" dirty="0"/>
              <a:t>You do not need a referral to contact early intervention or district services</a:t>
            </a:r>
          </a:p>
          <a:p>
            <a:r>
              <a:rPr lang="en-US" sz="2800" dirty="0"/>
              <a:t>Self-care is necessary</a:t>
            </a:r>
          </a:p>
        </p:txBody>
      </p:sp>
      <p:pic>
        <p:nvPicPr>
          <p:cNvPr id="4" name="Picture 3" descr="graphic of a key">
            <a:extLst>
              <a:ext uri="{FF2B5EF4-FFF2-40B4-BE49-F238E27FC236}">
                <a16:creationId xmlns:a16="http://schemas.microsoft.com/office/drawing/2014/main" id="{DBBAD4A1-24FC-424A-BF0E-1B7AD4650963}"/>
              </a:ext>
            </a:extLst>
          </p:cNvPr>
          <p:cNvPicPr>
            <a:picLocks noChangeAspect="1"/>
          </p:cNvPicPr>
          <p:nvPr/>
        </p:nvPicPr>
        <p:blipFill>
          <a:blip r:embed="rId3"/>
          <a:stretch>
            <a:fillRect/>
          </a:stretch>
        </p:blipFill>
        <p:spPr>
          <a:xfrm>
            <a:off x="10294157" y="998301"/>
            <a:ext cx="1288243" cy="2507473"/>
          </a:xfrm>
          <a:prstGeom prst="rect">
            <a:avLst/>
          </a:prstGeom>
        </p:spPr>
      </p:pic>
      <p:sp>
        <p:nvSpPr>
          <p:cNvPr id="7" name="TextBox 6">
            <a:extLst>
              <a:ext uri="{FF2B5EF4-FFF2-40B4-BE49-F238E27FC236}">
                <a16:creationId xmlns:a16="http://schemas.microsoft.com/office/drawing/2014/main" id="{305CD9A0-8BD8-FC4C-8930-55AC91D1CA62}"/>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83786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ACFC3-3839-6C4B-BFCC-B416F28A6008}"/>
              </a:ext>
            </a:extLst>
          </p:cNvPr>
          <p:cNvSpPr>
            <a:spLocks noGrp="1"/>
          </p:cNvSpPr>
          <p:nvPr>
            <p:ph idx="1"/>
          </p:nvPr>
        </p:nvSpPr>
        <p:spPr/>
        <p:txBody>
          <a:bodyPr/>
          <a:lstStyle/>
          <a:p>
            <a:r>
              <a:rPr lang="en-US" dirty="0">
                <a:hlinkClick r:id="rId3"/>
              </a:rPr>
              <a:t>Video link: What is Emotional Literacy?</a:t>
            </a:r>
            <a:endParaRPr lang="en-US" dirty="0"/>
          </a:p>
          <a:p>
            <a:endParaRPr lang="en-US" dirty="0"/>
          </a:p>
          <a:p>
            <a:r>
              <a:rPr lang="en-US" dirty="0"/>
              <a:t>Watch for emotional literacy strategies you would like to use!</a:t>
            </a:r>
          </a:p>
        </p:txBody>
      </p:sp>
      <p:sp>
        <p:nvSpPr>
          <p:cNvPr id="2" name="Title 1">
            <a:extLst>
              <a:ext uri="{FF2B5EF4-FFF2-40B4-BE49-F238E27FC236}">
                <a16:creationId xmlns:a16="http://schemas.microsoft.com/office/drawing/2014/main" id="{5CB91DCF-1CD4-8547-A928-ADB846DFEE2B}"/>
              </a:ext>
            </a:extLst>
          </p:cNvPr>
          <p:cNvSpPr>
            <a:spLocks noGrp="1"/>
          </p:cNvSpPr>
          <p:nvPr>
            <p:ph type="title"/>
          </p:nvPr>
        </p:nvSpPr>
        <p:spPr>
          <a:solidFill>
            <a:schemeClr val="bg1"/>
          </a:solidFill>
        </p:spPr>
        <p:txBody>
          <a:bodyPr/>
          <a:lstStyle/>
          <a:p>
            <a:r>
              <a:rPr lang="en-US" dirty="0"/>
              <a:t>Video: </a:t>
            </a:r>
            <a:r>
              <a:rPr lang="en-US" i="1" dirty="0"/>
              <a:t>What is Emotional Literacy?</a:t>
            </a:r>
          </a:p>
        </p:txBody>
      </p:sp>
    </p:spTree>
    <p:extLst>
      <p:ext uri="{BB962C8B-B14F-4D97-AF65-F5344CB8AC3E}">
        <p14:creationId xmlns:p14="http://schemas.microsoft.com/office/powerpoint/2010/main" val="613784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722D-FCA8-DB4D-ABB5-152C88A53813}"/>
              </a:ext>
            </a:extLst>
          </p:cNvPr>
          <p:cNvSpPr>
            <a:spLocks noGrp="1"/>
          </p:cNvSpPr>
          <p:nvPr>
            <p:ph type="title"/>
          </p:nvPr>
        </p:nvSpPr>
        <p:spPr>
          <a:xfrm>
            <a:off x="1" y="350027"/>
            <a:ext cx="12192000" cy="815992"/>
          </a:xfrm>
        </p:spPr>
        <p:txBody>
          <a:bodyPr/>
          <a:lstStyle/>
          <a:p>
            <a:r>
              <a:rPr lang="en-US" dirty="0"/>
              <a:t>Summary</a:t>
            </a:r>
          </a:p>
        </p:txBody>
      </p:sp>
      <p:pic>
        <p:nvPicPr>
          <p:cNvPr id="10" name="Picture 9" descr="a graph showing the pyramid model for promoting social emotional competence">
            <a:extLst>
              <a:ext uri="{FF2B5EF4-FFF2-40B4-BE49-F238E27FC236}">
                <a16:creationId xmlns:a16="http://schemas.microsoft.com/office/drawing/2014/main" id="{0EA35C4F-7C43-D348-B3EA-8CAA0007B2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8676" y="1290178"/>
            <a:ext cx="4854648" cy="3846195"/>
          </a:xfrm>
          <a:prstGeom prst="rect">
            <a:avLst/>
          </a:prstGeom>
        </p:spPr>
      </p:pic>
      <p:sp>
        <p:nvSpPr>
          <p:cNvPr id="6" name="Content Placeholder 2">
            <a:extLst>
              <a:ext uri="{FF2B5EF4-FFF2-40B4-BE49-F238E27FC236}">
                <a16:creationId xmlns:a16="http://schemas.microsoft.com/office/drawing/2014/main" id="{E9BD186A-0A85-A841-88F9-CED87E93DC2D}"/>
              </a:ext>
            </a:extLst>
          </p:cNvPr>
          <p:cNvSpPr>
            <a:spLocks noGrp="1"/>
          </p:cNvSpPr>
          <p:nvPr>
            <p:ph idx="1"/>
          </p:nvPr>
        </p:nvSpPr>
        <p:spPr>
          <a:xfrm>
            <a:off x="3670300" y="5296137"/>
            <a:ext cx="4838700" cy="1282463"/>
          </a:xfrm>
        </p:spPr>
        <p:txBody>
          <a:bodyPr/>
          <a:lstStyle/>
          <a:p>
            <a:r>
              <a:rPr lang="en-US" sz="2000" dirty="0">
                <a:hlinkClick r:id="rId4"/>
              </a:rPr>
              <a:t>Circle Time Magazine</a:t>
            </a:r>
            <a:endParaRPr lang="en-US" sz="2000" dirty="0"/>
          </a:p>
          <a:p>
            <a:r>
              <a:rPr lang="en-US" sz="2000" dirty="0">
                <a:hlinkClick r:id="rId5"/>
              </a:rPr>
              <a:t>CSFEL</a:t>
            </a:r>
            <a:endParaRPr lang="en-US" sz="2000" dirty="0"/>
          </a:p>
          <a:p>
            <a:r>
              <a:rPr lang="en-US" sz="2000" dirty="0">
                <a:hlinkClick r:id="rId6"/>
              </a:rPr>
              <a:t>Head Start Center for Inclusion</a:t>
            </a:r>
            <a:endParaRPr lang="en-US" sz="2000" dirty="0"/>
          </a:p>
          <a:p>
            <a:endParaRPr lang="en-US" sz="2800" dirty="0"/>
          </a:p>
        </p:txBody>
      </p:sp>
      <p:pic>
        <p:nvPicPr>
          <p:cNvPr id="12" name="Picture 11">
            <a:extLst>
              <a:ext uri="{FF2B5EF4-FFF2-40B4-BE49-F238E27FC236}">
                <a16:creationId xmlns:a16="http://schemas.microsoft.com/office/drawing/2014/main" id="{A1EDC0B1-A5C4-5E4E-AC9A-2B54BD45435E}"/>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5696" y="5136373"/>
            <a:ext cx="1384300" cy="1371600"/>
          </a:xfrm>
          <a:prstGeom prst="rect">
            <a:avLst/>
          </a:prstGeom>
        </p:spPr>
      </p:pic>
    </p:spTree>
    <p:extLst>
      <p:ext uri="{BB962C8B-B14F-4D97-AF65-F5344CB8AC3E}">
        <p14:creationId xmlns:p14="http://schemas.microsoft.com/office/powerpoint/2010/main" val="655593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hidden="1">
            <a:extLst>
              <a:ext uri="{FF2B5EF4-FFF2-40B4-BE49-F238E27FC236}">
                <a16:creationId xmlns:a16="http://schemas.microsoft.com/office/drawing/2014/main" id="{5C95F0A3-DA8C-DB49-A263-5306C1E26333}"/>
              </a:ext>
            </a:extLst>
          </p:cNvPr>
          <p:cNvSpPr>
            <a:spLocks noGrp="1"/>
          </p:cNvSpPr>
          <p:nvPr>
            <p:ph type="title"/>
          </p:nvPr>
        </p:nvSpPr>
        <p:spPr>
          <a:xfrm>
            <a:off x="989926" y="258218"/>
            <a:ext cx="10212148" cy="1143000"/>
          </a:xfrm>
        </p:spPr>
        <p:txBody>
          <a:bodyPr/>
          <a:lstStyle/>
          <a:p>
            <a:r>
              <a:rPr lang="en-US" dirty="0"/>
              <a:t>Closing Slide</a:t>
            </a:r>
          </a:p>
        </p:txBody>
      </p:sp>
      <p:pic>
        <p:nvPicPr>
          <p:cNvPr id="5" name="Picture 4" descr="Early EdU Allicance logo">
            <a:extLst>
              <a:ext uri="{FF2B5EF4-FFF2-40B4-BE49-F238E27FC236}">
                <a16:creationId xmlns:a16="http://schemas.microsoft.com/office/drawing/2014/main" id="{5BD12239-8D95-C145-B7F6-D40A2E7808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1743" y="2718981"/>
            <a:ext cx="3267456" cy="1577001"/>
          </a:xfrm>
          <a:prstGeom prst="rect">
            <a:avLst/>
          </a:prstGeom>
        </p:spPr>
      </p:pic>
    </p:spTree>
    <p:extLst>
      <p:ext uri="{BB962C8B-B14F-4D97-AF65-F5344CB8AC3E}">
        <p14:creationId xmlns:p14="http://schemas.microsoft.com/office/powerpoint/2010/main" val="80423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3704-4458-0D4D-9E9C-1E5B70AE49BF}"/>
              </a:ext>
            </a:extLst>
          </p:cNvPr>
          <p:cNvSpPr>
            <a:spLocks noGrp="1"/>
          </p:cNvSpPr>
          <p:nvPr>
            <p:ph type="title"/>
          </p:nvPr>
        </p:nvSpPr>
        <p:spPr/>
        <p:txBody>
          <a:bodyPr/>
          <a:lstStyle/>
          <a:p>
            <a:r>
              <a:rPr lang="en-US" dirty="0"/>
              <a:t>Discussion: Emotional Literacy</a:t>
            </a:r>
          </a:p>
        </p:txBody>
      </p:sp>
      <p:sp>
        <p:nvSpPr>
          <p:cNvPr id="3" name="Content Placeholder 2">
            <a:extLst>
              <a:ext uri="{FF2B5EF4-FFF2-40B4-BE49-F238E27FC236}">
                <a16:creationId xmlns:a16="http://schemas.microsoft.com/office/drawing/2014/main" id="{3F387FF4-6438-E741-8BF5-D599CA4C090C}"/>
              </a:ext>
            </a:extLst>
          </p:cNvPr>
          <p:cNvSpPr>
            <a:spLocks noGrp="1"/>
          </p:cNvSpPr>
          <p:nvPr>
            <p:ph idx="1"/>
          </p:nvPr>
        </p:nvSpPr>
        <p:spPr>
          <a:xfrm>
            <a:off x="3596641" y="1331186"/>
            <a:ext cx="7965439" cy="1266780"/>
          </a:xfrm>
        </p:spPr>
        <p:txBody>
          <a:bodyPr/>
          <a:lstStyle/>
          <a:p>
            <a:r>
              <a:rPr lang="en-US" dirty="0"/>
              <a:t>What do you do to teach children emotions? </a:t>
            </a:r>
          </a:p>
          <a:p>
            <a:pPr marL="0" indent="0">
              <a:buNone/>
            </a:pPr>
            <a:endParaRPr lang="en-US" dirty="0"/>
          </a:p>
        </p:txBody>
      </p:sp>
      <p:pic>
        <p:nvPicPr>
          <p:cNvPr id="8" name="Picture 7" descr="child holding feeling card that reads mad">
            <a:extLst>
              <a:ext uri="{FF2B5EF4-FFF2-40B4-BE49-F238E27FC236}">
                <a16:creationId xmlns:a16="http://schemas.microsoft.com/office/drawing/2014/main" id="{B82C204F-1B19-F747-9566-AF6D6049B78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482063" y="4322432"/>
            <a:ext cx="3426372" cy="1917511"/>
          </a:xfrm>
          <a:prstGeom prst="rect">
            <a:avLst/>
          </a:prstGeom>
        </p:spPr>
      </p:pic>
      <p:pic>
        <p:nvPicPr>
          <p:cNvPr id="7" name="Picture 6" descr="child holding feeling card that reads loved">
            <a:extLst>
              <a:ext uri="{FF2B5EF4-FFF2-40B4-BE49-F238E27FC236}">
                <a16:creationId xmlns:a16="http://schemas.microsoft.com/office/drawing/2014/main" id="{F25C7C8D-234C-E749-A903-6D0095D5B3C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372833" y="2450454"/>
            <a:ext cx="3426373" cy="1917511"/>
          </a:xfrm>
          <a:prstGeom prst="rect">
            <a:avLst/>
          </a:prstGeom>
        </p:spPr>
      </p:pic>
      <p:pic>
        <p:nvPicPr>
          <p:cNvPr id="6" name="Picture 5" descr="child holding feeling card that reads sad">
            <a:extLst>
              <a:ext uri="{FF2B5EF4-FFF2-40B4-BE49-F238E27FC236}">
                <a16:creationId xmlns:a16="http://schemas.microsoft.com/office/drawing/2014/main" id="{1C4BFC21-D70F-9547-9EF1-7A80458422AF}"/>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4194050" y="4220454"/>
            <a:ext cx="3527232" cy="1973956"/>
          </a:xfrm>
          <a:prstGeom prst="rect">
            <a:avLst/>
          </a:prstGeom>
        </p:spPr>
      </p:pic>
      <p:pic>
        <p:nvPicPr>
          <p:cNvPr id="5" name="Picture 4" descr="child holding feeling card that reads happy">
            <a:extLst>
              <a:ext uri="{FF2B5EF4-FFF2-40B4-BE49-F238E27FC236}">
                <a16:creationId xmlns:a16="http://schemas.microsoft.com/office/drawing/2014/main" id="{40531663-2291-E64F-9613-CF887F29F32F}"/>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1827560" y="2843935"/>
            <a:ext cx="3878311" cy="2170431"/>
          </a:xfrm>
          <a:prstGeom prst="rect">
            <a:avLst/>
          </a:prstGeom>
        </p:spPr>
      </p:pic>
      <p:pic>
        <p:nvPicPr>
          <p:cNvPr id="4" name="Picture 3" descr="child holding feeling card that reads friendly">
            <a:extLst>
              <a:ext uri="{FF2B5EF4-FFF2-40B4-BE49-F238E27FC236}">
                <a16:creationId xmlns:a16="http://schemas.microsoft.com/office/drawing/2014/main" id="{8A0F77EC-0E25-D340-A811-6F18DE99FF36}"/>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08091" y="3716878"/>
            <a:ext cx="2125296" cy="2569039"/>
          </a:xfrm>
          <a:prstGeom prst="rect">
            <a:avLst/>
          </a:prstGeom>
        </p:spPr>
      </p:pic>
      <p:sp>
        <p:nvSpPr>
          <p:cNvPr id="9" name="TextBox 8">
            <a:extLst>
              <a:ext uri="{FF2B5EF4-FFF2-40B4-BE49-F238E27FC236}">
                <a16:creationId xmlns:a16="http://schemas.microsoft.com/office/drawing/2014/main" id="{A43A6A86-E931-FF4B-8056-3D3640DCB5B2}"/>
              </a:ext>
              <a:ext uri="{C183D7F6-B498-43B3-948B-1728B52AA6E4}">
                <adec:decorative xmlns:adec="http://schemas.microsoft.com/office/drawing/2017/decorative" val="1"/>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Credits: EarlyEdU</a:t>
            </a:r>
          </a:p>
        </p:txBody>
      </p:sp>
    </p:spTree>
    <p:extLst>
      <p:ext uri="{BB962C8B-B14F-4D97-AF65-F5344CB8AC3E}">
        <p14:creationId xmlns:p14="http://schemas.microsoft.com/office/powerpoint/2010/main" val="175096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BD5103-80E8-AA4D-AAF8-1C8C0B2BE5AB}"/>
              </a:ext>
            </a:extLst>
          </p:cNvPr>
          <p:cNvSpPr>
            <a:spLocks noGrp="1"/>
          </p:cNvSpPr>
          <p:nvPr>
            <p:ph idx="1"/>
          </p:nvPr>
        </p:nvSpPr>
        <p:spPr/>
        <p:txBody>
          <a:bodyPr/>
          <a:lstStyle/>
          <a:p>
            <a:r>
              <a:rPr lang="en-US" dirty="0">
                <a:hlinkClick r:id="rId3"/>
              </a:rPr>
              <a:t>Video link: Emotional Regulation</a:t>
            </a:r>
            <a:endParaRPr lang="en-US" dirty="0"/>
          </a:p>
        </p:txBody>
      </p:sp>
      <p:sp>
        <p:nvSpPr>
          <p:cNvPr id="2" name="Title 1">
            <a:extLst>
              <a:ext uri="{FF2B5EF4-FFF2-40B4-BE49-F238E27FC236}">
                <a16:creationId xmlns:a16="http://schemas.microsoft.com/office/drawing/2014/main" id="{5878008A-F7DE-5C4A-BB10-3CDDE6B58B33}"/>
              </a:ext>
            </a:extLst>
          </p:cNvPr>
          <p:cNvSpPr>
            <a:spLocks noGrp="1"/>
          </p:cNvSpPr>
          <p:nvPr>
            <p:ph type="title"/>
          </p:nvPr>
        </p:nvSpPr>
        <p:spPr>
          <a:solidFill>
            <a:schemeClr val="bg1"/>
          </a:solidFill>
        </p:spPr>
        <p:txBody>
          <a:bodyPr/>
          <a:lstStyle/>
          <a:p>
            <a:r>
              <a:rPr lang="en-US" dirty="0"/>
              <a:t>Video: </a:t>
            </a:r>
            <a:r>
              <a:rPr lang="en-US" i="1" dirty="0"/>
              <a:t>Emotional Regulation</a:t>
            </a:r>
          </a:p>
        </p:txBody>
      </p:sp>
    </p:spTree>
    <p:extLst>
      <p:ext uri="{BB962C8B-B14F-4D97-AF65-F5344CB8AC3E}">
        <p14:creationId xmlns:p14="http://schemas.microsoft.com/office/powerpoint/2010/main" val="251621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D3968-D138-6849-9F98-CB31F0CAC954}"/>
              </a:ext>
            </a:extLst>
          </p:cNvPr>
          <p:cNvSpPr>
            <a:spLocks noGrp="1"/>
          </p:cNvSpPr>
          <p:nvPr>
            <p:ph idx="1"/>
          </p:nvPr>
        </p:nvSpPr>
        <p:spPr/>
        <p:txBody>
          <a:bodyPr/>
          <a:lstStyle/>
          <a:p>
            <a:r>
              <a:rPr lang="en-US" dirty="0">
                <a:hlinkClick r:id="rId3"/>
              </a:rPr>
              <a:t>Video link: Social Stories</a:t>
            </a:r>
            <a:endParaRPr lang="en-US" dirty="0"/>
          </a:p>
          <a:p>
            <a:endParaRPr lang="en-US" dirty="0"/>
          </a:p>
          <a:p>
            <a:r>
              <a:rPr lang="en-US" dirty="0"/>
              <a:t>Let’s take a field trip!</a:t>
            </a:r>
          </a:p>
        </p:txBody>
      </p:sp>
      <p:sp>
        <p:nvSpPr>
          <p:cNvPr id="2" name="Title 1">
            <a:extLst>
              <a:ext uri="{FF2B5EF4-FFF2-40B4-BE49-F238E27FC236}">
                <a16:creationId xmlns:a16="http://schemas.microsoft.com/office/drawing/2014/main" id="{6D343ADC-3402-F846-BE22-9361A7F058E2}"/>
              </a:ext>
            </a:extLst>
          </p:cNvPr>
          <p:cNvSpPr>
            <a:spLocks noGrp="1"/>
          </p:cNvSpPr>
          <p:nvPr>
            <p:ph type="title"/>
          </p:nvPr>
        </p:nvSpPr>
        <p:spPr>
          <a:solidFill>
            <a:schemeClr val="bg1"/>
          </a:solidFill>
        </p:spPr>
        <p:txBody>
          <a:bodyPr/>
          <a:lstStyle/>
          <a:p>
            <a:r>
              <a:rPr lang="en-US" dirty="0"/>
              <a:t>Video: </a:t>
            </a:r>
            <a:r>
              <a:rPr lang="en-US" i="1" dirty="0"/>
              <a:t>Social Stories</a:t>
            </a:r>
          </a:p>
        </p:txBody>
      </p:sp>
    </p:spTree>
    <p:extLst>
      <p:ext uri="{BB962C8B-B14F-4D97-AF65-F5344CB8AC3E}">
        <p14:creationId xmlns:p14="http://schemas.microsoft.com/office/powerpoint/2010/main" val="274049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3308-BAEF-B74D-8BA4-F3C2EF0DEA22}"/>
              </a:ext>
            </a:extLst>
          </p:cNvPr>
          <p:cNvSpPr>
            <a:spLocks noGrp="1"/>
          </p:cNvSpPr>
          <p:nvPr>
            <p:ph type="title"/>
          </p:nvPr>
        </p:nvSpPr>
        <p:spPr>
          <a:xfrm>
            <a:off x="1" y="350026"/>
            <a:ext cx="12192000" cy="1183341"/>
          </a:xfrm>
        </p:spPr>
        <p:txBody>
          <a:bodyPr/>
          <a:lstStyle/>
          <a:p>
            <a:r>
              <a:rPr lang="en-US" dirty="0">
                <a:hlinkClick r:id="rId3"/>
              </a:rPr>
              <a:t>Center for Social Emotional Foundations</a:t>
            </a:r>
            <a:br>
              <a:rPr lang="en-US" dirty="0">
                <a:hlinkClick r:id="rId3"/>
              </a:rPr>
            </a:br>
            <a:r>
              <a:rPr lang="en-US" dirty="0">
                <a:hlinkClick r:id="rId3"/>
              </a:rPr>
              <a:t>of Early Learning</a:t>
            </a:r>
            <a:endParaRPr lang="en-US" dirty="0"/>
          </a:p>
        </p:txBody>
      </p:sp>
      <p:pic>
        <p:nvPicPr>
          <p:cNvPr id="4" name="Picture 3" descr="graphic showing feeling measurement from relaxed to mad">
            <a:extLst>
              <a:ext uri="{FF2B5EF4-FFF2-40B4-BE49-F238E27FC236}">
                <a16:creationId xmlns:a16="http://schemas.microsoft.com/office/drawing/2014/main" id="{4791576A-48BA-5140-8D30-BFCE5AFF054D}"/>
              </a:ext>
            </a:extLst>
          </p:cNvPr>
          <p:cNvPicPr>
            <a:picLocks noChangeAspect="1"/>
          </p:cNvPicPr>
          <p:nvPr/>
        </p:nvPicPr>
        <p:blipFill>
          <a:blip r:embed="rId4"/>
          <a:stretch>
            <a:fillRect/>
          </a:stretch>
        </p:blipFill>
        <p:spPr>
          <a:xfrm>
            <a:off x="1064572" y="1433569"/>
            <a:ext cx="3835687" cy="4709160"/>
          </a:xfrm>
          <a:prstGeom prst="rect">
            <a:avLst/>
          </a:prstGeom>
        </p:spPr>
      </p:pic>
      <p:pic>
        <p:nvPicPr>
          <p:cNvPr id="5" name="Picture 4" descr="front cover of the social story Tucker Turtle Take Time to Tuck and Think">
            <a:extLst>
              <a:ext uri="{FF2B5EF4-FFF2-40B4-BE49-F238E27FC236}">
                <a16:creationId xmlns:a16="http://schemas.microsoft.com/office/drawing/2014/main" id="{067F4F65-FC3B-CF44-926F-63FDB8918AA9}"/>
              </a:ext>
            </a:extLst>
          </p:cNvPr>
          <p:cNvPicPr>
            <a:picLocks noChangeAspect="1"/>
          </p:cNvPicPr>
          <p:nvPr/>
        </p:nvPicPr>
        <p:blipFill>
          <a:blip r:embed="rId5"/>
          <a:stretch>
            <a:fillRect/>
          </a:stretch>
        </p:blipFill>
        <p:spPr>
          <a:xfrm>
            <a:off x="6569261" y="2197474"/>
            <a:ext cx="4281076" cy="3181350"/>
          </a:xfrm>
          <a:prstGeom prst="rect">
            <a:avLst/>
          </a:prstGeom>
        </p:spPr>
      </p:pic>
      <p:sp>
        <p:nvSpPr>
          <p:cNvPr id="3" name="Rectangle 2">
            <a:extLst>
              <a:ext uri="{FF2B5EF4-FFF2-40B4-BE49-F238E27FC236}">
                <a16:creationId xmlns:a16="http://schemas.microsoft.com/office/drawing/2014/main" id="{6C24E024-8ACB-F149-BD42-A8A7615A7C88}"/>
              </a:ext>
            </a:extLst>
          </p:cNvPr>
          <p:cNvSpPr/>
          <p:nvPr/>
        </p:nvSpPr>
        <p:spPr>
          <a:xfrm>
            <a:off x="0" y="6362789"/>
            <a:ext cx="7243690" cy="307777"/>
          </a:xfrm>
          <a:prstGeom prst="rect">
            <a:avLst/>
          </a:prstGeom>
        </p:spPr>
        <p:txBody>
          <a:bodyPr wrap="square">
            <a:spAutoFit/>
          </a:bodyPr>
          <a:lstStyle/>
          <a:p>
            <a:r>
              <a:rPr lang="en-US" sz="1400" dirty="0">
                <a:latin typeface="Arial" panose="020B0604020202020204" pitchFamily="34" charset="0"/>
                <a:ea typeface="Arial" panose="020B0604020202020204" pitchFamily="34" charset="0"/>
              </a:rPr>
              <a:t>Image Credit: Center on the Social and Emotional Foundations for Early Learning</a:t>
            </a:r>
            <a:r>
              <a:rPr lang="en-US" sz="1400" dirty="0"/>
              <a:t> </a:t>
            </a:r>
          </a:p>
        </p:txBody>
      </p:sp>
    </p:spTree>
    <p:extLst>
      <p:ext uri="{BB962C8B-B14F-4D97-AF65-F5344CB8AC3E}">
        <p14:creationId xmlns:p14="http://schemas.microsoft.com/office/powerpoint/2010/main" val="2811498089"/>
      </p:ext>
    </p:extLst>
  </p:cSld>
  <p:clrMapOvr>
    <a:masterClrMapping/>
  </p:clrMapOvr>
</p:sld>
</file>

<file path=ppt/theme/theme1.xml><?xml version="1.0" encoding="utf-8"?>
<a:theme xmlns:a="http://schemas.openxmlformats.org/drawingml/2006/main" name="EarlyEdU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9339"/>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3600" b="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Status xmlns="2b0696d2-03e8-4ed2-82a3-1f89a5fc7162">Manager Review</DocumentStatus>
    <Year xmlns="0bcfbbdd-cf99-4445-bd4f-0255aa14744a" xsi:nil="true"/>
    <Grant_x0020_Year xmlns="0bcfbbdd-cf99-4445-bd4f-0255aa1474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F1FD8894558449A264163B3A97FDE9" ma:contentTypeVersion="21" ma:contentTypeDescription="Create a new document." ma:contentTypeScope="" ma:versionID="ab83a885e9ed19c796b6343c50ca8f5b">
  <xsd:schema xmlns:xsd="http://www.w3.org/2001/XMLSchema" xmlns:xs="http://www.w3.org/2001/XMLSchema" xmlns:p="http://schemas.microsoft.com/office/2006/metadata/properties" xmlns:ns2="638e6b88-029d-4974-94ab-4f46eee0f699" xmlns:ns3="0bcfbbdd-cf99-4445-bd4f-0255aa14744a" xmlns:ns4="2b0696d2-03e8-4ed2-82a3-1f89a5fc7162" targetNamespace="http://schemas.microsoft.com/office/2006/metadata/properties" ma:root="true" ma:fieldsID="26a4cb01407bb862c72f678f4aea7713" ns2:_="" ns3:_="" ns4:_="">
    <xsd:import namespace="638e6b88-029d-4974-94ab-4f46eee0f699"/>
    <xsd:import namespace="0bcfbbdd-cf99-4445-bd4f-0255aa14744a"/>
    <xsd:import namespace="2b0696d2-03e8-4ed2-82a3-1f89a5fc716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4:DocumentStatus" minOccurs="0"/>
                <xsd:element ref="ns3:MediaServiceEventHashCode" minOccurs="0"/>
                <xsd:element ref="ns3:MediaServiceGenerationTime" minOccurs="0"/>
                <xsd:element ref="ns3:Year" minOccurs="0"/>
                <xsd:element ref="ns3:Grant_x0020_Yea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e6b88-029d-4974-94ab-4f46eee0f6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bcfbbdd-cf99-4445-bd4f-0255aa14744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Year" ma:index="20" nillable="true" ma:displayName="Year" ma:format="DateOnly" ma:internalName="Year">
      <xsd:simpleType>
        <xsd:restriction base="dms:DateTime"/>
      </xsd:simpleType>
    </xsd:element>
    <xsd:element name="Grant_x0020_Year" ma:index="21" nillable="true" ma:displayName="Grant Year" ma:format="Dropdown" ma:internalName="Grant_x0020_Year">
      <xsd:simpleType>
        <xsd:restriction base="dms:Text">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0696d2-03e8-4ed2-82a3-1f89a5fc7162" elementFormDefault="qualified">
    <xsd:import namespace="http://schemas.microsoft.com/office/2006/documentManagement/types"/>
    <xsd:import namespace="http://schemas.microsoft.com/office/infopath/2007/PartnerControls"/>
    <xsd:element name="DocumentStatus" ma:index="17" nillable="true" ma:displayName="Document Status" ma:default="Manager Review" ma:format="Dropdown" ma:indexed="true" ma:internalName="DocumentStatus">
      <xsd:simpleType>
        <xsd:restriction base="dms:Choice">
          <xsd:enumeration value="Manager Review"/>
          <xsd:enumeration value="Senior-Manager Review"/>
          <xsd:enumeration value="Director Review"/>
          <xsd:enumeration value="Client Review"/>
          <xsd:enumeration value="Center Director Review"/>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D600EB-8CE0-4492-8BC7-E74DB6217DA6}">
  <ds:schemaRefs>
    <ds:schemaRef ds:uri="http://schemas.microsoft.com/office/2006/metadata/properties"/>
    <ds:schemaRef ds:uri="http://schemas.microsoft.com/office/infopath/2007/PartnerControls"/>
    <ds:schemaRef ds:uri="2b0696d2-03e8-4ed2-82a3-1f89a5fc7162"/>
    <ds:schemaRef ds:uri="0bcfbbdd-cf99-4445-bd4f-0255aa14744a"/>
  </ds:schemaRefs>
</ds:datastoreItem>
</file>

<file path=customXml/itemProps2.xml><?xml version="1.0" encoding="utf-8"?>
<ds:datastoreItem xmlns:ds="http://schemas.openxmlformats.org/officeDocument/2006/customXml" ds:itemID="{2454976B-D47B-45AD-80B6-BFF72F26A186}">
  <ds:schemaRefs>
    <ds:schemaRef ds:uri="http://schemas.microsoft.com/sharepoint/v3/contenttype/forms"/>
  </ds:schemaRefs>
</ds:datastoreItem>
</file>

<file path=customXml/itemProps3.xml><?xml version="1.0" encoding="utf-8"?>
<ds:datastoreItem xmlns:ds="http://schemas.openxmlformats.org/officeDocument/2006/customXml" ds:itemID="{26E97FC8-C409-46FA-B19C-C6C3289F82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e6b88-029d-4974-94ab-4f46eee0f699"/>
    <ds:schemaRef ds:uri="0bcfbbdd-cf99-4445-bd4f-0255aa14744a"/>
    <ds:schemaRef ds:uri="2b0696d2-03e8-4ed2-82a3-1f89a5fc7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8946</TotalTime>
  <Words>5908</Words>
  <Application>Microsoft Office PowerPoint</Application>
  <PresentationFormat>Widescreen</PresentationFormat>
  <Paragraphs>522</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Century Gothic</vt:lpstr>
      <vt:lpstr>Symbol</vt:lpstr>
      <vt:lpstr>EarlyEdU_PPT_Template</vt:lpstr>
      <vt:lpstr>Positive Behavior Support Part 2</vt:lpstr>
      <vt:lpstr>Learning Objectives – Part 2 </vt:lpstr>
      <vt:lpstr>Hello and Welcome Back!</vt:lpstr>
      <vt:lpstr>Noticing Feelings: Teaching Emotional Literacy and Regulation</vt:lpstr>
      <vt:lpstr>Video: What is Emotional Literacy?</vt:lpstr>
      <vt:lpstr>Discussion: Emotional Literacy</vt:lpstr>
      <vt:lpstr>Video: Emotional Regulation</vt:lpstr>
      <vt:lpstr>Video: Social Stories</vt:lpstr>
      <vt:lpstr>Center for Social Emotional Foundations of Early Learning</vt:lpstr>
      <vt:lpstr>Video: Let’s Make It! Turtles!</vt:lpstr>
      <vt:lpstr>Video: Circle Time Magic – Movement </vt:lpstr>
      <vt:lpstr>Social Stories</vt:lpstr>
      <vt:lpstr>Making a Social Story</vt:lpstr>
      <vt:lpstr>    More Strategies</vt:lpstr>
      <vt:lpstr>Video: What do you with the mad that you feel?</vt:lpstr>
      <vt:lpstr>Children’s Books – Emotions </vt:lpstr>
      <vt:lpstr>Emotional Literacy - Key Strategies</vt:lpstr>
      <vt:lpstr>Video: It’s All About You – Telescope </vt:lpstr>
      <vt:lpstr>Discussion: It’s All About You – Telescopes </vt:lpstr>
      <vt:lpstr>Break</vt:lpstr>
      <vt:lpstr>Problems as Opportunities: Teaching Problem-Solving and Friendship Skills</vt:lpstr>
      <vt:lpstr>Video: The 4 Step Problem Solving Technique</vt:lpstr>
      <vt:lpstr>Review and Discussion: The 4 Step Problem Solving Technique</vt:lpstr>
      <vt:lpstr>Video: Think 5</vt:lpstr>
      <vt:lpstr>Think 5: Key Strategies</vt:lpstr>
      <vt:lpstr>Video: From the Field - Social Problems and Biases</vt:lpstr>
      <vt:lpstr>Reflect: Stop, Tuck, and Breathe</vt:lpstr>
      <vt:lpstr>Discussion: Working with Families</vt:lpstr>
      <vt:lpstr>Video: Children’s Books That  Support Friendship and Solving Problems</vt:lpstr>
      <vt:lpstr>Part 2 – Wellness Activity</vt:lpstr>
      <vt:lpstr>Video: Children's Interviews - Problem Solving</vt:lpstr>
      <vt:lpstr>Addressing Challenging Behavior: Guidance and Support</vt:lpstr>
      <vt:lpstr>Video: The Three R’s</vt:lpstr>
      <vt:lpstr>What is your go-to happy activity?</vt:lpstr>
      <vt:lpstr>Video: The Behavior Equation</vt:lpstr>
      <vt:lpstr>Activity: Antecedent + Behavior + Consequence = Function</vt:lpstr>
      <vt:lpstr>Video: Outdoor Observation</vt:lpstr>
      <vt:lpstr>Antecedent + Behavior + Consequence = Function</vt:lpstr>
      <vt:lpstr>Video: Free-Play Observation</vt:lpstr>
      <vt:lpstr>Antecedent + Behavior + Consequence = Function (continued)</vt:lpstr>
      <vt:lpstr>Functions of Behavior</vt:lpstr>
      <vt:lpstr>Video: Observation Debrief</vt:lpstr>
      <vt:lpstr>Video: Visit to the Library </vt:lpstr>
      <vt:lpstr>Early Intervention</vt:lpstr>
      <vt:lpstr>Video: Early Intervention Services</vt:lpstr>
      <vt:lpstr>Video: Connecting Before Correcting</vt:lpstr>
      <vt:lpstr>Discussion: Connecting Before Correcting</vt:lpstr>
      <vt:lpstr>Family Services</vt:lpstr>
      <vt:lpstr>Early Intervention Key Takeaways</vt:lpstr>
      <vt:lpstr>Summary</vt:lpstr>
      <vt:lpstr>Closing Slide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Behavior Support Part 1</dc:title>
  <dc:subject/>
  <dc:creator>EarlyEdU Alliance</dc:creator>
  <cp:keywords/>
  <dc:description/>
  <cp:lastModifiedBy>Bernard Lopez</cp:lastModifiedBy>
  <cp:revision>87</cp:revision>
  <dcterms:created xsi:type="dcterms:W3CDTF">2020-02-21T23:34:16Z</dcterms:created>
  <dcterms:modified xsi:type="dcterms:W3CDTF">2021-04-21T12:30:51Z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0x01010020F1FD8894558449A264163B3A97FDE9</vt:lpwstr>
  </property>
</Properties>
</file>