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handoutMasterIdLst>
    <p:handoutMasterId r:id="rId49"/>
  </p:handoutMasterIdLst>
  <p:sldIdLst>
    <p:sldId id="367" r:id="rId5"/>
    <p:sldId id="410" r:id="rId6"/>
    <p:sldId id="408" r:id="rId7"/>
    <p:sldId id="406" r:id="rId8"/>
    <p:sldId id="399" r:id="rId9"/>
    <p:sldId id="407" r:id="rId10"/>
    <p:sldId id="371" r:id="rId11"/>
    <p:sldId id="509" r:id="rId12"/>
    <p:sldId id="409" r:id="rId13"/>
    <p:sldId id="411" r:id="rId14"/>
    <p:sldId id="428" r:id="rId15"/>
    <p:sldId id="412" r:id="rId16"/>
    <p:sldId id="413" r:id="rId17"/>
    <p:sldId id="415" r:id="rId18"/>
    <p:sldId id="414" r:id="rId19"/>
    <p:sldId id="416" r:id="rId20"/>
    <p:sldId id="419" r:id="rId21"/>
    <p:sldId id="429" r:id="rId22"/>
    <p:sldId id="418" r:id="rId23"/>
    <p:sldId id="422" r:id="rId24"/>
    <p:sldId id="424" r:id="rId25"/>
    <p:sldId id="425" r:id="rId26"/>
    <p:sldId id="423" r:id="rId27"/>
    <p:sldId id="426" r:id="rId28"/>
    <p:sldId id="427" r:id="rId29"/>
    <p:sldId id="431" r:id="rId30"/>
    <p:sldId id="510" r:id="rId31"/>
    <p:sldId id="430" r:id="rId32"/>
    <p:sldId id="432" r:id="rId33"/>
    <p:sldId id="433" r:id="rId34"/>
    <p:sldId id="434" r:id="rId35"/>
    <p:sldId id="435" r:id="rId36"/>
    <p:sldId id="436" r:id="rId37"/>
    <p:sldId id="438" r:id="rId38"/>
    <p:sldId id="502" r:id="rId39"/>
    <p:sldId id="439" r:id="rId40"/>
    <p:sldId id="503" r:id="rId41"/>
    <p:sldId id="440" r:id="rId42"/>
    <p:sldId id="441" r:id="rId43"/>
    <p:sldId id="519" r:id="rId44"/>
    <p:sldId id="442" r:id="rId45"/>
    <p:sldId id="504" r:id="rId46"/>
    <p:sldId id="302" r:id="rId47"/>
  </p:sldIdLst>
  <p:sldSz cx="12192000"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 Wimmer" initials="LW" lastIdx="15" clrIdx="0"/>
  <p:cmAuthor id="1" name="Joan M Davis" initials="JMD" lastIdx="1" clrIdx="1"/>
  <p:cmAuthor id="2" name="Joan M Davis" initials="JMD [2]" lastIdx="1" clrIdx="2"/>
  <p:cmAuthor id="3" name="Heather Floyd" initials="HF" lastIdx="113" clrIdx="3">
    <p:extLst>
      <p:ext uri="{19B8F6BF-5375-455C-9EA6-DF929625EA0E}">
        <p15:presenceInfo xmlns:p15="http://schemas.microsoft.com/office/powerpoint/2012/main" userId="S::hfloyd@uw.edu::fc146ee3-08fe-41f8-bf74-9f2a682838ed" providerId="AD"/>
      </p:ext>
    </p:extLst>
  </p:cmAuthor>
  <p:cmAuthor id="4" name="Katie Miller" initials="KM" lastIdx="3" clrIdx="4">
    <p:extLst>
      <p:ext uri="{19B8F6BF-5375-455C-9EA6-DF929625EA0E}">
        <p15:presenceInfo xmlns:p15="http://schemas.microsoft.com/office/powerpoint/2012/main" userId="S::millerk3@uw.edu::2fb51082-72ad-432a-86c0-5149f9fec0c5" providerId="AD"/>
      </p:ext>
    </p:extLst>
  </p:cmAuthor>
  <p:cmAuthor id="5" name="Amy Hunter" initials="AH" lastIdx="7" clrIdx="5">
    <p:extLst>
      <p:ext uri="{19B8F6BF-5375-455C-9EA6-DF929625EA0E}">
        <p15:presenceInfo xmlns:p15="http://schemas.microsoft.com/office/powerpoint/2012/main" userId="S-1-5-21-1644491937-1532298954-725345543-128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273"/>
    <a:srgbClr val="10489C"/>
    <a:srgbClr val="F77B2B"/>
    <a:srgbClr val="BABABA"/>
    <a:srgbClr val="FEBD50"/>
    <a:srgbClr val="00995D"/>
    <a:srgbClr val="17933A"/>
    <a:srgbClr val="000000"/>
    <a:srgbClr val="D02B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8F8CA-4617-45E4-9633-65CF6ED6FFB6}" v="1" dt="2021-04-21T12:29:59.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5" autoAdjust="0"/>
    <p:restoredTop sz="78776" autoAdjust="0"/>
  </p:normalViewPr>
  <p:slideViewPr>
    <p:cSldViewPr snapToGrid="0">
      <p:cViewPr varScale="1">
        <p:scale>
          <a:sx n="67" d="100"/>
          <a:sy n="67" d="100"/>
        </p:scale>
        <p:origin x="355" y="62"/>
      </p:cViewPr>
      <p:guideLst>
        <p:guide orient="horz" pos="2128"/>
        <p:guide pos="3840"/>
      </p:guideLst>
    </p:cSldViewPr>
  </p:slideViewPr>
  <p:outlineViewPr>
    <p:cViewPr>
      <p:scale>
        <a:sx n="33" d="100"/>
        <a:sy n="33" d="100"/>
      </p:scale>
      <p:origin x="0" y="-10062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42" d="100"/>
          <a:sy n="42" d="100"/>
        </p:scale>
        <p:origin x="178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C120CA-B6BD-8E45-BA20-F5969E9A26F3}" type="doc">
      <dgm:prSet loTypeId="urn:microsoft.com/office/officeart/2005/8/layout/process1" loCatId="" qsTypeId="urn:microsoft.com/office/officeart/2005/8/quickstyle/simple1" qsCatId="simple" csTypeId="urn:microsoft.com/office/officeart/2005/8/colors/colorful5" csCatId="colorful" phldr="1"/>
      <dgm:spPr/>
    </dgm:pt>
    <dgm:pt modelId="{F05A50F9-BF29-F643-B6D9-C94B9993FC49}">
      <dgm:prSet phldrT="[Text]"/>
      <dgm:spPr/>
      <dgm:t>
        <a:bodyPr/>
        <a:lstStyle/>
        <a:p>
          <a:r>
            <a:rPr lang="en-US" dirty="0">
              <a:solidFill>
                <a:schemeClr val="tx1"/>
              </a:solidFill>
            </a:rPr>
            <a:t>Teach</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A8485E8-F029-0D47-9B47-81E511168FA2}" type="parTrans" cxnId="{161280B8-5E5E-8C40-A63D-E756213A1A0E}">
      <dgm:prSet/>
      <dgm:spPr/>
      <dgm:t>
        <a:bodyPr/>
        <a:lstStyle/>
        <a:p>
          <a:endParaRPr lang="en-US"/>
        </a:p>
      </dgm:t>
    </dgm:pt>
    <dgm:pt modelId="{D8ADA080-5C19-C64D-8F02-B767C6699F6D}" type="sibTrans" cxnId="{161280B8-5E5E-8C40-A63D-E756213A1A0E}">
      <dgm:prSet/>
      <dgm:spPr/>
      <dgm:t>
        <a:bodyPr/>
        <a:lstStyle/>
        <a:p>
          <a:endParaRPr lang="en-US"/>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6A60F8D-B88F-1641-935B-F2436A6347E1}">
      <dgm:prSet phldrT="[Text]"/>
      <dgm:spPr/>
      <dgm:t>
        <a:bodyPr/>
        <a:lstStyle/>
        <a:p>
          <a:r>
            <a:rPr lang="en-US" dirty="0">
              <a:solidFill>
                <a:schemeClr val="tx1"/>
              </a:solidFill>
            </a:rPr>
            <a:t>Practice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E663C26-B041-F849-B3C6-E9BE40E46CE7}" type="parTrans" cxnId="{3A42D77F-72F7-A047-87E1-F65D8D26B60B}">
      <dgm:prSet/>
      <dgm:spPr/>
      <dgm:t>
        <a:bodyPr/>
        <a:lstStyle/>
        <a:p>
          <a:endParaRPr lang="en-US"/>
        </a:p>
      </dgm:t>
    </dgm:pt>
    <dgm:pt modelId="{0033963F-8B83-6A4D-9416-AF289C4F248F}" type="sibTrans" cxnId="{3A42D77F-72F7-A047-87E1-F65D8D26B60B}">
      <dgm:prSet/>
      <dgm:spPr/>
      <dgm:t>
        <a:bodyPr/>
        <a:lstStyle/>
        <a:p>
          <a:endParaRPr lang="en-US"/>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B50AF38-9EA0-CA4E-8129-CD722632654A}">
      <dgm:prSet phldrT="[Text]"/>
      <dgm:spPr/>
      <dgm:t>
        <a:bodyPr/>
        <a:lstStyle/>
        <a:p>
          <a:r>
            <a:rPr lang="en-US" dirty="0">
              <a:solidFill>
                <a:schemeClr val="tx1"/>
              </a:solidFill>
            </a:rPr>
            <a:t>Reinforce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94A8F52-BF40-6E4D-BFD9-A80B9A722EB3}" type="parTrans" cxnId="{20384F01-3F63-C548-B2AB-CEF38BCABFA2}">
      <dgm:prSet/>
      <dgm:spPr/>
      <dgm:t>
        <a:bodyPr/>
        <a:lstStyle/>
        <a:p>
          <a:endParaRPr lang="en-US"/>
        </a:p>
      </dgm:t>
    </dgm:pt>
    <dgm:pt modelId="{D0414E60-05DB-304B-857D-1EAFA43A1EE0}" type="sibTrans" cxnId="{20384F01-3F63-C548-B2AB-CEF38BCABFA2}">
      <dgm:prSet/>
      <dgm:spPr/>
      <dgm:t>
        <a:bodyPr/>
        <a:lstStyle/>
        <a:p>
          <a:endParaRPr lang="en-US"/>
        </a:p>
      </dgm:t>
    </dgm:pt>
    <dgm:pt modelId="{BBCD6EC9-8476-C64F-A9D1-82D5E6060FA5}" type="pres">
      <dgm:prSet presAssocID="{2DC120CA-B6BD-8E45-BA20-F5969E9A26F3}" presName="Name0" presStyleCnt="0">
        <dgm:presLayoutVars>
          <dgm:dir/>
          <dgm:resizeHandles val="exact"/>
        </dgm:presLayoutVars>
      </dgm:prSet>
      <dgm:spPr/>
    </dgm:pt>
    <dgm:pt modelId="{7A93A9CB-47F3-294D-ADB3-CFC950C46EF8}" type="pres">
      <dgm:prSet presAssocID="{F05A50F9-BF29-F643-B6D9-C94B9993FC49}" presName="node" presStyleLbl="node1" presStyleIdx="0" presStyleCnt="3">
        <dgm:presLayoutVars>
          <dgm:bulletEnabled val="1"/>
        </dgm:presLayoutVars>
      </dgm:prSet>
      <dgm:spPr/>
    </dgm:pt>
    <dgm:pt modelId="{9CA17F2B-508F-554F-BA81-50A09DC178D7}" type="pres">
      <dgm:prSet presAssocID="{D8ADA080-5C19-C64D-8F02-B767C6699F6D}" presName="sibTrans" presStyleLbl="sibTrans2D1" presStyleIdx="0" presStyleCnt="2"/>
      <dgm:spPr/>
    </dgm:pt>
    <dgm:pt modelId="{811DC719-30C8-7B41-A9CC-DFE6D65DFAC1}" type="pres">
      <dgm:prSet presAssocID="{D8ADA080-5C19-C64D-8F02-B767C6699F6D}" presName="connectorText" presStyleLbl="sibTrans2D1" presStyleIdx="0" presStyleCnt="2"/>
      <dgm:spPr/>
    </dgm:pt>
    <dgm:pt modelId="{A64C2918-58A8-934D-B73E-1CC14648A009}" type="pres">
      <dgm:prSet presAssocID="{06A60F8D-B88F-1641-935B-F2436A6347E1}" presName="node" presStyleLbl="node1" presStyleIdx="1" presStyleCnt="3">
        <dgm:presLayoutVars>
          <dgm:bulletEnabled val="1"/>
        </dgm:presLayoutVars>
      </dgm:prSet>
      <dgm:spPr/>
    </dgm:pt>
    <dgm:pt modelId="{50CDF503-0E09-8C48-928C-9EE81EE22CD8}" type="pres">
      <dgm:prSet presAssocID="{0033963F-8B83-6A4D-9416-AF289C4F248F}" presName="sibTrans" presStyleLbl="sibTrans2D1" presStyleIdx="1" presStyleCnt="2"/>
      <dgm:spPr/>
    </dgm:pt>
    <dgm:pt modelId="{66F61957-FD64-E440-BFFE-092FC2AC8D8C}" type="pres">
      <dgm:prSet presAssocID="{0033963F-8B83-6A4D-9416-AF289C4F248F}" presName="connectorText" presStyleLbl="sibTrans2D1" presStyleIdx="1" presStyleCnt="2"/>
      <dgm:spPr/>
    </dgm:pt>
    <dgm:pt modelId="{0395168A-C8E5-6A46-9A29-4C06A385A095}" type="pres">
      <dgm:prSet presAssocID="{4B50AF38-9EA0-CA4E-8129-CD722632654A}" presName="node" presStyleLbl="node1" presStyleIdx="2" presStyleCnt="3">
        <dgm:presLayoutVars>
          <dgm:bulletEnabled val="1"/>
        </dgm:presLayoutVars>
      </dgm:prSet>
      <dgm:spPr/>
    </dgm:pt>
  </dgm:ptLst>
  <dgm:cxnLst>
    <dgm:cxn modelId="{20384F01-3F63-C548-B2AB-CEF38BCABFA2}" srcId="{2DC120CA-B6BD-8E45-BA20-F5969E9A26F3}" destId="{4B50AF38-9EA0-CA4E-8129-CD722632654A}" srcOrd="2" destOrd="0" parTransId="{C94A8F52-BF40-6E4D-BFD9-A80B9A722EB3}" sibTransId="{D0414E60-05DB-304B-857D-1EAFA43A1EE0}"/>
    <dgm:cxn modelId="{082B9B16-8CC1-7542-A9B6-6092D5264873}" type="presOf" srcId="{D8ADA080-5C19-C64D-8F02-B767C6699F6D}" destId="{811DC719-30C8-7B41-A9CC-DFE6D65DFAC1}" srcOrd="1" destOrd="0" presId="urn:microsoft.com/office/officeart/2005/8/layout/process1"/>
    <dgm:cxn modelId="{9DC2B47B-9359-844C-A586-55BEEC12AD4B}" type="presOf" srcId="{0033963F-8B83-6A4D-9416-AF289C4F248F}" destId="{66F61957-FD64-E440-BFFE-092FC2AC8D8C}" srcOrd="1" destOrd="0" presId="urn:microsoft.com/office/officeart/2005/8/layout/process1"/>
    <dgm:cxn modelId="{3A42D77F-72F7-A047-87E1-F65D8D26B60B}" srcId="{2DC120CA-B6BD-8E45-BA20-F5969E9A26F3}" destId="{06A60F8D-B88F-1641-935B-F2436A6347E1}" srcOrd="1" destOrd="0" parTransId="{0E663C26-B041-F849-B3C6-E9BE40E46CE7}" sibTransId="{0033963F-8B83-6A4D-9416-AF289C4F248F}"/>
    <dgm:cxn modelId="{6D12AFB0-73DE-4446-AE7C-418A04600A04}" type="presOf" srcId="{4B50AF38-9EA0-CA4E-8129-CD722632654A}" destId="{0395168A-C8E5-6A46-9A29-4C06A385A095}" srcOrd="0" destOrd="0" presId="urn:microsoft.com/office/officeart/2005/8/layout/process1"/>
    <dgm:cxn modelId="{161280B8-5E5E-8C40-A63D-E756213A1A0E}" srcId="{2DC120CA-B6BD-8E45-BA20-F5969E9A26F3}" destId="{F05A50F9-BF29-F643-B6D9-C94B9993FC49}" srcOrd="0" destOrd="0" parTransId="{BA8485E8-F029-0D47-9B47-81E511168FA2}" sibTransId="{D8ADA080-5C19-C64D-8F02-B767C6699F6D}"/>
    <dgm:cxn modelId="{B54C81B8-6967-F047-859B-B304126F3B23}" type="presOf" srcId="{F05A50F9-BF29-F643-B6D9-C94B9993FC49}" destId="{7A93A9CB-47F3-294D-ADB3-CFC950C46EF8}" srcOrd="0" destOrd="0" presId="urn:microsoft.com/office/officeart/2005/8/layout/process1"/>
    <dgm:cxn modelId="{DF7C9EC5-DD02-C940-98DE-02F44503C00B}" type="presOf" srcId="{D8ADA080-5C19-C64D-8F02-B767C6699F6D}" destId="{9CA17F2B-508F-554F-BA81-50A09DC178D7}" srcOrd="0" destOrd="0" presId="urn:microsoft.com/office/officeart/2005/8/layout/process1"/>
    <dgm:cxn modelId="{E0EE0DC9-2B1B-7E4D-80B3-7D95166BE3B2}" type="presOf" srcId="{2DC120CA-B6BD-8E45-BA20-F5969E9A26F3}" destId="{BBCD6EC9-8476-C64F-A9D1-82D5E6060FA5}" srcOrd="0" destOrd="0" presId="urn:microsoft.com/office/officeart/2005/8/layout/process1"/>
    <dgm:cxn modelId="{ECE160E2-8524-F344-9D36-041369CFCDA8}" type="presOf" srcId="{06A60F8D-B88F-1641-935B-F2436A6347E1}" destId="{A64C2918-58A8-934D-B73E-1CC14648A009}" srcOrd="0" destOrd="0" presId="urn:microsoft.com/office/officeart/2005/8/layout/process1"/>
    <dgm:cxn modelId="{B91CCBE8-AF72-EB45-BEAC-01A40D62A3F8}" type="presOf" srcId="{0033963F-8B83-6A4D-9416-AF289C4F248F}" destId="{50CDF503-0E09-8C48-928C-9EE81EE22CD8}" srcOrd="0" destOrd="0" presId="urn:microsoft.com/office/officeart/2005/8/layout/process1"/>
    <dgm:cxn modelId="{4EF7FB1D-7BC8-9E48-9F6F-F81F2CDEF1A1}" type="presParOf" srcId="{BBCD6EC9-8476-C64F-A9D1-82D5E6060FA5}" destId="{7A93A9CB-47F3-294D-ADB3-CFC950C46EF8}" srcOrd="0" destOrd="0" presId="urn:microsoft.com/office/officeart/2005/8/layout/process1"/>
    <dgm:cxn modelId="{E338A836-7E87-3B48-ACD9-05DD3C2D569C}" type="presParOf" srcId="{BBCD6EC9-8476-C64F-A9D1-82D5E6060FA5}" destId="{9CA17F2B-508F-554F-BA81-50A09DC178D7}" srcOrd="1" destOrd="0" presId="urn:microsoft.com/office/officeart/2005/8/layout/process1"/>
    <dgm:cxn modelId="{1849B480-A05C-CF4A-BAC1-32C63DF13FE9}" type="presParOf" srcId="{9CA17F2B-508F-554F-BA81-50A09DC178D7}" destId="{811DC719-30C8-7B41-A9CC-DFE6D65DFAC1}" srcOrd="0" destOrd="0" presId="urn:microsoft.com/office/officeart/2005/8/layout/process1"/>
    <dgm:cxn modelId="{B14FA028-B162-C044-BFE1-44D1AA4939A5}" type="presParOf" srcId="{BBCD6EC9-8476-C64F-A9D1-82D5E6060FA5}" destId="{A64C2918-58A8-934D-B73E-1CC14648A009}" srcOrd="2" destOrd="0" presId="urn:microsoft.com/office/officeart/2005/8/layout/process1"/>
    <dgm:cxn modelId="{1D31D539-CE4E-C046-98F4-9EA195898BB6}" type="presParOf" srcId="{BBCD6EC9-8476-C64F-A9D1-82D5E6060FA5}" destId="{50CDF503-0E09-8C48-928C-9EE81EE22CD8}" srcOrd="3" destOrd="0" presId="urn:microsoft.com/office/officeart/2005/8/layout/process1"/>
    <dgm:cxn modelId="{6F297B17-32B5-6F4F-9E16-18692FD1E952}" type="presParOf" srcId="{50CDF503-0E09-8C48-928C-9EE81EE22CD8}" destId="{66F61957-FD64-E440-BFFE-092FC2AC8D8C}" srcOrd="0" destOrd="0" presId="urn:microsoft.com/office/officeart/2005/8/layout/process1"/>
    <dgm:cxn modelId="{96DA04CD-4E25-CD43-9255-2F13954193F0}" type="presParOf" srcId="{BBCD6EC9-8476-C64F-A9D1-82D5E6060FA5}" destId="{0395168A-C8E5-6A46-9A29-4C06A385A09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3A9CB-47F3-294D-ADB3-CFC950C46EF8}">
      <dsp:nvSpPr>
        <dsp:cNvPr id="0" name=""/>
        <dsp:cNvSpPr/>
      </dsp:nvSpPr>
      <dsp:spPr>
        <a:xfrm>
          <a:off x="7143" y="844359"/>
          <a:ext cx="2135187" cy="12811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Teach</a:t>
          </a:r>
        </a:p>
      </dsp:txBody>
      <dsp:txXfrm>
        <a:off x="44665" y="881881"/>
        <a:ext cx="2060143" cy="1206068"/>
      </dsp:txXfrm>
    </dsp:sp>
    <dsp:sp modelId="{9CA17F2B-508F-554F-BA81-50A09DC178D7}">
      <dsp:nvSpPr>
        <dsp:cNvPr id="0" name=""/>
        <dsp:cNvSpPr/>
      </dsp:nvSpPr>
      <dsp:spPr>
        <a:xfrm>
          <a:off x="2355850" y="1220152"/>
          <a:ext cx="452659" cy="52952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55850" y="1326057"/>
        <a:ext cx="316861" cy="317716"/>
      </dsp:txXfrm>
    </dsp:sp>
    <dsp:sp modelId="{A64C2918-58A8-934D-B73E-1CC14648A009}">
      <dsp:nvSpPr>
        <dsp:cNvPr id="0" name=""/>
        <dsp:cNvSpPr/>
      </dsp:nvSpPr>
      <dsp:spPr>
        <a:xfrm>
          <a:off x="2996406" y="844359"/>
          <a:ext cx="2135187" cy="1281112"/>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Practice</a:t>
          </a:r>
        </a:p>
      </dsp:txBody>
      <dsp:txXfrm>
        <a:off x="3033928" y="881881"/>
        <a:ext cx="2060143" cy="1206068"/>
      </dsp:txXfrm>
    </dsp:sp>
    <dsp:sp modelId="{50CDF503-0E09-8C48-928C-9EE81EE22CD8}">
      <dsp:nvSpPr>
        <dsp:cNvPr id="0" name=""/>
        <dsp:cNvSpPr/>
      </dsp:nvSpPr>
      <dsp:spPr>
        <a:xfrm>
          <a:off x="5345112" y="1220152"/>
          <a:ext cx="452659" cy="529526"/>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345112" y="1326057"/>
        <a:ext cx="316861" cy="317716"/>
      </dsp:txXfrm>
    </dsp:sp>
    <dsp:sp modelId="{0395168A-C8E5-6A46-9A29-4C06A385A095}">
      <dsp:nvSpPr>
        <dsp:cNvPr id="0" name=""/>
        <dsp:cNvSpPr/>
      </dsp:nvSpPr>
      <dsp:spPr>
        <a:xfrm>
          <a:off x="5985668" y="844359"/>
          <a:ext cx="2135187" cy="1281112"/>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Reinforce</a:t>
          </a:r>
        </a:p>
      </dsp:txBody>
      <dsp:txXfrm>
        <a:off x="6023190" y="881881"/>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ACDB42-D44A-1247-B623-C9564EE5B81C}" type="datetimeFigureOut">
              <a:rPr lang="en-US" smtClean="0"/>
              <a:t>4/21/2021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AE497E-2612-9D49-A9AE-7FAD87653356}" type="slidenum">
              <a:rPr lang="en-US" smtClean="0"/>
              <a:t>‹#›</a:t>
            </a:fld>
            <a:endParaRPr lang="en-US"/>
          </a:p>
        </p:txBody>
      </p:sp>
    </p:spTree>
    <p:extLst>
      <p:ext uri="{BB962C8B-B14F-4D97-AF65-F5344CB8AC3E}">
        <p14:creationId xmlns:p14="http://schemas.microsoft.com/office/powerpoint/2010/main" val="514746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0ED0C-8F5C-AD47-BFDF-027F7D36ABA9}" type="datetimeFigureOut">
              <a:rPr lang="en-US" smtClean="0"/>
              <a:t>4/21/2021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7395D8-2BAD-2643-952A-6FE555AF7251}" type="slidenum">
              <a:rPr lang="en-US" smtClean="0"/>
              <a:t>‹#›</a:t>
            </a:fld>
            <a:endParaRPr lang="en-US"/>
          </a:p>
        </p:txBody>
      </p:sp>
    </p:spTree>
    <p:extLst>
      <p:ext uri="{BB962C8B-B14F-4D97-AF65-F5344CB8AC3E}">
        <p14:creationId xmlns:p14="http://schemas.microsoft.com/office/powerpoint/2010/main" val="2116321701"/>
      </p:ext>
    </p:extLst>
  </p:cSld>
  <p:clrMap bg1="lt1" tx1="dk1" bg2="lt2" tx2="dk2" accent1="accent1" accent2="accent2" accent3="accent3" accent4="accent4" accent5="accent5" accent6="accent6" hlink="hlink" folHlink="folHlink"/>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hallengingbehavior.cbcs.usf.edu/docs/Informed-Care-Checklist.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sefel.vanderbilt.ed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sefel.vanderbilt.edu/"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files.eric.ed.gov/fulltext/ED505361.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headstartinclusion.org/teacher-tool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1600" b="1" baseline="0" dirty="0"/>
              <a:t>What to say:</a:t>
            </a:r>
          </a:p>
          <a:p>
            <a:r>
              <a:rPr lang="en-US" sz="1600" kern="1200" dirty="0">
                <a:solidFill>
                  <a:schemeClr val="tx1"/>
                </a:solidFill>
                <a:effectLst/>
                <a:latin typeface="+mn-lt"/>
                <a:ea typeface="+mn-ea"/>
                <a:cs typeface="+mn-cs"/>
              </a:rPr>
              <a:t>Welcome to our module focused on Positive Behavior Support, also known as PBS.  This module will use clips from Cultivate Learning’s Circle Time™ Magazine, season 2, as well as engaging discussions and activities to explore PBS through the framework of the Pyramid Model, which we will discuss shortly. This module teaches positive behavior support practices for early learning professionals working with children from birth to age 5 in a variety of early learning settings, from family programs to private programs to Early Head Start/Head Start. In this module, the terms </a:t>
            </a:r>
            <a:r>
              <a:rPr lang="en-US" sz="1600" i="1" kern="1200" dirty="0">
                <a:solidFill>
                  <a:schemeClr val="tx1"/>
                </a:solidFill>
                <a:effectLst/>
                <a:latin typeface="+mn-lt"/>
                <a:ea typeface="+mn-ea"/>
                <a:cs typeface="+mn-cs"/>
              </a:rPr>
              <a:t>early learning professional</a:t>
            </a:r>
            <a:r>
              <a:rPr lang="en-US" sz="1600" kern="1200" dirty="0">
                <a:solidFill>
                  <a:schemeClr val="tx1"/>
                </a:solidFill>
                <a:effectLst/>
                <a:latin typeface="+mn-lt"/>
                <a:ea typeface="+mn-ea"/>
                <a:cs typeface="+mn-cs"/>
              </a:rPr>
              <a:t>, </a:t>
            </a:r>
            <a:r>
              <a:rPr lang="en-US" sz="1600" i="1" kern="1200" dirty="0">
                <a:solidFill>
                  <a:schemeClr val="tx1"/>
                </a:solidFill>
                <a:effectLst/>
                <a:latin typeface="+mn-lt"/>
                <a:ea typeface="+mn-ea"/>
                <a:cs typeface="+mn-cs"/>
              </a:rPr>
              <a:t>early childhood educator,</a:t>
            </a:r>
            <a:r>
              <a:rPr lang="en-US" sz="1600" kern="1200" dirty="0">
                <a:solidFill>
                  <a:schemeClr val="tx1"/>
                </a:solidFill>
                <a:effectLst/>
                <a:latin typeface="+mn-lt"/>
                <a:ea typeface="+mn-ea"/>
                <a:cs typeface="+mn-cs"/>
              </a:rPr>
              <a:t> and their variations refer to educators who work with children ages birth to age 5.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Most of the core principles apply to educators working with children throughout that age range. Some parts of the module may have more examples, photos, or videos from one age range or type of early learning environment. Some practices may be more relevant to one age range than another.</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The aim is for early childhood educators to learn and apply best practices in assessing children to help better guide their learning and development toward outcomes identified by programs, families, curriculum, and state or federal early learning guidelines, and to respond to children’s individual needs.</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You may need to alter the module activities to individualize this learning experience to match the needs of the participants in your class. Some participants may be new to teaching, others may have years of experience and are furthering their education. Some participants may be working in family child care with limited assessment procedures while others may be in Head Start programs with lengthy, structured requirements.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Guidance for some of the learning activities may include possible participant responses. These are not intended to be comprehensive; they are merely suggestions to help you in leading the activity.</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All clips are hyperlinked, so internet access that is fast enough to stream videos is important.  When links are clicked on the slide, a new internet window will open up and automatically start playing the clip.  You will need to click the bottom right corner icon (expand arrows in a circle) to expand to full screen.</a:t>
            </a:r>
          </a:p>
          <a:p>
            <a:pPr marL="0" marR="0" lvl="0" indent="0" algn="l" defTabSz="609493" rtl="0" eaLnBrk="1" fontAlgn="auto" latinLnBrk="0" hangingPunct="1">
              <a:lnSpc>
                <a:spcPct val="100000"/>
              </a:lnSpc>
              <a:spcBef>
                <a:spcPts val="0"/>
              </a:spcBef>
              <a:spcAft>
                <a:spcPts val="0"/>
              </a:spcAft>
              <a:buClrTx/>
              <a:buSzTx/>
              <a:buFontTx/>
              <a:buNone/>
              <a:tabLst/>
              <a:defRPr/>
            </a:pPr>
            <a:endParaRPr lang="en-US" sz="1600" b="0" baseline="0" dirty="0"/>
          </a:p>
          <a:p>
            <a:pPr marL="0" marR="0" lvl="0" indent="0" algn="l" defTabSz="609493" rtl="0" eaLnBrk="1" fontAlgn="auto" latinLnBrk="0" hangingPunct="1">
              <a:lnSpc>
                <a:spcPct val="100000"/>
              </a:lnSpc>
              <a:spcBef>
                <a:spcPts val="0"/>
              </a:spcBef>
              <a:spcAft>
                <a:spcPts val="0"/>
              </a:spcAft>
              <a:buClrTx/>
              <a:buSzTx/>
              <a:buFontTx/>
              <a:buNone/>
              <a:tabLst/>
              <a:defRPr/>
            </a:pPr>
            <a:endParaRPr lang="en-US" sz="1600" b="0" baseline="0" dirty="0"/>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1</a:t>
            </a:fld>
            <a:endParaRPr lang="en-US"/>
          </a:p>
        </p:txBody>
      </p:sp>
    </p:spTree>
    <p:extLst>
      <p:ext uri="{BB962C8B-B14F-4D97-AF65-F5344CB8AC3E}">
        <p14:creationId xmlns:p14="http://schemas.microsoft.com/office/powerpoint/2010/main" val="1746661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dirty="0"/>
              <a:t>Wait to click and bring in image until after the first request for review.</a:t>
            </a:r>
          </a:p>
          <a:p>
            <a:endParaRPr lang="en-US" dirty="0"/>
          </a:p>
          <a:p>
            <a:r>
              <a:rPr lang="en-US" sz="1600" b="1" kern="1200" dirty="0">
                <a:solidFill>
                  <a:schemeClr val="tx1"/>
                </a:solidFill>
                <a:effectLst/>
                <a:latin typeface="+mn-lt"/>
                <a:ea typeface="+mn-ea"/>
                <a:cs typeface="+mn-cs"/>
              </a:rPr>
              <a:t>What to say:</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Let’s take a moment to review some of the key strategies that Dr. Lytle discussed. </a:t>
            </a:r>
            <a:r>
              <a:rPr lang="en-US" sz="1600" b="0" i="0" u="none" strike="noStrike" kern="1200" dirty="0">
                <a:solidFill>
                  <a:schemeClr val="tx1"/>
                </a:solidFill>
                <a:effectLst/>
                <a:latin typeface="+mn-lt"/>
                <a:ea typeface="+mn-ea"/>
                <a:cs typeface="+mn-cs"/>
              </a:rPr>
              <a:t>Nurturing and responsive care is important for children, especially for children who have experienced adversities or trauma. A consistent and stable environment supports children, especially children who may benefit from increased predictability.</a:t>
            </a:r>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What did you notice from the video?</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Now click to bring in the images.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Here are the strategies that Dr. Lytle discussed in the clip.  (Note any that participants missed.)</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Notice and respond to children’s cues</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Customize your interactions</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Consistency builds trust and security</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Matching children’s affect</a:t>
            </a:r>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10</a:t>
            </a:fld>
            <a:endParaRPr lang="en-US"/>
          </a:p>
        </p:txBody>
      </p:sp>
    </p:spTree>
    <p:extLst>
      <p:ext uri="{BB962C8B-B14F-4D97-AF65-F5344CB8AC3E}">
        <p14:creationId xmlns:p14="http://schemas.microsoft.com/office/powerpoint/2010/main" val="254166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Thinking of the key strategies we just reviewed, as well as your own experiences, discuss these questions with a partner: How do you support children’s social-emotional development? Which of Dr. Lytle’s key strategies could you focus on using to improve your practices?</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Allow 5-8 minutes for this discussion.  If time allows, ask for a limited number of volunteers to share their ideas with the larger group.</a:t>
            </a:r>
          </a:p>
        </p:txBody>
      </p:sp>
      <p:sp>
        <p:nvSpPr>
          <p:cNvPr id="4" name="Slide Number Placeholder 3"/>
          <p:cNvSpPr>
            <a:spLocks noGrp="1"/>
          </p:cNvSpPr>
          <p:nvPr>
            <p:ph type="sldNum" sz="quarter" idx="5"/>
          </p:nvPr>
        </p:nvSpPr>
        <p:spPr/>
        <p:txBody>
          <a:bodyPr/>
          <a:lstStyle/>
          <a:p>
            <a:fld id="{D57395D8-2BAD-2643-952A-6FE555AF7251}" type="slidenum">
              <a:rPr lang="en-US" smtClean="0"/>
              <a:t>11</a:t>
            </a:fld>
            <a:endParaRPr lang="en-US"/>
          </a:p>
        </p:txBody>
      </p:sp>
    </p:spTree>
    <p:extLst>
      <p:ext uri="{BB962C8B-B14F-4D97-AF65-F5344CB8AC3E}">
        <p14:creationId xmlns:p14="http://schemas.microsoft.com/office/powerpoint/2010/main" val="2164976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Next up is Circle Time Magazine’s From the Field – Strengthening Relationships video. Let’s take a look at how one educator, Cecilia, supports social-emotional development by building relationships with infants and families.</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is 2 minutes, 34 seconds long.</a:t>
            </a:r>
          </a:p>
        </p:txBody>
      </p:sp>
      <p:sp>
        <p:nvSpPr>
          <p:cNvPr id="4" name="Slide Number Placeholder 3"/>
          <p:cNvSpPr>
            <a:spLocks noGrp="1"/>
          </p:cNvSpPr>
          <p:nvPr>
            <p:ph type="sldNum" sz="quarter" idx="5"/>
          </p:nvPr>
        </p:nvSpPr>
        <p:spPr/>
        <p:txBody>
          <a:bodyPr/>
          <a:lstStyle/>
          <a:p>
            <a:fld id="{D57395D8-2BAD-2643-952A-6FE555AF7251}" type="slidenum">
              <a:rPr lang="en-US" smtClean="0"/>
              <a:t>12</a:t>
            </a:fld>
            <a:endParaRPr lang="en-US"/>
          </a:p>
        </p:txBody>
      </p:sp>
    </p:spTree>
    <p:extLst>
      <p:ext uri="{BB962C8B-B14F-4D97-AF65-F5344CB8AC3E}">
        <p14:creationId xmlns:p14="http://schemas.microsoft.com/office/powerpoint/2010/main" val="3048241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b="1" dirty="0"/>
              <a:t>What to say:</a:t>
            </a:r>
          </a:p>
          <a:p>
            <a:r>
              <a:rPr lang="en-US" sz="1600" kern="1200" dirty="0">
                <a:solidFill>
                  <a:schemeClr val="tx1"/>
                </a:solidFill>
                <a:effectLst/>
                <a:latin typeface="+mn-lt"/>
                <a:ea typeface="+mn-ea"/>
                <a:cs typeface="+mn-cs"/>
              </a:rPr>
              <a:t>Before moving into the next activity, let’s talk about what you saw with Cecilia.  What did you notice about how she built relationships?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Now let’s do an activity focused on how we strengthen our relationships with children, families, and colleagues.  </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Place three pieces of chart paper up on the wall. Label each piece with: </a:t>
            </a:r>
            <a:r>
              <a:rPr lang="en-US" sz="1600" i="1" kern="1200" dirty="0">
                <a:solidFill>
                  <a:schemeClr val="tx1"/>
                </a:solidFill>
                <a:effectLst/>
                <a:latin typeface="+mn-lt"/>
                <a:ea typeface="+mn-ea"/>
                <a:cs typeface="+mn-cs"/>
              </a:rPr>
              <a:t>Children, Families, and Colleagues</a:t>
            </a:r>
            <a:r>
              <a:rPr lang="en-US" sz="1600" kern="1200" dirty="0">
                <a:solidFill>
                  <a:schemeClr val="tx1"/>
                </a:solidFill>
                <a:effectLst/>
                <a:latin typeface="+mn-lt"/>
                <a:ea typeface="+mn-ea"/>
                <a:cs typeface="+mn-cs"/>
              </a:rPr>
              <a:t>. For larger groups, you might need multiple pieces of each category.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Ask participants to find someone in the group they don’t know (or at least a different person from previous discussions) to discuss and take notes on scratch paper some of the ways they strengthen relationships with children, families, and colleagues.  After discussing for 3-5 minutes, encourage participants to write 1-2 items down on the chart paper for each category.</a:t>
            </a:r>
          </a:p>
          <a:p>
            <a:endParaRPr lang="en-US" sz="1600" kern="1200" dirty="0">
              <a:solidFill>
                <a:schemeClr val="tx1"/>
              </a:solidFill>
              <a:effectLst/>
              <a:latin typeface="+mn-lt"/>
              <a:ea typeface="+mn-ea"/>
              <a:cs typeface="+mn-cs"/>
            </a:endParaRPr>
          </a:p>
          <a:p>
            <a:r>
              <a:rPr lang="en-US" sz="1600" i="1" kern="1200" dirty="0">
                <a:solidFill>
                  <a:schemeClr val="tx1"/>
                </a:solidFill>
                <a:effectLst/>
                <a:latin typeface="+mn-lt"/>
                <a:ea typeface="+mn-ea"/>
                <a:cs typeface="+mn-cs"/>
              </a:rPr>
              <a:t>Options for review: </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Leave the chart paper on the walls for participants to read during a break.</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Ask for three volunteers to read out strategies from each category.</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Take a few minutes for all participants to do a gallery walk and read the strategies.</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Materials needed:</a:t>
            </a:r>
            <a:endParaRPr lang="en-US" sz="1600" kern="1200" dirty="0">
              <a:solidFill>
                <a:schemeClr val="tx1"/>
              </a:solidFill>
              <a:effectLst/>
              <a:latin typeface="+mn-lt"/>
              <a:ea typeface="+mn-ea"/>
              <a:cs typeface="+mn-cs"/>
            </a:endParaRPr>
          </a:p>
          <a:p>
            <a:r>
              <a:rPr lang="en-US" dirty="0">
                <a:effectLst/>
              </a:rPr>
              <a:t>Chart paper (that sticks to a wall)</a:t>
            </a:r>
          </a:p>
          <a:p>
            <a:r>
              <a:rPr lang="en-US" dirty="0">
                <a:effectLst/>
              </a:rPr>
              <a:t>Markers</a:t>
            </a:r>
          </a:p>
          <a:p>
            <a:r>
              <a:rPr lang="en-US" dirty="0">
                <a:effectLst/>
              </a:rPr>
              <a:t>Scratch paper</a:t>
            </a:r>
          </a:p>
          <a:p>
            <a:r>
              <a:rPr lang="en-US" dirty="0">
                <a:effectLst/>
              </a:rPr>
              <a:t>Pens/pencils</a:t>
            </a:r>
          </a:p>
          <a:p>
            <a:endParaRPr lang="en-US" dirty="0">
              <a:effectLst/>
            </a:endParaRPr>
          </a:p>
          <a:p>
            <a:r>
              <a:rPr lang="en-US" sz="1600" b="1" kern="1200" dirty="0">
                <a:solidFill>
                  <a:schemeClr val="tx1"/>
                </a:solidFill>
                <a:effectLst/>
                <a:latin typeface="+mn-lt"/>
                <a:ea typeface="+mn-ea"/>
                <a:cs typeface="+mn-cs"/>
              </a:rPr>
              <a:t>Additional Resource:</a:t>
            </a:r>
          </a:p>
          <a:p>
            <a:r>
              <a:rPr lang="en-US" dirty="0"/>
              <a:t>Checklist of Early Childhood Practices that Support Social Emotional Development and Trauma-Informed Care</a:t>
            </a:r>
          </a:p>
          <a:p>
            <a:r>
              <a:rPr lang="en-US" dirty="0">
                <a:hlinkClick r:id="rId3"/>
              </a:rPr>
              <a:t>https://challengingbehavior.cbcs.usf.edu/docs/Informed-Care-Checklist.pdf</a:t>
            </a:r>
            <a:endParaRPr lang="en-US" dirty="0">
              <a:effectLst/>
            </a:endParaRPr>
          </a:p>
          <a:p>
            <a:endParaRPr lang="en-US" dirty="0">
              <a:effectLst/>
            </a:endParaRPr>
          </a:p>
        </p:txBody>
      </p:sp>
      <p:sp>
        <p:nvSpPr>
          <p:cNvPr id="4" name="Slide Number Placeholder 3"/>
          <p:cNvSpPr>
            <a:spLocks noGrp="1"/>
          </p:cNvSpPr>
          <p:nvPr>
            <p:ph type="sldNum" sz="quarter" idx="5"/>
          </p:nvPr>
        </p:nvSpPr>
        <p:spPr/>
        <p:txBody>
          <a:bodyPr/>
          <a:lstStyle/>
          <a:p>
            <a:fld id="{D57395D8-2BAD-2643-952A-6FE555AF7251}" type="slidenum">
              <a:rPr lang="en-US" smtClean="0"/>
              <a:t>13</a:t>
            </a:fld>
            <a:endParaRPr lang="en-US"/>
          </a:p>
        </p:txBody>
      </p:sp>
    </p:spTree>
    <p:extLst>
      <p:ext uri="{BB962C8B-B14F-4D97-AF65-F5344CB8AC3E}">
        <p14:creationId xmlns:p14="http://schemas.microsoft.com/office/powerpoint/2010/main" val="2886972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600" b="1" dirty="0">
                <a:effectLst/>
                <a:latin typeface="Arial" panose="020B0604020202020204" pitchFamily="34" charset="0"/>
                <a:ea typeface="Arial" panose="020B0604020202020204" pitchFamily="34" charset="0"/>
              </a:rPr>
              <a:t>What to say:</a:t>
            </a:r>
            <a:endParaRPr lang="en-US" sz="1600" dirty="0">
              <a:effectLst/>
              <a:latin typeface="Arial" panose="020B0604020202020204" pitchFamily="34" charset="0"/>
              <a:ea typeface="Arial" panose="020B0604020202020204" pitchFamily="34" charset="0"/>
            </a:endParaRPr>
          </a:p>
          <a:p>
            <a:r>
              <a:rPr lang="en-US" sz="1600" kern="1200" dirty="0">
                <a:solidFill>
                  <a:schemeClr val="tx1"/>
                </a:solidFill>
                <a:effectLst/>
                <a:latin typeface="+mn-lt"/>
                <a:ea typeface="+mn-ea"/>
                <a:cs typeface="+mn-cs"/>
              </a:rPr>
              <a:t>Next, we’ll hear from Dr. Gail Joseph from the University of Washington to elaborate on building relationships with children, particularly discussing connections to reduce challenging behavior and increase mental health.</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As you watch, think about how your relationships with children connect with behavior.</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clip is 6 minutes, 42 seconds long.</a:t>
            </a:r>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14</a:t>
            </a:fld>
            <a:endParaRPr lang="en-US"/>
          </a:p>
        </p:txBody>
      </p:sp>
    </p:spTree>
    <p:extLst>
      <p:ext uri="{BB962C8B-B14F-4D97-AF65-F5344CB8AC3E}">
        <p14:creationId xmlns:p14="http://schemas.microsoft.com/office/powerpoint/2010/main" val="2077661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b="0" dirty="0"/>
          </a:p>
          <a:p>
            <a:r>
              <a:rPr lang="en-US" sz="1600" kern="1200" dirty="0">
                <a:solidFill>
                  <a:schemeClr val="tx1"/>
                </a:solidFill>
                <a:effectLst/>
                <a:latin typeface="+mn-lt"/>
                <a:ea typeface="+mn-ea"/>
                <a:cs typeface="+mn-cs"/>
              </a:rPr>
              <a:t>Dealing with our hot buttons can be a challenge but it is an important action to take on to become the best possible educator.  </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Ask participants to take a moment to review the Center on the Social and Emotional Foundations for Early Learning’s </a:t>
            </a:r>
            <a:r>
              <a:rPr lang="en-US" sz="1600" i="1" kern="1200" dirty="0">
                <a:solidFill>
                  <a:schemeClr val="tx1"/>
                </a:solidFill>
                <a:effectLst/>
                <a:latin typeface="+mn-lt"/>
                <a:ea typeface="+mn-ea"/>
                <a:cs typeface="+mn-cs"/>
              </a:rPr>
              <a:t>CSEFEL Hot Button Activity</a:t>
            </a:r>
            <a:r>
              <a:rPr lang="en-US" sz="1600" kern="1200" dirty="0">
                <a:solidFill>
                  <a:schemeClr val="tx1"/>
                </a:solidFill>
                <a:effectLst/>
                <a:latin typeface="+mn-lt"/>
                <a:ea typeface="+mn-ea"/>
                <a:cs typeface="+mn-cs"/>
              </a:rPr>
              <a:t> handout, then allow them 3-5 minutes to fill it out.  After completing at least 2-3 columns (hot buttons, how they make you feel, and their impact); encourage participants to discuss their conclusions with a partner.</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Handout Instructions:</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Row 1: On each circle going across, write down the behaviors that push your buttons.</a:t>
            </a:r>
          </a:p>
          <a:p>
            <a:r>
              <a:rPr lang="en-US" sz="1600" kern="1200" dirty="0">
                <a:solidFill>
                  <a:schemeClr val="tx1"/>
                </a:solidFill>
                <a:effectLst/>
                <a:latin typeface="+mn-lt"/>
                <a:ea typeface="+mn-ea"/>
                <a:cs typeface="+mn-cs"/>
              </a:rPr>
              <a:t>Row 2: On each circle going across, write down your feelings when faced with these behaviors.</a:t>
            </a:r>
          </a:p>
          <a:p>
            <a:r>
              <a:rPr lang="en-US" sz="1600" kern="1200" dirty="0">
                <a:solidFill>
                  <a:schemeClr val="tx1"/>
                </a:solidFill>
                <a:effectLst/>
                <a:latin typeface="+mn-lt"/>
                <a:ea typeface="+mn-ea"/>
                <a:cs typeface="+mn-cs"/>
              </a:rPr>
              <a:t>Row 3: On each circle going across, write down the impact your feelings have on your relationship with the children who exhibit these behaviors.</a:t>
            </a:r>
          </a:p>
          <a:p>
            <a:endParaRPr lang="en-US" b="1" dirty="0">
              <a:effectLst/>
            </a:endParaRPr>
          </a:p>
          <a:p>
            <a:r>
              <a:rPr lang="en-US" b="1" dirty="0">
                <a:effectLst/>
              </a:rPr>
              <a:t>Materials needed:</a:t>
            </a:r>
            <a:endParaRPr lang="en-US" dirty="0">
              <a:effectLst/>
            </a:endParaRPr>
          </a:p>
          <a:p>
            <a:r>
              <a:rPr lang="en-US" dirty="0">
                <a:effectLst/>
              </a:rPr>
              <a:t>Handout: </a:t>
            </a:r>
            <a:r>
              <a:rPr lang="en-US" i="1" dirty="0">
                <a:effectLst/>
              </a:rPr>
              <a:t>CSEFEL Hot Button Activity</a:t>
            </a:r>
            <a:endParaRPr lang="en-US" dirty="0">
              <a:effectLst/>
            </a:endParaRPr>
          </a:p>
          <a:p>
            <a:r>
              <a:rPr lang="en-US" b="1" dirty="0">
                <a:effectLst/>
              </a:rPr>
              <a:t> </a:t>
            </a:r>
            <a:endParaRPr lang="en-US" dirty="0">
              <a:effectLst/>
            </a:endParaRPr>
          </a:p>
          <a:p>
            <a:r>
              <a:rPr lang="en-US" b="1" dirty="0">
                <a:effectLst/>
              </a:rPr>
              <a:t>REFERENCE</a:t>
            </a:r>
            <a:endParaRPr lang="en-US" dirty="0">
              <a:effectLst/>
            </a:endParaRPr>
          </a:p>
          <a:p>
            <a:r>
              <a:rPr lang="en-US" dirty="0">
                <a:effectLst/>
              </a:rPr>
              <a:t>Vanderbilt University. Center on the Social and Emotional Foundations for Early Learning (CSEFEL). </a:t>
            </a:r>
            <a:r>
              <a:rPr lang="en-US" sz="1600" u="sng" kern="1200" dirty="0">
                <a:solidFill>
                  <a:schemeClr val="tx1"/>
                </a:solidFill>
                <a:effectLst/>
                <a:latin typeface="+mn-lt"/>
                <a:ea typeface="+mn-ea"/>
                <a:cs typeface="+mn-cs"/>
                <a:hlinkClick r:id="rId3"/>
              </a:rPr>
              <a:t>http://csefel.vanderbilt.edu/</a:t>
            </a:r>
            <a:r>
              <a:rPr lang="en-US" dirty="0">
                <a:effectLst/>
              </a:rPr>
              <a:t>.</a:t>
            </a:r>
          </a:p>
        </p:txBody>
      </p:sp>
      <p:sp>
        <p:nvSpPr>
          <p:cNvPr id="4" name="Slide Number Placeholder 3"/>
          <p:cNvSpPr>
            <a:spLocks noGrp="1"/>
          </p:cNvSpPr>
          <p:nvPr>
            <p:ph type="sldNum" sz="quarter" idx="5"/>
          </p:nvPr>
        </p:nvSpPr>
        <p:spPr/>
        <p:txBody>
          <a:bodyPr/>
          <a:lstStyle/>
          <a:p>
            <a:fld id="{D57395D8-2BAD-2643-952A-6FE555AF7251}" type="slidenum">
              <a:rPr lang="en-US" smtClean="0"/>
              <a:t>15</a:t>
            </a:fld>
            <a:endParaRPr lang="en-US"/>
          </a:p>
        </p:txBody>
      </p:sp>
    </p:spTree>
    <p:extLst>
      <p:ext uri="{BB962C8B-B14F-4D97-AF65-F5344CB8AC3E}">
        <p14:creationId xmlns:p14="http://schemas.microsoft.com/office/powerpoint/2010/main" val="1028350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We just talked about our hot buttons and how we feel about them, now let’s practice Gail’s strategy for managing our thinking and feeling when a child displays challenging behavior. In the old way of thinking, we might have experienced challenging behavior and thought, this child is a monster, nothing ever changes, and this behavior ruins everything.  This could make us feel frustrated, upset, or disappointed.</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When we reframe how we think about that behavior, we might think about how the child is growing and learning from what might be a new experience.  This might leave us feeling challenged, yet optimistic.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Now let’s practice reframing.  Turn to a partner and share a recent experience with challenging behavior and what negative thinking you might have had about it.  This is not a zone of judgment, just a place to practice reframing.  Discuss how  that negative thinking made you feel. Then practice reframing your thinking and consider how that might change your feelings about the behavior. Make sure each person has an opportunity to share their thoughts.</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Allow 3-5 minutes for this discussion.</a:t>
            </a:r>
          </a:p>
          <a:p>
            <a:endParaRPr lang="en-US" b="0" dirty="0"/>
          </a:p>
          <a:p>
            <a:r>
              <a:rPr lang="en-US" b="1" i="1" dirty="0"/>
              <a:t>Optional</a:t>
            </a:r>
            <a:r>
              <a:rPr lang="en-US" b="0" dirty="0"/>
              <a:t>:</a:t>
            </a:r>
          </a:p>
          <a:p>
            <a:r>
              <a:rPr lang="en-US" b="0" dirty="0"/>
              <a:t>If preferred, you can use the Handout: </a:t>
            </a:r>
            <a:r>
              <a:rPr lang="en-US" b="0" i="1" dirty="0"/>
              <a:t>Reframing Activity </a:t>
            </a:r>
            <a:r>
              <a:rPr lang="en-US" b="0" dirty="0"/>
              <a:t>to help guide participants through this discussion.</a:t>
            </a:r>
          </a:p>
          <a:p>
            <a:endParaRPr lang="en-US" b="0" dirty="0"/>
          </a:p>
        </p:txBody>
      </p:sp>
      <p:sp>
        <p:nvSpPr>
          <p:cNvPr id="4" name="Slide Number Placeholder 3"/>
          <p:cNvSpPr>
            <a:spLocks noGrp="1"/>
          </p:cNvSpPr>
          <p:nvPr>
            <p:ph type="sldNum" sz="quarter" idx="5"/>
          </p:nvPr>
        </p:nvSpPr>
        <p:spPr/>
        <p:txBody>
          <a:bodyPr/>
          <a:lstStyle/>
          <a:p>
            <a:fld id="{D57395D8-2BAD-2643-952A-6FE555AF7251}" type="slidenum">
              <a:rPr lang="en-US" smtClean="0"/>
              <a:t>16</a:t>
            </a:fld>
            <a:endParaRPr lang="en-US"/>
          </a:p>
        </p:txBody>
      </p:sp>
    </p:spTree>
    <p:extLst>
      <p:ext uri="{BB962C8B-B14F-4D97-AF65-F5344CB8AC3E}">
        <p14:creationId xmlns:p14="http://schemas.microsoft.com/office/powerpoint/2010/main" val="1394892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b="1" dirty="0"/>
              <a:t>What to say:</a:t>
            </a:r>
          </a:p>
          <a:p>
            <a:r>
              <a:rPr lang="en-US" sz="1600" kern="1200" dirty="0">
                <a:solidFill>
                  <a:schemeClr val="tx1"/>
                </a:solidFill>
                <a:effectLst/>
                <a:latin typeface="+mn-lt"/>
                <a:ea typeface="+mn-ea"/>
                <a:cs typeface="+mn-cs"/>
              </a:rPr>
              <a:t>Next, let’s listen to Featured Guest, Dr. Gail Joseph, discuss some additional ways to strengthen relationships.</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clip is 3 minutes, 1 second long.</a:t>
            </a:r>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17</a:t>
            </a:fld>
            <a:endParaRPr lang="en-US"/>
          </a:p>
        </p:txBody>
      </p:sp>
    </p:spTree>
    <p:extLst>
      <p:ext uri="{BB962C8B-B14F-4D97-AF65-F5344CB8AC3E}">
        <p14:creationId xmlns:p14="http://schemas.microsoft.com/office/powerpoint/2010/main" val="212230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pPr>
              <a:lnSpc>
                <a:spcPct val="115000"/>
              </a:lnSpc>
            </a:pPr>
            <a:r>
              <a:rPr lang="en-US" dirty="0">
                <a:solidFill>
                  <a:srgbClr val="000000"/>
                </a:solidFill>
                <a:effectLst/>
              </a:rPr>
              <a:t>Ask participants to take out a piece of paper and reflect on the following questions:</a:t>
            </a:r>
            <a:endParaRPr lang="en-US" dirty="0">
              <a:effectLst/>
            </a:endParaRPr>
          </a:p>
          <a:p>
            <a:pPr marL="342900" lvl="0" indent="-342900">
              <a:lnSpc>
                <a:spcPct val="115000"/>
              </a:lnSpc>
              <a:buFont typeface="Arial" panose="020B0604020202020204" pitchFamily="34" charset="0"/>
              <a:buChar char="•"/>
              <a:tabLst>
                <a:tab pos="457200" algn="l"/>
              </a:tabLst>
            </a:pPr>
            <a:r>
              <a:rPr lang="en-US" dirty="0">
                <a:solidFill>
                  <a:srgbClr val="000000"/>
                </a:solidFill>
                <a:effectLst/>
                <a:cs typeface="Times New Roman" panose="02020603050405020304" pitchFamily="18" charset="0"/>
              </a:rPr>
              <a:t>How is your relationship piggy bank?</a:t>
            </a:r>
            <a:endParaRPr lang="en-US" dirty="0">
              <a:effectLst/>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dirty="0">
                <a:solidFill>
                  <a:srgbClr val="000000"/>
                </a:solidFill>
                <a:effectLst/>
                <a:cs typeface="Times New Roman" panose="02020603050405020304" pitchFamily="18" charset="0"/>
              </a:rPr>
              <a:t>How do you get it filled?</a:t>
            </a:r>
            <a:endParaRPr lang="en-US" dirty="0">
              <a:effectLst/>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dirty="0">
                <a:solidFill>
                  <a:srgbClr val="000000"/>
                </a:solidFill>
                <a:effectLst/>
                <a:cs typeface="Times New Roman" panose="02020603050405020304" pitchFamily="18" charset="0"/>
              </a:rPr>
              <a:t>Now think of a child in your care. What will you do next time you see them to continue filling their piggy bank?</a:t>
            </a:r>
            <a:endParaRPr lang="en-US" dirty="0">
              <a:effectLst/>
              <a:cs typeface="Times New Roman" panose="02020603050405020304" pitchFamily="18" charset="0"/>
            </a:endParaRPr>
          </a:p>
          <a:p>
            <a:pPr>
              <a:lnSpc>
                <a:spcPct val="115000"/>
              </a:lnSpc>
            </a:pPr>
            <a:r>
              <a:rPr lang="en-US" dirty="0">
                <a:solidFill>
                  <a:srgbClr val="000000"/>
                </a:solidFill>
                <a:effectLst/>
              </a:rPr>
              <a:t> </a:t>
            </a:r>
            <a:endParaRPr lang="en-US" dirty="0">
              <a:effectLst/>
            </a:endParaRPr>
          </a:p>
          <a:p>
            <a:pPr>
              <a:lnSpc>
                <a:spcPct val="115000"/>
              </a:lnSpc>
            </a:pPr>
            <a:r>
              <a:rPr lang="en-US" dirty="0">
                <a:solidFill>
                  <a:srgbClr val="000000"/>
                </a:solidFill>
                <a:effectLst/>
              </a:rPr>
              <a:t>Allow 3-5 minutes for this reflection.</a:t>
            </a:r>
            <a:endParaRPr lang="en-US" dirty="0">
              <a:effectLst/>
            </a:endParaRPr>
          </a:p>
          <a:p>
            <a:pPr>
              <a:lnSpc>
                <a:spcPct val="115000"/>
              </a:lnSpc>
            </a:pPr>
            <a:r>
              <a:rPr lang="en-US" b="1" dirty="0">
                <a:solidFill>
                  <a:srgbClr val="000000"/>
                </a:solidFill>
                <a:effectLst/>
              </a:rPr>
              <a:t> </a:t>
            </a:r>
            <a:endParaRPr lang="en-US" dirty="0">
              <a:effectLst/>
            </a:endParaRPr>
          </a:p>
          <a:p>
            <a:pPr>
              <a:lnSpc>
                <a:spcPct val="115000"/>
              </a:lnSpc>
            </a:pPr>
            <a:r>
              <a:rPr lang="en-US" b="1" dirty="0">
                <a:solidFill>
                  <a:srgbClr val="000000"/>
                </a:solidFill>
                <a:effectLst/>
              </a:rPr>
              <a:t>Materials needed:</a:t>
            </a:r>
            <a:endParaRPr lang="en-US" dirty="0">
              <a:effectLst/>
            </a:endParaRPr>
          </a:p>
          <a:p>
            <a:pPr>
              <a:lnSpc>
                <a:spcPct val="115000"/>
              </a:lnSpc>
            </a:pPr>
            <a:r>
              <a:rPr lang="en-US" dirty="0">
                <a:solidFill>
                  <a:srgbClr val="000000"/>
                </a:solidFill>
                <a:effectLst/>
              </a:rPr>
              <a:t>Writing or scratch paper</a:t>
            </a:r>
            <a:endParaRPr lang="en-US" dirty="0">
              <a:effectLst/>
            </a:endParaRPr>
          </a:p>
          <a:p>
            <a:pPr marL="0" marR="0">
              <a:lnSpc>
                <a:spcPct val="115000"/>
              </a:lnSpc>
              <a:spcBef>
                <a:spcPts val="0"/>
              </a:spcBef>
              <a:spcAft>
                <a:spcPts val="1000"/>
              </a:spcAft>
            </a:pPr>
            <a:r>
              <a:rPr lang="en-US" sz="1050" dirty="0">
                <a:solidFill>
                  <a:srgbClr val="000000"/>
                </a:solidFill>
                <a:effectLst/>
                <a:latin typeface="Arial" panose="020B0604020202020204" pitchFamily="34" charset="0"/>
                <a:ea typeface="Arial" panose="020B0604020202020204" pitchFamily="34" charset="0"/>
              </a:rPr>
              <a:t>Pens/pencils</a:t>
            </a:r>
            <a:endParaRPr lang="en-US" sz="1050" dirty="0">
              <a:effectLst/>
              <a:latin typeface="Arial" panose="020B0604020202020204" pitchFamily="34" charset="0"/>
              <a:ea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D57395D8-2BAD-2643-952A-6FE555AF7251}" type="slidenum">
              <a:rPr lang="en-US" smtClean="0"/>
              <a:t>18</a:t>
            </a:fld>
            <a:endParaRPr lang="en-US"/>
          </a:p>
        </p:txBody>
      </p:sp>
    </p:spTree>
    <p:extLst>
      <p:ext uri="{BB962C8B-B14F-4D97-AF65-F5344CB8AC3E}">
        <p14:creationId xmlns:p14="http://schemas.microsoft.com/office/powerpoint/2010/main" val="4181658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b="1" dirty="0"/>
              <a:t>What to say:</a:t>
            </a:r>
            <a:endParaRPr lang="en-US" b="0" dirty="0"/>
          </a:p>
          <a:p>
            <a:r>
              <a:rPr lang="en-US" sz="1600" kern="1200" dirty="0">
                <a:solidFill>
                  <a:schemeClr val="tx1"/>
                </a:solidFill>
                <a:effectLst/>
                <a:latin typeface="+mn-lt"/>
                <a:ea typeface="+mn-ea"/>
                <a:cs typeface="+mn-cs"/>
              </a:rPr>
              <a:t>Our relationships children and adults are impacted by our awareness and potential biases.  In this next video, we will continue to hear from featured guest Dr. Gail Joseph as she discusses the importance of creating awareness and checking our biases.  After the clip, we will take a few minutes to talk with a partner about our reactions and/or what we noticed in the video.</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clip is 9 minutes, 15 seconds long.  After the clip ends, give participants 5-6 minutes to talk with a partner about their reactions and/or what they noticed while viewing the video.</a:t>
            </a:r>
          </a:p>
          <a:p>
            <a:pPr marL="0" marR="0" lvl="0" indent="0" algn="l" defTabSz="609493"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19</a:t>
            </a:fld>
            <a:endParaRPr lang="en-US"/>
          </a:p>
        </p:txBody>
      </p:sp>
    </p:spTree>
    <p:extLst>
      <p:ext uri="{BB962C8B-B14F-4D97-AF65-F5344CB8AC3E}">
        <p14:creationId xmlns:p14="http://schemas.microsoft.com/office/powerpoint/2010/main" val="388103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b="1" dirty="0"/>
              <a:t>What to say:</a:t>
            </a:r>
          </a:p>
          <a:p>
            <a:r>
              <a:rPr lang="en-US" sz="1600" kern="1200" dirty="0">
                <a:solidFill>
                  <a:schemeClr val="tx1"/>
                </a:solidFill>
                <a:effectLst/>
                <a:latin typeface="+mn-lt"/>
                <a:ea typeface="+mn-ea"/>
                <a:cs typeface="+mn-cs"/>
              </a:rPr>
              <a:t>Take a moment to introduce yourself to someone near you and share a memory from one of your favorite educators growing up.  What was your relationship like with that educator? How did you feel in their class?  Talk with a partner and after a few minutes, I will ask for a couple of volunteers to share with the larger group.</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Take 2-3 minutes for this activity.  Ask for 1-2 volunteers to share back with the larger group.</a:t>
            </a:r>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2</a:t>
            </a:fld>
            <a:endParaRPr lang="en-US"/>
          </a:p>
        </p:txBody>
      </p:sp>
    </p:spTree>
    <p:extLst>
      <p:ext uri="{BB962C8B-B14F-4D97-AF65-F5344CB8AC3E}">
        <p14:creationId xmlns:p14="http://schemas.microsoft.com/office/powerpoint/2010/main" val="2286263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337" rtl="0" eaLnBrk="1" fontAlgn="auto" latinLnBrk="0" hangingPunct="1">
              <a:lnSpc>
                <a:spcPct val="100000"/>
              </a:lnSpc>
              <a:spcBef>
                <a:spcPct val="20000"/>
              </a:spcBef>
              <a:spcAft>
                <a:spcPts val="0"/>
              </a:spcAft>
              <a:buClr>
                <a:prstClr val="black"/>
              </a:buClr>
              <a:buSzTx/>
              <a:buFont typeface="Arial"/>
              <a:buNone/>
              <a:tabLst/>
              <a:defRPr/>
            </a:pPr>
            <a:r>
              <a:rPr kumimoji="0" lang="en-US" sz="3201" b="1" i="0" u="none" strike="noStrike" kern="1200" cap="none" spc="0" normalizeH="0" baseline="0" noProof="0" dirty="0">
                <a:ln>
                  <a:noFill/>
                </a:ln>
                <a:solidFill>
                  <a:prstClr val="black"/>
                </a:solidFill>
                <a:effectLst/>
                <a:uLnTx/>
                <a:uFillTx/>
                <a:latin typeface="Arial"/>
                <a:ea typeface="+mn-ea"/>
                <a:cs typeface="Arial"/>
              </a:rPr>
              <a:t>What to say:</a:t>
            </a:r>
          </a:p>
          <a:p>
            <a:r>
              <a:rPr lang="en-US" dirty="0">
                <a:solidFill>
                  <a:srgbClr val="000000"/>
                </a:solidFill>
                <a:effectLst/>
              </a:rPr>
              <a:t>Before we go on, let’s quickly review some of the key relationship building strategies that we have discussed today.</a:t>
            </a:r>
            <a:endParaRPr lang="en-US" dirty="0">
              <a:effectLst/>
            </a:endParaRPr>
          </a:p>
          <a:p>
            <a:r>
              <a:rPr lang="en-US" dirty="0">
                <a:solidFill>
                  <a:srgbClr val="000000"/>
                </a:solidFill>
                <a:effectLst/>
              </a:rPr>
              <a:t> </a:t>
            </a:r>
            <a:endParaRPr lang="en-US" dirty="0">
              <a:effectLst/>
            </a:endParaRPr>
          </a:p>
          <a:p>
            <a:pPr marL="342900" lvl="0" indent="-342900">
              <a:buFont typeface="Arial" panose="020B0604020202020204" pitchFamily="34" charset="0"/>
              <a:buChar char="•"/>
              <a:tabLst>
                <a:tab pos="457200" algn="l"/>
              </a:tabLst>
            </a:pPr>
            <a:r>
              <a:rPr lang="en-US" dirty="0">
                <a:solidFill>
                  <a:srgbClr val="000000"/>
                </a:solidFill>
                <a:effectLst/>
                <a:cs typeface="Times New Roman" panose="02020603050405020304" pitchFamily="18" charset="0"/>
              </a:rPr>
              <a:t>Acknowledge and reflect on emotions </a:t>
            </a:r>
            <a:endParaRPr lang="en-US" dirty="0">
              <a:effectLst/>
              <a:cs typeface="Times New Roman" panose="02020603050405020304" pitchFamily="18" charset="0"/>
            </a:endParaRPr>
          </a:p>
          <a:p>
            <a:pPr marL="742950" lvl="1" indent="-285750">
              <a:buFont typeface="Arial" panose="020B0604020202020204" pitchFamily="34" charset="0"/>
              <a:buChar char="–"/>
              <a:tabLst>
                <a:tab pos="914400" algn="l"/>
              </a:tabLst>
            </a:pPr>
            <a:r>
              <a:rPr lang="en-US" dirty="0">
                <a:solidFill>
                  <a:srgbClr val="000000"/>
                </a:solidFill>
                <a:effectLst/>
                <a:cs typeface="Times New Roman" panose="02020603050405020304" pitchFamily="18" charset="0"/>
              </a:rPr>
              <a:t>It’s important to recognize our hot buttons</a:t>
            </a:r>
            <a:endParaRPr lang="en-US" dirty="0">
              <a:effectLst/>
              <a:cs typeface="Times New Roman" panose="02020603050405020304" pitchFamily="18" charset="0"/>
            </a:endParaRPr>
          </a:p>
          <a:p>
            <a:pPr marL="742950" lvl="1" indent="-285750">
              <a:buFont typeface="Arial" panose="020B0604020202020204" pitchFamily="34" charset="0"/>
              <a:buChar char="–"/>
              <a:tabLst>
                <a:tab pos="914400" algn="l"/>
              </a:tabLst>
            </a:pPr>
            <a:r>
              <a:rPr lang="en-US" dirty="0">
                <a:solidFill>
                  <a:srgbClr val="000000"/>
                </a:solidFill>
                <a:effectLst/>
                <a:cs typeface="Times New Roman" panose="02020603050405020304" pitchFamily="18" charset="0"/>
              </a:rPr>
              <a:t>And then to reflect on the feelings that can occur after hot buttons happen</a:t>
            </a:r>
            <a:endParaRPr lang="en-US" dirty="0">
              <a:effectLst/>
              <a:cs typeface="Times New Roman" panose="02020603050405020304" pitchFamily="18" charset="0"/>
            </a:endParaRPr>
          </a:p>
          <a:p>
            <a:pPr marL="742950" lvl="1" indent="-285750">
              <a:buFont typeface="Arial" panose="020B0604020202020204" pitchFamily="34" charset="0"/>
              <a:buChar char="–"/>
              <a:tabLst>
                <a:tab pos="914400" algn="l"/>
              </a:tabLst>
            </a:pPr>
            <a:r>
              <a:rPr lang="en-US" dirty="0">
                <a:solidFill>
                  <a:srgbClr val="000000"/>
                </a:solidFill>
                <a:effectLst/>
                <a:cs typeface="Times New Roman" panose="02020603050405020304" pitchFamily="18" charset="0"/>
              </a:rPr>
              <a:t>Practice thought control to transition how we think and how we act</a:t>
            </a:r>
            <a:endParaRPr lang="en-US" dirty="0">
              <a:effectLst/>
              <a:cs typeface="Times New Roman" panose="02020603050405020304" pitchFamily="18" charset="0"/>
            </a:endParaRPr>
          </a:p>
          <a:p>
            <a:pPr marL="342900" lvl="0" indent="-342900">
              <a:buFont typeface="Arial" panose="020B0604020202020204" pitchFamily="34" charset="0"/>
              <a:buChar char="•"/>
              <a:tabLst>
                <a:tab pos="457200" algn="l"/>
              </a:tabLst>
            </a:pPr>
            <a:r>
              <a:rPr lang="en-US" dirty="0">
                <a:solidFill>
                  <a:srgbClr val="000000"/>
                </a:solidFill>
                <a:effectLst/>
                <a:cs typeface="Times New Roman" panose="02020603050405020304" pitchFamily="18" charset="0"/>
              </a:rPr>
              <a:t>Build upon relationship piggy banks</a:t>
            </a:r>
            <a:endParaRPr lang="en-US" dirty="0">
              <a:effectLst/>
              <a:cs typeface="Times New Roman" panose="02020603050405020304" pitchFamily="18" charset="0"/>
            </a:endParaRPr>
          </a:p>
          <a:p>
            <a:pPr marL="342900" lvl="0" indent="-342900">
              <a:buFont typeface="Arial" panose="020B0604020202020204" pitchFamily="34" charset="0"/>
              <a:buChar char="•"/>
              <a:tabLst>
                <a:tab pos="457200" algn="l"/>
              </a:tabLst>
            </a:pPr>
            <a:r>
              <a:rPr lang="en-US" dirty="0">
                <a:solidFill>
                  <a:srgbClr val="000000"/>
                </a:solidFill>
                <a:effectLst/>
                <a:cs typeface="Times New Roman" panose="02020603050405020304" pitchFamily="18" charset="0"/>
              </a:rPr>
              <a:t>Use tools to review implicit bias</a:t>
            </a:r>
            <a:endParaRPr lang="en-US" dirty="0">
              <a:effectLst/>
              <a:cs typeface="Times New Roman" panose="02020603050405020304" pitchFamily="18" charset="0"/>
            </a:endParaRPr>
          </a:p>
          <a:p>
            <a:pPr marL="742950" lvl="1" indent="-285750">
              <a:buFont typeface="Arial" panose="020B0604020202020204" pitchFamily="34" charset="0"/>
              <a:buChar char="–"/>
              <a:tabLst>
                <a:tab pos="914400" algn="l"/>
              </a:tabLst>
            </a:pPr>
            <a:r>
              <a:rPr lang="en-US" dirty="0">
                <a:solidFill>
                  <a:srgbClr val="000000"/>
                </a:solidFill>
                <a:effectLst/>
                <a:cs typeface="Times New Roman" panose="02020603050405020304" pitchFamily="18" charset="0"/>
              </a:rPr>
              <a:t>Initiate conversations with fellow educators</a:t>
            </a:r>
            <a:endParaRPr lang="en-US" dirty="0">
              <a:effectLst/>
              <a:cs typeface="Times New Roman" panose="02020603050405020304" pitchFamily="18" charset="0"/>
            </a:endParaRPr>
          </a:p>
          <a:p>
            <a:pPr marL="742950" lvl="1" indent="-285750">
              <a:buFont typeface="Arial" panose="020B0604020202020204" pitchFamily="34" charset="0"/>
              <a:buChar char="–"/>
              <a:tabLst>
                <a:tab pos="914400" algn="l"/>
              </a:tabLst>
            </a:pPr>
            <a:r>
              <a:rPr lang="en-US" dirty="0">
                <a:solidFill>
                  <a:srgbClr val="000000"/>
                </a:solidFill>
                <a:effectLst/>
                <a:cs typeface="Times New Roman" panose="02020603050405020304" pitchFamily="18" charset="0"/>
              </a:rPr>
              <a:t>Use tools such as the Positive Attention Tracking Form</a:t>
            </a:r>
            <a:endParaRPr lang="en-US" dirty="0">
              <a:effectLst/>
              <a:cs typeface="Times New Roman" panose="02020603050405020304" pitchFamily="18" charset="0"/>
            </a:endParaRPr>
          </a:p>
          <a:p>
            <a:r>
              <a:rPr lang="en-US" dirty="0">
                <a:solidFill>
                  <a:srgbClr val="000000"/>
                </a:solidFill>
                <a:effectLst/>
              </a:rPr>
              <a:t> </a:t>
            </a:r>
            <a:endParaRPr lang="en-US" dirty="0">
              <a:effectLst/>
            </a:endParaRPr>
          </a:p>
          <a:p>
            <a:r>
              <a:rPr lang="en-US" dirty="0">
                <a:solidFill>
                  <a:srgbClr val="000000"/>
                </a:solidFill>
                <a:effectLst/>
              </a:rPr>
              <a:t>Are there any other ideas that you think we should note?</a:t>
            </a:r>
            <a:endParaRPr lang="en-US" dirty="0">
              <a:effectLst/>
            </a:endParaRPr>
          </a:p>
        </p:txBody>
      </p:sp>
      <p:sp>
        <p:nvSpPr>
          <p:cNvPr id="4" name="Slide Number Placeholder 3"/>
          <p:cNvSpPr>
            <a:spLocks noGrp="1"/>
          </p:cNvSpPr>
          <p:nvPr>
            <p:ph type="sldNum" sz="quarter" idx="5"/>
          </p:nvPr>
        </p:nvSpPr>
        <p:spPr/>
        <p:txBody>
          <a:bodyPr/>
          <a:lstStyle/>
          <a:p>
            <a:fld id="{D57395D8-2BAD-2643-952A-6FE555AF7251}" type="slidenum">
              <a:rPr lang="en-US" smtClean="0"/>
              <a:t>20</a:t>
            </a:fld>
            <a:endParaRPr lang="en-US"/>
          </a:p>
        </p:txBody>
      </p:sp>
    </p:spTree>
    <p:extLst>
      <p:ext uri="{BB962C8B-B14F-4D97-AF65-F5344CB8AC3E}">
        <p14:creationId xmlns:p14="http://schemas.microsoft.com/office/powerpoint/2010/main" val="2473768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pPr marL="0" marR="0">
              <a:spcBef>
                <a:spcPts val="0"/>
              </a:spcBef>
              <a:spcAft>
                <a:spcPts val="1000"/>
              </a:spcAft>
            </a:pPr>
            <a:r>
              <a:rPr lang="en-US" sz="1600" dirty="0">
                <a:solidFill>
                  <a:srgbClr val="000000"/>
                </a:solidFill>
                <a:effectLst/>
                <a:latin typeface="Arial" panose="020B0604020202020204" pitchFamily="34" charset="0"/>
                <a:ea typeface="Arial" panose="020B0604020202020204" pitchFamily="34" charset="0"/>
              </a:rPr>
              <a:t>Next, let’s watch a video clip of Circle Time Magic!  Circle Time Magic segments, as you might guess, focus on tips to improve your </a:t>
            </a:r>
            <a:r>
              <a:rPr lang="en-US" sz="1600" i="1" dirty="0">
                <a:solidFill>
                  <a:srgbClr val="000000"/>
                </a:solidFill>
                <a:effectLst/>
                <a:latin typeface="Arial" panose="020B0604020202020204" pitchFamily="34" charset="0"/>
                <a:ea typeface="Arial" panose="020B0604020202020204" pitchFamily="34" charset="0"/>
              </a:rPr>
              <a:t>circle time</a:t>
            </a:r>
            <a:r>
              <a:rPr lang="en-US" sz="1600" dirty="0">
                <a:solidFill>
                  <a:srgbClr val="000000"/>
                </a:solidFill>
                <a:effectLst/>
                <a:latin typeface="Arial" panose="020B0604020202020204" pitchFamily="34" charset="0"/>
                <a:ea typeface="Arial" panose="020B0604020202020204" pitchFamily="34" charset="0"/>
              </a:rPr>
              <a:t> based on each PBS topic.</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endParaRPr lang="en-US" sz="1600" b="1"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1000"/>
              </a:spcAft>
            </a:pPr>
            <a:r>
              <a:rPr lang="en-US" sz="1600" b="1" dirty="0">
                <a:solidFill>
                  <a:srgbClr val="000000"/>
                </a:solidFill>
                <a:effectLst/>
                <a:latin typeface="Arial" panose="020B0604020202020204" pitchFamily="34" charset="0"/>
                <a:ea typeface="Arial" panose="020B0604020202020204" pitchFamily="34" charset="0"/>
              </a:rPr>
              <a:t>Presenter note:</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solidFill>
                  <a:srgbClr val="000000"/>
                </a:solidFill>
                <a:effectLst/>
                <a:latin typeface="Arial" panose="020B0604020202020204" pitchFamily="34" charset="0"/>
                <a:ea typeface="Arial" panose="020B0604020202020204" pitchFamily="34" charset="0"/>
              </a:rPr>
              <a:t>This clip is 1 minute, 6 seconds long.  After playing the clip, continue to the talking points below.</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endParaRPr lang="en-US" sz="1600" b="1"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1000"/>
              </a:spcAft>
            </a:pPr>
            <a:r>
              <a:rPr lang="en-US" sz="1600" b="1" dirty="0">
                <a:solidFill>
                  <a:srgbClr val="000000"/>
                </a:solidFill>
                <a:effectLst/>
                <a:latin typeface="Arial" panose="020B0604020202020204" pitchFamily="34" charset="0"/>
                <a:ea typeface="Arial" panose="020B0604020202020204" pitchFamily="34" charset="0"/>
              </a:rPr>
              <a:t>What to say:</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solidFill>
                  <a:srgbClr val="000000"/>
                </a:solidFill>
                <a:effectLst/>
                <a:latin typeface="Arial" panose="020B0604020202020204" pitchFamily="34" charset="0"/>
                <a:ea typeface="Arial" panose="020B0604020202020204" pitchFamily="34" charset="0"/>
              </a:rPr>
              <a:t>A note on the wedge seating arrangement: by improving posture and encouraging </a:t>
            </a:r>
            <a:r>
              <a:rPr lang="en-US" sz="1600" i="1" dirty="0">
                <a:solidFill>
                  <a:srgbClr val="000000"/>
                </a:solidFill>
                <a:effectLst/>
                <a:latin typeface="Arial" panose="020B0604020202020204" pitchFamily="34" charset="0"/>
                <a:ea typeface="Arial" panose="020B0604020202020204" pitchFamily="34" charset="0"/>
              </a:rPr>
              <a:t>active</a:t>
            </a:r>
            <a:r>
              <a:rPr lang="en-US" sz="1600" dirty="0">
                <a:solidFill>
                  <a:srgbClr val="000000"/>
                </a:solidFill>
                <a:effectLst/>
                <a:latin typeface="Arial" panose="020B0604020202020204" pitchFamily="34" charset="0"/>
                <a:ea typeface="Arial" panose="020B0604020202020204" pitchFamily="34" charset="0"/>
              </a:rPr>
              <a:t> </a:t>
            </a:r>
            <a:r>
              <a:rPr lang="en-US" sz="1600" b="1" dirty="0">
                <a:solidFill>
                  <a:srgbClr val="000000"/>
                </a:solidFill>
                <a:effectLst/>
                <a:latin typeface="Arial" panose="020B0604020202020204" pitchFamily="34" charset="0"/>
                <a:ea typeface="Arial" panose="020B0604020202020204" pitchFamily="34" charset="0"/>
              </a:rPr>
              <a:t>sitting</a:t>
            </a:r>
            <a:r>
              <a:rPr lang="en-US" sz="1600" dirty="0">
                <a:solidFill>
                  <a:srgbClr val="000000"/>
                </a:solidFill>
                <a:effectLst/>
                <a:latin typeface="Arial" panose="020B0604020202020204" pitchFamily="34" charset="0"/>
                <a:ea typeface="Arial" panose="020B0604020202020204" pitchFamily="34" charset="0"/>
              </a:rPr>
              <a:t> with a </a:t>
            </a:r>
            <a:r>
              <a:rPr lang="en-US" sz="1600" b="1" dirty="0">
                <a:solidFill>
                  <a:srgbClr val="000000"/>
                </a:solidFill>
                <a:effectLst/>
                <a:latin typeface="Arial" panose="020B0604020202020204" pitchFamily="34" charset="0"/>
                <a:ea typeface="Arial" panose="020B0604020202020204" pitchFamily="34" charset="0"/>
              </a:rPr>
              <a:t>wedge cushion, children</a:t>
            </a:r>
            <a:r>
              <a:rPr lang="en-US" sz="1600" dirty="0">
                <a:solidFill>
                  <a:srgbClr val="000000"/>
                </a:solidFill>
                <a:effectLst/>
                <a:latin typeface="Arial" panose="020B0604020202020204" pitchFamily="34" charset="0"/>
                <a:ea typeface="Arial" panose="020B0604020202020204" pitchFamily="34" charset="0"/>
              </a:rPr>
              <a:t> can </a:t>
            </a:r>
            <a:r>
              <a:rPr lang="en-US" sz="1600" b="1" dirty="0">
                <a:solidFill>
                  <a:srgbClr val="000000"/>
                </a:solidFill>
                <a:effectLst/>
                <a:latin typeface="Arial" panose="020B0604020202020204" pitchFamily="34" charset="0"/>
                <a:ea typeface="Arial" panose="020B0604020202020204" pitchFamily="34" charset="0"/>
              </a:rPr>
              <a:t>sit</a:t>
            </a:r>
            <a:r>
              <a:rPr lang="en-US" sz="1600" dirty="0">
                <a:solidFill>
                  <a:srgbClr val="000000"/>
                </a:solidFill>
                <a:effectLst/>
                <a:latin typeface="Arial" panose="020B0604020202020204" pitchFamily="34" charset="0"/>
                <a:ea typeface="Arial" panose="020B0604020202020204" pitchFamily="34" charset="0"/>
              </a:rPr>
              <a:t> and stay focused for longer as body awareness is improved and the need to fidget is reduced. A </a:t>
            </a:r>
            <a:r>
              <a:rPr lang="en-US" sz="1600" b="1" dirty="0">
                <a:solidFill>
                  <a:srgbClr val="000000"/>
                </a:solidFill>
                <a:effectLst/>
                <a:latin typeface="Arial" panose="020B0604020202020204" pitchFamily="34" charset="0"/>
                <a:ea typeface="Arial" panose="020B0604020202020204" pitchFamily="34" charset="0"/>
              </a:rPr>
              <a:t>wedge cushion</a:t>
            </a:r>
            <a:r>
              <a:rPr lang="en-US" sz="1600" dirty="0">
                <a:solidFill>
                  <a:srgbClr val="000000"/>
                </a:solidFill>
                <a:effectLst/>
                <a:latin typeface="Arial" panose="020B0604020202020204" pitchFamily="34" charset="0"/>
                <a:ea typeface="Arial" panose="020B0604020202020204" pitchFamily="34" charset="0"/>
              </a:rPr>
              <a:t> can be beneficial to </a:t>
            </a:r>
            <a:r>
              <a:rPr lang="en-US" sz="1600" b="1" dirty="0">
                <a:solidFill>
                  <a:srgbClr val="000000"/>
                </a:solidFill>
                <a:effectLst/>
                <a:latin typeface="Arial" panose="020B0604020202020204" pitchFamily="34" charset="0"/>
                <a:ea typeface="Arial" panose="020B0604020202020204" pitchFamily="34" charset="0"/>
              </a:rPr>
              <a:t>children</a:t>
            </a:r>
            <a:r>
              <a:rPr lang="en-US" sz="1600" dirty="0">
                <a:solidFill>
                  <a:srgbClr val="000000"/>
                </a:solidFill>
                <a:effectLst/>
                <a:latin typeface="Arial" panose="020B0604020202020204" pitchFamily="34" charset="0"/>
                <a:ea typeface="Arial" panose="020B0604020202020204" pitchFamily="34" charset="0"/>
              </a:rPr>
              <a:t> who shift around or rock in their </a:t>
            </a:r>
            <a:r>
              <a:rPr lang="en-US" sz="1600" b="1" dirty="0">
                <a:solidFill>
                  <a:srgbClr val="000000"/>
                </a:solidFill>
                <a:effectLst/>
                <a:latin typeface="Arial" panose="020B0604020202020204" pitchFamily="34" charset="0"/>
                <a:ea typeface="Arial" panose="020B0604020202020204" pitchFamily="34" charset="0"/>
              </a:rPr>
              <a:t>seat</a:t>
            </a:r>
            <a:r>
              <a:rPr lang="en-US" sz="1600" dirty="0">
                <a:solidFill>
                  <a:srgbClr val="000000"/>
                </a:solidFill>
                <a:effectLst/>
                <a:latin typeface="Arial" panose="020B0604020202020204" pitchFamily="34" charset="0"/>
                <a:ea typeface="Arial" panose="020B0604020202020204" pitchFamily="34" charset="0"/>
              </a:rPr>
              <a:t>. Active sitting supports vestibular and tactile sensory processing needs.</a:t>
            </a:r>
          </a:p>
          <a:p>
            <a:pPr marL="0" marR="0">
              <a:spcBef>
                <a:spcPts val="0"/>
              </a:spcBef>
              <a:spcAft>
                <a:spcPts val="1000"/>
              </a:spcAft>
            </a:pPr>
            <a:endParaRPr lang="en-US" sz="16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1000"/>
              </a:spcAft>
            </a:pPr>
            <a:r>
              <a:rPr lang="en-US" sz="1600" b="1" dirty="0">
                <a:solidFill>
                  <a:srgbClr val="000000"/>
                </a:solidFill>
                <a:effectLst/>
                <a:latin typeface="Arial" panose="020B0604020202020204" pitchFamily="34" charset="0"/>
                <a:ea typeface="Arial" panose="020B0604020202020204" pitchFamily="34" charset="0"/>
              </a:rPr>
              <a:t>Additional Resource:</a:t>
            </a:r>
          </a:p>
          <a:p>
            <a:pPr marL="0" marR="0">
              <a:spcBef>
                <a:spcPts val="0"/>
              </a:spcBef>
              <a:spcAft>
                <a:spcPts val="1000"/>
              </a:spcAft>
            </a:pPr>
            <a:r>
              <a:rPr lang="en-US" sz="1600" dirty="0">
                <a:solidFill>
                  <a:srgbClr val="000000"/>
                </a:solidFill>
                <a:effectLst/>
                <a:latin typeface="Arial" panose="020B0604020202020204" pitchFamily="34" charset="0"/>
                <a:ea typeface="Arial" panose="020B0604020202020204" pitchFamily="34" charset="0"/>
              </a:rPr>
              <a:t>Sensory Processing 101</a:t>
            </a:r>
          </a:p>
          <a:p>
            <a:pPr marL="0" marR="0">
              <a:spcBef>
                <a:spcPts val="0"/>
              </a:spcBef>
              <a:spcAft>
                <a:spcPts val="1000"/>
              </a:spcAft>
            </a:pPr>
            <a:r>
              <a:rPr lang="en-US" sz="1600" dirty="0">
                <a:solidFill>
                  <a:srgbClr val="000000"/>
                </a:solidFill>
                <a:effectLst/>
                <a:latin typeface="Arial" panose="020B0604020202020204" pitchFamily="34" charset="0"/>
                <a:ea typeface="Arial" panose="020B0604020202020204" pitchFamily="34" charset="0"/>
              </a:rPr>
              <a:t>By Dayna Abraham, Claire Heffron, Pamela </a:t>
            </a:r>
            <a:r>
              <a:rPr lang="en-US" sz="1600" dirty="0" err="1">
                <a:solidFill>
                  <a:srgbClr val="000000"/>
                </a:solidFill>
                <a:effectLst/>
                <a:latin typeface="Arial" panose="020B0604020202020204" pitchFamily="34" charset="0"/>
                <a:ea typeface="Arial" panose="020B0604020202020204" pitchFamily="34" charset="0"/>
              </a:rPr>
              <a:t>Braley</a:t>
            </a:r>
            <a:r>
              <a:rPr lang="en-US" sz="1600" dirty="0">
                <a:solidFill>
                  <a:srgbClr val="000000"/>
                </a:solidFill>
                <a:effectLst/>
                <a:latin typeface="Arial" panose="020B0604020202020204" pitchFamily="34" charset="0"/>
                <a:ea typeface="Arial" panose="020B0604020202020204" pitchFamily="34" charset="0"/>
              </a:rPr>
              <a:t>, And Lauren </a:t>
            </a:r>
            <a:r>
              <a:rPr lang="en-US" sz="1600" dirty="0" err="1">
                <a:solidFill>
                  <a:srgbClr val="000000"/>
                </a:solidFill>
                <a:effectLst/>
                <a:latin typeface="Arial" panose="020B0604020202020204" pitchFamily="34" charset="0"/>
                <a:ea typeface="Arial" panose="020B0604020202020204" pitchFamily="34" charset="0"/>
              </a:rPr>
              <a:t>Drobnjak</a:t>
            </a:r>
            <a:endParaRPr lang="en-US" sz="16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D57395D8-2BAD-2643-952A-6FE555AF7251}" type="slidenum">
              <a:rPr lang="en-US" smtClean="0"/>
              <a:t>21</a:t>
            </a:fld>
            <a:endParaRPr lang="en-US"/>
          </a:p>
        </p:txBody>
      </p:sp>
    </p:spTree>
    <p:extLst>
      <p:ext uri="{BB962C8B-B14F-4D97-AF65-F5344CB8AC3E}">
        <p14:creationId xmlns:p14="http://schemas.microsoft.com/office/powerpoint/2010/main" val="1899811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dirty="0">
                <a:effectLst/>
              </a:rPr>
              <a:t>Next, we will check out some materials you could use to continue to support relationship building.  During the video clip, listen for ideas you could use in your own setting, and we will discuss them after.</a:t>
            </a:r>
          </a:p>
          <a:p>
            <a:r>
              <a:rPr lang="en-US" b="1" dirty="0">
                <a:effectLst/>
              </a:rPr>
              <a:t> </a:t>
            </a:r>
            <a:endParaRPr lang="en-US" dirty="0">
              <a:effectLst/>
            </a:endParaRPr>
          </a:p>
          <a:p>
            <a:r>
              <a:rPr lang="en-US" b="1" dirty="0">
                <a:effectLst/>
              </a:rPr>
              <a:t>Presenter note:</a:t>
            </a:r>
            <a:endParaRPr lang="en-US" dirty="0">
              <a:effectLst/>
            </a:endParaRPr>
          </a:p>
          <a:p>
            <a:r>
              <a:rPr lang="en-US" dirty="0">
                <a:effectLst/>
              </a:rPr>
              <a:t>This video is 4 minutes, 12 seconds long.</a:t>
            </a:r>
          </a:p>
        </p:txBody>
      </p:sp>
      <p:sp>
        <p:nvSpPr>
          <p:cNvPr id="4" name="Slide Number Placeholder 3"/>
          <p:cNvSpPr>
            <a:spLocks noGrp="1"/>
          </p:cNvSpPr>
          <p:nvPr>
            <p:ph type="sldNum" sz="quarter" idx="5"/>
          </p:nvPr>
        </p:nvSpPr>
        <p:spPr/>
        <p:txBody>
          <a:bodyPr/>
          <a:lstStyle/>
          <a:p>
            <a:fld id="{D57395D8-2BAD-2643-952A-6FE555AF7251}" type="slidenum">
              <a:rPr lang="en-US" smtClean="0"/>
              <a:t>22</a:t>
            </a:fld>
            <a:endParaRPr lang="en-US"/>
          </a:p>
        </p:txBody>
      </p:sp>
    </p:spTree>
    <p:extLst>
      <p:ext uri="{BB962C8B-B14F-4D97-AF65-F5344CB8AC3E}">
        <p14:creationId xmlns:p14="http://schemas.microsoft.com/office/powerpoint/2010/main" val="3612777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Turn and talk to a partner, discuss making a commitment to one strategy from either the Circle Time Magic or Try it Out! videos that you will try this week with the children in your care.</a:t>
            </a:r>
          </a:p>
          <a:p>
            <a:r>
              <a:rPr lang="en-US" sz="1600" b="1"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Allow 2-3 minutes for this discussion.  If time allows and there is interest, you could also have a few people shout out their plans.</a:t>
            </a:r>
          </a:p>
          <a:p>
            <a:endParaRPr lang="en-US" b="0" dirty="0"/>
          </a:p>
        </p:txBody>
      </p:sp>
      <p:sp>
        <p:nvSpPr>
          <p:cNvPr id="4" name="Slide Number Placeholder 3"/>
          <p:cNvSpPr>
            <a:spLocks noGrp="1"/>
          </p:cNvSpPr>
          <p:nvPr>
            <p:ph type="sldNum" sz="quarter" idx="5"/>
          </p:nvPr>
        </p:nvSpPr>
        <p:spPr/>
        <p:txBody>
          <a:bodyPr/>
          <a:lstStyle/>
          <a:p>
            <a:fld id="{D57395D8-2BAD-2643-952A-6FE555AF7251}" type="slidenum">
              <a:rPr lang="en-US" smtClean="0"/>
              <a:t>23</a:t>
            </a:fld>
            <a:endParaRPr lang="en-US"/>
          </a:p>
        </p:txBody>
      </p:sp>
    </p:spTree>
    <p:extLst>
      <p:ext uri="{BB962C8B-B14F-4D97-AF65-F5344CB8AC3E}">
        <p14:creationId xmlns:p14="http://schemas.microsoft.com/office/powerpoint/2010/main" val="1330439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endParaRPr lang="en-US" b="0" dirty="0"/>
          </a:p>
          <a:p>
            <a:r>
              <a:rPr lang="en-US" sz="1600" kern="1200" dirty="0">
                <a:solidFill>
                  <a:schemeClr val="tx1"/>
                </a:solidFill>
                <a:effectLst/>
                <a:latin typeface="+mn-lt"/>
                <a:ea typeface="+mn-ea"/>
                <a:cs typeface="+mn-cs"/>
              </a:rPr>
              <a:t>This video clip is 5 minutes, 17 seconds long.</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What to say:</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Next, we will watch a video segment called “</a:t>
            </a:r>
            <a:r>
              <a:rPr lang="en-US" sz="1600" i="1" kern="1200" dirty="0">
                <a:solidFill>
                  <a:schemeClr val="tx1"/>
                </a:solidFill>
                <a:effectLst/>
                <a:latin typeface="+mn-lt"/>
                <a:ea typeface="+mn-ea"/>
                <a:cs typeface="+mn-cs"/>
              </a:rPr>
              <a:t>It’s All About You</a:t>
            </a:r>
            <a:r>
              <a:rPr lang="en-US" sz="1600" kern="1200" dirty="0">
                <a:solidFill>
                  <a:schemeClr val="tx1"/>
                </a:solidFill>
                <a:effectLst/>
                <a:latin typeface="+mn-lt"/>
                <a:ea typeface="+mn-ea"/>
                <a:cs typeface="+mn-cs"/>
              </a:rPr>
              <a:t>, it is about how educators can focus on their own well-being and self-care in order to be the best educator possible.  It is important for educators to be mindful of their own self-care because it allows them to be more present for the children. When we feel our best, we lead with care and compassion. Equally important is organizational support of self-care.  Programs must provide opportunities for self-care and a culture that supports staff in self-care. Let’s watch the video for ideas about building our resilience.</a:t>
            </a:r>
          </a:p>
        </p:txBody>
      </p:sp>
      <p:sp>
        <p:nvSpPr>
          <p:cNvPr id="4" name="Slide Number Placeholder 3"/>
          <p:cNvSpPr>
            <a:spLocks noGrp="1"/>
          </p:cNvSpPr>
          <p:nvPr>
            <p:ph type="sldNum" sz="quarter" idx="5"/>
          </p:nvPr>
        </p:nvSpPr>
        <p:spPr/>
        <p:txBody>
          <a:bodyPr/>
          <a:lstStyle/>
          <a:p>
            <a:fld id="{D57395D8-2BAD-2643-952A-6FE555AF7251}" type="slidenum">
              <a:rPr lang="en-US" smtClean="0"/>
              <a:t>24</a:t>
            </a:fld>
            <a:endParaRPr lang="en-US"/>
          </a:p>
        </p:txBody>
      </p:sp>
    </p:spTree>
    <p:extLst>
      <p:ext uri="{BB962C8B-B14F-4D97-AF65-F5344CB8AC3E}">
        <p14:creationId xmlns:p14="http://schemas.microsoft.com/office/powerpoint/2010/main" val="2970586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b="0" dirty="0"/>
          </a:p>
          <a:p>
            <a:pPr marL="0" marR="0">
              <a:spcBef>
                <a:spcPts val="0"/>
              </a:spcBef>
              <a:spcAft>
                <a:spcPts val="1000"/>
              </a:spcAft>
            </a:pPr>
            <a:r>
              <a:rPr lang="en-US" sz="1600" dirty="0">
                <a:solidFill>
                  <a:srgbClr val="000000"/>
                </a:solidFill>
                <a:effectLst/>
                <a:latin typeface="Arial" panose="020B0604020202020204" pitchFamily="34" charset="0"/>
                <a:ea typeface="Arial" panose="020B0604020202020204" pitchFamily="34" charset="0"/>
              </a:rPr>
              <a:t>Did you know that gratitude could be so powerful?  Let’s take a moment for a writing reflection.  Think and write about the following questions:</a:t>
            </a:r>
            <a:endParaRPr lang="en-US" sz="1600" dirty="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tabLst>
                <a:tab pos="457200" algn="l"/>
              </a:tabLst>
            </a:pPr>
            <a:r>
              <a:rPr lang="en-US" dirty="0">
                <a:solidFill>
                  <a:srgbClr val="000000"/>
                </a:solidFill>
                <a:effectLst/>
                <a:cs typeface="Times New Roman" panose="02020603050405020304" pitchFamily="18" charset="0"/>
              </a:rPr>
              <a:t>What are you grateful for today?</a:t>
            </a:r>
            <a:endParaRPr lang="en-US" dirty="0">
              <a:effectLst/>
              <a:cs typeface="Times New Roman" panose="02020603050405020304" pitchFamily="18" charset="0"/>
            </a:endParaRPr>
          </a:p>
          <a:p>
            <a:pPr marL="342900" lvl="0" indent="-342900">
              <a:buFont typeface="Arial" panose="020B0604020202020204" pitchFamily="34" charset="0"/>
              <a:buChar char="•"/>
              <a:tabLst>
                <a:tab pos="457200" algn="l"/>
              </a:tabLst>
            </a:pPr>
            <a:r>
              <a:rPr lang="en-US" dirty="0">
                <a:solidFill>
                  <a:srgbClr val="000000"/>
                </a:solidFill>
                <a:effectLst/>
                <a:cs typeface="Times New Roman" panose="02020603050405020304" pitchFamily="18" charset="0"/>
              </a:rPr>
              <a:t>What is one appealing strategy that Gail discussed or you already use to focus on and/or express gratitude?</a:t>
            </a:r>
            <a:endParaRPr lang="en-US" dirty="0">
              <a:effectLst/>
              <a:cs typeface="Times New Roman" panose="02020603050405020304" pitchFamily="18" charset="0"/>
            </a:endParaRPr>
          </a:p>
          <a:p>
            <a:pPr marL="457200"/>
            <a:r>
              <a:rPr lang="en-US" dirty="0">
                <a:solidFill>
                  <a:srgbClr val="000000"/>
                </a:solidFill>
                <a:effectLst/>
              </a:rPr>
              <a:t> </a:t>
            </a:r>
            <a:endParaRPr lang="en-US" dirty="0">
              <a:effectLst/>
            </a:endParaRPr>
          </a:p>
          <a:p>
            <a:pPr marL="0" marR="0">
              <a:spcBef>
                <a:spcPts val="0"/>
              </a:spcBef>
              <a:spcAft>
                <a:spcPts val="1000"/>
              </a:spcAft>
            </a:pPr>
            <a:r>
              <a:rPr lang="en-US" sz="1600" b="1" dirty="0">
                <a:solidFill>
                  <a:srgbClr val="000000"/>
                </a:solidFill>
                <a:effectLst/>
                <a:latin typeface="Arial" panose="020B0604020202020204" pitchFamily="34" charset="0"/>
                <a:ea typeface="Arial" panose="020B0604020202020204" pitchFamily="34" charset="0"/>
              </a:rPr>
              <a:t>Presenter note:</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solidFill>
                  <a:srgbClr val="000000"/>
                </a:solidFill>
                <a:effectLst/>
                <a:latin typeface="Arial" panose="020B0604020202020204" pitchFamily="34" charset="0"/>
                <a:ea typeface="Arial" panose="020B0604020202020204" pitchFamily="34" charset="0"/>
              </a:rPr>
              <a:t>Allow 2-4 minutes for this reflection.</a:t>
            </a:r>
            <a:endParaRPr lang="en-US" sz="16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D57395D8-2BAD-2643-952A-6FE555AF7251}" type="slidenum">
              <a:rPr lang="en-US" smtClean="0"/>
              <a:t>25</a:t>
            </a:fld>
            <a:endParaRPr lang="en-US"/>
          </a:p>
        </p:txBody>
      </p:sp>
    </p:spTree>
    <p:extLst>
      <p:ext uri="{BB962C8B-B14F-4D97-AF65-F5344CB8AC3E}">
        <p14:creationId xmlns:p14="http://schemas.microsoft.com/office/powerpoint/2010/main" val="2401004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b="0" dirty="0"/>
          </a:p>
          <a:p>
            <a:r>
              <a:rPr lang="en-US" sz="1600" kern="1200" dirty="0">
                <a:solidFill>
                  <a:schemeClr val="tx1"/>
                </a:solidFill>
                <a:effectLst/>
                <a:latin typeface="+mn-lt"/>
                <a:ea typeface="+mn-ea"/>
                <a:cs typeface="+mn-cs"/>
              </a:rPr>
              <a:t>On that positive note, let’s take a quick break.  When we return, we will focus on the next level of the Pyramid – Environments.</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Depending on your timing needs, this break can be adjusted to shorter or longer.</a:t>
            </a:r>
          </a:p>
        </p:txBody>
      </p:sp>
      <p:sp>
        <p:nvSpPr>
          <p:cNvPr id="4" name="Slide Number Placeholder 3"/>
          <p:cNvSpPr>
            <a:spLocks noGrp="1"/>
          </p:cNvSpPr>
          <p:nvPr>
            <p:ph type="sldNum" sz="quarter" idx="5"/>
          </p:nvPr>
        </p:nvSpPr>
        <p:spPr/>
        <p:txBody>
          <a:bodyPr/>
          <a:lstStyle/>
          <a:p>
            <a:fld id="{D57395D8-2BAD-2643-952A-6FE555AF7251}" type="slidenum">
              <a:rPr lang="en-US" smtClean="0"/>
              <a:t>26</a:t>
            </a:fld>
            <a:endParaRPr lang="en-US"/>
          </a:p>
        </p:txBody>
      </p:sp>
    </p:spTree>
    <p:extLst>
      <p:ext uri="{BB962C8B-B14F-4D97-AF65-F5344CB8AC3E}">
        <p14:creationId xmlns:p14="http://schemas.microsoft.com/office/powerpoint/2010/main" val="87681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r>
              <a:rPr lang="en-US" b="0" dirty="0"/>
              <a:t>:</a:t>
            </a:r>
          </a:p>
          <a:p>
            <a:r>
              <a:rPr lang="en-US" sz="1600" kern="1200" dirty="0">
                <a:solidFill>
                  <a:schemeClr val="tx1"/>
                </a:solidFill>
                <a:effectLst/>
                <a:latin typeface="+mn-lt"/>
                <a:ea typeface="+mn-ea"/>
                <a:cs typeface="+mn-cs"/>
              </a:rPr>
              <a:t>Thinking back to our introduction to the Pyramid Model, you will remember that the next level of the Pyramid focuses on planning our environments to support positive behavior.  Let’s explore more.</a:t>
            </a:r>
          </a:p>
        </p:txBody>
      </p:sp>
      <p:sp>
        <p:nvSpPr>
          <p:cNvPr id="4" name="Slide Number Placeholder 3"/>
          <p:cNvSpPr>
            <a:spLocks noGrp="1"/>
          </p:cNvSpPr>
          <p:nvPr>
            <p:ph type="sldNum" sz="quarter" idx="5"/>
          </p:nvPr>
        </p:nvSpPr>
        <p:spPr/>
        <p:txBody>
          <a:bodyPr/>
          <a:lstStyle/>
          <a:p>
            <a:fld id="{D57395D8-2BAD-2643-952A-6FE555AF7251}" type="slidenum">
              <a:rPr lang="en-US" smtClean="0"/>
              <a:t>27</a:t>
            </a:fld>
            <a:endParaRPr lang="en-US"/>
          </a:p>
        </p:txBody>
      </p:sp>
    </p:spTree>
    <p:extLst>
      <p:ext uri="{BB962C8B-B14F-4D97-AF65-F5344CB8AC3E}">
        <p14:creationId xmlns:p14="http://schemas.microsoft.com/office/powerpoint/2010/main" val="2369172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endParaRPr lang="en-US" b="0" dirty="0"/>
          </a:p>
          <a:p>
            <a:r>
              <a:rPr lang="en-US" sz="1600" kern="1200" dirty="0">
                <a:solidFill>
                  <a:schemeClr val="tx1"/>
                </a:solidFill>
                <a:effectLst/>
                <a:latin typeface="+mn-lt"/>
                <a:ea typeface="+mn-ea"/>
                <a:cs typeface="+mn-cs"/>
              </a:rPr>
              <a:t>This video clip is 3 minutes, 16 seconds long.</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What to say:</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In this clip, our hosts Kristin and Dawn discuss the idea and examples of behavior as a form of communication.</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As we begin to wonder what the child is communicating with their behavior, keeping an open conversation with the family is key to </a:t>
            </a:r>
            <a:r>
              <a:rPr lang="en-US" sz="1600" b="0" i="0" u="none" strike="noStrike" kern="1200" dirty="0">
                <a:solidFill>
                  <a:schemeClr val="tx1"/>
                </a:solidFill>
                <a:effectLst/>
                <a:latin typeface="+mn-lt"/>
                <a:ea typeface="+mn-ea"/>
                <a:cs typeface="+mn-cs"/>
              </a:rPr>
              <a:t>understand how the child's history and context inform the function of the behavior</a:t>
            </a:r>
            <a:r>
              <a:rPr lang="en-US" sz="1600" kern="1200" dirty="0">
                <a:solidFill>
                  <a:schemeClr val="tx1"/>
                </a:solidFill>
                <a:effectLst/>
                <a:latin typeface="+mn-lt"/>
                <a:ea typeface="+mn-ea"/>
                <a:cs typeface="+mn-cs"/>
              </a:rPr>
              <a:t>. </a:t>
            </a:r>
          </a:p>
          <a:p>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7395D8-2BAD-2643-952A-6FE555AF7251}" type="slidenum">
              <a:rPr lang="en-US" smtClean="0"/>
              <a:t>28</a:t>
            </a:fld>
            <a:endParaRPr lang="en-US"/>
          </a:p>
        </p:txBody>
      </p:sp>
    </p:spTree>
    <p:extLst>
      <p:ext uri="{BB962C8B-B14F-4D97-AF65-F5344CB8AC3E}">
        <p14:creationId xmlns:p14="http://schemas.microsoft.com/office/powerpoint/2010/main" val="2532423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pPr marL="0" marR="0">
              <a:spcBef>
                <a:spcPts val="0"/>
              </a:spcBef>
              <a:spcAft>
                <a:spcPts val="0"/>
              </a:spcAft>
            </a:pPr>
            <a:r>
              <a:rPr lang="en-US" sz="1600" dirty="0">
                <a:effectLst/>
                <a:latin typeface="Arial" panose="020B0604020202020204" pitchFamily="34" charset="0"/>
                <a:ea typeface="Arial" panose="020B0604020202020204" pitchFamily="34" charset="0"/>
              </a:rPr>
              <a:t>Sometimes our early learning environment can contribute to challenging behaviors, for example, a large open space encouraging running, having only a single copy of a popular toy leading to conflict.  The learning environment can also contribute to positive behavior, such as creating clearly defined spaces which helps children to understand expectations. Let’s take a moment to complete an activity about behavior, specifically anticipating behaviors and planning for positive behavior.  Take out your handout titled </a:t>
            </a:r>
            <a:r>
              <a:rPr lang="en-US" sz="1600" i="1" dirty="0">
                <a:effectLst/>
                <a:latin typeface="Arial" panose="020B0604020202020204" pitchFamily="34" charset="0"/>
                <a:ea typeface="Arial" panose="020B0604020202020204" pitchFamily="34" charset="0"/>
              </a:rPr>
              <a:t>CQEL Anticipating Behaviors</a:t>
            </a:r>
            <a:r>
              <a:rPr lang="en-US" sz="1600" dirty="0">
                <a:effectLst/>
                <a:latin typeface="Arial" panose="020B0604020202020204" pitchFamily="34" charset="0"/>
                <a:ea typeface="Arial" panose="020B0604020202020204" pitchFamily="34" charset="0"/>
              </a:rPr>
              <a:t>.</a:t>
            </a:r>
          </a:p>
          <a:p>
            <a:pPr marL="0" marR="0">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spcBef>
                <a:spcPts val="0"/>
              </a:spcBef>
              <a:spcAft>
                <a:spcPts val="0"/>
              </a:spcAft>
            </a:pPr>
            <a:r>
              <a:rPr lang="en-US" sz="1600" dirty="0">
                <a:effectLst/>
                <a:latin typeface="Arial" panose="020B0604020202020204" pitchFamily="34" charset="0"/>
                <a:ea typeface="Arial" panose="020B0604020202020204" pitchFamily="34" charset="0"/>
              </a:rPr>
              <a:t>Think about your own environment and fill out the handout noted below, as you consider the following questions:</a:t>
            </a:r>
          </a:p>
          <a:p>
            <a:pPr marL="342900" marR="0" lvl="0" indent="-342900">
              <a:spcBef>
                <a:spcPts val="0"/>
              </a:spcBef>
              <a:spcAft>
                <a:spcPts val="0"/>
              </a:spcAft>
              <a:buFont typeface="Symbol" pitchFamily="2" charset="2"/>
              <a:buChar char=""/>
            </a:pPr>
            <a:r>
              <a:rPr lang="en-US" sz="1600" dirty="0">
                <a:effectLst/>
                <a:latin typeface="Arial" panose="020B0604020202020204" pitchFamily="34" charset="0"/>
                <a:ea typeface="Arial" panose="020B0604020202020204" pitchFamily="34" charset="0"/>
                <a:cs typeface="Symbol" pitchFamily="2" charset="2"/>
              </a:rPr>
              <a:t>What behaviors do you expect to see from the children? </a:t>
            </a:r>
          </a:p>
          <a:p>
            <a:pPr marL="342900" marR="0" lvl="0" indent="-342900">
              <a:spcBef>
                <a:spcPts val="0"/>
              </a:spcBef>
              <a:spcAft>
                <a:spcPts val="0"/>
              </a:spcAft>
              <a:buFont typeface="Symbol" pitchFamily="2" charset="2"/>
              <a:buChar char=""/>
            </a:pPr>
            <a:r>
              <a:rPr lang="en-US" sz="1600" dirty="0">
                <a:effectLst/>
                <a:latin typeface="Arial" panose="020B0604020202020204" pitchFamily="34" charset="0"/>
                <a:ea typeface="Arial" panose="020B0604020202020204" pitchFamily="34" charset="0"/>
                <a:cs typeface="Symbol" pitchFamily="2" charset="2"/>
              </a:rPr>
              <a:t>What behaviors have children already learned? </a:t>
            </a:r>
          </a:p>
          <a:p>
            <a:pPr marL="342900" marR="0" lvl="0" indent="-342900">
              <a:spcBef>
                <a:spcPts val="0"/>
              </a:spcBef>
              <a:spcAft>
                <a:spcPts val="0"/>
              </a:spcAft>
              <a:buFont typeface="Symbol" pitchFamily="2" charset="2"/>
              <a:buChar char=""/>
            </a:pPr>
            <a:r>
              <a:rPr lang="en-US" sz="1600" dirty="0">
                <a:effectLst/>
                <a:latin typeface="Arial" panose="020B0604020202020204" pitchFamily="34" charset="0"/>
                <a:ea typeface="Arial" panose="020B0604020202020204" pitchFamily="34" charset="0"/>
                <a:cs typeface="Symbol" pitchFamily="2" charset="2"/>
              </a:rPr>
              <a:t>What behaviors would you like to see less of? </a:t>
            </a:r>
          </a:p>
          <a:p>
            <a:pPr marL="342900" marR="0" lvl="0" indent="-342900">
              <a:spcBef>
                <a:spcPts val="0"/>
              </a:spcBef>
              <a:spcAft>
                <a:spcPts val="0"/>
              </a:spcAft>
              <a:buFont typeface="Symbol" pitchFamily="2" charset="2"/>
              <a:buChar char=""/>
            </a:pPr>
            <a:r>
              <a:rPr lang="en-US" sz="1600" dirty="0">
                <a:effectLst/>
                <a:latin typeface="Arial" panose="020B0604020202020204" pitchFamily="34" charset="0"/>
                <a:ea typeface="Arial" panose="020B0604020202020204" pitchFamily="34" charset="0"/>
                <a:cs typeface="Symbol" pitchFamily="2" charset="2"/>
              </a:rPr>
              <a:t>What behaviors would you like to see more of? </a:t>
            </a:r>
          </a:p>
          <a:p>
            <a:pPr marL="0" marR="0">
              <a:spcBef>
                <a:spcPts val="0"/>
              </a:spcBef>
              <a:spcAft>
                <a:spcPts val="0"/>
              </a:spcAft>
            </a:pPr>
            <a:br>
              <a:rPr lang="en-US" sz="1600" dirty="0">
                <a:effectLst/>
                <a:latin typeface="Arial" panose="020B0604020202020204" pitchFamily="34" charset="0"/>
                <a:ea typeface="Arial" panose="020B0604020202020204" pitchFamily="34" charset="0"/>
              </a:rPr>
            </a:br>
            <a:r>
              <a:rPr lang="en-US" sz="1600" dirty="0">
                <a:effectLst/>
                <a:latin typeface="Arial" panose="020B0604020202020204" pitchFamily="34" charset="0"/>
                <a:ea typeface="Arial" panose="020B0604020202020204" pitchFamily="34" charset="0"/>
              </a:rPr>
              <a:t>It may be helpful to think through your daily schedule and routines to identify potential challenges.</a:t>
            </a:r>
          </a:p>
          <a:p>
            <a:pPr marL="0" marR="0">
              <a:spcBef>
                <a:spcPts val="0"/>
              </a:spcBef>
              <a:spcAft>
                <a:spcPts val="0"/>
              </a:spcAft>
            </a:pPr>
            <a:r>
              <a:rPr lang="en-US" sz="1600" b="1"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Arial" panose="020B0604020202020204" pitchFamily="34" charset="0"/>
              </a:rPr>
              <a:t>Presenter note: </a:t>
            </a:r>
            <a:endParaRPr lang="en-US" sz="1600" dirty="0">
              <a:effectLst/>
              <a:latin typeface="Arial" panose="020B0604020202020204" pitchFamily="34" charset="0"/>
              <a:ea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Arial" panose="020B0604020202020204" pitchFamily="34" charset="0"/>
              </a:rPr>
              <a:t>Allow 8-10 minutes for this activity.  After participants fill out the form, it may be helpful to talk through their ideas with a partner.  </a:t>
            </a:r>
          </a:p>
          <a:p>
            <a:pPr marL="0" marR="0">
              <a:spcBef>
                <a:spcPts val="0"/>
              </a:spcBef>
              <a:spcAft>
                <a:spcPts val="0"/>
              </a:spcAft>
            </a:pPr>
            <a:r>
              <a:rPr lang="en-US" sz="1600" b="1"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Arial" panose="020B0604020202020204" pitchFamily="34" charset="0"/>
              </a:rPr>
              <a:t>Materials needed: </a:t>
            </a:r>
            <a:br>
              <a:rPr lang="en-US" sz="1600" b="1" dirty="0">
                <a:effectLst/>
                <a:latin typeface="Arial" panose="020B0604020202020204" pitchFamily="34" charset="0"/>
                <a:ea typeface="Arial" panose="020B0604020202020204" pitchFamily="34" charset="0"/>
              </a:rPr>
            </a:br>
            <a:r>
              <a:rPr lang="en-US" sz="1600" dirty="0">
                <a:effectLst/>
                <a:latin typeface="Arial" panose="020B0604020202020204" pitchFamily="34" charset="0"/>
                <a:ea typeface="Arial" panose="020B0604020202020204" pitchFamily="34" charset="0"/>
              </a:rPr>
              <a:t>Handout: </a:t>
            </a:r>
            <a:r>
              <a:rPr lang="en-US" sz="1600" i="1" dirty="0">
                <a:effectLst/>
                <a:latin typeface="Arial" panose="020B0604020202020204" pitchFamily="34" charset="0"/>
                <a:ea typeface="Arial" panose="020B0604020202020204" pitchFamily="34" charset="0"/>
              </a:rPr>
              <a:t>CQEL Anticipating Behaviors</a:t>
            </a:r>
            <a:r>
              <a:rPr lang="en-US" sz="1600" dirty="0">
                <a:effectLst/>
                <a:latin typeface="Arial" panose="020B0604020202020204" pitchFamily="34" charset="0"/>
                <a:ea typeface="Arial" panose="020B0604020202020204" pitchFamily="34" charset="0"/>
              </a:rPr>
              <a:t> </a:t>
            </a:r>
            <a:br>
              <a:rPr lang="en-US" sz="1600" dirty="0">
                <a:effectLst/>
                <a:latin typeface="Arial" panose="020B0604020202020204" pitchFamily="34" charset="0"/>
                <a:ea typeface="Arial" panose="020B0604020202020204" pitchFamily="34" charset="0"/>
              </a:rPr>
            </a:br>
            <a:r>
              <a:rPr lang="en-US" sz="1600" dirty="0">
                <a:effectLst/>
                <a:latin typeface="Arial" panose="020B0604020202020204" pitchFamily="34" charset="0"/>
                <a:ea typeface="Arial" panose="020B0604020202020204" pitchFamily="34" charset="0"/>
              </a:rPr>
              <a:t>Pens/pencils</a:t>
            </a:r>
          </a:p>
        </p:txBody>
      </p:sp>
      <p:sp>
        <p:nvSpPr>
          <p:cNvPr id="4" name="Slide Number Placeholder 3"/>
          <p:cNvSpPr>
            <a:spLocks noGrp="1"/>
          </p:cNvSpPr>
          <p:nvPr>
            <p:ph type="sldNum" sz="quarter" idx="5"/>
          </p:nvPr>
        </p:nvSpPr>
        <p:spPr/>
        <p:txBody>
          <a:bodyPr/>
          <a:lstStyle/>
          <a:p>
            <a:fld id="{D57395D8-2BAD-2643-952A-6FE555AF7251}" type="slidenum">
              <a:rPr lang="en-US" smtClean="0"/>
              <a:t>29</a:t>
            </a:fld>
            <a:endParaRPr lang="en-US"/>
          </a:p>
        </p:txBody>
      </p:sp>
    </p:spTree>
    <p:extLst>
      <p:ext uri="{BB962C8B-B14F-4D97-AF65-F5344CB8AC3E}">
        <p14:creationId xmlns:p14="http://schemas.microsoft.com/office/powerpoint/2010/main" val="325051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b="1" dirty="0"/>
              <a:t>What to say:</a:t>
            </a:r>
          </a:p>
          <a:p>
            <a:r>
              <a:rPr lang="en-US" sz="1600" kern="1200" dirty="0">
                <a:solidFill>
                  <a:schemeClr val="tx1"/>
                </a:solidFill>
                <a:effectLst/>
                <a:latin typeface="+mn-lt"/>
                <a:ea typeface="+mn-ea"/>
                <a:cs typeface="+mn-cs"/>
              </a:rPr>
              <a:t>Relationships are the foundation of positive behavior support and are vital to healthy social-emotional development. As you can see on the image above, relationships form the base of the Pyramid Model. Social-emotional skills are the core of mental well-being and success in life (however we choose to define success). Social emotional learning can be one of the most proactive initiatives to support mental wellness. Social-emotional learning in early childhood can help reduce anxiety, suicide, substance abuse, depression, and impulsive behavior in children, while increasing prosocial behavior, such as kindness, personal awareness, and empathy.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Some of you may be familiar with the Social and Emotional Foundations for Early Learning pyramid model. </a:t>
            </a:r>
            <a:r>
              <a:rPr lang="en-US" sz="1600" b="0" i="0" u="none" strike="noStrike" kern="1200" dirty="0">
                <a:solidFill>
                  <a:schemeClr val="tx1"/>
                </a:solidFill>
                <a:effectLst/>
                <a:latin typeface="+mn-lt"/>
                <a:ea typeface="+mn-ea"/>
                <a:cs typeface="+mn-cs"/>
              </a:rPr>
              <a:t>The Pyramid Model is a visual articulation of Positive Behavior Supports which is a tiered approach to promoting and fostering social-emotional development and addressing challenging behavior. </a:t>
            </a:r>
            <a:r>
              <a:rPr lang="en-US" sz="1600" kern="1200" dirty="0">
                <a:solidFill>
                  <a:schemeClr val="tx1"/>
                </a:solidFill>
                <a:effectLst/>
                <a:latin typeface="+mn-lt"/>
                <a:ea typeface="+mn-ea"/>
                <a:cs typeface="+mn-cs"/>
              </a:rPr>
              <a:t>Our process throughout this module mirrors the pyramid topics.</a:t>
            </a:r>
          </a:p>
          <a:p>
            <a:endParaRPr lang="en-US" sz="16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Throughout this module, we will focus on the Pyramid Model to share information and strategies and implement positive behavior supports. We begin with a strong foundation that is all about the importance of social-emotional development, establishing supportive relationships between educators and children, and supporting an effective workforce. </a:t>
            </a:r>
          </a:p>
          <a:p>
            <a:pPr marL="285750" lvl="0" indent="-285750">
              <a:buFont typeface="Arial" panose="020B0604020202020204" pitchFamily="34" charset="0"/>
              <a:buChar char="•"/>
            </a:pPr>
            <a:endParaRPr lang="en-US" sz="16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Next, we build upon that foundation and share prevention strategies that promote positive behaviors for all children, including environmental supports, routines, behavioral expectations, and classroom rules.</a:t>
            </a:r>
          </a:p>
          <a:p>
            <a:pPr marL="285750" lvl="0" indent="-285750">
              <a:buFont typeface="Arial" panose="020B0604020202020204" pitchFamily="34" charset="0"/>
              <a:buChar char="•"/>
            </a:pPr>
            <a:endParaRPr lang="en-US" sz="16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We continue to the next layer of the pyramid to focus on the targeted social-emotional supports of emotional literacy and regulation, problem-solving strategies, and building friendship skills.</a:t>
            </a:r>
          </a:p>
          <a:p>
            <a:pPr marL="285750" lvl="0" indent="-285750">
              <a:buFont typeface="Arial" panose="020B0604020202020204" pitchFamily="34" charset="0"/>
              <a:buChar char="•"/>
            </a:pPr>
            <a:endParaRPr lang="en-US" sz="16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Finally, we look at how to create highly individualized plans for some children who need more support for their challenging behaviors. </a:t>
            </a:r>
          </a:p>
          <a:p>
            <a:pPr lvl="0"/>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REFERENCE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Vanderbilt University. Center on the Social and Emotional Foundations for Early Learning (CSEFEL).</a:t>
            </a:r>
            <a:r>
              <a:rPr lang="en-US" sz="1600" u="sng" kern="1200" dirty="0">
                <a:solidFill>
                  <a:schemeClr val="tx1"/>
                </a:solidFill>
                <a:effectLst/>
                <a:latin typeface="+mn-lt"/>
                <a:ea typeface="+mn-ea"/>
                <a:cs typeface="+mn-cs"/>
                <a:hlinkClick r:id="rId3"/>
              </a:rPr>
              <a:t>http://csefel.vanderbilt.edu/</a:t>
            </a:r>
            <a:r>
              <a:rPr lang="en-US" sz="1600" kern="1200" dirty="0">
                <a:solidFill>
                  <a:schemeClr val="tx1"/>
                </a:solidFill>
                <a:effectLst/>
                <a:latin typeface="+mn-lt"/>
                <a:ea typeface="+mn-ea"/>
                <a:cs typeface="+mn-cs"/>
              </a:rPr>
              <a:t>.</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National Center for Mental Health Promotion and Youth Violence Prevention by the Collaborative for Academic, Social, and Emotional Learning at the University of Illinois at Chicago. (January 2008)</a:t>
            </a:r>
          </a:p>
          <a:p>
            <a:r>
              <a:rPr lang="en-US" sz="1600" kern="1200" dirty="0">
                <a:solidFill>
                  <a:schemeClr val="tx1"/>
                </a:solidFill>
                <a:effectLst/>
                <a:latin typeface="+mn-lt"/>
                <a:ea typeface="+mn-ea"/>
                <a:cs typeface="+mn-cs"/>
              </a:rPr>
              <a:t>Connecting Social and Emotional Learning with Mental Health. [PDF File] </a:t>
            </a:r>
            <a:r>
              <a:rPr lang="en-US" sz="1600" u="sng" kern="1200" dirty="0">
                <a:solidFill>
                  <a:schemeClr val="tx1"/>
                </a:solidFill>
                <a:effectLst/>
                <a:latin typeface="+mn-lt"/>
                <a:ea typeface="+mn-ea"/>
                <a:cs typeface="+mn-cs"/>
                <a:hlinkClick r:id="rId4"/>
              </a:rPr>
              <a:t>https://files.eric.ed.gov/fulltext/ED505361.pdf</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7395D8-2BAD-2643-952A-6FE555AF7251}" type="slidenum">
              <a:rPr lang="en-US" smtClean="0"/>
              <a:t>3</a:t>
            </a:fld>
            <a:endParaRPr lang="en-US"/>
          </a:p>
        </p:txBody>
      </p:sp>
    </p:spTree>
    <p:extLst>
      <p:ext uri="{BB962C8B-B14F-4D97-AF65-F5344CB8AC3E}">
        <p14:creationId xmlns:p14="http://schemas.microsoft.com/office/powerpoint/2010/main" val="1263399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b="0" dirty="0"/>
          </a:p>
          <a:p>
            <a:r>
              <a:rPr lang="en-US" sz="1600" kern="1200" dirty="0">
                <a:solidFill>
                  <a:schemeClr val="tx1"/>
                </a:solidFill>
                <a:effectLst/>
                <a:latin typeface="+mn-lt"/>
                <a:ea typeface="+mn-ea"/>
                <a:cs typeface="+mn-cs"/>
              </a:rPr>
              <a:t>In the next video clip, featured guest Dr. Kathleen </a:t>
            </a:r>
            <a:r>
              <a:rPr lang="en-US" sz="1600" kern="1200" dirty="0" err="1">
                <a:solidFill>
                  <a:schemeClr val="tx1"/>
                </a:solidFill>
                <a:effectLst/>
                <a:latin typeface="+mn-lt"/>
                <a:ea typeface="+mn-ea"/>
                <a:cs typeface="+mn-cs"/>
              </a:rPr>
              <a:t>Artman</a:t>
            </a:r>
            <a:r>
              <a:rPr lang="en-US" sz="1600" kern="1200" dirty="0">
                <a:solidFill>
                  <a:schemeClr val="tx1"/>
                </a:solidFill>
                <a:effectLst/>
                <a:latin typeface="+mn-lt"/>
                <a:ea typeface="+mn-ea"/>
                <a:cs typeface="+mn-cs"/>
              </a:rPr>
              <a:t> Meeker digs deeper into the concepts around Positive Behavior Support.</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clip is 4 minutes, 2 seconds long.</a:t>
            </a:r>
          </a:p>
        </p:txBody>
      </p:sp>
      <p:sp>
        <p:nvSpPr>
          <p:cNvPr id="4" name="Slide Number Placeholder 3"/>
          <p:cNvSpPr>
            <a:spLocks noGrp="1"/>
          </p:cNvSpPr>
          <p:nvPr>
            <p:ph type="sldNum" sz="quarter" idx="5"/>
          </p:nvPr>
        </p:nvSpPr>
        <p:spPr/>
        <p:txBody>
          <a:bodyPr/>
          <a:lstStyle/>
          <a:p>
            <a:fld id="{D57395D8-2BAD-2643-952A-6FE555AF7251}" type="slidenum">
              <a:rPr lang="en-US" smtClean="0"/>
              <a:t>30</a:t>
            </a:fld>
            <a:endParaRPr lang="en-US"/>
          </a:p>
        </p:txBody>
      </p:sp>
    </p:spTree>
    <p:extLst>
      <p:ext uri="{BB962C8B-B14F-4D97-AF65-F5344CB8AC3E}">
        <p14:creationId xmlns:p14="http://schemas.microsoft.com/office/powerpoint/2010/main" val="128289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r>
              <a:rPr lang="en-US" b="0" dirty="0"/>
              <a:t>:</a:t>
            </a:r>
          </a:p>
          <a:p>
            <a:pPr marL="0" marR="0">
              <a:spcBef>
                <a:spcPts val="0"/>
              </a:spcBef>
              <a:spcAft>
                <a:spcPts val="1000"/>
              </a:spcAft>
            </a:pPr>
            <a:r>
              <a:rPr lang="en-US" sz="1600" dirty="0">
                <a:effectLst/>
                <a:latin typeface="Arial" panose="020B0604020202020204" pitchFamily="34" charset="0"/>
                <a:ea typeface="Arial" panose="020B0604020202020204" pitchFamily="34" charset="0"/>
              </a:rPr>
              <a:t>Dr. Meeker had a lot of great things to say, so let’s review a couple of the key concepts of PBS.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PBS promotes positive behaviors</a:t>
            </a:r>
          </a:p>
          <a:p>
            <a:pPr marL="742950" lvl="1" indent="-285750">
              <a:buFont typeface="Arial" panose="020B0604020202020204" pitchFamily="34" charset="0"/>
              <a:buChar char="–"/>
              <a:tabLst>
                <a:tab pos="914400" algn="l"/>
              </a:tabLst>
            </a:pPr>
            <a:r>
              <a:rPr lang="en-US" dirty="0">
                <a:effectLst/>
                <a:cs typeface="Times New Roman" panose="02020603050405020304" pitchFamily="18" charset="0"/>
              </a:rPr>
              <a:t>Educators notice positive behaviors that they want to see.</a:t>
            </a:r>
          </a:p>
          <a:p>
            <a:pPr marL="742950" lvl="1" indent="-285750">
              <a:buFont typeface="Arial" panose="020B0604020202020204" pitchFamily="34" charset="0"/>
              <a:buChar char="–"/>
              <a:tabLst>
                <a:tab pos="914400" algn="l"/>
              </a:tabLst>
            </a:pPr>
            <a:r>
              <a:rPr lang="en-US" dirty="0">
                <a:effectLst/>
                <a:cs typeface="Times New Roman" panose="02020603050405020304" pitchFamily="18" charset="0"/>
              </a:rPr>
              <a:t>Educators build on these positive behaviors continuously over time.</a:t>
            </a:r>
          </a:p>
          <a:p>
            <a:pPr marL="914400"/>
            <a:r>
              <a:rPr lang="en-US" dirty="0">
                <a:effectLst/>
              </a:rPr>
              <a:t> </a:t>
            </a:r>
          </a:p>
          <a:p>
            <a:pPr marL="342900" lvl="0" indent="-342900">
              <a:buFont typeface="Arial" panose="020B0604020202020204" pitchFamily="34" charset="0"/>
              <a:buChar char="•"/>
              <a:tabLst>
                <a:tab pos="457200" algn="l"/>
              </a:tabLst>
            </a:pPr>
            <a:r>
              <a:rPr lang="en-US" dirty="0">
                <a:effectLst/>
                <a:cs typeface="Times New Roman" panose="02020603050405020304" pitchFamily="18" charset="0"/>
              </a:rPr>
              <a:t>PBS is proactive not reactive</a:t>
            </a:r>
          </a:p>
          <a:p>
            <a:pPr marL="742950" lvl="1" indent="-285750">
              <a:buFont typeface="Arial" panose="020B0604020202020204" pitchFamily="34" charset="0"/>
              <a:buChar char="–"/>
              <a:tabLst>
                <a:tab pos="914400" algn="l"/>
              </a:tabLst>
            </a:pPr>
            <a:r>
              <a:rPr lang="en-US" dirty="0">
                <a:effectLst/>
                <a:cs typeface="Times New Roman" panose="02020603050405020304" pitchFamily="18" charset="0"/>
              </a:rPr>
              <a:t>Educators both teach and, very importantly, practice positive behaviors with children. </a:t>
            </a:r>
          </a:p>
          <a:p>
            <a:pPr marL="1143000" lvl="2" indent="-228600">
              <a:buFont typeface="Arial" panose="020B0604020202020204" pitchFamily="34" charset="0"/>
              <a:buChar char="•"/>
              <a:tabLst>
                <a:tab pos="1371600" algn="l"/>
              </a:tabLst>
            </a:pPr>
            <a:r>
              <a:rPr lang="en-US" dirty="0">
                <a:effectLst/>
                <a:cs typeface="Times New Roman" panose="02020603050405020304" pitchFamily="18" charset="0"/>
              </a:rPr>
              <a:t>In other words, educators teach children how to ask for what they need. </a:t>
            </a:r>
          </a:p>
          <a:p>
            <a:endParaRPr lang="en-US" b="1" dirty="0"/>
          </a:p>
        </p:txBody>
      </p:sp>
      <p:sp>
        <p:nvSpPr>
          <p:cNvPr id="4" name="Slide Number Placeholder 3"/>
          <p:cNvSpPr>
            <a:spLocks noGrp="1"/>
          </p:cNvSpPr>
          <p:nvPr>
            <p:ph type="sldNum" sz="quarter" idx="5"/>
          </p:nvPr>
        </p:nvSpPr>
        <p:spPr/>
        <p:txBody>
          <a:bodyPr/>
          <a:lstStyle/>
          <a:p>
            <a:fld id="{D57395D8-2BAD-2643-952A-6FE555AF7251}" type="slidenum">
              <a:rPr lang="en-US" smtClean="0"/>
              <a:t>31</a:t>
            </a:fld>
            <a:endParaRPr lang="en-US"/>
          </a:p>
        </p:txBody>
      </p:sp>
    </p:spTree>
    <p:extLst>
      <p:ext uri="{BB962C8B-B14F-4D97-AF65-F5344CB8AC3E}">
        <p14:creationId xmlns:p14="http://schemas.microsoft.com/office/powerpoint/2010/main" val="3477704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b="0" dirty="0"/>
          </a:p>
          <a:p>
            <a:r>
              <a:rPr lang="en-US" sz="1600" kern="1200" dirty="0">
                <a:solidFill>
                  <a:schemeClr val="tx1"/>
                </a:solidFill>
                <a:effectLst/>
                <a:latin typeface="+mn-lt"/>
                <a:ea typeface="+mn-ea"/>
                <a:cs typeface="+mn-cs"/>
              </a:rPr>
              <a:t>This video segment includes Jordan </a:t>
            </a:r>
            <a:r>
              <a:rPr lang="en-US" sz="1600" kern="1200" dirty="0" err="1">
                <a:solidFill>
                  <a:schemeClr val="tx1"/>
                </a:solidFill>
                <a:effectLst/>
                <a:latin typeface="+mn-lt"/>
                <a:ea typeface="+mn-ea"/>
                <a:cs typeface="+mn-cs"/>
              </a:rPr>
              <a:t>Taitingfong</a:t>
            </a:r>
            <a:r>
              <a:rPr lang="en-US" sz="1600" kern="1200" dirty="0">
                <a:solidFill>
                  <a:schemeClr val="tx1"/>
                </a:solidFill>
                <a:effectLst/>
                <a:latin typeface="+mn-lt"/>
                <a:ea typeface="+mn-ea"/>
                <a:cs typeface="+mn-cs"/>
              </a:rPr>
              <a:t>, early childhood behavior specialist, discussing prevention strategies focusing on the physical environment.</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is 3 minutes, 4 seconds long.</a:t>
            </a:r>
          </a:p>
        </p:txBody>
      </p:sp>
      <p:sp>
        <p:nvSpPr>
          <p:cNvPr id="4" name="Slide Number Placeholder 3"/>
          <p:cNvSpPr>
            <a:spLocks noGrp="1"/>
          </p:cNvSpPr>
          <p:nvPr>
            <p:ph type="sldNum" sz="quarter" idx="5"/>
          </p:nvPr>
        </p:nvSpPr>
        <p:spPr/>
        <p:txBody>
          <a:bodyPr/>
          <a:lstStyle/>
          <a:p>
            <a:fld id="{D57395D8-2BAD-2643-952A-6FE555AF7251}" type="slidenum">
              <a:rPr lang="en-US" smtClean="0"/>
              <a:t>32</a:t>
            </a:fld>
            <a:endParaRPr lang="en-US"/>
          </a:p>
        </p:txBody>
      </p:sp>
    </p:spTree>
    <p:extLst>
      <p:ext uri="{BB962C8B-B14F-4D97-AF65-F5344CB8AC3E}">
        <p14:creationId xmlns:p14="http://schemas.microsoft.com/office/powerpoint/2010/main" val="3735160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pPr marL="0" marR="0">
              <a:spcBef>
                <a:spcPts val="0"/>
              </a:spcBef>
              <a:spcAft>
                <a:spcPts val="1000"/>
              </a:spcAft>
            </a:pPr>
            <a:r>
              <a:rPr lang="en-US" sz="1600" i="1" dirty="0">
                <a:effectLst/>
                <a:latin typeface="Arial" panose="020B0604020202020204" pitchFamily="34" charset="0"/>
                <a:ea typeface="Arial" panose="020B0604020202020204" pitchFamily="34" charset="0"/>
              </a:rPr>
              <a:t>Suggestion: </a:t>
            </a:r>
            <a:r>
              <a:rPr lang="en-US" sz="1600" dirty="0">
                <a:effectLst/>
                <a:latin typeface="Arial" panose="020B0604020202020204" pitchFamily="34" charset="0"/>
                <a:ea typeface="Arial" panose="020B0604020202020204" pitchFamily="34" charset="0"/>
              </a:rPr>
              <a:t>since this is a lot of text, it could be helpful for accessibility to print out a few copies to place on tables for participants.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Take a moment to allow participants to read this quote, or if more appropriate, read it aloud.</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Ask participants to turn to a partner and discuss: What do you think about this statement? If desired, you can ask for 1-2 volunteers to share their thoughts with the larger group.</a:t>
            </a:r>
          </a:p>
        </p:txBody>
      </p:sp>
      <p:sp>
        <p:nvSpPr>
          <p:cNvPr id="4" name="Slide Number Placeholder 3"/>
          <p:cNvSpPr>
            <a:spLocks noGrp="1"/>
          </p:cNvSpPr>
          <p:nvPr>
            <p:ph type="sldNum" sz="quarter" idx="5"/>
          </p:nvPr>
        </p:nvSpPr>
        <p:spPr/>
        <p:txBody>
          <a:bodyPr/>
          <a:lstStyle/>
          <a:p>
            <a:fld id="{D57395D8-2BAD-2643-952A-6FE555AF7251}" type="slidenum">
              <a:rPr lang="en-US" smtClean="0"/>
              <a:t>33</a:t>
            </a:fld>
            <a:endParaRPr lang="en-US"/>
          </a:p>
        </p:txBody>
      </p:sp>
    </p:spTree>
    <p:extLst>
      <p:ext uri="{BB962C8B-B14F-4D97-AF65-F5344CB8AC3E}">
        <p14:creationId xmlns:p14="http://schemas.microsoft.com/office/powerpoint/2010/main" val="1382206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In this Circle Time Magic video segment, we will hear some tips about when to teach, practice, and reinforce behavior.  Jordan will discuss how the environment can support positive behavior.</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is 4 minutes, 1 second long.</a:t>
            </a:r>
          </a:p>
        </p:txBody>
      </p:sp>
      <p:sp>
        <p:nvSpPr>
          <p:cNvPr id="4" name="Slide Number Placeholder 3"/>
          <p:cNvSpPr>
            <a:spLocks noGrp="1"/>
          </p:cNvSpPr>
          <p:nvPr>
            <p:ph type="sldNum" sz="quarter" idx="5"/>
          </p:nvPr>
        </p:nvSpPr>
        <p:spPr/>
        <p:txBody>
          <a:bodyPr/>
          <a:lstStyle/>
          <a:p>
            <a:fld id="{D57395D8-2BAD-2643-952A-6FE555AF7251}" type="slidenum">
              <a:rPr lang="en-US" smtClean="0"/>
              <a:t>34</a:t>
            </a:fld>
            <a:endParaRPr lang="en-US"/>
          </a:p>
        </p:txBody>
      </p:sp>
    </p:spTree>
    <p:extLst>
      <p:ext uri="{BB962C8B-B14F-4D97-AF65-F5344CB8AC3E}">
        <p14:creationId xmlns:p14="http://schemas.microsoft.com/office/powerpoint/2010/main" val="857723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sz="1600" kern="1200" dirty="0">
                <a:solidFill>
                  <a:schemeClr val="tx1"/>
                </a:solidFill>
                <a:effectLst/>
                <a:latin typeface="+mn-lt"/>
                <a:ea typeface="+mn-ea"/>
                <a:cs typeface="+mn-cs"/>
              </a:rPr>
              <a:t>Ask participants, “What behavior strategy are you teaching, practicing, or reinforcing?  Feel free to shout out ideas.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Answers may vary. Possible answers may include </a:t>
            </a:r>
            <a:r>
              <a:rPr lang="en-US" sz="1600" i="1" kern="1200" dirty="0">
                <a:solidFill>
                  <a:schemeClr val="tx1"/>
                </a:solidFill>
                <a:effectLst/>
                <a:latin typeface="+mn-lt"/>
                <a:ea typeface="+mn-ea"/>
                <a:cs typeface="+mn-cs"/>
              </a:rPr>
              <a:t>taking turns</a:t>
            </a:r>
            <a:r>
              <a:rPr lang="en-US" sz="1600" kern="1200" dirty="0">
                <a:solidFill>
                  <a:schemeClr val="tx1"/>
                </a:solidFill>
                <a:effectLst/>
                <a:latin typeface="+mn-lt"/>
                <a:ea typeface="+mn-ea"/>
                <a:cs typeface="+mn-cs"/>
              </a:rPr>
              <a:t>, </a:t>
            </a:r>
            <a:r>
              <a:rPr lang="en-US" sz="1600" i="1" kern="1200" dirty="0">
                <a:solidFill>
                  <a:schemeClr val="tx1"/>
                </a:solidFill>
                <a:effectLst/>
                <a:latin typeface="+mn-lt"/>
                <a:ea typeface="+mn-ea"/>
                <a:cs typeface="+mn-cs"/>
              </a:rPr>
              <a:t>sharing</a:t>
            </a:r>
            <a:r>
              <a:rPr lang="en-US" sz="1600" kern="1200" dirty="0">
                <a:solidFill>
                  <a:schemeClr val="tx1"/>
                </a:solidFill>
                <a:effectLst/>
                <a:latin typeface="+mn-lt"/>
                <a:ea typeface="+mn-ea"/>
                <a:cs typeface="+mn-cs"/>
              </a:rPr>
              <a:t>, </a:t>
            </a:r>
            <a:r>
              <a:rPr lang="en-US" sz="1600" i="1" kern="1200" dirty="0">
                <a:solidFill>
                  <a:schemeClr val="tx1"/>
                </a:solidFill>
                <a:effectLst/>
                <a:latin typeface="+mn-lt"/>
                <a:ea typeface="+mn-ea"/>
                <a:cs typeface="+mn-cs"/>
              </a:rPr>
              <a:t>entering play,</a:t>
            </a:r>
            <a:r>
              <a:rPr lang="en-US" sz="1600" kern="1200" dirty="0">
                <a:solidFill>
                  <a:schemeClr val="tx1"/>
                </a:solidFill>
                <a:effectLst/>
                <a:latin typeface="+mn-lt"/>
                <a:ea typeface="+mn-ea"/>
                <a:cs typeface="+mn-cs"/>
              </a:rPr>
              <a:t> or </a:t>
            </a:r>
            <a:r>
              <a:rPr lang="en-US" sz="1600" i="1" kern="1200" dirty="0">
                <a:solidFill>
                  <a:schemeClr val="tx1"/>
                </a:solidFill>
                <a:effectLst/>
                <a:latin typeface="+mn-lt"/>
                <a:ea typeface="+mn-ea"/>
                <a:cs typeface="+mn-cs"/>
              </a:rPr>
              <a:t>expectations</a:t>
            </a:r>
            <a:r>
              <a:rPr lang="en-US" sz="16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35</a:t>
            </a:fld>
            <a:endParaRPr lang="en-US"/>
          </a:p>
        </p:txBody>
      </p:sp>
    </p:spTree>
    <p:extLst>
      <p:ext uri="{BB962C8B-B14F-4D97-AF65-F5344CB8AC3E}">
        <p14:creationId xmlns:p14="http://schemas.microsoft.com/office/powerpoint/2010/main" val="3438977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In this segment of From the Field, we get to see inside the program of educator Debra Walter, as she discusses and shows the use of visuals to support behavior.</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clip is 2 minutes, 28 seconds.</a:t>
            </a:r>
          </a:p>
        </p:txBody>
      </p:sp>
      <p:sp>
        <p:nvSpPr>
          <p:cNvPr id="4" name="Slide Number Placeholder 3"/>
          <p:cNvSpPr>
            <a:spLocks noGrp="1"/>
          </p:cNvSpPr>
          <p:nvPr>
            <p:ph type="sldNum" sz="quarter" idx="5"/>
          </p:nvPr>
        </p:nvSpPr>
        <p:spPr/>
        <p:txBody>
          <a:bodyPr/>
          <a:lstStyle/>
          <a:p>
            <a:fld id="{D57395D8-2BAD-2643-952A-6FE555AF7251}" type="slidenum">
              <a:rPr lang="en-US" smtClean="0"/>
              <a:t>36</a:t>
            </a:fld>
            <a:endParaRPr lang="en-US"/>
          </a:p>
        </p:txBody>
      </p:sp>
    </p:spTree>
    <p:extLst>
      <p:ext uri="{BB962C8B-B14F-4D97-AF65-F5344CB8AC3E}">
        <p14:creationId xmlns:p14="http://schemas.microsoft.com/office/powerpoint/2010/main" val="3073323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pPr marL="0" marR="0">
              <a:spcBef>
                <a:spcPts val="0"/>
              </a:spcBef>
              <a:spcAft>
                <a:spcPts val="1000"/>
              </a:spcAft>
            </a:pPr>
            <a:r>
              <a:rPr lang="en-US" sz="1600" dirty="0">
                <a:effectLst/>
                <a:latin typeface="Arial" panose="020B0604020202020204" pitchFamily="34" charset="0"/>
                <a:ea typeface="Arial" panose="020B0604020202020204" pitchFamily="34" charset="0"/>
              </a:rPr>
              <a:t>After playing the video clip From the Field – Visuals, with educator Debra Walter, ask participants:</a:t>
            </a:r>
          </a:p>
          <a:p>
            <a:pPr marL="342900" marR="0" lvl="0" indent="-342900">
              <a:spcBef>
                <a:spcPts val="0"/>
              </a:spcBef>
              <a:spcAft>
                <a:spcPts val="0"/>
              </a:spcAft>
              <a:buFont typeface="Times New Roman" panose="02020603050405020304" pitchFamily="18" charset="0"/>
              <a:buChar char="•"/>
            </a:pPr>
            <a:r>
              <a:rPr lang="en-US" sz="1600" dirty="0">
                <a:effectLst/>
                <a:latin typeface="Arial" panose="020B0604020202020204" pitchFamily="34" charset="0"/>
                <a:ea typeface="Arial" panose="020B0604020202020204" pitchFamily="34" charset="0"/>
              </a:rPr>
              <a:t>How are you using visuals in your early learning setting?</a:t>
            </a:r>
          </a:p>
          <a:p>
            <a:pPr marL="342900" marR="0" lvl="0" indent="-342900">
              <a:spcBef>
                <a:spcPts val="0"/>
              </a:spcBef>
              <a:spcAft>
                <a:spcPts val="0"/>
              </a:spcAft>
              <a:buFont typeface="Times New Roman" panose="02020603050405020304" pitchFamily="18" charset="0"/>
              <a:buChar char="•"/>
            </a:pPr>
            <a:r>
              <a:rPr lang="en-US" sz="1600" dirty="0">
                <a:effectLst/>
                <a:latin typeface="Arial" panose="020B0604020202020204" pitchFamily="34" charset="0"/>
                <a:ea typeface="Arial" panose="020B0604020202020204" pitchFamily="34" charset="0"/>
              </a:rPr>
              <a:t>How do you support children having choice and control in their day?</a:t>
            </a:r>
          </a:p>
          <a:p>
            <a:pPr marL="342900" marR="0" lvl="0" indent="-342900">
              <a:spcBef>
                <a:spcPts val="0"/>
              </a:spcBef>
              <a:spcAft>
                <a:spcPts val="1000"/>
              </a:spcAft>
              <a:buFont typeface="Times New Roman" panose="02020603050405020304" pitchFamily="18" charset="0"/>
              <a:buChar char="•"/>
            </a:pPr>
            <a:r>
              <a:rPr lang="en-US" sz="1600" dirty="0">
                <a:effectLst/>
                <a:latin typeface="Arial" panose="020B0604020202020204" pitchFamily="34" charset="0"/>
                <a:ea typeface="Arial" panose="020B0604020202020204" pitchFamily="34" charset="0"/>
              </a:rPr>
              <a:t>Where do you find visuals, or if you make them, do you have any tips to share?</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This can be a partner discussion or have volunteers to share with the larger group.</a:t>
            </a:r>
          </a:p>
          <a:p>
            <a:pPr marL="0" marR="0">
              <a:spcBef>
                <a:spcPts val="0"/>
              </a:spcBef>
              <a:spcAft>
                <a:spcPts val="1000"/>
              </a:spcAft>
            </a:pPr>
            <a:endParaRPr lang="en-US" sz="1600" i="1"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i="1" dirty="0">
                <a:effectLst/>
                <a:latin typeface="Arial" panose="020B0604020202020204" pitchFamily="34" charset="0"/>
                <a:ea typeface="Arial" panose="020B0604020202020204" pitchFamily="34" charset="0"/>
              </a:rPr>
              <a:t>Suggestion</a:t>
            </a:r>
            <a:r>
              <a:rPr lang="en-US" sz="1600" dirty="0">
                <a:effectLst/>
                <a:latin typeface="Arial" panose="020B0604020202020204" pitchFamily="34" charset="0"/>
                <a:ea typeface="Arial" panose="020B0604020202020204" pitchFamily="34" charset="0"/>
              </a:rPr>
              <a:t>: Have some examples of visuals available for participants to pass around.  If time and materials allow, you could also add an opportunity to make visuals here too.</a:t>
            </a:r>
          </a:p>
        </p:txBody>
      </p:sp>
      <p:sp>
        <p:nvSpPr>
          <p:cNvPr id="4" name="Slide Number Placeholder 3"/>
          <p:cNvSpPr>
            <a:spLocks noGrp="1"/>
          </p:cNvSpPr>
          <p:nvPr>
            <p:ph type="sldNum" sz="quarter" idx="5"/>
          </p:nvPr>
        </p:nvSpPr>
        <p:spPr/>
        <p:txBody>
          <a:bodyPr/>
          <a:lstStyle/>
          <a:p>
            <a:fld id="{D57395D8-2BAD-2643-952A-6FE555AF7251}" type="slidenum">
              <a:rPr lang="en-US" smtClean="0"/>
              <a:t>37</a:t>
            </a:fld>
            <a:endParaRPr lang="en-US"/>
          </a:p>
        </p:txBody>
      </p:sp>
    </p:spTree>
    <p:extLst>
      <p:ext uri="{BB962C8B-B14F-4D97-AF65-F5344CB8AC3E}">
        <p14:creationId xmlns:p14="http://schemas.microsoft.com/office/powerpoint/2010/main" val="3506222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For additional ideas and printouts, you can check out the Head Start Center for Inclusion shown here*.  Visuals and supports are linked as word documents and cover a variety of topics from directions to transitions to friendship kits.  This website is undergoing renovation, so don’t be surprised if it looks a little different from the snapshots shown here!</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*The image is hyperlinked: </a:t>
            </a:r>
            <a:r>
              <a:rPr lang="en-US" sz="1600" u="sng" kern="1200" dirty="0">
                <a:solidFill>
                  <a:schemeClr val="tx1"/>
                </a:solidFill>
                <a:effectLst/>
                <a:latin typeface="+mn-lt"/>
                <a:ea typeface="+mn-ea"/>
                <a:cs typeface="+mn-cs"/>
                <a:hlinkClick r:id="rId3"/>
              </a:rPr>
              <a:t>http://headstartinclusion.org/teacher-tools#visual</a:t>
            </a:r>
            <a:r>
              <a:rPr lang="en-US" sz="1600" kern="1200" dirty="0">
                <a:solidFill>
                  <a:schemeClr val="tx1"/>
                </a:solidFill>
                <a:effectLst/>
                <a:latin typeface="+mn-lt"/>
                <a:ea typeface="+mn-ea"/>
                <a:cs typeface="+mn-cs"/>
              </a:rPr>
              <a:t>, the website can be shown here if desired.</a:t>
            </a:r>
          </a:p>
          <a:p>
            <a:pPr marL="0" marR="0" lvl="0" indent="0" algn="l" defTabSz="609493" rtl="0" eaLnBrk="1" fontAlgn="auto" latinLnBrk="0" hangingPunct="1">
              <a:lnSpc>
                <a:spcPct val="100000"/>
              </a:lnSpc>
              <a:spcBef>
                <a:spcPts val="0"/>
              </a:spcBef>
              <a:spcAft>
                <a:spcPts val="0"/>
              </a:spcAft>
              <a:buClrTx/>
              <a:buSzTx/>
              <a:buFontTx/>
              <a:buNone/>
              <a:tabLst/>
              <a:defRPr/>
            </a:pPr>
            <a:endParaRPr lang="en-US" dirty="0"/>
          </a:p>
          <a:p>
            <a:pPr marL="0" marR="0" lvl="0" indent="0" algn="l" defTabSz="609493"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38</a:t>
            </a:fld>
            <a:endParaRPr lang="en-US"/>
          </a:p>
        </p:txBody>
      </p:sp>
    </p:spTree>
    <p:extLst>
      <p:ext uri="{BB962C8B-B14F-4D97-AF65-F5344CB8AC3E}">
        <p14:creationId xmlns:p14="http://schemas.microsoft.com/office/powerpoint/2010/main" val="2632007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In this video segment, hosts Dawn and Kristin visit a public library to discuss with Librarian Blythe, the support educators can get from their local library, as well as some books that specifically support positive behavior.</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video is 6 minutes, 8 seconds long.</a:t>
            </a:r>
          </a:p>
          <a:p>
            <a:endParaRPr lang="en-US" sz="1600" i="1" kern="1200" dirty="0">
              <a:solidFill>
                <a:schemeClr val="tx1"/>
              </a:solidFill>
              <a:effectLst/>
              <a:latin typeface="+mn-lt"/>
              <a:ea typeface="+mn-ea"/>
              <a:cs typeface="+mn-cs"/>
            </a:endParaRPr>
          </a:p>
          <a:p>
            <a:r>
              <a:rPr lang="en-US" sz="1600" i="1" kern="1200" dirty="0">
                <a:solidFill>
                  <a:schemeClr val="tx1"/>
                </a:solidFill>
                <a:effectLst/>
                <a:latin typeface="+mn-lt"/>
                <a:ea typeface="+mn-ea"/>
                <a:cs typeface="+mn-cs"/>
              </a:rPr>
              <a:t>Suggestion</a:t>
            </a:r>
            <a:r>
              <a:rPr lang="en-US" sz="1600" kern="1200" dirty="0">
                <a:solidFill>
                  <a:schemeClr val="tx1"/>
                </a:solidFill>
                <a:effectLst/>
                <a:latin typeface="+mn-lt"/>
                <a:ea typeface="+mn-ea"/>
                <a:cs typeface="+mn-cs"/>
              </a:rPr>
              <a:t>: If able, bring some books to share/show after this clip (or have at the back of the room for review during breaks). Participants often love to look through these to determine if they might want to seek them out for their own program.</a:t>
            </a:r>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39</a:t>
            </a:fld>
            <a:endParaRPr lang="en-US"/>
          </a:p>
        </p:txBody>
      </p:sp>
    </p:spTree>
    <p:extLst>
      <p:ext uri="{BB962C8B-B14F-4D97-AF65-F5344CB8AC3E}">
        <p14:creationId xmlns:p14="http://schemas.microsoft.com/office/powerpoint/2010/main" val="183991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endParaRPr lang="en-US" dirty="0"/>
          </a:p>
          <a:p>
            <a:r>
              <a:rPr lang="en-US" sz="1600" kern="1200" dirty="0">
                <a:solidFill>
                  <a:schemeClr val="tx1"/>
                </a:solidFill>
                <a:effectLst/>
                <a:latin typeface="+mn-lt"/>
                <a:ea typeface="+mn-ea"/>
                <a:cs typeface="+mn-cs"/>
              </a:rPr>
              <a:t>Throughout this module, we will use video clips from Circle Time Magazine to learn more about Positive Behavior Support (PBS) and to see it in action. </a:t>
            </a:r>
          </a:p>
          <a:p>
            <a:endParaRPr lang="en-US" sz="160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Circle Time Magazine is a dynamic professional development web series and magazine for early childhood educators, parents, and providers that seeks to make Cultivate Learning's research accessible, friendly, and fun. Each episode features guest experts sharing their knowledge, ideas for using everyday materials, favorite books, and high-quality examples of learning in action. Season 2 focuses on Positive Behavior Support and follows the Pyramid model to discuss social emotional development and early childhood mental health.</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4</a:t>
            </a:fld>
            <a:endParaRPr lang="en-US"/>
          </a:p>
        </p:txBody>
      </p:sp>
    </p:spTree>
    <p:extLst>
      <p:ext uri="{BB962C8B-B14F-4D97-AF65-F5344CB8AC3E}">
        <p14:creationId xmlns:p14="http://schemas.microsoft.com/office/powerpoint/2010/main" val="10637038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As we have discussed, by taking the time to learn resiliency practices and care for yourself, you can increase feelings of happiness and satisfaction. These positive emotions improve your ability to face daily stressors—such as challenging behaviors—with more empathy, patience, and intention.</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Before we watch our next video, let’s take a moment and care for ourselves by resetting our gratitude meter.  Think of something that you are grateful for and picture  it your mind.  Now close your eyes and take three deep breaths with me... 1… 2… 3….</a:t>
            </a:r>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D57395D8-2BAD-2643-952A-6FE555AF7251}" type="slidenum">
              <a:rPr lang="en-US" smtClean="0"/>
              <a:t>40</a:t>
            </a:fld>
            <a:endParaRPr lang="en-US"/>
          </a:p>
        </p:txBody>
      </p:sp>
    </p:spTree>
    <p:extLst>
      <p:ext uri="{BB962C8B-B14F-4D97-AF65-F5344CB8AC3E}">
        <p14:creationId xmlns:p14="http://schemas.microsoft.com/office/powerpoint/2010/main" val="3324507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In this It’s All About You video segment, Gail returns to talk about red or green light thinking.</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This slide and the following can be cut if extra time is needed.  This video is 4 minutes, 30 seconds long.</a:t>
            </a:r>
          </a:p>
        </p:txBody>
      </p:sp>
      <p:sp>
        <p:nvSpPr>
          <p:cNvPr id="4" name="Slide Number Placeholder 3"/>
          <p:cNvSpPr>
            <a:spLocks noGrp="1"/>
          </p:cNvSpPr>
          <p:nvPr>
            <p:ph type="sldNum" sz="quarter" idx="5"/>
          </p:nvPr>
        </p:nvSpPr>
        <p:spPr/>
        <p:txBody>
          <a:bodyPr/>
          <a:lstStyle/>
          <a:p>
            <a:fld id="{D57395D8-2BAD-2643-952A-6FE555AF7251}" type="slidenum">
              <a:rPr lang="en-US" smtClean="0"/>
              <a:t>41</a:t>
            </a:fld>
            <a:endParaRPr lang="en-US"/>
          </a:p>
        </p:txBody>
      </p:sp>
    </p:spTree>
    <p:extLst>
      <p:ext uri="{BB962C8B-B14F-4D97-AF65-F5344CB8AC3E}">
        <p14:creationId xmlns:p14="http://schemas.microsoft.com/office/powerpoint/2010/main" val="3365312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b="1" dirty="0"/>
              <a:t>Materials needed:</a:t>
            </a:r>
          </a:p>
          <a:p>
            <a:pPr marL="0" marR="0">
              <a:spcBef>
                <a:spcPts val="0"/>
              </a:spcBef>
              <a:spcAft>
                <a:spcPts val="1000"/>
              </a:spcAft>
            </a:pPr>
            <a:r>
              <a:rPr lang="en-US" sz="1600" dirty="0">
                <a:effectLst/>
                <a:latin typeface="Arial" panose="020B0604020202020204" pitchFamily="34" charset="0"/>
                <a:ea typeface="Arial" panose="020B0604020202020204" pitchFamily="34" charset="0"/>
              </a:rPr>
              <a:t>Handout: </a:t>
            </a:r>
            <a:r>
              <a:rPr lang="en-US" sz="1600" i="1" dirty="0">
                <a:effectLst/>
                <a:latin typeface="Arial" panose="020B0604020202020204" pitchFamily="34" charset="0"/>
                <a:ea typeface="Arial" panose="020B0604020202020204" pitchFamily="34" charset="0"/>
              </a:rPr>
              <a:t>CTM Red Light, Green Light</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endParaRPr lang="en-US" sz="1600" b="1"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b="1" dirty="0">
                <a:effectLst/>
                <a:latin typeface="Arial" panose="020B0604020202020204" pitchFamily="34" charset="0"/>
                <a:ea typeface="Arial" panose="020B0604020202020204" pitchFamily="34" charset="0"/>
              </a:rPr>
              <a:t>What to say:</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You can find even more information, activities, and reflections in the print version of Circle Time Magazine.  Let’s try something from it now!</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Positive, or green light, thinking is one approach to building resilience. Just like the traffic light, green light thinking focuses on moving forward in a positive direction. Red light thinking instead dwells on the negative and puts up obstacles to finding solutions. Choose to think in a green light way! </a:t>
            </a:r>
          </a:p>
          <a:p>
            <a:pPr marL="342900" marR="0" lvl="0" indent="-342900">
              <a:spcBef>
                <a:spcPts val="0"/>
              </a:spcBef>
              <a:spcAft>
                <a:spcPts val="0"/>
              </a:spcAft>
              <a:buFont typeface="Times New Roman" panose="02020603050405020304" pitchFamily="18" charset="0"/>
              <a:buChar char="•"/>
            </a:pPr>
            <a:r>
              <a:rPr lang="en-US" sz="1600" dirty="0">
                <a:effectLst/>
                <a:latin typeface="Arial" panose="020B0604020202020204" pitchFamily="34" charset="0"/>
                <a:ea typeface="Arial" panose="020B0604020202020204" pitchFamily="34" charset="0"/>
              </a:rPr>
              <a:t>Acknowledge how you are feeling.</a:t>
            </a:r>
          </a:p>
          <a:p>
            <a:pPr marL="342900" marR="0" lvl="0" indent="-342900">
              <a:spcBef>
                <a:spcPts val="0"/>
              </a:spcBef>
              <a:spcAft>
                <a:spcPts val="0"/>
              </a:spcAft>
              <a:buFont typeface="Times New Roman" panose="02020603050405020304" pitchFamily="18" charset="0"/>
              <a:buChar char="•"/>
            </a:pPr>
            <a:r>
              <a:rPr lang="en-US" sz="1600" dirty="0">
                <a:effectLst/>
                <a:latin typeface="Arial" panose="020B0604020202020204" pitchFamily="34" charset="0"/>
                <a:ea typeface="Arial" panose="020B0604020202020204" pitchFamily="34" charset="0"/>
              </a:rPr>
              <a:t>Reflect and think.</a:t>
            </a:r>
          </a:p>
          <a:p>
            <a:pPr marL="342900" marR="0" lvl="0" indent="-342900">
              <a:spcBef>
                <a:spcPts val="0"/>
              </a:spcBef>
              <a:spcAft>
                <a:spcPts val="0"/>
              </a:spcAft>
              <a:buFont typeface="Times New Roman" panose="02020603050405020304" pitchFamily="18" charset="0"/>
              <a:buChar char="•"/>
            </a:pPr>
            <a:r>
              <a:rPr lang="en-US" sz="1600" dirty="0">
                <a:effectLst/>
                <a:latin typeface="Arial" panose="020B0604020202020204" pitchFamily="34" charset="0"/>
                <a:ea typeface="Arial" panose="020B0604020202020204" pitchFamily="34" charset="0"/>
              </a:rPr>
              <a:t>Are your thoughts red light or green light?</a:t>
            </a:r>
          </a:p>
          <a:p>
            <a:pPr marL="342900" marR="0" lvl="0" indent="-342900">
              <a:spcBef>
                <a:spcPts val="0"/>
              </a:spcBef>
              <a:spcAft>
                <a:spcPts val="1000"/>
              </a:spcAft>
              <a:buFont typeface="Times New Roman" panose="02020603050405020304" pitchFamily="18" charset="0"/>
              <a:buChar char="•"/>
            </a:pPr>
            <a:r>
              <a:rPr lang="en-US" sz="1600" dirty="0">
                <a:effectLst/>
                <a:latin typeface="Arial" panose="020B0604020202020204" pitchFamily="34" charset="0"/>
                <a:ea typeface="Arial" panose="020B0604020202020204" pitchFamily="34" charset="0"/>
              </a:rPr>
              <a:t>Choose green light thinking. Look for the positives and find a solution.</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Take out your handout, </a:t>
            </a:r>
            <a:r>
              <a:rPr lang="en-US" sz="1600" i="1" dirty="0">
                <a:effectLst/>
                <a:latin typeface="Arial" panose="020B0604020202020204" pitchFamily="34" charset="0"/>
                <a:ea typeface="Arial" panose="020B0604020202020204" pitchFamily="34" charset="0"/>
              </a:rPr>
              <a:t>CTM Red Light, Green Light</a:t>
            </a:r>
            <a:r>
              <a:rPr lang="en-US" sz="1600" dirty="0">
                <a:effectLst/>
                <a:latin typeface="Arial" panose="020B0604020202020204" pitchFamily="34" charset="0"/>
                <a:ea typeface="Arial" panose="020B0604020202020204" pitchFamily="34" charset="0"/>
              </a:rPr>
              <a:t>. Let’s take a moment and fill out a couple of items in </a:t>
            </a:r>
            <a:r>
              <a:rPr lang="en-US" sz="1600" i="1" dirty="0">
                <a:effectLst/>
                <a:latin typeface="Arial" panose="020B0604020202020204" pitchFamily="34" charset="0"/>
                <a:ea typeface="Arial" panose="020B0604020202020204" pitchFamily="34" charset="0"/>
              </a:rPr>
              <a:t>ideas to try</a:t>
            </a:r>
            <a:r>
              <a:rPr lang="en-US" sz="1600" dirty="0">
                <a:effectLst/>
                <a:latin typeface="Arial" panose="020B0604020202020204" pitchFamily="34" charset="0"/>
                <a:ea typeface="Arial" panose="020B0604020202020204" pitchFamily="34" charset="0"/>
              </a:rPr>
              <a:t>.  We encourage you to keep this and return to it to reflect on how the ideas went later!</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i="1" dirty="0">
                <a:effectLst/>
                <a:latin typeface="Arial" panose="020B0604020202020204" pitchFamily="34" charset="0"/>
                <a:ea typeface="Arial" panose="020B0604020202020204" pitchFamily="34" charset="0"/>
              </a:rPr>
              <a:t>Suggestion:</a:t>
            </a:r>
            <a:r>
              <a:rPr lang="en-US" sz="1600" dirty="0">
                <a:effectLst/>
                <a:latin typeface="Arial" panose="020B0604020202020204" pitchFamily="34" charset="0"/>
                <a:ea typeface="Arial" panose="020B0604020202020204" pitchFamily="34" charset="0"/>
              </a:rPr>
              <a:t> If time allows,  take a couple of minutes to play Red Light, Green Light with the participants.  Adapt the game rules by substituting a negative comment for </a:t>
            </a:r>
            <a:r>
              <a:rPr lang="en-US" sz="1600" i="1" dirty="0">
                <a:effectLst/>
                <a:latin typeface="Arial" panose="020B0604020202020204" pitchFamily="34" charset="0"/>
                <a:ea typeface="Arial" panose="020B0604020202020204" pitchFamily="34" charset="0"/>
              </a:rPr>
              <a:t>red light</a:t>
            </a:r>
            <a:r>
              <a:rPr lang="en-US" sz="1600" dirty="0">
                <a:effectLst/>
                <a:latin typeface="Arial" panose="020B0604020202020204" pitchFamily="34" charset="0"/>
                <a:ea typeface="Arial" panose="020B0604020202020204" pitchFamily="34" charset="0"/>
              </a:rPr>
              <a:t> and a neutral or positive comment for </a:t>
            </a:r>
            <a:r>
              <a:rPr lang="en-US" sz="1600" i="1" dirty="0">
                <a:effectLst/>
                <a:latin typeface="Arial" panose="020B0604020202020204" pitchFamily="34" charset="0"/>
                <a:ea typeface="Arial" panose="020B0604020202020204" pitchFamily="34" charset="0"/>
              </a:rPr>
              <a:t>green light</a:t>
            </a:r>
            <a:r>
              <a:rPr lang="en-US" sz="1600" dirty="0">
                <a:effectLst/>
                <a:latin typeface="Arial" panose="020B0604020202020204" pitchFamily="34" charset="0"/>
                <a:ea typeface="Arial" panose="020B0604020202020204" pitchFamily="34" charset="0"/>
              </a:rPr>
              <a:t>.</a:t>
            </a:r>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42</a:t>
            </a:fld>
            <a:endParaRPr lang="en-US"/>
          </a:p>
        </p:txBody>
      </p:sp>
    </p:spTree>
    <p:extLst>
      <p:ext uri="{BB962C8B-B14F-4D97-AF65-F5344CB8AC3E}">
        <p14:creationId xmlns:p14="http://schemas.microsoft.com/office/powerpoint/2010/main" val="3411306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Presenter note: </a:t>
            </a:r>
          </a:p>
          <a:p>
            <a:r>
              <a:rPr lang="en-US" sz="1600" kern="1200" dirty="0">
                <a:solidFill>
                  <a:schemeClr val="tx1"/>
                </a:solidFill>
                <a:effectLst/>
                <a:latin typeface="+mn-lt"/>
                <a:ea typeface="+mn-ea"/>
                <a:cs typeface="+mn-cs"/>
              </a:rPr>
              <a:t>This is the end of Part 1 of Positive Behavior Support.  </a:t>
            </a:r>
            <a:r>
              <a:rPr lang="en-US" sz="1600" kern="1200">
                <a:solidFill>
                  <a:schemeClr val="tx1"/>
                </a:solidFill>
                <a:effectLst/>
                <a:latin typeface="+mn-lt"/>
                <a:ea typeface="+mn-ea"/>
                <a:cs typeface="+mn-cs"/>
              </a:rPr>
              <a:t>This may be an opportunity for a break or you may continue on, as best fits your timing.</a:t>
            </a:r>
          </a:p>
          <a:p>
            <a:endParaRPr lang="en-US" b="0" baseline="0" dirty="0"/>
          </a:p>
          <a:p>
            <a:endParaRPr lang="en-US" b="0" baseline="0" dirty="0"/>
          </a:p>
          <a:p>
            <a:endParaRPr lang="en-US" sz="1200"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D57395D8-2BAD-2643-952A-6FE555AF7251}" type="slidenum">
              <a:rPr lang="en-US" smtClean="0"/>
              <a:t>43</a:t>
            </a:fld>
            <a:endParaRPr lang="en-US"/>
          </a:p>
        </p:txBody>
      </p:sp>
    </p:spTree>
    <p:extLst>
      <p:ext uri="{BB962C8B-B14F-4D97-AF65-F5344CB8AC3E}">
        <p14:creationId xmlns:p14="http://schemas.microsoft.com/office/powerpoint/2010/main" val="177068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mn-lt"/>
                <a:ea typeface="+mn-ea"/>
                <a:cs typeface="+mn-cs"/>
              </a:rPr>
              <a:t>What to say:</a:t>
            </a:r>
          </a:p>
          <a:p>
            <a:r>
              <a:rPr lang="en-US" sz="1600" kern="1200" dirty="0">
                <a:solidFill>
                  <a:schemeClr val="tx1"/>
                </a:solidFill>
                <a:effectLst/>
                <a:latin typeface="+mn-lt"/>
                <a:ea typeface="+mn-ea"/>
                <a:cs typeface="+mn-cs"/>
              </a:rPr>
              <a:t>This module will present participants’ information about positive behavior support and the Pyramid Model using the Intentional Teaching Framework (Hamre, Downer, Jamil, &amp; </a:t>
            </a:r>
            <a:r>
              <a:rPr lang="en-US" sz="1600" kern="1200" dirty="0" err="1">
                <a:solidFill>
                  <a:schemeClr val="tx1"/>
                </a:solidFill>
                <a:effectLst/>
                <a:latin typeface="+mn-lt"/>
                <a:ea typeface="+mn-ea"/>
                <a:cs typeface="+mn-cs"/>
              </a:rPr>
              <a:t>Pianta</a:t>
            </a:r>
            <a:r>
              <a:rPr lang="en-US" sz="1600" kern="1200" dirty="0">
                <a:solidFill>
                  <a:schemeClr val="tx1"/>
                </a:solidFill>
                <a:effectLst/>
                <a:latin typeface="+mn-lt"/>
                <a:ea typeface="+mn-ea"/>
                <a:cs typeface="+mn-cs"/>
              </a:rPr>
              <a:t>, 2012; Joseph &amp; Brennan, 2013), which guides participants to:</a:t>
            </a:r>
          </a:p>
          <a:p>
            <a:endParaRPr lang="en-US" sz="1600" kern="1200" dirty="0">
              <a:solidFill>
                <a:schemeClr val="tx1"/>
              </a:solidFill>
              <a:effectLst/>
              <a:latin typeface="+mn-lt"/>
              <a:ea typeface="+mn-ea"/>
              <a:cs typeface="+mn-cs"/>
            </a:endParaRPr>
          </a:p>
          <a:p>
            <a:pPr lvl="0"/>
            <a:r>
              <a:rPr lang="en-US" sz="1600" b="1" kern="1200" dirty="0">
                <a:solidFill>
                  <a:schemeClr val="tx1"/>
                </a:solidFill>
                <a:effectLst/>
                <a:latin typeface="+mn-lt"/>
                <a:ea typeface="+mn-ea"/>
                <a:cs typeface="+mn-cs"/>
              </a:rPr>
              <a:t>Know—</a:t>
            </a:r>
            <a:r>
              <a:rPr lang="en-US" sz="1600" kern="1200" dirty="0">
                <a:solidFill>
                  <a:schemeClr val="tx1"/>
                </a:solidFill>
                <a:effectLst/>
                <a:latin typeface="+mn-lt"/>
                <a:ea typeface="+mn-ea"/>
                <a:cs typeface="+mn-cs"/>
              </a:rPr>
              <a:t>Learn about child development and effective teaching practices.</a:t>
            </a:r>
          </a:p>
          <a:p>
            <a:pPr lvl="0"/>
            <a:r>
              <a:rPr lang="en-US" sz="1600" b="1" kern="1200" dirty="0">
                <a:solidFill>
                  <a:schemeClr val="tx1"/>
                </a:solidFill>
                <a:effectLst/>
                <a:latin typeface="+mn-lt"/>
                <a:ea typeface="+mn-ea"/>
                <a:cs typeface="+mn-cs"/>
              </a:rPr>
              <a:t>See—</a:t>
            </a:r>
            <a:r>
              <a:rPr lang="en-US" sz="1600" kern="1200" dirty="0">
                <a:solidFill>
                  <a:schemeClr val="tx1"/>
                </a:solidFill>
                <a:effectLst/>
                <a:latin typeface="+mn-lt"/>
                <a:ea typeface="+mn-ea"/>
                <a:cs typeface="+mn-cs"/>
              </a:rPr>
              <a:t>Identify teaching practices and children’s responses in videos, using specific behavioral language.</a:t>
            </a:r>
          </a:p>
          <a:p>
            <a:pPr lvl="0"/>
            <a:r>
              <a:rPr lang="en-US" sz="1600" b="1" kern="1200" dirty="0">
                <a:solidFill>
                  <a:schemeClr val="tx1"/>
                </a:solidFill>
                <a:effectLst/>
                <a:latin typeface="+mn-lt"/>
                <a:ea typeface="+mn-ea"/>
                <a:cs typeface="+mn-cs"/>
              </a:rPr>
              <a:t>Do—</a:t>
            </a:r>
            <a:r>
              <a:rPr lang="en-US" sz="1600" kern="1200" dirty="0">
                <a:solidFill>
                  <a:schemeClr val="tx1"/>
                </a:solidFill>
                <a:effectLst/>
                <a:latin typeface="+mn-lt"/>
                <a:ea typeface="+mn-ea"/>
                <a:cs typeface="+mn-cs"/>
              </a:rPr>
              <a:t>Set goals, plan, and use strategies. (</a:t>
            </a:r>
            <a:r>
              <a:rPr lang="en-US" sz="1600" b="1" kern="1200" dirty="0">
                <a:solidFill>
                  <a:schemeClr val="tx1"/>
                </a:solidFill>
                <a:effectLst/>
                <a:latin typeface="+mn-lt"/>
                <a:ea typeface="+mn-ea"/>
                <a:cs typeface="+mn-cs"/>
              </a:rPr>
              <a:t>Do</a:t>
            </a:r>
            <a:r>
              <a:rPr lang="en-US" sz="1600" kern="1200" dirty="0">
                <a:solidFill>
                  <a:schemeClr val="tx1"/>
                </a:solidFill>
                <a:effectLst/>
                <a:latin typeface="+mn-lt"/>
                <a:ea typeface="+mn-ea"/>
                <a:cs typeface="+mn-cs"/>
              </a:rPr>
              <a:t> can also involve applying knowledge during activities.)</a:t>
            </a:r>
          </a:p>
          <a:p>
            <a:pPr lvl="0"/>
            <a:r>
              <a:rPr lang="en-US" sz="1600" b="1" kern="1200" dirty="0">
                <a:solidFill>
                  <a:schemeClr val="tx1"/>
                </a:solidFill>
                <a:effectLst/>
                <a:latin typeface="+mn-lt"/>
                <a:ea typeface="+mn-ea"/>
                <a:cs typeface="+mn-cs"/>
              </a:rPr>
              <a:t>Reflect—</a:t>
            </a:r>
            <a:r>
              <a:rPr lang="en-US" sz="1600" kern="1200" dirty="0">
                <a:solidFill>
                  <a:schemeClr val="tx1"/>
                </a:solidFill>
                <a:effectLst/>
                <a:latin typeface="+mn-lt"/>
                <a:ea typeface="+mn-ea"/>
                <a:cs typeface="+mn-cs"/>
              </a:rPr>
              <a:t>Participants observe and analyze their practices.</a:t>
            </a:r>
          </a:p>
          <a:p>
            <a:pPr lvl="0"/>
            <a:r>
              <a:rPr lang="en-US" sz="1600" b="1" kern="1200" dirty="0">
                <a:solidFill>
                  <a:schemeClr val="tx1"/>
                </a:solidFill>
                <a:effectLst/>
                <a:latin typeface="+mn-lt"/>
                <a:ea typeface="+mn-ea"/>
                <a:cs typeface="+mn-cs"/>
              </a:rPr>
              <a:t>Improve—</a:t>
            </a:r>
            <a:r>
              <a:rPr lang="en-US" sz="1600" kern="1200" dirty="0">
                <a:solidFill>
                  <a:schemeClr val="tx1"/>
                </a:solidFill>
                <a:effectLst/>
                <a:latin typeface="+mn-lt"/>
                <a:ea typeface="+mn-ea"/>
                <a:cs typeface="+mn-cs"/>
              </a:rPr>
              <a:t>Plan for and implement positive, quantifiable change to teaching practices.</a:t>
            </a:r>
          </a:p>
          <a:p>
            <a:endParaRPr lang="en-US" sz="1600" b="1"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REFERENCES:</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Hamre, B. K., Downer, J. T., Jamil, F. M., &amp; </a:t>
            </a:r>
            <a:r>
              <a:rPr lang="en-US" sz="1600" kern="1200" dirty="0" err="1">
                <a:solidFill>
                  <a:schemeClr val="tx1"/>
                </a:solidFill>
                <a:effectLst/>
                <a:latin typeface="+mn-lt"/>
                <a:ea typeface="+mn-ea"/>
                <a:cs typeface="+mn-cs"/>
              </a:rPr>
              <a:t>Pianta</a:t>
            </a:r>
            <a:r>
              <a:rPr lang="en-US" sz="1600" kern="1200" dirty="0">
                <a:solidFill>
                  <a:schemeClr val="tx1"/>
                </a:solidFill>
                <a:effectLst/>
                <a:latin typeface="+mn-lt"/>
                <a:ea typeface="+mn-ea"/>
                <a:cs typeface="+mn-cs"/>
              </a:rPr>
              <a:t>, R. C. (2012). Enhancing teachers’ intentional use of effective interactions with children. In R. C. </a:t>
            </a:r>
            <a:r>
              <a:rPr lang="en-US" sz="1600" kern="1200" dirty="0" err="1">
                <a:solidFill>
                  <a:schemeClr val="tx1"/>
                </a:solidFill>
                <a:effectLst/>
                <a:latin typeface="+mn-lt"/>
                <a:ea typeface="+mn-ea"/>
                <a:cs typeface="+mn-cs"/>
              </a:rPr>
              <a:t>Pianta</a:t>
            </a:r>
            <a:r>
              <a:rPr lang="en-US" sz="1600" kern="1200" dirty="0">
                <a:solidFill>
                  <a:schemeClr val="tx1"/>
                </a:solidFill>
                <a:effectLst/>
                <a:latin typeface="+mn-lt"/>
                <a:ea typeface="+mn-ea"/>
                <a:cs typeface="+mn-cs"/>
              </a:rPr>
              <a:t> (Ed.) (2012). </a:t>
            </a:r>
            <a:r>
              <a:rPr lang="en-US" sz="1600" i="1" kern="1200" dirty="0">
                <a:solidFill>
                  <a:schemeClr val="tx1"/>
                </a:solidFill>
                <a:effectLst/>
                <a:latin typeface="+mn-lt"/>
                <a:ea typeface="+mn-ea"/>
                <a:cs typeface="+mn-cs"/>
              </a:rPr>
              <a:t>Handbook of early childhood education </a:t>
            </a:r>
            <a:r>
              <a:rPr lang="en-US" sz="1600" kern="1200" dirty="0">
                <a:solidFill>
                  <a:schemeClr val="tx1"/>
                </a:solidFill>
                <a:effectLst/>
                <a:latin typeface="+mn-lt"/>
                <a:ea typeface="+mn-ea"/>
                <a:cs typeface="+mn-cs"/>
              </a:rPr>
              <a:t>(pp. 507–532). New York: The Guilford Press.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Joseph, G. E., &amp; Brennan, C. (2013). Framing quality: Annotated video-based portfolios of classroom practice by preservice Teachers. </a:t>
            </a:r>
            <a:r>
              <a:rPr lang="en-US" sz="1600" i="1" kern="1200" dirty="0">
                <a:solidFill>
                  <a:schemeClr val="tx1"/>
                </a:solidFill>
                <a:effectLst/>
                <a:latin typeface="+mn-lt"/>
                <a:ea typeface="+mn-ea"/>
                <a:cs typeface="+mn-cs"/>
              </a:rPr>
              <a:t>Early Childhood Education Journal</a:t>
            </a:r>
            <a:r>
              <a:rPr lang="en-US" sz="1600" kern="1200" dirty="0">
                <a:solidFill>
                  <a:schemeClr val="tx1"/>
                </a:solidFill>
                <a:effectLst/>
                <a:latin typeface="+mn-lt"/>
                <a:ea typeface="+mn-ea"/>
                <a:cs typeface="+mn-cs"/>
              </a:rPr>
              <a:t>, </a:t>
            </a:r>
            <a:r>
              <a:rPr lang="en-US" sz="1600" i="1" kern="1200" dirty="0">
                <a:solidFill>
                  <a:schemeClr val="tx1"/>
                </a:solidFill>
                <a:effectLst/>
                <a:latin typeface="+mn-lt"/>
                <a:ea typeface="+mn-ea"/>
                <a:cs typeface="+mn-cs"/>
              </a:rPr>
              <a:t>41(6)</a:t>
            </a:r>
            <a:r>
              <a:rPr lang="en-US" sz="1600" kern="1200" dirty="0">
                <a:solidFill>
                  <a:schemeClr val="tx1"/>
                </a:solidFill>
                <a:effectLst/>
                <a:latin typeface="+mn-lt"/>
                <a:ea typeface="+mn-ea"/>
                <a:cs typeface="+mn-cs"/>
              </a:rPr>
              <a:t>, 423–430.</a:t>
            </a:r>
          </a:p>
          <a:p>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5</a:t>
            </a:fld>
            <a:endParaRPr lang="en-US"/>
          </a:p>
        </p:txBody>
      </p:sp>
    </p:spTree>
    <p:extLst>
      <p:ext uri="{BB962C8B-B14F-4D97-AF65-F5344CB8AC3E}">
        <p14:creationId xmlns:p14="http://schemas.microsoft.com/office/powerpoint/2010/main" val="217818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endParaRPr lang="en-US" b="0" dirty="0"/>
          </a:p>
          <a:p>
            <a:r>
              <a:rPr lang="en-US" sz="1600" kern="1200" dirty="0">
                <a:solidFill>
                  <a:schemeClr val="tx1"/>
                </a:solidFill>
                <a:effectLst/>
                <a:latin typeface="+mn-lt"/>
                <a:ea typeface="+mn-ea"/>
                <a:cs typeface="+mn-cs"/>
              </a:rPr>
              <a:t>Here’s how we will use these frameworks together to explore the pyramid model and learn about positive behavior support:</a:t>
            </a:r>
          </a:p>
          <a:p>
            <a:endParaRPr lang="en-US" sz="1600" kern="1200" dirty="0">
              <a:solidFill>
                <a:schemeClr val="tx1"/>
              </a:solidFill>
              <a:effectLst/>
              <a:latin typeface="+mn-lt"/>
              <a:ea typeface="+mn-ea"/>
              <a:cs typeface="+mn-cs"/>
            </a:endParaRPr>
          </a:p>
          <a:p>
            <a:pPr lvl="0"/>
            <a:r>
              <a:rPr lang="en-US" sz="1600" b="1" kern="1200" dirty="0">
                <a:solidFill>
                  <a:schemeClr val="tx1"/>
                </a:solidFill>
                <a:effectLst/>
                <a:latin typeface="+mn-lt"/>
                <a:ea typeface="+mn-ea"/>
                <a:cs typeface="+mn-cs"/>
              </a:rPr>
              <a:t>Know</a:t>
            </a:r>
            <a:r>
              <a:rPr lang="en-US" sz="1600" kern="1200" dirty="0">
                <a:solidFill>
                  <a:schemeClr val="tx1"/>
                </a:solidFill>
                <a:effectLst/>
                <a:latin typeface="+mn-lt"/>
                <a:ea typeface="+mn-ea"/>
                <a:cs typeface="+mn-cs"/>
              </a:rPr>
              <a:t>—learn from our Featured Guests</a:t>
            </a:r>
            <a:br>
              <a:rPr lang="en-US" sz="1600" kern="1200" dirty="0">
                <a:solidFill>
                  <a:schemeClr val="tx1"/>
                </a:solidFill>
                <a:effectLst/>
                <a:latin typeface="+mn-lt"/>
                <a:ea typeface="+mn-ea"/>
                <a:cs typeface="+mn-cs"/>
              </a:rPr>
            </a:br>
            <a:endParaRPr lang="en-US" sz="1600" kern="1200" dirty="0">
              <a:solidFill>
                <a:schemeClr val="tx1"/>
              </a:solidFill>
              <a:effectLst/>
              <a:latin typeface="+mn-lt"/>
              <a:ea typeface="+mn-ea"/>
              <a:cs typeface="+mn-cs"/>
            </a:endParaRPr>
          </a:p>
          <a:p>
            <a:pPr lvl="0"/>
            <a:r>
              <a:rPr lang="en-US" sz="1600" b="1" kern="1200" dirty="0">
                <a:solidFill>
                  <a:schemeClr val="tx1"/>
                </a:solidFill>
                <a:effectLst/>
                <a:latin typeface="+mn-lt"/>
                <a:ea typeface="+mn-ea"/>
                <a:cs typeface="+mn-cs"/>
              </a:rPr>
              <a:t>See</a:t>
            </a:r>
            <a:r>
              <a:rPr lang="en-US" sz="1600" kern="1200" dirty="0">
                <a:solidFill>
                  <a:schemeClr val="tx1"/>
                </a:solidFill>
                <a:effectLst/>
                <a:latin typeface="+mn-lt"/>
                <a:ea typeface="+mn-ea"/>
                <a:cs typeface="+mn-cs"/>
              </a:rPr>
              <a:t>—watch educators in action (From the Field)</a:t>
            </a:r>
          </a:p>
          <a:p>
            <a:r>
              <a:rPr lang="en-US" sz="1600" kern="1200" dirty="0">
                <a:solidFill>
                  <a:schemeClr val="tx1"/>
                </a:solidFill>
                <a:effectLst/>
                <a:latin typeface="+mn-lt"/>
                <a:ea typeface="+mn-ea"/>
                <a:cs typeface="+mn-cs"/>
              </a:rPr>
              <a:t> </a:t>
            </a:r>
          </a:p>
          <a:p>
            <a:pPr lvl="0"/>
            <a:r>
              <a:rPr lang="en-US" sz="1600" b="1" kern="1200" dirty="0">
                <a:solidFill>
                  <a:schemeClr val="tx1"/>
                </a:solidFill>
                <a:effectLst/>
                <a:latin typeface="+mn-lt"/>
                <a:ea typeface="+mn-ea"/>
                <a:cs typeface="+mn-cs"/>
              </a:rPr>
              <a:t>Do</a:t>
            </a:r>
            <a:r>
              <a:rPr lang="en-US" sz="1600" kern="1200" dirty="0">
                <a:solidFill>
                  <a:schemeClr val="tx1"/>
                </a:solidFill>
                <a:effectLst/>
                <a:latin typeface="+mn-lt"/>
                <a:ea typeface="+mn-ea"/>
                <a:cs typeface="+mn-cs"/>
              </a:rPr>
              <a:t>—use an activity to practice a strategy (Try it Out!)</a:t>
            </a:r>
            <a:br>
              <a:rPr lang="en-US" sz="1600" kern="1200" dirty="0">
                <a:solidFill>
                  <a:schemeClr val="tx1"/>
                </a:solidFill>
                <a:effectLst/>
                <a:latin typeface="+mn-lt"/>
                <a:ea typeface="+mn-ea"/>
                <a:cs typeface="+mn-cs"/>
              </a:rPr>
            </a:br>
            <a:endParaRPr lang="en-US" sz="1600" kern="1200" dirty="0">
              <a:solidFill>
                <a:schemeClr val="tx1"/>
              </a:solidFill>
              <a:effectLst/>
              <a:latin typeface="+mn-lt"/>
              <a:ea typeface="+mn-ea"/>
              <a:cs typeface="+mn-cs"/>
            </a:endParaRPr>
          </a:p>
          <a:p>
            <a:pPr lvl="0"/>
            <a:r>
              <a:rPr lang="en-US" sz="1600" b="1" kern="1200" dirty="0">
                <a:solidFill>
                  <a:schemeClr val="tx1"/>
                </a:solidFill>
                <a:effectLst/>
                <a:latin typeface="+mn-lt"/>
                <a:ea typeface="+mn-ea"/>
                <a:cs typeface="+mn-cs"/>
              </a:rPr>
              <a:t>Reflect</a:t>
            </a:r>
            <a:r>
              <a:rPr lang="en-US" sz="1600" kern="1200" dirty="0">
                <a:solidFill>
                  <a:schemeClr val="tx1"/>
                </a:solidFill>
                <a:effectLst/>
                <a:latin typeface="+mn-lt"/>
                <a:ea typeface="+mn-ea"/>
                <a:cs typeface="+mn-cs"/>
              </a:rPr>
              <a:t>—discuss the impact on your work (Stop, Tuck, and Breathe)</a:t>
            </a:r>
            <a:br>
              <a:rPr lang="en-US" sz="1600" kern="1200" dirty="0">
                <a:solidFill>
                  <a:schemeClr val="tx1"/>
                </a:solidFill>
                <a:effectLst/>
                <a:latin typeface="+mn-lt"/>
                <a:ea typeface="+mn-ea"/>
                <a:cs typeface="+mn-cs"/>
              </a:rPr>
            </a:br>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Improve</a:t>
            </a:r>
            <a:r>
              <a:rPr lang="en-US" sz="1600" kern="1200" dirty="0">
                <a:solidFill>
                  <a:schemeClr val="tx1"/>
                </a:solidFill>
                <a:effectLst/>
                <a:latin typeface="+mn-lt"/>
                <a:ea typeface="+mn-ea"/>
                <a:cs typeface="+mn-cs"/>
              </a:rPr>
              <a:t>—take the information and strategies back to your setting</a:t>
            </a:r>
            <a:r>
              <a:rPr lang="en-US" dirty="0">
                <a:effectLst/>
              </a:rPr>
              <a:t> </a:t>
            </a:r>
            <a:endParaRPr lang="en-US" dirty="0"/>
          </a:p>
        </p:txBody>
      </p:sp>
      <p:sp>
        <p:nvSpPr>
          <p:cNvPr id="4" name="Slide Number Placeholder 3"/>
          <p:cNvSpPr>
            <a:spLocks noGrp="1"/>
          </p:cNvSpPr>
          <p:nvPr>
            <p:ph type="sldNum" sz="quarter" idx="5"/>
          </p:nvPr>
        </p:nvSpPr>
        <p:spPr/>
        <p:txBody>
          <a:bodyPr/>
          <a:lstStyle/>
          <a:p>
            <a:fld id="{D57395D8-2BAD-2643-952A-6FE555AF7251}" type="slidenum">
              <a:rPr lang="en-US" smtClean="0"/>
              <a:t>6</a:t>
            </a:fld>
            <a:endParaRPr lang="en-US"/>
          </a:p>
        </p:txBody>
      </p:sp>
    </p:spTree>
    <p:extLst>
      <p:ext uri="{BB962C8B-B14F-4D97-AF65-F5344CB8AC3E}">
        <p14:creationId xmlns:p14="http://schemas.microsoft.com/office/powerpoint/2010/main" val="120408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1600" b="1" baseline="0" dirty="0"/>
              <a:t>What to say:</a:t>
            </a:r>
          </a:p>
          <a:p>
            <a:pPr marL="0" marR="0" lvl="0" indent="0" algn="l" defTabSz="609493" rtl="0" eaLnBrk="1" fontAlgn="auto" latinLnBrk="0" hangingPunct="1">
              <a:lnSpc>
                <a:spcPct val="100000"/>
              </a:lnSpc>
              <a:spcBef>
                <a:spcPts val="0"/>
              </a:spcBef>
              <a:spcAft>
                <a:spcPts val="0"/>
              </a:spcAft>
              <a:buClrTx/>
              <a:buSzTx/>
              <a:buFontTx/>
              <a:buNone/>
              <a:tabLst/>
              <a:defRPr/>
            </a:pPr>
            <a:endParaRPr lang="en-US" sz="1600" b="0" baseline="0" dirty="0"/>
          </a:p>
          <a:p>
            <a:pPr marL="0" marR="0" lvl="0" indent="0" algn="l" defTabSz="609493" rtl="0" eaLnBrk="1" fontAlgn="auto" latinLnBrk="0" hangingPunct="1">
              <a:lnSpc>
                <a:spcPct val="100000"/>
              </a:lnSpc>
              <a:spcBef>
                <a:spcPts val="0"/>
              </a:spcBef>
              <a:spcAft>
                <a:spcPts val="0"/>
              </a:spcAft>
              <a:buClrTx/>
              <a:buSzTx/>
              <a:buFontTx/>
              <a:buNone/>
              <a:tabLst/>
              <a:defRPr/>
            </a:pPr>
            <a:r>
              <a:rPr lang="en-US" sz="1600" b="0" baseline="0" dirty="0"/>
              <a:t>Our objectives for Part 1 are that participants will:</a:t>
            </a:r>
          </a:p>
          <a:p>
            <a:pPr marL="285750" indent="-285750">
              <a:buFont typeface="Arial" panose="020B0604020202020204" pitchFamily="34" charset="0"/>
              <a:buChar char="•"/>
            </a:pPr>
            <a:r>
              <a:rPr lang="en-US" sz="1600" dirty="0"/>
              <a:t>Understand the importance of nurturing and responsive relationships and the strategies to foster them</a:t>
            </a:r>
          </a:p>
          <a:p>
            <a:pPr marL="285750" indent="-285750">
              <a:buFont typeface="Arial" panose="020B0604020202020204" pitchFamily="34" charset="0"/>
              <a:buChar char="•"/>
            </a:pPr>
            <a:r>
              <a:rPr lang="en-US" sz="1600" dirty="0"/>
              <a:t>Understand our own emotional triggers and how to manage them</a:t>
            </a:r>
          </a:p>
          <a:p>
            <a:pPr marL="285750" indent="-285750">
              <a:buFont typeface="Arial" panose="020B0604020202020204" pitchFamily="34" charset="0"/>
              <a:buChar char="•"/>
            </a:pPr>
            <a:r>
              <a:rPr lang="en-US" sz="1600" dirty="0"/>
              <a:t>Understand that all behavior is communication</a:t>
            </a:r>
          </a:p>
          <a:p>
            <a:pPr marL="285750" indent="-285750">
              <a:buFont typeface="Arial" panose="020B0604020202020204" pitchFamily="34" charset="0"/>
              <a:buChar char="•"/>
            </a:pPr>
            <a:r>
              <a:rPr lang="en-US" sz="1600" dirty="0"/>
              <a:t>Share and practice foundational prevention strategies that benefit all children</a:t>
            </a:r>
          </a:p>
          <a:p>
            <a:pPr marL="0" marR="0" lvl="0" indent="0" algn="l" defTabSz="609493" rtl="0" eaLnBrk="1" fontAlgn="auto" latinLnBrk="0" hangingPunct="1">
              <a:lnSpc>
                <a:spcPct val="100000"/>
              </a:lnSpc>
              <a:spcBef>
                <a:spcPts val="0"/>
              </a:spcBef>
              <a:spcAft>
                <a:spcPts val="0"/>
              </a:spcAft>
              <a:buClrTx/>
              <a:buSzTx/>
              <a:buFontTx/>
              <a:buNone/>
              <a:tabLst/>
              <a:defRPr/>
            </a:pPr>
            <a:endParaRPr lang="en-US" sz="1600" b="0" baseline="0" dirty="0"/>
          </a:p>
        </p:txBody>
      </p:sp>
      <p:sp>
        <p:nvSpPr>
          <p:cNvPr id="4" name="Slide Number Placeholder 3"/>
          <p:cNvSpPr>
            <a:spLocks noGrp="1"/>
          </p:cNvSpPr>
          <p:nvPr>
            <p:ph type="sldNum" sz="quarter" idx="5"/>
          </p:nvPr>
        </p:nvSpPr>
        <p:spPr/>
        <p:txBody>
          <a:bodyPr/>
          <a:lstStyle/>
          <a:p>
            <a:fld id="{D57395D8-2BAD-2643-952A-6FE555AF7251}" type="slidenum">
              <a:rPr lang="en-US" smtClean="0"/>
              <a:t>7</a:t>
            </a:fld>
            <a:endParaRPr lang="en-US"/>
          </a:p>
        </p:txBody>
      </p:sp>
    </p:spTree>
    <p:extLst>
      <p:ext uri="{BB962C8B-B14F-4D97-AF65-F5344CB8AC3E}">
        <p14:creationId xmlns:p14="http://schemas.microsoft.com/office/powerpoint/2010/main" val="2839880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a:t>
            </a:r>
          </a:p>
          <a:p>
            <a:r>
              <a:rPr lang="en-US" sz="1600" kern="1200" dirty="0">
                <a:solidFill>
                  <a:schemeClr val="tx1"/>
                </a:solidFill>
                <a:effectLst/>
                <a:latin typeface="+mn-lt"/>
                <a:ea typeface="+mn-ea"/>
                <a:cs typeface="+mn-cs"/>
              </a:rPr>
              <a:t>Let’s start with a little information about why the topic of social emotional development is so important. </a:t>
            </a:r>
          </a:p>
        </p:txBody>
      </p:sp>
      <p:sp>
        <p:nvSpPr>
          <p:cNvPr id="4" name="Slide Number Placeholder 3"/>
          <p:cNvSpPr>
            <a:spLocks noGrp="1"/>
          </p:cNvSpPr>
          <p:nvPr>
            <p:ph type="sldNum" sz="quarter" idx="5"/>
          </p:nvPr>
        </p:nvSpPr>
        <p:spPr/>
        <p:txBody>
          <a:bodyPr/>
          <a:lstStyle/>
          <a:p>
            <a:fld id="{D57395D8-2BAD-2643-952A-6FE555AF7251}" type="slidenum">
              <a:rPr lang="en-US" smtClean="0"/>
              <a:t>8</a:t>
            </a:fld>
            <a:endParaRPr lang="en-US"/>
          </a:p>
        </p:txBody>
      </p:sp>
    </p:spTree>
    <p:extLst>
      <p:ext uri="{BB962C8B-B14F-4D97-AF65-F5344CB8AC3E}">
        <p14:creationId xmlns:p14="http://schemas.microsoft.com/office/powerpoint/2010/main" val="342180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to say: </a:t>
            </a:r>
            <a:endParaRPr lang="en-US" b="0" dirty="0"/>
          </a:p>
          <a:p>
            <a:r>
              <a:rPr lang="en-US" sz="1600" kern="1200" dirty="0">
                <a:solidFill>
                  <a:schemeClr val="tx1"/>
                </a:solidFill>
                <a:effectLst/>
                <a:latin typeface="+mn-lt"/>
                <a:ea typeface="+mn-ea"/>
                <a:cs typeface="+mn-cs"/>
              </a:rPr>
              <a:t>Featured Guest, Dr. Sarah Lytle from the University of Washington’s Institute for Learning and Brain Sciences (I-LABS), discusses why social-emotional development is so important. Research shows social-emotional learning is associated with a positive impact on mental health, which in turn increases children’s attachment to caregivers and peers and the motivation to learn. Teaching social-emotional skills provides protective factors for mental health.</a:t>
            </a:r>
          </a:p>
          <a:p>
            <a:endParaRPr lang="en-US" sz="1600" kern="1200" dirty="0">
              <a:solidFill>
                <a:schemeClr val="tx1"/>
              </a:solidFill>
              <a:effectLst/>
              <a:latin typeface="+mn-lt"/>
              <a:ea typeface="+mn-ea"/>
              <a:cs typeface="+mn-cs"/>
            </a:endParaRPr>
          </a:p>
          <a:p>
            <a:r>
              <a:rPr lang="en-US" sz="1600" b="1" kern="1200" dirty="0">
                <a:solidFill>
                  <a:schemeClr val="tx1"/>
                </a:solidFill>
                <a:effectLst/>
                <a:latin typeface="+mn-lt"/>
                <a:ea typeface="+mn-ea"/>
                <a:cs typeface="+mn-cs"/>
              </a:rPr>
              <a:t>Presenter Note: </a:t>
            </a:r>
            <a:r>
              <a:rPr lang="en-US" sz="1600" kern="1200" dirty="0">
                <a:solidFill>
                  <a:schemeClr val="tx1"/>
                </a:solidFill>
                <a:effectLst/>
                <a:latin typeface="+mn-lt"/>
                <a:ea typeface="+mn-ea"/>
                <a:cs typeface="+mn-cs"/>
              </a:rPr>
              <a:t>This clip is 6 minutes, 13 seconds long.  </a:t>
            </a:r>
            <a:endParaRPr lang="en-US" b="0" dirty="0"/>
          </a:p>
        </p:txBody>
      </p:sp>
      <p:sp>
        <p:nvSpPr>
          <p:cNvPr id="4" name="Slide Number Placeholder 3"/>
          <p:cNvSpPr>
            <a:spLocks noGrp="1"/>
          </p:cNvSpPr>
          <p:nvPr>
            <p:ph type="sldNum" sz="quarter" idx="5"/>
          </p:nvPr>
        </p:nvSpPr>
        <p:spPr/>
        <p:txBody>
          <a:bodyPr/>
          <a:lstStyle/>
          <a:p>
            <a:fld id="{D57395D8-2BAD-2643-952A-6FE555AF7251}" type="slidenum">
              <a:rPr lang="en-US" smtClean="0"/>
              <a:t>9</a:t>
            </a:fld>
            <a:endParaRPr lang="en-US"/>
          </a:p>
        </p:txBody>
      </p:sp>
    </p:spTree>
    <p:extLst>
      <p:ext uri="{BB962C8B-B14F-4D97-AF65-F5344CB8AC3E}">
        <p14:creationId xmlns:p14="http://schemas.microsoft.com/office/powerpoint/2010/main" val="2380722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D2466E-40AE-094E-86AB-29BC2E87DD7A}"/>
              </a:ext>
            </a:extLst>
          </p:cNvPr>
          <p:cNvSpPr>
            <a:spLocks noGrp="1"/>
          </p:cNvSpPr>
          <p:nvPr>
            <p:ph type="title"/>
          </p:nvPr>
        </p:nvSpPr>
        <p:spPr>
          <a:xfrm>
            <a:off x="989926" y="1571629"/>
            <a:ext cx="10212148" cy="1143000"/>
          </a:xfrm>
          <a:ln w="12700" cmpd="sng">
            <a:noFill/>
          </a:ln>
        </p:spPr>
        <p:txBody>
          <a:bodyPr/>
          <a:lstStyle>
            <a:lvl1pPr>
              <a:defRPr sz="3200">
                <a:solidFill>
                  <a:schemeClr val="bg1"/>
                </a:solidFill>
              </a:defRPr>
            </a:lvl1pPr>
          </a:lstStyle>
          <a:p>
            <a:endParaRPr lang="en-US" dirty="0"/>
          </a:p>
        </p:txBody>
      </p:sp>
      <p:sp>
        <p:nvSpPr>
          <p:cNvPr id="14" name="Subtitle 2"/>
          <p:cNvSpPr>
            <a:spLocks noGrp="1"/>
          </p:cNvSpPr>
          <p:nvPr>
            <p:ph type="subTitle" idx="1" hasCustomPrompt="1"/>
          </p:nvPr>
        </p:nvSpPr>
        <p:spPr>
          <a:xfrm>
            <a:off x="1" y="2549315"/>
            <a:ext cx="12192000" cy="1675551"/>
          </a:xfrm>
        </p:spPr>
        <p:txBody>
          <a:bodyPr>
            <a:noAutofit/>
          </a:bodyPr>
          <a:lstStyle>
            <a:lvl1pPr marL="0" indent="0" algn="ctr">
              <a:buNone/>
              <a:defRPr sz="5002" b="1">
                <a:solidFill>
                  <a:srgbClr val="FFFFFF"/>
                </a:solidFill>
                <a:latin typeface="Arial"/>
                <a:cs typeface="Arial"/>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dirty="0"/>
              <a:t>Session title</a:t>
            </a:r>
          </a:p>
        </p:txBody>
      </p:sp>
      <p:sp>
        <p:nvSpPr>
          <p:cNvPr id="11" name="Text Placeholder 10">
            <a:extLst>
              <a:ext uri="{FF2B5EF4-FFF2-40B4-BE49-F238E27FC236}">
                <a16:creationId xmlns:a16="http://schemas.microsoft.com/office/drawing/2014/main" id="{016EF709-29A1-FF42-8379-1A9773C2363C}"/>
              </a:ext>
            </a:extLst>
          </p:cNvPr>
          <p:cNvSpPr>
            <a:spLocks noGrp="1"/>
          </p:cNvSpPr>
          <p:nvPr>
            <p:ph type="body" sz="quarter" idx="10" hasCustomPrompt="1"/>
          </p:nvPr>
        </p:nvSpPr>
        <p:spPr>
          <a:xfrm>
            <a:off x="1" y="4687528"/>
            <a:ext cx="12192000" cy="694701"/>
          </a:xfrm>
        </p:spPr>
        <p:txBody>
          <a:bodyPr/>
          <a:lstStyle>
            <a:lvl1pPr marL="0" indent="0" algn="ctr">
              <a:buFontTx/>
              <a:buNone/>
              <a:defRPr sz="2801">
                <a:solidFill>
                  <a:schemeClr val="bg1"/>
                </a:solidFill>
              </a:defRPr>
            </a:lvl1pPr>
          </a:lstStyle>
          <a:p>
            <a:pPr lvl="0"/>
            <a:r>
              <a:rPr lang="en-US" dirty="0"/>
              <a:t>Session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Photo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1643271"/>
            <a:ext cx="12192000" cy="5070324"/>
          </a:xfrm>
        </p:spPr>
        <p:txBody>
          <a:bodyPr/>
          <a:lstStyle/>
          <a:p>
            <a:endParaRPr lang="en-US" dirty="0"/>
          </a:p>
        </p:txBody>
      </p:sp>
      <p:sp>
        <p:nvSpPr>
          <p:cNvPr id="6" name="Rectangle 5">
            <a:extLst>
              <a:ext uri="{FF2B5EF4-FFF2-40B4-BE49-F238E27FC236}">
                <a16:creationId xmlns:a16="http://schemas.microsoft.com/office/drawing/2014/main" id="{4850863E-761F-0940-A9BC-9473C71D3302}"/>
              </a:ext>
              <a:ext uri="{C183D7F6-B498-43B3-948B-1728B52AA6E4}">
                <adec:decorative xmlns:adec="http://schemas.microsoft.com/office/drawing/2017/decorative" val="1"/>
              </a:ext>
            </a:extLst>
          </p:cNvPr>
          <p:cNvSpPr/>
          <p:nvPr userDrawn="1"/>
        </p:nvSpPr>
        <p:spPr>
          <a:xfrm>
            <a:off x="-1" y="1546465"/>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258527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e/Contra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13" name="Text Placeholder 4">
            <a:extLst>
              <a:ext uri="{FF2B5EF4-FFF2-40B4-BE49-F238E27FC236}">
                <a16:creationId xmlns:a16="http://schemas.microsoft.com/office/drawing/2014/main" id="{A495AB9C-AFBD-B941-83AE-69C23593DC2A}"/>
              </a:ext>
            </a:extLst>
          </p:cNvPr>
          <p:cNvSpPr>
            <a:spLocks noGrp="1"/>
          </p:cNvSpPr>
          <p:nvPr>
            <p:ph type="body" sz="quarter" idx="13"/>
          </p:nvPr>
        </p:nvSpPr>
        <p:spPr>
          <a:xfrm>
            <a:off x="501383" y="1753964"/>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12" name="Content Placeholder 3">
            <a:extLst>
              <a:ext uri="{FF2B5EF4-FFF2-40B4-BE49-F238E27FC236}">
                <a16:creationId xmlns:a16="http://schemas.microsoft.com/office/drawing/2014/main" id="{263B7C69-384E-9245-99A2-8196DA8EBBCA}"/>
              </a:ext>
            </a:extLst>
          </p:cNvPr>
          <p:cNvSpPr>
            <a:spLocks noGrp="1"/>
          </p:cNvSpPr>
          <p:nvPr>
            <p:ph sz="half" idx="12" hasCustomPrompt="1"/>
          </p:nvPr>
        </p:nvSpPr>
        <p:spPr>
          <a:xfrm>
            <a:off x="501383" y="2368913"/>
            <a:ext cx="5399314" cy="4005368"/>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11" name="Text Placeholder 4">
            <a:extLst>
              <a:ext uri="{FF2B5EF4-FFF2-40B4-BE49-F238E27FC236}">
                <a16:creationId xmlns:a16="http://schemas.microsoft.com/office/drawing/2014/main" id="{0F240B3F-888B-1144-ADCC-BE2EFAF7C043}"/>
              </a:ext>
            </a:extLst>
          </p:cNvPr>
          <p:cNvSpPr>
            <a:spLocks noGrp="1"/>
          </p:cNvSpPr>
          <p:nvPr>
            <p:ph type="body" sz="quarter" idx="11"/>
          </p:nvPr>
        </p:nvSpPr>
        <p:spPr>
          <a:xfrm>
            <a:off x="6327162" y="1736035"/>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10" name="Content Placeholder 3">
            <a:extLst>
              <a:ext uri="{FF2B5EF4-FFF2-40B4-BE49-F238E27FC236}">
                <a16:creationId xmlns:a16="http://schemas.microsoft.com/office/drawing/2014/main" id="{308EB897-C84B-DD43-9480-6F698F13575A}"/>
              </a:ext>
            </a:extLst>
          </p:cNvPr>
          <p:cNvSpPr>
            <a:spLocks noGrp="1"/>
          </p:cNvSpPr>
          <p:nvPr>
            <p:ph sz="half" idx="10" hasCustomPrompt="1"/>
          </p:nvPr>
        </p:nvSpPr>
        <p:spPr>
          <a:xfrm>
            <a:off x="6327162" y="2350984"/>
            <a:ext cx="5399314" cy="4005368"/>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7"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142504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Bullets with Image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658808" y="3832721"/>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969815"/>
            <a:ext cx="3200400" cy="1685925"/>
          </a:xfrm>
        </p:spPr>
        <p:txBody>
          <a:bodyPr/>
          <a:lstStyle>
            <a:lvl1pPr>
              <a:defRPr/>
            </a:lvl1pPr>
          </a:lstStyle>
          <a:p>
            <a:r>
              <a:rPr lang="en-US" dirty="0"/>
              <a:t>Icon or picture</a:t>
            </a:r>
          </a:p>
        </p:txBody>
      </p:sp>
      <p:sp>
        <p:nvSpPr>
          <p:cNvPr id="17" name="Rectangle 16">
            <a:extLst>
              <a:ext uri="{FF2B5EF4-FFF2-40B4-BE49-F238E27FC236}">
                <a16:creationId xmlns:a16="http://schemas.microsoft.com/office/drawing/2014/main" id="{658651D1-EFB7-C240-8FD1-E9FA70578491}"/>
              </a:ext>
              <a:ext uri="{C183D7F6-B498-43B3-948B-1728B52AA6E4}">
                <adec:decorative xmlns:adec="http://schemas.microsoft.com/office/drawing/2017/decorative" val="1"/>
              </a:ext>
            </a:extLst>
          </p:cNvPr>
          <p:cNvSpPr/>
          <p:nvPr userDrawn="1"/>
        </p:nvSpPr>
        <p:spPr>
          <a:xfrm>
            <a:off x="658225" y="1873009"/>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 Placeholder 6">
            <a:extLst>
              <a:ext uri="{FF2B5EF4-FFF2-40B4-BE49-F238E27FC236}">
                <a16:creationId xmlns:a16="http://schemas.microsoft.com/office/drawing/2014/main" id="{A032619E-8CE1-0649-9079-5F90D3FD8176}"/>
              </a:ext>
            </a:extLst>
          </p:cNvPr>
          <p:cNvSpPr>
            <a:spLocks noGrp="1"/>
          </p:cNvSpPr>
          <p:nvPr>
            <p:ph type="body" sz="quarter" idx="17"/>
          </p:nvPr>
        </p:nvSpPr>
        <p:spPr>
          <a:xfrm>
            <a:off x="4421512" y="3841942"/>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0" name="Picture Placeholder 3">
            <a:extLst>
              <a:ext uri="{FF2B5EF4-FFF2-40B4-BE49-F238E27FC236}">
                <a16:creationId xmlns:a16="http://schemas.microsoft.com/office/drawing/2014/main" id="{F1AC7E86-674A-8043-999B-A00817FE3DC5}"/>
              </a:ext>
            </a:extLst>
          </p:cNvPr>
          <p:cNvSpPr>
            <a:spLocks noGrp="1"/>
          </p:cNvSpPr>
          <p:nvPr>
            <p:ph type="pic" sz="quarter" idx="18" hasCustomPrompt="1"/>
          </p:nvPr>
        </p:nvSpPr>
        <p:spPr>
          <a:xfrm>
            <a:off x="4420345" y="1979036"/>
            <a:ext cx="3200400" cy="1685925"/>
          </a:xfrm>
        </p:spPr>
        <p:txBody>
          <a:bodyPr/>
          <a:lstStyle>
            <a:lvl1pPr>
              <a:defRPr/>
            </a:lvl1pPr>
          </a:lstStyle>
          <a:p>
            <a:r>
              <a:rPr lang="en-US" dirty="0"/>
              <a:t>Icon or picture</a:t>
            </a:r>
          </a:p>
        </p:txBody>
      </p:sp>
      <p:sp>
        <p:nvSpPr>
          <p:cNvPr id="21" name="Rectangle 20">
            <a:extLst>
              <a:ext uri="{FF2B5EF4-FFF2-40B4-BE49-F238E27FC236}">
                <a16:creationId xmlns:a16="http://schemas.microsoft.com/office/drawing/2014/main" id="{6DDE4504-0818-BB4A-9EFA-13FC49217587}"/>
              </a:ext>
              <a:ext uri="{C183D7F6-B498-43B3-948B-1728B52AA6E4}">
                <adec:decorative xmlns:adec="http://schemas.microsoft.com/office/drawing/2017/decorative" val="1"/>
              </a:ext>
            </a:extLst>
          </p:cNvPr>
          <p:cNvSpPr/>
          <p:nvPr userDrawn="1"/>
        </p:nvSpPr>
        <p:spPr>
          <a:xfrm>
            <a:off x="4415428" y="1882230"/>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6">
            <a:extLst>
              <a:ext uri="{FF2B5EF4-FFF2-40B4-BE49-F238E27FC236}">
                <a16:creationId xmlns:a16="http://schemas.microsoft.com/office/drawing/2014/main" id="{1BBDB899-9044-4A47-B1DB-4B6CE5D9172C}"/>
              </a:ext>
            </a:extLst>
          </p:cNvPr>
          <p:cNvSpPr>
            <a:spLocks noGrp="1"/>
          </p:cNvSpPr>
          <p:nvPr>
            <p:ph type="body" sz="quarter" idx="19"/>
          </p:nvPr>
        </p:nvSpPr>
        <p:spPr>
          <a:xfrm>
            <a:off x="8184215" y="3844618"/>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6" name="Picture Placeholder 3">
            <a:extLst>
              <a:ext uri="{FF2B5EF4-FFF2-40B4-BE49-F238E27FC236}">
                <a16:creationId xmlns:a16="http://schemas.microsoft.com/office/drawing/2014/main" id="{ECA9D9CA-0810-6941-82B7-2D5B5B8D1EA3}"/>
              </a:ext>
            </a:extLst>
          </p:cNvPr>
          <p:cNvSpPr>
            <a:spLocks noGrp="1"/>
          </p:cNvSpPr>
          <p:nvPr>
            <p:ph type="pic" sz="quarter" idx="20" hasCustomPrompt="1"/>
          </p:nvPr>
        </p:nvSpPr>
        <p:spPr>
          <a:xfrm>
            <a:off x="8184215" y="1981712"/>
            <a:ext cx="3200400" cy="1685925"/>
          </a:xfrm>
        </p:spPr>
        <p:txBody>
          <a:bodyPr/>
          <a:lstStyle>
            <a:lvl1pPr>
              <a:defRPr/>
            </a:lvl1pPr>
          </a:lstStyle>
          <a:p>
            <a:r>
              <a:rPr lang="en-US" dirty="0"/>
              <a:t>Icon or picture</a:t>
            </a:r>
          </a:p>
        </p:txBody>
      </p:sp>
      <p:sp>
        <p:nvSpPr>
          <p:cNvPr id="27" name="Rectangle 26">
            <a:extLst>
              <a:ext uri="{FF2B5EF4-FFF2-40B4-BE49-F238E27FC236}">
                <a16:creationId xmlns:a16="http://schemas.microsoft.com/office/drawing/2014/main" id="{FD62BB8F-F385-7D4E-B5D9-E996FC921FF3}"/>
              </a:ext>
              <a:ext uri="{C183D7F6-B498-43B3-948B-1728B52AA6E4}">
                <adec:decorative xmlns:adec="http://schemas.microsoft.com/office/drawing/2017/decorative" val="1"/>
              </a:ext>
            </a:extLst>
          </p:cNvPr>
          <p:cNvSpPr/>
          <p:nvPr userDrawn="1"/>
        </p:nvSpPr>
        <p:spPr>
          <a:xfrm>
            <a:off x="8183632" y="1884906"/>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4349EAF1-D302-0E48-882A-CA10A4FA4B92}"/>
              </a:ex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hotos, two text block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4787937" y="1670994"/>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767800"/>
            <a:ext cx="3913192" cy="2206487"/>
          </a:xfrm>
        </p:spPr>
        <p:txBody>
          <a:bodyPr/>
          <a:lstStyle>
            <a:lvl1pPr>
              <a:defRPr/>
            </a:lvl1pPr>
          </a:lstStyle>
          <a:p>
            <a:r>
              <a:rPr lang="en-US" dirty="0"/>
              <a:t>Photo</a:t>
            </a:r>
          </a:p>
        </p:txBody>
      </p:sp>
      <p:sp>
        <p:nvSpPr>
          <p:cNvPr id="17" name="Rectangle 16">
            <a:extLst>
              <a:ext uri="{FF2B5EF4-FFF2-40B4-BE49-F238E27FC236}">
                <a16:creationId xmlns:a16="http://schemas.microsoft.com/office/drawing/2014/main" id="{658651D1-EFB7-C240-8FD1-E9FA70578491}"/>
              </a:ext>
              <a:ext uri="{C183D7F6-B498-43B3-948B-1728B52AA6E4}">
                <adec:decorative xmlns:adec="http://schemas.microsoft.com/office/drawing/2017/decorative" val="1"/>
              </a:ext>
            </a:extLst>
          </p:cNvPr>
          <p:cNvSpPr/>
          <p:nvPr userDrawn="1"/>
        </p:nvSpPr>
        <p:spPr>
          <a:xfrm>
            <a:off x="658225" y="1670994"/>
            <a:ext cx="3913192"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6">
            <a:extLst>
              <a:ext uri="{FF2B5EF4-FFF2-40B4-BE49-F238E27FC236}">
                <a16:creationId xmlns:a16="http://schemas.microsoft.com/office/drawing/2014/main" id="{2081B653-09E9-CA4C-823A-B62CFF62A013}"/>
              </a:ext>
            </a:extLst>
          </p:cNvPr>
          <p:cNvSpPr>
            <a:spLocks noGrp="1"/>
          </p:cNvSpPr>
          <p:nvPr>
            <p:ph type="body" sz="quarter" idx="18"/>
          </p:nvPr>
        </p:nvSpPr>
        <p:spPr>
          <a:xfrm>
            <a:off x="4787937" y="4119941"/>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2" name="Picture Placeholder 3">
            <a:extLst>
              <a:ext uri="{FF2B5EF4-FFF2-40B4-BE49-F238E27FC236}">
                <a16:creationId xmlns:a16="http://schemas.microsoft.com/office/drawing/2014/main" id="{27D057A0-889C-0E49-B5B5-491A44840399}"/>
              </a:ext>
            </a:extLst>
          </p:cNvPr>
          <p:cNvSpPr>
            <a:spLocks noGrp="1"/>
          </p:cNvSpPr>
          <p:nvPr>
            <p:ph type="pic" sz="quarter" idx="19" hasCustomPrompt="1"/>
          </p:nvPr>
        </p:nvSpPr>
        <p:spPr>
          <a:xfrm>
            <a:off x="658808" y="4210814"/>
            <a:ext cx="3913192" cy="2206487"/>
          </a:xfrm>
        </p:spPr>
        <p:txBody>
          <a:bodyPr/>
          <a:lstStyle>
            <a:lvl1pPr>
              <a:defRPr/>
            </a:lvl1pPr>
          </a:lstStyle>
          <a:p>
            <a:r>
              <a:rPr lang="en-US" dirty="0"/>
              <a:t>Photo</a:t>
            </a:r>
          </a:p>
        </p:txBody>
      </p:sp>
      <p:sp>
        <p:nvSpPr>
          <p:cNvPr id="23" name="Rectangle 22">
            <a:extLst>
              <a:ext uri="{FF2B5EF4-FFF2-40B4-BE49-F238E27FC236}">
                <a16:creationId xmlns:a16="http://schemas.microsoft.com/office/drawing/2014/main" id="{B46F3AA5-F352-F246-9860-4377F0F1F071}"/>
              </a:ext>
              <a:ext uri="{C183D7F6-B498-43B3-948B-1728B52AA6E4}">
                <adec:decorative xmlns:adec="http://schemas.microsoft.com/office/drawing/2017/decorative" val="1"/>
              </a:ext>
            </a:extLst>
          </p:cNvPr>
          <p:cNvSpPr/>
          <p:nvPr userDrawn="1"/>
        </p:nvSpPr>
        <p:spPr>
          <a:xfrm>
            <a:off x="658225" y="4114008"/>
            <a:ext cx="3913192"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4349EAF1-D302-0E48-882A-CA10A4FA4B92}"/>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54233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6">
            <a:extLst>
              <a:ext uri="{FF2B5EF4-FFF2-40B4-BE49-F238E27FC236}">
                <a16:creationId xmlns:a16="http://schemas.microsoft.com/office/drawing/2014/main" id="{02467DAC-8DC6-4D40-82B5-7CAA5A76E815}"/>
              </a:ext>
            </a:extLst>
          </p:cNvPr>
          <p:cNvSpPr>
            <a:spLocks noGrp="1"/>
          </p:cNvSpPr>
          <p:nvPr>
            <p:ph type="body" sz="quarter" idx="11" hasCustomPrompt="1"/>
          </p:nvPr>
        </p:nvSpPr>
        <p:spPr>
          <a:xfrm>
            <a:off x="2540536" y="2406363"/>
            <a:ext cx="7626721" cy="2206678"/>
          </a:xfrm>
        </p:spPr>
        <p:txBody>
          <a:bodyPr tIns="18288" bIns="18288"/>
          <a:lstStyle>
            <a:lvl1pPr marL="0" indent="0">
              <a:buNone/>
              <a:defRPr sz="2800" b="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11" name="Text Placeholder 6">
            <a:extLst>
              <a:ext uri="{FF2B5EF4-FFF2-40B4-BE49-F238E27FC236}">
                <a16:creationId xmlns:a16="http://schemas.microsoft.com/office/drawing/2014/main" id="{8418A19C-29BB-8E42-B0BE-FF7F0E92198A}"/>
              </a:ext>
            </a:extLst>
          </p:cNvPr>
          <p:cNvSpPr>
            <a:spLocks noGrp="1"/>
          </p:cNvSpPr>
          <p:nvPr>
            <p:ph type="body" sz="quarter" idx="12" hasCustomPrompt="1"/>
          </p:nvPr>
        </p:nvSpPr>
        <p:spPr>
          <a:xfrm>
            <a:off x="2540536" y="4821964"/>
            <a:ext cx="7626721" cy="582770"/>
          </a:xfrm>
        </p:spPr>
        <p:txBody>
          <a:bodyPr tIns="18288" bIns="18288"/>
          <a:lstStyle>
            <a:lvl1pPr marL="0" indent="0">
              <a:buNone/>
              <a:defRPr sz="2400" b="0" i="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7" name="Rectangle 6">
            <a:extLst>
              <a:ext uri="{FF2B5EF4-FFF2-40B4-BE49-F238E27FC236}">
                <a16:creationId xmlns:a16="http://schemas.microsoft.com/office/drawing/2014/main" id="{D61BDA22-1C6C-E94C-BC6F-2B5DE27D79D2}"/>
              </a:ext>
              <a:ext uri="{C183D7F6-B498-43B3-948B-1728B52AA6E4}">
                <adec:decorative xmlns:adec="http://schemas.microsoft.com/office/drawing/2017/decorative" val="1"/>
              </a:ext>
            </a:extLst>
          </p:cNvPr>
          <p:cNvSpPr/>
          <p:nvPr userDrawn="1"/>
        </p:nvSpPr>
        <p:spPr>
          <a:xfrm>
            <a:off x="1974574" y="2115067"/>
            <a:ext cx="8706678" cy="10058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C6A0556-C5FE-9B4C-9BA9-5ADAAC413291}"/>
              </a:ext>
              <a:ext uri="{C183D7F6-B498-43B3-948B-1728B52AA6E4}">
                <adec:decorative xmlns:adec="http://schemas.microsoft.com/office/drawing/2017/decorative" val="1"/>
              </a:ext>
            </a:extLst>
          </p:cNvPr>
          <p:cNvSpPr/>
          <p:nvPr userDrawn="1"/>
        </p:nvSpPr>
        <p:spPr>
          <a:xfrm>
            <a:off x="1974574" y="2210623"/>
            <a:ext cx="8706678" cy="3482020"/>
          </a:xfrm>
          <a:prstGeom prst="rect">
            <a:avLst/>
          </a:prstGeom>
          <a:solidFill>
            <a:srgbClr val="BABABA">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ate Placeholder 3">
            <a:extLst>
              <a:ext uri="{FF2B5EF4-FFF2-40B4-BE49-F238E27FC236}">
                <a16:creationId xmlns:a16="http://schemas.microsoft.com/office/drawing/2014/main" id="{59C1AE22-4431-1A48-B147-D0479E3D7AD4}"/>
              </a:ex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128429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2" name="Rectangle 1">
            <a:extLst>
              <a:ext uri="{FF2B5EF4-FFF2-40B4-BE49-F238E27FC236}">
                <a16:creationId xmlns:a16="http://schemas.microsoft.com/office/drawing/2014/main" id="{DC6A0556-C5FE-9B4C-9BA9-5ADAAC413291}"/>
              </a:ext>
              <a:ext uri="{C183D7F6-B498-43B3-948B-1728B52AA6E4}">
                <adec:decorative xmlns:adec="http://schemas.microsoft.com/office/drawing/2017/decorative" val="1"/>
              </a:ext>
            </a:extLst>
          </p:cNvPr>
          <p:cNvSpPr/>
          <p:nvPr userDrawn="1"/>
        </p:nvSpPr>
        <p:spPr>
          <a:xfrm>
            <a:off x="5860111" y="2210623"/>
            <a:ext cx="5934323" cy="3482020"/>
          </a:xfrm>
          <a:prstGeom prst="rect">
            <a:avLst/>
          </a:prstGeom>
          <a:solidFill>
            <a:srgbClr val="BABABA">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6">
            <a:extLst>
              <a:ext uri="{FF2B5EF4-FFF2-40B4-BE49-F238E27FC236}">
                <a16:creationId xmlns:a16="http://schemas.microsoft.com/office/drawing/2014/main" id="{02467DAC-8DC6-4D40-82B5-7CAA5A76E815}"/>
              </a:ext>
            </a:extLst>
          </p:cNvPr>
          <p:cNvSpPr>
            <a:spLocks noGrp="1"/>
          </p:cNvSpPr>
          <p:nvPr>
            <p:ph type="body" sz="quarter" idx="11" hasCustomPrompt="1"/>
          </p:nvPr>
        </p:nvSpPr>
        <p:spPr>
          <a:xfrm>
            <a:off x="6082197" y="2406363"/>
            <a:ext cx="5198242" cy="2206678"/>
          </a:xfrm>
        </p:spPr>
        <p:txBody>
          <a:bodyPr tIns="18288" bIns="18288"/>
          <a:lstStyle>
            <a:lvl1pPr marL="0" indent="0">
              <a:buNone/>
              <a:defRPr sz="2800" b="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11" name="Text Placeholder 6">
            <a:extLst>
              <a:ext uri="{FF2B5EF4-FFF2-40B4-BE49-F238E27FC236}">
                <a16:creationId xmlns:a16="http://schemas.microsoft.com/office/drawing/2014/main" id="{8418A19C-29BB-8E42-B0BE-FF7F0E92198A}"/>
              </a:ext>
            </a:extLst>
          </p:cNvPr>
          <p:cNvSpPr>
            <a:spLocks noGrp="1"/>
          </p:cNvSpPr>
          <p:nvPr>
            <p:ph type="body" sz="quarter" idx="12" hasCustomPrompt="1"/>
          </p:nvPr>
        </p:nvSpPr>
        <p:spPr>
          <a:xfrm>
            <a:off x="6082197" y="4821964"/>
            <a:ext cx="5198242" cy="582770"/>
          </a:xfrm>
        </p:spPr>
        <p:txBody>
          <a:bodyPr tIns="18288" bIns="18288"/>
          <a:lstStyle>
            <a:lvl1pPr marL="0" indent="0">
              <a:buNone/>
              <a:defRPr sz="2400" b="0" i="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7" name="Rectangle 6">
            <a:extLst>
              <a:ext uri="{FF2B5EF4-FFF2-40B4-BE49-F238E27FC236}">
                <a16:creationId xmlns:a16="http://schemas.microsoft.com/office/drawing/2014/main" id="{D61BDA22-1C6C-E94C-BC6F-2B5DE27D79D2}"/>
              </a:ext>
              <a:ext uri="{C183D7F6-B498-43B3-948B-1728B52AA6E4}">
                <adec:decorative xmlns:adec="http://schemas.microsoft.com/office/drawing/2017/decorative" val="1"/>
              </a:ext>
            </a:extLst>
          </p:cNvPr>
          <p:cNvSpPr/>
          <p:nvPr userDrawn="1"/>
        </p:nvSpPr>
        <p:spPr>
          <a:xfrm>
            <a:off x="5860111" y="2115067"/>
            <a:ext cx="5934323" cy="10058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91B5DF67-9FE9-5849-8F6B-5A74461808B9}"/>
              </a:ext>
            </a:extLst>
          </p:cNvPr>
          <p:cNvSpPr>
            <a:spLocks noGrp="1"/>
          </p:cNvSpPr>
          <p:nvPr>
            <p:ph type="pic" sz="quarter" idx="10"/>
          </p:nvPr>
        </p:nvSpPr>
        <p:spPr>
          <a:xfrm>
            <a:off x="0" y="1736035"/>
            <a:ext cx="5508171" cy="4982818"/>
          </a:xfrm>
        </p:spPr>
        <p:txBody>
          <a:bodyPr/>
          <a:lstStyle/>
          <a:p>
            <a:endParaRPr lang="en-US" dirty="0"/>
          </a:p>
        </p:txBody>
      </p:sp>
      <p:sp>
        <p:nvSpPr>
          <p:cNvPr id="9" name="Rectangle 8">
            <a:extLst>
              <a:ext uri="{FF2B5EF4-FFF2-40B4-BE49-F238E27FC236}">
                <a16:creationId xmlns:a16="http://schemas.microsoft.com/office/drawing/2014/main" id="{E3149C9E-B911-7547-BAFC-48BBF4098EBC}"/>
              </a:ext>
              <a:ext uri="{C183D7F6-B498-43B3-948B-1728B52AA6E4}">
                <adec:decorative xmlns:adec="http://schemas.microsoft.com/office/drawing/2017/decorative" val="1"/>
              </a:ext>
            </a:extLst>
          </p:cNvPr>
          <p:cNvSpPr/>
          <p:nvPr userDrawn="1"/>
        </p:nvSpPr>
        <p:spPr>
          <a:xfrm>
            <a:off x="-2" y="1639229"/>
            <a:ext cx="5522976"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ate Placeholder 3">
            <a:extLst>
              <a:ext uri="{FF2B5EF4-FFF2-40B4-BE49-F238E27FC236}">
                <a16:creationId xmlns:a16="http://schemas.microsoft.com/office/drawing/2014/main" id="{59C1AE22-4431-1A48-B147-D0479E3D7AD4}"/>
              </a:ex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428152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DD10384-5471-0540-AD1C-51913ADDB0C1}"/>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374D3DE6-1833-DF41-986D-2925C1FF6EC8}"/>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9" name="Picture 8" descr="Objectives.png"/>
          <p:cNvPicPr>
            <a:picLocks noChangeAspect="1"/>
          </p:cNvPicPr>
          <p:nvPr userDrawn="1"/>
        </p:nvPicPr>
        <p:blipFill rotWithShape="1">
          <a:blip r:embed="rId2" cstate="screen">
            <a:extLst>
              <a:ext uri="{28A0092B-C50C-407E-A947-70E740481C1C}">
                <a14:useLocalDpi xmlns:a14="http://schemas.microsoft.com/office/drawing/2010/main"/>
              </a:ext>
            </a:extLst>
          </a:blip>
          <a:srcRect l="-637" t="-24816"/>
          <a:stretch/>
        </p:blipFill>
        <p:spPr>
          <a:xfrm>
            <a:off x="862525" y="113191"/>
            <a:ext cx="2094484" cy="2666287"/>
          </a:xfrm>
          <a:prstGeom prst="rect">
            <a:avLst/>
          </a:prstGeom>
        </p:spPr>
      </p:pic>
      <p:sp>
        <p:nvSpPr>
          <p:cNvPr id="4"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1148261509"/>
      </p:ext>
    </p:extLst>
  </p:cSld>
  <p:clrMapOvr>
    <a:masterClrMapping/>
  </p:clrMapOvr>
  <p:extLst>
    <p:ext uri="{DCECCB84-F9BA-43D5-87BE-67443E8EF086}">
      <p15:sldGuideLst xmlns:p15="http://schemas.microsoft.com/office/powerpoint/2012/main">
        <p15:guide id="1" orient="horz" pos="408" userDrawn="1">
          <p15:clr>
            <a:srgbClr val="FBAE40"/>
          </p15:clr>
        </p15:guide>
        <p15:guide id="2" pos="3840" userDrawn="1">
          <p15:clr>
            <a:srgbClr val="FBAE40"/>
          </p15:clr>
        </p15:guide>
        <p15:guide id="3" pos="576" userDrawn="1">
          <p15:clr>
            <a:srgbClr val="FBAE40"/>
          </p15:clr>
        </p15:guide>
        <p15:guide id="4" pos="39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04CAC0F-6DEF-AF4B-88F1-A41565996DA8}"/>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B2F5EE4-BA10-7E42-A9A8-07E3A8B0D7FA}"/>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8" name="Picture 7" descr="Discussion.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0361" y="644066"/>
            <a:ext cx="2075180" cy="2155201"/>
          </a:xfrm>
          <a:prstGeom prst="rect">
            <a:avLst/>
          </a:prstGeom>
        </p:spPr>
      </p:pic>
      <p:sp>
        <p:nvSpPr>
          <p:cNvPr id="9"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29815429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8" userDrawn="1">
          <p15:clr>
            <a:srgbClr val="FBAE40"/>
          </p15:clr>
        </p15:guide>
        <p15:guide id="4" pos="57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Intro">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D453CA-0774-8044-A947-548D667EE212}"/>
              </a:ext>
            </a:extLst>
          </p:cNvPr>
          <p:cNvSpPr>
            <a:spLocks noGrp="1"/>
          </p:cNvSpPr>
          <p:nvPr>
            <p:ph idx="1"/>
          </p:nvPr>
        </p:nvSpPr>
        <p:spPr>
          <a:xfrm>
            <a:off x="3596641" y="1837917"/>
            <a:ext cx="8412480" cy="4355942"/>
          </a:xfrm>
        </p:spPr>
        <p:txBody>
          <a:bodyPr>
            <a:noAutofit/>
          </a:bodyPr>
          <a:lstStyle/>
          <a:p>
            <a:pPr lvl="0"/>
            <a:r>
              <a:rPr lang="en-US" dirty="0"/>
              <a:t>Click to edit Master text styles</a:t>
            </a:r>
          </a:p>
          <a:p>
            <a:pPr lvl="1"/>
            <a:r>
              <a:rPr lang="en-US" dirty="0"/>
              <a:t>Second level</a:t>
            </a:r>
          </a:p>
        </p:txBody>
      </p:sp>
      <p:pic>
        <p:nvPicPr>
          <p:cNvPr id="9" name="Picture 8" descr="Vide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0990" y="655789"/>
            <a:ext cx="2065528" cy="2115445"/>
          </a:xfrm>
          <a:prstGeom prst="rect">
            <a:avLst/>
          </a:prstGeom>
        </p:spPr>
      </p:pic>
      <p:sp>
        <p:nvSpPr>
          <p:cNvPr id="7"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
        <p:nvSpPr>
          <p:cNvPr id="6" name="Title 1">
            <a:extLst>
              <a:ext uri="{FF2B5EF4-FFF2-40B4-BE49-F238E27FC236}">
                <a16:creationId xmlns:a16="http://schemas.microsoft.com/office/drawing/2014/main" id="{4FA5A636-E809-41B0-848D-05B2EA6C5D1A}"/>
              </a:ext>
            </a:extLst>
          </p:cNvPr>
          <p:cNvSpPr>
            <a:spLocks noGrp="1"/>
          </p:cNvSpPr>
          <p:nvPr>
            <p:ph type="title"/>
          </p:nvPr>
        </p:nvSpPr>
        <p:spPr>
          <a:xfrm>
            <a:off x="3596641" y="611589"/>
            <a:ext cx="8595360" cy="845327"/>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204562082"/>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40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Embedded">
    <p:bg>
      <p:bgPr>
        <a:solidFill>
          <a:schemeClr val="tx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6EFBFD-D500-AE40-AB4E-70A4678F9C81}"/>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
        <p:nvSpPr>
          <p:cNvPr id="3" name="Date Placeholder 3">
            <a:extLst>
              <a:ext uri="{FF2B5EF4-FFF2-40B4-BE49-F238E27FC236}">
                <a16:creationId xmlns:a16="http://schemas.microsoft.com/office/drawing/2014/main" id="{69531C26-79EA-8946-8972-8CB0607EE238}"/>
              </a:ex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2020 University of Washington. All rights reserved.</a:t>
            </a:r>
          </a:p>
        </p:txBody>
      </p:sp>
    </p:spTree>
    <p:extLst>
      <p:ext uri="{BB962C8B-B14F-4D97-AF65-F5344CB8AC3E}">
        <p14:creationId xmlns:p14="http://schemas.microsoft.com/office/powerpoint/2010/main" val="360287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title">
    <p:bg>
      <p:bgPr>
        <a:solidFill>
          <a:srgbClr val="00995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165" y="2590340"/>
            <a:ext cx="10212148" cy="1143000"/>
          </a:xfrm>
          <a:ln w="12700" cmpd="sng">
            <a:solidFill>
              <a:schemeClr val="bg1"/>
            </a:solidFill>
          </a:ln>
        </p:spPr>
        <p:txBody>
          <a:bodyPr/>
          <a:lstStyle>
            <a:lvl1pPr>
              <a:defRPr sz="4000">
                <a:solidFill>
                  <a:schemeClr val="bg1"/>
                </a:solidFill>
              </a:defRPr>
            </a:lvl1pPr>
          </a:lstStyle>
          <a:p>
            <a:endParaRPr lang="en-US" dirty="0"/>
          </a:p>
        </p:txBody>
      </p:sp>
      <p:sp>
        <p:nvSpPr>
          <p:cNvPr id="4" name="Text Placeholder 2"/>
          <p:cNvSpPr>
            <a:spLocks noGrp="1"/>
          </p:cNvSpPr>
          <p:nvPr>
            <p:ph type="body" idx="1" hasCustomPrompt="1"/>
          </p:nvPr>
        </p:nvSpPr>
        <p:spPr>
          <a:xfrm>
            <a:off x="1020163" y="3735985"/>
            <a:ext cx="10201630" cy="639763"/>
          </a:xfrm>
        </p:spPr>
        <p:txBody>
          <a:bodyPr anchor="ctr">
            <a:noAutofit/>
          </a:bodyPr>
          <a:lstStyle>
            <a:lvl1pPr marL="0" indent="0" algn="ctr">
              <a:buNone/>
              <a:defRPr sz="1801" b="0">
                <a:solidFill>
                  <a:srgbClr val="FFFFFF"/>
                </a:solidFill>
              </a:defRPr>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lang="en-US" dirty="0"/>
              <a:t>Click To Edit Master Text Styles</a:t>
            </a:r>
          </a:p>
        </p:txBody>
      </p:sp>
      <p:sp>
        <p:nvSpPr>
          <p:cNvPr id="5" name="Date Placeholder 3">
            <a:extLst>
              <a:ext uri="{FF2B5EF4-FFF2-40B4-BE49-F238E27FC236}">
                <a16:creationId xmlns:a16="http://schemas.microsoft.com/office/drawing/2014/main" id="{AD8C20AD-EC0F-8E43-BBF9-9987AAD1CC0C}"/>
              </a:ex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2020 University of Washington. All rights reserved.</a:t>
            </a:r>
          </a:p>
        </p:txBody>
      </p:sp>
    </p:spTree>
    <p:extLst>
      <p:ext uri="{BB962C8B-B14F-4D97-AF65-F5344CB8AC3E}">
        <p14:creationId xmlns:p14="http://schemas.microsoft.com/office/powerpoint/2010/main" val="3930201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o Linked">
    <p:bg>
      <p:bgPr>
        <a:solidFill>
          <a:schemeClr val="tx1"/>
        </a:solidFill>
        <a:effectLst/>
      </p:bgPr>
    </p:bg>
    <p:spTree>
      <p:nvGrpSpPr>
        <p:cNvPr id="1" name=""/>
        <p:cNvGrpSpPr/>
        <p:nvPr/>
      </p:nvGrpSpPr>
      <p:grpSpPr>
        <a:xfrm>
          <a:off x="0" y="0"/>
          <a:ext cx="0" cy="0"/>
          <a:chOff x="0" y="0"/>
          <a:chExt cx="0" cy="0"/>
        </a:xfrm>
      </p:grpSpPr>
      <p:sp>
        <p:nvSpPr>
          <p:cNvPr id="6" name="Title 1" hidden="1">
            <a:extLst>
              <a:ext uri="{FF2B5EF4-FFF2-40B4-BE49-F238E27FC236}">
                <a16:creationId xmlns:a16="http://schemas.microsoft.com/office/drawing/2014/main" id="{E0B44657-EF00-AF44-9382-DB008E85D1FB}"/>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pic>
        <p:nvPicPr>
          <p:cNvPr id="4" name="Picture 3" descr="Video screen icon">
            <a:extLst>
              <a:ext uri="{FF2B5EF4-FFF2-40B4-BE49-F238E27FC236}">
                <a16:creationId xmlns:a16="http://schemas.microsoft.com/office/drawing/2014/main" id="{575D9DF4-EC10-8C40-9ED9-C0156E6377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92E2D83-A936-2A40-9E95-43211436B0FB}"/>
              </a:ext>
            </a:extLst>
          </p:cNvPr>
          <p:cNvSpPr txBox="1"/>
          <p:nvPr userDrawn="1"/>
        </p:nvSpPr>
        <p:spPr>
          <a:xfrm>
            <a:off x="3023152" y="4343400"/>
            <a:ext cx="6145696" cy="914400"/>
          </a:xfrm>
          <a:prstGeom prst="rect">
            <a:avLst/>
          </a:prstGeom>
        </p:spPr>
        <p:txBody>
          <a:bodyPr vert="horz" wrap="none" lIns="91440" tIns="45720" rIns="91440" bIns="45720" rtlCol="0" anchor="ctr">
            <a:noAutofit/>
          </a:bodyPr>
          <a:lstStyle/>
          <a:p>
            <a:r>
              <a:rPr lang="en-US" sz="3600" b="0" dirty="0">
                <a:solidFill>
                  <a:schemeClr val="bg1"/>
                </a:solidFill>
                <a:latin typeface="Arial" panose="020B0604020202020204" pitchFamily="34" charset="0"/>
                <a:cs typeface="Arial" panose="020B0604020202020204" pitchFamily="34" charset="0"/>
              </a:rPr>
              <a:t>Video: Video Title Goes Here</a:t>
            </a:r>
          </a:p>
        </p:txBody>
      </p:sp>
      <p:sp>
        <p:nvSpPr>
          <p:cNvPr id="7" name="Date Placeholder 3">
            <a:extLst>
              <a:ext uri="{FF2B5EF4-FFF2-40B4-BE49-F238E27FC236}">
                <a16:creationId xmlns:a16="http://schemas.microsoft.com/office/drawing/2014/main" id="{A5646861-7F5A-224D-84C5-081B280F7DE8}"/>
              </a:ex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2020 University of Washington. All rights reserved.</a:t>
            </a:r>
          </a:p>
        </p:txBody>
      </p:sp>
    </p:spTree>
    <p:extLst>
      <p:ext uri="{BB962C8B-B14F-4D97-AF65-F5344CB8AC3E}">
        <p14:creationId xmlns:p14="http://schemas.microsoft.com/office/powerpoint/2010/main" val="4170426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B018806-D742-C745-A5B9-0A90E24AFC5C}"/>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11" name="Content Placeholder 2">
            <a:extLst>
              <a:ext uri="{FF2B5EF4-FFF2-40B4-BE49-F238E27FC236}">
                <a16:creationId xmlns:a16="http://schemas.microsoft.com/office/drawing/2014/main" id="{3F295388-843D-4849-B4FD-BF80DF90A42C}"/>
              </a:ext>
            </a:extLst>
          </p:cNvPr>
          <p:cNvSpPr>
            <a:spLocks noGrp="1"/>
          </p:cNvSpPr>
          <p:nvPr>
            <p:ph idx="1"/>
          </p:nvPr>
        </p:nvSpPr>
        <p:spPr>
          <a:xfrm>
            <a:off x="3596641" y="1837917"/>
            <a:ext cx="8412480" cy="4355942"/>
          </a:xfrm>
        </p:spPr>
        <p:txBody>
          <a:bodyPr>
            <a:noAutofit/>
          </a:bodyPr>
          <a:lstStyle/>
          <a:p>
            <a:pPr lvl="0"/>
            <a:r>
              <a:rPr lang="en-US" dirty="0"/>
              <a:t>Click to edit Master text styles</a:t>
            </a:r>
          </a:p>
          <a:p>
            <a:pPr lvl="1"/>
            <a:r>
              <a:rPr lang="en-US" dirty="0"/>
              <a:t>Second level</a:t>
            </a:r>
          </a:p>
        </p:txBody>
      </p:sp>
      <p:sp>
        <p:nvSpPr>
          <p:cNvPr id="7" name="Text Placeholder 4">
            <a:extLst>
              <a:ext uri="{FF2B5EF4-FFF2-40B4-BE49-F238E27FC236}">
                <a16:creationId xmlns:a16="http://schemas.microsoft.com/office/drawing/2014/main" id="{5CF49E5D-16CF-B743-84D7-19CC26788CFD}"/>
              </a:ext>
            </a:extLst>
          </p:cNvPr>
          <p:cNvSpPr>
            <a:spLocks noGrp="1"/>
          </p:cNvSpPr>
          <p:nvPr>
            <p:ph type="body" sz="quarter" idx="11"/>
          </p:nvPr>
        </p:nvSpPr>
        <p:spPr>
          <a:xfrm>
            <a:off x="3596641" y="1215090"/>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17725"/>
          <a:stretch/>
        </p:blipFill>
        <p:spPr>
          <a:xfrm>
            <a:off x="903520" y="644066"/>
            <a:ext cx="2095670" cy="2088940"/>
          </a:xfrm>
          <a:prstGeom prst="rect">
            <a:avLst/>
          </a:prstGeom>
        </p:spPr>
      </p:pic>
      <p:sp>
        <p:nvSpPr>
          <p:cNvPr id="5"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2541935415"/>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40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AB70EE-0DEE-8A48-A791-E617687EF345}"/>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3749DA64-639D-9C4F-A92E-25E1BE97BB57}"/>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10" name="Picture 9" descr="Knowledge-Check.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6778" y="632343"/>
            <a:ext cx="2133092" cy="2115445"/>
          </a:xfrm>
          <a:prstGeom prst="rect">
            <a:avLst/>
          </a:prstGeom>
        </p:spPr>
      </p:pic>
      <p:sp>
        <p:nvSpPr>
          <p:cNvPr id="9"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354602394"/>
      </p:ext>
    </p:extLst>
  </p:cSld>
  <p:clrMapOvr>
    <a:masterClrMapping/>
  </p:clrMapOvr>
  <p:extLst>
    <p:ext uri="{DCECCB84-F9BA-43D5-87BE-67443E8EF086}">
      <p15:sldGuideLst xmlns:p15="http://schemas.microsoft.com/office/powerpoint/2012/main">
        <p15:guide id="1" pos="576" userDrawn="1">
          <p15:clr>
            <a:srgbClr val="FBAE40"/>
          </p15:clr>
        </p15:guide>
        <p15:guide id="2" pos="3840" userDrawn="1">
          <p15:clr>
            <a:srgbClr val="FBAE40"/>
          </p15:clr>
        </p15:guide>
        <p15:guide id="3" orient="horz" pos="40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1B2A03-1C2C-1D48-9F56-542544A50C1D}"/>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A88D58EB-87EF-BE4F-A8CF-CFE5F7341682}"/>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4" name="Picture 3" descr="Review.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1567" y="632343"/>
            <a:ext cx="2065528" cy="2088940"/>
          </a:xfrm>
          <a:prstGeom prst="rect">
            <a:avLst/>
          </a:prstGeom>
        </p:spPr>
      </p:pic>
      <p:sp>
        <p:nvSpPr>
          <p:cNvPr id="5"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031562956"/>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40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view Activit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11DDA6-5333-454E-BCEC-2BB8F90B6603}"/>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BD941B63-E495-8441-A462-775550333BC1}"/>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6" name="Picture 5" descr="Review-Activit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7305" y="657319"/>
            <a:ext cx="2029290" cy="2088939"/>
          </a:xfrm>
          <a:prstGeom prst="rect">
            <a:avLst/>
          </a:prstGeom>
        </p:spPr>
      </p:pic>
      <p:sp>
        <p:nvSpPr>
          <p:cNvPr id="5"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483054704"/>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40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9B65C5-33D5-5B44-989A-C17494C6551E}"/>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6" name="Content Placeholder 2">
            <a:extLst>
              <a:ext uri="{FF2B5EF4-FFF2-40B4-BE49-F238E27FC236}">
                <a16:creationId xmlns:a16="http://schemas.microsoft.com/office/drawing/2014/main" id="{938DC337-087D-9844-AA08-293B55E67110}"/>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1800" y="657320"/>
            <a:ext cx="2038350" cy="2085880"/>
          </a:xfrm>
          <a:prstGeom prst="rect">
            <a:avLst/>
          </a:prstGeom>
        </p:spPr>
      </p:pic>
      <p:sp>
        <p:nvSpPr>
          <p:cNvPr id="4"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169753365"/>
      </p:ext>
    </p:extLst>
  </p:cSld>
  <p:clrMapOvr>
    <a:masterClrMapping/>
  </p:clrMapOvr>
  <p:extLst>
    <p:ext uri="{DCECCB84-F9BA-43D5-87BE-67443E8EF086}">
      <p15:sldGuideLst xmlns:p15="http://schemas.microsoft.com/office/powerpoint/2012/main">
        <p15:guide id="1" pos="576" userDrawn="1">
          <p15:clr>
            <a:srgbClr val="FBAE40"/>
          </p15:clr>
        </p15:guide>
        <p15:guide id="2" pos="3840" userDrawn="1">
          <p15:clr>
            <a:srgbClr val="FBAE40"/>
          </p15:clr>
        </p15:guide>
        <p15:guide id="3" orient="horz" pos="40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ssi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455F2-BE40-B142-8AE1-059F6657DDCF}"/>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9" name="Content Placeholder 2">
            <a:extLst>
              <a:ext uri="{FF2B5EF4-FFF2-40B4-BE49-F238E27FC236}">
                <a16:creationId xmlns:a16="http://schemas.microsoft.com/office/drawing/2014/main" id="{D90DB4D8-8197-5A49-8E22-37293BA4E68D}"/>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6" name="Picture 5" descr="Session-Summar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2217" y="644066"/>
            <a:ext cx="2065528" cy="2128697"/>
          </a:xfrm>
          <a:prstGeom prst="rect">
            <a:avLst/>
          </a:prstGeom>
        </p:spPr>
      </p:pic>
      <p:sp>
        <p:nvSpPr>
          <p:cNvPr id="4"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1617860514"/>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40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ssignm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1AE739-2051-F542-889D-30F8C01C4471}"/>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A7AF7F5E-9CDF-954B-BAFD-FF38694584AD}"/>
              </a:ext>
            </a:extLst>
          </p:cNvPr>
          <p:cNvSpPr>
            <a:spLocks noGrp="1"/>
          </p:cNvSpPr>
          <p:nvPr>
            <p:ph idx="1"/>
          </p:nvPr>
        </p:nvSpPr>
        <p:spPr>
          <a:xfrm>
            <a:off x="3596641" y="1331186"/>
            <a:ext cx="8412480" cy="4999213"/>
          </a:xfrm>
        </p:spPr>
        <p:txBody>
          <a:bodyPr>
            <a:noAutofit/>
          </a:bodyPr>
          <a:lstStyle>
            <a:lvl1pPr marL="514350" indent="-514350">
              <a:buFont typeface="+mj-lt"/>
              <a:buAutoNum type="arabicPeriod"/>
              <a:defRPr/>
            </a:lvl1pPr>
            <a:lvl2pPr marL="889367" indent="-514350">
              <a:buFont typeface="+mj-lt"/>
              <a:buAutoNum type="arabicPeriod"/>
              <a:defRPr/>
            </a:lvl2pPr>
            <a:lvl3pPr>
              <a:defRPr sz="2800"/>
            </a:lvl3pPr>
          </a:lstStyle>
          <a:p>
            <a:pPr lvl="0"/>
            <a:r>
              <a:rPr lang="en-US" dirty="0"/>
              <a:t>Click to edit Master text styles</a:t>
            </a:r>
          </a:p>
          <a:p>
            <a:pPr lvl="2"/>
            <a:r>
              <a:rPr lang="en-US" dirty="0"/>
              <a:t>Second level</a:t>
            </a:r>
          </a:p>
        </p:txBody>
      </p:sp>
      <p:pic>
        <p:nvPicPr>
          <p:cNvPr id="5" name="Picture 4" descr="Assignment.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4617" y="655789"/>
            <a:ext cx="2075688" cy="2102707"/>
          </a:xfrm>
          <a:prstGeom prst="rect">
            <a:avLst/>
          </a:prstGeom>
        </p:spPr>
      </p:pic>
      <p:sp>
        <p:nvSpPr>
          <p:cNvPr id="4"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868580912"/>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40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Assignm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14D941-BA31-1745-86F6-86C0B6E32E87}"/>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6" name="Content Placeholder 2">
            <a:extLst>
              <a:ext uri="{FF2B5EF4-FFF2-40B4-BE49-F238E27FC236}">
                <a16:creationId xmlns:a16="http://schemas.microsoft.com/office/drawing/2014/main" id="{ADE3D53E-A7AA-A54C-9BE0-301275301E84}"/>
              </a:ext>
            </a:extLst>
          </p:cNvPr>
          <p:cNvSpPr>
            <a:spLocks noGrp="1"/>
          </p:cNvSpPr>
          <p:nvPr>
            <p:ph idx="1"/>
          </p:nvPr>
        </p:nvSpPr>
        <p:spPr>
          <a:xfrm>
            <a:off x="3596641" y="1331186"/>
            <a:ext cx="8412480" cy="4999213"/>
          </a:xfrm>
        </p:spPr>
        <p:txBody>
          <a:bodyPr>
            <a:noAutofit/>
          </a:bodyPr>
          <a:lstStyle>
            <a:lvl1pPr marL="514350" indent="-514350">
              <a:buFont typeface="+mj-lt"/>
              <a:buAutoNum type="arabicPeriod"/>
              <a:defRPr/>
            </a:lvl1pPr>
            <a:lvl2pPr marL="889367" indent="-514350">
              <a:buFont typeface="+mj-lt"/>
              <a:buAutoNum type="arabicPeriod"/>
              <a:defRPr/>
            </a:lvl2pPr>
            <a:lvl3pPr>
              <a:defRPr sz="2800"/>
            </a:lvl3pPr>
          </a:lstStyle>
          <a:p>
            <a:pPr lvl="0"/>
            <a:r>
              <a:rPr lang="en-US" dirty="0"/>
              <a:t>Click to edit Master text styles</a:t>
            </a:r>
          </a:p>
          <a:p>
            <a:pPr lvl="2"/>
            <a:r>
              <a:rPr lang="en-US" dirty="0"/>
              <a:t>Second level</a:t>
            </a:r>
          </a:p>
        </p:txBody>
      </p:sp>
      <p:pic>
        <p:nvPicPr>
          <p:cNvPr id="5" name="Picture 4" descr="Video-Assigment.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781" y="655790"/>
            <a:ext cx="2065528" cy="2128697"/>
          </a:xfrm>
          <a:prstGeom prst="rect">
            <a:avLst/>
          </a:prstGeom>
        </p:spPr>
      </p:pic>
      <p:sp>
        <p:nvSpPr>
          <p:cNvPr id="4"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868580912"/>
      </p:ext>
    </p:extLst>
  </p:cSld>
  <p:clrMapOvr>
    <a:masterClrMapping/>
  </p:clrMapOvr>
  <p:extLst>
    <p:ext uri="{DCECCB84-F9BA-43D5-87BE-67443E8EF086}">
      <p15:sldGuideLst xmlns:p15="http://schemas.microsoft.com/office/powerpoint/2012/main">
        <p15:guide id="1" pos="576" userDrawn="1">
          <p15:clr>
            <a:srgbClr val="FBAE40"/>
          </p15:clr>
        </p15:guide>
        <p15:guide id="2" orient="horz" pos="40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B437A1D5-164E-A448-81F1-10521D31CD64}"/>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Tree>
    <p:extLst>
      <p:ext uri="{BB962C8B-B14F-4D97-AF65-F5344CB8AC3E}">
        <p14:creationId xmlns:p14="http://schemas.microsoft.com/office/powerpoint/2010/main" val="71311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3" name="Content Placeholder 2"/>
          <p:cNvSpPr>
            <a:spLocks noGrp="1"/>
          </p:cNvSpPr>
          <p:nvPr>
            <p:ph idx="1"/>
          </p:nvPr>
        </p:nvSpPr>
        <p:spPr>
          <a:xfrm>
            <a:off x="609600" y="1817830"/>
            <a:ext cx="10972801" cy="45259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05401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4EDF2B69-69F0-3B49-BE78-4B9430FCA044}"/>
              </a:ext>
            </a:extLst>
          </p:cNvPr>
          <p:cNvSpPr>
            <a:spLocks noGrp="1"/>
          </p:cNvSpPr>
          <p:nvPr>
            <p:ph type="body" sz="quarter" idx="3"/>
          </p:nvPr>
        </p:nvSpPr>
        <p:spPr>
          <a:xfrm>
            <a:off x="609600" y="1688973"/>
            <a:ext cx="10972801" cy="564330"/>
          </a:xfrm>
        </p:spPr>
        <p:txBody>
          <a:bodyPr anchor="b"/>
          <a:lstStyle>
            <a:lvl1pPr marL="0" indent="0" algn="l">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3" name="Content Placeholder 2"/>
          <p:cNvSpPr>
            <a:spLocks noGrp="1"/>
          </p:cNvSpPr>
          <p:nvPr>
            <p:ph idx="1"/>
          </p:nvPr>
        </p:nvSpPr>
        <p:spPr>
          <a:xfrm>
            <a:off x="609600" y="2438399"/>
            <a:ext cx="10972801" cy="38509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284442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Photo Plu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C624EE8B-626D-D445-894C-8DC5EFA47FB3}"/>
              </a:ext>
            </a:extLst>
          </p:cNvPr>
          <p:cNvSpPr>
            <a:spLocks noGrp="1"/>
          </p:cNvSpPr>
          <p:nvPr>
            <p:ph type="body" sz="quarter" idx="3"/>
          </p:nvPr>
        </p:nvSpPr>
        <p:spPr>
          <a:xfrm>
            <a:off x="5627914" y="1635895"/>
            <a:ext cx="6019799" cy="530241"/>
          </a:xfrm>
        </p:spPr>
        <p:txBody>
          <a:bodyPr anchor="t" anchorCtr="0"/>
          <a:lstStyle>
            <a:lvl1pPr marL="0" indent="0">
              <a:buNone/>
              <a:defRPr sz="3200" b="1"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627915" y="2250844"/>
            <a:ext cx="6019798" cy="4105507"/>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0" y="1736035"/>
            <a:ext cx="5508171" cy="4982818"/>
          </a:xfrm>
        </p:spPr>
        <p:txBody>
          <a:bodyPr/>
          <a:lstStyle/>
          <a:p>
            <a:endParaRPr lang="en-US" dirty="0"/>
          </a:p>
        </p:txBody>
      </p:sp>
      <p:sp>
        <p:nvSpPr>
          <p:cNvPr id="9"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1" y="1639229"/>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92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676DE700-9870-9C45-A2F7-F7A86DBCFC3F}"/>
              </a:ext>
            </a:extLst>
          </p:cNvPr>
          <p:cNvSpPr>
            <a:spLocks noGrp="1"/>
          </p:cNvSpPr>
          <p:nvPr>
            <p:ph type="body" sz="quarter" idx="3"/>
          </p:nvPr>
        </p:nvSpPr>
        <p:spPr>
          <a:xfrm>
            <a:off x="413658" y="149768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477951" y="2304661"/>
            <a:ext cx="5508171" cy="3912844"/>
          </a:xfrm>
        </p:spPr>
        <p:txBody>
          <a:bodyPr/>
          <a:lstStyle/>
          <a:p>
            <a:endParaRPr lang="en-US" dirty="0"/>
          </a:p>
        </p:txBody>
      </p:sp>
      <p:sp>
        <p:nvSpPr>
          <p:cNvPr id="11" name="Picture Placeholder 5">
            <a:extLst>
              <a:ext uri="{FF2B5EF4-FFF2-40B4-BE49-F238E27FC236}">
                <a16:creationId xmlns:a16="http://schemas.microsoft.com/office/drawing/2014/main" id="{32BBD22A-FB9A-1C43-B355-21EFA312424F}"/>
              </a:ext>
            </a:extLst>
          </p:cNvPr>
          <p:cNvSpPr>
            <a:spLocks noGrp="1"/>
          </p:cNvSpPr>
          <p:nvPr>
            <p:ph type="pic" sz="quarter" idx="11"/>
          </p:nvPr>
        </p:nvSpPr>
        <p:spPr>
          <a:xfrm>
            <a:off x="6271941" y="2304661"/>
            <a:ext cx="5508171" cy="3912844"/>
          </a:xfrm>
        </p:spPr>
        <p:txBody>
          <a:bodyPr/>
          <a:lstStyle/>
          <a:p>
            <a:endParaRPr lang="en-US" dirty="0"/>
          </a:p>
        </p:txBody>
      </p:sp>
      <p:sp>
        <p:nvSpPr>
          <p:cNvPr id="9"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477950" y="2207855"/>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5C8917-50B2-8E48-87E9-D22EDEF3BAB1}"/>
              </a:ext>
              <a:ext uri="{C183D7F6-B498-43B3-948B-1728B52AA6E4}">
                <adec:decorative xmlns:adec="http://schemas.microsoft.com/office/drawing/2017/decorative" val="1"/>
              </a:ext>
            </a:extLst>
          </p:cNvPr>
          <p:cNvSpPr/>
          <p:nvPr userDrawn="1"/>
        </p:nvSpPr>
        <p:spPr>
          <a:xfrm>
            <a:off x="6271940" y="2207855"/>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41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1" name="Text Placeholder 4">
            <a:extLst>
              <a:ext uri="{FF2B5EF4-FFF2-40B4-BE49-F238E27FC236}">
                <a16:creationId xmlns:a16="http://schemas.microsoft.com/office/drawing/2014/main" id="{354118EE-115F-1A47-A59C-FA409C2B9F32}"/>
              </a:ext>
            </a:extLst>
          </p:cNvPr>
          <p:cNvSpPr>
            <a:spLocks noGrp="1"/>
          </p:cNvSpPr>
          <p:nvPr>
            <p:ph type="body" sz="quarter" idx="3"/>
          </p:nvPr>
        </p:nvSpPr>
        <p:spPr>
          <a:xfrm>
            <a:off x="413658" y="149768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6" name="Picture Placeholder 5">
            <a:extLst>
              <a:ext uri="{FF2B5EF4-FFF2-40B4-BE49-F238E27FC236}">
                <a16:creationId xmlns:a16="http://schemas.microsoft.com/office/drawing/2014/main" id="{B76769D5-928F-6548-B9B5-C5D72A0999C0}"/>
              </a:ext>
            </a:extLst>
          </p:cNvPr>
          <p:cNvSpPr>
            <a:spLocks noGrp="1"/>
          </p:cNvSpPr>
          <p:nvPr>
            <p:ph type="pic" sz="quarter" idx="13"/>
          </p:nvPr>
        </p:nvSpPr>
        <p:spPr>
          <a:xfrm>
            <a:off x="322873" y="2286000"/>
            <a:ext cx="3708919" cy="3931506"/>
          </a:xfrm>
        </p:spPr>
        <p:txBody>
          <a:bodyPr/>
          <a:lstStyle/>
          <a:p>
            <a:endParaRPr lang="en-US" dirty="0"/>
          </a:p>
        </p:txBody>
      </p:sp>
      <p:sp>
        <p:nvSpPr>
          <p:cNvPr id="17" name="Rectangle 16">
            <a:extLst>
              <a:ext uri="{FF2B5EF4-FFF2-40B4-BE49-F238E27FC236}">
                <a16:creationId xmlns:a16="http://schemas.microsoft.com/office/drawing/2014/main" id="{8B5AE90F-8CA7-DB41-B8C2-E99CE4BF8AEB}"/>
              </a:ext>
              <a:ext uri="{C183D7F6-B498-43B3-948B-1728B52AA6E4}">
                <adec:decorative xmlns:adec="http://schemas.microsoft.com/office/drawing/2017/decorative" val="1"/>
              </a:ext>
            </a:extLst>
          </p:cNvPr>
          <p:cNvSpPr/>
          <p:nvPr userDrawn="1"/>
        </p:nvSpPr>
        <p:spPr>
          <a:xfrm>
            <a:off x="316693"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icture Placeholder 5">
            <a:extLst>
              <a:ext uri="{FF2B5EF4-FFF2-40B4-BE49-F238E27FC236}">
                <a16:creationId xmlns:a16="http://schemas.microsoft.com/office/drawing/2014/main" id="{6F223151-1C1D-7742-9906-8B0489FADE19}"/>
              </a:ext>
            </a:extLst>
          </p:cNvPr>
          <p:cNvSpPr>
            <a:spLocks noGrp="1"/>
          </p:cNvSpPr>
          <p:nvPr>
            <p:ph type="pic" sz="quarter" idx="12"/>
          </p:nvPr>
        </p:nvSpPr>
        <p:spPr>
          <a:xfrm>
            <a:off x="4241541" y="2286000"/>
            <a:ext cx="3708919" cy="3931506"/>
          </a:xfrm>
        </p:spPr>
        <p:txBody>
          <a:bodyPr/>
          <a:lstStyle/>
          <a:p>
            <a:endParaRPr lang="en-US" dirty="0"/>
          </a:p>
        </p:txBody>
      </p:sp>
      <p:sp>
        <p:nvSpPr>
          <p:cNvPr id="15" name="Rectangle 14">
            <a:extLst>
              <a:ext uri="{FF2B5EF4-FFF2-40B4-BE49-F238E27FC236}">
                <a16:creationId xmlns:a16="http://schemas.microsoft.com/office/drawing/2014/main" id="{A7B53B8D-7397-4A4F-B07A-2493C1803FBB}"/>
              </a:ext>
              <a:ext uri="{C183D7F6-B498-43B3-948B-1728B52AA6E4}">
                <adec:decorative xmlns:adec="http://schemas.microsoft.com/office/drawing/2017/decorative" val="1"/>
              </a:ext>
            </a:extLst>
          </p:cNvPr>
          <p:cNvSpPr/>
          <p:nvPr userDrawn="1"/>
        </p:nvSpPr>
        <p:spPr>
          <a:xfrm>
            <a:off x="4235361"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5">
            <a:extLst>
              <a:ext uri="{FF2B5EF4-FFF2-40B4-BE49-F238E27FC236}">
                <a16:creationId xmlns:a16="http://schemas.microsoft.com/office/drawing/2014/main" id="{E87C7CFB-B9A2-B148-8108-43242D125ED2}"/>
              </a:ext>
            </a:extLst>
          </p:cNvPr>
          <p:cNvSpPr>
            <a:spLocks noGrp="1"/>
          </p:cNvSpPr>
          <p:nvPr>
            <p:ph type="pic" sz="quarter" idx="14"/>
          </p:nvPr>
        </p:nvSpPr>
        <p:spPr>
          <a:xfrm>
            <a:off x="8145151" y="2286000"/>
            <a:ext cx="3708919" cy="3931506"/>
          </a:xfrm>
        </p:spPr>
        <p:txBody>
          <a:bodyPr/>
          <a:lstStyle/>
          <a:p>
            <a:endParaRPr lang="en-US" dirty="0"/>
          </a:p>
        </p:txBody>
      </p:sp>
      <p:sp>
        <p:nvSpPr>
          <p:cNvPr id="19" name="Rectangle 18">
            <a:extLst>
              <a:ext uri="{FF2B5EF4-FFF2-40B4-BE49-F238E27FC236}">
                <a16:creationId xmlns:a16="http://schemas.microsoft.com/office/drawing/2014/main" id="{ECC1C71B-F65E-D14D-BDC9-FAE51926BFD1}"/>
              </a:ext>
              <a:ext uri="{C183D7F6-B498-43B3-948B-1728B52AA6E4}">
                <adec:decorative xmlns:adec="http://schemas.microsoft.com/office/drawing/2017/decorative" val="1"/>
              </a:ext>
            </a:extLst>
          </p:cNvPr>
          <p:cNvSpPr/>
          <p:nvPr userDrawn="1"/>
        </p:nvSpPr>
        <p:spPr>
          <a:xfrm>
            <a:off x="8134079"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143316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6" name="Picture Placeholder 5">
            <a:extLst>
              <a:ext uri="{FF2B5EF4-FFF2-40B4-BE49-F238E27FC236}">
                <a16:creationId xmlns:a16="http://schemas.microsoft.com/office/drawing/2014/main" id="{B76769D5-928F-6548-B9B5-C5D72A0999C0}"/>
              </a:ext>
            </a:extLst>
          </p:cNvPr>
          <p:cNvSpPr>
            <a:spLocks noGrp="1"/>
          </p:cNvSpPr>
          <p:nvPr>
            <p:ph type="pic" sz="quarter" idx="13"/>
          </p:nvPr>
        </p:nvSpPr>
        <p:spPr>
          <a:xfrm>
            <a:off x="265786" y="1736035"/>
            <a:ext cx="2715768" cy="4481470"/>
          </a:xfrm>
        </p:spPr>
        <p:txBody>
          <a:bodyPr/>
          <a:lstStyle/>
          <a:p>
            <a:endParaRPr lang="en-US" dirty="0"/>
          </a:p>
        </p:txBody>
      </p:sp>
      <p:sp>
        <p:nvSpPr>
          <p:cNvPr id="17" name="Rectangle 16">
            <a:extLst>
              <a:ext uri="{FF2B5EF4-FFF2-40B4-BE49-F238E27FC236}">
                <a16:creationId xmlns:a16="http://schemas.microsoft.com/office/drawing/2014/main" id="{8B5AE90F-8CA7-DB41-B8C2-E99CE4BF8AEB}"/>
              </a:ext>
              <a:ext uri="{C183D7F6-B498-43B3-948B-1728B52AA6E4}">
                <adec:decorative xmlns:adec="http://schemas.microsoft.com/office/drawing/2017/decorative" val="1"/>
              </a:ext>
            </a:extLst>
          </p:cNvPr>
          <p:cNvSpPr/>
          <p:nvPr userDrawn="1"/>
        </p:nvSpPr>
        <p:spPr>
          <a:xfrm>
            <a:off x="260110" y="1655158"/>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5">
            <a:extLst>
              <a:ext uri="{FF2B5EF4-FFF2-40B4-BE49-F238E27FC236}">
                <a16:creationId xmlns:a16="http://schemas.microsoft.com/office/drawing/2014/main" id="{205B64A6-C918-574D-BEB5-334BDD6F5DFB}"/>
              </a:ext>
            </a:extLst>
          </p:cNvPr>
          <p:cNvSpPr>
            <a:spLocks noGrp="1"/>
          </p:cNvSpPr>
          <p:nvPr>
            <p:ph type="pic" sz="quarter" idx="14"/>
          </p:nvPr>
        </p:nvSpPr>
        <p:spPr>
          <a:xfrm>
            <a:off x="3247340" y="1736035"/>
            <a:ext cx="2715768" cy="4481470"/>
          </a:xfrm>
        </p:spPr>
        <p:txBody>
          <a:bodyPr/>
          <a:lstStyle/>
          <a:p>
            <a:endParaRPr lang="en-US" dirty="0"/>
          </a:p>
        </p:txBody>
      </p:sp>
      <p:sp>
        <p:nvSpPr>
          <p:cNvPr id="12" name="Rectangle 11">
            <a:extLst>
              <a:ext uri="{FF2B5EF4-FFF2-40B4-BE49-F238E27FC236}">
                <a16:creationId xmlns:a16="http://schemas.microsoft.com/office/drawing/2014/main" id="{598A4C67-9299-A44A-A792-C508D2E8E9B1}"/>
              </a:ext>
              <a:ext uri="{C183D7F6-B498-43B3-948B-1728B52AA6E4}">
                <adec:decorative xmlns:adec="http://schemas.microsoft.com/office/drawing/2017/decorative" val="1"/>
              </a:ext>
            </a:extLst>
          </p:cNvPr>
          <p:cNvSpPr/>
          <p:nvPr userDrawn="1"/>
        </p:nvSpPr>
        <p:spPr>
          <a:xfrm>
            <a:off x="3243175" y="1655158"/>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icture Placeholder 5">
            <a:extLst>
              <a:ext uri="{FF2B5EF4-FFF2-40B4-BE49-F238E27FC236}">
                <a16:creationId xmlns:a16="http://schemas.microsoft.com/office/drawing/2014/main" id="{2CBA1FCC-7DD0-034E-9A27-C90F1E171F34}"/>
              </a:ext>
            </a:extLst>
          </p:cNvPr>
          <p:cNvSpPr>
            <a:spLocks noGrp="1"/>
          </p:cNvSpPr>
          <p:nvPr>
            <p:ph type="pic" sz="quarter" idx="15"/>
          </p:nvPr>
        </p:nvSpPr>
        <p:spPr>
          <a:xfrm>
            <a:off x="6228894" y="1736035"/>
            <a:ext cx="2715768" cy="4481470"/>
          </a:xfrm>
        </p:spPr>
        <p:txBody>
          <a:bodyPr/>
          <a:lstStyle/>
          <a:p>
            <a:endParaRPr lang="en-US" dirty="0"/>
          </a:p>
        </p:txBody>
      </p:sp>
      <p:sp>
        <p:nvSpPr>
          <p:cNvPr id="28" name="Rectangle 27">
            <a:extLst>
              <a:ext uri="{FF2B5EF4-FFF2-40B4-BE49-F238E27FC236}">
                <a16:creationId xmlns:a16="http://schemas.microsoft.com/office/drawing/2014/main" id="{17B91EF9-1636-904C-AF8A-FC417E4E624A}"/>
              </a:ext>
              <a:ext uri="{C183D7F6-B498-43B3-948B-1728B52AA6E4}">
                <adec:decorative xmlns:adec="http://schemas.microsoft.com/office/drawing/2017/decorative" val="1"/>
              </a:ext>
            </a:extLst>
          </p:cNvPr>
          <p:cNvSpPr/>
          <p:nvPr userDrawn="1"/>
        </p:nvSpPr>
        <p:spPr>
          <a:xfrm>
            <a:off x="6224345" y="1663109"/>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icture Placeholder 5">
            <a:extLst>
              <a:ext uri="{FF2B5EF4-FFF2-40B4-BE49-F238E27FC236}">
                <a16:creationId xmlns:a16="http://schemas.microsoft.com/office/drawing/2014/main" id="{6C9A8F78-D402-394A-BF8A-5C80B1D7FF51}"/>
              </a:ext>
            </a:extLst>
          </p:cNvPr>
          <p:cNvSpPr>
            <a:spLocks noGrp="1"/>
          </p:cNvSpPr>
          <p:nvPr>
            <p:ph type="pic" sz="quarter" idx="16"/>
          </p:nvPr>
        </p:nvSpPr>
        <p:spPr>
          <a:xfrm>
            <a:off x="9210448" y="1736035"/>
            <a:ext cx="2715768" cy="4481470"/>
          </a:xfrm>
        </p:spPr>
        <p:txBody>
          <a:bodyPr/>
          <a:lstStyle/>
          <a:p>
            <a:endParaRPr lang="en-US" dirty="0"/>
          </a:p>
        </p:txBody>
      </p:sp>
      <p:sp>
        <p:nvSpPr>
          <p:cNvPr id="30" name="Rectangle 29">
            <a:extLst>
              <a:ext uri="{FF2B5EF4-FFF2-40B4-BE49-F238E27FC236}">
                <a16:creationId xmlns:a16="http://schemas.microsoft.com/office/drawing/2014/main" id="{CFB9047B-7CEA-3643-B47B-C5B3E2BA1A0F}"/>
              </a:ext>
              <a:ext uri="{C183D7F6-B498-43B3-948B-1728B52AA6E4}">
                <adec:decorative xmlns:adec="http://schemas.microsoft.com/office/drawing/2017/decorative" val="1"/>
              </a:ext>
            </a:extLst>
          </p:cNvPr>
          <p:cNvSpPr/>
          <p:nvPr userDrawn="1"/>
        </p:nvSpPr>
        <p:spPr>
          <a:xfrm>
            <a:off x="9203895" y="1663109"/>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50DD6D92-4A9E-2B40-9D10-96DB3D191F9B}"/>
              </a:ext>
              <a:ext uri="{C183D7F6-B498-43B3-948B-1728B52AA6E4}">
                <adec:decorative xmlns:adec="http://schemas.microsoft.com/office/drawing/2017/decorative" val="1"/>
              </a:ext>
            </a:extLst>
          </p:cNvPr>
          <p:cNvSpPr txBox="1">
            <a:spLocks/>
          </p:cNvSpPr>
          <p:nvPr userDrawn="1"/>
        </p:nvSpPr>
        <p:spPr>
          <a:xfrm>
            <a:off x="7064973" y="6366985"/>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145651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Photo Plus Singl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2DDB8BD3-262A-FD47-BE79-2A4A1EF7787A}"/>
              </a:ext>
            </a:extLst>
          </p:cNvPr>
          <p:cNvSpPr>
            <a:spLocks noGrp="1"/>
          </p:cNvSpPr>
          <p:nvPr>
            <p:ph type="body" sz="quarter" idx="3"/>
          </p:nvPr>
        </p:nvSpPr>
        <p:spPr>
          <a:xfrm>
            <a:off x="413658" y="159099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2310871"/>
            <a:ext cx="12192000" cy="4402723"/>
          </a:xfrm>
        </p:spPr>
        <p:txBody>
          <a:bodyPr/>
          <a:lstStyle/>
          <a:p>
            <a:endParaRPr lang="en-US" dirty="0"/>
          </a:p>
        </p:txBody>
      </p:sp>
      <p:sp>
        <p:nvSpPr>
          <p:cNvPr id="8" name="Rectangle 7">
            <a:extLst>
              <a:ext uri="{FF2B5EF4-FFF2-40B4-BE49-F238E27FC236}">
                <a16:creationId xmlns:a16="http://schemas.microsoft.com/office/drawing/2014/main" id="{7EB93B64-09EB-0F40-A1A9-F8E587BADD46}"/>
              </a:ext>
              <a:ext uri="{C183D7F6-B498-43B3-948B-1728B52AA6E4}">
                <adec:decorative xmlns:adec="http://schemas.microsoft.com/office/drawing/2017/decorative" val="1"/>
              </a:ext>
            </a:extLst>
          </p:cNvPr>
          <p:cNvSpPr/>
          <p:nvPr userDrawn="1"/>
        </p:nvSpPr>
        <p:spPr>
          <a:xfrm>
            <a:off x="-1" y="2221948"/>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64CE15-1036-744F-A8F5-47A3E8C97E35}"/>
              </a:ext>
            </a:extLst>
          </p:cNvPr>
          <p:cNvSpPr txBox="1"/>
          <p:nvPr userDrawn="1"/>
        </p:nvSpPr>
        <p:spPr>
          <a:xfrm>
            <a:off x="95504" y="6217505"/>
            <a:ext cx="2755392" cy="427552"/>
          </a:xfrm>
          <a:prstGeom prst="rect">
            <a:avLst/>
          </a:prstGeom>
        </p:spPr>
        <p:txBody>
          <a:bodyPr vert="horz" wrap="none" lIns="91440" tIns="45720" rIns="91440" bIns="45720" rtlCol="0" anchor="ctr">
            <a:noAutofit/>
          </a:bodyPr>
          <a:lstStyle/>
          <a:p>
            <a:r>
              <a:rPr lang="en-US" sz="1600" b="0" dirty="0">
                <a:solidFill>
                  <a:schemeClr val="bg1"/>
                </a:solidFill>
                <a:latin typeface="Arial" panose="020B0604020202020204" pitchFamily="34" charset="0"/>
                <a:cs typeface="Arial" panose="020B0604020202020204" pitchFamily="34" charset="0"/>
              </a:rPr>
              <a:t>Image credit: </a:t>
            </a:r>
            <a:r>
              <a:rPr lang="en-US" sz="1600" b="0" dirty="0" err="1">
                <a:solidFill>
                  <a:schemeClr val="bg1"/>
                </a:solidFill>
                <a:latin typeface="Arial" panose="020B0604020202020204" pitchFamily="34" charset="0"/>
                <a:cs typeface="Arial" panose="020B0604020202020204" pitchFamily="34" charset="0"/>
              </a:rPr>
              <a:t>EarlyEdU</a:t>
            </a:r>
            <a:endParaRPr lang="en-US" sz="1600" b="0" dirty="0">
              <a:solidFill>
                <a:schemeClr val="bg1"/>
              </a:solidFill>
              <a:latin typeface="Arial" panose="020B0604020202020204" pitchFamily="34" charset="0"/>
              <a:cs typeface="Arial" panose="020B0604020202020204" pitchFamily="34" charset="0"/>
            </a:endParaRPr>
          </a:p>
        </p:txBody>
      </p:sp>
      <p:sp>
        <p:nvSpPr>
          <p:cNvPr id="7" name="Date Placeholder 3">
            <a:extLst>
              <a:ext uri="{C183D7F6-B498-43B3-948B-1728B52AA6E4}">
                <adec:decorative xmlns:adec="http://schemas.microsoft.com/office/drawing/2017/decorative" val="1"/>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83148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50027"/>
            <a:ext cx="12192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817830"/>
            <a:ext cx="10972801"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DBBC453A-6B12-3E4E-8E5B-4BFBFD851DC7}" type="datetimeFigureOut">
              <a:rPr lang="en-US" smtClean="0"/>
              <a:pPr/>
              <a:t>4/21/2021</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noAutofit/>
          </a:bodyP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A6753842-EB21-0F45-9793-244089871662}" type="slidenum">
              <a:rPr lang="en-US" smtClean="0"/>
              <a:pPr/>
              <a:t>‹#›</a:t>
            </a:fld>
            <a:endParaRPr lang="en-US" dirty="0"/>
          </a:p>
        </p:txBody>
      </p:sp>
    </p:spTree>
    <p:extLst>
      <p:ext uri="{BB962C8B-B14F-4D97-AF65-F5344CB8AC3E}">
        <p14:creationId xmlns:p14="http://schemas.microsoft.com/office/powerpoint/2010/main" val="1035844571"/>
      </p:ext>
    </p:extLst>
  </p:cSld>
  <p:clrMap bg1="lt1" tx1="dk1" bg2="lt2" tx2="dk2" accent1="accent1" accent2="accent2" accent3="accent3" accent4="accent4" accent5="accent5" accent6="accent6" hlink="hlink" folHlink="folHlink"/>
  <p:sldLayoutIdLst>
    <p:sldLayoutId id="2147483720" r:id="rId1"/>
    <p:sldLayoutId id="2147483682" r:id="rId2"/>
    <p:sldLayoutId id="2147483662" r:id="rId3"/>
    <p:sldLayoutId id="2147483723" r:id="rId4"/>
    <p:sldLayoutId id="2147483664" r:id="rId5"/>
    <p:sldLayoutId id="2147483727" r:id="rId6"/>
    <p:sldLayoutId id="2147483728" r:id="rId7"/>
    <p:sldLayoutId id="2147483729" r:id="rId8"/>
    <p:sldLayoutId id="2147483666" r:id="rId9"/>
    <p:sldLayoutId id="2147483726" r:id="rId10"/>
    <p:sldLayoutId id="2147483725" r:id="rId11"/>
    <p:sldLayoutId id="2147483722" r:id="rId12"/>
    <p:sldLayoutId id="2147483732" r:id="rId13"/>
    <p:sldLayoutId id="2147483724" r:id="rId14"/>
    <p:sldLayoutId id="2147483730" r:id="rId15"/>
    <p:sldLayoutId id="2147483684" r:id="rId16"/>
    <p:sldLayoutId id="2147483704" r:id="rId17"/>
    <p:sldLayoutId id="2147483672" r:id="rId18"/>
    <p:sldLayoutId id="2147483701" r:id="rId19"/>
    <p:sldLayoutId id="2147483731" r:id="rId20"/>
    <p:sldLayoutId id="2147483689" r:id="rId21"/>
    <p:sldLayoutId id="2147483705" r:id="rId22"/>
    <p:sldLayoutId id="2147483686" r:id="rId23"/>
    <p:sldLayoutId id="2147483706" r:id="rId24"/>
    <p:sldLayoutId id="2147483688" r:id="rId25"/>
    <p:sldLayoutId id="2147483709" r:id="rId26"/>
    <p:sldLayoutId id="2147483707" r:id="rId27"/>
    <p:sldLayoutId id="2147483708" r:id="rId28"/>
    <p:sldLayoutId id="2147483673" r:id="rId29"/>
  </p:sldLayoutIdLst>
  <p:txStyles>
    <p:titleStyle>
      <a:lvl1pPr algn="ctr" defTabSz="457337" rtl="0" eaLnBrk="1" latinLnBrk="0" hangingPunct="1">
        <a:spcBef>
          <a:spcPct val="0"/>
        </a:spcBef>
        <a:buNone/>
        <a:defRPr sz="4001" b="1" kern="1200">
          <a:solidFill>
            <a:srgbClr val="0D4273"/>
          </a:solidFill>
          <a:latin typeface="Arial"/>
          <a:ea typeface="+mj-ea"/>
          <a:cs typeface="Arial"/>
        </a:defRPr>
      </a:lvl1pPr>
    </p:titleStyle>
    <p:bodyStyle>
      <a:lvl1pPr marL="274402" indent="-274402" algn="l" defTabSz="457337" rtl="0" eaLnBrk="1" latinLnBrk="0" hangingPunct="1">
        <a:spcBef>
          <a:spcPct val="20000"/>
        </a:spcBef>
        <a:buClr>
          <a:schemeClr val="tx1"/>
        </a:buClr>
        <a:buFont typeface="Arial"/>
        <a:buChar char="•"/>
        <a:defRPr sz="3201" kern="1200">
          <a:solidFill>
            <a:schemeClr val="tx1"/>
          </a:solidFill>
          <a:latin typeface="Arial"/>
          <a:ea typeface="+mn-ea"/>
          <a:cs typeface="Arial"/>
        </a:defRPr>
      </a:lvl1pPr>
      <a:lvl2pPr marL="649419" indent="-274402" algn="l" defTabSz="457337" rtl="0" eaLnBrk="1" latinLnBrk="0" hangingPunct="1">
        <a:spcBef>
          <a:spcPct val="20000"/>
        </a:spcBef>
        <a:buClr>
          <a:schemeClr val="tx1"/>
        </a:buClr>
        <a:buFont typeface="Arial"/>
        <a:buChar char="–"/>
        <a:defRPr sz="2801" kern="1200">
          <a:solidFill>
            <a:schemeClr val="tx1"/>
          </a:solidFill>
          <a:latin typeface="Arial"/>
          <a:ea typeface="+mn-ea"/>
          <a:cs typeface="Arial"/>
        </a:defRPr>
      </a:lvl2pPr>
      <a:lvl3pPr marL="1143343" indent="-228669" algn="l" defTabSz="457337" rtl="0" eaLnBrk="1" latinLnBrk="0" hangingPunct="1">
        <a:spcBef>
          <a:spcPct val="20000"/>
        </a:spcBef>
        <a:buFont typeface="Arial"/>
        <a:buChar char="•"/>
        <a:defRPr sz="2401" kern="1200">
          <a:solidFill>
            <a:schemeClr val="tx1"/>
          </a:solidFill>
          <a:latin typeface="Arial"/>
          <a:ea typeface="+mn-ea"/>
          <a:cs typeface="Arial"/>
        </a:defRPr>
      </a:lvl3pPr>
      <a:lvl4pPr marL="1600680" indent="-228669" algn="l" defTabSz="457337" rtl="0" eaLnBrk="1" latinLnBrk="0" hangingPunct="1">
        <a:spcBef>
          <a:spcPct val="20000"/>
        </a:spcBef>
        <a:buFont typeface="Arial"/>
        <a:buChar char="–"/>
        <a:defRPr sz="2001" kern="1200">
          <a:solidFill>
            <a:schemeClr val="tx1"/>
          </a:solidFill>
          <a:latin typeface="Arial"/>
          <a:ea typeface="+mn-ea"/>
          <a:cs typeface="Arial"/>
        </a:defRPr>
      </a:lvl4pPr>
      <a:lvl5pPr marL="2058017" indent="-228669" algn="l" defTabSz="457337" rtl="0" eaLnBrk="1" latinLnBrk="0" hangingPunct="1">
        <a:spcBef>
          <a:spcPct val="20000"/>
        </a:spcBef>
        <a:buFont typeface="Arial"/>
        <a:buChar char="»"/>
        <a:defRPr sz="2001" kern="1200">
          <a:solidFill>
            <a:schemeClr val="tx1"/>
          </a:solidFill>
          <a:latin typeface="Arial"/>
          <a:ea typeface="+mn-ea"/>
          <a:cs typeface="Arial"/>
        </a:defRPr>
      </a:lvl5pPr>
      <a:lvl6pPr marL="2515354" indent="-228669" algn="l" defTabSz="457337" rtl="0" eaLnBrk="1" latinLnBrk="0" hangingPunct="1">
        <a:spcBef>
          <a:spcPct val="20000"/>
        </a:spcBef>
        <a:buFont typeface="Arial"/>
        <a:buChar char="•"/>
        <a:defRPr sz="2001" kern="1200">
          <a:solidFill>
            <a:schemeClr val="tx1"/>
          </a:solidFill>
          <a:latin typeface="+mn-lt"/>
          <a:ea typeface="+mn-ea"/>
          <a:cs typeface="+mn-cs"/>
        </a:defRPr>
      </a:lvl6pPr>
      <a:lvl7pPr marL="2972692" indent="-228669" algn="l" defTabSz="457337" rtl="0" eaLnBrk="1" latinLnBrk="0" hangingPunct="1">
        <a:spcBef>
          <a:spcPct val="20000"/>
        </a:spcBef>
        <a:buFont typeface="Arial"/>
        <a:buChar char="•"/>
        <a:defRPr sz="2001" kern="1200">
          <a:solidFill>
            <a:schemeClr val="tx1"/>
          </a:solidFill>
          <a:latin typeface="+mn-lt"/>
          <a:ea typeface="+mn-ea"/>
          <a:cs typeface="+mn-cs"/>
        </a:defRPr>
      </a:lvl7pPr>
      <a:lvl8pPr marL="3430029" indent="-228669" algn="l" defTabSz="457337" rtl="0" eaLnBrk="1" latinLnBrk="0" hangingPunct="1">
        <a:spcBef>
          <a:spcPct val="20000"/>
        </a:spcBef>
        <a:buFont typeface="Arial"/>
        <a:buChar char="•"/>
        <a:defRPr sz="2001" kern="1200">
          <a:solidFill>
            <a:schemeClr val="tx1"/>
          </a:solidFill>
          <a:latin typeface="+mn-lt"/>
          <a:ea typeface="+mn-ea"/>
          <a:cs typeface="+mn-cs"/>
        </a:defRPr>
      </a:lvl8pPr>
      <a:lvl9pPr marL="3887366" indent="-228669" algn="l" defTabSz="457337" rtl="0" eaLnBrk="1" latinLnBrk="0" hangingPunct="1">
        <a:spcBef>
          <a:spcPct val="20000"/>
        </a:spcBef>
        <a:buFont typeface="Arial"/>
        <a:buChar char="•"/>
        <a:defRPr sz="2001" kern="1200">
          <a:solidFill>
            <a:schemeClr val="tx1"/>
          </a:solidFill>
          <a:latin typeface="+mn-lt"/>
          <a:ea typeface="+mn-ea"/>
          <a:cs typeface="+mn-cs"/>
        </a:defRPr>
      </a:lvl9pPr>
    </p:bodyStyle>
    <p:otherStyle>
      <a:defPPr>
        <a:defRPr lang="en-US"/>
      </a:defPPr>
      <a:lvl1pPr marL="0" algn="l" defTabSz="457337" rtl="0" eaLnBrk="1" latinLnBrk="0" hangingPunct="1">
        <a:defRPr sz="1801" kern="1200">
          <a:solidFill>
            <a:schemeClr val="tx1"/>
          </a:solidFill>
          <a:latin typeface="+mn-lt"/>
          <a:ea typeface="+mn-ea"/>
          <a:cs typeface="+mn-cs"/>
        </a:defRPr>
      </a:lvl1pPr>
      <a:lvl2pPr marL="457337" algn="l" defTabSz="457337" rtl="0" eaLnBrk="1" latinLnBrk="0" hangingPunct="1">
        <a:defRPr sz="1801" kern="1200">
          <a:solidFill>
            <a:schemeClr val="tx1"/>
          </a:solidFill>
          <a:latin typeface="+mn-lt"/>
          <a:ea typeface="+mn-ea"/>
          <a:cs typeface="+mn-cs"/>
        </a:defRPr>
      </a:lvl2pPr>
      <a:lvl3pPr marL="914674" algn="l" defTabSz="457337" rtl="0" eaLnBrk="1" latinLnBrk="0" hangingPunct="1">
        <a:defRPr sz="1801" kern="1200">
          <a:solidFill>
            <a:schemeClr val="tx1"/>
          </a:solidFill>
          <a:latin typeface="+mn-lt"/>
          <a:ea typeface="+mn-ea"/>
          <a:cs typeface="+mn-cs"/>
        </a:defRPr>
      </a:lvl3pPr>
      <a:lvl4pPr marL="1372011" algn="l" defTabSz="457337" rtl="0" eaLnBrk="1" latinLnBrk="0" hangingPunct="1">
        <a:defRPr sz="1801" kern="1200">
          <a:solidFill>
            <a:schemeClr val="tx1"/>
          </a:solidFill>
          <a:latin typeface="+mn-lt"/>
          <a:ea typeface="+mn-ea"/>
          <a:cs typeface="+mn-cs"/>
        </a:defRPr>
      </a:lvl4pPr>
      <a:lvl5pPr marL="1829349" algn="l" defTabSz="457337" rtl="0" eaLnBrk="1" latinLnBrk="0" hangingPunct="1">
        <a:defRPr sz="1801" kern="1200">
          <a:solidFill>
            <a:schemeClr val="tx1"/>
          </a:solidFill>
          <a:latin typeface="+mn-lt"/>
          <a:ea typeface="+mn-ea"/>
          <a:cs typeface="+mn-cs"/>
        </a:defRPr>
      </a:lvl5pPr>
      <a:lvl6pPr marL="2286686" algn="l" defTabSz="457337" rtl="0" eaLnBrk="1" latinLnBrk="0" hangingPunct="1">
        <a:defRPr sz="1801" kern="1200">
          <a:solidFill>
            <a:schemeClr val="tx1"/>
          </a:solidFill>
          <a:latin typeface="+mn-lt"/>
          <a:ea typeface="+mn-ea"/>
          <a:cs typeface="+mn-cs"/>
        </a:defRPr>
      </a:lvl6pPr>
      <a:lvl7pPr marL="2744023" algn="l" defTabSz="457337" rtl="0" eaLnBrk="1" latinLnBrk="0" hangingPunct="1">
        <a:defRPr sz="1801" kern="1200">
          <a:solidFill>
            <a:schemeClr val="tx1"/>
          </a:solidFill>
          <a:latin typeface="+mn-lt"/>
          <a:ea typeface="+mn-ea"/>
          <a:cs typeface="+mn-cs"/>
        </a:defRPr>
      </a:lvl7pPr>
      <a:lvl8pPr marL="3201360" algn="l" defTabSz="457337" rtl="0" eaLnBrk="1" latinLnBrk="0" hangingPunct="1">
        <a:defRPr sz="1801" kern="1200">
          <a:solidFill>
            <a:schemeClr val="tx1"/>
          </a:solidFill>
          <a:latin typeface="+mn-lt"/>
          <a:ea typeface="+mn-ea"/>
          <a:cs typeface="+mn-cs"/>
        </a:defRPr>
      </a:lvl8pPr>
      <a:lvl9pPr marL="3658697" algn="l" defTabSz="457337"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eclkc.ohs.acf.hhs.gov/video/field-strengthening-relationships"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hyperlink" Target="https://eclkc.ohs.acf.hhs.gov/video/building-strong-positive-relationships-children"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eclkc.ohs.acf.hhs.gov/video/filling-relationship-piggy-bank"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hyperlink" Target="https://creativecommons.org/licenses/by-nc-nd/3.0/" TargetMode="External"/><Relationship Id="rId4" Type="http://schemas.openxmlformats.org/officeDocument/2006/relationships/hyperlink" Target="http://www.rivierapress.it/2015/07/11/a-ventimiglia-il-17-luglio-appuntamento-da-non-perdere-con-snob-tecno-bik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clkc.ohs.acf.hhs.gov/video/creating-awareness-checking-our-biases"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clkc.ohs.acf.hhs.gov/video/circle-time-magic-relationship-building"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eclkc.ohs.acf.hhs.gov/video/try-it-out"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eclkc.ohs.acf.hhs.gov/video/its-all-about-you-resiliency-wellness"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6.tiff"/></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clkc.ohs.acf.hhs.gov/video/behavior-form-communication"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clkc.ohs.acf.hhs.gov/video/what-positive-behavior-support"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hyperlink" Target="https://eclkc.ohs.acf.hhs.gov/video/prevention-strategies"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eclkc.ohs.acf.hhs.gov/video/teach-practice-reinforce" TargetMode="External"/><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eclkc.ohs.acf.hhs.gov/video/field-visuals"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http://headstartinclusion.org/teacher-tools#visua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hyperlink" Target="https://eclkc.ohs.acf.hhs.gov/video/books-support-positive-behavior" TargetMode="External"/><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cdn2.webdamdb.com/v1_md_INkJ49eKSpZ3.mp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pxhere.com/en/photo/117836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clkc.ohs.acf.hhs.gov/video/red-light-or-green-light-thinking" TargetMode="External"/><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clkc.ohs.acf.hhs.gov/video/why-social-emotional-development-so-important"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3681-6CDC-674E-BA83-64C32DF2BA60}"/>
              </a:ext>
            </a:extLst>
          </p:cNvPr>
          <p:cNvSpPr>
            <a:spLocks noGrp="1"/>
          </p:cNvSpPr>
          <p:nvPr>
            <p:ph type="title"/>
          </p:nvPr>
        </p:nvSpPr>
        <p:spPr>
          <a:xfrm>
            <a:off x="989926" y="2500097"/>
            <a:ext cx="10212148" cy="1143000"/>
          </a:xfrm>
        </p:spPr>
        <p:txBody>
          <a:bodyPr/>
          <a:lstStyle/>
          <a:p>
            <a:r>
              <a:rPr lang="en-US" sz="5000" dirty="0"/>
              <a:t>Positive Behavior Support</a:t>
            </a:r>
            <a:br>
              <a:rPr lang="en-US" sz="5000" dirty="0"/>
            </a:br>
            <a:r>
              <a:rPr lang="en-US" sz="5000" dirty="0"/>
              <a:t>Part 1</a:t>
            </a:r>
          </a:p>
        </p:txBody>
      </p:sp>
      <p:pic>
        <p:nvPicPr>
          <p:cNvPr id="5" name="Picture 4" descr="Circle Time Magazine logo">
            <a:extLst>
              <a:ext uri="{FF2B5EF4-FFF2-40B4-BE49-F238E27FC236}">
                <a16:creationId xmlns:a16="http://schemas.microsoft.com/office/drawing/2014/main" id="{9558AEAB-6EC8-2D4E-AC25-A67B6BC9C13C}"/>
              </a:ext>
            </a:extLst>
          </p:cNvPr>
          <p:cNvPicPr>
            <a:picLocks noChangeAspect="1"/>
          </p:cNvPicPr>
          <p:nvPr/>
        </p:nvPicPr>
        <p:blipFill>
          <a:blip r:embed="rId3"/>
          <a:stretch>
            <a:fillRect/>
          </a:stretch>
        </p:blipFill>
        <p:spPr>
          <a:xfrm>
            <a:off x="338663" y="4930403"/>
            <a:ext cx="1691065" cy="1675551"/>
          </a:xfrm>
          <a:prstGeom prst="rect">
            <a:avLst/>
          </a:prstGeom>
        </p:spPr>
      </p:pic>
      <p:sp>
        <p:nvSpPr>
          <p:cNvPr id="7" name="TextBox 6">
            <a:extLst>
              <a:ext uri="{FF2B5EF4-FFF2-40B4-BE49-F238E27FC236}">
                <a16:creationId xmlns:a16="http://schemas.microsoft.com/office/drawing/2014/main" id="{00BD58F1-1BDE-9E48-94C5-DAC4742E1FAC}"/>
              </a:ext>
            </a:extLst>
          </p:cNvPr>
          <p:cNvSpPr txBox="1"/>
          <p:nvPr/>
        </p:nvSpPr>
        <p:spPr>
          <a:xfrm>
            <a:off x="6135077" y="5920154"/>
            <a:ext cx="5718259" cy="859692"/>
          </a:xfrm>
          <a:prstGeom prst="rect">
            <a:avLst/>
          </a:prstGeom>
        </p:spPr>
        <p:txBody>
          <a:bodyPr vert="horz" wrap="square" lIns="91464" tIns="45732" rIns="91464" bIns="45732" rtlCol="0" anchor="ctr">
            <a:noAutofit/>
          </a:bodyPr>
          <a:lstStyle/>
          <a:p>
            <a:pPr marL="0" marR="0" lvl="0" indent="0" algn="r" defTabSz="457337" rtl="0" eaLnBrk="1" fontAlgn="auto" latinLnBrk="0" hangingPunct="1">
              <a:lnSpc>
                <a:spcPct val="110000"/>
              </a:lnSpc>
              <a:spcBef>
                <a:spcPts val="0"/>
              </a:spcBef>
              <a:spcAft>
                <a:spcPts val="0"/>
              </a:spcAft>
              <a:buClrTx/>
              <a:buSzTx/>
              <a:buFontTx/>
              <a:buNone/>
              <a:tabLst/>
              <a:defRPr/>
            </a:pPr>
            <a:r>
              <a:rPr lang="en-US" sz="1600" b="1" dirty="0" err="1">
                <a:solidFill>
                  <a:srgbClr val="0D4273"/>
                </a:solidFill>
                <a:latin typeface="Arial"/>
                <a:cs typeface="Arial"/>
              </a:rPr>
              <a:t>EarlyEdU</a:t>
            </a:r>
            <a:r>
              <a:rPr lang="en-US" sz="1600" b="1" dirty="0">
                <a:solidFill>
                  <a:srgbClr val="0D4273"/>
                </a:solidFill>
                <a:latin typeface="Arial"/>
                <a:cs typeface="Arial"/>
              </a:rPr>
              <a:t> Alliance</a:t>
            </a:r>
            <a:r>
              <a:rPr lang="en-US" sz="1801" b="0" i="0" kern="1200" dirty="0">
                <a:solidFill>
                  <a:srgbClr val="0D4273"/>
                </a:solidFill>
                <a:effectLst/>
                <a:latin typeface="+mn-lt"/>
                <a:ea typeface="+mn-ea"/>
                <a:cs typeface="+mn-cs"/>
              </a:rPr>
              <a:t>®</a:t>
            </a:r>
            <a:endParaRPr lang="en-US" sz="1600" b="1" dirty="0">
              <a:solidFill>
                <a:srgbClr val="0D4273"/>
              </a:solidFill>
              <a:latin typeface="Arial"/>
              <a:cs typeface="Arial"/>
            </a:endParaRPr>
          </a:p>
          <a:p>
            <a:pPr algn="r">
              <a:lnSpc>
                <a:spcPct val="110000"/>
              </a:lnSpc>
            </a:pPr>
            <a:r>
              <a:rPr lang="de-DE" sz="1200" b="0" dirty="0">
                <a:solidFill>
                  <a:srgbClr val="0D4273"/>
                </a:solidFill>
                <a:latin typeface="Arial"/>
                <a:cs typeface="Arial"/>
              </a:rPr>
              <a:t>©</a:t>
            </a:r>
            <a:r>
              <a:rPr lang="de-DE" sz="1200" b="0" baseline="0" dirty="0">
                <a:solidFill>
                  <a:srgbClr val="0D4273"/>
                </a:solidFill>
                <a:latin typeface="Arial"/>
                <a:cs typeface="Arial"/>
              </a:rPr>
              <a:t> </a:t>
            </a:r>
            <a:r>
              <a:rPr lang="de-DE" sz="1200" b="0" dirty="0">
                <a:solidFill>
                  <a:srgbClr val="0D4273"/>
                </a:solidFill>
                <a:latin typeface="Arial"/>
                <a:cs typeface="Arial"/>
              </a:rPr>
              <a:t>2020 University of Washington. All </a:t>
            </a:r>
            <a:r>
              <a:rPr lang="de-DE" sz="1200" b="0" dirty="0" err="1">
                <a:solidFill>
                  <a:srgbClr val="0D4273"/>
                </a:solidFill>
                <a:latin typeface="Arial"/>
                <a:cs typeface="Arial"/>
              </a:rPr>
              <a:t>rights</a:t>
            </a:r>
            <a:r>
              <a:rPr lang="de-DE" sz="1200" b="0" dirty="0">
                <a:solidFill>
                  <a:srgbClr val="0D4273"/>
                </a:solidFill>
                <a:latin typeface="Arial"/>
                <a:cs typeface="Arial"/>
              </a:rPr>
              <a:t> </a:t>
            </a:r>
            <a:r>
              <a:rPr lang="de-DE" sz="1200" b="0" dirty="0" err="1">
                <a:solidFill>
                  <a:srgbClr val="0D4273"/>
                </a:solidFill>
                <a:latin typeface="Arial"/>
                <a:cs typeface="Arial"/>
              </a:rPr>
              <a:t>reserved</a:t>
            </a:r>
            <a:r>
              <a:rPr lang="de-DE" sz="1200" b="0" dirty="0">
                <a:solidFill>
                  <a:srgbClr val="0D4273"/>
                </a:solidFill>
                <a:latin typeface="Arial"/>
                <a:cs typeface="Arial"/>
              </a:rPr>
              <a:t>.</a:t>
            </a:r>
            <a:endParaRPr lang="en-US" sz="1200" b="0" dirty="0">
              <a:solidFill>
                <a:srgbClr val="0D4273"/>
              </a:solidFill>
              <a:latin typeface="Arial"/>
              <a:cs typeface="Arial"/>
            </a:endParaRPr>
          </a:p>
        </p:txBody>
      </p:sp>
    </p:spTree>
    <p:extLst>
      <p:ext uri="{BB962C8B-B14F-4D97-AF65-F5344CB8AC3E}">
        <p14:creationId xmlns:p14="http://schemas.microsoft.com/office/powerpoint/2010/main" val="252619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C3E8-1A1A-9E49-9D36-712F9970399C}"/>
              </a:ext>
            </a:extLst>
          </p:cNvPr>
          <p:cNvSpPr>
            <a:spLocks noGrp="1"/>
          </p:cNvSpPr>
          <p:nvPr>
            <p:ph type="title"/>
          </p:nvPr>
        </p:nvSpPr>
        <p:spPr/>
        <p:txBody>
          <a:bodyPr/>
          <a:lstStyle/>
          <a:p>
            <a:r>
              <a:rPr lang="en-US" dirty="0"/>
              <a:t>Dr. Sarah Lytle’s Key Strategies</a:t>
            </a:r>
          </a:p>
        </p:txBody>
      </p:sp>
      <p:pic>
        <p:nvPicPr>
          <p:cNvPr id="5" name="Picture 4" descr="Dr. Sarah Lytle's Key Strategies: notice and respond to children's cues, customize your interactions, consistency builds trust and security, and matching children's affect">
            <a:extLst>
              <a:ext uri="{FF2B5EF4-FFF2-40B4-BE49-F238E27FC236}">
                <a16:creationId xmlns:a16="http://schemas.microsoft.com/office/drawing/2014/main" id="{7152666B-D05E-1640-92E2-3FC6214FF7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66356"/>
            <a:ext cx="12192000" cy="2895600"/>
          </a:xfrm>
          <a:prstGeom prst="rect">
            <a:avLst/>
          </a:prstGeom>
        </p:spPr>
      </p:pic>
      <p:pic>
        <p:nvPicPr>
          <p:cNvPr id="8" name="Picture 7" descr="Dr. Sarah Lytle">
            <a:extLst>
              <a:ext uri="{FF2B5EF4-FFF2-40B4-BE49-F238E27FC236}">
                <a16:creationId xmlns:a16="http://schemas.microsoft.com/office/drawing/2014/main" id="{63C98F84-CA58-2146-9F0C-752DF208F806}"/>
              </a:ext>
            </a:extLst>
          </p:cNvPr>
          <p:cNvPicPr>
            <a:picLocks noChangeAspect="1"/>
          </p:cNvPicPr>
          <p:nvPr/>
        </p:nvPicPr>
        <p:blipFill>
          <a:blip r:embed="rId4"/>
          <a:stretch>
            <a:fillRect/>
          </a:stretch>
        </p:blipFill>
        <p:spPr>
          <a:xfrm>
            <a:off x="10045313" y="4431004"/>
            <a:ext cx="1730309" cy="1730309"/>
          </a:xfrm>
          <a:prstGeom prst="rect">
            <a:avLst/>
          </a:prstGeom>
        </p:spPr>
      </p:pic>
    </p:spTree>
    <p:extLst>
      <p:ext uri="{BB962C8B-B14F-4D97-AF65-F5344CB8AC3E}">
        <p14:creationId xmlns:p14="http://schemas.microsoft.com/office/powerpoint/2010/main" val="184899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6800-1F2F-3D42-B0F2-A8A5A51B8CF2}"/>
              </a:ext>
            </a:extLst>
          </p:cNvPr>
          <p:cNvSpPr>
            <a:spLocks noGrp="1"/>
          </p:cNvSpPr>
          <p:nvPr>
            <p:ph type="title"/>
          </p:nvPr>
        </p:nvSpPr>
        <p:spPr>
          <a:xfrm>
            <a:off x="3596641" y="485859"/>
            <a:ext cx="8595360" cy="1376192"/>
          </a:xfrm>
        </p:spPr>
        <p:txBody>
          <a:bodyPr/>
          <a:lstStyle/>
          <a:p>
            <a:r>
              <a:rPr lang="en-US" dirty="0"/>
              <a:t>Discussion: Supporting Social-Emotional Development</a:t>
            </a:r>
          </a:p>
        </p:txBody>
      </p:sp>
      <p:sp>
        <p:nvSpPr>
          <p:cNvPr id="5" name="Content Placeholder 4">
            <a:extLst>
              <a:ext uri="{FF2B5EF4-FFF2-40B4-BE49-F238E27FC236}">
                <a16:creationId xmlns:a16="http://schemas.microsoft.com/office/drawing/2014/main" id="{EF6533AC-D414-3F4D-BE6D-136A7D609622}"/>
              </a:ext>
            </a:extLst>
          </p:cNvPr>
          <p:cNvSpPr>
            <a:spLocks noGrp="1"/>
          </p:cNvSpPr>
          <p:nvPr>
            <p:ph idx="1"/>
          </p:nvPr>
        </p:nvSpPr>
        <p:spPr>
          <a:xfrm>
            <a:off x="3596641" y="2310937"/>
            <a:ext cx="8412480" cy="3384283"/>
          </a:xfrm>
        </p:spPr>
        <p:txBody>
          <a:bodyPr/>
          <a:lstStyle/>
          <a:p>
            <a:r>
              <a:rPr lang="en-US" dirty="0"/>
              <a:t>How do you support children’s social-emotional development?</a:t>
            </a:r>
          </a:p>
          <a:p>
            <a:r>
              <a:rPr lang="en-US" dirty="0"/>
              <a:t>Which of Dr. Lytle’s key strategies could you focus on using in your setting?</a:t>
            </a:r>
          </a:p>
          <a:p>
            <a:pPr marL="0" indent="0">
              <a:buNone/>
            </a:pPr>
            <a:endParaRPr lang="en-US" dirty="0"/>
          </a:p>
        </p:txBody>
      </p:sp>
    </p:spTree>
    <p:extLst>
      <p:ext uri="{BB962C8B-B14F-4D97-AF65-F5344CB8AC3E}">
        <p14:creationId xmlns:p14="http://schemas.microsoft.com/office/powerpoint/2010/main" val="383771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8D02D1-5880-2245-B731-909438467208}"/>
              </a:ext>
            </a:extLst>
          </p:cNvPr>
          <p:cNvSpPr>
            <a:spLocks noGrp="1"/>
          </p:cNvSpPr>
          <p:nvPr>
            <p:ph idx="1"/>
          </p:nvPr>
        </p:nvSpPr>
        <p:spPr>
          <a:xfrm>
            <a:off x="3596641" y="1954029"/>
            <a:ext cx="8412480" cy="4355942"/>
          </a:xfrm>
        </p:spPr>
        <p:txBody>
          <a:bodyPr/>
          <a:lstStyle/>
          <a:p>
            <a:r>
              <a:rPr lang="en-US" dirty="0">
                <a:hlinkClick r:id="rId3"/>
              </a:rPr>
              <a:t>Video link: From the Field – Strengthening Relationships</a:t>
            </a:r>
            <a:endParaRPr lang="en-US" dirty="0"/>
          </a:p>
        </p:txBody>
      </p:sp>
      <p:sp>
        <p:nvSpPr>
          <p:cNvPr id="2" name="Title 1">
            <a:extLst>
              <a:ext uri="{FF2B5EF4-FFF2-40B4-BE49-F238E27FC236}">
                <a16:creationId xmlns:a16="http://schemas.microsoft.com/office/drawing/2014/main" id="{139EAA92-E826-6B49-A899-23B0860C0E3F}"/>
              </a:ext>
            </a:extLst>
          </p:cNvPr>
          <p:cNvSpPr>
            <a:spLocks noGrp="1"/>
          </p:cNvSpPr>
          <p:nvPr>
            <p:ph type="title"/>
          </p:nvPr>
        </p:nvSpPr>
        <p:spPr>
          <a:xfrm>
            <a:off x="3596641" y="727701"/>
            <a:ext cx="8595360" cy="845327"/>
          </a:xfrm>
          <a:solidFill>
            <a:schemeClr val="bg1"/>
          </a:solidFill>
        </p:spPr>
        <p:txBody>
          <a:bodyPr/>
          <a:lstStyle/>
          <a:p>
            <a:r>
              <a:rPr lang="en-US" dirty="0"/>
              <a:t>Video: </a:t>
            </a:r>
            <a:r>
              <a:rPr lang="en-US" i="1" dirty="0"/>
              <a:t>From the Field – Strengthening Relationships</a:t>
            </a:r>
          </a:p>
        </p:txBody>
      </p:sp>
    </p:spTree>
    <p:extLst>
      <p:ext uri="{BB962C8B-B14F-4D97-AF65-F5344CB8AC3E}">
        <p14:creationId xmlns:p14="http://schemas.microsoft.com/office/powerpoint/2010/main" val="123971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62811-11FA-9A4C-93FF-9E9B9B5DFF21}"/>
              </a:ext>
            </a:extLst>
          </p:cNvPr>
          <p:cNvSpPr>
            <a:spLocks noGrp="1"/>
          </p:cNvSpPr>
          <p:nvPr>
            <p:ph type="title"/>
          </p:nvPr>
        </p:nvSpPr>
        <p:spPr>
          <a:xfrm>
            <a:off x="3596641" y="485859"/>
            <a:ext cx="8595360" cy="1352058"/>
          </a:xfrm>
        </p:spPr>
        <p:txBody>
          <a:bodyPr/>
          <a:lstStyle/>
          <a:p>
            <a:r>
              <a:rPr lang="en-US" dirty="0"/>
              <a:t>Activity: Strengthening Relationships</a:t>
            </a:r>
          </a:p>
        </p:txBody>
      </p:sp>
      <p:sp>
        <p:nvSpPr>
          <p:cNvPr id="5" name="Content Placeholder 4">
            <a:extLst>
              <a:ext uri="{FF2B5EF4-FFF2-40B4-BE49-F238E27FC236}">
                <a16:creationId xmlns:a16="http://schemas.microsoft.com/office/drawing/2014/main" id="{9C36F2D9-FF45-874B-ACD1-B45AEB8C6311}"/>
              </a:ext>
            </a:extLst>
          </p:cNvPr>
          <p:cNvSpPr>
            <a:spLocks noGrp="1"/>
          </p:cNvSpPr>
          <p:nvPr>
            <p:ph idx="1"/>
          </p:nvPr>
        </p:nvSpPr>
        <p:spPr>
          <a:xfrm>
            <a:off x="3596641" y="2214879"/>
            <a:ext cx="8412480" cy="3978979"/>
          </a:xfrm>
        </p:spPr>
        <p:txBody>
          <a:bodyPr/>
          <a:lstStyle/>
          <a:p>
            <a:r>
              <a:rPr lang="en-US" dirty="0"/>
              <a:t>What are some ways you strengthen relationships with children, families, and colleagues?</a:t>
            </a:r>
          </a:p>
        </p:txBody>
      </p:sp>
    </p:spTree>
    <p:extLst>
      <p:ext uri="{BB962C8B-B14F-4D97-AF65-F5344CB8AC3E}">
        <p14:creationId xmlns:p14="http://schemas.microsoft.com/office/powerpoint/2010/main" val="401412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22536C-427F-DC4E-B64B-F5E7D7DCD50F}"/>
              </a:ext>
            </a:extLst>
          </p:cNvPr>
          <p:cNvSpPr>
            <a:spLocks noGrp="1"/>
          </p:cNvSpPr>
          <p:nvPr>
            <p:ph idx="1"/>
          </p:nvPr>
        </p:nvSpPr>
        <p:spPr>
          <a:xfrm>
            <a:off x="3596641" y="1925001"/>
            <a:ext cx="8412480" cy="4355942"/>
          </a:xfrm>
        </p:spPr>
        <p:txBody>
          <a:bodyPr/>
          <a:lstStyle/>
          <a:p>
            <a:r>
              <a:rPr lang="en-US" sz="3200" dirty="0">
                <a:hlinkClick r:id="rId3"/>
              </a:rPr>
              <a:t>Video link: Building Strong, Positive Relationships With Children</a:t>
            </a:r>
            <a:endParaRPr lang="en-US" sz="3200" dirty="0"/>
          </a:p>
          <a:p>
            <a:pPr marL="0" indent="0">
              <a:buNone/>
            </a:pPr>
            <a:endParaRPr lang="en-US" sz="3200" dirty="0"/>
          </a:p>
          <a:p>
            <a:r>
              <a:rPr lang="en-US" sz="3200" dirty="0"/>
              <a:t>As you watch, think about how your relationships with children connect with behavior.</a:t>
            </a:r>
          </a:p>
        </p:txBody>
      </p:sp>
      <p:sp>
        <p:nvSpPr>
          <p:cNvPr id="4" name="Title 3">
            <a:extLst>
              <a:ext uri="{FF2B5EF4-FFF2-40B4-BE49-F238E27FC236}">
                <a16:creationId xmlns:a16="http://schemas.microsoft.com/office/drawing/2014/main" id="{17D19607-DF49-1B49-8FA3-B499EE8039AF}"/>
              </a:ext>
            </a:extLst>
          </p:cNvPr>
          <p:cNvSpPr>
            <a:spLocks noGrp="1"/>
          </p:cNvSpPr>
          <p:nvPr>
            <p:ph type="title"/>
          </p:nvPr>
        </p:nvSpPr>
        <p:spPr>
          <a:xfrm>
            <a:off x="3596641" y="698673"/>
            <a:ext cx="8595360" cy="845327"/>
          </a:xfrm>
          <a:solidFill>
            <a:schemeClr val="bg1"/>
          </a:solidFill>
        </p:spPr>
        <p:txBody>
          <a:bodyPr/>
          <a:lstStyle/>
          <a:p>
            <a:r>
              <a:rPr lang="en-US" sz="3600" dirty="0"/>
              <a:t>Video: </a:t>
            </a:r>
            <a:r>
              <a:rPr lang="en-US" sz="3600" i="1" dirty="0"/>
              <a:t>Building Strong, Positive Relationships With Children</a:t>
            </a:r>
          </a:p>
        </p:txBody>
      </p:sp>
    </p:spTree>
    <p:extLst>
      <p:ext uri="{BB962C8B-B14F-4D97-AF65-F5344CB8AC3E}">
        <p14:creationId xmlns:p14="http://schemas.microsoft.com/office/powerpoint/2010/main" val="299514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E7A7-5DE4-DB44-8993-C5D20EB42CA6}"/>
              </a:ext>
            </a:extLst>
          </p:cNvPr>
          <p:cNvSpPr>
            <a:spLocks noGrp="1"/>
          </p:cNvSpPr>
          <p:nvPr>
            <p:ph type="title"/>
          </p:nvPr>
        </p:nvSpPr>
        <p:spPr/>
        <p:txBody>
          <a:bodyPr/>
          <a:lstStyle/>
          <a:p>
            <a:r>
              <a:rPr lang="en-US" dirty="0"/>
              <a:t>Discussion: Hot Buttons</a:t>
            </a:r>
          </a:p>
        </p:txBody>
      </p:sp>
      <p:sp>
        <p:nvSpPr>
          <p:cNvPr id="3" name="Content Placeholder 2">
            <a:extLst>
              <a:ext uri="{FF2B5EF4-FFF2-40B4-BE49-F238E27FC236}">
                <a16:creationId xmlns:a16="http://schemas.microsoft.com/office/drawing/2014/main" id="{577F435E-68D4-F94C-BDD0-80D2CC372F1A}"/>
              </a:ext>
            </a:extLst>
          </p:cNvPr>
          <p:cNvSpPr>
            <a:spLocks noGrp="1"/>
          </p:cNvSpPr>
          <p:nvPr>
            <p:ph idx="1"/>
          </p:nvPr>
        </p:nvSpPr>
        <p:spPr>
          <a:xfrm>
            <a:off x="3596641" y="1628793"/>
            <a:ext cx="8412480" cy="3600414"/>
          </a:xfrm>
        </p:spPr>
        <p:txBody>
          <a:bodyPr/>
          <a:lstStyle/>
          <a:p>
            <a:pPr marL="0" indent="0">
              <a:buNone/>
            </a:pPr>
            <a:r>
              <a:rPr lang="en-US" sz="3600" dirty="0"/>
              <a:t>Consider… </a:t>
            </a:r>
          </a:p>
          <a:p>
            <a:pPr marL="0" indent="0">
              <a:buNone/>
            </a:pPr>
            <a:endParaRPr lang="en-US" sz="3200" dirty="0"/>
          </a:p>
          <a:p>
            <a:pPr lvl="1">
              <a:buFont typeface="Wingdings" pitchFamily="2" charset="2"/>
              <a:buChar char="§"/>
            </a:pPr>
            <a:r>
              <a:rPr lang="en-US" sz="3200" dirty="0"/>
              <a:t>What are your hot buttons? </a:t>
            </a:r>
          </a:p>
          <a:p>
            <a:pPr lvl="1">
              <a:buFont typeface="Wingdings" pitchFamily="2" charset="2"/>
              <a:buChar char="§"/>
            </a:pPr>
            <a:r>
              <a:rPr lang="en-US" sz="3200" dirty="0"/>
              <a:t>How do you feel about them?</a:t>
            </a:r>
          </a:p>
          <a:p>
            <a:pPr marL="0" indent="0">
              <a:buNone/>
            </a:pPr>
            <a:endParaRPr lang="en-US" sz="3600" dirty="0"/>
          </a:p>
        </p:txBody>
      </p:sp>
    </p:spTree>
    <p:extLst>
      <p:ext uri="{BB962C8B-B14F-4D97-AF65-F5344CB8AC3E}">
        <p14:creationId xmlns:p14="http://schemas.microsoft.com/office/powerpoint/2010/main" val="43793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27CBBB-1490-0C4A-8025-3671C97D6BDA}"/>
              </a:ext>
            </a:extLst>
          </p:cNvPr>
          <p:cNvSpPr>
            <a:spLocks noGrp="1"/>
          </p:cNvSpPr>
          <p:nvPr>
            <p:ph type="title"/>
          </p:nvPr>
        </p:nvSpPr>
        <p:spPr>
          <a:xfrm>
            <a:off x="3596641" y="485859"/>
            <a:ext cx="8595360" cy="845327"/>
          </a:xfrm>
          <a:prstGeom prst="rect">
            <a:avLst/>
          </a:prstGeom>
        </p:spPr>
        <p:txBody>
          <a:bodyPr anchor="ctr">
            <a:normAutofit/>
          </a:bodyPr>
          <a:lstStyle/>
          <a:p>
            <a:pPr>
              <a:lnSpc>
                <a:spcPct val="90000"/>
              </a:lnSpc>
            </a:pPr>
            <a:r>
              <a:rPr lang="en-US" sz="3400" dirty="0"/>
              <a:t>Discussion: Thought Control Strategy</a:t>
            </a:r>
          </a:p>
        </p:txBody>
      </p:sp>
      <p:pic>
        <p:nvPicPr>
          <p:cNvPr id="6" name="Picture 5" descr="Graphic showing feeling and thought control">
            <a:extLst>
              <a:ext uri="{FF2B5EF4-FFF2-40B4-BE49-F238E27FC236}">
                <a16:creationId xmlns:a16="http://schemas.microsoft.com/office/drawing/2014/main" id="{5BF737E7-14E2-1944-9EF5-73DAC9AA93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2956" y="1331186"/>
            <a:ext cx="8777462" cy="4827605"/>
          </a:xfrm>
          <a:prstGeom prst="rect">
            <a:avLst/>
          </a:prstGeom>
          <a:noFill/>
        </p:spPr>
      </p:pic>
      <p:sp>
        <p:nvSpPr>
          <p:cNvPr id="8" name="TextBox 7">
            <a:extLst>
              <a:ext uri="{FF2B5EF4-FFF2-40B4-BE49-F238E27FC236}">
                <a16:creationId xmlns:a16="http://schemas.microsoft.com/office/drawing/2014/main" id="{B17EA496-DF93-DC43-B2C1-B39FA12D88FD}"/>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3137203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2989F7-D536-EA46-83D2-00306BAA8C3B}"/>
              </a:ext>
            </a:extLst>
          </p:cNvPr>
          <p:cNvSpPr>
            <a:spLocks noGrp="1"/>
          </p:cNvSpPr>
          <p:nvPr>
            <p:ph idx="1"/>
          </p:nvPr>
        </p:nvSpPr>
        <p:spPr>
          <a:xfrm>
            <a:off x="3596641" y="1954029"/>
            <a:ext cx="8412480" cy="4355942"/>
          </a:xfrm>
        </p:spPr>
        <p:txBody>
          <a:bodyPr/>
          <a:lstStyle/>
          <a:p>
            <a:r>
              <a:rPr lang="en-US" dirty="0">
                <a:hlinkClick r:id="rId3"/>
              </a:rPr>
              <a:t>Video link: Filling the Relationship</a:t>
            </a:r>
            <a:br>
              <a:rPr lang="en-US" dirty="0">
                <a:hlinkClick r:id="rId3"/>
              </a:rPr>
            </a:br>
            <a:r>
              <a:rPr lang="en-US" dirty="0">
                <a:hlinkClick r:id="rId3"/>
              </a:rPr>
              <a:t>Piggy Bank</a:t>
            </a:r>
            <a:endParaRPr lang="en-US" dirty="0"/>
          </a:p>
        </p:txBody>
      </p:sp>
      <p:sp>
        <p:nvSpPr>
          <p:cNvPr id="4" name="Title 3">
            <a:extLst>
              <a:ext uri="{FF2B5EF4-FFF2-40B4-BE49-F238E27FC236}">
                <a16:creationId xmlns:a16="http://schemas.microsoft.com/office/drawing/2014/main" id="{17D19607-DF49-1B49-8FA3-B499EE8039AF}"/>
              </a:ext>
            </a:extLst>
          </p:cNvPr>
          <p:cNvSpPr>
            <a:spLocks noGrp="1"/>
          </p:cNvSpPr>
          <p:nvPr>
            <p:ph type="title"/>
          </p:nvPr>
        </p:nvSpPr>
        <p:spPr>
          <a:xfrm>
            <a:off x="3596641" y="727701"/>
            <a:ext cx="8595360" cy="845327"/>
          </a:xfrm>
          <a:solidFill>
            <a:schemeClr val="bg1"/>
          </a:solidFill>
        </p:spPr>
        <p:txBody>
          <a:bodyPr/>
          <a:lstStyle/>
          <a:p>
            <a:r>
              <a:rPr lang="en-US" dirty="0"/>
              <a:t>Video</a:t>
            </a:r>
            <a:r>
              <a:rPr lang="en-US" i="1" dirty="0"/>
              <a:t>: Filling the Relationship Piggy Bank</a:t>
            </a:r>
          </a:p>
        </p:txBody>
      </p:sp>
    </p:spTree>
    <p:extLst>
      <p:ext uri="{BB962C8B-B14F-4D97-AF65-F5344CB8AC3E}">
        <p14:creationId xmlns:p14="http://schemas.microsoft.com/office/powerpoint/2010/main" val="381645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53E4D7-3C51-A840-AEFC-C38F7D804156}"/>
              </a:ext>
            </a:extLst>
          </p:cNvPr>
          <p:cNvSpPr>
            <a:spLocks noGrp="1"/>
          </p:cNvSpPr>
          <p:nvPr>
            <p:ph type="title"/>
          </p:nvPr>
        </p:nvSpPr>
        <p:spPr>
          <a:xfrm>
            <a:off x="3596641" y="485859"/>
            <a:ext cx="8595360" cy="715769"/>
          </a:xfrm>
        </p:spPr>
        <p:txBody>
          <a:bodyPr/>
          <a:lstStyle/>
          <a:p>
            <a:r>
              <a:rPr lang="en-US" sz="4000" dirty="0"/>
              <a:t>Writing Reflection: Piggy Bank</a:t>
            </a:r>
          </a:p>
        </p:txBody>
      </p:sp>
      <p:sp>
        <p:nvSpPr>
          <p:cNvPr id="5" name="Content Placeholder 4">
            <a:extLst>
              <a:ext uri="{FF2B5EF4-FFF2-40B4-BE49-F238E27FC236}">
                <a16:creationId xmlns:a16="http://schemas.microsoft.com/office/drawing/2014/main" id="{4B8C6FFB-4BA0-844A-AABC-6BD102977AF2}"/>
              </a:ext>
            </a:extLst>
          </p:cNvPr>
          <p:cNvSpPr>
            <a:spLocks noGrp="1"/>
          </p:cNvSpPr>
          <p:nvPr>
            <p:ph idx="1"/>
          </p:nvPr>
        </p:nvSpPr>
        <p:spPr>
          <a:xfrm>
            <a:off x="3596641" y="1729046"/>
            <a:ext cx="8412480" cy="4115677"/>
          </a:xfrm>
        </p:spPr>
        <p:txBody>
          <a:bodyPr/>
          <a:lstStyle/>
          <a:p>
            <a:pPr marL="0" indent="0">
              <a:buNone/>
            </a:pPr>
            <a:r>
              <a:rPr lang="en-US" sz="3600" dirty="0"/>
              <a:t>Think about your own piggy bank.</a:t>
            </a:r>
            <a:br>
              <a:rPr lang="en-US" sz="3600" dirty="0"/>
            </a:br>
            <a:r>
              <a:rPr lang="en-US" sz="3600" dirty="0"/>
              <a:t>What fills your bank? Be as specific</a:t>
            </a:r>
            <a:br>
              <a:rPr lang="en-US" sz="3600" dirty="0"/>
            </a:br>
            <a:r>
              <a:rPr lang="en-US" sz="3600" dirty="0"/>
              <a:t>as possible.        </a:t>
            </a:r>
          </a:p>
          <a:p>
            <a:pPr marL="0" indent="0">
              <a:buNone/>
            </a:pPr>
            <a:endParaRPr lang="en-US" sz="3600" dirty="0"/>
          </a:p>
          <a:p>
            <a:pPr marL="0" indent="0">
              <a:buNone/>
            </a:pPr>
            <a:r>
              <a:rPr lang="en-US" sz="3600" dirty="0"/>
              <a:t>Now think about a child in your care. This could be a child that has behaviors you find challenging.</a:t>
            </a:r>
          </a:p>
        </p:txBody>
      </p:sp>
      <p:pic>
        <p:nvPicPr>
          <p:cNvPr id="3" name="Picture 2" descr="A Ventimiglia il 17 luglio appuntamento da non perdere con &quot;Snob Tecno Bike&quot; - RIVIERA PRESS ...">
            <a:extLst>
              <a:ext uri="{FF2B5EF4-FFF2-40B4-BE49-F238E27FC236}">
                <a16:creationId xmlns:a16="http://schemas.microsoft.com/office/drawing/2014/main" id="{1CA6DD4C-CC85-8C47-85B5-46A7855750B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2879" y="3429000"/>
            <a:ext cx="3164378" cy="2629553"/>
          </a:xfrm>
          <a:prstGeom prst="rect">
            <a:avLst/>
          </a:prstGeom>
        </p:spPr>
      </p:pic>
      <p:sp>
        <p:nvSpPr>
          <p:cNvPr id="7" name="TextBox 6">
            <a:extLst>
              <a:ext uri="{FF2B5EF4-FFF2-40B4-BE49-F238E27FC236}">
                <a16:creationId xmlns:a16="http://schemas.microsoft.com/office/drawing/2014/main" id="{024D9BA6-C207-E248-BE89-CB3CE18C5AD5}"/>
              </a:ext>
              <a:ext uri="{C183D7F6-B498-43B3-948B-1728B52AA6E4}">
                <adec:decorative xmlns:adec="http://schemas.microsoft.com/office/drawing/2017/decorative" val="1"/>
              </a:ext>
            </a:extLst>
          </p:cNvPr>
          <p:cNvSpPr txBox="1"/>
          <p:nvPr/>
        </p:nvSpPr>
        <p:spPr>
          <a:xfrm>
            <a:off x="0" y="6459860"/>
            <a:ext cx="3657601" cy="230832"/>
          </a:xfrm>
          <a:prstGeom prst="rect">
            <a:avLst/>
          </a:prstGeom>
        </p:spPr>
        <p:txBody>
          <a:bodyPr vert="horz" wrap="square" lIns="91440" tIns="45720" rIns="91440" bIns="45720" rtlCol="0" anchor="ctr">
            <a:spAutoFit/>
          </a:bodyPr>
          <a:lstStyle/>
          <a:p>
            <a:r>
              <a:rPr lang="en-US" sz="900" dirty="0">
                <a:solidFill>
                  <a:schemeClr val="bg1">
                    <a:lumMod val="65000"/>
                  </a:schemeClr>
                </a:solidFill>
                <a:hlinkClick r:id="rId4" tooltip="http://www.rivierapress.it/2015/07/11/a-ventimiglia-il-17-luglio-appuntamento-da-non-perdere-con-snob-tecno-bike/">
                  <a:extLst>
                    <a:ext uri="{A12FA001-AC4F-418D-AE19-62706E023703}">
                      <ahyp:hlinkClr xmlns:ahyp="http://schemas.microsoft.com/office/drawing/2018/hyperlinkcolor" val="tx"/>
                    </a:ext>
                  </a:extLst>
                </a:hlinkClick>
              </a:rPr>
              <a:t>This Photo</a:t>
            </a:r>
            <a:r>
              <a:rPr lang="en-US" sz="900" dirty="0">
                <a:solidFill>
                  <a:schemeClr val="bg1">
                    <a:lumMod val="65000"/>
                  </a:schemeClr>
                </a:solidFill>
              </a:rPr>
              <a:t> by Unknown Author is licensed under </a:t>
            </a:r>
            <a:r>
              <a:rPr lang="en-US" sz="900" dirty="0">
                <a:solidFill>
                  <a:schemeClr val="bg1">
                    <a:lumMod val="65000"/>
                  </a:schemeClr>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900" dirty="0">
              <a:solidFill>
                <a:schemeClr val="bg1">
                  <a:lumMod val="65000"/>
                </a:schemeClr>
              </a:solidFill>
            </a:endParaRPr>
          </a:p>
        </p:txBody>
      </p:sp>
    </p:spTree>
    <p:extLst>
      <p:ext uri="{BB962C8B-B14F-4D97-AF65-F5344CB8AC3E}">
        <p14:creationId xmlns:p14="http://schemas.microsoft.com/office/powerpoint/2010/main" val="2165984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32F7C9-6086-C544-AF7B-086E352829FB}"/>
              </a:ext>
            </a:extLst>
          </p:cNvPr>
          <p:cNvSpPr>
            <a:spLocks noGrp="1"/>
          </p:cNvSpPr>
          <p:nvPr>
            <p:ph idx="1"/>
          </p:nvPr>
        </p:nvSpPr>
        <p:spPr>
          <a:xfrm>
            <a:off x="3596641" y="1954029"/>
            <a:ext cx="8412480" cy="4355942"/>
          </a:xfrm>
        </p:spPr>
        <p:txBody>
          <a:bodyPr/>
          <a:lstStyle/>
          <a:p>
            <a:r>
              <a:rPr lang="en-US" dirty="0">
                <a:hlinkClick r:id="rId3"/>
              </a:rPr>
              <a:t>Video link: Creating awareness and checking our biases</a:t>
            </a:r>
            <a:endParaRPr lang="en-US" dirty="0"/>
          </a:p>
          <a:p>
            <a:pPr marL="0" indent="0">
              <a:buNone/>
            </a:pPr>
            <a:endParaRPr lang="en-US" dirty="0"/>
          </a:p>
          <a:p>
            <a:r>
              <a:rPr lang="en-US" dirty="0"/>
              <a:t>After the clip, we will take a few minutes to talk with a partner about our reactions and/or what we noticed in the video.</a:t>
            </a:r>
            <a:endParaRPr lang="en-US" b="1" dirty="0"/>
          </a:p>
          <a:p>
            <a:pPr marL="0" indent="0">
              <a:buNone/>
            </a:pPr>
            <a:endParaRPr lang="en-US" dirty="0"/>
          </a:p>
        </p:txBody>
      </p:sp>
      <p:sp>
        <p:nvSpPr>
          <p:cNvPr id="5" name="Title 4">
            <a:extLst>
              <a:ext uri="{FF2B5EF4-FFF2-40B4-BE49-F238E27FC236}">
                <a16:creationId xmlns:a16="http://schemas.microsoft.com/office/drawing/2014/main" id="{6FFF3FC8-009A-F149-B1D7-AEC06E371DAE}"/>
              </a:ext>
            </a:extLst>
          </p:cNvPr>
          <p:cNvSpPr>
            <a:spLocks noGrp="1"/>
          </p:cNvSpPr>
          <p:nvPr>
            <p:ph type="title"/>
          </p:nvPr>
        </p:nvSpPr>
        <p:spPr>
          <a:xfrm>
            <a:off x="3596641" y="727701"/>
            <a:ext cx="8595360" cy="845327"/>
          </a:xfrm>
          <a:solidFill>
            <a:schemeClr val="bg1"/>
          </a:solidFill>
        </p:spPr>
        <p:txBody>
          <a:bodyPr/>
          <a:lstStyle/>
          <a:p>
            <a:r>
              <a:rPr lang="en-US" dirty="0"/>
              <a:t>Video</a:t>
            </a:r>
            <a:r>
              <a:rPr lang="en-US" i="1" dirty="0"/>
              <a:t>: Creating Awareness and Checking Our Biases</a:t>
            </a:r>
          </a:p>
        </p:txBody>
      </p:sp>
    </p:spTree>
    <p:extLst>
      <p:ext uri="{BB962C8B-B14F-4D97-AF65-F5344CB8AC3E}">
        <p14:creationId xmlns:p14="http://schemas.microsoft.com/office/powerpoint/2010/main" val="162969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0DD2C6-F1A6-4444-BCFC-FCFEEBBFCEF5}"/>
              </a:ext>
            </a:extLst>
          </p:cNvPr>
          <p:cNvSpPr>
            <a:spLocks noGrp="1"/>
          </p:cNvSpPr>
          <p:nvPr>
            <p:ph type="title"/>
          </p:nvPr>
        </p:nvSpPr>
        <p:spPr>
          <a:xfrm>
            <a:off x="1" y="209347"/>
            <a:ext cx="12192000" cy="1143000"/>
          </a:xfrm>
        </p:spPr>
        <p:txBody>
          <a:bodyPr/>
          <a:lstStyle/>
          <a:p>
            <a:r>
              <a:rPr lang="en-US" dirty="0"/>
              <a:t>Hello and Welcome</a:t>
            </a:r>
          </a:p>
        </p:txBody>
      </p:sp>
      <p:pic>
        <p:nvPicPr>
          <p:cNvPr id="2" name="Picture 1" descr="graphic showing toy turtles saying hi and welcome">
            <a:extLst>
              <a:ext uri="{FF2B5EF4-FFF2-40B4-BE49-F238E27FC236}">
                <a16:creationId xmlns:a16="http://schemas.microsoft.com/office/drawing/2014/main" id="{F4A69B52-E452-524F-8F3B-EA24279807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52939" y="1374518"/>
            <a:ext cx="3886121" cy="2316333"/>
          </a:xfrm>
          <a:prstGeom prst="rect">
            <a:avLst/>
          </a:prstGeom>
        </p:spPr>
      </p:pic>
      <p:sp>
        <p:nvSpPr>
          <p:cNvPr id="7" name="Content Placeholder 6">
            <a:extLst>
              <a:ext uri="{FF2B5EF4-FFF2-40B4-BE49-F238E27FC236}">
                <a16:creationId xmlns:a16="http://schemas.microsoft.com/office/drawing/2014/main" id="{40C1D88F-4F33-D94C-951C-453553E914BA}"/>
              </a:ext>
            </a:extLst>
          </p:cNvPr>
          <p:cNvSpPr>
            <a:spLocks noGrp="1"/>
          </p:cNvSpPr>
          <p:nvPr>
            <p:ph idx="1"/>
          </p:nvPr>
        </p:nvSpPr>
        <p:spPr>
          <a:xfrm>
            <a:off x="609598" y="3926087"/>
            <a:ext cx="10972801" cy="2598512"/>
          </a:xfrm>
        </p:spPr>
        <p:txBody>
          <a:bodyPr/>
          <a:lstStyle/>
          <a:p>
            <a:pPr marL="0" indent="0" algn="ctr">
              <a:buNone/>
            </a:pPr>
            <a:r>
              <a:rPr lang="en-US" dirty="0"/>
              <a:t>Take a moment to introduce yourself to someone near you and share a memory from one of your favorite educators growing up.  What was your relationship like with that educator? How did you feel in their class?</a:t>
            </a:r>
          </a:p>
        </p:txBody>
      </p:sp>
      <p:sp>
        <p:nvSpPr>
          <p:cNvPr id="5" name="TextBox 4">
            <a:extLst>
              <a:ext uri="{FF2B5EF4-FFF2-40B4-BE49-F238E27FC236}">
                <a16:creationId xmlns:a16="http://schemas.microsoft.com/office/drawing/2014/main" id="{BAFBFD0D-DA15-D141-9C56-38C7370B4A2F}"/>
              </a:ext>
              <a:ext uri="{C183D7F6-B498-43B3-948B-1728B52AA6E4}">
                <adec:decorative xmlns:adec="http://schemas.microsoft.com/office/drawing/2017/decorative" val="1"/>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600" b="0" dirty="0"/>
              <a:t>Image Credit: EarlyEdU</a:t>
            </a:r>
          </a:p>
        </p:txBody>
      </p:sp>
    </p:spTree>
    <p:extLst>
      <p:ext uri="{BB962C8B-B14F-4D97-AF65-F5344CB8AC3E}">
        <p14:creationId xmlns:p14="http://schemas.microsoft.com/office/powerpoint/2010/main" val="591668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D42891-E498-EB4B-AF07-FF33809934F0}"/>
              </a:ext>
            </a:extLst>
          </p:cNvPr>
          <p:cNvSpPr>
            <a:spLocks noGrp="1"/>
          </p:cNvSpPr>
          <p:nvPr>
            <p:ph type="title"/>
          </p:nvPr>
        </p:nvSpPr>
        <p:spPr/>
        <p:txBody>
          <a:bodyPr/>
          <a:lstStyle/>
          <a:p>
            <a:r>
              <a:rPr lang="en-US" dirty="0"/>
              <a:t>Review of Key Relationship Building Strategies</a:t>
            </a:r>
          </a:p>
        </p:txBody>
      </p:sp>
      <p:sp>
        <p:nvSpPr>
          <p:cNvPr id="6" name="Content Placeholder 5">
            <a:extLst>
              <a:ext uri="{FF2B5EF4-FFF2-40B4-BE49-F238E27FC236}">
                <a16:creationId xmlns:a16="http://schemas.microsoft.com/office/drawing/2014/main" id="{F715C681-2285-474E-B011-C1FF05BCAE57}"/>
              </a:ext>
            </a:extLst>
          </p:cNvPr>
          <p:cNvSpPr>
            <a:spLocks noGrp="1"/>
          </p:cNvSpPr>
          <p:nvPr>
            <p:ph idx="1"/>
          </p:nvPr>
        </p:nvSpPr>
        <p:spPr>
          <a:xfrm>
            <a:off x="833120" y="1493027"/>
            <a:ext cx="7283938" cy="4027630"/>
          </a:xfrm>
        </p:spPr>
        <p:txBody>
          <a:bodyPr/>
          <a:lstStyle/>
          <a:p>
            <a:pPr>
              <a:lnSpc>
                <a:spcPct val="200000"/>
              </a:lnSpc>
            </a:pPr>
            <a:r>
              <a:rPr lang="en-US" dirty="0"/>
              <a:t>Reflect and acknowledge emotions </a:t>
            </a:r>
          </a:p>
          <a:p>
            <a:pPr>
              <a:lnSpc>
                <a:spcPct val="200000"/>
              </a:lnSpc>
            </a:pPr>
            <a:r>
              <a:rPr lang="en-US" dirty="0"/>
              <a:t>Build upon relationship piggy banks</a:t>
            </a:r>
          </a:p>
          <a:p>
            <a:pPr>
              <a:lnSpc>
                <a:spcPct val="200000"/>
              </a:lnSpc>
            </a:pPr>
            <a:r>
              <a:rPr lang="en-US" dirty="0"/>
              <a:t>Use tools to review implicit bias</a:t>
            </a:r>
          </a:p>
          <a:p>
            <a:pPr>
              <a:lnSpc>
                <a:spcPct val="200000"/>
              </a:lnSpc>
            </a:pPr>
            <a:r>
              <a:rPr lang="en-US" dirty="0"/>
              <a:t>Other suggestions?</a:t>
            </a:r>
          </a:p>
        </p:txBody>
      </p:sp>
      <p:pic>
        <p:nvPicPr>
          <p:cNvPr id="3" name="Picture 2" descr="A picture containing a teacher and two children hugging each other">
            <a:extLst>
              <a:ext uri="{FF2B5EF4-FFF2-40B4-BE49-F238E27FC236}">
                <a16:creationId xmlns:a16="http://schemas.microsoft.com/office/drawing/2014/main" id="{25FB3621-6248-CB42-927C-7A9B4B6C9E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8314" y="1711569"/>
            <a:ext cx="2963486" cy="4443046"/>
          </a:xfrm>
          <a:prstGeom prst="rect">
            <a:avLst/>
          </a:prstGeom>
        </p:spPr>
      </p:pic>
      <p:sp>
        <p:nvSpPr>
          <p:cNvPr id="7" name="TextBox 6">
            <a:extLst>
              <a:ext uri="{FF2B5EF4-FFF2-40B4-BE49-F238E27FC236}">
                <a16:creationId xmlns:a16="http://schemas.microsoft.com/office/drawing/2014/main" id="{021DBB06-0452-7A4B-9591-7B49DD966787}"/>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3016595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1CC4A-7576-3644-A79D-A229FCC3F30F}"/>
              </a:ext>
            </a:extLst>
          </p:cNvPr>
          <p:cNvSpPr>
            <a:spLocks noGrp="1"/>
          </p:cNvSpPr>
          <p:nvPr>
            <p:ph idx="1"/>
          </p:nvPr>
        </p:nvSpPr>
        <p:spPr/>
        <p:txBody>
          <a:bodyPr/>
          <a:lstStyle/>
          <a:p>
            <a:r>
              <a:rPr lang="en-US" dirty="0">
                <a:hlinkClick r:id="rId3"/>
              </a:rPr>
              <a:t>Video link: Circle Time Magic</a:t>
            </a:r>
            <a:endParaRPr lang="en-US" dirty="0"/>
          </a:p>
          <a:p>
            <a:endParaRPr lang="en-US" dirty="0"/>
          </a:p>
          <a:p>
            <a:r>
              <a:rPr lang="en-US" dirty="0"/>
              <a:t>As you watch, think about the tips you already use or tips you may want to use. </a:t>
            </a:r>
          </a:p>
        </p:txBody>
      </p:sp>
      <p:sp>
        <p:nvSpPr>
          <p:cNvPr id="2" name="Title 1">
            <a:extLst>
              <a:ext uri="{FF2B5EF4-FFF2-40B4-BE49-F238E27FC236}">
                <a16:creationId xmlns:a16="http://schemas.microsoft.com/office/drawing/2014/main" id="{E49C24E6-155B-0B48-A8BB-DF50301A05BB}"/>
              </a:ext>
            </a:extLst>
          </p:cNvPr>
          <p:cNvSpPr>
            <a:spLocks noGrp="1"/>
          </p:cNvSpPr>
          <p:nvPr>
            <p:ph type="title"/>
          </p:nvPr>
        </p:nvSpPr>
        <p:spPr>
          <a:solidFill>
            <a:schemeClr val="bg1"/>
          </a:solidFill>
        </p:spPr>
        <p:txBody>
          <a:bodyPr/>
          <a:lstStyle/>
          <a:p>
            <a:r>
              <a:rPr lang="en-US" dirty="0"/>
              <a:t>Video: </a:t>
            </a:r>
            <a:r>
              <a:rPr lang="en-US" i="1" dirty="0"/>
              <a:t>Circle Time Magic</a:t>
            </a:r>
          </a:p>
        </p:txBody>
      </p:sp>
    </p:spTree>
    <p:extLst>
      <p:ext uri="{BB962C8B-B14F-4D97-AF65-F5344CB8AC3E}">
        <p14:creationId xmlns:p14="http://schemas.microsoft.com/office/powerpoint/2010/main" val="1269478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272589-E2DF-6C4F-9EDB-0947E8C1C986}"/>
              </a:ext>
            </a:extLst>
          </p:cNvPr>
          <p:cNvSpPr>
            <a:spLocks noGrp="1"/>
          </p:cNvSpPr>
          <p:nvPr>
            <p:ph idx="1"/>
          </p:nvPr>
        </p:nvSpPr>
        <p:spPr/>
        <p:txBody>
          <a:bodyPr/>
          <a:lstStyle/>
          <a:p>
            <a:r>
              <a:rPr lang="en-US" dirty="0">
                <a:hlinkClick r:id="rId3"/>
              </a:rPr>
              <a:t>Video link: Try It Out!</a:t>
            </a:r>
            <a:endParaRPr lang="en-US" dirty="0"/>
          </a:p>
          <a:p>
            <a:endParaRPr lang="en-US" dirty="0"/>
          </a:p>
          <a:p>
            <a:r>
              <a:rPr lang="en-US" dirty="0"/>
              <a:t>During the clip, listen for ideas you could use in your own setting.</a:t>
            </a:r>
          </a:p>
        </p:txBody>
      </p:sp>
      <p:sp>
        <p:nvSpPr>
          <p:cNvPr id="2" name="Title 1">
            <a:extLst>
              <a:ext uri="{FF2B5EF4-FFF2-40B4-BE49-F238E27FC236}">
                <a16:creationId xmlns:a16="http://schemas.microsoft.com/office/drawing/2014/main" id="{F99147DC-95DB-F943-A28C-DC5847538125}"/>
              </a:ext>
            </a:extLst>
          </p:cNvPr>
          <p:cNvSpPr>
            <a:spLocks noGrp="1"/>
          </p:cNvSpPr>
          <p:nvPr>
            <p:ph type="title"/>
          </p:nvPr>
        </p:nvSpPr>
        <p:spPr>
          <a:solidFill>
            <a:schemeClr val="bg1"/>
          </a:solidFill>
        </p:spPr>
        <p:txBody>
          <a:bodyPr/>
          <a:lstStyle/>
          <a:p>
            <a:r>
              <a:rPr lang="en-US" dirty="0"/>
              <a:t>Video: </a:t>
            </a:r>
            <a:r>
              <a:rPr lang="en-US" i="1" dirty="0"/>
              <a:t>Try It Out!</a:t>
            </a:r>
          </a:p>
        </p:txBody>
      </p:sp>
    </p:spTree>
    <p:extLst>
      <p:ext uri="{BB962C8B-B14F-4D97-AF65-F5344CB8AC3E}">
        <p14:creationId xmlns:p14="http://schemas.microsoft.com/office/powerpoint/2010/main" val="3450027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2A5E-3F8E-524D-A07D-6962AC61DAA6}"/>
              </a:ext>
            </a:extLst>
          </p:cNvPr>
          <p:cNvSpPr>
            <a:spLocks noGrp="1"/>
          </p:cNvSpPr>
          <p:nvPr>
            <p:ph type="title"/>
          </p:nvPr>
        </p:nvSpPr>
        <p:spPr>
          <a:xfrm>
            <a:off x="3596641" y="485859"/>
            <a:ext cx="8595360" cy="1143436"/>
          </a:xfrm>
        </p:spPr>
        <p:txBody>
          <a:bodyPr/>
          <a:lstStyle/>
          <a:p>
            <a:r>
              <a:rPr lang="en-US" dirty="0"/>
              <a:t>Discussion: Circle Time Magic</a:t>
            </a:r>
            <a:br>
              <a:rPr lang="en-US" dirty="0"/>
            </a:br>
            <a:r>
              <a:rPr lang="en-US" dirty="0"/>
              <a:t>and Try it Out!</a:t>
            </a:r>
          </a:p>
        </p:txBody>
      </p:sp>
      <p:sp>
        <p:nvSpPr>
          <p:cNvPr id="3" name="Content Placeholder 2">
            <a:extLst>
              <a:ext uri="{FF2B5EF4-FFF2-40B4-BE49-F238E27FC236}">
                <a16:creationId xmlns:a16="http://schemas.microsoft.com/office/drawing/2014/main" id="{B569EB1F-ECF7-4341-9978-A9FF6DA0F000}"/>
              </a:ext>
            </a:extLst>
          </p:cNvPr>
          <p:cNvSpPr>
            <a:spLocks noGrp="1"/>
          </p:cNvSpPr>
          <p:nvPr>
            <p:ph idx="1"/>
          </p:nvPr>
        </p:nvSpPr>
        <p:spPr>
          <a:xfrm>
            <a:off x="3596641" y="2092959"/>
            <a:ext cx="8412480" cy="3602261"/>
          </a:xfrm>
        </p:spPr>
        <p:txBody>
          <a:bodyPr/>
          <a:lstStyle/>
          <a:p>
            <a:r>
              <a:rPr lang="en-US" dirty="0"/>
              <a:t>What is one strategy from either the Circle Time Magic or Try it Out! segment that you will try in the next week with the children in your care?</a:t>
            </a:r>
          </a:p>
        </p:txBody>
      </p:sp>
      <p:pic>
        <p:nvPicPr>
          <p:cNvPr id="4" name="Picture 3" descr="Circle Time Magazine logo">
            <a:extLst>
              <a:ext uri="{FF2B5EF4-FFF2-40B4-BE49-F238E27FC236}">
                <a16:creationId xmlns:a16="http://schemas.microsoft.com/office/drawing/2014/main" id="{2A2726CB-F123-1844-8CBC-CF8EC945C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8467" y="3520004"/>
            <a:ext cx="2101864" cy="2080845"/>
          </a:xfrm>
          <a:prstGeom prst="rect">
            <a:avLst/>
          </a:prstGeom>
        </p:spPr>
      </p:pic>
    </p:spTree>
    <p:extLst>
      <p:ext uri="{BB962C8B-B14F-4D97-AF65-F5344CB8AC3E}">
        <p14:creationId xmlns:p14="http://schemas.microsoft.com/office/powerpoint/2010/main" val="1028273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7BB792-AAEA-7643-A9D2-F1E5B37BD27E}"/>
              </a:ext>
            </a:extLst>
          </p:cNvPr>
          <p:cNvSpPr>
            <a:spLocks noGrp="1"/>
          </p:cNvSpPr>
          <p:nvPr>
            <p:ph idx="1"/>
          </p:nvPr>
        </p:nvSpPr>
        <p:spPr/>
        <p:txBody>
          <a:bodyPr/>
          <a:lstStyle/>
          <a:p>
            <a:r>
              <a:rPr lang="en-US" dirty="0">
                <a:hlinkClick r:id="rId3"/>
              </a:rPr>
              <a:t>Video link: It’s All About You</a:t>
            </a:r>
            <a:endParaRPr lang="en-US" dirty="0"/>
          </a:p>
          <a:p>
            <a:endParaRPr lang="en-US" dirty="0"/>
          </a:p>
          <a:p>
            <a:r>
              <a:rPr lang="en-US" dirty="0"/>
              <a:t>Let’s watch for ideas about building our resilience.</a:t>
            </a:r>
          </a:p>
        </p:txBody>
      </p:sp>
      <p:sp>
        <p:nvSpPr>
          <p:cNvPr id="4" name="Title 3">
            <a:extLst>
              <a:ext uri="{FF2B5EF4-FFF2-40B4-BE49-F238E27FC236}">
                <a16:creationId xmlns:a16="http://schemas.microsoft.com/office/drawing/2014/main" id="{40D4061B-6A86-CB4B-BAE5-99E6BFE0B1EF}"/>
              </a:ext>
            </a:extLst>
          </p:cNvPr>
          <p:cNvSpPr>
            <a:spLocks noGrp="1"/>
          </p:cNvSpPr>
          <p:nvPr>
            <p:ph type="title"/>
          </p:nvPr>
        </p:nvSpPr>
        <p:spPr>
          <a:solidFill>
            <a:schemeClr val="bg1"/>
          </a:solidFill>
        </p:spPr>
        <p:txBody>
          <a:bodyPr/>
          <a:lstStyle/>
          <a:p>
            <a:r>
              <a:rPr lang="en-US" dirty="0"/>
              <a:t>Video: </a:t>
            </a:r>
            <a:r>
              <a:rPr lang="en-US" i="1" dirty="0"/>
              <a:t>It’s All About You</a:t>
            </a:r>
          </a:p>
        </p:txBody>
      </p:sp>
    </p:spTree>
    <p:extLst>
      <p:ext uri="{BB962C8B-B14F-4D97-AF65-F5344CB8AC3E}">
        <p14:creationId xmlns:p14="http://schemas.microsoft.com/office/powerpoint/2010/main" val="3878913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DACC4-AAFC-DB41-AA19-090918F018C0}"/>
              </a:ext>
            </a:extLst>
          </p:cNvPr>
          <p:cNvSpPr>
            <a:spLocks noGrp="1"/>
          </p:cNvSpPr>
          <p:nvPr>
            <p:ph type="title"/>
          </p:nvPr>
        </p:nvSpPr>
        <p:spPr>
          <a:prstGeom prst="rect">
            <a:avLst/>
          </a:prstGeom>
        </p:spPr>
        <p:txBody>
          <a:bodyPr anchor="ctr">
            <a:normAutofit/>
          </a:bodyPr>
          <a:lstStyle/>
          <a:p>
            <a:r>
              <a:rPr lang="en-US" dirty="0"/>
              <a:t>Reflection: Gratitude</a:t>
            </a:r>
          </a:p>
        </p:txBody>
      </p:sp>
      <p:sp>
        <p:nvSpPr>
          <p:cNvPr id="2" name="Content Placeholder 1">
            <a:extLst>
              <a:ext uri="{FF2B5EF4-FFF2-40B4-BE49-F238E27FC236}">
                <a16:creationId xmlns:a16="http://schemas.microsoft.com/office/drawing/2014/main" id="{33350CA1-311B-D748-8242-E66560B57025}"/>
              </a:ext>
            </a:extLst>
          </p:cNvPr>
          <p:cNvSpPr>
            <a:spLocks noGrp="1"/>
          </p:cNvSpPr>
          <p:nvPr>
            <p:ph sz="half" idx="2"/>
          </p:nvPr>
        </p:nvSpPr>
        <p:spPr>
          <a:xfrm>
            <a:off x="5819301" y="1800876"/>
            <a:ext cx="6019798" cy="4105507"/>
          </a:xfrm>
          <a:prstGeom prst="rect">
            <a:avLst/>
          </a:prstGeom>
        </p:spPr>
        <p:txBody>
          <a:bodyPr>
            <a:normAutofit/>
          </a:bodyPr>
          <a:lstStyle/>
          <a:p>
            <a:pPr marL="457200" indent="-457200">
              <a:buFont typeface="Arial" panose="020B0604020202020204" pitchFamily="34" charset="0"/>
              <a:buChar char="•"/>
            </a:pPr>
            <a:r>
              <a:rPr lang="en-US" dirty="0"/>
              <a:t>What are you grateful</a:t>
            </a:r>
            <a:br>
              <a:rPr lang="en-US" dirty="0"/>
            </a:br>
            <a:r>
              <a:rPr lang="en-US" dirty="0"/>
              <a:t>for today?</a:t>
            </a:r>
          </a:p>
          <a:p>
            <a:pPr marL="457200" indent="-457200">
              <a:buFont typeface="Arial" panose="020B0604020202020204" pitchFamily="34" charset="0"/>
              <a:buChar char="•"/>
            </a:pPr>
            <a:r>
              <a:rPr lang="en-US" dirty="0"/>
              <a:t>What is one appealing strategy that Gail discussed or that you already use to focus on and/or express gratitude?</a:t>
            </a:r>
          </a:p>
        </p:txBody>
      </p:sp>
      <p:pic>
        <p:nvPicPr>
          <p:cNvPr id="7" name="Picture 6">
            <a:extLst>
              <a:ext uri="{FF2B5EF4-FFF2-40B4-BE49-F238E27FC236}">
                <a16:creationId xmlns:a16="http://schemas.microsoft.com/office/drawing/2014/main" id="{9F21507C-149C-BB49-B14C-D539C86061A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5553" y="1800876"/>
            <a:ext cx="4767226" cy="4290503"/>
          </a:xfrm>
          <a:prstGeom prst="rect">
            <a:avLst/>
          </a:prstGeom>
        </p:spPr>
      </p:pic>
      <p:sp>
        <p:nvSpPr>
          <p:cNvPr id="10" name="TextBox 9">
            <a:extLst>
              <a:ext uri="{FF2B5EF4-FFF2-40B4-BE49-F238E27FC236}">
                <a16:creationId xmlns:a16="http://schemas.microsoft.com/office/drawing/2014/main" id="{ED715EF0-FDCF-464C-BCFA-59E616F72F40}"/>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1529164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4D106C-8ACC-AF42-A13B-A85773980611}"/>
              </a:ext>
            </a:extLst>
          </p:cNvPr>
          <p:cNvSpPr>
            <a:spLocks noGrp="1"/>
          </p:cNvSpPr>
          <p:nvPr>
            <p:ph type="title"/>
          </p:nvPr>
        </p:nvSpPr>
        <p:spPr/>
        <p:txBody>
          <a:bodyPr/>
          <a:lstStyle/>
          <a:p>
            <a:r>
              <a:rPr lang="en-US" dirty="0"/>
              <a:t>Break</a:t>
            </a:r>
          </a:p>
        </p:txBody>
      </p:sp>
      <p:pic>
        <p:nvPicPr>
          <p:cNvPr id="7" name="Picture 6" descr="A child sitting at a table eating a cracker">
            <a:extLst>
              <a:ext uri="{FF2B5EF4-FFF2-40B4-BE49-F238E27FC236}">
                <a16:creationId xmlns:a16="http://schemas.microsoft.com/office/drawing/2014/main" id="{F53C19B9-255E-544D-8531-8E6CD40D0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02" y="0"/>
            <a:ext cx="12197902" cy="6858000"/>
          </a:xfrm>
          <a:prstGeom prst="rect">
            <a:avLst/>
          </a:prstGeom>
        </p:spPr>
      </p:pic>
      <p:sp>
        <p:nvSpPr>
          <p:cNvPr id="8" name="Oval 7">
            <a:extLst>
              <a:ext uri="{FF2B5EF4-FFF2-40B4-BE49-F238E27FC236}">
                <a16:creationId xmlns:a16="http://schemas.microsoft.com/office/drawing/2014/main" id="{EFA96722-04A3-1C45-9683-1AE413BD10CE}"/>
              </a:ext>
              <a:ext uri="{C183D7F6-B498-43B3-948B-1728B52AA6E4}">
                <adec:decorative xmlns:adec="http://schemas.microsoft.com/office/drawing/2017/decorative" val="1"/>
              </a:ext>
            </a:extLst>
          </p:cNvPr>
          <p:cNvSpPr/>
          <p:nvPr/>
        </p:nvSpPr>
        <p:spPr>
          <a:xfrm>
            <a:off x="8288997" y="347344"/>
            <a:ext cx="3496214" cy="3466084"/>
          </a:xfrm>
          <a:prstGeom prst="ellipse">
            <a:avLst/>
          </a:prstGeom>
          <a:solidFill>
            <a:schemeClr val="bg1"/>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2600" dirty="0">
              <a:solidFill>
                <a:srgbClr val="FF6600"/>
              </a:solidFill>
              <a:latin typeface="Century Gothic"/>
              <a:cs typeface="Century Gothic"/>
            </a:endParaRPr>
          </a:p>
        </p:txBody>
      </p:sp>
      <p:sp>
        <p:nvSpPr>
          <p:cNvPr id="9" name="Text Placeholder 2">
            <a:extLst>
              <a:ext uri="{FF2B5EF4-FFF2-40B4-BE49-F238E27FC236}">
                <a16:creationId xmlns:a16="http://schemas.microsoft.com/office/drawing/2014/main" id="{15941226-1E7A-1447-A973-F77BE0C59204}"/>
              </a:ext>
            </a:extLst>
          </p:cNvPr>
          <p:cNvSpPr txBox="1">
            <a:spLocks/>
          </p:cNvSpPr>
          <p:nvPr/>
        </p:nvSpPr>
        <p:spPr>
          <a:xfrm>
            <a:off x="8356156" y="1261874"/>
            <a:ext cx="3361895" cy="1637024"/>
          </a:xfrm>
          <a:prstGeom prst="rect">
            <a:avLst/>
          </a:prstGeom>
        </p:spPr>
        <p:txBody>
          <a:bodyPr/>
          <a:lstStyle>
            <a:lvl1pPr marL="0" indent="0" algn="l" defTabSz="914400" rtl="0" eaLnBrk="1" latinLnBrk="0" hangingPunct="1">
              <a:lnSpc>
                <a:spcPct val="90000"/>
              </a:lnSpc>
              <a:spcBef>
                <a:spcPts val="1000"/>
              </a:spcBef>
              <a:buFont typeface="Arial"/>
              <a:buNone/>
              <a:defRPr sz="3600" b="0" i="0" kern="1200" baseline="0">
                <a:solidFill>
                  <a:schemeClr val="bg1"/>
                </a:solidFill>
                <a:latin typeface="+mj-lt"/>
                <a:ea typeface="Arial" charset="0"/>
                <a:cs typeface="Arial" charset="0"/>
              </a:defRPr>
            </a:lvl1pPr>
            <a:lvl2pPr marL="457200" indent="0" algn="l" defTabSz="914400" rtl="0" eaLnBrk="1" latinLnBrk="0" hangingPunct="1">
              <a:lnSpc>
                <a:spcPct val="90000"/>
              </a:lnSpc>
              <a:spcBef>
                <a:spcPts val="500"/>
              </a:spcBef>
              <a:buFont typeface="Arial"/>
              <a:buNone/>
              <a:defRPr sz="1800" b="0" i="0" kern="1200">
                <a:solidFill>
                  <a:schemeClr val="tx1"/>
                </a:solidFill>
                <a:latin typeface="Segoe UI" charset="0"/>
                <a:ea typeface="Segoe UI" charset="0"/>
                <a:cs typeface="Segoe UI" charset="0"/>
              </a:defRPr>
            </a:lvl2pPr>
            <a:lvl3pPr marL="914400" indent="0" algn="l" defTabSz="914400" rtl="0" eaLnBrk="1" latinLnBrk="0" hangingPunct="1">
              <a:lnSpc>
                <a:spcPct val="90000"/>
              </a:lnSpc>
              <a:spcBef>
                <a:spcPts val="500"/>
              </a:spcBef>
              <a:buFont typeface="Arial"/>
              <a:buNone/>
              <a:defRPr sz="1600" b="0" i="0" kern="1200">
                <a:solidFill>
                  <a:schemeClr val="tx1"/>
                </a:solidFill>
                <a:latin typeface="Segoe UI" charset="0"/>
                <a:ea typeface="Segoe UI" charset="0"/>
                <a:cs typeface="Segoe UI" charset="0"/>
              </a:defRPr>
            </a:lvl3pPr>
            <a:lvl4pPr marL="1371600" indent="0" algn="l" defTabSz="914400" rtl="0" eaLnBrk="1" latinLnBrk="0" hangingPunct="1">
              <a:lnSpc>
                <a:spcPct val="90000"/>
              </a:lnSpc>
              <a:spcBef>
                <a:spcPts val="500"/>
              </a:spcBef>
              <a:buFont typeface="Arial"/>
              <a:buNone/>
              <a:defRPr sz="1400" b="0" i="0" kern="1200">
                <a:solidFill>
                  <a:schemeClr val="tx1"/>
                </a:solidFill>
                <a:latin typeface="Segoe UI" charset="0"/>
                <a:ea typeface="Segoe UI" charset="0"/>
                <a:cs typeface="Segoe UI" charset="0"/>
              </a:defRPr>
            </a:lvl4pPr>
            <a:lvl5pPr marL="1828800" indent="0" algn="l" defTabSz="914400" rtl="0" eaLnBrk="1" latinLnBrk="0" hangingPunct="1">
              <a:lnSpc>
                <a:spcPct val="90000"/>
              </a:lnSpc>
              <a:spcBef>
                <a:spcPts val="500"/>
              </a:spcBef>
              <a:buFont typeface="Arial"/>
              <a:buNone/>
              <a:defRPr sz="1400" b="0" i="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800" b="1" dirty="0">
                <a:solidFill>
                  <a:srgbClr val="0070C0"/>
                </a:solidFill>
              </a:rPr>
              <a:t>Part 1</a:t>
            </a:r>
          </a:p>
          <a:p>
            <a:pPr algn="ctr"/>
            <a:r>
              <a:rPr lang="en-US" sz="4800" b="1" dirty="0">
                <a:solidFill>
                  <a:srgbClr val="0070C0"/>
                </a:solidFill>
              </a:rPr>
              <a:t>Break!</a:t>
            </a:r>
          </a:p>
        </p:txBody>
      </p:sp>
      <p:sp>
        <p:nvSpPr>
          <p:cNvPr id="6" name="TextBox 5">
            <a:extLst>
              <a:ext uri="{FF2B5EF4-FFF2-40B4-BE49-F238E27FC236}">
                <a16:creationId xmlns:a16="http://schemas.microsoft.com/office/drawing/2014/main" id="{CFD2A61F-BF51-3642-A39B-477879D5FE68}"/>
              </a:ext>
            </a:extLst>
          </p:cNvPr>
          <p:cNvSpPr txBox="1"/>
          <p:nvPr/>
        </p:nvSpPr>
        <p:spPr>
          <a:xfrm>
            <a:off x="-5903" y="6527739"/>
            <a:ext cx="2743200" cy="319824"/>
          </a:xfrm>
          <a:prstGeom prst="rect">
            <a:avLst/>
          </a:prstGeom>
        </p:spPr>
        <p:txBody>
          <a:bodyPr vert="horz" wrap="square" lIns="91440" tIns="45720" rIns="91440" bIns="45720" rtlCol="0" anchor="ctr">
            <a:noAutofit/>
          </a:bodyPr>
          <a:lstStyle/>
          <a:p>
            <a:r>
              <a:rPr lang="en-US" sz="1200" b="0" dirty="0">
                <a:solidFill>
                  <a:schemeClr val="bg1"/>
                </a:solidFill>
              </a:rPr>
              <a:t>Image Credit: EarlyEdU</a:t>
            </a:r>
          </a:p>
        </p:txBody>
      </p:sp>
    </p:spTree>
    <p:extLst>
      <p:ext uri="{BB962C8B-B14F-4D97-AF65-F5344CB8AC3E}">
        <p14:creationId xmlns:p14="http://schemas.microsoft.com/office/powerpoint/2010/main" val="3876433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DD1E-B45E-5D43-8A7D-55A2558D4939}"/>
              </a:ext>
            </a:extLst>
          </p:cNvPr>
          <p:cNvSpPr>
            <a:spLocks noGrp="1"/>
          </p:cNvSpPr>
          <p:nvPr>
            <p:ph type="title"/>
          </p:nvPr>
        </p:nvSpPr>
        <p:spPr>
          <a:xfrm>
            <a:off x="989926" y="2702330"/>
            <a:ext cx="10212148" cy="1453340"/>
          </a:xfrm>
          <a:noFill/>
          <a:ln>
            <a:noFill/>
          </a:ln>
        </p:spPr>
        <p:txBody>
          <a:bodyPr/>
          <a:lstStyle/>
          <a:p>
            <a:r>
              <a:rPr lang="en-US" dirty="0"/>
              <a:t>Planning Ahead: Environments That Support Positive Behavior</a:t>
            </a:r>
          </a:p>
        </p:txBody>
      </p:sp>
    </p:spTree>
    <p:extLst>
      <p:ext uri="{BB962C8B-B14F-4D97-AF65-F5344CB8AC3E}">
        <p14:creationId xmlns:p14="http://schemas.microsoft.com/office/powerpoint/2010/main" val="2410585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8D6DB7-D74F-DF42-BD0C-9C178BA6429C}"/>
              </a:ext>
            </a:extLst>
          </p:cNvPr>
          <p:cNvSpPr>
            <a:spLocks noGrp="1"/>
          </p:cNvSpPr>
          <p:nvPr>
            <p:ph idx="1"/>
          </p:nvPr>
        </p:nvSpPr>
        <p:spPr/>
        <p:txBody>
          <a:bodyPr/>
          <a:lstStyle/>
          <a:p>
            <a:r>
              <a:rPr lang="en-US" dirty="0">
                <a:hlinkClick r:id="rId3"/>
              </a:rPr>
              <a:t>Video link: Behavior Is Communication</a:t>
            </a:r>
            <a:endParaRPr lang="en-US" dirty="0"/>
          </a:p>
          <a:p>
            <a:pPr marL="0" indent="0">
              <a:buNone/>
            </a:pPr>
            <a:endParaRPr lang="en-US" dirty="0"/>
          </a:p>
          <a:p>
            <a:r>
              <a:rPr lang="en-US" dirty="0"/>
              <a:t>As you watch, think about challenging behavior that you might have observed recently and what the child was trying to communicate.</a:t>
            </a:r>
          </a:p>
        </p:txBody>
      </p:sp>
      <p:sp>
        <p:nvSpPr>
          <p:cNvPr id="5" name="Title 4">
            <a:extLst>
              <a:ext uri="{FF2B5EF4-FFF2-40B4-BE49-F238E27FC236}">
                <a16:creationId xmlns:a16="http://schemas.microsoft.com/office/drawing/2014/main" id="{91832E37-EB48-EB40-A68D-0A04463D5F80}"/>
              </a:ext>
            </a:extLst>
          </p:cNvPr>
          <p:cNvSpPr>
            <a:spLocks noGrp="1"/>
          </p:cNvSpPr>
          <p:nvPr>
            <p:ph type="title"/>
          </p:nvPr>
        </p:nvSpPr>
        <p:spPr>
          <a:xfrm>
            <a:off x="3596640" y="611589"/>
            <a:ext cx="9016273" cy="845327"/>
          </a:xfrm>
          <a:solidFill>
            <a:schemeClr val="bg1"/>
          </a:solidFill>
        </p:spPr>
        <p:txBody>
          <a:bodyPr/>
          <a:lstStyle/>
          <a:p>
            <a:r>
              <a:rPr lang="en-US" dirty="0"/>
              <a:t>Video: </a:t>
            </a:r>
            <a:r>
              <a:rPr lang="en-US" i="1" dirty="0"/>
              <a:t>Behavior Is Communication</a:t>
            </a:r>
          </a:p>
        </p:txBody>
      </p:sp>
    </p:spTree>
    <p:extLst>
      <p:ext uri="{BB962C8B-B14F-4D97-AF65-F5344CB8AC3E}">
        <p14:creationId xmlns:p14="http://schemas.microsoft.com/office/powerpoint/2010/main" val="2381571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05FCD-DD39-C94D-8BEF-E251F273227D}"/>
              </a:ext>
            </a:extLst>
          </p:cNvPr>
          <p:cNvSpPr>
            <a:spLocks noGrp="1"/>
          </p:cNvSpPr>
          <p:nvPr>
            <p:ph type="title"/>
          </p:nvPr>
        </p:nvSpPr>
        <p:spPr/>
        <p:txBody>
          <a:bodyPr/>
          <a:lstStyle/>
          <a:p>
            <a:r>
              <a:rPr lang="en-US" dirty="0"/>
              <a:t>Activity: Anticipating Behaviors</a:t>
            </a:r>
          </a:p>
        </p:txBody>
      </p:sp>
      <p:sp>
        <p:nvSpPr>
          <p:cNvPr id="3" name="Content Placeholder 2">
            <a:extLst>
              <a:ext uri="{FF2B5EF4-FFF2-40B4-BE49-F238E27FC236}">
                <a16:creationId xmlns:a16="http://schemas.microsoft.com/office/drawing/2014/main" id="{CA77BF2B-9FB8-D540-9F3C-8178E4488D53}"/>
              </a:ext>
            </a:extLst>
          </p:cNvPr>
          <p:cNvSpPr>
            <a:spLocks noGrp="1"/>
          </p:cNvSpPr>
          <p:nvPr>
            <p:ph idx="1"/>
          </p:nvPr>
        </p:nvSpPr>
        <p:spPr/>
        <p:txBody>
          <a:bodyPr/>
          <a:lstStyle/>
          <a:p>
            <a:pPr marL="0" indent="0">
              <a:buNone/>
            </a:pPr>
            <a:r>
              <a:rPr lang="en-US" i="1" dirty="0"/>
              <a:t>Handout: </a:t>
            </a:r>
            <a:r>
              <a:rPr lang="en-US" dirty="0"/>
              <a:t>CQEL Anticipating Behaviors</a:t>
            </a:r>
          </a:p>
          <a:p>
            <a:pPr marL="0" indent="0">
              <a:buNone/>
            </a:pPr>
            <a:endParaRPr lang="en-US" i="1" dirty="0"/>
          </a:p>
          <a:p>
            <a:pPr marL="0" indent="0">
              <a:buNone/>
            </a:pPr>
            <a:r>
              <a:rPr lang="en-US" dirty="0"/>
              <a:t>Let’s take a moment to reflect on our own environments and how we could plan ahead for behavior.</a:t>
            </a:r>
          </a:p>
        </p:txBody>
      </p:sp>
    </p:spTree>
    <p:extLst>
      <p:ext uri="{BB962C8B-B14F-4D97-AF65-F5344CB8AC3E}">
        <p14:creationId xmlns:p14="http://schemas.microsoft.com/office/powerpoint/2010/main" val="162095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6B4D-5324-F84B-AC4C-88729C327FEF}"/>
              </a:ext>
            </a:extLst>
          </p:cNvPr>
          <p:cNvSpPr>
            <a:spLocks noGrp="1"/>
          </p:cNvSpPr>
          <p:nvPr>
            <p:ph type="title"/>
          </p:nvPr>
        </p:nvSpPr>
        <p:spPr>
          <a:xfrm>
            <a:off x="1" y="350027"/>
            <a:ext cx="12192000" cy="804696"/>
          </a:xfrm>
        </p:spPr>
        <p:txBody>
          <a:bodyPr/>
          <a:lstStyle/>
          <a:p>
            <a:r>
              <a:rPr lang="en-US" dirty="0"/>
              <a:t>The Pyramid Model</a:t>
            </a:r>
          </a:p>
        </p:txBody>
      </p:sp>
      <p:pic>
        <p:nvPicPr>
          <p:cNvPr id="11" name="Picture 10" descr="Pyramid Model for Promoting Social Emotional Competence in Infants and Young Children">
            <a:extLst>
              <a:ext uri="{FF2B5EF4-FFF2-40B4-BE49-F238E27FC236}">
                <a16:creationId xmlns:a16="http://schemas.microsoft.com/office/drawing/2014/main" id="{362EAEFD-323C-2247-BC27-390310EAC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0961" y="1154723"/>
            <a:ext cx="6870078" cy="5178714"/>
          </a:xfrm>
          <a:prstGeom prst="rect">
            <a:avLst/>
          </a:prstGeom>
        </p:spPr>
      </p:pic>
      <p:sp>
        <p:nvSpPr>
          <p:cNvPr id="4" name="TextBox 3">
            <a:extLst>
              <a:ext uri="{FF2B5EF4-FFF2-40B4-BE49-F238E27FC236}">
                <a16:creationId xmlns:a16="http://schemas.microsoft.com/office/drawing/2014/main" id="{AB0C60E0-C2EB-244D-969E-C98F3548E788}"/>
              </a:ext>
            </a:extLst>
          </p:cNvPr>
          <p:cNvSpPr txBox="1"/>
          <p:nvPr/>
        </p:nvSpPr>
        <p:spPr>
          <a:xfrm>
            <a:off x="0" y="6262810"/>
            <a:ext cx="6870078" cy="490326"/>
          </a:xfrm>
          <a:prstGeom prst="rect">
            <a:avLst/>
          </a:prstGeom>
        </p:spPr>
        <p:txBody>
          <a:bodyPr vert="horz" wrap="square" lIns="91440" tIns="45720" rIns="91440" bIns="45720" rtlCol="0" anchor="ctr">
            <a:noAutofit/>
          </a:bodyPr>
          <a:lstStyle/>
          <a:p>
            <a:r>
              <a:rPr lang="en-US" sz="1600" dirty="0"/>
              <a:t>Image Credit: Center on the Social and Emotional Foundations for Early Learning</a:t>
            </a:r>
            <a:endParaRPr lang="en-US" sz="1600" b="0" dirty="0"/>
          </a:p>
        </p:txBody>
      </p:sp>
    </p:spTree>
    <p:extLst>
      <p:ext uri="{BB962C8B-B14F-4D97-AF65-F5344CB8AC3E}">
        <p14:creationId xmlns:p14="http://schemas.microsoft.com/office/powerpoint/2010/main" val="2398008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47ED59-47DB-A24D-A1E4-9E2699930C73}"/>
              </a:ext>
            </a:extLst>
          </p:cNvPr>
          <p:cNvSpPr>
            <a:spLocks noGrp="1"/>
          </p:cNvSpPr>
          <p:nvPr>
            <p:ph idx="1"/>
          </p:nvPr>
        </p:nvSpPr>
        <p:spPr>
          <a:xfrm>
            <a:off x="3596641" y="1939515"/>
            <a:ext cx="8412480" cy="4355942"/>
          </a:xfrm>
        </p:spPr>
        <p:txBody>
          <a:bodyPr/>
          <a:lstStyle/>
          <a:p>
            <a:r>
              <a:rPr lang="en-US" dirty="0">
                <a:hlinkClick r:id="rId3"/>
              </a:rPr>
              <a:t>Video link: What is Positive Behavior Support?</a:t>
            </a:r>
            <a:endParaRPr lang="en-US" dirty="0"/>
          </a:p>
          <a:p>
            <a:endParaRPr lang="en-US" dirty="0"/>
          </a:p>
          <a:p>
            <a:r>
              <a:rPr lang="en-US" dirty="0"/>
              <a:t>As you watch, listen for something new about positive behavior support that you didn’t know before.</a:t>
            </a:r>
          </a:p>
        </p:txBody>
      </p:sp>
      <p:sp>
        <p:nvSpPr>
          <p:cNvPr id="2" name="Title 1">
            <a:extLst>
              <a:ext uri="{FF2B5EF4-FFF2-40B4-BE49-F238E27FC236}">
                <a16:creationId xmlns:a16="http://schemas.microsoft.com/office/drawing/2014/main" id="{62EFA1D7-5A4D-A84D-9EB5-9FB180FDB1D9}"/>
              </a:ext>
            </a:extLst>
          </p:cNvPr>
          <p:cNvSpPr>
            <a:spLocks noGrp="1"/>
          </p:cNvSpPr>
          <p:nvPr>
            <p:ph type="title"/>
          </p:nvPr>
        </p:nvSpPr>
        <p:spPr>
          <a:xfrm>
            <a:off x="3596641" y="713187"/>
            <a:ext cx="8595360" cy="845327"/>
          </a:xfrm>
          <a:solidFill>
            <a:schemeClr val="bg1"/>
          </a:solidFill>
        </p:spPr>
        <p:txBody>
          <a:bodyPr/>
          <a:lstStyle/>
          <a:p>
            <a:r>
              <a:rPr lang="en-US" dirty="0"/>
              <a:t>Video: </a:t>
            </a:r>
            <a:r>
              <a:rPr lang="en-US" i="1" dirty="0"/>
              <a:t>What is Positive</a:t>
            </a:r>
            <a:br>
              <a:rPr lang="en-US" i="1" dirty="0"/>
            </a:br>
            <a:r>
              <a:rPr lang="en-US" i="1" dirty="0"/>
              <a:t>Behavior Support?</a:t>
            </a:r>
          </a:p>
        </p:txBody>
      </p:sp>
    </p:spTree>
    <p:extLst>
      <p:ext uri="{BB962C8B-B14F-4D97-AF65-F5344CB8AC3E}">
        <p14:creationId xmlns:p14="http://schemas.microsoft.com/office/powerpoint/2010/main" val="1308296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A7BEB-1CE1-2A46-A57F-5ECB93E67985}"/>
              </a:ext>
            </a:extLst>
          </p:cNvPr>
          <p:cNvSpPr>
            <a:spLocks noGrp="1"/>
          </p:cNvSpPr>
          <p:nvPr>
            <p:ph type="title"/>
          </p:nvPr>
        </p:nvSpPr>
        <p:spPr>
          <a:xfrm>
            <a:off x="1" y="350027"/>
            <a:ext cx="12192000" cy="1143000"/>
          </a:xfrm>
          <a:prstGeom prst="rect">
            <a:avLst/>
          </a:prstGeom>
        </p:spPr>
        <p:txBody>
          <a:bodyPr anchor="ctr">
            <a:normAutofit/>
          </a:bodyPr>
          <a:lstStyle/>
          <a:p>
            <a:r>
              <a:rPr lang="en-US" dirty="0"/>
              <a:t>Key Concepts of PBS</a:t>
            </a:r>
          </a:p>
        </p:txBody>
      </p:sp>
      <p:sp>
        <p:nvSpPr>
          <p:cNvPr id="3" name="Content Placeholder 2">
            <a:extLst>
              <a:ext uri="{FF2B5EF4-FFF2-40B4-BE49-F238E27FC236}">
                <a16:creationId xmlns:a16="http://schemas.microsoft.com/office/drawing/2014/main" id="{C982D90B-9E49-3748-BBBA-946723CDE80D}"/>
              </a:ext>
            </a:extLst>
          </p:cNvPr>
          <p:cNvSpPr>
            <a:spLocks noGrp="1"/>
          </p:cNvSpPr>
          <p:nvPr>
            <p:ph sz="half" idx="2"/>
          </p:nvPr>
        </p:nvSpPr>
        <p:spPr>
          <a:xfrm>
            <a:off x="5627915" y="1702204"/>
            <a:ext cx="6019798" cy="4105507"/>
          </a:xfrm>
          <a:prstGeom prst="rect">
            <a:avLst/>
          </a:prstGeom>
        </p:spPr>
        <p:txBody>
          <a:bodyPr>
            <a:normAutofit/>
          </a:bodyPr>
          <a:lstStyle/>
          <a:p>
            <a:pPr>
              <a:lnSpc>
                <a:spcPct val="90000"/>
              </a:lnSpc>
            </a:pPr>
            <a:r>
              <a:rPr lang="en-US" sz="2700" dirty="0"/>
              <a:t>PBS promotes positive behaviors</a:t>
            </a:r>
          </a:p>
          <a:p>
            <a:pPr lvl="1">
              <a:lnSpc>
                <a:spcPct val="90000"/>
              </a:lnSpc>
              <a:buFont typeface="Arial" panose="020B0604020202020204" pitchFamily="34" charset="0"/>
              <a:buChar char="•"/>
            </a:pPr>
            <a:r>
              <a:rPr lang="en-US" sz="2700" dirty="0"/>
              <a:t>Educators notice positive behaviors and build on them</a:t>
            </a:r>
          </a:p>
          <a:p>
            <a:pPr lvl="1">
              <a:lnSpc>
                <a:spcPct val="90000"/>
              </a:lnSpc>
            </a:pPr>
            <a:endParaRPr lang="en-US" sz="2700" dirty="0"/>
          </a:p>
          <a:p>
            <a:pPr>
              <a:lnSpc>
                <a:spcPct val="90000"/>
              </a:lnSpc>
            </a:pPr>
            <a:r>
              <a:rPr lang="en-US" sz="2700" dirty="0"/>
              <a:t>PBS is proactive not reactive</a:t>
            </a:r>
          </a:p>
          <a:p>
            <a:pPr lvl="1">
              <a:lnSpc>
                <a:spcPct val="90000"/>
              </a:lnSpc>
              <a:buFont typeface="Arial" panose="020B0604020202020204" pitchFamily="34" charset="0"/>
              <a:buChar char="•"/>
            </a:pPr>
            <a:r>
              <a:rPr lang="en-US" sz="2700" dirty="0"/>
              <a:t>Teach and practice positive behaviors</a:t>
            </a:r>
          </a:p>
          <a:p>
            <a:pPr lvl="2">
              <a:lnSpc>
                <a:spcPct val="90000"/>
              </a:lnSpc>
              <a:buSzPct val="80000"/>
              <a:buFont typeface="Courier New" panose="02070309020205020404" pitchFamily="49" charset="0"/>
              <a:buChar char="o"/>
            </a:pPr>
            <a:r>
              <a:rPr lang="en-US" sz="2700" dirty="0"/>
              <a:t>In other words, teach children how to ask for what they need.</a:t>
            </a:r>
          </a:p>
        </p:txBody>
      </p:sp>
      <p:pic>
        <p:nvPicPr>
          <p:cNvPr id="4" name="Picture 3" descr="Child and teacher sitting at a table and giving each other a high five">
            <a:extLst>
              <a:ext uri="{FF2B5EF4-FFF2-40B4-BE49-F238E27FC236}">
                <a16:creationId xmlns:a16="http://schemas.microsoft.com/office/drawing/2014/main" id="{944BCFA4-6616-1C42-9F35-FA9585B145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b="-3"/>
          <a:stretch/>
        </p:blipFill>
        <p:spPr>
          <a:xfrm>
            <a:off x="20" y="1736035"/>
            <a:ext cx="5508151" cy="4982818"/>
          </a:xfrm>
          <a:prstGeom prst="rect">
            <a:avLst/>
          </a:prstGeom>
          <a:noFill/>
        </p:spPr>
      </p:pic>
      <p:sp>
        <p:nvSpPr>
          <p:cNvPr id="5" name="TextBox 4">
            <a:extLst>
              <a:ext uri="{FF2B5EF4-FFF2-40B4-BE49-F238E27FC236}">
                <a16:creationId xmlns:a16="http://schemas.microsoft.com/office/drawing/2014/main" id="{015EF879-01F3-6C44-8F0D-7EB212A02C7A}"/>
              </a:ext>
              <a:ext uri="{C183D7F6-B498-43B3-948B-1728B52AA6E4}">
                <adec:decorative xmlns:adec="http://schemas.microsoft.com/office/drawing/2017/decorative" val="1"/>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solidFill>
                  <a:schemeClr val="bg1"/>
                </a:solidFill>
              </a:rPr>
              <a:t>Image Credit: EarlyEdU</a:t>
            </a:r>
          </a:p>
        </p:txBody>
      </p:sp>
    </p:spTree>
    <p:extLst>
      <p:ext uri="{BB962C8B-B14F-4D97-AF65-F5344CB8AC3E}">
        <p14:creationId xmlns:p14="http://schemas.microsoft.com/office/powerpoint/2010/main" val="2831747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35B8EF-FE30-F64E-B0A7-8139BF457FDA}"/>
              </a:ext>
            </a:extLst>
          </p:cNvPr>
          <p:cNvSpPr>
            <a:spLocks noGrp="1"/>
          </p:cNvSpPr>
          <p:nvPr>
            <p:ph idx="1"/>
          </p:nvPr>
        </p:nvSpPr>
        <p:spPr/>
        <p:txBody>
          <a:bodyPr/>
          <a:lstStyle/>
          <a:p>
            <a:r>
              <a:rPr lang="en-US" dirty="0">
                <a:hlinkClick r:id="rId3"/>
              </a:rPr>
              <a:t>Video link: Prevention Strategies</a:t>
            </a:r>
            <a:endParaRPr lang="en-US" dirty="0"/>
          </a:p>
          <a:p>
            <a:endParaRPr lang="en-US" dirty="0"/>
          </a:p>
          <a:p>
            <a:r>
              <a:rPr lang="en-US" dirty="0"/>
              <a:t>Watch for a strategy you would like to incorporate in your program.</a:t>
            </a:r>
          </a:p>
        </p:txBody>
      </p:sp>
      <p:sp>
        <p:nvSpPr>
          <p:cNvPr id="2" name="Title 1">
            <a:extLst>
              <a:ext uri="{FF2B5EF4-FFF2-40B4-BE49-F238E27FC236}">
                <a16:creationId xmlns:a16="http://schemas.microsoft.com/office/drawing/2014/main" id="{4389337B-0E15-BB47-9E0E-E46A27FFB8AC}"/>
              </a:ext>
            </a:extLst>
          </p:cNvPr>
          <p:cNvSpPr>
            <a:spLocks noGrp="1"/>
          </p:cNvSpPr>
          <p:nvPr>
            <p:ph type="title"/>
          </p:nvPr>
        </p:nvSpPr>
        <p:spPr>
          <a:solidFill>
            <a:schemeClr val="bg1"/>
          </a:solidFill>
        </p:spPr>
        <p:txBody>
          <a:bodyPr/>
          <a:lstStyle/>
          <a:p>
            <a:r>
              <a:rPr lang="en-US" dirty="0"/>
              <a:t>Video: </a:t>
            </a:r>
            <a:r>
              <a:rPr lang="en-US" i="1" dirty="0"/>
              <a:t>Prevention Strategies</a:t>
            </a:r>
          </a:p>
        </p:txBody>
      </p:sp>
    </p:spTree>
    <p:extLst>
      <p:ext uri="{BB962C8B-B14F-4D97-AF65-F5344CB8AC3E}">
        <p14:creationId xmlns:p14="http://schemas.microsoft.com/office/powerpoint/2010/main" val="3052345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2EF7D-111B-004A-984D-06C3AA16C42D}"/>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FF639D20-B8DA-0946-9AB8-EEECA2B59FEF}"/>
              </a:ext>
            </a:extLst>
          </p:cNvPr>
          <p:cNvSpPr>
            <a:spLocks noGrp="1"/>
          </p:cNvSpPr>
          <p:nvPr>
            <p:ph idx="1"/>
          </p:nvPr>
        </p:nvSpPr>
        <p:spPr/>
        <p:txBody>
          <a:bodyPr/>
          <a:lstStyle/>
          <a:p>
            <a:pPr marL="0" indent="0">
              <a:buNone/>
            </a:pPr>
            <a:r>
              <a:rPr lang="en-US" sz="2400" dirty="0"/>
              <a:t>“Children at the young ages of 3 or 4 often test boundaries and act out, particularly when adjusting to new social environments such as preschool. According to the American Academy of Pediatrics, it is perfectly normal for a preschooler’s frustration or anger to manifest as physical conflict. When caregivers correct this ordinary behavior in a way that promotes empathy, it’s a healthy part of a child’s social development. Labelling a young child as violent or disruptive and calling parents to pick up their child send the wrong message to the child, and it could even lead to unnecessary medical or psychological interventions.” </a:t>
            </a:r>
          </a:p>
          <a:p>
            <a:pPr marL="0" indent="0">
              <a:buNone/>
            </a:pPr>
            <a:endParaRPr lang="en-US" sz="2400" dirty="0"/>
          </a:p>
          <a:p>
            <a:pPr marL="0" indent="0">
              <a:buNone/>
            </a:pPr>
            <a:r>
              <a:rPr lang="en-US" sz="2400" dirty="0"/>
              <a:t>–Rasheed Malik, Early Childhood Policy, Center for American Progress</a:t>
            </a:r>
          </a:p>
        </p:txBody>
      </p:sp>
    </p:spTree>
    <p:extLst>
      <p:ext uri="{BB962C8B-B14F-4D97-AF65-F5344CB8AC3E}">
        <p14:creationId xmlns:p14="http://schemas.microsoft.com/office/powerpoint/2010/main" val="4177141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1F3A1-20D7-EE4E-9BB9-8A4172D6DFCD}"/>
              </a:ext>
            </a:extLst>
          </p:cNvPr>
          <p:cNvSpPr>
            <a:spLocks noGrp="1"/>
          </p:cNvSpPr>
          <p:nvPr>
            <p:ph idx="1"/>
          </p:nvPr>
        </p:nvSpPr>
        <p:spPr/>
        <p:txBody>
          <a:bodyPr/>
          <a:lstStyle/>
          <a:p>
            <a:r>
              <a:rPr lang="en-US" dirty="0">
                <a:hlinkClick r:id="rId3"/>
              </a:rPr>
              <a:t>Video link: Teach Practice Reinforce</a:t>
            </a:r>
            <a:endParaRPr lang="en-US" dirty="0"/>
          </a:p>
        </p:txBody>
      </p:sp>
      <p:sp>
        <p:nvSpPr>
          <p:cNvPr id="2" name="Title 1">
            <a:extLst>
              <a:ext uri="{FF2B5EF4-FFF2-40B4-BE49-F238E27FC236}">
                <a16:creationId xmlns:a16="http://schemas.microsoft.com/office/drawing/2014/main" id="{3586F549-0220-4A49-BAD3-7FEE5708DE0C}"/>
              </a:ext>
            </a:extLst>
          </p:cNvPr>
          <p:cNvSpPr>
            <a:spLocks noGrp="1"/>
          </p:cNvSpPr>
          <p:nvPr>
            <p:ph type="title"/>
          </p:nvPr>
        </p:nvSpPr>
        <p:spPr>
          <a:solidFill>
            <a:schemeClr val="bg1"/>
          </a:solidFill>
        </p:spPr>
        <p:txBody>
          <a:bodyPr/>
          <a:lstStyle/>
          <a:p>
            <a:r>
              <a:rPr lang="en-US" dirty="0"/>
              <a:t>Video: </a:t>
            </a:r>
            <a:r>
              <a:rPr lang="en-US" i="1" dirty="0"/>
              <a:t>Teach Practice Reinforce</a:t>
            </a:r>
          </a:p>
        </p:txBody>
      </p:sp>
    </p:spTree>
    <p:extLst>
      <p:ext uri="{BB962C8B-B14F-4D97-AF65-F5344CB8AC3E}">
        <p14:creationId xmlns:p14="http://schemas.microsoft.com/office/powerpoint/2010/main" val="3562815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41A8-E9A9-4B45-BB73-C4D709FADB13}"/>
              </a:ext>
            </a:extLst>
          </p:cNvPr>
          <p:cNvSpPr>
            <a:spLocks noGrp="1"/>
          </p:cNvSpPr>
          <p:nvPr>
            <p:ph type="title"/>
          </p:nvPr>
        </p:nvSpPr>
        <p:spPr>
          <a:xfrm>
            <a:off x="3596641" y="485859"/>
            <a:ext cx="8595360" cy="1444541"/>
          </a:xfrm>
        </p:spPr>
        <p:txBody>
          <a:bodyPr/>
          <a:lstStyle/>
          <a:p>
            <a:r>
              <a:rPr lang="en-US" dirty="0"/>
              <a:t>Discussion: Teach Practice Reinforce</a:t>
            </a:r>
          </a:p>
        </p:txBody>
      </p:sp>
      <p:sp>
        <p:nvSpPr>
          <p:cNvPr id="3" name="Content Placeholder 2">
            <a:extLst>
              <a:ext uri="{FF2B5EF4-FFF2-40B4-BE49-F238E27FC236}">
                <a16:creationId xmlns:a16="http://schemas.microsoft.com/office/drawing/2014/main" id="{247EF8E1-C1DB-404F-A44C-9E548F21B773}"/>
              </a:ext>
            </a:extLst>
          </p:cNvPr>
          <p:cNvSpPr>
            <a:spLocks noGrp="1"/>
          </p:cNvSpPr>
          <p:nvPr>
            <p:ph idx="1"/>
          </p:nvPr>
        </p:nvSpPr>
        <p:spPr>
          <a:xfrm>
            <a:off x="3596641" y="2214879"/>
            <a:ext cx="8412480" cy="3480341"/>
          </a:xfrm>
        </p:spPr>
        <p:txBody>
          <a:bodyPr/>
          <a:lstStyle/>
          <a:p>
            <a:r>
              <a:rPr lang="en-US" dirty="0"/>
              <a:t>What behavior strategy are you currently teaching, practicing, or reinforcing?</a:t>
            </a:r>
          </a:p>
          <a:p>
            <a:pPr marL="0" indent="0">
              <a:buNone/>
            </a:pPr>
            <a:endParaRPr lang="en-US" dirty="0"/>
          </a:p>
        </p:txBody>
      </p:sp>
      <p:graphicFrame>
        <p:nvGraphicFramePr>
          <p:cNvPr id="4" name="Diagram 3" descr="Diagram showing teach, practice, reinforce">
            <a:extLst>
              <a:ext uri="{FF2B5EF4-FFF2-40B4-BE49-F238E27FC236}">
                <a16:creationId xmlns:a16="http://schemas.microsoft.com/office/drawing/2014/main" id="{373F6594-EC7F-9340-A514-C9E86DC8101E}"/>
              </a:ext>
            </a:extLst>
          </p:cNvPr>
          <p:cNvGraphicFramePr/>
          <p:nvPr>
            <p:extLst>
              <p:ext uri="{D42A27DB-BD31-4B8C-83A1-F6EECF244321}">
                <p14:modId xmlns:p14="http://schemas.microsoft.com/office/powerpoint/2010/main" val="2290127343"/>
              </p:ext>
            </p:extLst>
          </p:nvPr>
        </p:nvGraphicFramePr>
        <p:xfrm>
          <a:off x="2032000" y="3442685"/>
          <a:ext cx="8128000" cy="2969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6369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B1B4D-6A0C-D846-B214-70783F0673C7}"/>
              </a:ext>
            </a:extLst>
          </p:cNvPr>
          <p:cNvSpPr>
            <a:spLocks noGrp="1"/>
          </p:cNvSpPr>
          <p:nvPr>
            <p:ph idx="1"/>
          </p:nvPr>
        </p:nvSpPr>
        <p:spPr/>
        <p:txBody>
          <a:bodyPr/>
          <a:lstStyle/>
          <a:p>
            <a:r>
              <a:rPr lang="en-US" dirty="0">
                <a:hlinkClick r:id="rId3"/>
              </a:rPr>
              <a:t>Video link: From the Field – Visuals </a:t>
            </a:r>
            <a:endParaRPr lang="en-US" dirty="0"/>
          </a:p>
          <a:p>
            <a:endParaRPr lang="en-US" dirty="0"/>
          </a:p>
          <a:p>
            <a:r>
              <a:rPr lang="en-US" dirty="0"/>
              <a:t>Watch and think, how are you using visuals in your early learning setting?</a:t>
            </a:r>
          </a:p>
        </p:txBody>
      </p:sp>
      <p:sp>
        <p:nvSpPr>
          <p:cNvPr id="2" name="Title 1">
            <a:extLst>
              <a:ext uri="{FF2B5EF4-FFF2-40B4-BE49-F238E27FC236}">
                <a16:creationId xmlns:a16="http://schemas.microsoft.com/office/drawing/2014/main" id="{398E2730-DE52-BC4E-9D56-7AC7D9C4B5D3}"/>
              </a:ext>
            </a:extLst>
          </p:cNvPr>
          <p:cNvSpPr>
            <a:spLocks noGrp="1"/>
          </p:cNvSpPr>
          <p:nvPr>
            <p:ph type="title"/>
          </p:nvPr>
        </p:nvSpPr>
        <p:spPr>
          <a:solidFill>
            <a:schemeClr val="bg1"/>
          </a:solidFill>
        </p:spPr>
        <p:txBody>
          <a:bodyPr/>
          <a:lstStyle/>
          <a:p>
            <a:r>
              <a:rPr lang="en-US" dirty="0"/>
              <a:t>Video: </a:t>
            </a:r>
            <a:r>
              <a:rPr lang="en-US" i="1" dirty="0"/>
              <a:t>From the Field – Visuals </a:t>
            </a:r>
          </a:p>
        </p:txBody>
      </p:sp>
    </p:spTree>
    <p:extLst>
      <p:ext uri="{BB962C8B-B14F-4D97-AF65-F5344CB8AC3E}">
        <p14:creationId xmlns:p14="http://schemas.microsoft.com/office/powerpoint/2010/main" val="2060590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41A8-E9A9-4B45-BB73-C4D709FADB13}"/>
              </a:ext>
            </a:extLst>
          </p:cNvPr>
          <p:cNvSpPr>
            <a:spLocks noGrp="1"/>
          </p:cNvSpPr>
          <p:nvPr>
            <p:ph type="title"/>
          </p:nvPr>
        </p:nvSpPr>
        <p:spPr>
          <a:xfrm>
            <a:off x="3596641" y="485859"/>
            <a:ext cx="8595360" cy="1363260"/>
          </a:xfrm>
        </p:spPr>
        <p:txBody>
          <a:bodyPr/>
          <a:lstStyle/>
          <a:p>
            <a:r>
              <a:rPr lang="en-US" dirty="0"/>
              <a:t>Discussion: From the Field – Visuals </a:t>
            </a:r>
          </a:p>
        </p:txBody>
      </p:sp>
      <p:sp>
        <p:nvSpPr>
          <p:cNvPr id="3" name="Content Placeholder 2">
            <a:extLst>
              <a:ext uri="{FF2B5EF4-FFF2-40B4-BE49-F238E27FC236}">
                <a16:creationId xmlns:a16="http://schemas.microsoft.com/office/drawing/2014/main" id="{247EF8E1-C1DB-404F-A44C-9E548F21B773}"/>
              </a:ext>
            </a:extLst>
          </p:cNvPr>
          <p:cNvSpPr>
            <a:spLocks noGrp="1"/>
          </p:cNvSpPr>
          <p:nvPr>
            <p:ph idx="1"/>
          </p:nvPr>
        </p:nvSpPr>
        <p:spPr>
          <a:xfrm>
            <a:off x="3596641" y="2052320"/>
            <a:ext cx="8412480" cy="3642900"/>
          </a:xfrm>
        </p:spPr>
        <p:txBody>
          <a:bodyPr/>
          <a:lstStyle/>
          <a:p>
            <a:r>
              <a:rPr lang="en-US" dirty="0"/>
              <a:t>How are you using visuals in your early learning setting?</a:t>
            </a:r>
          </a:p>
          <a:p>
            <a:pPr marL="0" indent="0">
              <a:buNone/>
            </a:pPr>
            <a:endParaRPr lang="en-US" dirty="0"/>
          </a:p>
          <a:p>
            <a:r>
              <a:rPr lang="en-US" dirty="0"/>
              <a:t>How do you support children having choice and control within their day?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18809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16A6-971B-DF4E-AC71-BCCB0CABFA7A}"/>
              </a:ext>
            </a:extLst>
          </p:cNvPr>
          <p:cNvSpPr>
            <a:spLocks noGrp="1"/>
          </p:cNvSpPr>
          <p:nvPr>
            <p:ph type="title"/>
          </p:nvPr>
        </p:nvSpPr>
        <p:spPr/>
        <p:txBody>
          <a:bodyPr/>
          <a:lstStyle/>
          <a:p>
            <a:r>
              <a:rPr lang="en-US" dirty="0"/>
              <a:t>Head Start Center for Inclusion</a:t>
            </a:r>
          </a:p>
        </p:txBody>
      </p:sp>
      <p:pic>
        <p:nvPicPr>
          <p:cNvPr id="7" name="Picture 6" descr="Head Start Center for Inclusion logo">
            <a:hlinkClick r:id="rId3"/>
            <a:extLst>
              <a:ext uri="{FF2B5EF4-FFF2-40B4-BE49-F238E27FC236}">
                <a16:creationId xmlns:a16="http://schemas.microsoft.com/office/drawing/2014/main" id="{D6BF79B1-7821-534E-901D-E9E4E0A104BD}"/>
              </a:ext>
            </a:extLst>
          </p:cNvPr>
          <p:cNvPicPr>
            <a:picLocks noChangeAspect="1"/>
          </p:cNvPicPr>
          <p:nvPr/>
        </p:nvPicPr>
        <p:blipFill>
          <a:blip r:embed="rId4"/>
          <a:stretch>
            <a:fillRect/>
          </a:stretch>
        </p:blipFill>
        <p:spPr>
          <a:xfrm>
            <a:off x="175934" y="2668090"/>
            <a:ext cx="6819900" cy="2997200"/>
          </a:xfrm>
          <a:prstGeom prst="rect">
            <a:avLst/>
          </a:prstGeom>
        </p:spPr>
      </p:pic>
      <p:pic>
        <p:nvPicPr>
          <p:cNvPr id="6" name="Picture 5" descr="picture showing topics covered on the Head Start Center for Inclusion classroom visuals and support page">
            <a:extLst>
              <a:ext uri="{FF2B5EF4-FFF2-40B4-BE49-F238E27FC236}">
                <a16:creationId xmlns:a16="http://schemas.microsoft.com/office/drawing/2014/main" id="{4C93DEEC-B91B-F04A-9B2C-94A2B51652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55655" y="1493027"/>
            <a:ext cx="6060411" cy="3584448"/>
          </a:xfrm>
          <a:prstGeom prst="rect">
            <a:avLst/>
          </a:prstGeom>
          <a:ln>
            <a:solidFill>
              <a:schemeClr val="accent1"/>
            </a:solidFill>
          </a:ln>
        </p:spPr>
      </p:pic>
    </p:spTree>
    <p:extLst>
      <p:ext uri="{BB962C8B-B14F-4D97-AF65-F5344CB8AC3E}">
        <p14:creationId xmlns:p14="http://schemas.microsoft.com/office/powerpoint/2010/main" val="4041810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74D0-EA11-A240-87D8-51D169294D22}"/>
              </a:ext>
            </a:extLst>
          </p:cNvPr>
          <p:cNvSpPr>
            <a:spLocks noGrp="1"/>
          </p:cNvSpPr>
          <p:nvPr>
            <p:ph idx="1"/>
          </p:nvPr>
        </p:nvSpPr>
        <p:spPr>
          <a:xfrm>
            <a:off x="3596641" y="1939515"/>
            <a:ext cx="8412480" cy="4355942"/>
          </a:xfrm>
        </p:spPr>
        <p:txBody>
          <a:bodyPr/>
          <a:lstStyle/>
          <a:p>
            <a:r>
              <a:rPr lang="en-US" dirty="0">
                <a:hlinkClick r:id="rId3"/>
              </a:rPr>
              <a:t>Video link: Books to Support Positive Behavior</a:t>
            </a:r>
            <a:endParaRPr lang="en-US" dirty="0"/>
          </a:p>
          <a:p>
            <a:endParaRPr lang="en-US" dirty="0"/>
          </a:p>
          <a:p>
            <a:r>
              <a:rPr lang="en-US" dirty="0"/>
              <a:t>Watch for any books you have used successfully and/or any you would like to check out!</a:t>
            </a:r>
          </a:p>
        </p:txBody>
      </p:sp>
      <p:sp>
        <p:nvSpPr>
          <p:cNvPr id="2" name="Title 1">
            <a:extLst>
              <a:ext uri="{FF2B5EF4-FFF2-40B4-BE49-F238E27FC236}">
                <a16:creationId xmlns:a16="http://schemas.microsoft.com/office/drawing/2014/main" id="{03F86978-3D7F-C34C-86ED-B1BF43ADCB8F}"/>
              </a:ext>
            </a:extLst>
          </p:cNvPr>
          <p:cNvSpPr>
            <a:spLocks noGrp="1"/>
          </p:cNvSpPr>
          <p:nvPr>
            <p:ph type="title"/>
          </p:nvPr>
        </p:nvSpPr>
        <p:spPr>
          <a:xfrm>
            <a:off x="3596641" y="713187"/>
            <a:ext cx="8595360" cy="845327"/>
          </a:xfrm>
          <a:solidFill>
            <a:schemeClr val="bg1"/>
          </a:solidFill>
        </p:spPr>
        <p:txBody>
          <a:bodyPr/>
          <a:lstStyle/>
          <a:p>
            <a:r>
              <a:rPr lang="en-US" dirty="0"/>
              <a:t>Video: </a:t>
            </a:r>
            <a:r>
              <a:rPr lang="en-US" i="1" dirty="0"/>
              <a:t>Books to Support Positive Behavior</a:t>
            </a:r>
          </a:p>
        </p:txBody>
      </p:sp>
    </p:spTree>
    <p:extLst>
      <p:ext uri="{BB962C8B-B14F-4D97-AF65-F5344CB8AC3E}">
        <p14:creationId xmlns:p14="http://schemas.microsoft.com/office/powerpoint/2010/main" val="365750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41CCF-D972-3849-8297-3DA187654D37}"/>
              </a:ext>
            </a:extLst>
          </p:cNvPr>
          <p:cNvSpPr>
            <a:spLocks noGrp="1"/>
          </p:cNvSpPr>
          <p:nvPr>
            <p:ph type="title"/>
          </p:nvPr>
        </p:nvSpPr>
        <p:spPr>
          <a:xfrm>
            <a:off x="1" y="350027"/>
            <a:ext cx="12192000" cy="980008"/>
          </a:xfrm>
        </p:spPr>
        <p:txBody>
          <a:bodyPr/>
          <a:lstStyle/>
          <a:p>
            <a:r>
              <a:rPr lang="en-US" dirty="0"/>
              <a:t>What is Circle Time Magazine?</a:t>
            </a:r>
          </a:p>
        </p:txBody>
      </p:sp>
      <p:pic>
        <p:nvPicPr>
          <p:cNvPr id="4" name="Picture 3" descr="Circle Time Magazine logo">
            <a:hlinkClick r:id="rId3"/>
            <a:extLst>
              <a:ext uri="{FF2B5EF4-FFF2-40B4-BE49-F238E27FC236}">
                <a16:creationId xmlns:a16="http://schemas.microsoft.com/office/drawing/2014/main" id="{6F0B4C85-D05F-054E-8334-FA3217FB490E}"/>
              </a:ext>
            </a:extLst>
          </p:cNvPr>
          <p:cNvPicPr>
            <a:picLocks noChangeAspect="1"/>
          </p:cNvPicPr>
          <p:nvPr/>
        </p:nvPicPr>
        <p:blipFill>
          <a:blip r:embed="rId4"/>
          <a:stretch>
            <a:fillRect/>
          </a:stretch>
        </p:blipFill>
        <p:spPr>
          <a:xfrm>
            <a:off x="3850786" y="1330035"/>
            <a:ext cx="4490427" cy="4449231"/>
          </a:xfrm>
          <a:prstGeom prst="rect">
            <a:avLst/>
          </a:prstGeom>
        </p:spPr>
      </p:pic>
      <p:sp>
        <p:nvSpPr>
          <p:cNvPr id="5" name="TextBox 4">
            <a:extLst>
              <a:ext uri="{FF2B5EF4-FFF2-40B4-BE49-F238E27FC236}">
                <a16:creationId xmlns:a16="http://schemas.microsoft.com/office/drawing/2014/main" id="{7EF45C84-90E5-784F-A6B0-BA2ADD9D53BB}"/>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600" b="0" dirty="0"/>
              <a:t>Image Credit: EarlyEdU</a:t>
            </a:r>
          </a:p>
        </p:txBody>
      </p:sp>
    </p:spTree>
    <p:extLst>
      <p:ext uri="{BB962C8B-B14F-4D97-AF65-F5344CB8AC3E}">
        <p14:creationId xmlns:p14="http://schemas.microsoft.com/office/powerpoint/2010/main" val="850018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 drop falling into a pool of water.">
            <a:extLst>
              <a:ext uri="{FF2B5EF4-FFF2-40B4-BE49-F238E27FC236}">
                <a16:creationId xmlns:a16="http://schemas.microsoft.com/office/drawing/2014/main" id="{46D3904F-CAED-5A45-928C-1062738DC16F}"/>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0" y="1575582"/>
            <a:ext cx="12191999" cy="5282418"/>
          </a:xfrm>
          <a:prstGeom prst="rect">
            <a:avLst/>
          </a:prstGeom>
        </p:spPr>
      </p:pic>
      <p:sp>
        <p:nvSpPr>
          <p:cNvPr id="2" name="Title 1">
            <a:extLst>
              <a:ext uri="{FF2B5EF4-FFF2-40B4-BE49-F238E27FC236}">
                <a16:creationId xmlns:a16="http://schemas.microsoft.com/office/drawing/2014/main" id="{5DFFE932-8E69-E84B-B872-F24EE276876C}"/>
              </a:ext>
            </a:extLst>
          </p:cNvPr>
          <p:cNvSpPr>
            <a:spLocks noGrp="1"/>
          </p:cNvSpPr>
          <p:nvPr>
            <p:ph type="title"/>
          </p:nvPr>
        </p:nvSpPr>
        <p:spPr/>
        <p:txBody>
          <a:bodyPr/>
          <a:lstStyle/>
          <a:p>
            <a:r>
              <a:rPr lang="en-US" dirty="0"/>
              <a:t>Part 1 – Wellness Activity</a:t>
            </a:r>
          </a:p>
        </p:txBody>
      </p:sp>
      <p:sp>
        <p:nvSpPr>
          <p:cNvPr id="3" name="Rectangle 2">
            <a:extLst>
              <a:ext uri="{FF2B5EF4-FFF2-40B4-BE49-F238E27FC236}">
                <a16:creationId xmlns:a16="http://schemas.microsoft.com/office/drawing/2014/main" id="{3FCA2ACA-36C1-5449-95C0-B43620133DA4}"/>
              </a:ext>
            </a:extLst>
          </p:cNvPr>
          <p:cNvSpPr/>
          <p:nvPr/>
        </p:nvSpPr>
        <p:spPr>
          <a:xfrm>
            <a:off x="0" y="6507973"/>
            <a:ext cx="2221827" cy="276999"/>
          </a:xfrm>
          <a:prstGeom prst="rect">
            <a:avLst/>
          </a:prstGeom>
        </p:spPr>
        <p:txBody>
          <a:bodyPr wrap="none">
            <a:spAutoFit/>
          </a:bodyPr>
          <a:lstStyle/>
          <a:p>
            <a:r>
              <a:rPr lang="en-US" sz="1200" dirty="0">
                <a:solidFill>
                  <a:schemeClr val="bg1"/>
                </a:solidFill>
              </a:rPr>
              <a:t>Image credit: Creative Commons</a:t>
            </a:r>
          </a:p>
        </p:txBody>
      </p:sp>
    </p:spTree>
    <p:extLst>
      <p:ext uri="{BB962C8B-B14F-4D97-AF65-F5344CB8AC3E}">
        <p14:creationId xmlns:p14="http://schemas.microsoft.com/office/powerpoint/2010/main" val="4064701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91AF16-4CBD-A746-ADD1-130A52876EE3}"/>
              </a:ext>
            </a:extLst>
          </p:cNvPr>
          <p:cNvSpPr>
            <a:spLocks noGrp="1"/>
          </p:cNvSpPr>
          <p:nvPr>
            <p:ph idx="1"/>
          </p:nvPr>
        </p:nvSpPr>
        <p:spPr>
          <a:xfrm>
            <a:off x="3596641" y="1954029"/>
            <a:ext cx="8412480" cy="4355942"/>
          </a:xfrm>
        </p:spPr>
        <p:txBody>
          <a:bodyPr/>
          <a:lstStyle/>
          <a:p>
            <a:r>
              <a:rPr lang="en-US" dirty="0">
                <a:hlinkClick r:id="rId3"/>
              </a:rPr>
              <a:t>Video link: Red or Green Light Thinking</a:t>
            </a:r>
            <a:endParaRPr lang="en-US" dirty="0"/>
          </a:p>
          <a:p>
            <a:endParaRPr lang="en-US" dirty="0"/>
          </a:p>
          <a:p>
            <a:r>
              <a:rPr lang="en-US" dirty="0"/>
              <a:t>Watch and think, was there anything Gail mentioned that surprised you? Confirmed what you already knew?</a:t>
            </a:r>
          </a:p>
        </p:txBody>
      </p:sp>
      <p:sp>
        <p:nvSpPr>
          <p:cNvPr id="2" name="Title 1">
            <a:extLst>
              <a:ext uri="{FF2B5EF4-FFF2-40B4-BE49-F238E27FC236}">
                <a16:creationId xmlns:a16="http://schemas.microsoft.com/office/drawing/2014/main" id="{C4F92CE9-77F5-4A4F-8E2B-CD878797B1CB}"/>
              </a:ext>
            </a:extLst>
          </p:cNvPr>
          <p:cNvSpPr>
            <a:spLocks noGrp="1"/>
          </p:cNvSpPr>
          <p:nvPr>
            <p:ph type="title"/>
          </p:nvPr>
        </p:nvSpPr>
        <p:spPr>
          <a:xfrm>
            <a:off x="3596641" y="727701"/>
            <a:ext cx="8595360" cy="845327"/>
          </a:xfrm>
          <a:solidFill>
            <a:schemeClr val="bg1"/>
          </a:solidFill>
        </p:spPr>
        <p:txBody>
          <a:bodyPr/>
          <a:lstStyle/>
          <a:p>
            <a:r>
              <a:rPr lang="en-US" dirty="0"/>
              <a:t>Video: </a:t>
            </a:r>
            <a:r>
              <a:rPr lang="en-US" i="1" dirty="0"/>
              <a:t>Red or Green Light Thinking</a:t>
            </a:r>
          </a:p>
        </p:txBody>
      </p:sp>
    </p:spTree>
    <p:extLst>
      <p:ext uri="{BB962C8B-B14F-4D97-AF65-F5344CB8AC3E}">
        <p14:creationId xmlns:p14="http://schemas.microsoft.com/office/powerpoint/2010/main" val="2301963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299B-5E3E-9F4B-B960-D342AAACB897}"/>
              </a:ext>
            </a:extLst>
          </p:cNvPr>
          <p:cNvSpPr>
            <a:spLocks noGrp="1"/>
          </p:cNvSpPr>
          <p:nvPr>
            <p:ph type="title"/>
          </p:nvPr>
        </p:nvSpPr>
        <p:spPr>
          <a:xfrm>
            <a:off x="1" y="350027"/>
            <a:ext cx="12192000" cy="675923"/>
          </a:xfrm>
        </p:spPr>
        <p:txBody>
          <a:bodyPr/>
          <a:lstStyle/>
          <a:p>
            <a:r>
              <a:rPr lang="en-US" dirty="0"/>
              <a:t>Activity: Red or Green Light Thinking</a:t>
            </a:r>
          </a:p>
        </p:txBody>
      </p:sp>
      <p:pic>
        <p:nvPicPr>
          <p:cNvPr id="9" name="Picture 8" descr="Circle Time Magazine front page">
            <a:extLst>
              <a:ext uri="{FF2B5EF4-FFF2-40B4-BE49-F238E27FC236}">
                <a16:creationId xmlns:a16="http://schemas.microsoft.com/office/drawing/2014/main" id="{57E46B34-2DEA-AE43-94B6-B1D056FDA8C6}"/>
              </a:ext>
            </a:extLst>
          </p:cNvPr>
          <p:cNvPicPr>
            <a:picLocks noChangeAspect="1"/>
          </p:cNvPicPr>
          <p:nvPr/>
        </p:nvPicPr>
        <p:blipFill>
          <a:blip r:embed="rId3"/>
          <a:stretch>
            <a:fillRect/>
          </a:stretch>
        </p:blipFill>
        <p:spPr>
          <a:xfrm>
            <a:off x="1016633" y="1271149"/>
            <a:ext cx="3895090" cy="5040705"/>
          </a:xfrm>
          <a:prstGeom prst="rect">
            <a:avLst/>
          </a:prstGeom>
          <a:effectLst>
            <a:outerShdw blurRad="50800" dist="38100" dir="8100000" algn="tr" rotWithShape="0">
              <a:prstClr val="black">
                <a:alpha val="40000"/>
              </a:prstClr>
            </a:outerShdw>
          </a:effectLst>
        </p:spPr>
      </p:pic>
      <p:pic>
        <p:nvPicPr>
          <p:cNvPr id="8" name="Picture 7" descr="Positive, or green light, thinking is one approach to building resilience. Just like the traffic light, green light thinking focuses on moving forward in a positive direction. Red light thinking instead dwells on the negative and puts up obstacles to finding solutions. Choose to think in a green light way! &#10; ">
            <a:extLst>
              <a:ext uri="{FF2B5EF4-FFF2-40B4-BE49-F238E27FC236}">
                <a16:creationId xmlns:a16="http://schemas.microsoft.com/office/drawing/2014/main" id="{2BED2125-D586-0347-A4BD-63C4BE0D58FF}"/>
              </a:ext>
            </a:extLst>
          </p:cNvPr>
          <p:cNvPicPr>
            <a:picLocks noChangeAspect="1"/>
          </p:cNvPicPr>
          <p:nvPr/>
        </p:nvPicPr>
        <p:blipFill>
          <a:blip r:embed="rId4"/>
          <a:stretch>
            <a:fillRect/>
          </a:stretch>
        </p:blipFill>
        <p:spPr>
          <a:xfrm>
            <a:off x="4311017" y="2013470"/>
            <a:ext cx="6864350" cy="3859220"/>
          </a:xfrm>
          <a:prstGeom prst="rect">
            <a:avLst/>
          </a:prstGeom>
          <a:ln>
            <a:solidFill>
              <a:schemeClr val="accent1"/>
            </a:solidFill>
          </a:ln>
          <a:effectLst>
            <a:outerShdw blurRad="50800" dist="38100" dir="8100000" algn="tr" rotWithShape="0">
              <a:prstClr val="black">
                <a:alpha val="40000"/>
              </a:prstClr>
            </a:outerShdw>
          </a:effectLst>
        </p:spPr>
      </p:pic>
      <p:sp>
        <p:nvSpPr>
          <p:cNvPr id="5" name="TextBox 4">
            <a:extLst>
              <a:ext uri="{FF2B5EF4-FFF2-40B4-BE49-F238E27FC236}">
                <a16:creationId xmlns:a16="http://schemas.microsoft.com/office/drawing/2014/main" id="{1A6D5E47-A12D-724C-B0F9-65EE643FE825}"/>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200" b="0" dirty="0"/>
              <a:t>Image Credit: EarlyEdU</a:t>
            </a:r>
          </a:p>
        </p:txBody>
      </p:sp>
    </p:spTree>
    <p:extLst>
      <p:ext uri="{BB962C8B-B14F-4D97-AF65-F5344CB8AC3E}">
        <p14:creationId xmlns:p14="http://schemas.microsoft.com/office/powerpoint/2010/main" val="1601643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FBE485C7-BBEC-A44A-A5FF-C2DB3C74F64F}"/>
              </a:ext>
            </a:extLst>
          </p:cNvPr>
          <p:cNvSpPr>
            <a:spLocks noGrp="1"/>
          </p:cNvSpPr>
          <p:nvPr>
            <p:ph type="title"/>
          </p:nvPr>
        </p:nvSpPr>
        <p:spPr/>
        <p:txBody>
          <a:bodyPr/>
          <a:lstStyle/>
          <a:p>
            <a:r>
              <a:rPr lang="en-US" dirty="0"/>
              <a:t>Closing Slide</a:t>
            </a:r>
          </a:p>
        </p:txBody>
      </p:sp>
      <p:pic>
        <p:nvPicPr>
          <p:cNvPr id="3" name="Picture 2" descr="Early EdU Allicance logo">
            <a:extLst>
              <a:ext uri="{FF2B5EF4-FFF2-40B4-BE49-F238E27FC236}">
                <a16:creationId xmlns:a16="http://schemas.microsoft.com/office/drawing/2014/main" id="{C2A98822-BC0E-CC46-BC86-71B59E438A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1743" y="2718981"/>
            <a:ext cx="3267456" cy="1577001"/>
          </a:xfrm>
          <a:prstGeom prst="rect">
            <a:avLst/>
          </a:prstGeom>
        </p:spPr>
      </p:pic>
      <p:sp>
        <p:nvSpPr>
          <p:cNvPr id="5" name="TextBox 4">
            <a:extLst>
              <a:ext uri="{FF2B5EF4-FFF2-40B4-BE49-F238E27FC236}">
                <a16:creationId xmlns:a16="http://schemas.microsoft.com/office/drawing/2014/main" id="{FC7F529D-31C7-4544-A91B-8FE5E52F235D}"/>
              </a:ext>
            </a:extLst>
          </p:cNvPr>
          <p:cNvSpPr txBox="1"/>
          <p:nvPr/>
        </p:nvSpPr>
        <p:spPr>
          <a:xfrm>
            <a:off x="1" y="6117043"/>
            <a:ext cx="12192000" cy="327717"/>
          </a:xfrm>
          <a:prstGeom prst="rect">
            <a:avLst/>
          </a:prstGeom>
        </p:spPr>
        <p:txBody>
          <a:bodyPr vert="horz" wrap="square" lIns="91464" tIns="45732" rIns="91464" bIns="45732" rtlCol="0" anchor="ctr">
            <a:noAutofit/>
          </a:bodyPr>
          <a:lstStyle/>
          <a:p>
            <a:pPr algn="ctr"/>
            <a:r>
              <a:rPr lang="de-DE" sz="1600" b="1" dirty="0">
                <a:solidFill>
                  <a:schemeClr val="bg1"/>
                </a:solidFill>
                <a:latin typeface="Arial"/>
                <a:cs typeface="Arial"/>
              </a:rPr>
              <a:t>© </a:t>
            </a:r>
            <a:r>
              <a:rPr lang="en-US" sz="1600" dirty="0">
                <a:solidFill>
                  <a:schemeClr val="bg1"/>
                </a:solidFill>
                <a:latin typeface="Arial"/>
                <a:cs typeface="Arial"/>
              </a:rPr>
              <a:t>2020 University of Washington. All rights reserved.</a:t>
            </a:r>
            <a:endParaRPr lang="en-US" sz="1600" i="0" dirty="0">
              <a:solidFill>
                <a:schemeClr val="bg1"/>
              </a:solidFill>
              <a:latin typeface="Arial"/>
              <a:cs typeface="Arial"/>
            </a:endParaRPr>
          </a:p>
        </p:txBody>
      </p:sp>
    </p:spTree>
    <p:extLst>
      <p:ext uri="{BB962C8B-B14F-4D97-AF65-F5344CB8AC3E}">
        <p14:creationId xmlns:p14="http://schemas.microsoft.com/office/powerpoint/2010/main" val="196702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F85C-CC09-F349-98DB-FCBEE29AA7B4}"/>
              </a:ext>
            </a:extLst>
          </p:cNvPr>
          <p:cNvSpPr>
            <a:spLocks noGrp="1"/>
          </p:cNvSpPr>
          <p:nvPr>
            <p:ph type="title"/>
          </p:nvPr>
        </p:nvSpPr>
        <p:spPr>
          <a:xfrm>
            <a:off x="1" y="265621"/>
            <a:ext cx="12192000" cy="1143000"/>
          </a:xfrm>
        </p:spPr>
        <p:txBody>
          <a:bodyPr/>
          <a:lstStyle/>
          <a:p>
            <a:r>
              <a:rPr lang="en-US" dirty="0"/>
              <a:t>Intentional Teaching Framework</a:t>
            </a:r>
          </a:p>
        </p:txBody>
      </p:sp>
      <p:pic>
        <p:nvPicPr>
          <p:cNvPr id="5" name="Picture 4" descr="Intentional Teaching Framework: Know, See, Do, Reflect, Improve">
            <a:extLst>
              <a:ext uri="{FF2B5EF4-FFF2-40B4-BE49-F238E27FC236}">
                <a16:creationId xmlns:a16="http://schemas.microsoft.com/office/drawing/2014/main" id="{ECA0FFDE-16EF-1348-A248-AE8C92DF335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16736" y="1454132"/>
            <a:ext cx="4958531" cy="4934844"/>
          </a:xfrm>
          <a:prstGeom prst="rect">
            <a:avLst/>
          </a:prstGeom>
        </p:spPr>
      </p:pic>
      <p:sp>
        <p:nvSpPr>
          <p:cNvPr id="4" name="TextBox 3">
            <a:extLst>
              <a:ext uri="{FF2B5EF4-FFF2-40B4-BE49-F238E27FC236}">
                <a16:creationId xmlns:a16="http://schemas.microsoft.com/office/drawing/2014/main" id="{C8F54EFF-AED0-0145-AD00-51D9FBFBC9E2}"/>
              </a:ext>
            </a:extLst>
          </p:cNvPr>
          <p:cNvSpPr txBox="1"/>
          <p:nvPr/>
        </p:nvSpPr>
        <p:spPr>
          <a:xfrm>
            <a:off x="0" y="6399029"/>
            <a:ext cx="2743200" cy="319824"/>
          </a:xfrm>
          <a:prstGeom prst="rect">
            <a:avLst/>
          </a:prstGeom>
        </p:spPr>
        <p:txBody>
          <a:bodyPr vert="horz" wrap="square" lIns="91440" tIns="45720" rIns="91440" bIns="45720" rtlCol="0" anchor="ctr">
            <a:noAutofit/>
          </a:bodyPr>
          <a:lstStyle/>
          <a:p>
            <a:r>
              <a:rPr lang="en-US" sz="1600" b="0" dirty="0"/>
              <a:t>Image Credit: EarlyEdU</a:t>
            </a:r>
          </a:p>
        </p:txBody>
      </p:sp>
    </p:spTree>
    <p:extLst>
      <p:ext uri="{BB962C8B-B14F-4D97-AF65-F5344CB8AC3E}">
        <p14:creationId xmlns:p14="http://schemas.microsoft.com/office/powerpoint/2010/main" val="98987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7976-5327-F846-8DE9-B48E42D3A393}"/>
              </a:ext>
            </a:extLst>
          </p:cNvPr>
          <p:cNvSpPr>
            <a:spLocks noGrp="1"/>
          </p:cNvSpPr>
          <p:nvPr>
            <p:ph type="title"/>
          </p:nvPr>
        </p:nvSpPr>
        <p:spPr/>
        <p:txBody>
          <a:bodyPr/>
          <a:lstStyle/>
          <a:p>
            <a:r>
              <a:rPr lang="en-US" dirty="0"/>
              <a:t>How We Will Use These Frameworks Together</a:t>
            </a:r>
          </a:p>
        </p:txBody>
      </p:sp>
      <p:sp>
        <p:nvSpPr>
          <p:cNvPr id="3" name="Content Placeholder 2">
            <a:extLst>
              <a:ext uri="{FF2B5EF4-FFF2-40B4-BE49-F238E27FC236}">
                <a16:creationId xmlns:a16="http://schemas.microsoft.com/office/drawing/2014/main" id="{9E30BB24-53F4-B946-BFAB-86D395C6EBC4}"/>
              </a:ext>
            </a:extLst>
          </p:cNvPr>
          <p:cNvSpPr>
            <a:spLocks noGrp="1"/>
          </p:cNvSpPr>
          <p:nvPr>
            <p:ph idx="1"/>
          </p:nvPr>
        </p:nvSpPr>
        <p:spPr/>
        <p:txBody>
          <a:bodyPr/>
          <a:lstStyle/>
          <a:p>
            <a:r>
              <a:rPr lang="en-US" dirty="0"/>
              <a:t>Know – learn from our Featured Guests</a:t>
            </a:r>
          </a:p>
          <a:p>
            <a:r>
              <a:rPr lang="en-US" dirty="0"/>
              <a:t>See – watch educators in action (From the Field)</a:t>
            </a:r>
          </a:p>
          <a:p>
            <a:r>
              <a:rPr lang="en-US" dirty="0"/>
              <a:t>Do – use an activity to practice a strategy (Try it Out!)</a:t>
            </a:r>
          </a:p>
          <a:p>
            <a:r>
              <a:rPr lang="en-US" dirty="0"/>
              <a:t>Reflect – discuss the impact on your work (Stop, Tuck, and Breathe)</a:t>
            </a:r>
          </a:p>
          <a:p>
            <a:r>
              <a:rPr lang="en-US" dirty="0"/>
              <a:t>Improve – take the information and strategies back to your setting</a:t>
            </a:r>
          </a:p>
        </p:txBody>
      </p:sp>
    </p:spTree>
    <p:extLst>
      <p:ext uri="{BB962C8B-B14F-4D97-AF65-F5344CB8AC3E}">
        <p14:creationId xmlns:p14="http://schemas.microsoft.com/office/powerpoint/2010/main" val="351457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391987-7534-BE4A-84D8-364A861F7190}"/>
              </a:ext>
            </a:extLst>
          </p:cNvPr>
          <p:cNvSpPr>
            <a:spLocks noGrp="1"/>
          </p:cNvSpPr>
          <p:nvPr>
            <p:ph type="title"/>
          </p:nvPr>
        </p:nvSpPr>
        <p:spPr/>
        <p:txBody>
          <a:bodyPr/>
          <a:lstStyle/>
          <a:p>
            <a:r>
              <a:rPr lang="en-US" dirty="0"/>
              <a:t>Objectives</a:t>
            </a:r>
          </a:p>
        </p:txBody>
      </p:sp>
      <p:sp>
        <p:nvSpPr>
          <p:cNvPr id="2" name="Content Placeholder 1">
            <a:extLst>
              <a:ext uri="{FF2B5EF4-FFF2-40B4-BE49-F238E27FC236}">
                <a16:creationId xmlns:a16="http://schemas.microsoft.com/office/drawing/2014/main" id="{BF036861-5F1E-B642-B8DD-263FB300D1A0}"/>
              </a:ext>
            </a:extLst>
          </p:cNvPr>
          <p:cNvSpPr>
            <a:spLocks noGrp="1"/>
          </p:cNvSpPr>
          <p:nvPr>
            <p:ph idx="1"/>
          </p:nvPr>
        </p:nvSpPr>
        <p:spPr/>
        <p:txBody>
          <a:bodyPr/>
          <a:lstStyle/>
          <a:p>
            <a:r>
              <a:rPr lang="en-US" sz="2800" dirty="0"/>
              <a:t>Understand the importance of nurturing and responsive relationships and the strategies to foster them</a:t>
            </a:r>
          </a:p>
          <a:p>
            <a:r>
              <a:rPr lang="en-US" sz="2800" dirty="0"/>
              <a:t>Understand our emotional triggers and how to manage them</a:t>
            </a:r>
          </a:p>
          <a:p>
            <a:r>
              <a:rPr lang="en-US" sz="2800" dirty="0"/>
              <a:t>Understand that all behavior is communication</a:t>
            </a:r>
          </a:p>
          <a:p>
            <a:r>
              <a:rPr lang="en-US" sz="2800" dirty="0"/>
              <a:t>Share and practice foundational prevention strategies that benefit all children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5290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163D-8C64-7D49-8AB9-216FEEB2615B}"/>
              </a:ext>
            </a:extLst>
          </p:cNvPr>
          <p:cNvSpPr>
            <a:spLocks noGrp="1"/>
          </p:cNvSpPr>
          <p:nvPr>
            <p:ph type="title"/>
          </p:nvPr>
        </p:nvSpPr>
        <p:spPr>
          <a:xfrm>
            <a:off x="989926" y="2703830"/>
            <a:ext cx="10212148" cy="1450340"/>
          </a:xfrm>
          <a:ln>
            <a:noFill/>
          </a:ln>
        </p:spPr>
        <p:txBody>
          <a:bodyPr/>
          <a:lstStyle/>
          <a:p>
            <a:r>
              <a:rPr lang="en-US" dirty="0"/>
              <a:t>Fostering Social Emotional Skills: Relationships Are Key</a:t>
            </a:r>
          </a:p>
        </p:txBody>
      </p:sp>
    </p:spTree>
    <p:extLst>
      <p:ext uri="{BB962C8B-B14F-4D97-AF65-F5344CB8AC3E}">
        <p14:creationId xmlns:p14="http://schemas.microsoft.com/office/powerpoint/2010/main" val="241950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A8EFF4-918A-834E-B07D-B03709E411CC}"/>
              </a:ext>
            </a:extLst>
          </p:cNvPr>
          <p:cNvSpPr>
            <a:spLocks noGrp="1"/>
          </p:cNvSpPr>
          <p:nvPr>
            <p:ph idx="1"/>
          </p:nvPr>
        </p:nvSpPr>
        <p:spPr/>
        <p:txBody>
          <a:bodyPr/>
          <a:lstStyle/>
          <a:p>
            <a:r>
              <a:rPr lang="en-US" sz="3200" dirty="0">
                <a:hlinkClick r:id="rId3"/>
              </a:rPr>
              <a:t>Video: Why Is Social Emotional Development So Important?</a:t>
            </a:r>
            <a:endParaRPr lang="en-US" sz="3200" dirty="0"/>
          </a:p>
          <a:p>
            <a:endParaRPr lang="en-US" dirty="0"/>
          </a:p>
        </p:txBody>
      </p:sp>
      <p:sp>
        <p:nvSpPr>
          <p:cNvPr id="2" name="Title 1">
            <a:extLst>
              <a:ext uri="{FF2B5EF4-FFF2-40B4-BE49-F238E27FC236}">
                <a16:creationId xmlns:a16="http://schemas.microsoft.com/office/drawing/2014/main" id="{5CF58E83-54D4-EF48-946C-727158DB8F48}"/>
              </a:ext>
            </a:extLst>
          </p:cNvPr>
          <p:cNvSpPr>
            <a:spLocks noGrp="1"/>
          </p:cNvSpPr>
          <p:nvPr>
            <p:ph type="title"/>
          </p:nvPr>
        </p:nvSpPr>
        <p:spPr>
          <a:solidFill>
            <a:schemeClr val="bg1"/>
          </a:solidFill>
        </p:spPr>
        <p:txBody>
          <a:bodyPr/>
          <a:lstStyle/>
          <a:p>
            <a:r>
              <a:rPr lang="en-US" sz="3600" dirty="0"/>
              <a:t>Video: </a:t>
            </a:r>
            <a:r>
              <a:rPr lang="en-US" sz="3600" i="1" dirty="0"/>
              <a:t>Why Is Social Emotional Development So Important?</a:t>
            </a:r>
          </a:p>
        </p:txBody>
      </p:sp>
    </p:spTree>
    <p:extLst>
      <p:ext uri="{BB962C8B-B14F-4D97-AF65-F5344CB8AC3E}">
        <p14:creationId xmlns:p14="http://schemas.microsoft.com/office/powerpoint/2010/main" val="4089528938"/>
      </p:ext>
    </p:extLst>
  </p:cSld>
  <p:clrMapOvr>
    <a:masterClrMapping/>
  </p:clrMapOvr>
</p:sld>
</file>

<file path=ppt/theme/theme1.xml><?xml version="1.0" encoding="utf-8"?>
<a:theme xmlns:a="http://schemas.openxmlformats.org/drawingml/2006/main" name="EarlyEdU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9339"/>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3600" b="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1FD8894558449A264163B3A97FDE9" ma:contentTypeVersion="21" ma:contentTypeDescription="Create a new document." ma:contentTypeScope="" ma:versionID="ab83a885e9ed19c796b6343c50ca8f5b">
  <xsd:schema xmlns:xsd="http://www.w3.org/2001/XMLSchema" xmlns:xs="http://www.w3.org/2001/XMLSchema" xmlns:p="http://schemas.microsoft.com/office/2006/metadata/properties" xmlns:ns2="638e6b88-029d-4974-94ab-4f46eee0f699" xmlns:ns3="0bcfbbdd-cf99-4445-bd4f-0255aa14744a" xmlns:ns4="2b0696d2-03e8-4ed2-82a3-1f89a5fc7162" targetNamespace="http://schemas.microsoft.com/office/2006/metadata/properties" ma:root="true" ma:fieldsID="26a4cb01407bb862c72f678f4aea7713" ns2:_="" ns3:_="" ns4:_="">
    <xsd:import namespace="638e6b88-029d-4974-94ab-4f46eee0f699"/>
    <xsd:import namespace="0bcfbbdd-cf99-4445-bd4f-0255aa14744a"/>
    <xsd:import namespace="2b0696d2-03e8-4ed2-82a3-1f89a5fc716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4:DocumentStatus" minOccurs="0"/>
                <xsd:element ref="ns3:MediaServiceEventHashCode" minOccurs="0"/>
                <xsd:element ref="ns3:MediaServiceGenerationTime" minOccurs="0"/>
                <xsd:element ref="ns3:Year" minOccurs="0"/>
                <xsd:element ref="ns3:Grant_x0020_Yea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e6b88-029d-4974-94ab-4f46eee0f6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bcfbbdd-cf99-4445-bd4f-0255aa14744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Year" ma:index="20" nillable="true" ma:displayName="Year" ma:format="DateOnly" ma:internalName="Year">
      <xsd:simpleType>
        <xsd:restriction base="dms:DateTime"/>
      </xsd:simpleType>
    </xsd:element>
    <xsd:element name="Grant_x0020_Year" ma:index="21" nillable="true" ma:displayName="Grant Year" ma:format="Dropdown" ma:internalName="Grant_x0020_Year">
      <xsd:simpleType>
        <xsd:restriction base="dms:Text">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0696d2-03e8-4ed2-82a3-1f89a5fc7162" elementFormDefault="qualified">
    <xsd:import namespace="http://schemas.microsoft.com/office/2006/documentManagement/types"/>
    <xsd:import namespace="http://schemas.microsoft.com/office/infopath/2007/PartnerControls"/>
    <xsd:element name="DocumentStatus" ma:index="17" nillable="true" ma:displayName="Document Status" ma:default="Manager Review" ma:format="Dropdown" ma:indexed="true" ma:internalName="DocumentStatus">
      <xsd:simpleType>
        <xsd:restriction base="dms:Choice">
          <xsd:enumeration value="Manager Review"/>
          <xsd:enumeration value="Senior-Manager Review"/>
          <xsd:enumeration value="Director Review"/>
          <xsd:enumeration value="Client Review"/>
          <xsd:enumeration value="Center Director Review"/>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Status xmlns="2b0696d2-03e8-4ed2-82a3-1f89a5fc7162">Manager Review</DocumentStatus>
    <Year xmlns="0bcfbbdd-cf99-4445-bd4f-0255aa14744a" xsi:nil="true"/>
    <Grant_x0020_Year xmlns="0bcfbbdd-cf99-4445-bd4f-0255aa1474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E97FC8-C409-46FA-B19C-C6C3289F82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e6b88-029d-4974-94ab-4f46eee0f699"/>
    <ds:schemaRef ds:uri="0bcfbbdd-cf99-4445-bd4f-0255aa14744a"/>
    <ds:schemaRef ds:uri="2b0696d2-03e8-4ed2-82a3-1f89a5fc7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D600EB-8CE0-4492-8BC7-E74DB6217DA6}">
  <ds:schemaRefs>
    <ds:schemaRef ds:uri="http://www.w3.org/XML/1998/namespace"/>
    <ds:schemaRef ds:uri="http://purl.org/dc/elements/1.1/"/>
    <ds:schemaRef ds:uri="2b0696d2-03e8-4ed2-82a3-1f89a5fc7162"/>
    <ds:schemaRef ds:uri="http://schemas.microsoft.com/office/2006/documentManagement/types"/>
    <ds:schemaRef ds:uri="http://schemas.microsoft.com/office/infopath/2007/PartnerControls"/>
    <ds:schemaRef ds:uri="http://schemas.microsoft.com/office/2006/metadata/properties"/>
    <ds:schemaRef ds:uri="http://purl.org/dc/terms/"/>
    <ds:schemaRef ds:uri="http://purl.org/dc/dcmitype/"/>
    <ds:schemaRef ds:uri="0bcfbbdd-cf99-4445-bd4f-0255aa14744a"/>
    <ds:schemaRef ds:uri="http://schemas.openxmlformats.org/package/2006/metadata/core-properties"/>
    <ds:schemaRef ds:uri="638e6b88-029d-4974-94ab-4f46eee0f699"/>
  </ds:schemaRefs>
</ds:datastoreItem>
</file>

<file path=customXml/itemProps3.xml><?xml version="1.0" encoding="utf-8"?>
<ds:datastoreItem xmlns:ds="http://schemas.openxmlformats.org/officeDocument/2006/customXml" ds:itemID="{2454976B-D47B-45AD-80B6-BFF72F26A1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6532</TotalTime>
  <Words>6043</Words>
  <Application>Microsoft Office PowerPoint</Application>
  <PresentationFormat>Widescreen</PresentationFormat>
  <Paragraphs>537</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Century Gothic</vt:lpstr>
      <vt:lpstr>Courier New</vt:lpstr>
      <vt:lpstr>Symbol</vt:lpstr>
      <vt:lpstr>Times New Roman</vt:lpstr>
      <vt:lpstr>Wingdings</vt:lpstr>
      <vt:lpstr>EarlyEdU_PPT_Template</vt:lpstr>
      <vt:lpstr>Positive Behavior Support Part 1</vt:lpstr>
      <vt:lpstr>Hello and Welcome</vt:lpstr>
      <vt:lpstr>The Pyramid Model</vt:lpstr>
      <vt:lpstr>What is Circle Time Magazine?</vt:lpstr>
      <vt:lpstr>Intentional Teaching Framework</vt:lpstr>
      <vt:lpstr>How We Will Use These Frameworks Together</vt:lpstr>
      <vt:lpstr>Objectives</vt:lpstr>
      <vt:lpstr>Fostering Social Emotional Skills: Relationships Are Key</vt:lpstr>
      <vt:lpstr>Video: Why Is Social Emotional Development So Important?</vt:lpstr>
      <vt:lpstr>Dr. Sarah Lytle’s Key Strategies</vt:lpstr>
      <vt:lpstr>Discussion: Supporting Social-Emotional Development</vt:lpstr>
      <vt:lpstr>Video: From the Field – Strengthening Relationships</vt:lpstr>
      <vt:lpstr>Activity: Strengthening Relationships</vt:lpstr>
      <vt:lpstr>Video: Building Strong, Positive Relationships With Children</vt:lpstr>
      <vt:lpstr>Discussion: Hot Buttons</vt:lpstr>
      <vt:lpstr>Discussion: Thought Control Strategy</vt:lpstr>
      <vt:lpstr>Video: Filling the Relationship Piggy Bank</vt:lpstr>
      <vt:lpstr>Writing Reflection: Piggy Bank</vt:lpstr>
      <vt:lpstr>Video: Creating Awareness and Checking Our Biases</vt:lpstr>
      <vt:lpstr>Review of Key Relationship Building Strategies</vt:lpstr>
      <vt:lpstr>Video: Circle Time Magic</vt:lpstr>
      <vt:lpstr>Video: Try It Out!</vt:lpstr>
      <vt:lpstr>Discussion: Circle Time Magic and Try it Out!</vt:lpstr>
      <vt:lpstr>Video: It’s All About You</vt:lpstr>
      <vt:lpstr>Reflection: Gratitude</vt:lpstr>
      <vt:lpstr>Break</vt:lpstr>
      <vt:lpstr>Planning Ahead: Environments That Support Positive Behavior</vt:lpstr>
      <vt:lpstr>Video: Behavior Is Communication</vt:lpstr>
      <vt:lpstr>Activity: Anticipating Behaviors</vt:lpstr>
      <vt:lpstr>Video: What is Positive Behavior Support?</vt:lpstr>
      <vt:lpstr>Key Concepts of PBS</vt:lpstr>
      <vt:lpstr>Video: Prevention Strategies</vt:lpstr>
      <vt:lpstr>REFLECTION</vt:lpstr>
      <vt:lpstr>Video: Teach Practice Reinforce</vt:lpstr>
      <vt:lpstr>Discussion: Teach Practice Reinforce</vt:lpstr>
      <vt:lpstr>Video: From the Field – Visuals </vt:lpstr>
      <vt:lpstr>Discussion: From the Field – Visuals </vt:lpstr>
      <vt:lpstr>Head Start Center for Inclusion</vt:lpstr>
      <vt:lpstr>Video: Books to Support Positive Behavior</vt:lpstr>
      <vt:lpstr>Part 1 – Wellness Activity</vt:lpstr>
      <vt:lpstr>Video: Red or Green Light Thinking</vt:lpstr>
      <vt:lpstr>Activity: Red or Green Light Thinking</vt:lpstr>
      <vt:lpstr>Closing Slide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Behavior Support Part 1</dc:title>
  <dc:subject/>
  <dc:creator>EarlyEdU Alliance</dc:creator>
  <cp:keywords/>
  <dc:description/>
  <cp:lastModifiedBy>Bernard Lopez</cp:lastModifiedBy>
  <cp:revision>95</cp:revision>
  <dcterms:created xsi:type="dcterms:W3CDTF">2020-02-21T23:34:16Z</dcterms:created>
  <dcterms:modified xsi:type="dcterms:W3CDTF">2021-04-21T12:30:08Z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0x01010020F1FD8894558449A264163B3A97FDE9</vt:lpwstr>
  </property>
</Properties>
</file>