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2" r:id="rId5"/>
    <p:sldId id="302" r:id="rId6"/>
    <p:sldId id="285" r:id="rId7"/>
    <p:sldId id="292" r:id="rId8"/>
    <p:sldId id="299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6">
          <p15:clr>
            <a:srgbClr val="A4A3A4"/>
          </p15:clr>
        </p15:guide>
        <p15:guide id="2" orient="horz" pos="2390">
          <p15:clr>
            <a:srgbClr val="A4A3A4"/>
          </p15:clr>
        </p15:guide>
        <p15:guide id="3" orient="horz" pos="1727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ckovich, Patricia (ACF) (CTR)" initials="M(" lastIdx="1" clrIdx="0">
    <p:extLst/>
  </p:cmAuthor>
  <p:cmAuthor id="2" name="Elizabeth Zack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F80"/>
    <a:srgbClr val="108040"/>
    <a:srgbClr val="21FF80"/>
    <a:srgbClr val="21FF06"/>
    <a:srgbClr val="108001"/>
    <a:srgbClr val="18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78828-F078-4BB4-AF32-B889631E08A2}" v="1" dt="2019-03-22T19:29:01.261"/>
    <p1510:client id="{1639AFA1-2611-412C-B027-F872CD26228C}" v="9" dt="2019-03-22T20:02:10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 autoAdjust="0"/>
    <p:restoredTop sz="75151" autoAdjust="0"/>
  </p:normalViewPr>
  <p:slideViewPr>
    <p:cSldViewPr snapToGrid="0">
      <p:cViewPr varScale="1">
        <p:scale>
          <a:sx n="74" d="100"/>
          <a:sy n="74" d="100"/>
        </p:scale>
        <p:origin x="72" y="114"/>
      </p:cViewPr>
      <p:guideLst>
        <p:guide orient="horz" pos="3096"/>
        <p:guide orient="horz" pos="2390"/>
        <p:guide orient="horz" pos="1727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Burton" userId="8b011278-5f19-4c89-bed5-59098989f59c" providerId="ADAL" clId="{1639AFA1-2611-412C-B027-F872CD26228C}"/>
    <pc:docChg chg="modSld">
      <pc:chgData name="Danielle Burton" userId="8b011278-5f19-4c89-bed5-59098989f59c" providerId="ADAL" clId="{1639AFA1-2611-412C-B027-F872CD26228C}" dt="2019-03-22T20:02:10.972" v="6"/>
      <pc:docMkLst>
        <pc:docMk/>
      </pc:docMkLst>
      <pc:sldChg chg="addSp delSp modSp">
        <pc:chgData name="Danielle Burton" userId="8b011278-5f19-4c89-bed5-59098989f59c" providerId="ADAL" clId="{1639AFA1-2611-412C-B027-F872CD26228C}" dt="2019-03-22T20:02:10.972" v="6"/>
        <pc:sldMkLst>
          <pc:docMk/>
          <pc:sldMk cId="1939103390" sldId="300"/>
        </pc:sldMkLst>
        <pc:picChg chg="del">
          <ac:chgData name="Danielle Burton" userId="8b011278-5f19-4c89-bed5-59098989f59c" providerId="ADAL" clId="{1639AFA1-2611-412C-B027-F872CD26228C}" dt="2019-03-22T20:00:10.556" v="0"/>
          <ac:picMkLst>
            <pc:docMk/>
            <pc:sldMk cId="1939103390" sldId="300"/>
            <ac:picMk id="3" creationId="{A12B8FDD-D1EE-42AB-B757-A462DDB97BFA}"/>
          </ac:picMkLst>
        </pc:picChg>
        <pc:picChg chg="add mod">
          <ac:chgData name="Danielle Burton" userId="8b011278-5f19-4c89-bed5-59098989f59c" providerId="ADAL" clId="{1639AFA1-2611-412C-B027-F872CD26228C}" dt="2019-03-22T20:02:10.972" v="6"/>
          <ac:picMkLst>
            <pc:docMk/>
            <pc:sldMk cId="1939103390" sldId="300"/>
            <ac:picMk id="4" creationId="{192CB2AB-68E7-4F57-B4D5-E10B1FB4C658}"/>
          </ac:picMkLst>
        </pc:picChg>
        <pc:picChg chg="mod">
          <ac:chgData name="Danielle Burton" userId="8b011278-5f19-4c89-bed5-59098989f59c" providerId="ADAL" clId="{1639AFA1-2611-412C-B027-F872CD26228C}" dt="2019-03-22T20:01:21.350" v="3"/>
          <ac:picMkLst>
            <pc:docMk/>
            <pc:sldMk cId="1939103390" sldId="300"/>
            <ac:picMk id="7" creationId="{03BC6008-44D3-4BB0-857E-41268083C26A}"/>
          </ac:picMkLst>
        </pc:picChg>
      </pc:sldChg>
    </pc:docChg>
  </pc:docChgLst>
  <pc:docChgLst>
    <pc:chgData name="Guest User" userId="S::urn:spo:anon#7a86059b40e3ab820fecdd072a033151062bbec25335e2c04e220bae17652482::" providerId="AD" clId="Web-{D792C82A-F02E-E92C-7A63-7E8C3E8DF980}"/>
    <pc:docChg chg="modSld">
      <pc:chgData name="Guest User" userId="S::urn:spo:anon#7a86059b40e3ab820fecdd072a033151062bbec25335e2c04e220bae17652482::" providerId="AD" clId="Web-{D792C82A-F02E-E92C-7A63-7E8C3E8DF980}" dt="2019-03-22T19:37:20.364" v="1" actId="1076"/>
      <pc:docMkLst>
        <pc:docMk/>
      </pc:docMkLst>
      <pc:sldChg chg="addSp modSp">
        <pc:chgData name="Guest User" userId="S::urn:spo:anon#7a86059b40e3ab820fecdd072a033151062bbec25335e2c04e220bae17652482::" providerId="AD" clId="Web-{D792C82A-F02E-E92C-7A63-7E8C3E8DF980}" dt="2019-03-22T19:37:20.364" v="1" actId="1076"/>
        <pc:sldMkLst>
          <pc:docMk/>
          <pc:sldMk cId="1939103390" sldId="300"/>
        </pc:sldMkLst>
        <pc:picChg chg="add mod">
          <ac:chgData name="Guest User" userId="S::urn:spo:anon#7a86059b40e3ab820fecdd072a033151062bbec25335e2c04e220bae17652482::" providerId="AD" clId="Web-{D792C82A-F02E-E92C-7A63-7E8C3E8DF980}" dt="2019-03-22T19:37:20.364" v="1" actId="1076"/>
          <ac:picMkLst>
            <pc:docMk/>
            <pc:sldMk cId="1939103390" sldId="300"/>
            <ac:picMk id="3" creationId="{A12B8FDD-D1EE-42AB-B757-A462DDB97BFA}"/>
          </ac:picMkLst>
        </pc:picChg>
      </pc:sldChg>
    </pc:docChg>
  </pc:docChgLst>
  <pc:docChgLst>
    <pc:chgData name="Danielle Burton" userId="8b011278-5f19-4c89-bed5-59098989f59c" providerId="ADAL" clId="{BDC78828-F078-4BB4-AF32-B889631E08A2}"/>
    <pc:docChg chg="custSel modSld">
      <pc:chgData name="Danielle Burton" userId="8b011278-5f19-4c89-bed5-59098989f59c" providerId="ADAL" clId="{BDC78828-F078-4BB4-AF32-B889631E08A2}" dt="2019-03-22T19:29:03.185" v="2" actId="1076"/>
      <pc:docMkLst>
        <pc:docMk/>
      </pc:docMkLst>
      <pc:sldChg chg="addSp delSp modSp delAnim">
        <pc:chgData name="Danielle Burton" userId="8b011278-5f19-4c89-bed5-59098989f59c" providerId="ADAL" clId="{BDC78828-F078-4BB4-AF32-B889631E08A2}" dt="2019-03-22T19:29:03.185" v="2" actId="1076"/>
        <pc:sldMkLst>
          <pc:docMk/>
          <pc:sldMk cId="1939103390" sldId="300"/>
        </pc:sldMkLst>
        <pc:spChg chg="add del mod">
          <ac:chgData name="Danielle Burton" userId="8b011278-5f19-4c89-bed5-59098989f59c" providerId="ADAL" clId="{BDC78828-F078-4BB4-AF32-B889631E08A2}" dt="2019-03-22T19:29:01.261" v="1" actId="931"/>
          <ac:spMkLst>
            <pc:docMk/>
            <pc:sldMk cId="1939103390" sldId="300"/>
            <ac:spMk id="5" creationId="{E3905F9B-6543-4AE4-B26B-5ECE0AC39EF3}"/>
          </ac:spMkLst>
        </pc:spChg>
        <pc:picChg chg="del">
          <ac:chgData name="Danielle Burton" userId="8b011278-5f19-4c89-bed5-59098989f59c" providerId="ADAL" clId="{BDC78828-F078-4BB4-AF32-B889631E08A2}" dt="2019-03-22T19:28:48.537" v="0" actId="478"/>
          <ac:picMkLst>
            <pc:docMk/>
            <pc:sldMk cId="1939103390" sldId="300"/>
            <ac:picMk id="4" creationId="{00000000-0000-0000-0000-000000000000}"/>
          </ac:picMkLst>
        </pc:picChg>
        <pc:picChg chg="add mod">
          <ac:chgData name="Danielle Burton" userId="8b011278-5f19-4c89-bed5-59098989f59c" providerId="ADAL" clId="{BDC78828-F078-4BB4-AF32-B889631E08A2}" dt="2019-03-22T19:29:03.185" v="2" actId="1076"/>
          <ac:picMkLst>
            <pc:docMk/>
            <pc:sldMk cId="1939103390" sldId="300"/>
            <ac:picMk id="7" creationId="{03BC6008-44D3-4BB0-857E-41268083C2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458E7-3ED8-424D-AD88-25A0D5B7B85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6CDF-794E-4427-A88F-D37E84A4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6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OPTIONAL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1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is is not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A87-6718-4B11-ACDA-C3CAD950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6EA02-5309-4A7C-97AE-67572CEA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18CC-32F2-406F-A82D-B343E746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731B8-4D12-4383-AEAF-3DCC4173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08F3-6AA2-4880-B565-24ADBA36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E7B8F-2F6F-4E8A-ACC3-A5E78D3B48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E707-2758-4A96-98AE-211E09AC9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4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7E29-D7BD-4564-9DD0-6FBE920E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82E2-91E1-4645-907D-3A0DBF82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4F08-90DD-485A-80DC-EE4A93D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F607-0DF4-4BF0-99C6-4EEED61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DE48-251C-462F-A9E9-8C20CD7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8794A4-6746-4BD1-9562-7991C59DB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79A38-6CD0-4066-9D39-68C996B4E1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1C08-7E4B-4240-B412-5D0B50902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4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295F-E6A2-48C9-AA8F-E678C643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88DB-3C9C-4B98-9195-43026C8D1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2A6F6-DB0D-4B34-8A5C-E40E9030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5414-E16B-4479-A3E1-64747F44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BA76-4374-4112-A76D-64A8E3DE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6119-8E55-41DF-A6D9-E69E294C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3EA2E9-E8AB-45CE-B58F-989B419D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2CF27-AD3F-4F0F-B2AB-9AECCB2E55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A235-194F-411B-891A-8CEFA36B1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A7E-A688-4E13-AE6F-376D04B1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FDDD-FE61-461E-B8CD-D904A522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003A-7E2A-4A88-A273-F8091EDB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E2D82-5797-4334-B5F9-3ECD0A4F1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AF3BE-164C-4DE8-9D39-0C3BB96B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A85F0-8328-4A3C-9E10-FFCC49A3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25FA-71E5-42D0-A69E-AB86CA3B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569E-43ED-4E83-8BF6-093E688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493B-E6A9-4C8E-8012-A947C534F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5CACF0-901A-494E-BD8A-D23C97EAA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7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04C2-91EA-48C9-A155-980C50D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7D938-A0DE-4D3F-A11E-4BCD8FD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B100-4AAA-4BF0-B82D-EF8B0721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2B8E-BC79-4E84-B703-2E1BD2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17CFD4-F8EB-4F6B-B4FC-7D4C42F82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BA033-7F8C-45A0-BFFA-8C4A7A4E30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D6B42-2626-465A-9E46-64ABE31CC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/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72074-52E6-405E-91DB-2F59C65C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86D94-C871-404D-B845-3BA8BF69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B515F-4FC9-4D2B-AB6B-369E69D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E9AC3-D69B-4A12-B584-876F0C68C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90959-59C0-414F-AA3A-2534A4BBA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220A-F6A6-4E12-BCC5-A4D3BC9A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4104"/>
            <a:ext cx="6172200" cy="4296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E6DE-414D-4E4F-BA0E-E84CE6266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4104"/>
            <a:ext cx="3932237" cy="4304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2971-DEAF-4AF1-A40C-0D70A731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4DD35-FF78-432A-8386-457086B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39DE-84D5-4246-B777-681AD6B1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53FFFF-5D75-4884-9DC5-7DC50253C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5699F-09F6-4206-A5ED-86193E9839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3542B-566C-4E3A-BDE3-3262125F8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15D9247-473C-467F-87C2-4E399B18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9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7584"/>
            <a:ext cx="6172200" cy="4533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0D1F96-2BC4-4091-B7DB-7E4AF7BC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3C0AD-145F-4FBF-B9D9-E5707936F0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5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A35419-6147-4661-8BDA-E07612AEF712}"/>
              </a:ext>
            </a:extLst>
          </p:cNvPr>
          <p:cNvSpPr/>
          <p:nvPr userDrawn="1"/>
        </p:nvSpPr>
        <p:spPr>
          <a:xfrm>
            <a:off x="1" y="0"/>
            <a:ext cx="948906" cy="6858000"/>
          </a:xfrm>
          <a:prstGeom prst="rect">
            <a:avLst/>
          </a:prstGeom>
          <a:solidFill>
            <a:srgbClr val="186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83" y="43435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8907" y="0"/>
            <a:ext cx="498606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683" y="17375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9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01BDF-3040-4674-98E2-3E90B57D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E270-3BB7-4B98-931A-8E5D28E4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07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eclkc.ohs.acf.hhs.gov/video/blubber-experi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HSPPS Supports STEAM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Subpart C - Education and Child Development Program Services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1302.30 Purpose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programs must provide high-quality early education and child development services, including for children with disabilities, that promote children’s cognitive, social, and emotional growth for later success in school….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5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Inquiry Cycle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97647" y="1460863"/>
            <a:ext cx="12236824" cy="4540816"/>
            <a:chOff x="636699" y="1142704"/>
            <a:chExt cx="13025778" cy="4833583"/>
          </a:xfrm>
        </p:grpSpPr>
        <p:grpSp>
          <p:nvGrpSpPr>
            <p:cNvPr id="4" name="Group 3"/>
            <p:cNvGrpSpPr/>
            <p:nvPr/>
          </p:nvGrpSpPr>
          <p:grpSpPr>
            <a:xfrm>
              <a:off x="636699" y="1142704"/>
              <a:ext cx="5348879" cy="2571465"/>
              <a:chOff x="101600" y="1386616"/>
              <a:chExt cx="4724400" cy="2384898"/>
            </a:xfrm>
          </p:grpSpPr>
          <p:sp>
            <p:nvSpPr>
              <p:cNvPr id="17" name="Rounded Rectangular Callout 16"/>
              <p:cNvSpPr/>
              <p:nvPr/>
            </p:nvSpPr>
            <p:spPr>
              <a:xfrm>
                <a:off x="101600" y="1386616"/>
                <a:ext cx="3314700" cy="2340493"/>
              </a:xfrm>
              <a:prstGeom prst="wedgeRoundRectCallout">
                <a:avLst>
                  <a:gd name="adj1" fmla="val -36660"/>
                  <a:gd name="adj2" fmla="val 62961"/>
                  <a:gd name="adj3" fmla="val 16667"/>
                </a:avLst>
              </a:prstGeom>
              <a:solidFill>
                <a:srgbClr val="15AF80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4000" y="1459397"/>
                <a:ext cx="4572000" cy="23121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200" b="1" dirty="0"/>
                  <a:t>Observe</a:t>
                </a:r>
              </a:p>
              <a:p>
                <a:r>
                  <a:rPr lang="en-US" sz="2000" dirty="0"/>
                  <a:t>What do you see/hear?</a:t>
                </a:r>
              </a:p>
              <a:p>
                <a:r>
                  <a:rPr lang="en-US" sz="2000" dirty="0"/>
                  <a:t>How do they sound/smell?</a:t>
                </a:r>
              </a:p>
              <a:p>
                <a:r>
                  <a:rPr lang="en-US" sz="2000" dirty="0"/>
                  <a:t>How are they the same?</a:t>
                </a:r>
              </a:p>
              <a:p>
                <a:r>
                  <a:rPr lang="en-US" sz="2000" dirty="0"/>
                  <a:t>How are they different?</a:t>
                </a:r>
              </a:p>
              <a:p>
                <a:r>
                  <a:rPr lang="en-US" sz="2000" dirty="0"/>
                  <a:t>What happens when you try?</a:t>
                </a:r>
              </a:p>
              <a:p>
                <a:r>
                  <a:rPr lang="en-US" sz="2000" dirty="0"/>
                  <a:t>You seem curious about...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92701" y="4079699"/>
              <a:ext cx="3908061" cy="1788821"/>
              <a:chOff x="177800" y="4648200"/>
              <a:chExt cx="3271739" cy="1458477"/>
            </a:xfrm>
          </p:grpSpPr>
          <p:sp>
            <p:nvSpPr>
              <p:cNvPr id="15" name="Rounded Rectangular Callout 14"/>
              <p:cNvSpPr/>
              <p:nvPr/>
            </p:nvSpPr>
            <p:spPr>
              <a:xfrm>
                <a:off x="177800" y="4648200"/>
                <a:ext cx="3162300" cy="1458477"/>
              </a:xfrm>
              <a:prstGeom prst="wedgeRoundRectCallout">
                <a:avLst>
                  <a:gd name="adj1" fmla="val 41705"/>
                  <a:gd name="adj2" fmla="val 71192"/>
                  <a:gd name="adj3" fmla="val 16667"/>
                </a:avLst>
              </a:prstGeom>
              <a:solidFill>
                <a:srgbClr val="008000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87239" y="4806887"/>
                <a:ext cx="3162300" cy="1202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/>
                  <a:t>Question</a:t>
                </a:r>
                <a:endParaRPr lang="en-US" sz="2200" dirty="0"/>
              </a:p>
              <a:p>
                <a:r>
                  <a:rPr lang="en-US" sz="2000" dirty="0"/>
                  <a:t>What are you curious about?</a:t>
                </a:r>
              </a:p>
              <a:p>
                <a:r>
                  <a:rPr lang="en-US" sz="2000" dirty="0"/>
                  <a:t>What do you want to know?</a:t>
                </a:r>
              </a:p>
              <a:p>
                <a:r>
                  <a:rPr lang="en-US" sz="2000" dirty="0"/>
                  <a:t>Are you wondering if</a:t>
                </a:r>
                <a:r>
                  <a:rPr lang="is-IS" sz="2000" dirty="0"/>
                  <a:t>…?</a:t>
                </a:r>
                <a:endParaRPr lang="en-US" sz="20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059757" y="1159812"/>
              <a:ext cx="5267467" cy="1910130"/>
              <a:chOff x="5664200" y="1538662"/>
              <a:chExt cx="4652491" cy="1687126"/>
            </a:xfrm>
          </p:grpSpPr>
          <p:sp>
            <p:nvSpPr>
              <p:cNvPr id="13" name="Rounded Rectangular Callout 12"/>
              <p:cNvSpPr/>
              <p:nvPr/>
            </p:nvSpPr>
            <p:spPr>
              <a:xfrm>
                <a:off x="5664200" y="1538662"/>
                <a:ext cx="3327400" cy="1672853"/>
              </a:xfrm>
              <a:prstGeom prst="wedgeRoundRectCallout">
                <a:avLst>
                  <a:gd name="adj1" fmla="val 41705"/>
                  <a:gd name="adj2" fmla="val 71192"/>
                  <a:gd name="adj3" fmla="val 16667"/>
                </a:avLst>
              </a:prstGeom>
              <a:solidFill>
                <a:srgbClr val="108040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744691" y="1621910"/>
                <a:ext cx="4572000" cy="16038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200" b="1" dirty="0"/>
                  <a:t>Predict</a:t>
                </a:r>
                <a:endParaRPr lang="en-US" sz="2200" dirty="0"/>
              </a:p>
              <a:p>
                <a:r>
                  <a:rPr lang="en-US" sz="2000" dirty="0"/>
                  <a:t>What do you think will happen?</a:t>
                </a:r>
              </a:p>
              <a:p>
                <a:r>
                  <a:rPr lang="en-US" sz="2000" dirty="0"/>
                  <a:t>What are your predictions?</a:t>
                </a:r>
              </a:p>
              <a:p>
                <a:r>
                  <a:rPr lang="en-US" sz="2000" dirty="0"/>
                  <a:t>Why do you think that?</a:t>
                </a:r>
              </a:p>
              <a:p>
                <a:r>
                  <a:rPr lang="en-US" sz="2000" dirty="0"/>
                  <a:t>How could we find out?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775385" y="2357349"/>
              <a:ext cx="5260882" cy="2870509"/>
              <a:chOff x="3263900" y="2754669"/>
              <a:chExt cx="4646679" cy="2414231"/>
            </a:xfrm>
          </p:grpSpPr>
          <p:sp>
            <p:nvSpPr>
              <p:cNvPr id="11" name="Rounded Rectangular Callout 10"/>
              <p:cNvSpPr/>
              <p:nvPr/>
            </p:nvSpPr>
            <p:spPr>
              <a:xfrm>
                <a:off x="3263900" y="2754669"/>
                <a:ext cx="2565400" cy="2414231"/>
              </a:xfrm>
              <a:prstGeom prst="wedgeRoundRectCallout">
                <a:avLst>
                  <a:gd name="adj1" fmla="val 10397"/>
                  <a:gd name="adj2" fmla="val 74348"/>
                  <a:gd name="adj3" fmla="val 16667"/>
                </a:avLst>
              </a:prstGeom>
              <a:solidFill>
                <a:srgbClr val="CCFFCC">
                  <a:alpha val="5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338579" y="3056667"/>
                <a:ext cx="4572000" cy="17634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200" b="1" dirty="0"/>
                  <a:t>Explore / Experiment</a:t>
                </a:r>
                <a:endParaRPr lang="en-US" sz="2200" dirty="0"/>
              </a:p>
              <a:p>
                <a:r>
                  <a:rPr lang="en-US" sz="2000" dirty="0"/>
                  <a:t>Let’s investigate!</a:t>
                </a:r>
              </a:p>
              <a:p>
                <a:r>
                  <a:rPr lang="en-US" sz="2000" dirty="0"/>
                  <a:t>What do you notice?</a:t>
                </a:r>
              </a:p>
              <a:p>
                <a:r>
                  <a:rPr lang="en-US" sz="2000" dirty="0"/>
                  <a:t>What is changing?</a:t>
                </a:r>
              </a:p>
              <a:p>
                <a:r>
                  <a:rPr lang="en-US" sz="2000" dirty="0"/>
                  <a:t>What did you try?</a:t>
                </a:r>
              </a:p>
              <a:p>
                <a:r>
                  <a:rPr lang="en-US" sz="2000" dirty="0"/>
                  <a:t>Let’s draw what we see.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924224" y="3876292"/>
              <a:ext cx="5738253" cy="2099995"/>
              <a:chOff x="6597210" y="4054569"/>
              <a:chExt cx="4769708" cy="1854824"/>
            </a:xfrm>
          </p:grpSpPr>
          <p:sp>
            <p:nvSpPr>
              <p:cNvPr id="9" name="Rounded Rectangular Callout 8"/>
              <p:cNvSpPr/>
              <p:nvPr/>
            </p:nvSpPr>
            <p:spPr>
              <a:xfrm>
                <a:off x="6597210" y="4054569"/>
                <a:ext cx="3359150" cy="1851632"/>
              </a:xfrm>
              <a:prstGeom prst="wedgeRoundRectCallout">
                <a:avLst>
                  <a:gd name="adj1" fmla="val 15422"/>
                  <a:gd name="adj2" fmla="val 68388"/>
                  <a:gd name="adj3" fmla="val 16667"/>
                </a:avLst>
              </a:prstGeom>
              <a:solidFill>
                <a:srgbClr val="008000">
                  <a:alpha val="33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704978" y="4057419"/>
                <a:ext cx="4661940" cy="1851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/>
                  <a:t>Reflect</a:t>
                </a:r>
              </a:p>
              <a:p>
                <a:r>
                  <a:rPr lang="en-US" sz="2000" dirty="0"/>
                  <a:t>What were your predictions?</a:t>
                </a:r>
              </a:p>
              <a:p>
                <a:r>
                  <a:rPr lang="en-US" sz="2000" dirty="0"/>
                  <a:t>What happened?</a:t>
                </a:r>
              </a:p>
              <a:p>
                <a:r>
                  <a:rPr lang="en-US" sz="2000" dirty="0"/>
                  <a:t>What did you notice?</a:t>
                </a:r>
              </a:p>
              <a:p>
                <a:r>
                  <a:rPr lang="en-US" sz="2000" dirty="0"/>
                  <a:t>Why do you think that happened?</a:t>
                </a:r>
              </a:p>
              <a:p>
                <a:r>
                  <a:rPr lang="en-US" sz="2000" dirty="0"/>
                  <a:t>What could we investigate next?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385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Culture of Inquiry</a:t>
            </a:r>
          </a:p>
        </p:txBody>
      </p:sp>
      <p:pic>
        <p:nvPicPr>
          <p:cNvPr id="9" name="Content Placeholder 8" descr="2013-YWCA-Kaiisha-P072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10306"/>
          <a:stretch>
            <a:fillRect/>
          </a:stretch>
        </p:blipFill>
        <p:spPr>
          <a:xfrm>
            <a:off x="838200" y="1725353"/>
            <a:ext cx="5181600" cy="4351338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725353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Foster children’s curiosity and questioning.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Guide children in exploring their questions.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Be an active observer.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Talk to children and engage them in conversations.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Know when to intervene and when to stand back.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Give children time.</a:t>
            </a:r>
          </a:p>
          <a:p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-3564504" y="2725755"/>
            <a:ext cx="5387592" cy="46079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52208" y="5548230"/>
            <a:ext cx="5146665" cy="518058"/>
          </a:xfrm>
          <a:prstGeom prst="rect">
            <a:avLst/>
          </a:prstGeom>
          <a:solidFill>
            <a:srgbClr val="1866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Calibri Light"/>
                <a:cs typeface="Calibri Light"/>
              </a:rPr>
              <a:t>Engaging Social Environment</a:t>
            </a:r>
          </a:p>
        </p:txBody>
      </p:sp>
    </p:spTree>
    <p:extLst>
      <p:ext uri="{BB962C8B-B14F-4D97-AF65-F5344CB8AC3E}">
        <p14:creationId xmlns:p14="http://schemas.microsoft.com/office/powerpoint/2010/main" val="344369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644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05" y="2496650"/>
            <a:ext cx="5287327" cy="2974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643E32-88ED-45EE-9C16-B6C42455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pPr algn="ctr"/>
            <a:r>
              <a:rPr lang="en-US" dirty="0"/>
              <a:t>Being an Expert vs. Exploring Together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0DD0D5-20AF-4794-9FA8-77C2941F9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0" y="4270554"/>
            <a:ext cx="3438769" cy="8387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am going to teach children lots of information about </a:t>
            </a:r>
          </a:p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topic.” 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0" y="2823300"/>
            <a:ext cx="3429000" cy="973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am the expert and I need to have answers to all the questions they ask.”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33692" y="2819215"/>
            <a:ext cx="3458308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can say,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I don’t know. </a:t>
            </a:r>
          </a:p>
          <a:p>
            <a:pPr algn="ctr"/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Let’s find out together.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</a:p>
          <a:p>
            <a:pPr algn="ctr"/>
            <a:endParaRPr lang="en-US" sz="2000" b="0" i="0" dirty="0">
              <a:solidFill>
                <a:schemeClr val="tx1"/>
              </a:solidFill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3692" y="4273338"/>
            <a:ext cx="3458308" cy="119661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listen to children’s questions </a:t>
            </a:r>
          </a:p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model a questioning mind. </a:t>
            </a:r>
          </a:p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We explore together.” </a:t>
            </a:r>
          </a:p>
          <a:p>
            <a:pPr algn="ctr"/>
            <a:endParaRPr lang="en-US" sz="2000" b="0" i="0" dirty="0">
              <a:solidFill>
                <a:schemeClr val="tx1"/>
              </a:solidFill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46" y="2032000"/>
            <a:ext cx="3096846" cy="461665"/>
          </a:xfrm>
          <a:prstGeom prst="rect">
            <a:avLst/>
          </a:prstGeom>
          <a:solidFill>
            <a:srgbClr val="1866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BE AN EXPERT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86092" y="2028092"/>
            <a:ext cx="3096846" cy="461665"/>
          </a:xfrm>
          <a:prstGeom prst="rect">
            <a:avLst/>
          </a:prstGeom>
          <a:solidFill>
            <a:srgbClr val="1866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EXPLORE TOGETHER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191000" y="2041769"/>
            <a:ext cx="3810000" cy="322385"/>
          </a:xfrm>
          <a:prstGeom prst="rightArrow">
            <a:avLst/>
          </a:prstGeom>
          <a:solidFill>
            <a:srgbClr val="186636"/>
          </a:solidFill>
          <a:ln>
            <a:solidFill>
              <a:srgbClr val="1866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2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E32-88ED-45EE-9C16-B6C42455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Turn a Question Into an Experiment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782238" y="2017059"/>
            <a:ext cx="5289924" cy="2836329"/>
          </a:xfrm>
          <a:prstGeom prst="wedgeEllipseCallout">
            <a:avLst>
              <a:gd name="adj1" fmla="val 52661"/>
              <a:gd name="adj2" fmla="val 84178"/>
            </a:avLst>
          </a:prstGeom>
          <a:solidFill>
            <a:srgbClr val="FFFFFF"/>
          </a:solidFill>
          <a:ln>
            <a:solidFill>
              <a:srgbClr val="0F6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0000"/>
                </a:solidFill>
              </a:rPr>
              <a:t>How do polar bears stay warm?</a:t>
            </a:r>
          </a:p>
        </p:txBody>
      </p:sp>
      <p:pic>
        <p:nvPicPr>
          <p:cNvPr id="8" name="Picture Placeholder 4" descr="2013-Cook-Inlet-Jason-P05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418"/>
          <a:stretch/>
        </p:blipFill>
        <p:spPr>
          <a:xfrm>
            <a:off x="987050" y="1788255"/>
            <a:ext cx="4108180" cy="3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0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E32-88ED-45EE-9C16-B6C42455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Inquiry in Action: Blubber Experiment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BC6008-44D3-4BB0-857E-41268083C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17" y="1494249"/>
            <a:ext cx="7748765" cy="4344390"/>
          </a:xfrm>
        </p:spPr>
      </p:pic>
      <p:pic>
        <p:nvPicPr>
          <p:cNvPr id="4" name="Picture 3" descr="A picture containing clipart&#10;&#10;Description generated with high confidence">
            <a:hlinkClick r:id="rId4"/>
            <a:extLst>
              <a:ext uri="{FF2B5EF4-FFF2-40B4-BE49-F238E27FC236}">
                <a16:creationId xmlns:a16="http://schemas.microsoft.com/office/drawing/2014/main" id="{192CB2AB-68E7-4F57-B4D5-E10B1FB4C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975" y="2057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0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08604B50F3E47AF68C7445A79E513" ma:contentTypeVersion="25" ma:contentTypeDescription="Create a new document." ma:contentTypeScope="" ma:versionID="0b58060d52507845448f3fac1abddd1a">
  <xsd:schema xmlns:xsd="http://www.w3.org/2001/XMLSchema" xmlns:xs="http://www.w3.org/2001/XMLSchema" xmlns:p="http://schemas.microsoft.com/office/2006/metadata/properties" xmlns:ns1="http://schemas.microsoft.com/sharepoint/v3" xmlns:ns2="1df41999-4d9b-463f-8975-015e962b2462" xmlns:ns3="638e6b88-029d-4974-94ab-4f46eee0f699" xmlns:ns4="2b0696d2-03e8-4ed2-82a3-1f89a5fc7162" targetNamespace="http://schemas.microsoft.com/office/2006/metadata/properties" ma:root="true" ma:fieldsID="8ee83e9bb761bb9c2f481102bb6f1ff7" ns1:_="" ns2:_="" ns3:_="" ns4:_="">
    <xsd:import namespace="http://schemas.microsoft.com/sharepoint/v3"/>
    <xsd:import namespace="1df41999-4d9b-463f-8975-015e962b2462"/>
    <xsd:import namespace="638e6b88-029d-4974-94ab-4f46eee0f699"/>
    <xsd:import namespace="2b0696d2-03e8-4ed2-82a3-1f89a5fc7162"/>
    <xsd:element name="properties">
      <xsd:complexType>
        <xsd:sequence>
          <xsd:element name="documentManagement">
            <xsd:complexType>
              <xsd:all>
                <xsd:element ref="ns2:Region" minOccurs="0"/>
                <xsd:element ref="ns2:Year" minOccurs="0"/>
                <xsd:element ref="ns2:Audience" minOccurs="0"/>
                <xsd:element ref="ns2:National_x0020_Conference" minOccurs="0"/>
                <xsd:element ref="ns2:Webinar" minOccurs="0"/>
                <xsd:element ref="ns2:Topic" minOccurs="0"/>
                <xsd:element ref="ns2:Product" minOccurs="0"/>
                <xsd:element ref="ns2:Conference_x0020_Year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3:TaxKeywordTaxHTField" minOccurs="0"/>
                <xsd:element ref="ns4:TaxCatchAll" minOccurs="0"/>
                <xsd:element ref="ns3:SharedWithUsers" minOccurs="0"/>
                <xsd:element ref="ns2:MediaServiceDateTaken" minOccurs="0"/>
                <xsd:element ref="ns2:MediaServiceAutoTags" minOccurs="0"/>
                <xsd:element ref="ns1:RoutingPriority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Priority" ma:index="27" ma:displayName="Priority" ma:internalName="RoutingPriori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41999-4d9b-463f-8975-015e962b2462" elementFormDefault="qualified">
    <xsd:import namespace="http://schemas.microsoft.com/office/2006/documentManagement/types"/>
    <xsd:import namespace="http://schemas.microsoft.com/office/infopath/2007/PartnerControls"/>
    <xsd:element name="Region" ma:index="2" nillable="true" ma:displayName="Region" ma:description="Which region(s) was/were this developed for?" ma:internalName="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gion I: CT, ME, MA, NH, VT, RI"/>
                    <xsd:enumeration value="Region II: NY, NJ, PR, VI"/>
                    <xsd:enumeration value="Region III: DC, DE, MD, PA, VA, WV"/>
                    <xsd:enumeration value="Region IV: AL, FL, GA, KY, MS, NC, SC, TN"/>
                    <xsd:enumeration value="Region V: IL, IN, MI, MN, OH, WI"/>
                    <xsd:enumeration value="Region VI AR, LA, NM, TX,"/>
                    <xsd:enumeration value="Region VII: IA, KS, MO, MT, NE"/>
                    <xsd:enumeration value="Region VIII: CO, MO, ND, SD, UT, WY"/>
                    <xsd:enumeration value="Region IX: AZ,CA,HI,NV,AS,GU,MH,MP,FM"/>
                    <xsd:enumeration value="Region X: AK, ID, OR, WA"/>
                    <xsd:enumeration value="Region XI: American Indian, Alaskan Native"/>
                    <xsd:enumeration value="Region XII: Migrant"/>
                  </xsd:restriction>
                </xsd:simpleType>
              </xsd:element>
            </xsd:sequence>
          </xsd:extension>
        </xsd:complexContent>
      </xsd:complexType>
    </xsd:element>
    <xsd:element name="Year" ma:index="3" nillable="true" ma:displayName="Year" ma:description="In what year was this approved by the FPOs for dissemination?" ma:format="Dropdown" ma:indexed="true" ma:internalName="Year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Audience" ma:index="4" nillable="true" ma:displayName="Audience" ma:description="Who is the audience?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arly Head Start Teacher/Caregiver"/>
                    <xsd:enumeration value="Family Child Care Provider"/>
                    <xsd:enumeration value="Disability manager"/>
                    <xsd:enumeration value="Child Care Provider"/>
                    <xsd:enumeration value="Mentor/Coach"/>
                    <xsd:enumeration value="Education Manager"/>
                    <xsd:enumeration value="Family Support Worker"/>
                    <xsd:enumeration value="Parent/Guardian"/>
                    <xsd:enumeration value="Director/Program Manager"/>
                    <xsd:enumeration value="Content Manager/Coordinator"/>
                    <xsd:enumeration value="Family Services"/>
                    <xsd:enumeration value="Home Visitor"/>
                    <xsd:enumeration value="Child Development Specialist"/>
                    <xsd:enumeration value="Policy Council/Governing Body"/>
                    <xsd:enumeration value="Federal Staff"/>
                    <xsd:enumeration value="Training/Technical Assistance"/>
                    <xsd:enumeration value="Higher Education"/>
                    <xsd:enumeration value="Head Start Collaboration Directors"/>
                    <xsd:enumeration value="Professional Development System Leaders"/>
                    <xsd:enumeration value="State Child Care Administrators"/>
                    <xsd:enumeration value="Child Care Resource and Referral Admins"/>
                  </xsd:restriction>
                </xsd:simpleType>
              </xsd:element>
            </xsd:sequence>
          </xsd:extension>
        </xsd:complexContent>
      </xsd:complexType>
    </xsd:element>
    <xsd:element name="National_x0020_Conference" ma:index="5" nillable="true" ma:displayName="National Conference" ma:default="N/A" ma:description="Which national conference are you looking for information on?" ma:format="Dropdown" ma:indexed="true" ma:internalName="National_x0020_Conference">
      <xsd:simpleType>
        <xsd:restriction base="dms:Choice">
          <xsd:enumeration value="N/A"/>
          <xsd:enumeration value="National HSA Parent and Family Engagement"/>
          <xsd:enumeration value="Early Head Start - Child Care Partnership"/>
          <xsd:enumeration value="National HS Association Data Gathering"/>
          <xsd:enumeration value="Migrant and Seasonal HS Association"/>
          <xsd:enumeration value="35th Native American Child and Family"/>
          <xsd:enumeration value="National Early Childhood Inclusion Institute"/>
          <xsd:enumeration value="National HSA Annual Conference and Expo"/>
          <xsd:enumeration value="NAEYC - Education of Young Children - PDI"/>
          <xsd:enumeration value="Nat'l Assoc. for Family Child Care Institute"/>
          <xsd:enumeration value="Admin for Children and Families Nat'l Research"/>
          <xsd:enumeration value="National Workforce Registry Alliance"/>
          <xsd:enumeration value="Northwest Indian HS"/>
          <xsd:enumeration value="Nat'l Indian HS Directors Assoc Mgmt Training"/>
          <xsd:enumeration value="Regional HS Association"/>
          <xsd:enumeration value="Oklahoma Indian HS Association"/>
        </xsd:restriction>
      </xsd:simpleType>
    </xsd:element>
    <xsd:element name="Webinar" ma:index="6" nillable="true" ma:displayName="Webinar" ma:default="N/A" ma:internalName="Webin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  <xsd:enumeration value="ELOF"/>
                    <xsd:enumeration value="ELOF Overview"/>
                    <xsd:enumeration value="ELOF Implementation"/>
                    <xsd:enumeration value="In-Service Suites"/>
                    <xsd:enumeration value="EHS Center Based Learning Environments"/>
                    <xsd:enumeration value="EHS Home Visiting Overview"/>
                    <xsd:enumeration value="BabyTalks"/>
                  </xsd:restriction>
                </xsd:simpleType>
              </xsd:element>
            </xsd:sequence>
          </xsd:extension>
        </xsd:complexContent>
      </xsd:complexType>
    </xsd:element>
    <xsd:element name="Topic" ma:index="7" nillable="true" ma:displayName="Topic" ma:description="What topic area(s) does this represent?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mplementation Science"/>
                    <xsd:enumeration value="Data"/>
                    <xsd:enumeration value="Developmentally Appropriate Practice"/>
                    <xsd:enumeration value="Disabilities"/>
                    <xsd:enumeration value="Early Learning Outcomes Framework"/>
                    <xsd:enumeration value="School Readiness"/>
                    <xsd:enumeration value="Practice-Based Coaching"/>
                    <xsd:enumeration value="Child Outcomes"/>
                    <xsd:enumeration value="Quality Environment"/>
                    <xsd:enumeration value="Family Child Care"/>
                    <xsd:enumeration value="Instructional Strategies"/>
                    <xsd:enumeration value="Workforce Development"/>
                    <xsd:enumeration value="Culturally Responsive Practice (PLA)"/>
                    <xsd:enumeration value="Home Visiting"/>
                    <xsd:enumeration value="Ongoing Assessment"/>
                    <xsd:enumeration value="Curriculum"/>
                    <xsd:enumeration value="Nature Based Learning and Development"/>
                    <xsd:enumeration value="Physical Environment"/>
                    <xsd:enumeration value="Inclusion"/>
                  </xsd:restriction>
                </xsd:simpleType>
              </xsd:element>
            </xsd:sequence>
          </xsd:extension>
        </xsd:complexContent>
      </xsd:complexType>
    </xsd:element>
    <xsd:element name="Product" ma:index="8" nillable="true" ma:displayName="Product" ma:description="Which product is this associated with?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penDoors"/>
                    <xsd:enumeration value="Early Educators Central"/>
                    <xsd:enumeration value="Coffee Talks"/>
                    <xsd:enumeration value="Teacher Time"/>
                    <xsd:enumeration value="Text 4 Teachers"/>
                    <xsd:enumeration value="Coaching Companion"/>
                    <xsd:enumeration value="Early Essentials"/>
                    <xsd:enumeration value="Infant/Toddler"/>
                    <xsd:enumeration value="Preschool"/>
                    <xsd:enumeration value="Birth to Five"/>
                  </xsd:restriction>
                </xsd:simpleType>
              </xsd:element>
            </xsd:sequence>
          </xsd:extension>
        </xsd:complexContent>
      </xsd:complexType>
    </xsd:element>
    <xsd:element name="Conference_x0020_Year" ma:index="9" nillable="true" ma:displayName="Conference Year" ma:format="RadioButtons" ma:indexed="true" ma:internalName="Conference_x0020_Year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6b88-029d-4974-94ab-4f46eee0f699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20c59be4-22bc-445b-9645-97ad681149f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696d2-03e8-4ed2-82a3-1f89a5fc716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ad75a8-dd60-4520-a89c-9ee183f5048b}" ma:internalName="TaxCatchAll" ma:showField="CatchAllData" ma:web="638e6b88-029d-4974-94ab-4f46eee0f6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638e6b88-029d-4974-94ab-4f46eee0f699" xsi:nil="true"/>
    <SharedWithUsers xmlns="638e6b88-029d-4974-94ab-4f46eee0f699">
      <UserInfo>
        <DisplayName/>
        <AccountId xsi:nil="true"/>
        <AccountType/>
      </UserInfo>
    </SharedWithUsers>
    <LastSharedByTime xmlns="638e6b88-029d-4974-94ab-4f46eee0f699" xsi:nil="true"/>
    <Webinar xmlns="1df41999-4d9b-463f-8975-015e962b2462"/>
    <Product xmlns="1df41999-4d9b-463f-8975-015e962b2462"/>
    <Topic xmlns="1df41999-4d9b-463f-8975-015e962b2462"/>
    <Conference_x0020_Year xmlns="1df41999-4d9b-463f-8975-015e962b2462" xsi:nil="true"/>
    <TaxKeywordTaxHTField xmlns="638e6b88-029d-4974-94ab-4f46eee0f699">
      <Terms xmlns="http://schemas.microsoft.com/office/infopath/2007/PartnerControls"/>
    </TaxKeywordTaxHTField>
    <National_x0020_Conference xmlns="1df41999-4d9b-463f-8975-015e962b2462" xsi:nil="true"/>
    <TaxCatchAll xmlns="2b0696d2-03e8-4ed2-82a3-1f89a5fc7162"/>
    <Audience xmlns="1df41999-4d9b-463f-8975-015e962b2462"/>
    <Year xmlns="1df41999-4d9b-463f-8975-015e962b2462" xsi:nil="true"/>
    <Region xmlns="1df41999-4d9b-463f-8975-015e962b2462"/>
    <RoutingPriority xmlns="http://schemas.microsoft.com/sharepoint/v3">optional slides</RoutingPriority>
  </documentManagement>
</p:properties>
</file>

<file path=customXml/itemProps1.xml><?xml version="1.0" encoding="utf-8"?>
<ds:datastoreItem xmlns:ds="http://schemas.openxmlformats.org/officeDocument/2006/customXml" ds:itemID="{CC247D02-7F8E-40D5-A4CA-F7972B0B2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f41999-4d9b-463f-8975-015e962b2462"/>
    <ds:schemaRef ds:uri="638e6b88-029d-4974-94ab-4f46eee0f699"/>
    <ds:schemaRef ds:uri="2b0696d2-03e8-4ed2-82a3-1f89a5fc7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443828-7226-4A24-B8CF-6F4A362C8E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438C5E-8697-4AA6-B422-99A1D620C890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1df41999-4d9b-463f-8975-015e962b2462"/>
    <ds:schemaRef ds:uri="2b0696d2-03e8-4ed2-82a3-1f89a5fc7162"/>
    <ds:schemaRef ds:uri="638e6b88-029d-4974-94ab-4f46eee0f69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13534</TotalTime>
  <Words>340</Words>
  <Application>Microsoft Office PowerPoint</Application>
  <PresentationFormat>Widescreen</PresentationFormat>
  <Paragraphs>69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 Light</vt:lpstr>
      <vt:lpstr>Office Theme</vt:lpstr>
      <vt:lpstr>HSPPS Supports STEAM</vt:lpstr>
      <vt:lpstr>The Inquiry Cycle</vt:lpstr>
      <vt:lpstr>Create a Culture of Inquiry</vt:lpstr>
      <vt:lpstr>Being an Expert vs. Exploring Together</vt:lpstr>
      <vt:lpstr>Turn a Question Into an Experiment</vt:lpstr>
      <vt:lpstr>Inquiry in Action: Blubber 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Slaughter</dc:creator>
  <cp:lastModifiedBy>Danielle Burton</cp:lastModifiedBy>
  <cp:revision>159</cp:revision>
  <dcterms:created xsi:type="dcterms:W3CDTF">2018-01-31T22:32:33Z</dcterms:created>
  <dcterms:modified xsi:type="dcterms:W3CDTF">2019-03-22T20:02:11Z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0x010100FCF08604B50F3E47AF68C7445A79E513</vt:lpwstr>
  </property>
  <property fmtid="{D5CDD505-2E9C-101B-9397-08002B2CF9AE}" pid="3" name="Order">
    <vt:r8>18026900</vt:r8>
  </property>
  <property fmtid="{D5CDD505-2E9C-101B-9397-08002B2CF9AE}" pid="4" name="Audiences">
    <vt:lpwstr/>
  </property>
  <property fmtid="{D5CDD505-2E9C-101B-9397-08002B2CF9AE}" pid="5" name="Year Vetted">
    <vt:lpwstr/>
  </property>
  <property fmtid="{D5CDD505-2E9C-101B-9397-08002B2CF9AE}" pid="6" name="Age Range">
    <vt:lpwstr/>
  </property>
  <property fmtid="{D5CDD505-2E9C-101B-9397-08002B2CF9AE}" pid="7" name="g5cbabc475af428e8a4b767b325afa7b">
    <vt:lpwstr/>
  </property>
  <property fmtid="{D5CDD505-2E9C-101B-9397-08002B2CF9AE}" pid="8" name="Topic_Area">
    <vt:lpwstr/>
  </property>
  <property fmtid="{D5CDD505-2E9C-101B-9397-08002B2CF9AE}" pid="9" name="Region">
    <vt:lpwstr/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lc402643ecbf4499b639d533dae17ca9">
    <vt:lpwstr/>
  </property>
  <property fmtid="{D5CDD505-2E9C-101B-9397-08002B2CF9AE}" pid="13" name="b172363ec58b499dad30d2b09a8896e0">
    <vt:lpwstr/>
  </property>
  <property fmtid="{D5CDD505-2E9C-101B-9397-08002B2CF9AE}" pid="14" name="k112b48b8b0842abbe71d39765b03e81">
    <vt:lpwstr/>
  </property>
  <property fmtid="{D5CDD505-2E9C-101B-9397-08002B2CF9AE}" pid="15" name="Approvers">
    <vt:lpwstr/>
  </property>
  <property fmtid="{D5CDD505-2E9C-101B-9397-08002B2CF9AE}" pid="16" name="TaxCatchAll">
    <vt:lpwstr/>
  </property>
  <property fmtid="{D5CDD505-2E9C-101B-9397-08002B2CF9AE}" pid="17" name="Webinar">
    <vt:lpwstr/>
  </property>
  <property fmtid="{D5CDD505-2E9C-101B-9397-08002B2CF9AE}" pid="18" name="ec3caad0312d4c2bb9f97715ae0cf85a">
    <vt:lpwstr/>
  </property>
  <property fmtid="{D5CDD505-2E9C-101B-9397-08002B2CF9AE}" pid="19" name="TemplateUrl">
    <vt:lpwstr/>
  </property>
  <property fmtid="{D5CDD505-2E9C-101B-9397-08002B2CF9AE}" pid="20" name="ComplianceAssetId">
    <vt:lpwstr/>
  </property>
  <property fmtid="{D5CDD505-2E9C-101B-9397-08002B2CF9AE}" pid="21" name="Audience">
    <vt:lpwstr/>
  </property>
  <property fmtid="{D5CDD505-2E9C-101B-9397-08002B2CF9AE}" pid="22" name="o04817ec836b43088d222d88b97d0ffb">
    <vt:lpwstr/>
  </property>
  <property fmtid="{D5CDD505-2E9C-101B-9397-08002B2CF9AE}" pid="23" name="m467fd03801e42aeb7355f8ac300c17b">
    <vt:lpwstr/>
  </property>
  <property fmtid="{D5CDD505-2E9C-101B-9397-08002B2CF9AE}" pid="24" name="National Conference">
    <vt:lpwstr/>
  </property>
  <property fmtid="{D5CDD505-2E9C-101B-9397-08002B2CF9AE}" pid="25" name="TopicArea">
    <vt:lpwstr/>
  </property>
  <property fmtid="{D5CDD505-2E9C-101B-9397-08002B2CF9AE}" pid="26" name="p22cc5a201e14acc82f079247ea5c295">
    <vt:lpwstr/>
  </property>
  <property fmtid="{D5CDD505-2E9C-101B-9397-08002B2CF9AE}" pid="27" name="fcbb0cf91974408394499761fa7977d2">
    <vt:lpwstr/>
  </property>
  <property fmtid="{D5CDD505-2E9C-101B-9397-08002B2CF9AE}" pid="28" name="TaxKeyword">
    <vt:lpwstr/>
  </property>
  <property fmtid="{D5CDD505-2E9C-101B-9397-08002B2CF9AE}" pid="29" name="Webinar0">
    <vt:lpwstr/>
  </property>
  <property fmtid="{D5CDD505-2E9C-101B-9397-08002B2CF9AE}" pid="30" name="Region0">
    <vt:lpwstr/>
  </property>
  <property fmtid="{D5CDD505-2E9C-101B-9397-08002B2CF9AE}" pid="31" name="National Conference0">
    <vt:lpwstr/>
  </property>
</Properties>
</file>