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07" r:id="rId1"/>
  </p:sldMasterIdLst>
  <p:notesMasterIdLst>
    <p:notesMasterId r:id="rId20"/>
  </p:notesMasterIdLst>
  <p:sldIdLst>
    <p:sldId id="296" r:id="rId2"/>
    <p:sldId id="291" r:id="rId3"/>
    <p:sldId id="263" r:id="rId4"/>
    <p:sldId id="264" r:id="rId5"/>
    <p:sldId id="265" r:id="rId6"/>
    <p:sldId id="266" r:id="rId7"/>
    <p:sldId id="292" r:id="rId8"/>
    <p:sldId id="293" r:id="rId9"/>
    <p:sldId id="269" r:id="rId10"/>
    <p:sldId id="283" r:id="rId11"/>
    <p:sldId id="270" r:id="rId12"/>
    <p:sldId id="284" r:id="rId13"/>
    <p:sldId id="271" r:id="rId14"/>
    <p:sldId id="272" r:id="rId15"/>
    <p:sldId id="295" r:id="rId16"/>
    <p:sldId id="282" r:id="rId17"/>
    <p:sldId id="274" r:id="rId18"/>
    <p:sldId id="29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CCD"/>
    <a:srgbClr val="C6E0CE"/>
    <a:srgbClr val="C1E4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94316" autoAdjust="0"/>
  </p:normalViewPr>
  <p:slideViewPr>
    <p:cSldViewPr snapToGrid="0">
      <p:cViewPr varScale="1">
        <p:scale>
          <a:sx n="184" d="100"/>
          <a:sy n="184" d="100"/>
        </p:scale>
        <p:origin x="-11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commentAuthors" Target="commentAuthors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58669-85C9-4098-BEE3-A8D72626DCB4}" type="datetimeFigureOut">
              <a:rPr lang="en-US" smtClean="0"/>
              <a:t>9/10/12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1E0026-B4DC-4D73-8D46-E57E64BD67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050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3A109-575F-418A-862B-33CBA54F949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695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3A109-575F-418A-862B-33CBA54F949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714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3A109-575F-418A-862B-33CBA54F949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0448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3A109-575F-418A-862B-33CBA54F949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917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3A109-575F-418A-862B-33CBA54F949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788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3A109-575F-418A-862B-33CBA54F949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027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3A109-575F-418A-862B-33CBA54F949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799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3A109-575F-418A-862B-33CBA54F949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180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3A109-575F-418A-862B-33CBA54F949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044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3A109-575F-418A-862B-33CBA54F949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917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3A109-575F-418A-862B-33CBA54F949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4301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E0026-B4DC-4D73-8D46-E57E64BD67D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954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3A109-575F-418A-862B-33CBA54F949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631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EEDAE7-E26B-EE44-8C4B-F26137572B79}" type="datetimeFigureOut">
              <a:rPr lang="en-US" smtClean="0">
                <a:solidFill>
                  <a:srgbClr val="005DAA"/>
                </a:solidFill>
                <a:latin typeface="Arial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9/10/12</a:t>
            </a:fld>
            <a:endParaRPr lang="en-US">
              <a:solidFill>
                <a:srgbClr val="005DAA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5DAA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E53508-F60E-9449-8DA4-643631CE1139}" type="slidenum">
              <a:rPr lang="en-US" smtClean="0">
                <a:solidFill>
                  <a:srgbClr val="005DAA"/>
                </a:solidFill>
                <a:latin typeface="Arial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5DAA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03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srgbClr val="005DAA"/>
                </a:solidFill>
              </a:rPr>
              <a:pPr/>
              <a:t>9/10/12</a:t>
            </a:fld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>
                <a:solidFill>
                  <a:srgbClr val="005DAA"/>
                </a:solidFill>
              </a:rPr>
              <a:pPr algn="r"/>
              <a:t>‹#›</a:t>
            </a:fld>
            <a:endParaRPr lang="en-US" dirty="0">
              <a:solidFill>
                <a:srgbClr val="005D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14136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srgbClr val="005DAA"/>
                </a:solidFill>
              </a:rPr>
              <a:pPr/>
              <a:t>9/10/12</a:t>
            </a:fld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>
                <a:solidFill>
                  <a:srgbClr val="005DAA"/>
                </a:solidFill>
              </a:rPr>
              <a:pPr algn="r"/>
              <a:t>‹#›</a:t>
            </a:fld>
            <a:endParaRPr lang="en-US" dirty="0">
              <a:solidFill>
                <a:srgbClr val="005D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416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9/10/12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868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7BCA50-106C-6644-88FD-7EB5C7BF4DA4}" type="datetimeFigureOut">
              <a:rPr lang="en-US" smtClean="0">
                <a:solidFill>
                  <a:srgbClr val="005DAA"/>
                </a:solidFill>
              </a:rPr>
              <a:pPr>
                <a:defRPr/>
              </a:pPr>
              <a:t>9/10/12</a:t>
            </a:fld>
            <a:endParaRPr lang="en-US">
              <a:solidFill>
                <a:srgbClr val="005DA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5DA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B4ADF5-F659-8942-84FF-94FF3BE6F618}" type="slidenum">
              <a:rPr lang="en-US" smtClean="0">
                <a:solidFill>
                  <a:srgbClr val="005DA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5D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64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681038-AFC6-274B-A2DB-63A799E7F682}" type="datetimeFigureOut">
              <a:rPr lang="en-US" smtClean="0"/>
              <a:pPr>
                <a:defRPr/>
              </a:pPr>
              <a:t>9/10/12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25C4D-0B41-1D45-B68E-227375629129}" type="slidenum">
              <a:rPr lang="en-US" smtClean="0">
                <a:solidFill>
                  <a:srgbClr val="D4D4D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4D4D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052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864BB0-D65B-3F4D-B3C2-8590CD1D9DA8}" type="datetimeFigureOut">
              <a:rPr lang="en-US" smtClean="0">
                <a:solidFill>
                  <a:srgbClr val="005DAA"/>
                </a:solidFill>
              </a:rPr>
              <a:pPr>
                <a:defRPr/>
              </a:pPr>
              <a:t>9/10/12</a:t>
            </a:fld>
            <a:endParaRPr lang="en-US">
              <a:solidFill>
                <a:srgbClr val="005DA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5DA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AAAA4-2D55-A64D-8133-C99AF9A2344D}" type="slidenum">
              <a:rPr lang="en-US" smtClean="0">
                <a:solidFill>
                  <a:srgbClr val="005DA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5D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495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srgbClr val="005DAA"/>
                </a:solidFill>
              </a:rPr>
              <a:pPr/>
              <a:t>9/10/12</a:t>
            </a:fld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>
                <a:solidFill>
                  <a:srgbClr val="005DAA"/>
                </a:solidFill>
              </a:rPr>
              <a:pPr algn="r"/>
              <a:t>‹#›</a:t>
            </a:fld>
            <a:endParaRPr lang="en-US" dirty="0">
              <a:solidFill>
                <a:srgbClr val="005D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53981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06B1CD-03C9-C540-94D5-6DE218095403}" type="datetimeFigureOut">
              <a:rPr lang="en-US" smtClean="0">
                <a:solidFill>
                  <a:srgbClr val="005DAA"/>
                </a:solidFill>
              </a:rPr>
              <a:pPr>
                <a:defRPr/>
              </a:pPr>
              <a:t>9/10/12</a:t>
            </a:fld>
            <a:endParaRPr lang="en-US">
              <a:solidFill>
                <a:srgbClr val="005DA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5DA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0B8B39-DD8C-FD4E-8BDE-E27FB80AF5EA}" type="slidenum">
              <a:rPr lang="en-US" smtClean="0">
                <a:solidFill>
                  <a:srgbClr val="005DA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5D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88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srgbClr val="005DAA"/>
                </a:solidFill>
              </a:rPr>
              <a:pPr/>
              <a:t>9/10/12</a:t>
            </a:fld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>
                <a:solidFill>
                  <a:srgbClr val="005DAA"/>
                </a:solidFill>
              </a:rPr>
              <a:pPr algn="r"/>
              <a:t>‹#›</a:t>
            </a:fld>
            <a:endParaRPr lang="en-US" dirty="0">
              <a:solidFill>
                <a:srgbClr val="005D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09266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srgbClr val="005DAA"/>
                </a:solidFill>
              </a:rPr>
              <a:pPr/>
              <a:t>9/10/12</a:t>
            </a:fld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>
                <a:solidFill>
                  <a:srgbClr val="005DAA"/>
                </a:solidFill>
              </a:rPr>
              <a:pPr algn="r"/>
              <a:t>‹#›</a:t>
            </a:fld>
            <a:endParaRPr lang="en-US" dirty="0">
              <a:solidFill>
                <a:srgbClr val="005D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42663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srgbClr val="005DAA"/>
                </a:solidFill>
              </a:rPr>
              <a:pPr/>
              <a:t>9/10/12</a:t>
            </a:fld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5DA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>
                <a:solidFill>
                  <a:srgbClr val="005DAA"/>
                </a:solidFill>
              </a:rPr>
              <a:pPr algn="r"/>
              <a:t>‹#›</a:t>
            </a:fld>
            <a:endParaRPr lang="en-US" dirty="0">
              <a:solidFill>
                <a:srgbClr val="005D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9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EEDAE7-E26B-EE44-8C4B-F26137572B79}" type="datetimeFigureOut">
              <a:rPr lang="en-US" smtClean="0">
                <a:solidFill>
                  <a:srgbClr val="005DAA"/>
                </a:solidFill>
                <a:latin typeface="Arial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9/10/12</a:t>
            </a:fld>
            <a:endParaRPr lang="en-US">
              <a:solidFill>
                <a:srgbClr val="005DAA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5DAA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E53508-F60E-9449-8DA4-643631CE1139}" type="slidenum">
              <a:rPr lang="en-US" smtClean="0">
                <a:solidFill>
                  <a:srgbClr val="005DAA"/>
                </a:solidFill>
                <a:latin typeface="Arial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5DAA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6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22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12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88356" y="2722643"/>
            <a:ext cx="5884322" cy="1461822"/>
          </a:xfrm>
          <a:prstGeom prst="rect">
            <a:avLst/>
          </a:prstGeom>
          <a:solidFill>
            <a:srgbClr val="02499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100" dirty="0" smtClean="0"/>
              <a:t>Staffing: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zoning </a:t>
            </a:r>
            <a:r>
              <a:rPr lang="en-US" sz="2800" dirty="0"/>
              <a:t>to </a:t>
            </a:r>
            <a:r>
              <a:rPr lang="en-US" sz="2800" dirty="0" smtClean="0"/>
              <a:t>Maximize </a:t>
            </a:r>
            <a:r>
              <a:rPr lang="en-US" sz="2800" dirty="0"/>
              <a:t>Learning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6642556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FALL 2012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0946" y="4184465"/>
            <a:ext cx="2967410" cy="2599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88357" y="5443057"/>
            <a:ext cx="3059718" cy="13406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eveahClimbingStructure_cropped.jpg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515" y="5482458"/>
            <a:ext cx="1435608" cy="1210739"/>
          </a:xfrm>
          <a:prstGeom prst="rect">
            <a:avLst/>
          </a:prstGeom>
        </p:spPr>
      </p:pic>
      <p:pic>
        <p:nvPicPr>
          <p:cNvPr id="14" name="Picture 13" descr="MickeyasAnthonyDrawChalkCRP.jpg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51" y="4279830"/>
            <a:ext cx="2827510" cy="2409233"/>
          </a:xfrm>
          <a:prstGeom prst="rect">
            <a:avLst/>
          </a:prstGeom>
        </p:spPr>
      </p:pic>
      <p:pic>
        <p:nvPicPr>
          <p:cNvPr id="15" name="Picture 14" descr="ChildMonkeyBarCROP.jpg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125" y="5482457"/>
            <a:ext cx="1417320" cy="120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927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Example</a:t>
            </a:r>
            <a:endParaRPr lang="en-US" dirty="0"/>
          </a:p>
        </p:txBody>
      </p:sp>
      <p:pic>
        <p:nvPicPr>
          <p:cNvPr id="2" name="Zoning-Coverage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64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Tips for Zoning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2839" y="1830387"/>
            <a:ext cx="8366881" cy="4525963"/>
          </a:xfrm>
        </p:spPr>
        <p:txBody>
          <a:bodyPr>
            <a:normAutofit/>
          </a:bodyPr>
          <a:lstStyle/>
          <a:p>
            <a:pPr marL="256032" indent="-256032">
              <a:spcBef>
                <a:spcPts val="1368"/>
              </a:spcBef>
              <a:buSzPct val="80000"/>
            </a:pPr>
            <a:r>
              <a:rPr lang="en-US" b="1" dirty="0"/>
              <a:t>Position</a:t>
            </a:r>
            <a:r>
              <a:rPr lang="en-US" dirty="0"/>
              <a:t> your body so you can see your whole </a:t>
            </a:r>
            <a:r>
              <a:rPr lang="en-US" dirty="0" smtClean="0"/>
              <a:t>zone.</a:t>
            </a:r>
            <a:endParaRPr lang="en-US" dirty="0"/>
          </a:p>
          <a:p>
            <a:pPr marL="256032" indent="-256032">
              <a:spcBef>
                <a:spcPts val="1368"/>
              </a:spcBef>
              <a:buSzPct val="80000"/>
            </a:pPr>
            <a:r>
              <a:rPr lang="en-US" b="1" dirty="0"/>
              <a:t>Scan</a:t>
            </a:r>
            <a:r>
              <a:rPr lang="en-US" dirty="0"/>
              <a:t> your zone and the classroom or outside area </a:t>
            </a:r>
            <a:r>
              <a:rPr lang="en-US" dirty="0" smtClean="0"/>
              <a:t>often.</a:t>
            </a:r>
            <a:endParaRPr lang="en-US" dirty="0"/>
          </a:p>
          <a:p>
            <a:pPr marL="256032" indent="-256032">
              <a:spcBef>
                <a:spcPts val="1368"/>
              </a:spcBef>
              <a:buSzPct val="80000"/>
            </a:pPr>
            <a:r>
              <a:rPr lang="en-US" dirty="0"/>
              <a:t>Practice </a:t>
            </a:r>
            <a:r>
              <a:rPr lang="en-US" b="1" dirty="0"/>
              <a:t>talking</a:t>
            </a:r>
            <a:r>
              <a:rPr lang="en-US" dirty="0"/>
              <a:t> to the other teacher or teachers in the classroom as children move between </a:t>
            </a:r>
            <a:r>
              <a:rPr lang="en-US" dirty="0" smtClean="0"/>
              <a:t>areas.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64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example</a:t>
            </a:r>
            <a:endParaRPr lang="en-US" dirty="0"/>
          </a:p>
        </p:txBody>
      </p:sp>
      <p:pic>
        <p:nvPicPr>
          <p:cNvPr id="4" name="Zoning-Scanning-Updated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23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Oops! Clumping</a:t>
            </a:r>
            <a:endParaRPr lang="en-US" dirty="0"/>
          </a:p>
        </p:txBody>
      </p:sp>
      <p:pic>
        <p:nvPicPr>
          <p:cNvPr id="4" name="Content Placeholder 3" descr="Three teachers sitting at the same table." title="example of clumpin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905" y="1995277"/>
            <a:ext cx="8096435" cy="4322399"/>
          </a:xfrm>
        </p:spPr>
      </p:pic>
      <p:sp>
        <p:nvSpPr>
          <p:cNvPr id="5" name="Right Arrow 4" descr="&quot;&quot;"/>
          <p:cNvSpPr/>
          <p:nvPr/>
        </p:nvSpPr>
        <p:spPr>
          <a:xfrm rot="2729442">
            <a:off x="560790" y="2666558"/>
            <a:ext cx="1220531" cy="445678"/>
          </a:xfrm>
          <a:prstGeom prst="rightArrow">
            <a:avLst>
              <a:gd name="adj1" fmla="val 58675"/>
              <a:gd name="adj2" fmla="val 50000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 descr="&quot;&quot;"/>
          <p:cNvSpPr/>
          <p:nvPr/>
        </p:nvSpPr>
        <p:spPr>
          <a:xfrm rot="7048499">
            <a:off x="3359428" y="1944424"/>
            <a:ext cx="1260193" cy="425277"/>
          </a:xfrm>
          <a:prstGeom prst="rightArrow">
            <a:avLst>
              <a:gd name="adj1" fmla="val 58675"/>
              <a:gd name="adj2" fmla="val 50000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Arrow 8" descr="&quot;&quot;"/>
          <p:cNvSpPr/>
          <p:nvPr/>
        </p:nvSpPr>
        <p:spPr>
          <a:xfrm rot="8938939">
            <a:off x="6560809" y="1743866"/>
            <a:ext cx="1252562" cy="460170"/>
          </a:xfrm>
          <a:prstGeom prst="rightArrow">
            <a:avLst>
              <a:gd name="adj1" fmla="val 58675"/>
              <a:gd name="adj2" fmla="val 50000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23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Classroom Map with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Zoning </a:t>
            </a:r>
            <a:r>
              <a:rPr lang="en-US" dirty="0"/>
              <a:t>Areas</a:t>
            </a:r>
          </a:p>
        </p:txBody>
      </p:sp>
      <p:pic>
        <p:nvPicPr>
          <p:cNvPr id="5" name="Picture 4" descr="Zoning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68" y="2042113"/>
            <a:ext cx="5613757" cy="421031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30110" y="1875939"/>
            <a:ext cx="5999215" cy="455997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Zoning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53"/>
          <a:stretch/>
        </p:blipFill>
        <p:spPr>
          <a:xfrm>
            <a:off x="2063668" y="2042113"/>
            <a:ext cx="1838329" cy="4210317"/>
          </a:xfrm>
          <a:prstGeom prst="rect">
            <a:avLst/>
          </a:prstGeom>
        </p:spPr>
      </p:pic>
      <p:pic>
        <p:nvPicPr>
          <p:cNvPr id="7" name="Picture 6" descr="Zoning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7" r="32871"/>
          <a:stretch/>
        </p:blipFill>
        <p:spPr>
          <a:xfrm>
            <a:off x="3901997" y="2042113"/>
            <a:ext cx="1930110" cy="4210317"/>
          </a:xfrm>
          <a:prstGeom prst="rect">
            <a:avLst/>
          </a:prstGeom>
        </p:spPr>
      </p:pic>
      <p:pic>
        <p:nvPicPr>
          <p:cNvPr id="8" name="Picture 7" descr="Zoning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9" r="-1"/>
          <a:stretch/>
        </p:blipFill>
        <p:spPr>
          <a:xfrm>
            <a:off x="5832107" y="2042113"/>
            <a:ext cx="1845318" cy="4210317"/>
          </a:xfrm>
          <a:prstGeom prst="rect">
            <a:avLst/>
          </a:prstGeom>
        </p:spPr>
      </p:pic>
      <p:pic>
        <p:nvPicPr>
          <p:cNvPr id="4" name="Picture 3" descr="Teacher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703" y="3594254"/>
            <a:ext cx="653791" cy="1208223"/>
          </a:xfrm>
          <a:prstGeom prst="rect">
            <a:avLst/>
          </a:prstGeom>
        </p:spPr>
      </p:pic>
      <p:pic>
        <p:nvPicPr>
          <p:cNvPr id="9" name="Picture 8" descr="Teacher3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173" y="2984282"/>
            <a:ext cx="678858" cy="1254545"/>
          </a:xfrm>
          <a:prstGeom prst="rect">
            <a:avLst/>
          </a:prstGeom>
        </p:spPr>
      </p:pic>
      <p:pic>
        <p:nvPicPr>
          <p:cNvPr id="10" name="Picture 9" descr="Teacher2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802" y="3936839"/>
            <a:ext cx="662836" cy="122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11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“I don’t know what to do!”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683" y="1946894"/>
            <a:ext cx="8054657" cy="4612384"/>
          </a:xfrm>
        </p:spPr>
        <p:txBody>
          <a:bodyPr>
            <a:normAutofit/>
          </a:bodyPr>
          <a:lstStyle/>
          <a:p>
            <a:pPr marL="137160" indent="-137160">
              <a:lnSpc>
                <a:spcPct val="110000"/>
              </a:lnSpc>
              <a:spcBef>
                <a:spcPts val="600"/>
              </a:spcBef>
              <a:buSzPct val="80000"/>
            </a:pPr>
            <a:r>
              <a:rPr lang="en-US" sz="2700" dirty="0" smtClean="0"/>
              <a:t>“</a:t>
            </a:r>
            <a:r>
              <a:rPr lang="en-US" sz="2700" dirty="0"/>
              <a:t>We never know </a:t>
            </a:r>
            <a:r>
              <a:rPr lang="en-US" sz="2700" dirty="0" smtClean="0"/>
              <a:t>who should be doing </a:t>
            </a:r>
            <a:r>
              <a:rPr lang="en-US" sz="2700" dirty="0"/>
              <a:t>what.” </a:t>
            </a:r>
          </a:p>
          <a:p>
            <a:pPr marL="137160" indent="-137160">
              <a:lnSpc>
                <a:spcPct val="110000"/>
              </a:lnSpc>
              <a:spcBef>
                <a:spcPts val="600"/>
              </a:spcBef>
              <a:buSzPct val="80000"/>
            </a:pPr>
            <a:r>
              <a:rPr lang="en-US" sz="2700" dirty="0"/>
              <a:t>“Who should be </a:t>
            </a:r>
            <a:r>
              <a:rPr lang="en-US" sz="2700" dirty="0" smtClean="0"/>
              <a:t>cleaning </a:t>
            </a:r>
            <a:r>
              <a:rPr lang="en-US" sz="2700" dirty="0"/>
              <a:t>up?” </a:t>
            </a:r>
          </a:p>
          <a:p>
            <a:pPr marL="137160" indent="-137160">
              <a:lnSpc>
                <a:spcPct val="110000"/>
              </a:lnSpc>
              <a:spcBef>
                <a:spcPts val="600"/>
              </a:spcBef>
              <a:buSzPct val="80000"/>
            </a:pPr>
            <a:r>
              <a:rPr lang="en-US" sz="2700" dirty="0" smtClean="0"/>
              <a:t>“Who </a:t>
            </a:r>
            <a:r>
              <a:rPr lang="en-US" sz="2700" dirty="0"/>
              <a:t>should be setting up?” </a:t>
            </a:r>
          </a:p>
          <a:p>
            <a:pPr marL="137160" indent="-137160">
              <a:lnSpc>
                <a:spcPct val="110000"/>
              </a:lnSpc>
              <a:spcBef>
                <a:spcPts val="600"/>
              </a:spcBef>
              <a:buSzPct val="80000"/>
            </a:pPr>
            <a:r>
              <a:rPr lang="en-US" sz="2700" dirty="0"/>
              <a:t>“Who is available 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  to take </a:t>
            </a:r>
            <a:r>
              <a:rPr lang="en-US" sz="2700" dirty="0"/>
              <a:t>kids to </a:t>
            </a:r>
            <a:r>
              <a:rPr lang="en-US" sz="2700" dirty="0" smtClean="0"/>
              <a:t>the </a:t>
            </a:r>
            <a:br>
              <a:rPr lang="en-US" sz="2700" dirty="0" smtClean="0"/>
            </a:br>
            <a:r>
              <a:rPr lang="en-US" sz="2700" dirty="0" smtClean="0"/>
              <a:t>  bathroom</a:t>
            </a:r>
            <a:r>
              <a:rPr lang="en-US" sz="2700" dirty="0"/>
              <a:t>?”</a:t>
            </a:r>
          </a:p>
        </p:txBody>
      </p:sp>
      <p:pic>
        <p:nvPicPr>
          <p:cNvPr id="4" name="Picture 3" descr="Teachers_planning_w_children_s_books_2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898" y="3735032"/>
            <a:ext cx="3818441" cy="254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293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 Schedule</a:t>
            </a:r>
          </a:p>
        </p:txBody>
      </p:sp>
      <p:graphicFrame>
        <p:nvGraphicFramePr>
          <p:cNvPr id="4" name="Content Placeholder 3" descr="A table containing information about the different schedules for the different staff in different zones." title="Staff Schedule teble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0159252"/>
              </p:ext>
            </p:extLst>
          </p:nvPr>
        </p:nvGraphicFramePr>
        <p:xfrm>
          <a:off x="743263" y="1974799"/>
          <a:ext cx="7679022" cy="42827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2565"/>
                <a:gridCol w="2130640"/>
                <a:gridCol w="2138997"/>
                <a:gridCol w="1946820"/>
              </a:tblGrid>
              <a:tr h="572924">
                <a:tc>
                  <a:txBody>
                    <a:bodyPr/>
                    <a:lstStyle/>
                    <a:p>
                      <a:r>
                        <a:rPr lang="en-US" sz="1600" b="1" i="0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Activities/ transitions</a:t>
                      </a:r>
                      <a:endParaRPr lang="en-US" sz="1600" b="1" i="0" dirty="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FBDCC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i="0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Staff person A</a:t>
                      </a:r>
                      <a:endParaRPr lang="en-US" sz="1600" b="1" i="0" dirty="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 anchor="ctr">
                    <a:solidFill>
                      <a:srgbClr val="FBDCC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i="0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Staff person B</a:t>
                      </a:r>
                      <a:endParaRPr lang="en-US" sz="1600" b="1" i="0" dirty="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 anchor="ctr">
                    <a:solidFill>
                      <a:srgbClr val="FBDCC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i="0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Staff person C</a:t>
                      </a:r>
                      <a:endParaRPr lang="en-US" sz="1600" b="1" i="0" dirty="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 anchor="ctr">
                    <a:solidFill>
                      <a:srgbClr val="FBDCCD"/>
                    </a:solidFill>
                  </a:tcPr>
                </a:tc>
              </a:tr>
              <a:tr h="552377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Arrival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Greet children and parents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Help children</a:t>
                      </a:r>
                      <a:r>
                        <a:rPr lang="en-US" sz="1400" baseline="0" dirty="0" smtClean="0">
                          <a:latin typeface="Century Gothic"/>
                          <a:cs typeface="Century Gothic"/>
                        </a:rPr>
                        <a:t> put away backpacks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Get tables</a:t>
                      </a:r>
                      <a:r>
                        <a:rPr lang="en-US" sz="1400" baseline="0" dirty="0" smtClean="0">
                          <a:latin typeface="Century Gothic"/>
                          <a:cs typeface="Century Gothic"/>
                        </a:rPr>
                        <a:t> ready for breakfast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</a:tr>
              <a:tr h="367545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Breakfast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6E0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At red</a:t>
                      </a:r>
                      <a:r>
                        <a:rPr lang="en-US" sz="1400" baseline="0" dirty="0" smtClean="0">
                          <a:latin typeface="Century Gothic"/>
                          <a:cs typeface="Century Gothic"/>
                        </a:rPr>
                        <a:t> table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6E0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At blue table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6E0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At green table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6E0CE"/>
                    </a:solidFill>
                  </a:tcPr>
                </a:tc>
              </a:tr>
              <a:tr h="618327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Transition to outside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Signal</a:t>
                      </a:r>
                      <a:r>
                        <a:rPr lang="en-US" sz="1400" baseline="0" dirty="0" smtClean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transition/blow bubbles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Clean up breakfast tables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Help children to</a:t>
                      </a:r>
                      <a:r>
                        <a:rPr lang="en-US" sz="1400" baseline="0" dirty="0" smtClean="0">
                          <a:latin typeface="Century Gothic"/>
                          <a:cs typeface="Century Gothic"/>
                        </a:rPr>
                        <a:t> transition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</a:tr>
              <a:tr h="552377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Outside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6E0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At big</a:t>
                      </a:r>
                      <a:r>
                        <a:rPr lang="en-US" sz="1400" baseline="0" dirty="0" smtClean="0">
                          <a:latin typeface="Century Gothic"/>
                          <a:cs typeface="Century Gothic"/>
                        </a:rPr>
                        <a:t> toy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6E0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In the field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6E0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Clean and sanitize</a:t>
                      </a:r>
                      <a:r>
                        <a:rPr lang="en-US" sz="1400" baseline="0" dirty="0" smtClean="0">
                          <a:latin typeface="Century Gothic"/>
                          <a:cs typeface="Century Gothic"/>
                        </a:rPr>
                        <a:t> tables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6E0CE"/>
                    </a:solidFill>
                  </a:tcPr>
                </a:tc>
              </a:tr>
              <a:tr h="617213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Transition</a:t>
                      </a:r>
                      <a:r>
                        <a:rPr lang="en-US" sz="1400" baseline="0" dirty="0" smtClean="0">
                          <a:latin typeface="Century Gothic"/>
                          <a:cs typeface="Century Gothic"/>
                        </a:rPr>
                        <a:t> to classroom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Help</a:t>
                      </a:r>
                      <a:r>
                        <a:rPr lang="en-US" sz="1400" baseline="0" dirty="0" smtClean="0">
                          <a:latin typeface="Century Gothic"/>
                          <a:cs typeface="Century Gothic"/>
                        </a:rPr>
                        <a:t> children transition to circle time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Signal transition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Help children wash hands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</a:tr>
              <a:tr h="60093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Circle time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6E0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Support children at circle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6E0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Lead circle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6E0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Break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6E0CE"/>
                    </a:solidFill>
                  </a:tcPr>
                </a:tc>
              </a:tr>
              <a:tr h="401077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Centers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Zone 1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Zone 2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Zone 3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125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7840" y="1827699"/>
            <a:ext cx="8174986" cy="3845870"/>
          </a:xfrm>
        </p:spPr>
        <p:txBody>
          <a:bodyPr>
            <a:noAutofit/>
          </a:bodyPr>
          <a:lstStyle/>
          <a:p>
            <a:pPr>
              <a:spcBef>
                <a:spcPts val="1776"/>
              </a:spcBef>
            </a:pPr>
            <a:r>
              <a:rPr lang="en-US" sz="2400" dirty="0"/>
              <a:t>Zoning helps to encourage child </a:t>
            </a:r>
            <a:r>
              <a:rPr lang="en-US" sz="2400" dirty="0" smtClean="0"/>
              <a:t>engagement and maximize learning time.</a:t>
            </a:r>
            <a:endParaRPr lang="en-US" sz="2400" dirty="0"/>
          </a:p>
          <a:p>
            <a:pPr>
              <a:spcBef>
                <a:spcPts val="1776"/>
              </a:spcBef>
            </a:pPr>
            <a:r>
              <a:rPr lang="en-US" sz="2400" dirty="0"/>
              <a:t>Zoning is an easy way to organize and utilize staff </a:t>
            </a:r>
            <a:r>
              <a:rPr lang="en-US" sz="2400" dirty="0" smtClean="0"/>
              <a:t>members.</a:t>
            </a:r>
            <a:endParaRPr lang="en-US" sz="2400" dirty="0"/>
          </a:p>
          <a:p>
            <a:pPr>
              <a:spcBef>
                <a:spcPts val="1776"/>
              </a:spcBef>
            </a:pPr>
            <a:r>
              <a:rPr lang="en-US" sz="2400" dirty="0"/>
              <a:t>Zoning takes </a:t>
            </a:r>
            <a:r>
              <a:rPr lang="en-US" sz="2400"/>
              <a:t>the </a:t>
            </a:r>
            <a:r>
              <a:rPr lang="en-US" sz="2400" smtClean="0"/>
              <a:t>guesswork </a:t>
            </a:r>
            <a:r>
              <a:rPr lang="en-US" sz="2400" dirty="0"/>
              <a:t>out of classroom </a:t>
            </a:r>
            <a:r>
              <a:rPr lang="en-US" sz="2400" dirty="0" smtClean="0"/>
              <a:t>duties.</a:t>
            </a:r>
            <a:endParaRPr lang="en-US" sz="2400" dirty="0"/>
          </a:p>
          <a:p>
            <a:pPr>
              <a:spcBef>
                <a:spcPts val="1776"/>
              </a:spcBef>
            </a:pPr>
            <a:r>
              <a:rPr lang="en-US" sz="2400" dirty="0"/>
              <a:t>Zoning can build staff confidence and create a sense of teamwork. </a:t>
            </a:r>
          </a:p>
        </p:txBody>
      </p:sp>
    </p:spTree>
    <p:extLst>
      <p:ext uri="{BB962C8B-B14F-4D97-AF65-F5344CB8AC3E}">
        <p14:creationId xmlns:p14="http://schemas.microsoft.com/office/powerpoint/2010/main" val="329780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80311" y="6233482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FALL 2012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163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ouse-Graphic_outline-3foundations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4" b="1"/>
          <a:stretch/>
        </p:blipFill>
        <p:spPr>
          <a:xfrm>
            <a:off x="818445" y="1600200"/>
            <a:ext cx="7323666" cy="5339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FRAMEWORK FOR EFFECTIVE PRACTICE </a:t>
            </a:r>
            <a:br>
              <a:rPr lang="en-US" dirty="0"/>
            </a:br>
            <a:r>
              <a:rPr lang="en-US" sz="2200" dirty="0"/>
              <a:t>SUPPORTING SCHOOL READINESS FOR ALL CHILDREN</a:t>
            </a:r>
          </a:p>
        </p:txBody>
      </p:sp>
      <p:pic>
        <p:nvPicPr>
          <p:cNvPr id="4" name="Content Placeholder 3" descr="House-Framework-10-23-2011-2.png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53" b="2181"/>
          <a:stretch/>
        </p:blipFill>
        <p:spPr>
          <a:xfrm>
            <a:off x="1817979" y="1840941"/>
            <a:ext cx="5592525" cy="4646655"/>
          </a:xfrm>
        </p:spPr>
      </p:pic>
      <p:sp>
        <p:nvSpPr>
          <p:cNvPr id="3" name="Rectangle 2"/>
          <p:cNvSpPr/>
          <p:nvPr/>
        </p:nvSpPr>
        <p:spPr>
          <a:xfrm>
            <a:off x="1072444" y="1840941"/>
            <a:ext cx="6985000" cy="370472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6889" y="4331227"/>
            <a:ext cx="5773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3366FF"/>
                </a:solidFill>
                <a:latin typeface="Century Gothic"/>
                <a:cs typeface="Century Gothic"/>
              </a:rPr>
              <a:t>FOCUS ON</a:t>
            </a:r>
          </a:p>
          <a:p>
            <a:pPr algn="ctr"/>
            <a:r>
              <a:rPr lang="en-US" sz="3600" dirty="0" smtClean="0">
                <a:solidFill>
                  <a:srgbClr val="3366FF"/>
                </a:solidFill>
                <a:latin typeface="Century Gothic"/>
                <a:cs typeface="Century Gothic"/>
              </a:rPr>
              <a:t>FOUNDATION</a:t>
            </a:r>
            <a:endParaRPr lang="en-US" sz="3600" dirty="0">
              <a:solidFill>
                <a:srgbClr val="3366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92700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6" name="Rectangle 5"/>
          <p:cNvSpPr/>
          <p:nvPr/>
        </p:nvSpPr>
        <p:spPr>
          <a:xfrm>
            <a:off x="484617" y="2648780"/>
            <a:ext cx="2554534" cy="2790829"/>
          </a:xfrm>
          <a:prstGeom prst="rect">
            <a:avLst/>
          </a:prstGeom>
          <a:solidFill>
            <a:srgbClr val="C1E4EF"/>
          </a:solidFill>
          <a:ln w="28575" cmpd="sng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33562" y="2648780"/>
            <a:ext cx="2554534" cy="2790829"/>
          </a:xfrm>
          <a:prstGeom prst="rect">
            <a:avLst/>
          </a:prstGeom>
          <a:solidFill>
            <a:srgbClr val="C6E0CE"/>
          </a:solidFill>
          <a:ln w="28575" cmpd="sng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990860" y="2648781"/>
            <a:ext cx="2554534" cy="2790828"/>
          </a:xfrm>
          <a:prstGeom prst="rect">
            <a:avLst/>
          </a:prstGeom>
          <a:solidFill>
            <a:srgbClr val="FBDCCD"/>
          </a:solidFill>
          <a:ln w="28575" cmpd="sng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84617" y="2790828"/>
            <a:ext cx="2554534" cy="2038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2800" dirty="0" smtClean="0">
              <a:latin typeface="Century Gothic"/>
              <a:cs typeface="Century Gothic"/>
            </a:endParaRPr>
          </a:p>
          <a:p>
            <a:pPr algn="ctr">
              <a:lnSpc>
                <a:spcPct val="90000"/>
              </a:lnSpc>
            </a:pPr>
            <a:r>
              <a:rPr lang="en-US" sz="2800" dirty="0" smtClean="0">
                <a:latin typeface="Century Gothic"/>
                <a:cs typeface="Century Gothic"/>
              </a:rPr>
              <a:t>To </a:t>
            </a:r>
            <a:r>
              <a:rPr lang="en-US" sz="2800" dirty="0">
                <a:latin typeface="Century Gothic"/>
                <a:cs typeface="Century Gothic"/>
              </a:rPr>
              <a:t>understand the definition of </a:t>
            </a:r>
            <a:r>
              <a:rPr lang="en-US" sz="2800" dirty="0" smtClean="0">
                <a:latin typeface="Century Gothic"/>
                <a:cs typeface="Century Gothic"/>
              </a:rPr>
              <a:t>zoning</a:t>
            </a:r>
            <a:endParaRPr lang="en-US" sz="2800" dirty="0">
              <a:latin typeface="Century Gothic"/>
              <a:cs typeface="Century Gothic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33562" y="2790828"/>
            <a:ext cx="2554534" cy="2038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sz="2800" dirty="0" smtClean="0">
              <a:latin typeface="Century Gothic"/>
              <a:cs typeface="Century Gothic"/>
            </a:endParaRPr>
          </a:p>
          <a:p>
            <a:pPr algn="ctr">
              <a:lnSpc>
                <a:spcPct val="90000"/>
              </a:lnSpc>
            </a:pPr>
            <a:r>
              <a:rPr lang="en-US" sz="2800" dirty="0" smtClean="0">
                <a:latin typeface="Century Gothic"/>
                <a:cs typeface="Century Gothic"/>
              </a:rPr>
              <a:t>To </a:t>
            </a:r>
            <a:r>
              <a:rPr lang="en-US" sz="2800" dirty="0">
                <a:latin typeface="Century Gothic"/>
                <a:cs typeface="Century Gothic"/>
              </a:rPr>
              <a:t>learn </a:t>
            </a:r>
            <a:r>
              <a:rPr lang="en-US" sz="2800" dirty="0" smtClean="0">
                <a:latin typeface="Century Gothic"/>
                <a:cs typeface="Century Gothic"/>
              </a:rPr>
              <a:t/>
            </a:r>
            <a:br>
              <a:rPr lang="en-US" sz="2800" dirty="0" smtClean="0">
                <a:latin typeface="Century Gothic"/>
                <a:cs typeface="Century Gothic"/>
              </a:rPr>
            </a:br>
            <a:r>
              <a:rPr lang="en-US" sz="2800" dirty="0" smtClean="0">
                <a:latin typeface="Century Gothic"/>
                <a:cs typeface="Century Gothic"/>
              </a:rPr>
              <a:t>the </a:t>
            </a:r>
            <a:r>
              <a:rPr lang="en-US" sz="2800" dirty="0">
                <a:latin typeface="Century Gothic"/>
                <a:cs typeface="Century Gothic"/>
              </a:rPr>
              <a:t>different types of zoning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90860" y="2790828"/>
            <a:ext cx="2554534" cy="2426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>
                <a:latin typeface="Century Gothic"/>
                <a:cs typeface="Century Gothic"/>
              </a:rPr>
              <a:t>To understand the benefits of zoning </a:t>
            </a:r>
            <a:r>
              <a:rPr lang="en-US" sz="2800" dirty="0" smtClean="0">
                <a:latin typeface="Century Gothic"/>
                <a:cs typeface="Century Gothic"/>
              </a:rPr>
              <a:t/>
            </a:r>
            <a:br>
              <a:rPr lang="en-US" sz="2800" dirty="0" smtClean="0">
                <a:latin typeface="Century Gothic"/>
                <a:cs typeface="Century Gothic"/>
              </a:rPr>
            </a:br>
            <a:r>
              <a:rPr lang="en-US" sz="2800" dirty="0" smtClean="0">
                <a:latin typeface="Century Gothic"/>
                <a:cs typeface="Century Gothic"/>
              </a:rPr>
              <a:t>in </a:t>
            </a:r>
            <a:r>
              <a:rPr lang="en-US" sz="2800" dirty="0">
                <a:latin typeface="Century Gothic"/>
                <a:cs typeface="Century Gothic"/>
              </a:rPr>
              <a:t>the classroom</a:t>
            </a:r>
          </a:p>
        </p:txBody>
      </p:sp>
    </p:spTree>
    <p:extLst>
      <p:ext uri="{BB962C8B-B14F-4D97-AF65-F5344CB8AC3E}">
        <p14:creationId xmlns:p14="http://schemas.microsoft.com/office/powerpoint/2010/main" val="191538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Zoning?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2972" y="1897235"/>
            <a:ext cx="8316748" cy="4525963"/>
          </a:xfrm>
        </p:spPr>
        <p:txBody>
          <a:bodyPr/>
          <a:lstStyle/>
          <a:p>
            <a:pPr marL="256032" indent="-256032">
              <a:spcBef>
                <a:spcPts val="1968"/>
              </a:spcBef>
              <a:buSzPct val="80000"/>
            </a:pPr>
            <a:r>
              <a:rPr lang="en-US" dirty="0"/>
              <a:t>Zoning is an effective practice used to support children's active participation and engagement in the classroom</a:t>
            </a:r>
            <a:r>
              <a:rPr lang="en-US" dirty="0" smtClean="0"/>
              <a:t>.</a:t>
            </a:r>
            <a:endParaRPr lang="en-US" dirty="0"/>
          </a:p>
          <a:p>
            <a:pPr marL="256032" indent="-256032">
              <a:spcBef>
                <a:spcPts val="1968"/>
              </a:spcBef>
              <a:buSzPct val="80000"/>
            </a:pPr>
            <a:r>
              <a:rPr lang="en-US" dirty="0"/>
              <a:t>Zoning is a tool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used to </a:t>
            </a:r>
            <a:r>
              <a:rPr lang="en-US" dirty="0"/>
              <a:t>organize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classroom staff.</a:t>
            </a:r>
            <a:endParaRPr lang="en-US" dirty="0"/>
          </a:p>
        </p:txBody>
      </p:sp>
      <p:pic>
        <p:nvPicPr>
          <p:cNvPr id="6" name="Picture 5" descr="kids at manipulatives table - zoning 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214" y="3676179"/>
            <a:ext cx="4329619" cy="243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7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use Zoning?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6261" y="1863814"/>
            <a:ext cx="8333459" cy="4525963"/>
          </a:xfrm>
        </p:spPr>
        <p:txBody>
          <a:bodyPr>
            <a:noAutofit/>
          </a:bodyPr>
          <a:lstStyle/>
          <a:p>
            <a:pPr marL="256032" indent="-256032">
              <a:spcBef>
                <a:spcPts val="1248"/>
              </a:spcBef>
            </a:pPr>
            <a:r>
              <a:rPr lang="en-US" sz="2600" dirty="0"/>
              <a:t>Zoning can increase engagement </a:t>
            </a:r>
            <a:r>
              <a:rPr lang="en-US" sz="2600" dirty="0" smtClean="0"/>
              <a:t>behaviors.</a:t>
            </a:r>
            <a:endParaRPr lang="en-US" sz="2600" dirty="0"/>
          </a:p>
          <a:p>
            <a:pPr marL="256032" indent="-256032">
              <a:spcBef>
                <a:spcPts val="1248"/>
              </a:spcBef>
            </a:pPr>
            <a:r>
              <a:rPr lang="en-US" sz="2600" dirty="0"/>
              <a:t>Zoning can increase staff </a:t>
            </a:r>
            <a:r>
              <a:rPr lang="en-US" sz="2600" dirty="0" smtClean="0"/>
              <a:t>efficiency.</a:t>
            </a:r>
            <a:endParaRPr lang="en-US" sz="2600" dirty="0"/>
          </a:p>
          <a:p>
            <a:pPr marL="256032" indent="-256032">
              <a:spcBef>
                <a:spcPts val="1248"/>
              </a:spcBef>
            </a:pPr>
            <a:r>
              <a:rPr lang="en-US" sz="2600" dirty="0"/>
              <a:t>Zoning helps build confidence in preschool </a:t>
            </a:r>
            <a:r>
              <a:rPr lang="en-US" sz="2600" dirty="0" smtClean="0"/>
              <a:t>staff.</a:t>
            </a:r>
            <a:endParaRPr lang="en-US" sz="2600" dirty="0"/>
          </a:p>
          <a:p>
            <a:pPr marL="256032" indent="-256032">
              <a:spcBef>
                <a:spcPts val="1248"/>
              </a:spcBef>
            </a:pPr>
            <a:r>
              <a:rPr lang="en-US" sz="2600" dirty="0"/>
              <a:t>Zoning is flexible 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 smtClean="0"/>
              <a:t>and </a:t>
            </a:r>
            <a:r>
              <a:rPr lang="en-US" sz="2600" dirty="0"/>
              <a:t>can help </a:t>
            </a:r>
            <a:r>
              <a:rPr lang="en-US" sz="2600" dirty="0" smtClean="0"/>
              <a:t>make </a:t>
            </a:r>
            <a:br>
              <a:rPr lang="en-US" sz="2600" dirty="0" smtClean="0"/>
            </a:br>
            <a:r>
              <a:rPr lang="en-US" sz="2600" dirty="0" smtClean="0"/>
              <a:t>communication </a:t>
            </a:r>
            <a:br>
              <a:rPr lang="en-US" sz="2600" dirty="0" smtClean="0"/>
            </a:br>
            <a:r>
              <a:rPr lang="en-US" sz="2600" dirty="0" smtClean="0"/>
              <a:t>between </a:t>
            </a:r>
            <a:r>
              <a:rPr lang="en-US" sz="2600" dirty="0"/>
              <a:t>staff 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dirty="0" smtClean="0"/>
              <a:t>members easier.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3640" y="6306217"/>
            <a:ext cx="650054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err="1">
                <a:latin typeface="Century Gothic"/>
                <a:cs typeface="Century Gothic"/>
              </a:rPr>
              <a:t>McWilliam</a:t>
            </a:r>
            <a:r>
              <a:rPr lang="en-US" sz="700" dirty="0">
                <a:latin typeface="Century Gothic"/>
                <a:cs typeface="Century Gothic"/>
              </a:rPr>
              <a:t>, R.A. &amp; Casey, A.M. (2008). </a:t>
            </a:r>
            <a:r>
              <a:rPr lang="en-US" sz="700" i="1" dirty="0">
                <a:latin typeface="Century Gothic"/>
                <a:cs typeface="Century Gothic"/>
              </a:rPr>
              <a:t>Engagement of every child in the preschool classroom. </a:t>
            </a:r>
            <a:r>
              <a:rPr lang="en-US" sz="700" dirty="0">
                <a:latin typeface="Century Gothic"/>
                <a:cs typeface="Century Gothic"/>
              </a:rPr>
              <a:t>Baltimore, MD: Paul H. Brookes Publishing Co</a:t>
            </a:r>
            <a:r>
              <a:rPr lang="en-US" sz="700" dirty="0" smtClean="0">
                <a:latin typeface="Century Gothic"/>
                <a:cs typeface="Century Gothic"/>
              </a:rPr>
              <a:t>.</a:t>
            </a:r>
            <a:endParaRPr lang="en-US" sz="700" dirty="0">
              <a:latin typeface="Century Gothic"/>
              <a:cs typeface="Century Gothic"/>
            </a:endParaRPr>
          </a:p>
        </p:txBody>
      </p:sp>
      <p:pic>
        <p:nvPicPr>
          <p:cNvPr id="6" name="Picture 5" descr="block area - zoning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214" y="3676179"/>
            <a:ext cx="4329619" cy="243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96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Zoning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693492" y="2172980"/>
            <a:ext cx="7770583" cy="1394942"/>
          </a:xfrm>
          <a:prstGeom prst="rect">
            <a:avLst/>
          </a:prstGeom>
          <a:solidFill>
            <a:srgbClr val="C1E4EF"/>
          </a:solidFill>
          <a:ln w="28575" cmpd="sng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93492" y="3893799"/>
            <a:ext cx="7770583" cy="1679509"/>
          </a:xfrm>
          <a:prstGeom prst="rect">
            <a:avLst/>
          </a:prstGeom>
          <a:solidFill>
            <a:srgbClr val="C6E0CE"/>
          </a:solidFill>
          <a:ln w="28575" cmpd="sng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5139" y="2365164"/>
            <a:ext cx="7505382" cy="1102482"/>
          </a:xfrm>
        </p:spPr>
        <p:txBody>
          <a:bodyPr>
            <a:normAutofit/>
          </a:bodyPr>
          <a:lstStyle/>
          <a:p>
            <a:pPr marL="0" indent="0">
              <a:spcBef>
                <a:spcPts val="6072"/>
              </a:spcBef>
              <a:buNone/>
            </a:pPr>
            <a:r>
              <a:rPr lang="en-US" sz="2700" b="1" dirty="0"/>
              <a:t>Zone: </a:t>
            </a:r>
            <a:r>
              <a:rPr lang="en-US" sz="2700" dirty="0"/>
              <a:t>Each staff member is responsible for a separate </a:t>
            </a:r>
            <a:r>
              <a:rPr lang="en-US" sz="2700" dirty="0" smtClean="0"/>
              <a:t>area </a:t>
            </a:r>
            <a:r>
              <a:rPr lang="en-US" sz="2700" dirty="0"/>
              <a:t>or “zone” of the </a:t>
            </a:r>
            <a:r>
              <a:rPr lang="en-US" sz="2700" dirty="0" smtClean="0"/>
              <a:t>classroom</a:t>
            </a:r>
            <a:endParaRPr lang="en-US" sz="2700" dirty="0"/>
          </a:p>
        </p:txBody>
      </p:sp>
      <p:sp>
        <p:nvSpPr>
          <p:cNvPr id="6" name="TextBox 5"/>
          <p:cNvSpPr txBox="1"/>
          <p:nvPr/>
        </p:nvSpPr>
        <p:spPr>
          <a:xfrm>
            <a:off x="875139" y="4044190"/>
            <a:ext cx="750538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latin typeface="Century Gothic"/>
                <a:cs typeface="Century Gothic"/>
              </a:rPr>
              <a:t>One-to-One: </a:t>
            </a:r>
            <a:r>
              <a:rPr lang="en-US" sz="2700" dirty="0">
                <a:latin typeface="Century Gothic"/>
                <a:cs typeface="Century Gothic"/>
              </a:rPr>
              <a:t>Staff members are responsible for staying near or “zoning” with a child </a:t>
            </a:r>
            <a:br>
              <a:rPr lang="en-US" sz="2700" dirty="0">
                <a:latin typeface="Century Gothic"/>
                <a:cs typeface="Century Gothic"/>
              </a:rPr>
            </a:br>
            <a:r>
              <a:rPr lang="en-US" sz="2700" dirty="0">
                <a:latin typeface="Century Gothic"/>
                <a:cs typeface="Century Gothic"/>
              </a:rPr>
              <a:t>who has more significant challenges</a:t>
            </a:r>
            <a:r>
              <a:rPr lang="en-US" sz="2700" dirty="0" smtClean="0">
                <a:latin typeface="Century Gothic"/>
                <a:cs typeface="Century Gothic"/>
              </a:rPr>
              <a:t>.</a:t>
            </a:r>
            <a:endParaRPr lang="en-US" sz="27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0331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" grpId="0" build="p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Classroom Map with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Zoning </a:t>
            </a:r>
            <a:r>
              <a:rPr lang="en-US" dirty="0"/>
              <a:t>Areas</a:t>
            </a:r>
          </a:p>
        </p:txBody>
      </p:sp>
      <p:pic>
        <p:nvPicPr>
          <p:cNvPr id="5" name="Picture 4" descr="Zoning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68" y="2042113"/>
            <a:ext cx="5613757" cy="421031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30110" y="1875939"/>
            <a:ext cx="5999215" cy="455997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Zoning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53"/>
          <a:stretch/>
        </p:blipFill>
        <p:spPr>
          <a:xfrm>
            <a:off x="2063668" y="2042113"/>
            <a:ext cx="1838329" cy="4210317"/>
          </a:xfrm>
          <a:prstGeom prst="rect">
            <a:avLst/>
          </a:prstGeom>
        </p:spPr>
      </p:pic>
      <p:pic>
        <p:nvPicPr>
          <p:cNvPr id="7" name="Picture 6" descr="Zoning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7" r="32871"/>
          <a:stretch/>
        </p:blipFill>
        <p:spPr>
          <a:xfrm>
            <a:off x="3901997" y="2042113"/>
            <a:ext cx="1930110" cy="4210317"/>
          </a:xfrm>
          <a:prstGeom prst="rect">
            <a:avLst/>
          </a:prstGeom>
          <a:solidFill>
            <a:srgbClr val="C6E0CE"/>
          </a:solidFill>
        </p:spPr>
      </p:pic>
      <p:pic>
        <p:nvPicPr>
          <p:cNvPr id="8" name="Picture 7" descr="Zoning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9" r="-1"/>
          <a:stretch/>
        </p:blipFill>
        <p:spPr>
          <a:xfrm>
            <a:off x="5832107" y="2042113"/>
            <a:ext cx="1845318" cy="4210317"/>
          </a:xfrm>
          <a:prstGeom prst="rect">
            <a:avLst/>
          </a:prstGeom>
          <a:solidFill>
            <a:srgbClr val="FBDCCD"/>
          </a:solidFill>
        </p:spPr>
      </p:pic>
    </p:spTree>
    <p:extLst>
      <p:ext uri="{BB962C8B-B14F-4D97-AF65-F5344CB8AC3E}">
        <p14:creationId xmlns:p14="http://schemas.microsoft.com/office/powerpoint/2010/main" val="175577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912746" y="2481664"/>
            <a:ext cx="7133556" cy="3887404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12746" y="4543428"/>
            <a:ext cx="7133556" cy="1884132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Content Placeholder 3" descr="A table containing information about the different schedules for the different staff in different zones." title="Staff Schedule teble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6157253"/>
              </p:ext>
            </p:extLst>
          </p:nvPr>
        </p:nvGraphicFramePr>
        <p:xfrm>
          <a:off x="684778" y="1966159"/>
          <a:ext cx="7679022" cy="42827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2565"/>
                <a:gridCol w="2130640"/>
                <a:gridCol w="2138997"/>
                <a:gridCol w="1946820"/>
              </a:tblGrid>
              <a:tr h="572924">
                <a:tc>
                  <a:txBody>
                    <a:bodyPr/>
                    <a:lstStyle/>
                    <a:p>
                      <a:r>
                        <a:rPr lang="en-US" sz="1600" b="1" i="0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Activities/ transitions</a:t>
                      </a:r>
                      <a:endParaRPr lang="en-US" sz="1600" b="1" i="0" dirty="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FBDCC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i="0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Staff person A</a:t>
                      </a:r>
                      <a:endParaRPr lang="en-US" sz="1600" b="1" i="0" dirty="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 anchor="ctr">
                    <a:solidFill>
                      <a:srgbClr val="FBDCC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i="0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Staff person B</a:t>
                      </a:r>
                      <a:endParaRPr lang="en-US" sz="1600" b="1" i="0" dirty="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 anchor="ctr">
                    <a:solidFill>
                      <a:srgbClr val="FBDCC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i="0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Staff person C</a:t>
                      </a:r>
                      <a:endParaRPr lang="en-US" sz="1600" b="1" i="0" dirty="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 anchor="ctr">
                    <a:solidFill>
                      <a:srgbClr val="FBDCCD"/>
                    </a:solidFill>
                  </a:tcPr>
                </a:tc>
              </a:tr>
              <a:tr h="552377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Arrival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Greet children and parents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Help children</a:t>
                      </a:r>
                      <a:r>
                        <a:rPr lang="en-US" sz="1400" baseline="0" dirty="0" smtClean="0">
                          <a:latin typeface="Century Gothic"/>
                          <a:cs typeface="Century Gothic"/>
                        </a:rPr>
                        <a:t> put away backpacks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Get tables</a:t>
                      </a:r>
                      <a:r>
                        <a:rPr lang="en-US" sz="1400" baseline="0" dirty="0" smtClean="0">
                          <a:latin typeface="Century Gothic"/>
                          <a:cs typeface="Century Gothic"/>
                        </a:rPr>
                        <a:t> ready for breakfast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</a:tr>
              <a:tr h="367545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Breakfast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6E0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At red</a:t>
                      </a:r>
                      <a:r>
                        <a:rPr lang="en-US" sz="1400" baseline="0" dirty="0" smtClean="0">
                          <a:latin typeface="Century Gothic"/>
                          <a:cs typeface="Century Gothic"/>
                        </a:rPr>
                        <a:t> table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6E0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At blue table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6E0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At green table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6E0CE"/>
                    </a:solidFill>
                  </a:tcPr>
                </a:tc>
              </a:tr>
              <a:tr h="618327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Transition to outside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Signal</a:t>
                      </a:r>
                      <a:r>
                        <a:rPr lang="en-US" sz="1400" baseline="0" dirty="0" smtClean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transition/blow bubbles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Clean up breakfast tables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Help children to</a:t>
                      </a:r>
                      <a:r>
                        <a:rPr lang="en-US" sz="1400" baseline="0" dirty="0" smtClean="0">
                          <a:latin typeface="Century Gothic"/>
                          <a:cs typeface="Century Gothic"/>
                        </a:rPr>
                        <a:t> transition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</a:tr>
              <a:tr h="552377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Outside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6E0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At big</a:t>
                      </a:r>
                      <a:r>
                        <a:rPr lang="en-US" sz="1400" baseline="0" dirty="0" smtClean="0">
                          <a:latin typeface="Century Gothic"/>
                          <a:cs typeface="Century Gothic"/>
                        </a:rPr>
                        <a:t> toy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6E0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In the field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6E0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Clean and sanitize</a:t>
                      </a:r>
                      <a:r>
                        <a:rPr lang="en-US" sz="1400" baseline="0" dirty="0" smtClean="0">
                          <a:latin typeface="Century Gothic"/>
                          <a:cs typeface="Century Gothic"/>
                        </a:rPr>
                        <a:t> tables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6E0CE"/>
                    </a:solidFill>
                  </a:tcPr>
                </a:tc>
              </a:tr>
              <a:tr h="617213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Transition</a:t>
                      </a:r>
                      <a:r>
                        <a:rPr lang="en-US" sz="1400" baseline="0" dirty="0" smtClean="0">
                          <a:latin typeface="Century Gothic"/>
                          <a:cs typeface="Century Gothic"/>
                        </a:rPr>
                        <a:t> to classroom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Help</a:t>
                      </a:r>
                      <a:r>
                        <a:rPr lang="en-US" sz="1400" baseline="0" dirty="0" smtClean="0">
                          <a:latin typeface="Century Gothic"/>
                          <a:cs typeface="Century Gothic"/>
                        </a:rPr>
                        <a:t> children transition to circle time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Signal transition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Help children wash hands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</a:tr>
              <a:tr h="60093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Circle time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6E0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Support children at circle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6E0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Lead circle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6E0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Break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6E0CE"/>
                    </a:solidFill>
                  </a:tcPr>
                </a:tc>
              </a:tr>
              <a:tr h="401077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Centers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Zone 1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Zone 2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Zone 3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</a:tr>
            </a:tbl>
          </a:graphicData>
        </a:graphic>
      </p:graphicFrame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Staff schedule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139462" y="1966159"/>
            <a:ext cx="6224338" cy="4282778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84778" y="2520462"/>
            <a:ext cx="7679022" cy="3728475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93615" y="1963615"/>
            <a:ext cx="7727462" cy="2110154"/>
          </a:xfrm>
          <a:prstGeom prst="rect">
            <a:avLst/>
          </a:prstGeom>
          <a:solidFill>
            <a:srgbClr val="FFFFFF">
              <a:alpha val="89000"/>
            </a:srgbClr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93615" y="4620846"/>
            <a:ext cx="7747000" cy="1621692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Content Placeholder 3" descr="A table containing information about the different schedules for the different staff in different zones." title="Staff Schedule teble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9440397"/>
              </p:ext>
            </p:extLst>
          </p:nvPr>
        </p:nvGraphicFramePr>
        <p:xfrm>
          <a:off x="677772" y="1968936"/>
          <a:ext cx="7679022" cy="42827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2565"/>
                <a:gridCol w="2130640"/>
                <a:gridCol w="2138997"/>
                <a:gridCol w="1946820"/>
              </a:tblGrid>
              <a:tr h="572924">
                <a:tc>
                  <a:txBody>
                    <a:bodyPr/>
                    <a:lstStyle/>
                    <a:p>
                      <a:r>
                        <a:rPr lang="en-US" sz="1600" b="1" i="0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Activities/ transitions</a:t>
                      </a:r>
                      <a:endParaRPr lang="en-US" sz="1600" b="1" i="0" dirty="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FBDCC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i="0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Staff person A</a:t>
                      </a:r>
                      <a:endParaRPr lang="en-US" sz="1600" b="1" i="0" dirty="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 anchor="ctr">
                    <a:solidFill>
                      <a:srgbClr val="FBDCC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i="0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Staff person B</a:t>
                      </a:r>
                      <a:endParaRPr lang="en-US" sz="1600" b="1" i="0" dirty="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 anchor="ctr">
                    <a:solidFill>
                      <a:srgbClr val="FBDCC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i="0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Staff person C</a:t>
                      </a:r>
                      <a:endParaRPr lang="en-US" sz="1600" b="1" i="0" dirty="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 anchor="ctr">
                    <a:solidFill>
                      <a:srgbClr val="FBDCCD"/>
                    </a:solidFill>
                  </a:tcPr>
                </a:tc>
              </a:tr>
              <a:tr h="552377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Arrival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Greet children and parents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Help children</a:t>
                      </a:r>
                      <a:r>
                        <a:rPr lang="en-US" sz="1400" baseline="0" dirty="0" smtClean="0">
                          <a:latin typeface="Century Gothic"/>
                          <a:cs typeface="Century Gothic"/>
                        </a:rPr>
                        <a:t> put away backpacks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Get tables</a:t>
                      </a:r>
                      <a:r>
                        <a:rPr lang="en-US" sz="1400" baseline="0" dirty="0" smtClean="0">
                          <a:latin typeface="Century Gothic"/>
                          <a:cs typeface="Century Gothic"/>
                        </a:rPr>
                        <a:t> ready for breakfast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</a:tr>
              <a:tr h="367545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Breakfast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6E0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At red</a:t>
                      </a:r>
                      <a:r>
                        <a:rPr lang="en-US" sz="1400" baseline="0" dirty="0" smtClean="0">
                          <a:latin typeface="Century Gothic"/>
                          <a:cs typeface="Century Gothic"/>
                        </a:rPr>
                        <a:t> table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6E0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At blue table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6E0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At green table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6E0CE"/>
                    </a:solidFill>
                  </a:tcPr>
                </a:tc>
              </a:tr>
              <a:tr h="618327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Transition to outside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Signal</a:t>
                      </a:r>
                      <a:r>
                        <a:rPr lang="en-US" sz="1400" baseline="0" dirty="0" smtClean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transition/blow bubbles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Clean up breakfast tables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Help children to</a:t>
                      </a:r>
                      <a:r>
                        <a:rPr lang="en-US" sz="1400" baseline="0" dirty="0" smtClean="0">
                          <a:latin typeface="Century Gothic"/>
                          <a:cs typeface="Century Gothic"/>
                        </a:rPr>
                        <a:t> transition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</a:tr>
              <a:tr h="552377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Outside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6E0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At big</a:t>
                      </a:r>
                      <a:r>
                        <a:rPr lang="en-US" sz="1400" baseline="0" dirty="0" smtClean="0">
                          <a:latin typeface="Century Gothic"/>
                          <a:cs typeface="Century Gothic"/>
                        </a:rPr>
                        <a:t> toy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6E0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In the field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6E0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Clean and sanitize</a:t>
                      </a:r>
                      <a:r>
                        <a:rPr lang="en-US" sz="1400" baseline="0" dirty="0" smtClean="0">
                          <a:latin typeface="Century Gothic"/>
                          <a:cs typeface="Century Gothic"/>
                        </a:rPr>
                        <a:t> tables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6E0CE"/>
                    </a:solidFill>
                  </a:tcPr>
                </a:tc>
              </a:tr>
              <a:tr h="617213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Transition</a:t>
                      </a:r>
                      <a:r>
                        <a:rPr lang="en-US" sz="1400" baseline="0" dirty="0" smtClean="0">
                          <a:latin typeface="Century Gothic"/>
                          <a:cs typeface="Century Gothic"/>
                        </a:rPr>
                        <a:t> to classroom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Help</a:t>
                      </a:r>
                      <a:r>
                        <a:rPr lang="en-US" sz="1400" baseline="0" dirty="0" smtClean="0">
                          <a:latin typeface="Century Gothic"/>
                          <a:cs typeface="Century Gothic"/>
                        </a:rPr>
                        <a:t> children transition to circle time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Signal transition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Help children wash hands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</a:tr>
              <a:tr h="60093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Circle time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6E0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Support children at circle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6E0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Lead circle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6E0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Break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6E0CE"/>
                    </a:solidFill>
                  </a:tcPr>
                </a:tc>
              </a:tr>
              <a:tr h="401077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Centers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Zone 1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Zone 2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Zone 3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645930" y="1885084"/>
            <a:ext cx="7727462" cy="3959872"/>
          </a:xfrm>
          <a:prstGeom prst="rect">
            <a:avLst/>
          </a:prstGeom>
          <a:solidFill>
            <a:srgbClr val="FFFFFF">
              <a:alpha val="89000"/>
            </a:srgbClr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Content Placeholder 3" descr="A table containing information about the different schedules for the different staff in different zones." title="Staff Schedule teble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0135554"/>
              </p:ext>
            </p:extLst>
          </p:nvPr>
        </p:nvGraphicFramePr>
        <p:xfrm>
          <a:off x="671417" y="1969492"/>
          <a:ext cx="7679022" cy="42827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2565"/>
                <a:gridCol w="2130640"/>
                <a:gridCol w="2138997"/>
                <a:gridCol w="1946820"/>
              </a:tblGrid>
              <a:tr h="572924">
                <a:tc>
                  <a:txBody>
                    <a:bodyPr/>
                    <a:lstStyle/>
                    <a:p>
                      <a:r>
                        <a:rPr lang="en-US" sz="1600" b="1" i="0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Activities/ transitions</a:t>
                      </a:r>
                      <a:endParaRPr lang="en-US" sz="1600" b="1" i="0" dirty="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FBDCC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i="0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Staff person A</a:t>
                      </a:r>
                      <a:endParaRPr lang="en-US" sz="1600" b="1" i="0" dirty="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 anchor="ctr">
                    <a:solidFill>
                      <a:srgbClr val="FBDCC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i="0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Staff person B</a:t>
                      </a:r>
                      <a:endParaRPr lang="en-US" sz="1600" b="1" i="0" dirty="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 anchor="ctr">
                    <a:solidFill>
                      <a:srgbClr val="FBDCC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i="0" dirty="0" smtClean="0">
                          <a:solidFill>
                            <a:schemeClr val="tx1"/>
                          </a:solidFill>
                          <a:latin typeface="Century Gothic"/>
                          <a:cs typeface="Century Gothic"/>
                        </a:rPr>
                        <a:t>Staff person C</a:t>
                      </a:r>
                      <a:endParaRPr lang="en-US" sz="1600" b="1" i="0" dirty="0">
                        <a:solidFill>
                          <a:schemeClr val="tx1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 anchor="ctr">
                    <a:solidFill>
                      <a:srgbClr val="FBDCCD"/>
                    </a:solidFill>
                  </a:tcPr>
                </a:tc>
              </a:tr>
              <a:tr h="552377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Arrival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Greet children and parents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Help children</a:t>
                      </a:r>
                      <a:r>
                        <a:rPr lang="en-US" sz="1400" baseline="0" dirty="0" smtClean="0">
                          <a:latin typeface="Century Gothic"/>
                          <a:cs typeface="Century Gothic"/>
                        </a:rPr>
                        <a:t> put away backpacks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Get tables</a:t>
                      </a:r>
                      <a:r>
                        <a:rPr lang="en-US" sz="1400" baseline="0" dirty="0" smtClean="0">
                          <a:latin typeface="Century Gothic"/>
                          <a:cs typeface="Century Gothic"/>
                        </a:rPr>
                        <a:t> ready for breakfast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</a:tr>
              <a:tr h="367545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Breakfast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6E0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At red</a:t>
                      </a:r>
                      <a:r>
                        <a:rPr lang="en-US" sz="1400" baseline="0" dirty="0" smtClean="0">
                          <a:latin typeface="Century Gothic"/>
                          <a:cs typeface="Century Gothic"/>
                        </a:rPr>
                        <a:t> table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6E0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At blue table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6E0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At green table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6E0CE"/>
                    </a:solidFill>
                  </a:tcPr>
                </a:tc>
              </a:tr>
              <a:tr h="618327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Transition to outside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Signal</a:t>
                      </a:r>
                      <a:r>
                        <a:rPr lang="en-US" sz="1400" baseline="0" dirty="0" smtClean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transition/blow bubbles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Clean up breakfast tables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Help children to</a:t>
                      </a:r>
                      <a:r>
                        <a:rPr lang="en-US" sz="1400" baseline="0" dirty="0" smtClean="0">
                          <a:latin typeface="Century Gothic"/>
                          <a:cs typeface="Century Gothic"/>
                        </a:rPr>
                        <a:t> transition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</a:tr>
              <a:tr h="552377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Outside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6E0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At big</a:t>
                      </a:r>
                      <a:r>
                        <a:rPr lang="en-US" sz="1400" baseline="0" dirty="0" smtClean="0">
                          <a:latin typeface="Century Gothic"/>
                          <a:cs typeface="Century Gothic"/>
                        </a:rPr>
                        <a:t> toy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6E0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In the field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6E0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Clean and sanitize</a:t>
                      </a:r>
                      <a:r>
                        <a:rPr lang="en-US" sz="1400" baseline="0" dirty="0" smtClean="0">
                          <a:latin typeface="Century Gothic"/>
                          <a:cs typeface="Century Gothic"/>
                        </a:rPr>
                        <a:t> tables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6E0CE"/>
                    </a:solidFill>
                  </a:tcPr>
                </a:tc>
              </a:tr>
              <a:tr h="617213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Transition</a:t>
                      </a:r>
                      <a:r>
                        <a:rPr lang="en-US" sz="1400" baseline="0" dirty="0" smtClean="0">
                          <a:latin typeface="Century Gothic"/>
                          <a:cs typeface="Century Gothic"/>
                        </a:rPr>
                        <a:t> to classroom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Help</a:t>
                      </a:r>
                      <a:r>
                        <a:rPr lang="en-US" sz="1400" baseline="0" dirty="0" smtClean="0">
                          <a:latin typeface="Century Gothic"/>
                          <a:cs typeface="Century Gothic"/>
                        </a:rPr>
                        <a:t> children transition to circle time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Signal transition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Help children wash hands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</a:tr>
              <a:tr h="60093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Circle time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6E0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Support children at circle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6E0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Lead circle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6E0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Break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6E0CE"/>
                    </a:solidFill>
                  </a:tcPr>
                </a:tc>
              </a:tr>
              <a:tr h="401077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Centers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Zone 1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Zone 2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Zone 3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 marL="83910" marR="83910" marT="41955" marB="41955">
                    <a:solidFill>
                      <a:srgbClr val="C1E4E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790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6" grpId="0" animBg="1"/>
      <p:bldP spid="7" grpId="0" animBg="1"/>
      <p:bldP spid="12" grpId="0" animBg="1"/>
      <p:bldP spid="12" grpId="1" animBg="1"/>
      <p:bldP spid="12" grpId="2" animBg="1"/>
      <p:bldP spid="12" grpId="3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Use Zoning in the Classroom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2972" y="1830387"/>
            <a:ext cx="8316748" cy="4525963"/>
          </a:xfrm>
        </p:spPr>
        <p:txBody>
          <a:bodyPr>
            <a:normAutofit/>
          </a:bodyPr>
          <a:lstStyle/>
          <a:p>
            <a:pPr marL="256032" indent="-256032">
              <a:spcBef>
                <a:spcPts val="1368"/>
              </a:spcBef>
              <a:buSzPct val="80000"/>
            </a:pPr>
            <a:r>
              <a:rPr lang="en-US" dirty="0" smtClean="0"/>
              <a:t>Specify </a:t>
            </a:r>
            <a:r>
              <a:rPr lang="en-US" dirty="0"/>
              <a:t>the teacher </a:t>
            </a:r>
            <a:r>
              <a:rPr lang="en-US" dirty="0" smtClean="0"/>
              <a:t>roles</a:t>
            </a:r>
            <a:r>
              <a:rPr lang="en-US" smtClean="0"/>
              <a:t>, zones, </a:t>
            </a:r>
            <a:br>
              <a:rPr lang="en-US" smtClean="0"/>
            </a:br>
            <a:r>
              <a:rPr lang="en-US" smtClean="0"/>
              <a:t>and </a:t>
            </a:r>
            <a:r>
              <a:rPr lang="en-US" dirty="0"/>
              <a:t>responsibilities at the </a:t>
            </a:r>
            <a:r>
              <a:rPr lang="en-US"/>
              <a:t>beginning 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of </a:t>
            </a:r>
            <a:r>
              <a:rPr lang="en-US" dirty="0"/>
              <a:t>the </a:t>
            </a:r>
            <a:r>
              <a:rPr lang="en-US" dirty="0" smtClean="0"/>
              <a:t>week.</a:t>
            </a:r>
            <a:endParaRPr lang="en-US" dirty="0"/>
          </a:p>
          <a:p>
            <a:pPr marL="256032" indent="-256032">
              <a:spcBef>
                <a:spcPts val="1368"/>
              </a:spcBef>
              <a:buSzPct val="80000"/>
            </a:pPr>
            <a:r>
              <a:rPr lang="en-US" dirty="0"/>
              <a:t>Make sure everyone understands their roles and </a:t>
            </a:r>
            <a:r>
              <a:rPr lang="en-US" dirty="0" smtClean="0"/>
              <a:t>zones.</a:t>
            </a:r>
            <a:endParaRPr lang="en-US" dirty="0"/>
          </a:p>
          <a:p>
            <a:pPr marL="256032" indent="-256032">
              <a:spcBef>
                <a:spcPts val="1368"/>
              </a:spcBef>
              <a:buSzPct val="80000"/>
            </a:pPr>
            <a:r>
              <a:rPr lang="en-US" dirty="0"/>
              <a:t>Post a chart in a visible location in the </a:t>
            </a:r>
            <a:r>
              <a:rPr lang="en-US" dirty="0" smtClean="0"/>
              <a:t>classroom.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83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705</Words>
  <Application>Microsoft Macintosh PowerPoint</Application>
  <PresentationFormat>On-screen Show (4:3)</PresentationFormat>
  <Paragraphs>190</Paragraphs>
  <Slides>18</Slides>
  <Notes>13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Powerpoint_template</vt:lpstr>
      <vt:lpstr>Staffing: zoning to Maximize Learning</vt:lpstr>
      <vt:lpstr>FRAMEWORK FOR EFFECTIVE PRACTICE  SUPPORTING SCHOOL READINESS FOR ALL CHILDREN</vt:lpstr>
      <vt:lpstr>Objectives</vt:lpstr>
      <vt:lpstr>What is Zoning?</vt:lpstr>
      <vt:lpstr>Why use Zoning?</vt:lpstr>
      <vt:lpstr>Types of Zoning</vt:lpstr>
      <vt:lpstr>Classroom Map with  Zoning Areas</vt:lpstr>
      <vt:lpstr>Staff schedule</vt:lpstr>
      <vt:lpstr>How to Use Zoning in the Classroom</vt:lpstr>
      <vt:lpstr>Video Example</vt:lpstr>
      <vt:lpstr>Tips for Zoning</vt:lpstr>
      <vt:lpstr>Video example</vt:lpstr>
      <vt:lpstr>Oops! Clumping</vt:lpstr>
      <vt:lpstr>Classroom Map with  Zoning Areas</vt:lpstr>
      <vt:lpstr>“I don’t know what to do!”</vt:lpstr>
      <vt:lpstr>Staff Schedule</vt:lpstr>
      <vt:lpstr>REVIEW</vt:lpstr>
      <vt:lpstr>PowerPoint Presentation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2012-01-31T01:56:08Z</dcterms:created>
  <dcterms:modified xsi:type="dcterms:W3CDTF">2012-09-10T20:32:16Z</dcterms:modified>
</cp:coreProperties>
</file>