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7" r:id="rId1"/>
    <p:sldMasterId id="2147483723" r:id="rId2"/>
    <p:sldMasterId id="2147483739" r:id="rId3"/>
    <p:sldMasterId id="2147483757" r:id="rId4"/>
  </p:sldMasterIdLst>
  <p:notesMasterIdLst>
    <p:notesMasterId r:id="rId23"/>
  </p:notesMasterIdLst>
  <p:sldIdLst>
    <p:sldId id="296" r:id="rId5"/>
    <p:sldId id="300" r:id="rId6"/>
    <p:sldId id="263" r:id="rId7"/>
    <p:sldId id="264" r:id="rId8"/>
    <p:sldId id="265" r:id="rId9"/>
    <p:sldId id="266" r:id="rId10"/>
    <p:sldId id="298" r:id="rId11"/>
    <p:sldId id="293" r:id="rId12"/>
    <p:sldId id="269" r:id="rId13"/>
    <p:sldId id="283" r:id="rId14"/>
    <p:sldId id="270" r:id="rId15"/>
    <p:sldId id="284" r:id="rId16"/>
    <p:sldId id="271" r:id="rId17"/>
    <p:sldId id="272" r:id="rId18"/>
    <p:sldId id="295" r:id="rId19"/>
    <p:sldId id="299" r:id="rId20"/>
    <p:sldId id="274" r:id="rId21"/>
    <p:sldId id="30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CD"/>
    <a:srgbClr val="C6E0CE"/>
    <a:srgbClr val="C1E4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2" autoAdjust="0"/>
    <p:restoredTop sz="94362" autoAdjust="0"/>
  </p:normalViewPr>
  <p:slideViewPr>
    <p:cSldViewPr snapToGrid="0">
      <p:cViewPr>
        <p:scale>
          <a:sx n="133" d="100"/>
          <a:sy n="133"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58669-85C9-4098-BEE3-A8D72626DCB4}" type="datetimeFigureOut">
              <a:rPr lang="en-US" smtClean="0"/>
              <a:t>1/23/2015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1E0026-B4DC-4D73-8D46-E57E64BD67D6}" type="slidenum">
              <a:rPr lang="en-US" smtClean="0"/>
              <a:t>‹#›</a:t>
            </a:fld>
            <a:endParaRPr lang="en-US" dirty="0"/>
          </a:p>
        </p:txBody>
      </p:sp>
    </p:spTree>
    <p:extLst>
      <p:ext uri="{BB962C8B-B14F-4D97-AF65-F5344CB8AC3E}">
        <p14:creationId xmlns:p14="http://schemas.microsoft.com/office/powerpoint/2010/main" val="58605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A109-575F-418A-862B-33CBA54F9497}" type="slidenum">
              <a:rPr lang="en-US" smtClean="0"/>
              <a:t>3</a:t>
            </a:fld>
            <a:endParaRPr lang="en-US" dirty="0"/>
          </a:p>
        </p:txBody>
      </p:sp>
    </p:spTree>
    <p:extLst>
      <p:ext uri="{BB962C8B-B14F-4D97-AF65-F5344CB8AC3E}">
        <p14:creationId xmlns:p14="http://schemas.microsoft.com/office/powerpoint/2010/main" val="422469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13</a:t>
            </a:fld>
            <a:endParaRPr lang="en-US" dirty="0"/>
          </a:p>
        </p:txBody>
      </p:sp>
    </p:spTree>
    <p:extLst>
      <p:ext uri="{BB962C8B-B14F-4D97-AF65-F5344CB8AC3E}">
        <p14:creationId xmlns:p14="http://schemas.microsoft.com/office/powerpoint/2010/main" val="319271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14</a:t>
            </a:fld>
            <a:endParaRPr lang="en-US" dirty="0"/>
          </a:p>
        </p:txBody>
      </p:sp>
    </p:spTree>
    <p:extLst>
      <p:ext uri="{BB962C8B-B14F-4D97-AF65-F5344CB8AC3E}">
        <p14:creationId xmlns:p14="http://schemas.microsoft.com/office/powerpoint/2010/main" val="101704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87391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17</a:t>
            </a:fld>
            <a:endParaRPr lang="en-US" dirty="0"/>
          </a:p>
        </p:txBody>
      </p:sp>
    </p:spTree>
    <p:extLst>
      <p:ext uri="{BB962C8B-B14F-4D97-AF65-F5344CB8AC3E}">
        <p14:creationId xmlns:p14="http://schemas.microsoft.com/office/powerpoint/2010/main" val="336078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4</a:t>
            </a:fld>
            <a:endParaRPr lang="en-US" dirty="0"/>
          </a:p>
        </p:txBody>
      </p:sp>
    </p:spTree>
    <p:extLst>
      <p:ext uri="{BB962C8B-B14F-4D97-AF65-F5344CB8AC3E}">
        <p14:creationId xmlns:p14="http://schemas.microsoft.com/office/powerpoint/2010/main" val="1477027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5</a:t>
            </a:fld>
            <a:endParaRPr lang="en-US" dirty="0"/>
          </a:p>
        </p:txBody>
      </p:sp>
    </p:spTree>
    <p:extLst>
      <p:ext uri="{BB962C8B-B14F-4D97-AF65-F5344CB8AC3E}">
        <p14:creationId xmlns:p14="http://schemas.microsoft.com/office/powerpoint/2010/main" val="217079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6</a:t>
            </a:fld>
            <a:endParaRPr lang="en-US" dirty="0"/>
          </a:p>
        </p:txBody>
      </p:sp>
    </p:spTree>
    <p:extLst>
      <p:ext uri="{BB962C8B-B14F-4D97-AF65-F5344CB8AC3E}">
        <p14:creationId xmlns:p14="http://schemas.microsoft.com/office/powerpoint/2010/main" val="352418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95525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8</a:t>
            </a:fld>
            <a:endParaRPr lang="en-US" dirty="0"/>
          </a:p>
        </p:txBody>
      </p:sp>
    </p:spTree>
    <p:extLst>
      <p:ext uri="{BB962C8B-B14F-4D97-AF65-F5344CB8AC3E}">
        <p14:creationId xmlns:p14="http://schemas.microsoft.com/office/powerpoint/2010/main" val="187391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9</a:t>
            </a:fld>
            <a:endParaRPr lang="en-US" dirty="0"/>
          </a:p>
        </p:txBody>
      </p:sp>
    </p:spTree>
    <p:extLst>
      <p:ext uri="{BB962C8B-B14F-4D97-AF65-F5344CB8AC3E}">
        <p14:creationId xmlns:p14="http://schemas.microsoft.com/office/powerpoint/2010/main" val="327343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1E0026-B4DC-4D73-8D46-E57E64BD67D6}" type="slidenum">
              <a:rPr lang="en-US" smtClean="0"/>
              <a:t>10</a:t>
            </a:fld>
            <a:endParaRPr lang="en-US" dirty="0"/>
          </a:p>
        </p:txBody>
      </p:sp>
    </p:spTree>
    <p:extLst>
      <p:ext uri="{BB962C8B-B14F-4D97-AF65-F5344CB8AC3E}">
        <p14:creationId xmlns:p14="http://schemas.microsoft.com/office/powerpoint/2010/main" val="371695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B23A109-575F-418A-862B-33CBA54F9497}" type="slidenum">
              <a:rPr lang="en-US" smtClean="0"/>
              <a:t>11</a:t>
            </a:fld>
            <a:endParaRPr lang="en-US" dirty="0"/>
          </a:p>
        </p:txBody>
      </p:sp>
    </p:spTree>
    <p:extLst>
      <p:ext uri="{BB962C8B-B14F-4D97-AF65-F5344CB8AC3E}">
        <p14:creationId xmlns:p14="http://schemas.microsoft.com/office/powerpoint/2010/main" val="4152631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7AEEDAE7-E26B-EE44-8C4B-F26137572B79}" type="datetimeFigureOut">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1/23/2015</a:t>
            </a:fld>
            <a:endParaRPr lang="en-US">
              <a:solidFill>
                <a:srgbClr val="005DAA"/>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5DAA"/>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E53508-F60E-9449-8DA4-643631CE1139}" type="slidenum">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a:t>
            </a:fld>
            <a:endParaRPr lang="en-US">
              <a:solidFill>
                <a:srgbClr val="005DA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srgbClr val="005DAA"/>
                </a:solidFill>
              </a:rPr>
              <a:pPr/>
              <a:t>1/23/2015</a:t>
            </a:fld>
            <a:endParaRPr lang="en-US" dirty="0">
              <a:solidFill>
                <a:srgbClr val="005DAA"/>
              </a:solidFill>
            </a:endParaRPr>
          </a:p>
        </p:txBody>
      </p:sp>
      <p:sp>
        <p:nvSpPr>
          <p:cNvPr id="5" name="Footer Placeholder 4"/>
          <p:cNvSpPr>
            <a:spLocks noGrp="1"/>
          </p:cNvSpPr>
          <p:nvPr>
            <p:ph type="ftr" sz="quarter" idx="11"/>
          </p:nvPr>
        </p:nvSpPr>
        <p:spPr/>
        <p:txBody>
          <a:bodyPr/>
          <a:lstStyle/>
          <a:p>
            <a:endParaRPr lang="en-US" dirty="0">
              <a:solidFill>
                <a:srgbClr val="005DAA"/>
              </a:solidFill>
            </a:endParaRPr>
          </a:p>
        </p:txBody>
      </p:sp>
      <p:sp>
        <p:nvSpPr>
          <p:cNvPr id="6" name="Slide Number Placeholder 5"/>
          <p:cNvSpPr>
            <a:spLocks noGrp="1"/>
          </p:cNvSpPr>
          <p:nvPr>
            <p:ph type="sldNum" sz="quarter" idx="12"/>
          </p:nvPr>
        </p:nvSpPr>
        <p:spPr/>
        <p:txBody>
          <a:bodyPr/>
          <a:lstStyle/>
          <a:p>
            <a:pPr algn="r"/>
            <a:fld id="{F7886C9C-DC18-4195-8FD5-A50AA931D419}" type="slidenum">
              <a:rPr lang="en-US" smtClean="0">
                <a:solidFill>
                  <a:srgbClr val="005DAA"/>
                </a:solidFill>
              </a:rPr>
              <a:pPr algn="r"/>
              <a:t>‹#›</a:t>
            </a:fld>
            <a:endParaRPr lang="en-US" dirty="0">
              <a:solidFill>
                <a:srgbClr val="005DAA"/>
              </a:solidFill>
            </a:endParaRPr>
          </a:p>
        </p:txBody>
      </p:sp>
    </p:spTree>
    <p:extLst>
      <p:ext uri="{BB962C8B-B14F-4D97-AF65-F5344CB8AC3E}">
        <p14:creationId xmlns:p14="http://schemas.microsoft.com/office/powerpoint/2010/main" val="1439141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srgbClr val="005DAA"/>
                </a:solidFill>
              </a:rPr>
              <a:pPr/>
              <a:t>1/23/2015</a:t>
            </a:fld>
            <a:endParaRPr lang="en-US" dirty="0">
              <a:solidFill>
                <a:srgbClr val="005DAA"/>
              </a:solidFill>
            </a:endParaRPr>
          </a:p>
        </p:txBody>
      </p:sp>
      <p:sp>
        <p:nvSpPr>
          <p:cNvPr id="5" name="Footer Placeholder 4"/>
          <p:cNvSpPr>
            <a:spLocks noGrp="1"/>
          </p:cNvSpPr>
          <p:nvPr>
            <p:ph type="ftr" sz="quarter" idx="11"/>
          </p:nvPr>
        </p:nvSpPr>
        <p:spPr/>
        <p:txBody>
          <a:bodyPr/>
          <a:lstStyle/>
          <a:p>
            <a:endParaRPr lang="en-US" dirty="0">
              <a:solidFill>
                <a:srgbClr val="005DAA"/>
              </a:solidFill>
            </a:endParaRPr>
          </a:p>
        </p:txBody>
      </p:sp>
      <p:sp>
        <p:nvSpPr>
          <p:cNvPr id="6" name="Slide Number Placeholder 5"/>
          <p:cNvSpPr>
            <a:spLocks noGrp="1"/>
          </p:cNvSpPr>
          <p:nvPr>
            <p:ph type="sldNum" sz="quarter" idx="12"/>
          </p:nvPr>
        </p:nvSpPr>
        <p:spPr/>
        <p:txBody>
          <a:bodyPr/>
          <a:lstStyle/>
          <a:p>
            <a:pPr algn="r"/>
            <a:fld id="{F7886C9C-DC18-4195-8FD5-A50AA931D419}" type="slidenum">
              <a:rPr lang="en-US" smtClean="0">
                <a:solidFill>
                  <a:srgbClr val="005DAA"/>
                </a:solidFill>
              </a:rPr>
              <a:pPr algn="r"/>
              <a:t>‹#›</a:t>
            </a:fld>
            <a:endParaRPr lang="en-US" dirty="0">
              <a:solidFill>
                <a:srgbClr val="005DAA"/>
              </a:solidFill>
            </a:endParaRPr>
          </a:p>
        </p:txBody>
      </p:sp>
    </p:spTree>
    <p:extLst>
      <p:ext uri="{BB962C8B-B14F-4D97-AF65-F5344CB8AC3E}">
        <p14:creationId xmlns:p14="http://schemas.microsoft.com/office/powerpoint/2010/main" val="4217416698"/>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1/23/2015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449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A2307991-BD20-4870-9F0A-B5DCB2ED8719}" type="datetimeFigureOut">
              <a:rPr lang="en-US" smtClean="0">
                <a:solidFill>
                  <a:srgbClr val="005DAA"/>
                </a:solidFill>
              </a:rPr>
              <a:pPr>
                <a:defRPr/>
              </a:pPr>
              <a:t>1/23/2015</a:t>
            </a:fld>
            <a:endParaRPr lang="en-US">
              <a:solidFill>
                <a:srgbClr val="005DAA"/>
              </a:solidFill>
            </a:endParaRPr>
          </a:p>
        </p:txBody>
      </p:sp>
      <p:sp>
        <p:nvSpPr>
          <p:cNvPr id="5" name="Footer Placeholder 4"/>
          <p:cNvSpPr>
            <a:spLocks noGrp="1"/>
          </p:cNvSpPr>
          <p:nvPr>
            <p:ph type="ftr" sz="quarter" idx="11"/>
          </p:nvPr>
        </p:nvSpPr>
        <p:spPr/>
        <p:txBody>
          <a:bodyPr/>
          <a:lstStyle/>
          <a:p>
            <a:pPr>
              <a:defRPr/>
            </a:pPr>
            <a:endParaRPr lang="en-US">
              <a:solidFill>
                <a:srgbClr val="005DAA"/>
              </a:solidFill>
            </a:endParaRPr>
          </a:p>
        </p:txBody>
      </p:sp>
      <p:sp>
        <p:nvSpPr>
          <p:cNvPr id="6" name="Slide Number Placeholder 5"/>
          <p:cNvSpPr>
            <a:spLocks noGrp="1"/>
          </p:cNvSpPr>
          <p:nvPr>
            <p:ph type="sldNum" sz="quarter" idx="12"/>
          </p:nvPr>
        </p:nvSpPr>
        <p:spPr/>
        <p:txBody>
          <a:bodyPr/>
          <a:lstStyle/>
          <a:p>
            <a:pPr>
              <a:defRPr/>
            </a:pPr>
            <a:fld id="{FC53E7A3-154A-44A4-BAAF-1D912AC56C72}" type="slidenum">
              <a:rPr lang="en-US" smtClean="0">
                <a:solidFill>
                  <a:srgbClr val="005DAA"/>
                </a:solidFill>
              </a:rPr>
              <a:pPr>
                <a:defRPr/>
              </a:pPr>
              <a:t>‹#›</a:t>
            </a:fld>
            <a:endParaRPr lang="en-US">
              <a:solidFill>
                <a:srgbClr val="005DAA"/>
              </a:solidFill>
            </a:endParaRPr>
          </a:p>
        </p:txBody>
      </p:sp>
    </p:spTree>
    <p:extLst>
      <p:ext uri="{BB962C8B-B14F-4D97-AF65-F5344CB8AC3E}">
        <p14:creationId xmlns:p14="http://schemas.microsoft.com/office/powerpoint/2010/main" val="248713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EA01F365-378A-4952-A09C-580BF6CF20EF}" type="datetimeFigureOut">
              <a:rPr lang="en-US" smtClean="0">
                <a:solidFill>
                  <a:prstClr val="black">
                    <a:tint val="75000"/>
                  </a:prstClr>
                </a:solidFill>
              </a:rPr>
              <a:pPr>
                <a:defRPr/>
              </a:pPr>
              <a:t>1/23/2015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F8C2D36-960B-48C1-BA24-CFC95A36EF6B}" type="slidenum">
              <a:rPr lang="en-US" smtClean="0">
                <a:solidFill>
                  <a:srgbClr val="D4D4D4"/>
                </a:solidFill>
              </a:rPr>
              <a:pPr>
                <a:defRPr/>
              </a:pPr>
              <a:t>‹#›</a:t>
            </a:fld>
            <a:endParaRPr lang="en-US">
              <a:solidFill>
                <a:srgbClr val="D4D4D4"/>
              </a:solidFill>
            </a:endParaRPr>
          </a:p>
        </p:txBody>
      </p:sp>
    </p:spTree>
    <p:extLst>
      <p:ext uri="{BB962C8B-B14F-4D97-AF65-F5344CB8AC3E}">
        <p14:creationId xmlns:p14="http://schemas.microsoft.com/office/powerpoint/2010/main" val="972219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E5BF5F8F-ECFB-4FC7-86C6-DA2A9908092C}" type="datetimeFigureOut">
              <a:rPr lang="en-US" smtClean="0">
                <a:solidFill>
                  <a:srgbClr val="005DAA"/>
                </a:solidFill>
              </a:rPr>
              <a:pPr>
                <a:defRPr/>
              </a:pPr>
              <a:t>1/23/2015</a:t>
            </a:fld>
            <a:endParaRPr lang="en-US">
              <a:solidFill>
                <a:srgbClr val="005DAA"/>
              </a:solidFill>
            </a:endParaRPr>
          </a:p>
        </p:txBody>
      </p:sp>
      <p:sp>
        <p:nvSpPr>
          <p:cNvPr id="6" name="Footer Placeholder 5"/>
          <p:cNvSpPr>
            <a:spLocks noGrp="1"/>
          </p:cNvSpPr>
          <p:nvPr>
            <p:ph type="ftr" sz="quarter" idx="11"/>
          </p:nvPr>
        </p:nvSpPr>
        <p:spPr/>
        <p:txBody>
          <a:bodyPr/>
          <a:lstStyle/>
          <a:p>
            <a:pPr>
              <a:defRPr/>
            </a:pPr>
            <a:endParaRPr lang="en-US">
              <a:solidFill>
                <a:srgbClr val="005DAA"/>
              </a:solidFill>
            </a:endParaRPr>
          </a:p>
        </p:txBody>
      </p:sp>
      <p:sp>
        <p:nvSpPr>
          <p:cNvPr id="7" name="Slide Number Placeholder 6"/>
          <p:cNvSpPr>
            <a:spLocks noGrp="1"/>
          </p:cNvSpPr>
          <p:nvPr>
            <p:ph type="sldNum" sz="quarter" idx="12"/>
          </p:nvPr>
        </p:nvSpPr>
        <p:spPr/>
        <p:txBody>
          <a:bodyPr/>
          <a:lstStyle/>
          <a:p>
            <a:pPr>
              <a:defRPr/>
            </a:pPr>
            <a:fld id="{48938C27-6B0D-429C-AEB9-2E75E053BBA9}" type="slidenum">
              <a:rPr lang="en-US" smtClean="0">
                <a:solidFill>
                  <a:srgbClr val="005DAA"/>
                </a:solidFill>
              </a:rPr>
              <a:pPr>
                <a:defRPr/>
              </a:pPr>
              <a:t>‹#›</a:t>
            </a:fld>
            <a:endParaRPr lang="en-US">
              <a:solidFill>
                <a:srgbClr val="005DAA"/>
              </a:solidFill>
            </a:endParaRPr>
          </a:p>
        </p:txBody>
      </p:sp>
    </p:spTree>
    <p:extLst>
      <p:ext uri="{BB962C8B-B14F-4D97-AF65-F5344CB8AC3E}">
        <p14:creationId xmlns:p14="http://schemas.microsoft.com/office/powerpoint/2010/main" val="3159075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fld id="{9F4CCF48-FC14-4D30-9F79-31A349A441D0}" type="datetimeFigureOut">
              <a:rPr lang="en-US" smtClean="0">
                <a:solidFill>
                  <a:srgbClr val="005DAA"/>
                </a:solidFill>
                <a:cs typeface="Arial" pitchFamily="34" charset="0"/>
              </a:rPr>
              <a:pPr fontAlgn="base">
                <a:spcBef>
                  <a:spcPct val="0"/>
                </a:spcBef>
                <a:spcAft>
                  <a:spcPct val="0"/>
                </a:spcAft>
                <a:defRPr/>
              </a:pPr>
              <a:t>1/23/2015</a:t>
            </a:fld>
            <a:endParaRPr lang="en-US">
              <a:solidFill>
                <a:srgbClr val="005DAA"/>
              </a:solidFill>
              <a:cs typeface="Arial" pitchFamily="34" charset="0"/>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srgbClr val="005DAA"/>
              </a:solidFill>
              <a:cs typeface="Arial" pitchFamily="34"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B97DF8FB-2F1C-4F1E-ACD3-5D55FD872ABF}" type="slidenum">
              <a:rPr lang="en-US" smtClean="0">
                <a:solidFill>
                  <a:srgbClr val="005DAA"/>
                </a:solidFill>
                <a:cs typeface="Arial" pitchFamily="34" charset="0"/>
              </a:rPr>
              <a:pPr fontAlgn="base">
                <a:spcBef>
                  <a:spcPct val="0"/>
                </a:spcBef>
                <a:spcAft>
                  <a:spcPct val="0"/>
                </a:spcAft>
                <a:defRPr/>
              </a:pPr>
              <a:t>‹#›</a:t>
            </a:fld>
            <a:endParaRPr lang="en-US">
              <a:solidFill>
                <a:srgbClr val="005DAA"/>
              </a:solidFill>
              <a:cs typeface="Arial" pitchFamily="34" charset="0"/>
            </a:endParaRPr>
          </a:p>
        </p:txBody>
      </p:sp>
    </p:spTree>
    <p:extLst>
      <p:ext uri="{BB962C8B-B14F-4D97-AF65-F5344CB8AC3E}">
        <p14:creationId xmlns:p14="http://schemas.microsoft.com/office/powerpoint/2010/main" val="1959496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892A2E8E-E7BA-48B3-8590-FADD570FF942}" type="datetimeFigureOut">
              <a:rPr lang="en-US" smtClean="0">
                <a:solidFill>
                  <a:srgbClr val="005DAA"/>
                </a:solidFill>
              </a:rPr>
              <a:pPr>
                <a:defRPr/>
              </a:pPr>
              <a:t>1/23/2015</a:t>
            </a:fld>
            <a:endParaRPr lang="en-US">
              <a:solidFill>
                <a:srgbClr val="005DAA"/>
              </a:solidFill>
            </a:endParaRPr>
          </a:p>
        </p:txBody>
      </p:sp>
      <p:sp>
        <p:nvSpPr>
          <p:cNvPr id="4" name="Footer Placeholder 3"/>
          <p:cNvSpPr>
            <a:spLocks noGrp="1"/>
          </p:cNvSpPr>
          <p:nvPr>
            <p:ph type="ftr" sz="quarter" idx="11"/>
          </p:nvPr>
        </p:nvSpPr>
        <p:spPr/>
        <p:txBody>
          <a:bodyPr/>
          <a:lstStyle/>
          <a:p>
            <a:pPr>
              <a:defRPr/>
            </a:pPr>
            <a:endParaRPr lang="en-US">
              <a:solidFill>
                <a:srgbClr val="005DAA"/>
              </a:solidFill>
            </a:endParaRPr>
          </a:p>
        </p:txBody>
      </p:sp>
      <p:sp>
        <p:nvSpPr>
          <p:cNvPr id="5" name="Slide Number Placeholder 4"/>
          <p:cNvSpPr>
            <a:spLocks noGrp="1"/>
          </p:cNvSpPr>
          <p:nvPr>
            <p:ph type="sldNum" sz="quarter" idx="12"/>
          </p:nvPr>
        </p:nvSpPr>
        <p:spPr/>
        <p:txBody>
          <a:bodyPr/>
          <a:lstStyle/>
          <a:p>
            <a:pPr>
              <a:defRPr/>
            </a:pPr>
            <a:fld id="{552C6046-8458-470D-B926-964947C45816}" type="slidenum">
              <a:rPr lang="en-US" smtClean="0">
                <a:solidFill>
                  <a:srgbClr val="005DAA"/>
                </a:solidFill>
              </a:rPr>
              <a:pPr>
                <a:defRPr/>
              </a:pPr>
              <a:t>‹#›</a:t>
            </a:fld>
            <a:endParaRPr lang="en-US">
              <a:solidFill>
                <a:srgbClr val="005DAA"/>
              </a:solidFill>
            </a:endParaRPr>
          </a:p>
        </p:txBody>
      </p:sp>
    </p:spTree>
    <p:extLst>
      <p:ext uri="{BB962C8B-B14F-4D97-AF65-F5344CB8AC3E}">
        <p14:creationId xmlns:p14="http://schemas.microsoft.com/office/powerpoint/2010/main" val="59002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9F4CCF48-FC14-4D30-9F79-31A349A441D0}" type="datetimeFigureOut">
              <a:rPr lang="en-US" smtClean="0">
                <a:solidFill>
                  <a:srgbClr val="005DAA"/>
                </a:solidFill>
                <a:cs typeface="Arial" pitchFamily="34" charset="0"/>
              </a:rPr>
              <a:pPr fontAlgn="base">
                <a:spcBef>
                  <a:spcPct val="0"/>
                </a:spcBef>
                <a:spcAft>
                  <a:spcPct val="0"/>
                </a:spcAft>
                <a:defRPr/>
              </a:pPr>
              <a:t>1/23/2015</a:t>
            </a:fld>
            <a:endParaRPr lang="en-US">
              <a:solidFill>
                <a:srgbClr val="005DAA"/>
              </a:solidFill>
              <a:cs typeface="Arial" pitchFamily="34" charset="0"/>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srgbClr val="005DAA"/>
              </a:solidFill>
              <a:cs typeface="Arial" pitchFamily="34"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B97DF8FB-2F1C-4F1E-ACD3-5D55FD872ABF}" type="slidenum">
              <a:rPr lang="en-US" smtClean="0">
                <a:solidFill>
                  <a:srgbClr val="005DAA"/>
                </a:solidFill>
                <a:cs typeface="Arial" pitchFamily="34" charset="0"/>
              </a:rPr>
              <a:pPr fontAlgn="base">
                <a:spcBef>
                  <a:spcPct val="0"/>
                </a:spcBef>
                <a:spcAft>
                  <a:spcPct val="0"/>
                </a:spcAft>
                <a:defRPr/>
              </a:pPr>
              <a:t>‹#›</a:t>
            </a:fld>
            <a:endParaRPr lang="en-US">
              <a:solidFill>
                <a:srgbClr val="005DAA"/>
              </a:solidFill>
              <a:cs typeface="Arial" pitchFamily="34" charset="0"/>
            </a:endParaRPr>
          </a:p>
        </p:txBody>
      </p:sp>
    </p:spTree>
    <p:extLst>
      <p:ext uri="{BB962C8B-B14F-4D97-AF65-F5344CB8AC3E}">
        <p14:creationId xmlns:p14="http://schemas.microsoft.com/office/powerpoint/2010/main" val="416443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9F4CCF48-FC14-4D30-9F79-31A349A441D0}" type="datetimeFigureOut">
              <a:rPr lang="en-US" smtClean="0">
                <a:solidFill>
                  <a:srgbClr val="005DAA"/>
                </a:solidFill>
                <a:cs typeface="Arial" pitchFamily="34" charset="0"/>
              </a:rPr>
              <a:pPr fontAlgn="base">
                <a:spcBef>
                  <a:spcPct val="0"/>
                </a:spcBef>
                <a:spcAft>
                  <a:spcPct val="0"/>
                </a:spcAft>
                <a:defRPr/>
              </a:pPr>
              <a:t>1/23/2015</a:t>
            </a:fld>
            <a:endParaRPr lang="en-US">
              <a:solidFill>
                <a:srgbClr val="005DAA"/>
              </a:solidFill>
              <a:cs typeface="Arial" pitchFamily="34"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5DAA"/>
              </a:solidFill>
              <a:cs typeface="Arial" pitchFamily="34"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97DF8FB-2F1C-4F1E-ACD3-5D55FD872ABF}" type="slidenum">
              <a:rPr lang="en-US" smtClean="0">
                <a:solidFill>
                  <a:srgbClr val="005DAA"/>
                </a:solidFill>
                <a:cs typeface="Arial" pitchFamily="34" charset="0"/>
              </a:rPr>
              <a:pPr fontAlgn="base">
                <a:spcBef>
                  <a:spcPct val="0"/>
                </a:spcBef>
                <a:spcAft>
                  <a:spcPct val="0"/>
                </a:spcAft>
                <a:defRPr/>
              </a:pPr>
              <a:t>‹#›</a:t>
            </a:fld>
            <a:endParaRPr lang="en-US">
              <a:solidFill>
                <a:srgbClr val="005DAA"/>
              </a:solidFill>
              <a:cs typeface="Arial" pitchFamily="34" charset="0"/>
            </a:endParaRPr>
          </a:p>
        </p:txBody>
      </p:sp>
    </p:spTree>
    <p:extLst>
      <p:ext uri="{BB962C8B-B14F-4D97-AF65-F5344CB8AC3E}">
        <p14:creationId xmlns:p14="http://schemas.microsoft.com/office/powerpoint/2010/main" val="311094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97BCA50-106C-6644-88FD-7EB5C7BF4DA4}" type="datetimeFigureOut">
              <a:rPr lang="en-US" smtClean="0">
                <a:solidFill>
                  <a:srgbClr val="005DAA"/>
                </a:solidFill>
              </a:rPr>
              <a:pPr>
                <a:defRPr/>
              </a:pPr>
              <a:t>1/23/2015</a:t>
            </a:fld>
            <a:endParaRPr lang="en-US">
              <a:solidFill>
                <a:srgbClr val="005DAA"/>
              </a:solidFill>
            </a:endParaRPr>
          </a:p>
        </p:txBody>
      </p:sp>
      <p:sp>
        <p:nvSpPr>
          <p:cNvPr id="5" name="Footer Placeholder 4"/>
          <p:cNvSpPr>
            <a:spLocks noGrp="1"/>
          </p:cNvSpPr>
          <p:nvPr>
            <p:ph type="ftr" sz="quarter" idx="11"/>
          </p:nvPr>
        </p:nvSpPr>
        <p:spPr/>
        <p:txBody>
          <a:bodyPr/>
          <a:lstStyle/>
          <a:p>
            <a:pPr>
              <a:defRPr/>
            </a:pPr>
            <a:endParaRPr lang="en-US">
              <a:solidFill>
                <a:srgbClr val="005DAA"/>
              </a:solidFill>
            </a:endParaRPr>
          </a:p>
        </p:txBody>
      </p:sp>
      <p:sp>
        <p:nvSpPr>
          <p:cNvPr id="6" name="Slide Number Placeholder 5"/>
          <p:cNvSpPr>
            <a:spLocks noGrp="1"/>
          </p:cNvSpPr>
          <p:nvPr>
            <p:ph type="sldNum" sz="quarter" idx="12"/>
          </p:nvPr>
        </p:nvSpPr>
        <p:spPr/>
        <p:txBody>
          <a:bodyPr/>
          <a:lstStyle/>
          <a:p>
            <a:pPr>
              <a:defRPr/>
            </a:pPr>
            <a:fld id="{8DB4ADF5-F659-8942-84FF-94FF3BE6F618}" type="slidenum">
              <a:rPr lang="en-US" smtClean="0">
                <a:solidFill>
                  <a:srgbClr val="005DAA"/>
                </a:solidFill>
              </a:rPr>
              <a:pPr>
                <a:defRPr/>
              </a:pPr>
              <a:t>‹#›</a:t>
            </a:fld>
            <a:endParaRPr lang="en-US">
              <a:solidFill>
                <a:srgbClr val="005DAA"/>
              </a:solidFill>
            </a:endParaRPr>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9F4CCF48-FC14-4D30-9F79-31A349A441D0}" type="datetimeFigureOut">
              <a:rPr lang="en-US" smtClean="0">
                <a:solidFill>
                  <a:srgbClr val="005DAA"/>
                </a:solidFill>
                <a:cs typeface="Arial" pitchFamily="34" charset="0"/>
              </a:rPr>
              <a:pPr fontAlgn="base">
                <a:spcBef>
                  <a:spcPct val="0"/>
                </a:spcBef>
                <a:spcAft>
                  <a:spcPct val="0"/>
                </a:spcAft>
                <a:defRPr/>
              </a:pPr>
              <a:t>1/23/2015</a:t>
            </a:fld>
            <a:endParaRPr lang="en-US">
              <a:solidFill>
                <a:srgbClr val="005DAA"/>
              </a:solidFill>
              <a:cs typeface="Arial" pitchFamily="34"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5DAA"/>
              </a:solidFill>
              <a:cs typeface="Arial" pitchFamily="34"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97DF8FB-2F1C-4F1E-ACD3-5D55FD872ABF}" type="slidenum">
              <a:rPr lang="en-US" smtClean="0">
                <a:solidFill>
                  <a:srgbClr val="005DAA"/>
                </a:solidFill>
                <a:cs typeface="Arial" pitchFamily="34" charset="0"/>
              </a:rPr>
              <a:pPr fontAlgn="base">
                <a:spcBef>
                  <a:spcPct val="0"/>
                </a:spcBef>
                <a:spcAft>
                  <a:spcPct val="0"/>
                </a:spcAft>
                <a:defRPr/>
              </a:pPr>
              <a:t>‹#›</a:t>
            </a:fld>
            <a:endParaRPr lang="en-US">
              <a:solidFill>
                <a:srgbClr val="005DAA"/>
              </a:solidFill>
              <a:cs typeface="Arial" pitchFamily="34" charset="0"/>
            </a:endParaRPr>
          </a:p>
        </p:txBody>
      </p:sp>
    </p:spTree>
    <p:extLst>
      <p:ext uri="{BB962C8B-B14F-4D97-AF65-F5344CB8AC3E}">
        <p14:creationId xmlns:p14="http://schemas.microsoft.com/office/powerpoint/2010/main" val="4037683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fld id="{9F4CCF48-FC14-4D30-9F79-31A349A441D0}" type="datetimeFigureOut">
              <a:rPr lang="en-US" smtClean="0">
                <a:solidFill>
                  <a:srgbClr val="005DAA"/>
                </a:solidFill>
                <a:cs typeface="Arial" pitchFamily="34" charset="0"/>
              </a:rPr>
              <a:pPr fontAlgn="base">
                <a:spcBef>
                  <a:spcPct val="0"/>
                </a:spcBef>
                <a:spcAft>
                  <a:spcPct val="0"/>
                </a:spcAft>
                <a:defRPr/>
              </a:pPr>
              <a:t>1/23/2015</a:t>
            </a:fld>
            <a:endParaRPr lang="en-US">
              <a:solidFill>
                <a:srgbClr val="005DAA"/>
              </a:solidFill>
              <a:cs typeface="Arial"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5DAA"/>
              </a:solidFill>
              <a:cs typeface="Arial"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97DF8FB-2F1C-4F1E-ACD3-5D55FD872ABF}" type="slidenum">
              <a:rPr lang="en-US" smtClean="0">
                <a:solidFill>
                  <a:srgbClr val="005DAA"/>
                </a:solidFill>
                <a:cs typeface="Arial" pitchFamily="34" charset="0"/>
              </a:rPr>
              <a:pPr fontAlgn="base">
                <a:spcBef>
                  <a:spcPct val="0"/>
                </a:spcBef>
                <a:spcAft>
                  <a:spcPct val="0"/>
                </a:spcAft>
                <a:defRPr/>
              </a:pPr>
              <a:t>‹#›</a:t>
            </a:fld>
            <a:endParaRPr lang="en-US">
              <a:solidFill>
                <a:srgbClr val="005DAA"/>
              </a:solidFill>
              <a:cs typeface="Arial" pitchFamily="34" charset="0"/>
            </a:endParaRPr>
          </a:p>
        </p:txBody>
      </p:sp>
    </p:spTree>
    <p:extLst>
      <p:ext uri="{BB962C8B-B14F-4D97-AF65-F5344CB8AC3E}">
        <p14:creationId xmlns:p14="http://schemas.microsoft.com/office/powerpoint/2010/main" val="302189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fld id="{9F4CCF48-FC14-4D30-9F79-31A349A441D0}" type="datetimeFigureOut">
              <a:rPr lang="en-US" smtClean="0">
                <a:solidFill>
                  <a:srgbClr val="005DAA"/>
                </a:solidFill>
                <a:cs typeface="Arial" pitchFamily="34" charset="0"/>
              </a:rPr>
              <a:pPr fontAlgn="base">
                <a:spcBef>
                  <a:spcPct val="0"/>
                </a:spcBef>
                <a:spcAft>
                  <a:spcPct val="0"/>
                </a:spcAft>
                <a:defRPr/>
              </a:pPr>
              <a:t>1/23/2015</a:t>
            </a:fld>
            <a:endParaRPr lang="en-US">
              <a:solidFill>
                <a:srgbClr val="005DAA"/>
              </a:solidFill>
              <a:cs typeface="Arial"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5DAA"/>
              </a:solidFill>
              <a:cs typeface="Arial"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97DF8FB-2F1C-4F1E-ACD3-5D55FD872ABF}" type="slidenum">
              <a:rPr lang="en-US" smtClean="0">
                <a:solidFill>
                  <a:srgbClr val="005DAA"/>
                </a:solidFill>
                <a:cs typeface="Arial" pitchFamily="34" charset="0"/>
              </a:rPr>
              <a:pPr fontAlgn="base">
                <a:spcBef>
                  <a:spcPct val="0"/>
                </a:spcBef>
                <a:spcAft>
                  <a:spcPct val="0"/>
                </a:spcAft>
                <a:defRPr/>
              </a:pPr>
              <a:t>‹#›</a:t>
            </a:fld>
            <a:endParaRPr lang="en-US">
              <a:solidFill>
                <a:srgbClr val="005DAA"/>
              </a:solidFill>
              <a:cs typeface="Arial" pitchFamily="34" charset="0"/>
            </a:endParaRPr>
          </a:p>
        </p:txBody>
      </p:sp>
    </p:spTree>
    <p:extLst>
      <p:ext uri="{BB962C8B-B14F-4D97-AF65-F5344CB8AC3E}">
        <p14:creationId xmlns:p14="http://schemas.microsoft.com/office/powerpoint/2010/main" val="1670013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defRPr/>
            </a:pPr>
            <a:fld id="{9F4CCF48-FC14-4D30-9F79-31A349A441D0}" type="datetimeFigureOut">
              <a:rPr lang="en-US" smtClean="0">
                <a:solidFill>
                  <a:srgbClr val="005DAA"/>
                </a:solidFill>
                <a:cs typeface="Arial" pitchFamily="34" charset="0"/>
              </a:rPr>
              <a:pPr fontAlgn="base">
                <a:spcBef>
                  <a:spcPct val="0"/>
                </a:spcBef>
                <a:spcAft>
                  <a:spcPct val="0"/>
                </a:spcAft>
                <a:defRPr/>
              </a:pPr>
              <a:t>1/23/2015</a:t>
            </a:fld>
            <a:endParaRPr lang="en-US">
              <a:solidFill>
                <a:srgbClr val="005DAA"/>
              </a:solidFill>
              <a:cs typeface="Arial" pitchFamily="34" charset="0"/>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5DAA"/>
              </a:solidFill>
              <a:cs typeface="Arial" pitchFamily="34"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B97DF8FB-2F1C-4F1E-ACD3-5D55FD872ABF}" type="slidenum">
              <a:rPr lang="en-US" smtClean="0">
                <a:solidFill>
                  <a:srgbClr val="005DAA"/>
                </a:solidFill>
                <a:cs typeface="Arial" pitchFamily="34" charset="0"/>
              </a:rPr>
              <a:pPr fontAlgn="base">
                <a:spcBef>
                  <a:spcPct val="0"/>
                </a:spcBef>
                <a:spcAft>
                  <a:spcPct val="0"/>
                </a:spcAft>
                <a:defRPr/>
              </a:pPr>
              <a:t>‹#›</a:t>
            </a:fld>
            <a:endParaRPr lang="en-US">
              <a:solidFill>
                <a:srgbClr val="005DAA"/>
              </a:solidFill>
              <a:cs typeface="Arial" pitchFamily="34" charset="0"/>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defTabSz="457200">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259660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75158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747607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5041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7195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93614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24330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9681038-AFC6-274B-A2DB-63A799E7F682}" type="datetimeFigureOut">
              <a:rPr lang="en-US" smtClean="0"/>
              <a:pPr>
                <a:defRPr/>
              </a:pPr>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CDD25C4D-0B41-1D45-B68E-227375629129}" type="slidenum">
              <a:rPr lang="en-US" smtClean="0">
                <a:solidFill>
                  <a:srgbClr val="D4D4D4"/>
                </a:solidFill>
              </a:rPr>
              <a:pPr>
                <a:defRPr/>
              </a:pPr>
              <a:t>‹#›</a:t>
            </a:fld>
            <a:endParaRPr lang="en-US">
              <a:solidFill>
                <a:srgbClr val="D4D4D4"/>
              </a:solidFill>
            </a:endParaRPr>
          </a:p>
        </p:txBody>
      </p:sp>
    </p:spTree>
    <p:extLst>
      <p:ext uri="{BB962C8B-B14F-4D97-AF65-F5344CB8AC3E}">
        <p14:creationId xmlns:p14="http://schemas.microsoft.com/office/powerpoint/2010/main" val="394605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1014183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1673507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4735209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306190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defTabSz="457200">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42108079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85959783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ea typeface="ＭＳ Ｐゴシック" charset="0"/>
              </a:rPr>
              <a:t>For more Information</a:t>
            </a:r>
          </a:p>
          <a:p>
            <a:pPr algn="ctr">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25055533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3520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1/23/2015</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202383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1/23/2015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840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D864BB0-D65B-3F4D-B3C2-8590CD1D9DA8}" type="datetimeFigureOut">
              <a:rPr lang="en-US" smtClean="0">
                <a:solidFill>
                  <a:srgbClr val="005DAA"/>
                </a:solidFill>
              </a:rPr>
              <a:pPr>
                <a:defRPr/>
              </a:pPr>
              <a:t>1/23/2015</a:t>
            </a:fld>
            <a:endParaRPr lang="en-US">
              <a:solidFill>
                <a:srgbClr val="005DAA"/>
              </a:solidFill>
            </a:endParaRPr>
          </a:p>
        </p:txBody>
      </p:sp>
      <p:sp>
        <p:nvSpPr>
          <p:cNvPr id="6" name="Footer Placeholder 5"/>
          <p:cNvSpPr>
            <a:spLocks noGrp="1"/>
          </p:cNvSpPr>
          <p:nvPr>
            <p:ph type="ftr" sz="quarter" idx="11"/>
          </p:nvPr>
        </p:nvSpPr>
        <p:spPr/>
        <p:txBody>
          <a:bodyPr/>
          <a:lstStyle/>
          <a:p>
            <a:pPr>
              <a:defRPr/>
            </a:pPr>
            <a:endParaRPr lang="en-US">
              <a:solidFill>
                <a:srgbClr val="005DAA"/>
              </a:solidFill>
            </a:endParaRPr>
          </a:p>
        </p:txBody>
      </p:sp>
      <p:sp>
        <p:nvSpPr>
          <p:cNvPr id="7" name="Slide Number Placeholder 6"/>
          <p:cNvSpPr>
            <a:spLocks noGrp="1"/>
          </p:cNvSpPr>
          <p:nvPr>
            <p:ph type="sldNum" sz="quarter" idx="12"/>
          </p:nvPr>
        </p:nvSpPr>
        <p:spPr/>
        <p:txBody>
          <a:bodyPr/>
          <a:lstStyle/>
          <a:p>
            <a:pPr>
              <a:defRPr/>
            </a:pPr>
            <a:fld id="{A80AAAA4-2D55-A64D-8133-C99AF9A2344D}" type="slidenum">
              <a:rPr lang="en-US" smtClean="0">
                <a:solidFill>
                  <a:srgbClr val="005DAA"/>
                </a:solidFill>
              </a:rPr>
              <a:pPr>
                <a:defRPr/>
              </a:pPr>
              <a:t>‹#›</a:t>
            </a:fld>
            <a:endParaRPr lang="en-US">
              <a:solidFill>
                <a:srgbClr val="005DAA"/>
              </a:solidFill>
            </a:endParaRPr>
          </a:p>
        </p:txBody>
      </p:sp>
    </p:spTree>
    <p:extLst>
      <p:ext uri="{BB962C8B-B14F-4D97-AF65-F5344CB8AC3E}">
        <p14:creationId xmlns:p14="http://schemas.microsoft.com/office/powerpoint/2010/main" val="3680495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2124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6070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346258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050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12417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4738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3210473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636885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7084390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52315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3563C-D9B3-4432-B336-144C997D6215}" type="datetime1">
              <a:rPr lang="en-US" smtClean="0">
                <a:solidFill>
                  <a:srgbClr val="005DAA"/>
                </a:solidFill>
              </a:rPr>
              <a:pPr/>
              <a:t>1/23/2015</a:t>
            </a:fld>
            <a:endParaRPr lang="en-US" dirty="0">
              <a:solidFill>
                <a:srgbClr val="005DAA"/>
              </a:solidFill>
            </a:endParaRPr>
          </a:p>
        </p:txBody>
      </p:sp>
      <p:sp>
        <p:nvSpPr>
          <p:cNvPr id="8" name="Footer Placeholder 7"/>
          <p:cNvSpPr>
            <a:spLocks noGrp="1"/>
          </p:cNvSpPr>
          <p:nvPr>
            <p:ph type="ftr" sz="quarter" idx="11"/>
          </p:nvPr>
        </p:nvSpPr>
        <p:spPr/>
        <p:txBody>
          <a:bodyPr/>
          <a:lstStyle/>
          <a:p>
            <a:endParaRPr lang="en-US" dirty="0">
              <a:solidFill>
                <a:srgbClr val="005DAA"/>
              </a:solidFill>
            </a:endParaRPr>
          </a:p>
        </p:txBody>
      </p:sp>
      <p:sp>
        <p:nvSpPr>
          <p:cNvPr id="9" name="Slide Number Placeholder 8"/>
          <p:cNvSpPr>
            <a:spLocks noGrp="1"/>
          </p:cNvSpPr>
          <p:nvPr>
            <p:ph type="sldNum" sz="quarter" idx="12"/>
          </p:nvPr>
        </p:nvSpPr>
        <p:spPr/>
        <p:txBody>
          <a:bodyPr/>
          <a:lstStyle/>
          <a:p>
            <a:pPr algn="r"/>
            <a:fld id="{F7886C9C-DC18-4195-8FD5-A50AA931D419}" type="slidenum">
              <a:rPr lang="en-US" smtClean="0">
                <a:solidFill>
                  <a:srgbClr val="005DAA"/>
                </a:solidFill>
              </a:rPr>
              <a:pPr algn="r"/>
              <a:t>‹#›</a:t>
            </a:fld>
            <a:endParaRPr lang="en-US" dirty="0">
              <a:solidFill>
                <a:srgbClr val="005DAA"/>
              </a:solidFill>
            </a:endParaRPr>
          </a:p>
        </p:txBody>
      </p:sp>
    </p:spTree>
    <p:extLst>
      <p:ext uri="{BB962C8B-B14F-4D97-AF65-F5344CB8AC3E}">
        <p14:creationId xmlns:p14="http://schemas.microsoft.com/office/powerpoint/2010/main" val="390453981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8715341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defTabSz="457200">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defTabSz="457200">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14282568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78774817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a:r>
              <a:rPr lang="en-US" sz="1100" b="1" dirty="0" smtClean="0">
                <a:solidFill>
                  <a:srgbClr val="1F497D"/>
                </a:solidFill>
                <a:ea typeface="ＭＳ Ｐゴシック" charset="0"/>
              </a:rPr>
              <a:t>For more Information</a:t>
            </a:r>
          </a:p>
          <a:p>
            <a:pPr algn="ctr">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18738101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47706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1/23/2015</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2150219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1/23/2015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8260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1/23/2015</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0900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4606B1CD-03C9-C540-94D5-6DE218095403}" type="datetimeFigureOut">
              <a:rPr lang="en-US" smtClean="0">
                <a:solidFill>
                  <a:srgbClr val="005DAA"/>
                </a:solidFill>
              </a:rPr>
              <a:pPr>
                <a:defRPr/>
              </a:pPr>
              <a:t>1/23/2015</a:t>
            </a:fld>
            <a:endParaRPr lang="en-US">
              <a:solidFill>
                <a:srgbClr val="005DAA"/>
              </a:solidFill>
            </a:endParaRPr>
          </a:p>
        </p:txBody>
      </p:sp>
      <p:sp>
        <p:nvSpPr>
          <p:cNvPr id="4" name="Footer Placeholder 3"/>
          <p:cNvSpPr>
            <a:spLocks noGrp="1"/>
          </p:cNvSpPr>
          <p:nvPr>
            <p:ph type="ftr" sz="quarter" idx="11"/>
          </p:nvPr>
        </p:nvSpPr>
        <p:spPr/>
        <p:txBody>
          <a:bodyPr/>
          <a:lstStyle/>
          <a:p>
            <a:pPr>
              <a:defRPr/>
            </a:pPr>
            <a:endParaRPr lang="en-US">
              <a:solidFill>
                <a:srgbClr val="005DAA"/>
              </a:solidFill>
            </a:endParaRPr>
          </a:p>
        </p:txBody>
      </p:sp>
      <p:sp>
        <p:nvSpPr>
          <p:cNvPr id="5" name="Slide Number Placeholder 4"/>
          <p:cNvSpPr>
            <a:spLocks noGrp="1"/>
          </p:cNvSpPr>
          <p:nvPr>
            <p:ph type="sldNum" sz="quarter" idx="12"/>
          </p:nvPr>
        </p:nvSpPr>
        <p:spPr/>
        <p:txBody>
          <a:bodyPr/>
          <a:lstStyle/>
          <a:p>
            <a:pPr>
              <a:defRPr/>
            </a:pPr>
            <a:fld id="{760B8B39-DD8C-FD4E-8BDE-E27FB80AF5EA}" type="slidenum">
              <a:rPr lang="en-US" smtClean="0">
                <a:solidFill>
                  <a:srgbClr val="005DAA"/>
                </a:solidFill>
              </a:rPr>
              <a:pPr>
                <a:defRPr/>
              </a:pPr>
              <a:t>‹#›</a:t>
            </a:fld>
            <a:endParaRPr lang="en-US">
              <a:solidFill>
                <a:srgbClr val="005DAA"/>
              </a:solidFill>
            </a:endParaRPr>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srgbClr val="005DAA"/>
                </a:solidFill>
              </a:rPr>
              <a:pPr/>
              <a:t>1/23/2015</a:t>
            </a:fld>
            <a:endParaRPr lang="en-US" dirty="0">
              <a:solidFill>
                <a:srgbClr val="005DAA"/>
              </a:solidFill>
            </a:endParaRPr>
          </a:p>
        </p:txBody>
      </p:sp>
      <p:sp>
        <p:nvSpPr>
          <p:cNvPr id="3" name="Footer Placeholder 2"/>
          <p:cNvSpPr>
            <a:spLocks noGrp="1"/>
          </p:cNvSpPr>
          <p:nvPr>
            <p:ph type="ftr" sz="quarter" idx="11"/>
          </p:nvPr>
        </p:nvSpPr>
        <p:spPr/>
        <p:txBody>
          <a:bodyPr/>
          <a:lstStyle/>
          <a:p>
            <a:endParaRPr lang="en-US" dirty="0">
              <a:solidFill>
                <a:srgbClr val="005DAA"/>
              </a:solidFill>
            </a:endParaRPr>
          </a:p>
        </p:txBody>
      </p:sp>
      <p:sp>
        <p:nvSpPr>
          <p:cNvPr id="4" name="Slide Number Placeholder 3"/>
          <p:cNvSpPr>
            <a:spLocks noGrp="1"/>
          </p:cNvSpPr>
          <p:nvPr>
            <p:ph type="sldNum" sz="quarter" idx="12"/>
          </p:nvPr>
        </p:nvSpPr>
        <p:spPr/>
        <p:txBody>
          <a:bodyPr/>
          <a:lstStyle/>
          <a:p>
            <a:pPr algn="r"/>
            <a:fld id="{F7886C9C-DC18-4195-8FD5-A50AA931D419}" type="slidenum">
              <a:rPr lang="en-US" smtClean="0">
                <a:solidFill>
                  <a:srgbClr val="005DAA"/>
                </a:solidFill>
              </a:rPr>
              <a:pPr algn="r"/>
              <a:t>‹#›</a:t>
            </a:fld>
            <a:endParaRPr lang="en-US" dirty="0">
              <a:solidFill>
                <a:srgbClr val="005DAA"/>
              </a:solidFill>
            </a:endParaRPr>
          </a:p>
        </p:txBody>
      </p:sp>
    </p:spTree>
    <p:extLst>
      <p:ext uri="{BB962C8B-B14F-4D97-AF65-F5344CB8AC3E}">
        <p14:creationId xmlns:p14="http://schemas.microsoft.com/office/powerpoint/2010/main" val="36150926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srgbClr val="005DAA"/>
                </a:solidFill>
              </a:rPr>
              <a:pPr/>
              <a:t>1/23/2015</a:t>
            </a:fld>
            <a:endParaRPr lang="en-US" dirty="0">
              <a:solidFill>
                <a:srgbClr val="005DAA"/>
              </a:solidFill>
            </a:endParaRPr>
          </a:p>
        </p:txBody>
      </p:sp>
      <p:sp>
        <p:nvSpPr>
          <p:cNvPr id="6" name="Footer Placeholder 5"/>
          <p:cNvSpPr>
            <a:spLocks noGrp="1"/>
          </p:cNvSpPr>
          <p:nvPr>
            <p:ph type="ftr" sz="quarter" idx="11"/>
          </p:nvPr>
        </p:nvSpPr>
        <p:spPr/>
        <p:txBody>
          <a:bodyPr/>
          <a:lstStyle/>
          <a:p>
            <a:endParaRPr lang="en-US" dirty="0">
              <a:solidFill>
                <a:srgbClr val="005DAA"/>
              </a:solidFill>
            </a:endParaRPr>
          </a:p>
        </p:txBody>
      </p:sp>
      <p:sp>
        <p:nvSpPr>
          <p:cNvPr id="7" name="Slide Number Placeholder 6"/>
          <p:cNvSpPr>
            <a:spLocks noGrp="1"/>
          </p:cNvSpPr>
          <p:nvPr>
            <p:ph type="sldNum" sz="quarter" idx="12"/>
          </p:nvPr>
        </p:nvSpPr>
        <p:spPr/>
        <p:txBody>
          <a:bodyPr/>
          <a:lstStyle/>
          <a:p>
            <a:pPr algn="r"/>
            <a:fld id="{F7886C9C-DC18-4195-8FD5-A50AA931D419}" type="slidenum">
              <a:rPr lang="en-US" smtClean="0">
                <a:solidFill>
                  <a:srgbClr val="005DAA"/>
                </a:solidFill>
              </a:rPr>
              <a:pPr algn="r"/>
              <a:t>‹#›</a:t>
            </a:fld>
            <a:endParaRPr lang="en-US" dirty="0">
              <a:solidFill>
                <a:srgbClr val="005DAA"/>
              </a:solidFill>
            </a:endParaRPr>
          </a:p>
        </p:txBody>
      </p:sp>
    </p:spTree>
    <p:extLst>
      <p:ext uri="{BB962C8B-B14F-4D97-AF65-F5344CB8AC3E}">
        <p14:creationId xmlns:p14="http://schemas.microsoft.com/office/powerpoint/2010/main" val="1021426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srgbClr val="005DAA"/>
                </a:solidFill>
              </a:rPr>
              <a:pPr/>
              <a:t>1/23/2015</a:t>
            </a:fld>
            <a:endParaRPr lang="en-US" dirty="0">
              <a:solidFill>
                <a:srgbClr val="005DAA"/>
              </a:solidFill>
            </a:endParaRPr>
          </a:p>
        </p:txBody>
      </p:sp>
      <p:sp>
        <p:nvSpPr>
          <p:cNvPr id="6" name="Footer Placeholder 5"/>
          <p:cNvSpPr>
            <a:spLocks noGrp="1"/>
          </p:cNvSpPr>
          <p:nvPr>
            <p:ph type="ftr" sz="quarter" idx="11"/>
          </p:nvPr>
        </p:nvSpPr>
        <p:spPr/>
        <p:txBody>
          <a:bodyPr/>
          <a:lstStyle/>
          <a:p>
            <a:endParaRPr lang="en-US" dirty="0">
              <a:solidFill>
                <a:srgbClr val="005DAA"/>
              </a:solidFill>
            </a:endParaRPr>
          </a:p>
        </p:txBody>
      </p:sp>
      <p:sp>
        <p:nvSpPr>
          <p:cNvPr id="7" name="Slide Number Placeholder 6"/>
          <p:cNvSpPr>
            <a:spLocks noGrp="1"/>
          </p:cNvSpPr>
          <p:nvPr>
            <p:ph type="sldNum" sz="quarter" idx="12"/>
          </p:nvPr>
        </p:nvSpPr>
        <p:spPr/>
        <p:txBody>
          <a:bodyPr/>
          <a:lstStyle/>
          <a:p>
            <a:pPr algn="r"/>
            <a:fld id="{F7886C9C-DC18-4195-8FD5-A50AA931D419}" type="slidenum">
              <a:rPr lang="en-US" smtClean="0">
                <a:solidFill>
                  <a:srgbClr val="005DAA"/>
                </a:solidFill>
              </a:rPr>
              <a:pPr algn="r"/>
              <a:t>‹#›</a:t>
            </a:fld>
            <a:endParaRPr lang="en-US" dirty="0">
              <a:solidFill>
                <a:srgbClr val="005DAA"/>
              </a:solidFill>
            </a:endParaRPr>
          </a:p>
        </p:txBody>
      </p:sp>
    </p:spTree>
    <p:extLst>
      <p:ext uri="{BB962C8B-B14F-4D97-AF65-F5344CB8AC3E}">
        <p14:creationId xmlns:p14="http://schemas.microsoft.com/office/powerpoint/2010/main" val="233869551"/>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3.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7AEEDAE7-E26B-EE44-8C4B-F26137572B79}" type="datetimeFigureOut">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1/23/2015</a:t>
            </a:fld>
            <a:endParaRPr lang="en-US">
              <a:solidFill>
                <a:srgbClr val="005DAA"/>
              </a:solidFill>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005DAA"/>
              </a:solidFill>
              <a:latin typeface="Arial" charset="0"/>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0E53508-F60E-9449-8DA4-643631CE1139}" type="slidenum">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a:t>
            </a:fld>
            <a:endParaRPr lang="en-US">
              <a:solidFill>
                <a:srgbClr val="005DA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iming>
    <p:tnLst>
      <p:par>
        <p:cTn id="1" dur="indefinite" restart="never" nodeType="tmRoot"/>
      </p:par>
    </p:tnLst>
  </p:timing>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srgbClr val="005DAA"/>
                </a:solidFill>
              </a:rPr>
              <a:pPr/>
              <a:t>1/23/2015</a:t>
            </a:fld>
            <a:endParaRPr lang="en-US" dirty="0">
              <a:solidFill>
                <a:srgbClr val="005DAA"/>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5DAA"/>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srgbClr val="005DAA"/>
                </a:solidFill>
              </a:rPr>
              <a:pPr/>
              <a:t>‹#›</a:t>
            </a:fld>
            <a:endParaRPr lang="en-US" dirty="0">
              <a:solidFill>
                <a:srgbClr val="005DAA"/>
              </a:solidFill>
            </a:endParaRPr>
          </a:p>
        </p:txBody>
      </p:sp>
    </p:spTree>
    <p:extLst>
      <p:ext uri="{BB962C8B-B14F-4D97-AF65-F5344CB8AC3E}">
        <p14:creationId xmlns:p14="http://schemas.microsoft.com/office/powerpoint/2010/main" val="6052863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ea typeface="ＭＳ Ｐゴシック" charset="0"/>
              </a:rPr>
              <a:pPr/>
              <a:t>1/23/2015</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ea typeface="ＭＳ Ｐゴシック" charset="0"/>
              </a:rPr>
              <a:pPr/>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47326231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563C-D9B3-4432-B336-144C997D6215}" type="datetime1">
              <a:rPr lang="en-US" smtClean="0">
                <a:solidFill>
                  <a:prstClr val="black">
                    <a:tint val="75000"/>
                  </a:prstClr>
                </a:solidFill>
                <a:ea typeface="ＭＳ Ｐゴシック" charset="0"/>
              </a:rPr>
              <a:pPr/>
              <a:t>1/23/2015</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86C9C-DC18-4195-8FD5-A50AA931D419}" type="slidenum">
              <a:rPr lang="en-US" smtClean="0">
                <a:solidFill>
                  <a:prstClr val="black">
                    <a:tint val="75000"/>
                  </a:prstClr>
                </a:solidFill>
                <a:ea typeface="ＭＳ Ｐゴシック" charset="0"/>
              </a:rPr>
              <a:pPr/>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88647086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3142684" y="2824602"/>
            <a:ext cx="5829994" cy="1030655"/>
          </a:xfrm>
        </p:spPr>
        <p:txBody>
          <a:bodyPr>
            <a:noAutofit/>
          </a:bodyPr>
          <a:lstStyle/>
          <a:p>
            <a:r>
              <a:rPr lang="es-ES" sz="2000" dirty="0" smtClean="0"/>
              <a:t>el </a:t>
            </a:r>
            <a:r>
              <a:rPr lang="es-ES" sz="2000" dirty="0"/>
              <a:t>personal </a:t>
            </a:r>
            <a:r>
              <a:rPr lang="es-ES" sz="2000" dirty="0" smtClean="0"/>
              <a:t>docente</a:t>
            </a:r>
            <a:r>
              <a:rPr lang="en-US" sz="2000" dirty="0" smtClean="0"/>
              <a:t>:</a:t>
            </a:r>
            <a:br>
              <a:rPr lang="en-US" sz="2000" dirty="0" smtClean="0"/>
            </a:br>
            <a:r>
              <a:rPr lang="es-MX" sz="2400" dirty="0" smtClean="0"/>
              <a:t>Zonificación para Maximizar el  aprendizaje</a:t>
            </a:r>
            <a:endParaRPr lang="es-MX" sz="2400" dirty="0"/>
          </a:p>
        </p:txBody>
      </p:sp>
      <p:sp>
        <p:nvSpPr>
          <p:cNvPr id="5" name="TextBox 4"/>
          <p:cNvSpPr txBox="1"/>
          <p:nvPr/>
        </p:nvSpPr>
        <p:spPr>
          <a:xfrm>
            <a:off x="7315200" y="6642556"/>
            <a:ext cx="1676400" cy="215444"/>
          </a:xfrm>
          <a:prstGeom prst="rect">
            <a:avLst/>
          </a:prstGeom>
          <a:noFill/>
        </p:spPr>
        <p:txBody>
          <a:bodyPr wrap="square" rtlCol="0">
            <a:spAutoFit/>
          </a:bodyPr>
          <a:lstStyle/>
          <a:p>
            <a:pPr algn="r"/>
            <a:r>
              <a:rPr lang="es-MX" sz="800" dirty="0" smtClean="0">
                <a:solidFill>
                  <a:schemeClr val="tx1">
                    <a:lumMod val="50000"/>
                    <a:lumOff val="50000"/>
                  </a:schemeClr>
                </a:solidFill>
              </a:rPr>
              <a:t>OTOÑO, 2012</a:t>
            </a:r>
            <a:endParaRPr lang="es-MX" sz="800" dirty="0">
              <a:solidFill>
                <a:schemeClr val="tx1">
                  <a:lumMod val="50000"/>
                  <a:lumOff val="50000"/>
                </a:schemeClr>
              </a:solidFill>
            </a:endParaRPr>
          </a:p>
        </p:txBody>
      </p:sp>
      <p:sp>
        <p:nvSpPr>
          <p:cNvPr id="9" name="Rectangle 8"/>
          <p:cNvSpPr/>
          <p:nvPr/>
        </p:nvSpPr>
        <p:spPr>
          <a:xfrm>
            <a:off x="120946" y="4184465"/>
            <a:ext cx="2967410" cy="259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088357" y="5443057"/>
            <a:ext cx="3059718" cy="134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NeveahClimbingStructure_cropped.jpg"/>
          <p:cNvPicPr>
            <a:picLocks/>
          </p:cNvPicPr>
          <p:nvPr/>
        </p:nvPicPr>
        <p:blipFill>
          <a:blip r:embed="rId2" cstate="email">
            <a:extLst>
              <a:ext uri="{28A0092B-C50C-407E-A947-70E740481C1C}">
                <a14:useLocalDpi xmlns:a14="http://schemas.microsoft.com/office/drawing/2010/main" val="0"/>
              </a:ext>
            </a:extLst>
          </a:blip>
          <a:stretch>
            <a:fillRect/>
          </a:stretch>
        </p:blipFill>
        <p:spPr>
          <a:xfrm>
            <a:off x="3108515" y="5482458"/>
            <a:ext cx="1435608" cy="1210739"/>
          </a:xfrm>
          <a:prstGeom prst="rect">
            <a:avLst/>
          </a:prstGeom>
        </p:spPr>
      </p:pic>
      <p:pic>
        <p:nvPicPr>
          <p:cNvPr id="14" name="Picture 13" descr="MickeyasAnthonyDrawChalkCRP.jpg"/>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81051" y="4279830"/>
            <a:ext cx="2827510" cy="2409233"/>
          </a:xfrm>
          <a:prstGeom prst="rect">
            <a:avLst/>
          </a:prstGeom>
        </p:spPr>
      </p:pic>
      <p:pic>
        <p:nvPicPr>
          <p:cNvPr id="15" name="Picture 14" descr="ChildMonkeyBarCROP.jpg"/>
          <p:cNvPicPr>
            <a:picLocks/>
          </p:cNvPicPr>
          <p:nvPr/>
        </p:nvPicPr>
        <p:blipFill>
          <a:blip r:embed="rId4" cstate="email">
            <a:extLst>
              <a:ext uri="{28A0092B-C50C-407E-A947-70E740481C1C}">
                <a14:useLocalDpi xmlns:a14="http://schemas.microsoft.com/office/drawing/2010/main" val="0"/>
              </a:ext>
            </a:extLst>
          </a:blip>
          <a:stretch>
            <a:fillRect/>
          </a:stretch>
        </p:blipFill>
        <p:spPr>
          <a:xfrm>
            <a:off x="4650125" y="5482457"/>
            <a:ext cx="1417320" cy="1206439"/>
          </a:xfrm>
          <a:prstGeom prst="rect">
            <a:avLst/>
          </a:prstGeom>
        </p:spPr>
      </p:pic>
      <p:sp>
        <p:nvSpPr>
          <p:cNvPr id="2" name="TextBox 1"/>
          <p:cNvSpPr txBox="1"/>
          <p:nvPr/>
        </p:nvSpPr>
        <p:spPr>
          <a:xfrm>
            <a:off x="7385850" y="3855257"/>
            <a:ext cx="1585242" cy="307777"/>
          </a:xfrm>
          <a:prstGeom prst="rect">
            <a:avLst/>
          </a:prstGeom>
          <a:noFill/>
        </p:spPr>
        <p:txBody>
          <a:bodyPr wrap="none" rtlCol="0">
            <a:spAutoFit/>
          </a:bodyPr>
          <a:lstStyle/>
          <a:p>
            <a:r>
              <a:rPr lang="en-US" sz="1400" b="1" dirty="0" smtClean="0">
                <a:solidFill>
                  <a:schemeClr val="bg1"/>
                </a:solidFill>
              </a:rPr>
              <a:t>ESPA</a:t>
            </a:r>
            <a:r>
              <a:rPr lang="es-MX" sz="1400" b="1" dirty="0" smtClean="0">
                <a:solidFill>
                  <a:schemeClr val="bg1"/>
                </a:solidFill>
              </a:rPr>
              <a:t>ÑOL/SPANISH</a:t>
            </a:r>
            <a:endParaRPr lang="en-US" sz="1400" b="1" dirty="0">
              <a:solidFill>
                <a:schemeClr val="bg1"/>
              </a:solidFill>
            </a:endParaRPr>
          </a:p>
        </p:txBody>
      </p:sp>
    </p:spTree>
    <p:extLst>
      <p:ext uri="{BB962C8B-B14F-4D97-AF65-F5344CB8AC3E}">
        <p14:creationId xmlns:p14="http://schemas.microsoft.com/office/powerpoint/2010/main" val="2102927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 Example</a:t>
            </a:r>
            <a:endParaRPr lang="en-US" dirty="0"/>
          </a:p>
        </p:txBody>
      </p:sp>
      <p:pic>
        <p:nvPicPr>
          <p:cNvPr id="2" name="esp-Zoning-Coverag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471064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smtClean="0"/>
              <a:t>CONSEJOS PARA LA Zonificación</a:t>
            </a:r>
            <a:endParaRPr lang="es-MX" dirty="0"/>
          </a:p>
        </p:txBody>
      </p:sp>
      <p:sp>
        <p:nvSpPr>
          <p:cNvPr id="2" name="Content Placeholder 1"/>
          <p:cNvSpPr>
            <a:spLocks noGrp="1"/>
          </p:cNvSpPr>
          <p:nvPr>
            <p:ph idx="1"/>
          </p:nvPr>
        </p:nvSpPr>
        <p:spPr>
          <a:xfrm>
            <a:off x="442839" y="1887537"/>
            <a:ext cx="8366881" cy="4525963"/>
          </a:xfrm>
        </p:spPr>
        <p:txBody>
          <a:bodyPr>
            <a:normAutofit/>
          </a:bodyPr>
          <a:lstStyle/>
          <a:p>
            <a:pPr lvl="0"/>
            <a:r>
              <a:rPr lang="es-MX" sz="3000" b="1" dirty="0" smtClean="0">
                <a:solidFill>
                  <a:prstClr val="black"/>
                </a:solidFill>
              </a:rPr>
              <a:t>Posicionar</a:t>
            </a:r>
            <a:r>
              <a:rPr lang="es-MX" sz="3000" dirty="0" smtClean="0">
                <a:solidFill>
                  <a:prstClr val="black"/>
                </a:solidFill>
              </a:rPr>
              <a:t> </a:t>
            </a:r>
            <a:r>
              <a:rPr lang="es-MX" sz="3000" dirty="0">
                <a:solidFill>
                  <a:prstClr val="black"/>
                </a:solidFill>
              </a:rPr>
              <a:t>su cuerpo de manera que pueda ver toda su </a:t>
            </a:r>
            <a:r>
              <a:rPr lang="es-MX" sz="3000" dirty="0" smtClean="0">
                <a:solidFill>
                  <a:prstClr val="black"/>
                </a:solidFill>
              </a:rPr>
              <a:t>zona.</a:t>
            </a:r>
            <a:endParaRPr lang="en-US" dirty="0"/>
          </a:p>
          <a:p>
            <a:pPr lvl="0"/>
            <a:r>
              <a:rPr lang="es-MX" sz="3000" b="1" dirty="0" smtClean="0">
                <a:solidFill>
                  <a:prstClr val="black"/>
                </a:solidFill>
              </a:rPr>
              <a:t>Monitorear/recorrer </a:t>
            </a:r>
            <a:r>
              <a:rPr lang="es-MX" sz="3000" b="1" dirty="0">
                <a:solidFill>
                  <a:prstClr val="black"/>
                </a:solidFill>
              </a:rPr>
              <a:t>con la vista </a:t>
            </a:r>
            <a:r>
              <a:rPr lang="es-MX" sz="3000" dirty="0">
                <a:solidFill>
                  <a:prstClr val="black"/>
                </a:solidFill>
              </a:rPr>
              <a:t>su zona con frecuencia, así como al salón de </a:t>
            </a:r>
            <a:r>
              <a:rPr lang="es-MX" sz="3000" dirty="0" smtClean="0">
                <a:solidFill>
                  <a:prstClr val="black"/>
                </a:solidFill>
              </a:rPr>
              <a:t>clases o </a:t>
            </a:r>
            <a:r>
              <a:rPr lang="es-MX" sz="3000" dirty="0">
                <a:solidFill>
                  <a:prstClr val="black"/>
                </a:solidFill>
              </a:rPr>
              <a:t>al área </a:t>
            </a:r>
            <a:r>
              <a:rPr lang="es-MX" sz="3000" dirty="0" smtClean="0">
                <a:solidFill>
                  <a:prstClr val="black"/>
                </a:solidFill>
              </a:rPr>
              <a:t>afuera.</a:t>
            </a:r>
            <a:endParaRPr lang="en-US" dirty="0"/>
          </a:p>
          <a:p>
            <a:pPr lvl="0"/>
            <a:r>
              <a:rPr lang="es-MX" sz="3000" dirty="0" smtClean="0">
                <a:solidFill>
                  <a:prstClr val="black"/>
                </a:solidFill>
              </a:rPr>
              <a:t>Practicar la </a:t>
            </a:r>
            <a:r>
              <a:rPr lang="es-MX" sz="3000" b="1" dirty="0" smtClean="0">
                <a:solidFill>
                  <a:prstClr val="black"/>
                </a:solidFill>
              </a:rPr>
              <a:t>comunicación </a:t>
            </a:r>
            <a:r>
              <a:rPr lang="es-MX" sz="3000" dirty="0">
                <a:solidFill>
                  <a:prstClr val="black"/>
                </a:solidFill>
              </a:rPr>
              <a:t>con los otros maestros en el salón de </a:t>
            </a:r>
            <a:r>
              <a:rPr lang="es-MX" sz="3000" dirty="0" smtClean="0">
                <a:solidFill>
                  <a:prstClr val="black"/>
                </a:solidFill>
              </a:rPr>
              <a:t>clases </a:t>
            </a:r>
            <a:r>
              <a:rPr lang="es-MX" sz="3000" dirty="0">
                <a:solidFill>
                  <a:prstClr val="black"/>
                </a:solidFill>
              </a:rPr>
              <a:t>conforme se muevan los niños entre las </a:t>
            </a:r>
            <a:r>
              <a:rPr lang="es-MX" sz="3000" dirty="0" smtClean="0">
                <a:solidFill>
                  <a:prstClr val="black"/>
                </a:solidFill>
              </a:rPr>
              <a:t>áreas.</a:t>
            </a:r>
            <a:endParaRPr lang="es-MX" sz="3000" dirty="0">
              <a:solidFill>
                <a:prstClr val="black"/>
              </a:solidFill>
            </a:endParaRPr>
          </a:p>
        </p:txBody>
      </p:sp>
    </p:spTree>
    <p:extLst>
      <p:ext uri="{BB962C8B-B14F-4D97-AF65-F5344CB8AC3E}">
        <p14:creationId xmlns:p14="http://schemas.microsoft.com/office/powerpoint/2010/main" val="1923642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 example</a:t>
            </a:r>
            <a:endParaRPr lang="en-US" dirty="0"/>
          </a:p>
        </p:txBody>
      </p:sp>
      <p:pic>
        <p:nvPicPr>
          <p:cNvPr id="4" name="esp-Zoning-Scann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529823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MX" dirty="0" smtClean="0"/>
              <a:t>¡</a:t>
            </a:r>
            <a:r>
              <a:rPr lang="es-MX" dirty="0" err="1" smtClean="0"/>
              <a:t>ayyy</a:t>
            </a:r>
            <a:r>
              <a:rPr lang="es-MX" dirty="0" smtClean="0"/>
              <a:t>, AMONTONADAS</a:t>
            </a:r>
            <a:r>
              <a:rPr lang="en-US" dirty="0" smtClean="0"/>
              <a:t>!</a:t>
            </a:r>
            <a:endParaRPr lang="en-US" dirty="0"/>
          </a:p>
        </p:txBody>
      </p:sp>
      <p:pic>
        <p:nvPicPr>
          <p:cNvPr id="4" name="Content Placeholder 3" descr="Three teachers sitting at the same table." title="example of clumping"/>
          <p:cNvPicPr>
            <a:picLocks noGrp="1" noChangeAspect="1"/>
          </p:cNvPicPr>
          <p:nvPr>
            <p:ph idx="1"/>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467905" y="1995277"/>
            <a:ext cx="8096435" cy="4322399"/>
          </a:xfrm>
        </p:spPr>
      </p:pic>
      <p:sp>
        <p:nvSpPr>
          <p:cNvPr id="5" name="Right Arrow 4" descr="&quot;&quot;"/>
          <p:cNvSpPr/>
          <p:nvPr/>
        </p:nvSpPr>
        <p:spPr>
          <a:xfrm rot="2729442">
            <a:off x="560790" y="2666558"/>
            <a:ext cx="1220531" cy="445678"/>
          </a:xfrm>
          <a:prstGeom prst="rightArrow">
            <a:avLst>
              <a:gd name="adj1" fmla="val 58675"/>
              <a:gd name="adj2" fmla="val 50000"/>
            </a:avLst>
          </a:prstGeom>
          <a:solidFill>
            <a:srgbClr val="FF0000"/>
          </a:solidFill>
          <a:ln>
            <a:noFill/>
          </a:ln>
          <a:effectLst>
            <a:outerShdw blurRad="50800" dist="38100" dir="2700000" algn="tl" rotWithShape="0">
              <a:srgbClr val="000000">
                <a:alpha val="43000"/>
              </a:srgb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Right Arrow 7" descr="&quot;&quot;"/>
          <p:cNvSpPr/>
          <p:nvPr/>
        </p:nvSpPr>
        <p:spPr>
          <a:xfrm rot="7048499">
            <a:off x="3359428" y="1944424"/>
            <a:ext cx="1260193" cy="425277"/>
          </a:xfrm>
          <a:prstGeom prst="rightArrow">
            <a:avLst>
              <a:gd name="adj1" fmla="val 58675"/>
              <a:gd name="adj2" fmla="val 50000"/>
            </a:avLst>
          </a:prstGeom>
          <a:solidFill>
            <a:srgbClr val="FF0000"/>
          </a:solidFill>
          <a:ln>
            <a:noFill/>
          </a:ln>
          <a:effectLst>
            <a:outerShdw blurRad="50800" dist="38100" dir="2700000" algn="tl" rotWithShape="0">
              <a:srgbClr val="000000">
                <a:alpha val="43000"/>
              </a:srgb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Right Arrow 8" descr="&quot;&quot;"/>
          <p:cNvSpPr/>
          <p:nvPr/>
        </p:nvSpPr>
        <p:spPr>
          <a:xfrm rot="8938939">
            <a:off x="6560809" y="1743866"/>
            <a:ext cx="1252562" cy="460170"/>
          </a:xfrm>
          <a:prstGeom prst="rightArrow">
            <a:avLst>
              <a:gd name="adj1" fmla="val 58675"/>
              <a:gd name="adj2" fmla="val 50000"/>
            </a:avLst>
          </a:prstGeom>
          <a:solidFill>
            <a:srgbClr val="FF0000"/>
          </a:solidFill>
          <a:ln>
            <a:noFill/>
          </a:ln>
          <a:effectLst>
            <a:outerShdw blurRad="50800" dist="38100" dir="2700000" algn="tl" rotWithShape="0">
              <a:srgbClr val="000000">
                <a:alpha val="43000"/>
              </a:srgb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323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2-11-14 at 12.16.49 PM.png"/>
          <p:cNvPicPr>
            <a:picLocks noChangeAspect="1"/>
          </p:cNvPicPr>
          <p:nvPr/>
        </p:nvPicPr>
        <p:blipFill rotWithShape="1">
          <a:blip r:embed="rId3" cstate="email">
            <a:extLst>
              <a:ext uri="{28A0092B-C50C-407E-A947-70E740481C1C}">
                <a14:useLocalDpi xmlns:a14="http://schemas.microsoft.com/office/drawing/2010/main" val="0"/>
              </a:ext>
            </a:extLst>
          </a:blip>
          <a:srcRect r="67366"/>
          <a:stretch/>
        </p:blipFill>
        <p:spPr>
          <a:xfrm>
            <a:off x="1554789" y="1892668"/>
            <a:ext cx="1970424" cy="4530532"/>
          </a:xfrm>
          <a:prstGeom prst="rect">
            <a:avLst/>
          </a:prstGeom>
        </p:spPr>
      </p:pic>
      <p:pic>
        <p:nvPicPr>
          <p:cNvPr id="15" name="Picture 14" descr="Screen Shot 2012-11-14 at 12.16.49 PM.png"/>
          <p:cNvPicPr>
            <a:picLocks noChangeAspect="1"/>
          </p:cNvPicPr>
          <p:nvPr/>
        </p:nvPicPr>
        <p:blipFill rotWithShape="1">
          <a:blip r:embed="rId3" cstate="email">
            <a:extLst>
              <a:ext uri="{28A0092B-C50C-407E-A947-70E740481C1C}">
                <a14:useLocalDpi xmlns:a14="http://schemas.microsoft.com/office/drawing/2010/main" val="0"/>
              </a:ext>
            </a:extLst>
          </a:blip>
          <a:srcRect l="32633" r="33075"/>
          <a:stretch/>
        </p:blipFill>
        <p:spPr>
          <a:xfrm>
            <a:off x="3525213" y="1892668"/>
            <a:ext cx="2070484" cy="4530532"/>
          </a:xfrm>
          <a:prstGeom prst="rect">
            <a:avLst/>
          </a:prstGeom>
        </p:spPr>
      </p:pic>
      <p:pic>
        <p:nvPicPr>
          <p:cNvPr id="16" name="Picture 15" descr="Screen Shot 2012-11-14 at 12.16.49 PM.png"/>
          <p:cNvPicPr>
            <a:picLocks noChangeAspect="1"/>
          </p:cNvPicPr>
          <p:nvPr/>
        </p:nvPicPr>
        <p:blipFill rotWithShape="1">
          <a:blip r:embed="rId3" cstate="email">
            <a:extLst>
              <a:ext uri="{28A0092B-C50C-407E-A947-70E740481C1C}">
                <a14:useLocalDpi xmlns:a14="http://schemas.microsoft.com/office/drawing/2010/main" val="0"/>
              </a:ext>
            </a:extLst>
          </a:blip>
          <a:srcRect l="66925" r="313"/>
          <a:stretch/>
        </p:blipFill>
        <p:spPr>
          <a:xfrm>
            <a:off x="5595697" y="1892668"/>
            <a:ext cx="1978120" cy="4530532"/>
          </a:xfrm>
          <a:prstGeom prst="rect">
            <a:avLst/>
          </a:prstGeom>
        </p:spPr>
      </p:pic>
      <p:sp>
        <p:nvSpPr>
          <p:cNvPr id="3" name="Title 2"/>
          <p:cNvSpPr>
            <a:spLocks noGrp="1"/>
          </p:cNvSpPr>
          <p:nvPr>
            <p:ph type="title"/>
          </p:nvPr>
        </p:nvSpPr>
        <p:spPr/>
        <p:txBody>
          <a:bodyPr>
            <a:normAutofit fontScale="90000"/>
          </a:bodyPr>
          <a:lstStyle/>
          <a:p>
            <a:r>
              <a:rPr lang="es-MX" dirty="0">
                <a:solidFill>
                  <a:prstClr val="black"/>
                </a:solidFill>
              </a:rPr>
              <a:t>MAPA DE UN SALÓN DE </a:t>
            </a:r>
            <a:r>
              <a:rPr lang="es-MX" dirty="0" smtClean="0">
                <a:solidFill>
                  <a:prstClr val="black"/>
                </a:solidFill>
              </a:rPr>
              <a:t>CLASES </a:t>
            </a:r>
            <a:r>
              <a:rPr lang="es-MX" dirty="0">
                <a:solidFill>
                  <a:prstClr val="black"/>
                </a:solidFill>
              </a:rPr>
              <a:t>CON ÁREAS DE </a:t>
            </a:r>
            <a:r>
              <a:rPr lang="es-MX" dirty="0" smtClean="0">
                <a:solidFill>
                  <a:prstClr val="black"/>
                </a:solidFill>
              </a:rPr>
              <a:t>ZONIFICACIÓN</a:t>
            </a:r>
            <a:endParaRPr lang="en-US" dirty="0"/>
          </a:p>
        </p:txBody>
      </p:sp>
      <p:pic>
        <p:nvPicPr>
          <p:cNvPr id="4" name="Picture 3" descr="Teache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54703" y="3594254"/>
            <a:ext cx="653791" cy="1208223"/>
          </a:xfrm>
          <a:prstGeom prst="rect">
            <a:avLst/>
          </a:prstGeom>
        </p:spPr>
      </p:pic>
      <p:pic>
        <p:nvPicPr>
          <p:cNvPr id="9" name="Picture 8" descr="Teacher3.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17173" y="2984282"/>
            <a:ext cx="678858" cy="1254545"/>
          </a:xfrm>
          <a:prstGeom prst="rect">
            <a:avLst/>
          </a:prstGeom>
        </p:spPr>
      </p:pic>
      <p:pic>
        <p:nvPicPr>
          <p:cNvPr id="10" name="Picture 9" descr="Teacher2.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61802" y="3936839"/>
            <a:ext cx="662836" cy="1224936"/>
          </a:xfrm>
          <a:prstGeom prst="rect">
            <a:avLst/>
          </a:prstGeom>
        </p:spPr>
      </p:pic>
    </p:spTree>
    <p:extLst>
      <p:ext uri="{BB962C8B-B14F-4D97-AF65-F5344CB8AC3E}">
        <p14:creationId xmlns:p14="http://schemas.microsoft.com/office/powerpoint/2010/main" val="2444117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
                                        <p:tgtEl>
                                          <p:spTgt spid="9"/>
                                        </p:tgtEl>
                                      </p:cBhvr>
                                    </p:animEffect>
                                    <p:anim calcmode="lin" valueType="num">
                                      <p:cBhvr>
                                        <p:cTn id="17" dur="400" fill="hold"/>
                                        <p:tgtEl>
                                          <p:spTgt spid="9"/>
                                        </p:tgtEl>
                                        <p:attrNameLst>
                                          <p:attrName>ppt_x</p:attrName>
                                        </p:attrNameLst>
                                      </p:cBhvr>
                                      <p:tavLst>
                                        <p:tav tm="0">
                                          <p:val>
                                            <p:strVal val="#ppt_x"/>
                                          </p:val>
                                        </p:tav>
                                        <p:tav tm="100000">
                                          <p:val>
                                            <p:strVal val="#ppt_x"/>
                                          </p:val>
                                        </p:tav>
                                      </p:tavLst>
                                    </p:anim>
                                    <p:anim calcmode="lin" valueType="num">
                                      <p:cBhvr>
                                        <p:cTn id="18" dur="400" fill="hold"/>
                                        <p:tgtEl>
                                          <p:spTgt spid="9"/>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
                                        <p:tgtEl>
                                          <p:spTgt spid="10"/>
                                        </p:tgtEl>
                                      </p:cBhvr>
                                    </p:animEffect>
                                    <p:anim calcmode="lin" valueType="num">
                                      <p:cBhvr>
                                        <p:cTn id="26" dur="400" fill="hold"/>
                                        <p:tgtEl>
                                          <p:spTgt spid="10"/>
                                        </p:tgtEl>
                                        <p:attrNameLst>
                                          <p:attrName>ppt_x</p:attrName>
                                        </p:attrNameLst>
                                      </p:cBhvr>
                                      <p:tavLst>
                                        <p:tav tm="0">
                                          <p:val>
                                            <p:strVal val="#ppt_x"/>
                                          </p:val>
                                        </p:tav>
                                        <p:tav tm="100000">
                                          <p:val>
                                            <p:strVal val="#ppt_x"/>
                                          </p:val>
                                        </p:tav>
                                      </p:tavLst>
                                    </p:anim>
                                    <p:anim calcmode="lin" valueType="num">
                                      <p:cBhvr>
                                        <p:cTn id="27" dur="400" fill="hold"/>
                                        <p:tgtEl>
                                          <p:spTgt spid="10"/>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“¡no sÉ quÉ  hacer!” </a:t>
            </a:r>
            <a:endParaRPr lang="es-MX" dirty="0"/>
          </a:p>
        </p:txBody>
      </p:sp>
      <p:sp>
        <p:nvSpPr>
          <p:cNvPr id="3" name="Content Placeholder 2"/>
          <p:cNvSpPr>
            <a:spLocks noGrp="1"/>
          </p:cNvSpPr>
          <p:nvPr>
            <p:ph idx="1"/>
          </p:nvPr>
        </p:nvSpPr>
        <p:spPr>
          <a:xfrm>
            <a:off x="509683" y="1946894"/>
            <a:ext cx="8054657" cy="4612384"/>
          </a:xfrm>
        </p:spPr>
        <p:txBody>
          <a:bodyPr>
            <a:normAutofit/>
          </a:bodyPr>
          <a:lstStyle/>
          <a:p>
            <a:pPr marL="137160" indent="-137160">
              <a:lnSpc>
                <a:spcPct val="110000"/>
              </a:lnSpc>
              <a:spcBef>
                <a:spcPts val="600"/>
              </a:spcBef>
              <a:buSzPct val="80000"/>
            </a:pPr>
            <a:r>
              <a:rPr lang="es-MX" sz="2700" dirty="0" smtClean="0"/>
              <a:t>“Nunca sabemos quién debe hacer qué cosa.” </a:t>
            </a:r>
          </a:p>
          <a:p>
            <a:pPr marL="137160" indent="-137160">
              <a:lnSpc>
                <a:spcPct val="110000"/>
              </a:lnSpc>
              <a:spcBef>
                <a:spcPts val="600"/>
              </a:spcBef>
              <a:buSzPct val="80000"/>
            </a:pPr>
            <a:r>
              <a:rPr lang="es-MX" sz="2700" dirty="0" smtClean="0"/>
              <a:t>“¿Quién debe recoger las cosas?” </a:t>
            </a:r>
          </a:p>
          <a:p>
            <a:pPr marL="137160" indent="-137160">
              <a:lnSpc>
                <a:spcPct val="110000"/>
              </a:lnSpc>
              <a:spcBef>
                <a:spcPts val="600"/>
              </a:spcBef>
              <a:buSzPct val="80000"/>
            </a:pPr>
            <a:r>
              <a:rPr lang="es-MX" sz="2700" dirty="0" smtClean="0"/>
              <a:t>“¿Quién debe preparar</a:t>
            </a:r>
            <a:br>
              <a:rPr lang="es-MX" sz="2700" dirty="0" smtClean="0"/>
            </a:br>
            <a:r>
              <a:rPr lang="es-MX" sz="2700" dirty="0" smtClean="0"/>
              <a:t>la actividad?”</a:t>
            </a:r>
          </a:p>
          <a:p>
            <a:pPr marL="137160" indent="-137160">
              <a:lnSpc>
                <a:spcPct val="110000"/>
              </a:lnSpc>
              <a:spcBef>
                <a:spcPts val="600"/>
              </a:spcBef>
              <a:buSzPct val="80000"/>
            </a:pPr>
            <a:r>
              <a:rPr lang="es-MX" sz="2700" dirty="0" smtClean="0"/>
              <a:t>“¿Quién está disponible </a:t>
            </a:r>
            <a:br>
              <a:rPr lang="es-MX" sz="2700" dirty="0" smtClean="0"/>
            </a:br>
            <a:r>
              <a:rPr lang="es-MX" sz="2700" dirty="0" smtClean="0"/>
              <a:t>para llevar a los niños </a:t>
            </a:r>
            <a:br>
              <a:rPr lang="es-MX" sz="2700" dirty="0" smtClean="0"/>
            </a:br>
            <a:r>
              <a:rPr lang="es-MX" sz="2700" dirty="0" smtClean="0"/>
              <a:t>al baño/a los sanitarios?”</a:t>
            </a:r>
            <a:endParaRPr lang="es-MX" sz="2700" dirty="0"/>
          </a:p>
        </p:txBody>
      </p:sp>
      <p:pic>
        <p:nvPicPr>
          <p:cNvPr id="4" name="Picture 3" descr="Teachers_planning_w_children_s_books_2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45898" y="3735032"/>
            <a:ext cx="3818441" cy="2545627"/>
          </a:xfrm>
          <a:prstGeom prst="rect">
            <a:avLst/>
          </a:prstGeom>
        </p:spPr>
      </p:pic>
    </p:spTree>
    <p:extLst>
      <p:ext uri="{BB962C8B-B14F-4D97-AF65-F5344CB8AC3E}">
        <p14:creationId xmlns:p14="http://schemas.microsoft.com/office/powerpoint/2010/main" val="3512293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smtClean="0"/>
              <a:t>HORARIO DEL PERSONAL docente</a:t>
            </a:r>
            <a:endParaRPr lang="es-MX" dirty="0"/>
          </a:p>
        </p:txBody>
      </p:sp>
      <p:graphicFrame>
        <p:nvGraphicFramePr>
          <p:cNvPr id="6" name="Content Placeholder 3" descr="A table containing information about the different schedules for the different staff in different zones." title="Staff Schedule teble"/>
          <p:cNvGraphicFramePr>
            <a:graphicFrameLocks/>
          </p:cNvGraphicFramePr>
          <p:nvPr>
            <p:extLst>
              <p:ext uri="{D42A27DB-BD31-4B8C-83A1-F6EECF244321}">
                <p14:modId xmlns:p14="http://schemas.microsoft.com/office/powerpoint/2010/main" val="3011656095"/>
              </p:ext>
            </p:extLst>
          </p:nvPr>
        </p:nvGraphicFramePr>
        <p:xfrm>
          <a:off x="745663" y="1965584"/>
          <a:ext cx="7679022" cy="4362951"/>
        </p:xfrm>
        <a:graphic>
          <a:graphicData uri="http://schemas.openxmlformats.org/drawingml/2006/table">
            <a:tbl>
              <a:tblPr firstRow="1" bandRow="1">
                <a:tableStyleId>{5C22544A-7EE6-4342-B048-85BDC9FD1C3A}</a:tableStyleId>
              </a:tblPr>
              <a:tblGrid>
                <a:gridCol w="1462565"/>
                <a:gridCol w="2130640"/>
                <a:gridCol w="2138997"/>
                <a:gridCol w="1946820"/>
              </a:tblGrid>
              <a:tr h="572924">
                <a:tc>
                  <a:txBody>
                    <a:bodyPr/>
                    <a:lstStyle/>
                    <a:p>
                      <a:pPr algn="ctr"/>
                      <a:r>
                        <a:rPr lang="es-MX" sz="1200" b="1" noProof="0" dirty="0" smtClean="0">
                          <a:solidFill>
                            <a:schemeClr val="tx1"/>
                          </a:solidFill>
                          <a:latin typeface="Century Gothic"/>
                          <a:cs typeface="Century Gothic"/>
                        </a:rPr>
                        <a:t>Actividades/ Transiciones</a:t>
                      </a:r>
                      <a:endParaRPr lang="es-MX" sz="1200" b="1" noProof="0" dirty="0">
                        <a:solidFill>
                          <a:schemeClr val="tx1"/>
                        </a:solidFill>
                        <a:latin typeface="Century Gothic"/>
                        <a:cs typeface="Century Gothic"/>
                      </a:endParaRPr>
                    </a:p>
                  </a:txBody>
                  <a:tcPr marL="83910" marR="83910" marT="41955" marB="41955">
                    <a:solidFill>
                      <a:srgbClr val="FBDCCD"/>
                    </a:solidFill>
                  </a:tcPr>
                </a:tc>
                <a:tc>
                  <a:txBody>
                    <a:bodyPr/>
                    <a:lstStyle/>
                    <a:p>
                      <a:pPr algn="ctr"/>
                      <a:r>
                        <a:rPr lang="es-MX" sz="1200" b="1" noProof="0" dirty="0" smtClean="0">
                          <a:solidFill>
                            <a:schemeClr val="tx1"/>
                          </a:solidFill>
                          <a:latin typeface="Century Gothic"/>
                          <a:cs typeface="Century Gothic"/>
                        </a:rPr>
                        <a:t>Persona A</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c>
                  <a:txBody>
                    <a:bodyPr/>
                    <a:lstStyle/>
                    <a:p>
                      <a:pPr algn="ctr"/>
                      <a:r>
                        <a:rPr lang="es-MX" sz="1200" b="1" noProof="0" dirty="0" smtClean="0">
                          <a:solidFill>
                            <a:schemeClr val="tx1"/>
                          </a:solidFill>
                          <a:latin typeface="Century Gothic"/>
                          <a:cs typeface="Century Gothic"/>
                        </a:rPr>
                        <a:t>Persona B</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c>
                  <a:txBody>
                    <a:bodyPr/>
                    <a:lstStyle/>
                    <a:p>
                      <a:pPr algn="ctr"/>
                      <a:r>
                        <a:rPr lang="es-MX" sz="1200" b="1" noProof="0" dirty="0" smtClean="0">
                          <a:solidFill>
                            <a:schemeClr val="tx1"/>
                          </a:solidFill>
                          <a:latin typeface="Century Gothic"/>
                          <a:cs typeface="Century Gothic"/>
                        </a:rPr>
                        <a:t>Persona C</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r>
              <a:tr h="552377">
                <a:tc>
                  <a:txBody>
                    <a:bodyPr/>
                    <a:lstStyle/>
                    <a:p>
                      <a:r>
                        <a:rPr lang="es-MX" sz="1200" b="1" noProof="0" dirty="0" smtClean="0">
                          <a:latin typeface="Century Gothic"/>
                          <a:cs typeface="Century Gothic"/>
                        </a:rPr>
                        <a:t>Llegada</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Saludar a los niños y a sus padres</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Ayudar a los niños a guardar sus mochilas/ carteras</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Preparar las mesas para el desayuno </a:t>
                      </a:r>
                      <a:endParaRPr lang="es-MX" sz="1200" noProof="0" dirty="0">
                        <a:latin typeface="Century Gothic"/>
                        <a:cs typeface="Century Gothic"/>
                      </a:endParaRPr>
                    </a:p>
                  </a:txBody>
                  <a:tcPr marL="83910" marR="83910" marT="41955" marB="41955">
                    <a:solidFill>
                      <a:srgbClr val="C1E4EF"/>
                    </a:solidFill>
                  </a:tcPr>
                </a:tc>
              </a:tr>
              <a:tr h="367545">
                <a:tc>
                  <a:txBody>
                    <a:bodyPr/>
                    <a:lstStyle/>
                    <a:p>
                      <a:r>
                        <a:rPr lang="es-MX" sz="1200" b="1" noProof="0" dirty="0" smtClean="0">
                          <a:latin typeface="Century Gothic"/>
                          <a:cs typeface="Century Gothic"/>
                        </a:rPr>
                        <a:t>Desayuno</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a:t>
                      </a:r>
                      <a:r>
                        <a:rPr lang="es-MX" sz="1200" baseline="0" noProof="0" dirty="0" smtClean="0">
                          <a:latin typeface="Century Gothic"/>
                          <a:cs typeface="Century Gothic"/>
                        </a:rPr>
                        <a:t> roja</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 azul</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 verde</a:t>
                      </a:r>
                      <a:endParaRPr lang="es-MX" sz="1200" noProof="0" dirty="0">
                        <a:latin typeface="Century Gothic"/>
                        <a:cs typeface="Century Gothic"/>
                      </a:endParaRPr>
                    </a:p>
                  </a:txBody>
                  <a:tcPr marL="83910" marR="83910" marT="41955" marB="41955">
                    <a:solidFill>
                      <a:srgbClr val="C6E0CE"/>
                    </a:solidFill>
                  </a:tcPr>
                </a:tc>
              </a:tr>
              <a:tr h="618327">
                <a:tc>
                  <a:txBody>
                    <a:bodyPr/>
                    <a:lstStyle/>
                    <a:p>
                      <a:r>
                        <a:rPr lang="es-MX" sz="1200" b="1" noProof="0" dirty="0" smtClean="0">
                          <a:latin typeface="Century Gothic"/>
                          <a:cs typeface="Century Gothic"/>
                        </a:rPr>
                        <a:t>Transición afuera</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Señalar la transición/</a:t>
                      </a:r>
                    </a:p>
                    <a:p>
                      <a:r>
                        <a:rPr lang="es-MX" sz="1200" noProof="0" dirty="0" smtClean="0">
                          <a:latin typeface="Century Gothic"/>
                          <a:cs typeface="Century Gothic"/>
                        </a:rPr>
                        <a:t>hacer burbujas/</a:t>
                      </a:r>
                      <a:r>
                        <a:rPr lang="es-MX" sz="1200" baseline="0" noProof="0" dirty="0" smtClean="0">
                          <a:latin typeface="Century Gothic"/>
                          <a:cs typeface="Century Gothic"/>
                        </a:rPr>
                        <a:t>pompas</a:t>
                      </a:r>
                    </a:p>
                  </a:txBody>
                  <a:tcPr marL="83910" marR="83910" marT="41955" marB="41955">
                    <a:solidFill>
                      <a:srgbClr val="C1E4EF"/>
                    </a:solidFill>
                  </a:tcPr>
                </a:tc>
                <a:tc>
                  <a:txBody>
                    <a:bodyPr/>
                    <a:lstStyle/>
                    <a:p>
                      <a:r>
                        <a:rPr lang="es-MX" sz="1200" noProof="0" dirty="0" smtClean="0">
                          <a:latin typeface="Century Gothic"/>
                          <a:cs typeface="Century Gothic"/>
                        </a:rPr>
                        <a:t>Limpiar las mesas del desayuno</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smtClean="0">
                          <a:latin typeface="Century Gothic"/>
                          <a:cs typeface="Century Gothic"/>
                        </a:rPr>
                        <a:t>Ayudar a los niños</a:t>
                      </a:r>
                      <a:r>
                        <a:rPr lang="es-MX" sz="1200" baseline="0" noProof="0" smtClean="0">
                          <a:latin typeface="Century Gothic"/>
                          <a:cs typeface="Century Gothic"/>
                        </a:rPr>
                        <a:t> con la </a:t>
                      </a:r>
                      <a:r>
                        <a:rPr lang="es-MX" sz="1200" noProof="0" smtClean="0">
                          <a:latin typeface="Century Gothic"/>
                          <a:cs typeface="Century Gothic"/>
                        </a:rPr>
                        <a:t>transición</a:t>
                      </a:r>
                      <a:endParaRPr lang="es-MX" sz="1200" noProof="0">
                        <a:latin typeface="Century Gothic"/>
                        <a:cs typeface="Century Gothic"/>
                      </a:endParaRPr>
                    </a:p>
                  </a:txBody>
                  <a:tcPr marL="83910" marR="83910" marT="41955" marB="41955">
                    <a:solidFill>
                      <a:srgbClr val="C1E4EF"/>
                    </a:solidFill>
                  </a:tcPr>
                </a:tc>
              </a:tr>
              <a:tr h="552377">
                <a:tc>
                  <a:txBody>
                    <a:bodyPr/>
                    <a:lstStyle/>
                    <a:p>
                      <a:r>
                        <a:rPr lang="es-MX" sz="1200" b="1" noProof="0" dirty="0" smtClean="0">
                          <a:latin typeface="Century Gothic"/>
                          <a:cs typeface="Century Gothic"/>
                        </a:rPr>
                        <a:t>Afuera</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a:t>
                      </a:r>
                      <a:r>
                        <a:rPr lang="es-MX" sz="1200" baseline="0" noProof="0" dirty="0" smtClean="0">
                          <a:latin typeface="Century Gothic"/>
                          <a:cs typeface="Century Gothic"/>
                        </a:rPr>
                        <a:t> estructura de </a:t>
                      </a:r>
                      <a:r>
                        <a:rPr lang="es-MX" sz="1200" noProof="0" dirty="0" smtClean="0">
                          <a:latin typeface="Century Gothic"/>
                          <a:cs typeface="Century Gothic"/>
                        </a:rPr>
                        <a:t> juego</a:t>
                      </a:r>
                      <a:r>
                        <a:rPr lang="es-MX" sz="1200" baseline="0" noProof="0" dirty="0" smtClean="0">
                          <a:latin typeface="Century Gothic"/>
                          <a:cs typeface="Century Gothic"/>
                        </a:rPr>
                        <a:t> grande</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el campo/patio</a:t>
                      </a:r>
                      <a:r>
                        <a:rPr lang="es-MX" sz="1200" baseline="0" noProof="0" dirty="0" smtClean="0">
                          <a:latin typeface="Century Gothic"/>
                          <a:cs typeface="Century Gothic"/>
                        </a:rPr>
                        <a:t> de juego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Limpiar</a:t>
                      </a:r>
                      <a:r>
                        <a:rPr lang="es-MX" sz="1200" baseline="0" noProof="0" dirty="0" smtClean="0">
                          <a:latin typeface="Century Gothic"/>
                          <a:cs typeface="Century Gothic"/>
                        </a:rPr>
                        <a:t> y desinfectar mesas</a:t>
                      </a:r>
                      <a:endParaRPr lang="es-MX" sz="1200" noProof="0" dirty="0">
                        <a:latin typeface="Century Gothic"/>
                        <a:cs typeface="Century Gothic"/>
                      </a:endParaRPr>
                    </a:p>
                  </a:txBody>
                  <a:tcPr marL="83910" marR="83910" marT="41955" marB="41955">
                    <a:solidFill>
                      <a:srgbClr val="C6E0CE"/>
                    </a:solidFill>
                  </a:tcPr>
                </a:tc>
              </a:tr>
              <a:tr h="617213">
                <a:tc>
                  <a:txBody>
                    <a:bodyPr/>
                    <a:lstStyle/>
                    <a:p>
                      <a:r>
                        <a:rPr lang="es-MX" sz="1200" b="1" noProof="0" dirty="0" smtClean="0">
                          <a:latin typeface="Century Gothic"/>
                          <a:cs typeface="Century Gothic"/>
                        </a:rPr>
                        <a:t>Transición</a:t>
                      </a:r>
                      <a:r>
                        <a:rPr lang="es-MX" sz="1200" b="1" baseline="0" noProof="0" dirty="0" smtClean="0">
                          <a:latin typeface="Century Gothic"/>
                          <a:cs typeface="Century Gothic"/>
                        </a:rPr>
                        <a:t> al salón de clases</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Ayudar a los niños </a:t>
                      </a:r>
                      <a:r>
                        <a:rPr lang="es-MX" sz="1200" baseline="0" noProof="0" dirty="0" smtClean="0">
                          <a:latin typeface="Century Gothic"/>
                          <a:cs typeface="Century Gothic"/>
                        </a:rPr>
                        <a:t> con la </a:t>
                      </a:r>
                      <a:r>
                        <a:rPr lang="es-MX" sz="1200" noProof="0" dirty="0" smtClean="0">
                          <a:latin typeface="Century Gothic"/>
                          <a:cs typeface="Century Gothic"/>
                        </a:rPr>
                        <a:t> transición</a:t>
                      </a:r>
                      <a:r>
                        <a:rPr lang="es-MX" sz="1200" baseline="0" noProof="0" dirty="0" smtClean="0">
                          <a:latin typeface="Century Gothic"/>
                          <a:cs typeface="Century Gothic"/>
                        </a:rPr>
                        <a:t> al círculo</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Señalar la transición</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smtClean="0">
                          <a:latin typeface="Century Gothic"/>
                          <a:cs typeface="Century Gothic"/>
                        </a:rPr>
                        <a:t>Ayudar a los niños a lavar las manos</a:t>
                      </a:r>
                      <a:endParaRPr lang="es-MX" sz="1200" noProof="0">
                        <a:latin typeface="Century Gothic"/>
                        <a:cs typeface="Century Gothic"/>
                      </a:endParaRPr>
                    </a:p>
                  </a:txBody>
                  <a:tcPr marL="83910" marR="83910" marT="41955" marB="41955">
                    <a:solidFill>
                      <a:srgbClr val="C1E4EF"/>
                    </a:solidFill>
                  </a:tcPr>
                </a:tc>
              </a:tr>
              <a:tr h="600938">
                <a:tc>
                  <a:txBody>
                    <a:bodyPr/>
                    <a:lstStyle/>
                    <a:p>
                      <a:r>
                        <a:rPr lang="es-MX" sz="1200" b="1" baseline="0" noProof="0" dirty="0" smtClean="0">
                          <a:latin typeface="Century Gothic"/>
                          <a:cs typeface="Century Gothic"/>
                        </a:rPr>
                        <a:t>Hora del círculo</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Apoyar a los niños en el círculo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Dirigir</a:t>
                      </a:r>
                      <a:r>
                        <a:rPr lang="es-MX" sz="1200" baseline="0" noProof="0" dirty="0" smtClean="0">
                          <a:latin typeface="Century Gothic"/>
                          <a:cs typeface="Century Gothic"/>
                        </a:rPr>
                        <a:t> </a:t>
                      </a:r>
                      <a:r>
                        <a:rPr lang="es-MX" sz="1200" noProof="0" dirty="0" smtClean="0">
                          <a:latin typeface="Century Gothic"/>
                          <a:cs typeface="Century Gothic"/>
                        </a:rPr>
                        <a:t>el círculo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Libre (Descanso corto)</a:t>
                      </a:r>
                      <a:endParaRPr lang="es-MX" sz="1200" noProof="0" dirty="0">
                        <a:latin typeface="Century Gothic"/>
                        <a:cs typeface="Century Gothic"/>
                      </a:endParaRPr>
                    </a:p>
                  </a:txBody>
                  <a:tcPr marL="83910" marR="83910" marT="41955" marB="41955">
                    <a:solidFill>
                      <a:srgbClr val="C6E0CE"/>
                    </a:solidFill>
                  </a:tcPr>
                </a:tc>
              </a:tr>
              <a:tr h="401077">
                <a:tc>
                  <a:txBody>
                    <a:bodyPr/>
                    <a:lstStyle/>
                    <a:p>
                      <a:r>
                        <a:rPr lang="es-MX" sz="1200" b="1" noProof="0" dirty="0" smtClean="0">
                          <a:latin typeface="Century Gothic"/>
                          <a:cs typeface="Century Gothic"/>
                        </a:rPr>
                        <a:t>Centros</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1</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2</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3</a:t>
                      </a:r>
                      <a:endParaRPr lang="es-MX" sz="1200" noProof="0" dirty="0">
                        <a:latin typeface="Century Gothic"/>
                        <a:cs typeface="Century Gothic"/>
                      </a:endParaRPr>
                    </a:p>
                  </a:txBody>
                  <a:tcPr marL="83910" marR="83910" marT="41955" marB="41955">
                    <a:solidFill>
                      <a:srgbClr val="C1E4EF"/>
                    </a:solidFill>
                  </a:tcPr>
                </a:tc>
              </a:tr>
            </a:tbl>
          </a:graphicData>
        </a:graphic>
      </p:graphicFrame>
    </p:spTree>
    <p:extLst>
      <p:ext uri="{BB962C8B-B14F-4D97-AF65-F5344CB8AC3E}">
        <p14:creationId xmlns:p14="http://schemas.microsoft.com/office/powerpoint/2010/main" val="1366551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REPASO</a:t>
            </a:r>
            <a:endParaRPr lang="en-US" dirty="0"/>
          </a:p>
        </p:txBody>
      </p:sp>
      <p:sp>
        <p:nvSpPr>
          <p:cNvPr id="2" name="Content Placeholder 1"/>
          <p:cNvSpPr>
            <a:spLocks noGrp="1"/>
          </p:cNvSpPr>
          <p:nvPr>
            <p:ph idx="1"/>
          </p:nvPr>
        </p:nvSpPr>
        <p:spPr>
          <a:xfrm>
            <a:off x="447840" y="1827698"/>
            <a:ext cx="8174986" cy="4725502"/>
          </a:xfrm>
        </p:spPr>
        <p:txBody>
          <a:bodyPr>
            <a:noAutofit/>
          </a:bodyPr>
          <a:lstStyle/>
          <a:p>
            <a:pPr>
              <a:spcBef>
                <a:spcPts val="1776"/>
              </a:spcBef>
            </a:pPr>
            <a:r>
              <a:rPr lang="es-MX" sz="2400" dirty="0" smtClean="0"/>
              <a:t>La zonificación ayuda a alentar la participación de los niños y a maximizar los tiempos de aprendizaje.</a:t>
            </a:r>
          </a:p>
          <a:p>
            <a:pPr>
              <a:spcBef>
                <a:spcPts val="1776"/>
              </a:spcBef>
            </a:pPr>
            <a:r>
              <a:rPr lang="es-MX" sz="2400" dirty="0" smtClean="0">
                <a:solidFill>
                  <a:prstClr val="black"/>
                </a:solidFill>
              </a:rPr>
              <a:t>La zonificación es una manera fácil de organizar y utilizar a los integrantes del personal docente.</a:t>
            </a:r>
            <a:endParaRPr lang="es-MX" sz="2400" dirty="0" smtClean="0"/>
          </a:p>
          <a:p>
            <a:pPr>
              <a:spcBef>
                <a:spcPts val="1776"/>
              </a:spcBef>
            </a:pPr>
            <a:r>
              <a:rPr lang="es-MX" sz="2400" dirty="0" smtClean="0">
                <a:solidFill>
                  <a:prstClr val="black"/>
                </a:solidFill>
              </a:rPr>
              <a:t>La zonificación le quita la incertidumbre acerca de las responsabilidades dentro del salón de clases.</a:t>
            </a:r>
            <a:endParaRPr lang="es-MX" sz="2400" dirty="0" smtClean="0"/>
          </a:p>
          <a:p>
            <a:pPr>
              <a:spcBef>
                <a:spcPts val="1776"/>
              </a:spcBef>
            </a:pPr>
            <a:r>
              <a:rPr lang="es-MX" sz="2400" dirty="0" smtClean="0">
                <a:solidFill>
                  <a:prstClr val="black"/>
                </a:solidFill>
              </a:rPr>
              <a:t>La zonificación puede desarrollar la confianza entre el personal y crear un sentido de trabajo en equipo.</a:t>
            </a:r>
            <a:r>
              <a:rPr lang="es-MX" sz="2400" dirty="0" smtClean="0"/>
              <a:t> </a:t>
            </a:r>
            <a:endParaRPr lang="es-MX" sz="2400" dirty="0"/>
          </a:p>
        </p:txBody>
      </p:sp>
    </p:spTree>
    <p:extLst>
      <p:ext uri="{BB962C8B-B14F-4D97-AF65-F5344CB8AC3E}">
        <p14:creationId xmlns:p14="http://schemas.microsoft.com/office/powerpoint/2010/main" val="329780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a:r>
              <a:rPr lang="es-MX" sz="800" dirty="0" smtClean="0">
                <a:solidFill>
                  <a:prstClr val="black">
                    <a:lumMod val="50000"/>
                    <a:lumOff val="50000"/>
                  </a:prstClr>
                </a:solidFill>
                <a:ea typeface="ＭＳ Ｐゴシック" charset="0"/>
              </a:rPr>
              <a:t>OTOÑO</a:t>
            </a:r>
            <a:r>
              <a:rPr lang="en-US" sz="800" dirty="0" smtClean="0">
                <a:solidFill>
                  <a:prstClr val="black">
                    <a:lumMod val="50000"/>
                    <a:lumOff val="50000"/>
                  </a:prstClr>
                </a:solidFill>
                <a:ea typeface="ＭＳ Ｐゴシック" charset="0"/>
              </a:rPr>
              <a:t>, 2012</a:t>
            </a:r>
            <a:endParaRPr lang="en-US" sz="800" dirty="0">
              <a:solidFill>
                <a:prstClr val="black">
                  <a:lumMod val="50000"/>
                  <a:lumOff val="50000"/>
                </a:prstClr>
              </a:solidFill>
              <a:ea typeface="ＭＳ Ｐゴシック" charset="0"/>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fontAlgn="base">
              <a:spcBef>
                <a:spcPct val="0"/>
              </a:spcBef>
              <a:spcAft>
                <a:spcPct val="0"/>
              </a:spcAft>
            </a:pPr>
            <a:r>
              <a:rPr lang="es-ES" sz="1300" dirty="0" smtClean="0">
                <a:solidFill>
                  <a:prstClr val="black"/>
                </a:solidFill>
                <a:latin typeface="Century Gothic" pitchFamily="34" charset="0"/>
                <a:ea typeface="ＭＳ Ｐゴシック" charset="0"/>
              </a:rPr>
              <a:t>Si desea más información, escríbanos a: </a:t>
            </a:r>
            <a:r>
              <a:rPr lang="es-ES" sz="1300" b="1" dirty="0" smtClean="0">
                <a:solidFill>
                  <a:prstClr val="black"/>
                </a:solidFill>
                <a:latin typeface="Century Gothic" pitchFamily="34" charset="0"/>
                <a:ea typeface="ＭＳ Ｐゴシック" charset="0"/>
              </a:rPr>
              <a:t>NCQTL@UW.EDU</a:t>
            </a:r>
            <a:r>
              <a:rPr lang="es-ES" sz="1300" dirty="0" smtClean="0">
                <a:solidFill>
                  <a:prstClr val="black"/>
                </a:solidFill>
                <a:latin typeface="Century Gothic" pitchFamily="34" charset="0"/>
                <a:ea typeface="ＭＳ Ｐゴシック" charset="0"/>
              </a:rPr>
              <a:t> o llámenos al 877-731-0764</a:t>
            </a:r>
          </a:p>
          <a:p>
            <a:pPr algn="ctr" fontAlgn="base">
              <a:spcBef>
                <a:spcPct val="0"/>
              </a:spcBef>
              <a:spcAft>
                <a:spcPct val="0"/>
              </a:spcAft>
            </a:pPr>
            <a:endParaRPr lang="es-ES" sz="400" dirty="0" smtClean="0">
              <a:solidFill>
                <a:prstClr val="black"/>
              </a:solidFill>
              <a:latin typeface="Century Gothic" pitchFamily="34" charset="0"/>
              <a:ea typeface="ＭＳ Ｐゴシック" charset="0"/>
            </a:endParaRPr>
          </a:p>
          <a:p>
            <a:pPr algn="ctr" fontAlgn="base">
              <a:spcBef>
                <a:spcPct val="0"/>
              </a:spcBef>
              <a:spcAft>
                <a:spcPct val="0"/>
              </a:spcAft>
            </a:pPr>
            <a:r>
              <a:rPr lang="es-MX" sz="800" dirty="0" smtClean="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smtClean="0">
                <a:solidFill>
                  <a:prstClr val="black"/>
                </a:solidFill>
                <a:latin typeface="Century Gothic" pitchFamily="34" charset="0"/>
                <a:ea typeface="ＭＳ Ｐゴシック" charset="0"/>
              </a:rPr>
            </a:br>
            <a:r>
              <a:rPr lang="es-MX" sz="800" dirty="0" smtClean="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1002473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a:xfrm>
            <a:off x="331984" y="457200"/>
            <a:ext cx="8477737" cy="1143000"/>
          </a:xfrm>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ENFOCARSE EN</a:t>
              </a:r>
            </a:p>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LA BASE</a:t>
              </a:r>
              <a:endParaRPr lang="es-MX" sz="3600" dirty="0">
                <a:solidFill>
                  <a:srgbClr val="005DAA"/>
                </a:solidFill>
                <a:latin typeface="Century Gothic"/>
                <a:ea typeface="ＭＳ Ｐゴシック" charset="0"/>
                <a:cs typeface="Century Gothic"/>
              </a:endParaRP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Apoyo social y emocional</a:t>
              </a:r>
              <a:endParaRPr lang="es-MX" sz="1600" dirty="0">
                <a:solidFill>
                  <a:prstClr val="white"/>
                </a:solidFill>
                <a:latin typeface="Century Gothic" pitchFamily="34" charset="0"/>
                <a:ea typeface="ＭＳ Ｐゴシック" charset="0"/>
              </a:endParaRP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Aulas bien organizadas</a:t>
              </a:r>
              <a:endParaRPr lang="es-MX" sz="1600" dirty="0">
                <a:solidFill>
                  <a:prstClr val="white"/>
                </a:solidFill>
                <a:latin typeface="Century Gothic" pitchFamily="34" charset="0"/>
                <a:ea typeface="ＭＳ Ｐゴシック" charset="0"/>
              </a:endParaRP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Interacciones didácticas</a:t>
              </a:r>
              <a:endParaRPr lang="es-MX" sz="1600" dirty="0">
                <a:solidFill>
                  <a:prstClr val="white"/>
                </a:solidFill>
                <a:latin typeface="Century Gothic" pitchFamily="34" charset="0"/>
                <a:ea typeface="ＭＳ Ｐゴシック" charset="0"/>
              </a:endParaRPr>
            </a:p>
          </p:txBody>
        </p:sp>
      </p:grpSp>
    </p:spTree>
    <p:extLst>
      <p:ext uri="{BB962C8B-B14F-4D97-AF65-F5344CB8AC3E}">
        <p14:creationId xmlns:p14="http://schemas.microsoft.com/office/powerpoint/2010/main" val="16602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err="1" smtClean="0"/>
              <a:t>ObjetivOs</a:t>
            </a:r>
            <a:endParaRPr lang="es-MX" dirty="0"/>
          </a:p>
        </p:txBody>
      </p:sp>
      <p:sp>
        <p:nvSpPr>
          <p:cNvPr id="6" name="Rectangle 5"/>
          <p:cNvSpPr/>
          <p:nvPr/>
        </p:nvSpPr>
        <p:spPr>
          <a:xfrm>
            <a:off x="484617" y="2648780"/>
            <a:ext cx="2554534" cy="2790829"/>
          </a:xfrm>
          <a:prstGeom prst="rect">
            <a:avLst/>
          </a:prstGeom>
          <a:solidFill>
            <a:srgbClr val="C1E4EF"/>
          </a:solid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233562" y="2648780"/>
            <a:ext cx="2554534" cy="2790829"/>
          </a:xfrm>
          <a:prstGeom prst="rect">
            <a:avLst/>
          </a:prstGeom>
          <a:solidFill>
            <a:srgbClr val="C6E0CE"/>
          </a:solid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0860" y="2648781"/>
            <a:ext cx="2554534" cy="2790828"/>
          </a:xfrm>
          <a:prstGeom prst="rect">
            <a:avLst/>
          </a:prstGeom>
          <a:solidFill>
            <a:srgbClr val="FBDCCD"/>
          </a:solid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84617" y="2790828"/>
            <a:ext cx="2554534" cy="2031325"/>
          </a:xfrm>
          <a:prstGeom prst="rect">
            <a:avLst/>
          </a:prstGeom>
          <a:noFill/>
        </p:spPr>
        <p:txBody>
          <a:bodyPr wrap="square" rtlCol="0">
            <a:spAutoFit/>
          </a:bodyPr>
          <a:lstStyle/>
          <a:p>
            <a:pPr algn="ctr">
              <a:lnSpc>
                <a:spcPct val="90000"/>
              </a:lnSpc>
            </a:pPr>
            <a:endParaRPr lang="es-MX" sz="2800" dirty="0" smtClean="0">
              <a:latin typeface="Century Gothic"/>
              <a:cs typeface="Century Gothic"/>
            </a:endParaRPr>
          </a:p>
          <a:p>
            <a:pPr algn="ctr">
              <a:lnSpc>
                <a:spcPct val="90000"/>
              </a:lnSpc>
            </a:pPr>
            <a:r>
              <a:rPr lang="es-MX" sz="2800" dirty="0" smtClean="0">
                <a:latin typeface="Century Gothic"/>
                <a:cs typeface="Century Gothic"/>
              </a:rPr>
              <a:t>Comprender la definición de </a:t>
            </a:r>
            <a:r>
              <a:rPr lang="es-MX" sz="2800" i="1" dirty="0" smtClean="0">
                <a:latin typeface="Century Gothic"/>
                <a:cs typeface="Century Gothic"/>
              </a:rPr>
              <a:t>zonificación</a:t>
            </a:r>
            <a:endParaRPr lang="es-MX" sz="2800" i="1" dirty="0">
              <a:latin typeface="Century Gothic"/>
              <a:cs typeface="Century Gothic"/>
            </a:endParaRPr>
          </a:p>
        </p:txBody>
      </p:sp>
      <p:sp>
        <p:nvSpPr>
          <p:cNvPr id="13" name="TextBox 12"/>
          <p:cNvSpPr txBox="1"/>
          <p:nvPr/>
        </p:nvSpPr>
        <p:spPr>
          <a:xfrm>
            <a:off x="3233562" y="2790828"/>
            <a:ext cx="2554534" cy="2419124"/>
          </a:xfrm>
          <a:prstGeom prst="rect">
            <a:avLst/>
          </a:prstGeom>
          <a:noFill/>
        </p:spPr>
        <p:txBody>
          <a:bodyPr wrap="square" rtlCol="0">
            <a:spAutoFit/>
          </a:bodyPr>
          <a:lstStyle/>
          <a:p>
            <a:pPr algn="ctr">
              <a:lnSpc>
                <a:spcPct val="90000"/>
              </a:lnSpc>
            </a:pPr>
            <a:endParaRPr lang="en-US" sz="2800" dirty="0" smtClean="0">
              <a:latin typeface="Century Gothic"/>
              <a:cs typeface="Century Gothic"/>
            </a:endParaRPr>
          </a:p>
          <a:p>
            <a:pPr algn="ctr">
              <a:lnSpc>
                <a:spcPct val="90000"/>
              </a:lnSpc>
            </a:pPr>
            <a:r>
              <a:rPr lang="es-ES" sz="2800" dirty="0" smtClean="0">
                <a:latin typeface="Century Gothic"/>
                <a:cs typeface="Century Gothic"/>
              </a:rPr>
              <a:t>Conocer </a:t>
            </a:r>
            <a:r>
              <a:rPr lang="es-ES" sz="2800" dirty="0">
                <a:latin typeface="Century Gothic"/>
                <a:cs typeface="Century Gothic"/>
              </a:rPr>
              <a:t>los diferentes tipos de zonificación</a:t>
            </a:r>
          </a:p>
          <a:p>
            <a:pPr algn="ctr">
              <a:lnSpc>
                <a:spcPct val="90000"/>
              </a:lnSpc>
            </a:pPr>
            <a:endParaRPr lang="en-US" sz="2800" dirty="0">
              <a:latin typeface="Century Gothic"/>
              <a:cs typeface="Century Gothic"/>
            </a:endParaRPr>
          </a:p>
        </p:txBody>
      </p:sp>
      <p:sp>
        <p:nvSpPr>
          <p:cNvPr id="14" name="TextBox 13"/>
          <p:cNvSpPr txBox="1"/>
          <p:nvPr/>
        </p:nvSpPr>
        <p:spPr>
          <a:xfrm>
            <a:off x="5990860" y="2790828"/>
            <a:ext cx="2554534" cy="2806922"/>
          </a:xfrm>
          <a:prstGeom prst="rect">
            <a:avLst/>
          </a:prstGeom>
          <a:noFill/>
        </p:spPr>
        <p:txBody>
          <a:bodyPr wrap="square" rtlCol="0">
            <a:spAutoFit/>
          </a:bodyPr>
          <a:lstStyle/>
          <a:p>
            <a:pPr algn="ctr">
              <a:lnSpc>
                <a:spcPct val="90000"/>
              </a:lnSpc>
            </a:pPr>
            <a:r>
              <a:rPr lang="es-ES" sz="2800" dirty="0" smtClean="0">
                <a:latin typeface="Century Gothic"/>
                <a:cs typeface="Century Gothic"/>
              </a:rPr>
              <a:t>Comprender </a:t>
            </a:r>
            <a:r>
              <a:rPr lang="es-ES" sz="2800" dirty="0">
                <a:latin typeface="Century Gothic"/>
                <a:cs typeface="Century Gothic"/>
              </a:rPr>
              <a:t>los beneficios de la zonificación en el salón de </a:t>
            </a:r>
            <a:r>
              <a:rPr lang="es-ES" sz="2800" dirty="0" smtClean="0">
                <a:latin typeface="Century Gothic"/>
                <a:cs typeface="Century Gothic"/>
              </a:rPr>
              <a:t>clases </a:t>
            </a:r>
            <a:endParaRPr lang="es-ES" sz="2800" dirty="0">
              <a:latin typeface="Century Gothic"/>
              <a:cs typeface="Century Gothic"/>
            </a:endParaRPr>
          </a:p>
          <a:p>
            <a:pPr algn="ctr">
              <a:lnSpc>
                <a:spcPct val="90000"/>
              </a:lnSpc>
            </a:pPr>
            <a:endParaRPr lang="en-US" sz="2800" dirty="0">
              <a:latin typeface="Century Gothic"/>
              <a:cs typeface="Century Gothic"/>
            </a:endParaRPr>
          </a:p>
        </p:txBody>
      </p:sp>
    </p:spTree>
    <p:extLst>
      <p:ext uri="{BB962C8B-B14F-4D97-AF65-F5344CB8AC3E}">
        <p14:creationId xmlns:p14="http://schemas.microsoft.com/office/powerpoint/2010/main" val="1915381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solidFill>
                  <a:prstClr val="black"/>
                </a:solidFill>
              </a:rPr>
              <a:t>¿QUÉ ES LA ZONIFICACIÓN?</a:t>
            </a:r>
            <a:endParaRPr lang="en-US" dirty="0"/>
          </a:p>
        </p:txBody>
      </p:sp>
      <p:sp>
        <p:nvSpPr>
          <p:cNvPr id="2" name="Content Placeholder 1"/>
          <p:cNvSpPr>
            <a:spLocks noGrp="1"/>
          </p:cNvSpPr>
          <p:nvPr>
            <p:ph idx="1"/>
          </p:nvPr>
        </p:nvSpPr>
        <p:spPr>
          <a:xfrm>
            <a:off x="400050" y="1807369"/>
            <a:ext cx="8409670" cy="4615829"/>
          </a:xfrm>
        </p:spPr>
        <p:txBody>
          <a:bodyPr>
            <a:noAutofit/>
          </a:bodyPr>
          <a:lstStyle/>
          <a:p>
            <a:pPr marL="256032" indent="-256032">
              <a:spcBef>
                <a:spcPts val="1968"/>
              </a:spcBef>
              <a:buSzPct val="80000"/>
            </a:pPr>
            <a:r>
              <a:rPr lang="es-ES" sz="2700" dirty="0" smtClean="0"/>
              <a:t>La </a:t>
            </a:r>
            <a:r>
              <a:rPr lang="es-ES" sz="2700" dirty="0"/>
              <a:t>zonificación es una práctica efectiva que se utiliza para </a:t>
            </a:r>
            <a:r>
              <a:rPr lang="es-ES" sz="2700" dirty="0" smtClean="0"/>
              <a:t>apoyar la participación activa de los niños en </a:t>
            </a:r>
            <a:r>
              <a:rPr lang="es-ES" sz="2700" dirty="0"/>
              <a:t>sus </a:t>
            </a:r>
            <a:r>
              <a:rPr lang="es-ES" sz="2700" dirty="0" smtClean="0"/>
              <a:t>actividades en el salón de clases.</a:t>
            </a:r>
            <a:endParaRPr lang="es-ES" sz="2700" dirty="0"/>
          </a:p>
          <a:p>
            <a:pPr marL="256032" indent="-256032">
              <a:spcBef>
                <a:spcPts val="1968"/>
              </a:spcBef>
              <a:buSzPct val="80000"/>
            </a:pPr>
            <a:r>
              <a:rPr lang="es-ES" sz="2700" dirty="0" smtClean="0"/>
              <a:t>La </a:t>
            </a:r>
            <a:r>
              <a:rPr lang="es-ES" sz="2700" dirty="0"/>
              <a:t>zonificación </a:t>
            </a:r>
            <a:r>
              <a:rPr lang="es-ES" sz="2700" dirty="0" smtClean="0"/>
              <a:t>es</a:t>
            </a:r>
            <a:br>
              <a:rPr lang="es-ES" sz="2700" dirty="0" smtClean="0"/>
            </a:br>
            <a:r>
              <a:rPr lang="es-ES" sz="2700" dirty="0" smtClean="0"/>
              <a:t>una herramienta</a:t>
            </a:r>
            <a:br>
              <a:rPr lang="es-ES" sz="2700" dirty="0" smtClean="0"/>
            </a:br>
            <a:r>
              <a:rPr lang="es-ES" sz="2700" dirty="0" smtClean="0"/>
              <a:t>que </a:t>
            </a:r>
            <a:r>
              <a:rPr lang="es-ES" sz="2700" dirty="0"/>
              <a:t>se utiliza </a:t>
            </a:r>
            <a:r>
              <a:rPr lang="es-ES" sz="2700" dirty="0" smtClean="0"/>
              <a:t>para</a:t>
            </a:r>
            <a:br>
              <a:rPr lang="es-ES" sz="2700" dirty="0" smtClean="0"/>
            </a:br>
            <a:r>
              <a:rPr lang="es-ES" sz="2700" dirty="0" smtClean="0"/>
              <a:t>organizar </a:t>
            </a:r>
            <a:r>
              <a:rPr lang="es-ES" sz="2700" dirty="0"/>
              <a:t>al </a:t>
            </a:r>
            <a:r>
              <a:rPr lang="es-ES" sz="2700" dirty="0" smtClean="0"/>
              <a:t>personal</a:t>
            </a:r>
            <a:br>
              <a:rPr lang="es-ES" sz="2700" dirty="0" smtClean="0"/>
            </a:br>
            <a:r>
              <a:rPr lang="es-ES" sz="2700" dirty="0" smtClean="0"/>
              <a:t>docente en </a:t>
            </a:r>
            <a:r>
              <a:rPr lang="es-ES" sz="2700" dirty="0"/>
              <a:t>el salón </a:t>
            </a:r>
            <a:r>
              <a:rPr lang="es-ES" sz="2700" dirty="0" smtClean="0"/>
              <a:t/>
            </a:r>
            <a:br>
              <a:rPr lang="es-ES" sz="2700" dirty="0" smtClean="0"/>
            </a:br>
            <a:r>
              <a:rPr lang="es-ES" sz="2700" dirty="0" smtClean="0"/>
              <a:t>de clases.</a:t>
            </a:r>
            <a:r>
              <a:rPr lang="en-US" sz="2700" dirty="0" smtClean="0"/>
              <a:t> </a:t>
            </a:r>
            <a:br>
              <a:rPr lang="en-US" sz="2700" dirty="0" smtClean="0"/>
            </a:br>
            <a:endParaRPr lang="en-US" sz="2700" dirty="0"/>
          </a:p>
        </p:txBody>
      </p:sp>
      <p:pic>
        <p:nvPicPr>
          <p:cNvPr id="6" name="Picture 5" descr="kids at manipulatives table - zoning .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6214" y="3676179"/>
            <a:ext cx="4329619" cy="2433246"/>
          </a:xfrm>
          <a:prstGeom prst="rect">
            <a:avLst/>
          </a:prstGeom>
        </p:spPr>
      </p:pic>
    </p:spTree>
    <p:extLst>
      <p:ext uri="{BB962C8B-B14F-4D97-AF65-F5344CB8AC3E}">
        <p14:creationId xmlns:p14="http://schemas.microsoft.com/office/powerpoint/2010/main" val="265179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sz="3200" dirty="0">
                <a:solidFill>
                  <a:prstClr val="black"/>
                </a:solidFill>
              </a:rPr>
              <a:t>¿POR QUÉ Utilizar</a:t>
            </a:r>
            <a:r>
              <a:rPr lang="es-MX" sz="3200" dirty="0">
                <a:solidFill>
                  <a:srgbClr val="FFFF00"/>
                </a:solidFill>
              </a:rPr>
              <a:t> </a:t>
            </a:r>
            <a:r>
              <a:rPr lang="es-MX" sz="3200" dirty="0">
                <a:solidFill>
                  <a:prstClr val="black"/>
                </a:solidFill>
              </a:rPr>
              <a:t>LA ZONIFICACIÓN?</a:t>
            </a:r>
            <a:endParaRPr lang="en-US" dirty="0"/>
          </a:p>
        </p:txBody>
      </p:sp>
      <p:sp>
        <p:nvSpPr>
          <p:cNvPr id="2" name="Content Placeholder 1"/>
          <p:cNvSpPr>
            <a:spLocks noGrp="1"/>
          </p:cNvSpPr>
          <p:nvPr>
            <p:ph idx="1"/>
          </p:nvPr>
        </p:nvSpPr>
        <p:spPr>
          <a:xfrm>
            <a:off x="364333" y="1652371"/>
            <a:ext cx="8452532" cy="4653846"/>
          </a:xfrm>
        </p:spPr>
        <p:txBody>
          <a:bodyPr>
            <a:noAutofit/>
          </a:bodyPr>
          <a:lstStyle/>
          <a:p>
            <a:pPr lvl="0"/>
            <a:r>
              <a:rPr lang="es-MX" sz="2200" dirty="0" smtClean="0">
                <a:solidFill>
                  <a:prstClr val="black"/>
                </a:solidFill>
              </a:rPr>
              <a:t>La </a:t>
            </a:r>
            <a:r>
              <a:rPr lang="es-MX" sz="2200" dirty="0">
                <a:solidFill>
                  <a:prstClr val="black"/>
                </a:solidFill>
              </a:rPr>
              <a:t>zonificación puede aumentar los </a:t>
            </a:r>
            <a:r>
              <a:rPr lang="es-MX" sz="2200" dirty="0" smtClean="0">
                <a:solidFill>
                  <a:prstClr val="black"/>
                </a:solidFill>
              </a:rPr>
              <a:t>comportamientos </a:t>
            </a:r>
            <a:r>
              <a:rPr lang="es-MX" sz="2200" dirty="0">
                <a:solidFill>
                  <a:prstClr val="black"/>
                </a:solidFill>
              </a:rPr>
              <a:t>participativos de los </a:t>
            </a:r>
            <a:r>
              <a:rPr lang="es-MX" sz="2200" dirty="0" smtClean="0">
                <a:solidFill>
                  <a:prstClr val="black"/>
                </a:solidFill>
              </a:rPr>
              <a:t>niños.</a:t>
            </a:r>
            <a:endParaRPr lang="en-US" sz="2200" dirty="0"/>
          </a:p>
          <a:p>
            <a:pPr marL="256032" indent="-256032">
              <a:spcBef>
                <a:spcPts val="1248"/>
              </a:spcBef>
            </a:pPr>
            <a:r>
              <a:rPr lang="es-ES" sz="2200" dirty="0" smtClean="0"/>
              <a:t>La </a:t>
            </a:r>
            <a:r>
              <a:rPr lang="es-ES" sz="2200" dirty="0"/>
              <a:t>zonificación puede aumentar la eficiencia del personal </a:t>
            </a:r>
            <a:r>
              <a:rPr lang="es-ES" sz="2200" dirty="0" smtClean="0"/>
              <a:t>docente.</a:t>
            </a:r>
            <a:endParaRPr lang="en-US" sz="2200" dirty="0"/>
          </a:p>
          <a:p>
            <a:pPr marL="256032" indent="-256032">
              <a:spcBef>
                <a:spcPts val="1248"/>
              </a:spcBef>
            </a:pPr>
            <a:r>
              <a:rPr lang="es-ES" sz="2200" dirty="0" smtClean="0"/>
              <a:t>La </a:t>
            </a:r>
            <a:r>
              <a:rPr lang="es-ES" sz="2200" dirty="0"/>
              <a:t>zonificación ayuda </a:t>
            </a:r>
            <a:r>
              <a:rPr lang="es-ES" sz="2200" dirty="0" smtClean="0"/>
              <a:t>a </a:t>
            </a:r>
            <a:r>
              <a:rPr lang="es-ES" sz="2200" dirty="0"/>
              <a:t>desarrollar la </a:t>
            </a:r>
            <a:r>
              <a:rPr lang="es-ES" sz="2200" dirty="0" smtClean="0"/>
              <a:t>confianza </a:t>
            </a:r>
            <a:r>
              <a:rPr lang="es-ES" sz="2200" dirty="0"/>
              <a:t>entre el </a:t>
            </a:r>
            <a:r>
              <a:rPr lang="es-ES" sz="2200" dirty="0" smtClean="0"/>
              <a:t/>
            </a:r>
            <a:br>
              <a:rPr lang="es-ES" sz="2200" dirty="0" smtClean="0"/>
            </a:br>
            <a:r>
              <a:rPr lang="es-ES" sz="2200" dirty="0" smtClean="0"/>
              <a:t>personal </a:t>
            </a:r>
            <a:r>
              <a:rPr lang="es-ES" sz="2200" dirty="0"/>
              <a:t>de </a:t>
            </a:r>
            <a:r>
              <a:rPr lang="es-ES" sz="2200" dirty="0" smtClean="0"/>
              <a:t>preescolar.</a:t>
            </a:r>
            <a:endParaRPr lang="en-US" sz="2200" dirty="0"/>
          </a:p>
          <a:p>
            <a:pPr marL="256032" indent="-256032">
              <a:spcBef>
                <a:spcPts val="1248"/>
              </a:spcBef>
            </a:pPr>
            <a:r>
              <a:rPr lang="es-ES" sz="2200" dirty="0" smtClean="0"/>
              <a:t>La </a:t>
            </a:r>
            <a:r>
              <a:rPr lang="es-ES" sz="2200" dirty="0"/>
              <a:t>zonificación es </a:t>
            </a:r>
            <a:r>
              <a:rPr lang="es-ES" sz="2200" dirty="0" smtClean="0"/>
              <a:t>flexible</a:t>
            </a:r>
            <a:br>
              <a:rPr lang="es-ES" sz="2200" dirty="0" smtClean="0"/>
            </a:br>
            <a:r>
              <a:rPr lang="es-ES" sz="2200" dirty="0" smtClean="0"/>
              <a:t>y </a:t>
            </a:r>
            <a:r>
              <a:rPr lang="es-ES" sz="2200" dirty="0"/>
              <a:t>puede </a:t>
            </a:r>
            <a:r>
              <a:rPr lang="es-ES" sz="2200" dirty="0" smtClean="0"/>
              <a:t>ayudar a </a:t>
            </a:r>
            <a:br>
              <a:rPr lang="es-ES" sz="2200" dirty="0" smtClean="0"/>
            </a:br>
            <a:r>
              <a:rPr lang="es-ES" sz="2200" dirty="0" smtClean="0"/>
              <a:t>facilitar </a:t>
            </a:r>
            <a:r>
              <a:rPr lang="es-ES" sz="2200" dirty="0"/>
              <a:t>la comunicación </a:t>
            </a:r>
            <a:r>
              <a:rPr lang="es-ES" sz="2200" dirty="0" smtClean="0"/>
              <a:t/>
            </a:r>
            <a:br>
              <a:rPr lang="es-ES" sz="2200" dirty="0" smtClean="0"/>
            </a:br>
            <a:r>
              <a:rPr lang="es-ES" sz="2200" dirty="0" smtClean="0"/>
              <a:t>entre </a:t>
            </a:r>
            <a:r>
              <a:rPr lang="es-ES" sz="2200" dirty="0"/>
              <a:t>los integrantes </a:t>
            </a:r>
            <a:r>
              <a:rPr lang="es-ES" sz="2200" dirty="0" smtClean="0"/>
              <a:t>del</a:t>
            </a:r>
            <a:br>
              <a:rPr lang="es-ES" sz="2200" dirty="0" smtClean="0"/>
            </a:br>
            <a:r>
              <a:rPr lang="es-ES" sz="2200" dirty="0" smtClean="0"/>
              <a:t>personal docente.</a:t>
            </a:r>
            <a:endParaRPr lang="en-US" sz="2200" dirty="0" smtClean="0"/>
          </a:p>
        </p:txBody>
      </p:sp>
      <p:sp>
        <p:nvSpPr>
          <p:cNvPr id="5" name="TextBox 4"/>
          <p:cNvSpPr txBox="1"/>
          <p:nvPr/>
        </p:nvSpPr>
        <p:spPr>
          <a:xfrm>
            <a:off x="743640" y="6164901"/>
            <a:ext cx="6500543" cy="307777"/>
          </a:xfrm>
          <a:prstGeom prst="rect">
            <a:avLst/>
          </a:prstGeom>
          <a:noFill/>
        </p:spPr>
        <p:txBody>
          <a:bodyPr wrap="square" rtlCol="0">
            <a:spAutoFit/>
          </a:bodyPr>
          <a:lstStyle/>
          <a:p>
            <a:r>
              <a:rPr lang="en-US" sz="700" dirty="0" err="1">
                <a:latin typeface="Century Gothic"/>
                <a:cs typeface="Century Gothic"/>
              </a:rPr>
              <a:t>McWilliam</a:t>
            </a:r>
            <a:r>
              <a:rPr lang="en-US" sz="700" dirty="0">
                <a:latin typeface="Century Gothic"/>
                <a:cs typeface="Century Gothic"/>
              </a:rPr>
              <a:t>, R.A. </a:t>
            </a:r>
            <a:r>
              <a:rPr lang="en-US" sz="700" dirty="0" smtClean="0">
                <a:latin typeface="Century Gothic"/>
                <a:cs typeface="Century Gothic"/>
              </a:rPr>
              <a:t>y </a:t>
            </a:r>
            <a:r>
              <a:rPr lang="en-US" sz="700" dirty="0">
                <a:latin typeface="Century Gothic"/>
                <a:cs typeface="Century Gothic"/>
              </a:rPr>
              <a:t>Casey, A.M. (2008). </a:t>
            </a:r>
            <a:r>
              <a:rPr lang="en-US" sz="700" i="1" dirty="0">
                <a:latin typeface="Century Gothic"/>
                <a:cs typeface="Century Gothic"/>
              </a:rPr>
              <a:t>Engagement of every child in the preschool </a:t>
            </a:r>
            <a:r>
              <a:rPr lang="en-US" sz="700" i="1" dirty="0" smtClean="0">
                <a:latin typeface="Century Gothic"/>
                <a:cs typeface="Century Gothic"/>
              </a:rPr>
              <a:t>classroom </a:t>
            </a:r>
            <a:r>
              <a:rPr lang="es-MX" sz="700" i="1" dirty="0" smtClean="0">
                <a:latin typeface="Century Gothic"/>
                <a:cs typeface="Century Gothic"/>
              </a:rPr>
              <a:t>[La participación de todos los niños en el salón de clase preescolar</a:t>
            </a:r>
            <a:r>
              <a:rPr lang="en-US" sz="700" i="1" dirty="0" smtClean="0">
                <a:latin typeface="Century Gothic"/>
                <a:cs typeface="Century Gothic"/>
              </a:rPr>
              <a:t>]. </a:t>
            </a:r>
            <a:r>
              <a:rPr lang="en-US" sz="700" dirty="0" smtClean="0">
                <a:latin typeface="Century Gothic"/>
                <a:cs typeface="Century Gothic"/>
              </a:rPr>
              <a:t>Baltimore</a:t>
            </a:r>
            <a:r>
              <a:rPr lang="en-US" sz="700" dirty="0">
                <a:latin typeface="Century Gothic"/>
                <a:cs typeface="Century Gothic"/>
              </a:rPr>
              <a:t>, MD: Paul H. Brookes Publishing Co</a:t>
            </a:r>
            <a:r>
              <a:rPr lang="en-US" sz="700" dirty="0" smtClean="0">
                <a:latin typeface="Century Gothic"/>
                <a:cs typeface="Century Gothic"/>
              </a:rPr>
              <a:t>.</a:t>
            </a:r>
            <a:endParaRPr lang="en-US" sz="700" dirty="0">
              <a:latin typeface="Century Gothic"/>
              <a:cs typeface="Century Gothic"/>
            </a:endParaRPr>
          </a:p>
        </p:txBody>
      </p:sp>
      <p:pic>
        <p:nvPicPr>
          <p:cNvPr id="6" name="Picture 5" descr="block area - zonin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6214" y="3676179"/>
            <a:ext cx="4329619" cy="2433246"/>
          </a:xfrm>
          <a:prstGeom prst="rect">
            <a:avLst/>
          </a:prstGeom>
        </p:spPr>
      </p:pic>
    </p:spTree>
    <p:extLst>
      <p:ext uri="{BB962C8B-B14F-4D97-AF65-F5344CB8AC3E}">
        <p14:creationId xmlns:p14="http://schemas.microsoft.com/office/powerpoint/2010/main" val="2136967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smtClean="0"/>
              <a:t>LOS Tipos DE Zonificación</a:t>
            </a:r>
            <a:endParaRPr lang="es-MX" dirty="0"/>
          </a:p>
        </p:txBody>
      </p:sp>
      <p:sp>
        <p:nvSpPr>
          <p:cNvPr id="4" name="Rectangle 3"/>
          <p:cNvSpPr/>
          <p:nvPr/>
        </p:nvSpPr>
        <p:spPr>
          <a:xfrm>
            <a:off x="693492" y="2172980"/>
            <a:ext cx="7770583" cy="1394942"/>
          </a:xfrm>
          <a:prstGeom prst="rect">
            <a:avLst/>
          </a:prstGeom>
          <a:solidFill>
            <a:srgbClr val="C1E4EF"/>
          </a:solid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93492" y="3893799"/>
            <a:ext cx="7770583" cy="1679509"/>
          </a:xfrm>
          <a:prstGeom prst="rect">
            <a:avLst/>
          </a:prstGeom>
          <a:solidFill>
            <a:srgbClr val="C6E0CE"/>
          </a:solid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875139" y="2265340"/>
            <a:ext cx="7505382" cy="1210221"/>
          </a:xfrm>
        </p:spPr>
        <p:txBody>
          <a:bodyPr>
            <a:noAutofit/>
          </a:bodyPr>
          <a:lstStyle/>
          <a:p>
            <a:pPr marL="0" indent="0">
              <a:spcBef>
                <a:spcPts val="6072"/>
              </a:spcBef>
              <a:buNone/>
            </a:pPr>
            <a:r>
              <a:rPr lang="es-MX" sz="2700" b="1" dirty="0" smtClean="0"/>
              <a:t>Zona: </a:t>
            </a:r>
            <a:r>
              <a:rPr lang="es-MX" sz="2700" dirty="0" smtClean="0">
                <a:solidFill>
                  <a:prstClr val="black"/>
                </a:solidFill>
              </a:rPr>
              <a:t>Cada integrante del personal docente es responsable de un área específica o “zona” del salón de clases.</a:t>
            </a:r>
            <a:endParaRPr lang="es-MX" sz="2700" dirty="0"/>
          </a:p>
        </p:txBody>
      </p:sp>
      <p:sp>
        <p:nvSpPr>
          <p:cNvPr id="6" name="TextBox 5"/>
          <p:cNvSpPr txBox="1"/>
          <p:nvPr/>
        </p:nvSpPr>
        <p:spPr>
          <a:xfrm>
            <a:off x="826092" y="3901770"/>
            <a:ext cx="7505382" cy="1754326"/>
          </a:xfrm>
          <a:prstGeom prst="rect">
            <a:avLst/>
          </a:prstGeom>
          <a:noFill/>
        </p:spPr>
        <p:txBody>
          <a:bodyPr wrap="square" rtlCol="0">
            <a:spAutoFit/>
          </a:bodyPr>
          <a:lstStyle/>
          <a:p>
            <a:r>
              <a:rPr lang="en-US" sz="2700" b="1" dirty="0" smtClean="0">
                <a:latin typeface="Century Gothic"/>
                <a:cs typeface="Century Gothic"/>
              </a:rPr>
              <a:t>Uno-a-</a:t>
            </a:r>
            <a:r>
              <a:rPr lang="es-MX" sz="2700" b="1" dirty="0" smtClean="0">
                <a:latin typeface="Century Gothic"/>
                <a:cs typeface="Century Gothic"/>
              </a:rPr>
              <a:t>uno</a:t>
            </a:r>
            <a:r>
              <a:rPr lang="en-US" sz="2700" b="1" dirty="0" smtClean="0">
                <a:latin typeface="Century Gothic"/>
                <a:cs typeface="Century Gothic"/>
              </a:rPr>
              <a:t>: </a:t>
            </a:r>
            <a:r>
              <a:rPr lang="es-ES" sz="2700" dirty="0" smtClean="0">
                <a:latin typeface="Century Gothic"/>
                <a:cs typeface="Century Gothic"/>
              </a:rPr>
              <a:t>Los </a:t>
            </a:r>
            <a:r>
              <a:rPr lang="es-ES" sz="2700" dirty="0">
                <a:latin typeface="Century Gothic"/>
                <a:cs typeface="Century Gothic"/>
              </a:rPr>
              <a:t>integrantes del personal docente son responsables de mantenerse cerca o “estar en la zona” de un niño que tiene retos </a:t>
            </a:r>
            <a:r>
              <a:rPr lang="es-ES" sz="2700" dirty="0" smtClean="0">
                <a:latin typeface="Century Gothic"/>
                <a:cs typeface="Century Gothic"/>
              </a:rPr>
              <a:t>significativos</a:t>
            </a:r>
            <a:r>
              <a:rPr lang="en-US" sz="2700" dirty="0" smtClean="0">
                <a:latin typeface="Century Gothic"/>
                <a:cs typeface="Century Gothic"/>
              </a:rPr>
              <a:t>.</a:t>
            </a:r>
            <a:endParaRPr lang="en-US" sz="2700" dirty="0">
              <a:latin typeface="Century Gothic"/>
              <a:cs typeface="Century Gothic"/>
            </a:endParaRPr>
          </a:p>
        </p:txBody>
      </p:sp>
    </p:spTree>
    <p:extLst>
      <p:ext uri="{BB962C8B-B14F-4D97-AF65-F5344CB8AC3E}">
        <p14:creationId xmlns:p14="http://schemas.microsoft.com/office/powerpoint/2010/main" val="360331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s-MX" dirty="0" smtClean="0"/>
              <a:t>MAPA DE UN SALÓN DE CLASES CON ÁREAS DE ZONIFICACIÓN</a:t>
            </a:r>
            <a:endParaRPr lang="es-MX" dirty="0"/>
          </a:p>
        </p:txBody>
      </p:sp>
      <p:pic>
        <p:nvPicPr>
          <p:cNvPr id="2" name="Picture 1" descr="Screen Shot 2012-11-14 at 12.16.49 PM.png"/>
          <p:cNvPicPr>
            <a:picLocks noChangeAspect="1"/>
          </p:cNvPicPr>
          <p:nvPr/>
        </p:nvPicPr>
        <p:blipFill rotWithShape="1">
          <a:blip r:embed="rId3" cstate="email">
            <a:extLst>
              <a:ext uri="{28A0092B-C50C-407E-A947-70E740481C1C}">
                <a14:useLocalDpi xmlns:a14="http://schemas.microsoft.com/office/drawing/2010/main" val="0"/>
              </a:ext>
            </a:extLst>
          </a:blip>
          <a:srcRect r="67366"/>
          <a:stretch/>
        </p:blipFill>
        <p:spPr>
          <a:xfrm>
            <a:off x="1554789" y="1892668"/>
            <a:ext cx="1970424" cy="4530532"/>
          </a:xfrm>
          <a:prstGeom prst="rect">
            <a:avLst/>
          </a:prstGeom>
        </p:spPr>
      </p:pic>
      <p:pic>
        <p:nvPicPr>
          <p:cNvPr id="7" name="Picture 6" descr="Screen Shot 2012-11-14 at 12.16.49 PM.png"/>
          <p:cNvPicPr>
            <a:picLocks noChangeAspect="1"/>
          </p:cNvPicPr>
          <p:nvPr/>
        </p:nvPicPr>
        <p:blipFill rotWithShape="1">
          <a:blip r:embed="rId3" cstate="email">
            <a:extLst>
              <a:ext uri="{28A0092B-C50C-407E-A947-70E740481C1C}">
                <a14:useLocalDpi xmlns:a14="http://schemas.microsoft.com/office/drawing/2010/main" val="0"/>
              </a:ext>
            </a:extLst>
          </a:blip>
          <a:srcRect l="32633" r="33075"/>
          <a:stretch/>
        </p:blipFill>
        <p:spPr>
          <a:xfrm>
            <a:off x="3525213" y="1892668"/>
            <a:ext cx="2070484" cy="4530532"/>
          </a:xfrm>
          <a:prstGeom prst="rect">
            <a:avLst/>
          </a:prstGeom>
        </p:spPr>
      </p:pic>
      <p:pic>
        <p:nvPicPr>
          <p:cNvPr id="8" name="Picture 7" descr="Screen Shot 2012-11-14 at 12.16.49 PM.png"/>
          <p:cNvPicPr>
            <a:picLocks noChangeAspect="1"/>
          </p:cNvPicPr>
          <p:nvPr/>
        </p:nvPicPr>
        <p:blipFill rotWithShape="1">
          <a:blip r:embed="rId3" cstate="email">
            <a:extLst>
              <a:ext uri="{28A0092B-C50C-407E-A947-70E740481C1C}">
                <a14:useLocalDpi xmlns:a14="http://schemas.microsoft.com/office/drawing/2010/main" val="0"/>
              </a:ext>
            </a:extLst>
          </a:blip>
          <a:srcRect l="66925" r="313"/>
          <a:stretch/>
        </p:blipFill>
        <p:spPr>
          <a:xfrm>
            <a:off x="5595697" y="1892668"/>
            <a:ext cx="1978120" cy="4530532"/>
          </a:xfrm>
          <a:prstGeom prst="rect">
            <a:avLst/>
          </a:prstGeom>
        </p:spPr>
      </p:pic>
    </p:spTree>
    <p:extLst>
      <p:ext uri="{BB962C8B-B14F-4D97-AF65-F5344CB8AC3E}">
        <p14:creationId xmlns:p14="http://schemas.microsoft.com/office/powerpoint/2010/main" val="112290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MX" dirty="0"/>
              <a:t>HORARIO DEL PERSONAL docente</a:t>
            </a:r>
            <a:endParaRPr lang="en-US" dirty="0"/>
          </a:p>
        </p:txBody>
      </p:sp>
      <p:sp>
        <p:nvSpPr>
          <p:cNvPr id="7" name="Rectangle 6"/>
          <p:cNvSpPr/>
          <p:nvPr/>
        </p:nvSpPr>
        <p:spPr>
          <a:xfrm>
            <a:off x="693615" y="4620846"/>
            <a:ext cx="7747000" cy="1621692"/>
          </a:xfrm>
          <a:prstGeom prst="rect">
            <a:avLst/>
          </a:prstGeom>
          <a:solidFill>
            <a:srgbClr val="FFFFFF">
              <a:alpha val="90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Content Placeholder 3" descr="A table containing information about the different schedules for the different staff in different zones." title="Staff Schedule teble"/>
          <p:cNvGraphicFramePr>
            <a:graphicFrameLocks/>
          </p:cNvGraphicFramePr>
          <p:nvPr>
            <p:extLst>
              <p:ext uri="{D42A27DB-BD31-4B8C-83A1-F6EECF244321}">
                <p14:modId xmlns:p14="http://schemas.microsoft.com/office/powerpoint/2010/main" val="706750648"/>
              </p:ext>
            </p:extLst>
          </p:nvPr>
        </p:nvGraphicFramePr>
        <p:xfrm>
          <a:off x="720262" y="1930415"/>
          <a:ext cx="7679022" cy="4362951"/>
        </p:xfrm>
        <a:graphic>
          <a:graphicData uri="http://schemas.openxmlformats.org/drawingml/2006/table">
            <a:tbl>
              <a:tblPr firstRow="1" bandRow="1">
                <a:tableStyleId>{5C22544A-7EE6-4342-B048-85BDC9FD1C3A}</a:tableStyleId>
              </a:tblPr>
              <a:tblGrid>
                <a:gridCol w="1462565"/>
                <a:gridCol w="2130640"/>
                <a:gridCol w="2138997"/>
                <a:gridCol w="1946820"/>
              </a:tblGrid>
              <a:tr h="572924">
                <a:tc>
                  <a:txBody>
                    <a:bodyPr/>
                    <a:lstStyle/>
                    <a:p>
                      <a:pPr algn="ctr"/>
                      <a:r>
                        <a:rPr lang="es-MX" sz="1200" b="1" noProof="0" dirty="0" smtClean="0">
                          <a:solidFill>
                            <a:schemeClr val="tx1"/>
                          </a:solidFill>
                          <a:latin typeface="Century Gothic"/>
                          <a:cs typeface="Century Gothic"/>
                        </a:rPr>
                        <a:t>Actividades/ Transiciones</a:t>
                      </a:r>
                      <a:endParaRPr lang="es-MX" sz="1200" b="1" noProof="0" dirty="0">
                        <a:solidFill>
                          <a:schemeClr val="tx1"/>
                        </a:solidFill>
                        <a:latin typeface="Century Gothic"/>
                        <a:cs typeface="Century Gothic"/>
                      </a:endParaRPr>
                    </a:p>
                  </a:txBody>
                  <a:tcPr marL="83910" marR="83910" marT="41955" marB="41955">
                    <a:solidFill>
                      <a:srgbClr val="FBDCCD"/>
                    </a:solidFill>
                  </a:tcPr>
                </a:tc>
                <a:tc>
                  <a:txBody>
                    <a:bodyPr/>
                    <a:lstStyle/>
                    <a:p>
                      <a:pPr algn="ctr"/>
                      <a:r>
                        <a:rPr lang="es-MX" sz="1200" b="1" noProof="0" dirty="0" smtClean="0">
                          <a:solidFill>
                            <a:schemeClr val="tx1"/>
                          </a:solidFill>
                          <a:latin typeface="Century Gothic"/>
                          <a:cs typeface="Century Gothic"/>
                        </a:rPr>
                        <a:t>Persona A</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c>
                  <a:txBody>
                    <a:bodyPr/>
                    <a:lstStyle/>
                    <a:p>
                      <a:pPr algn="ctr"/>
                      <a:r>
                        <a:rPr lang="es-MX" sz="1200" b="1" noProof="0" dirty="0" smtClean="0">
                          <a:solidFill>
                            <a:schemeClr val="tx1"/>
                          </a:solidFill>
                          <a:latin typeface="Century Gothic"/>
                          <a:cs typeface="Century Gothic"/>
                        </a:rPr>
                        <a:t>Persona B</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c>
                  <a:txBody>
                    <a:bodyPr/>
                    <a:lstStyle/>
                    <a:p>
                      <a:pPr algn="ctr"/>
                      <a:r>
                        <a:rPr lang="es-MX" sz="1200" b="1" noProof="0" dirty="0" smtClean="0">
                          <a:solidFill>
                            <a:schemeClr val="tx1"/>
                          </a:solidFill>
                          <a:latin typeface="Century Gothic"/>
                          <a:cs typeface="Century Gothic"/>
                        </a:rPr>
                        <a:t>Persona C</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r>
              <a:tr h="552377">
                <a:tc>
                  <a:txBody>
                    <a:bodyPr/>
                    <a:lstStyle/>
                    <a:p>
                      <a:r>
                        <a:rPr lang="es-MX" sz="1200" b="1" noProof="0" dirty="0" smtClean="0">
                          <a:latin typeface="Century Gothic"/>
                          <a:cs typeface="Century Gothic"/>
                        </a:rPr>
                        <a:t>Llegada</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Saludar a los niños y a sus padres</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Ayudar a los niños a guardar sus mochilas/ carteras</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Preparar las mesas para el desayuno </a:t>
                      </a:r>
                      <a:endParaRPr lang="es-MX" sz="1200" noProof="0" dirty="0">
                        <a:latin typeface="Century Gothic"/>
                        <a:cs typeface="Century Gothic"/>
                      </a:endParaRPr>
                    </a:p>
                  </a:txBody>
                  <a:tcPr marL="83910" marR="83910" marT="41955" marB="41955">
                    <a:solidFill>
                      <a:srgbClr val="C1E4EF"/>
                    </a:solidFill>
                  </a:tcPr>
                </a:tc>
              </a:tr>
              <a:tr h="367545">
                <a:tc>
                  <a:txBody>
                    <a:bodyPr/>
                    <a:lstStyle/>
                    <a:p>
                      <a:r>
                        <a:rPr lang="es-MX" sz="1200" b="1" noProof="0" dirty="0" smtClean="0">
                          <a:latin typeface="Century Gothic"/>
                          <a:cs typeface="Century Gothic"/>
                        </a:rPr>
                        <a:t>Desayuno</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a:t>
                      </a:r>
                      <a:r>
                        <a:rPr lang="es-MX" sz="1200" baseline="0" noProof="0" dirty="0" smtClean="0">
                          <a:latin typeface="Century Gothic"/>
                          <a:cs typeface="Century Gothic"/>
                        </a:rPr>
                        <a:t> roja</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 azul</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 verde</a:t>
                      </a:r>
                      <a:endParaRPr lang="es-MX" sz="1200" noProof="0" dirty="0">
                        <a:latin typeface="Century Gothic"/>
                        <a:cs typeface="Century Gothic"/>
                      </a:endParaRPr>
                    </a:p>
                  </a:txBody>
                  <a:tcPr marL="83910" marR="83910" marT="41955" marB="41955">
                    <a:solidFill>
                      <a:srgbClr val="C6E0CE"/>
                    </a:solidFill>
                  </a:tcPr>
                </a:tc>
              </a:tr>
              <a:tr h="618327">
                <a:tc>
                  <a:txBody>
                    <a:bodyPr/>
                    <a:lstStyle/>
                    <a:p>
                      <a:r>
                        <a:rPr lang="es-MX" sz="1200" b="1" noProof="0" dirty="0" smtClean="0">
                          <a:latin typeface="Century Gothic"/>
                          <a:cs typeface="Century Gothic"/>
                        </a:rPr>
                        <a:t>Transición afuera</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Señalar la transición/</a:t>
                      </a:r>
                    </a:p>
                    <a:p>
                      <a:r>
                        <a:rPr lang="es-MX" sz="1200" noProof="0" dirty="0" smtClean="0">
                          <a:latin typeface="Century Gothic"/>
                          <a:cs typeface="Century Gothic"/>
                        </a:rPr>
                        <a:t>hacer burbujas/</a:t>
                      </a:r>
                      <a:r>
                        <a:rPr lang="es-MX" sz="1200" baseline="0" noProof="0" dirty="0" smtClean="0">
                          <a:latin typeface="Century Gothic"/>
                          <a:cs typeface="Century Gothic"/>
                        </a:rPr>
                        <a:t>pompas</a:t>
                      </a:r>
                    </a:p>
                  </a:txBody>
                  <a:tcPr marL="83910" marR="83910" marT="41955" marB="41955">
                    <a:solidFill>
                      <a:srgbClr val="C1E4EF"/>
                    </a:solidFill>
                  </a:tcPr>
                </a:tc>
                <a:tc>
                  <a:txBody>
                    <a:bodyPr/>
                    <a:lstStyle/>
                    <a:p>
                      <a:r>
                        <a:rPr lang="es-MX" sz="1200" noProof="0" dirty="0" smtClean="0">
                          <a:latin typeface="Century Gothic"/>
                          <a:cs typeface="Century Gothic"/>
                        </a:rPr>
                        <a:t>Limpiar las mesas del desayuno</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smtClean="0">
                          <a:latin typeface="Century Gothic"/>
                          <a:cs typeface="Century Gothic"/>
                        </a:rPr>
                        <a:t>Ayudar a los niños</a:t>
                      </a:r>
                      <a:r>
                        <a:rPr lang="es-MX" sz="1200" baseline="0" noProof="0" smtClean="0">
                          <a:latin typeface="Century Gothic"/>
                          <a:cs typeface="Century Gothic"/>
                        </a:rPr>
                        <a:t> con la </a:t>
                      </a:r>
                      <a:r>
                        <a:rPr lang="es-MX" sz="1200" noProof="0" smtClean="0">
                          <a:latin typeface="Century Gothic"/>
                          <a:cs typeface="Century Gothic"/>
                        </a:rPr>
                        <a:t>transición</a:t>
                      </a:r>
                      <a:endParaRPr lang="es-MX" sz="1200" noProof="0">
                        <a:latin typeface="Century Gothic"/>
                        <a:cs typeface="Century Gothic"/>
                      </a:endParaRPr>
                    </a:p>
                  </a:txBody>
                  <a:tcPr marL="83910" marR="83910" marT="41955" marB="41955">
                    <a:solidFill>
                      <a:srgbClr val="C1E4EF"/>
                    </a:solidFill>
                  </a:tcPr>
                </a:tc>
              </a:tr>
              <a:tr h="552377">
                <a:tc>
                  <a:txBody>
                    <a:bodyPr/>
                    <a:lstStyle/>
                    <a:p>
                      <a:r>
                        <a:rPr lang="es-MX" sz="1200" b="1" noProof="0" dirty="0" smtClean="0">
                          <a:latin typeface="Century Gothic"/>
                          <a:cs typeface="Century Gothic"/>
                        </a:rPr>
                        <a:t>Afuera</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a:t>
                      </a:r>
                      <a:r>
                        <a:rPr lang="es-MX" sz="1200" baseline="0" noProof="0" dirty="0" smtClean="0">
                          <a:latin typeface="Century Gothic"/>
                          <a:cs typeface="Century Gothic"/>
                        </a:rPr>
                        <a:t> estructura de </a:t>
                      </a:r>
                      <a:r>
                        <a:rPr lang="es-MX" sz="1200" noProof="0" dirty="0" smtClean="0">
                          <a:latin typeface="Century Gothic"/>
                          <a:cs typeface="Century Gothic"/>
                        </a:rPr>
                        <a:t> juego</a:t>
                      </a:r>
                      <a:r>
                        <a:rPr lang="es-MX" sz="1200" baseline="0" noProof="0" dirty="0" smtClean="0">
                          <a:latin typeface="Century Gothic"/>
                          <a:cs typeface="Century Gothic"/>
                        </a:rPr>
                        <a:t> grande</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el campo/patio</a:t>
                      </a:r>
                      <a:r>
                        <a:rPr lang="es-MX" sz="1200" baseline="0" noProof="0" dirty="0" smtClean="0">
                          <a:latin typeface="Century Gothic"/>
                          <a:cs typeface="Century Gothic"/>
                        </a:rPr>
                        <a:t> de juego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Limpiar</a:t>
                      </a:r>
                      <a:r>
                        <a:rPr lang="es-MX" sz="1200" baseline="0" noProof="0" dirty="0" smtClean="0">
                          <a:latin typeface="Century Gothic"/>
                          <a:cs typeface="Century Gothic"/>
                        </a:rPr>
                        <a:t> y desinfectar mesas</a:t>
                      </a:r>
                      <a:endParaRPr lang="es-MX" sz="1200" noProof="0" dirty="0">
                        <a:latin typeface="Century Gothic"/>
                        <a:cs typeface="Century Gothic"/>
                      </a:endParaRPr>
                    </a:p>
                  </a:txBody>
                  <a:tcPr marL="83910" marR="83910" marT="41955" marB="41955">
                    <a:solidFill>
                      <a:srgbClr val="C6E0CE"/>
                    </a:solidFill>
                  </a:tcPr>
                </a:tc>
              </a:tr>
              <a:tr h="617213">
                <a:tc>
                  <a:txBody>
                    <a:bodyPr/>
                    <a:lstStyle/>
                    <a:p>
                      <a:r>
                        <a:rPr lang="es-MX" sz="1200" b="1" noProof="0" dirty="0" smtClean="0">
                          <a:latin typeface="Century Gothic"/>
                          <a:cs typeface="Century Gothic"/>
                        </a:rPr>
                        <a:t>Transición</a:t>
                      </a:r>
                      <a:r>
                        <a:rPr lang="es-MX" sz="1200" b="1" baseline="0" noProof="0" dirty="0" smtClean="0">
                          <a:latin typeface="Century Gothic"/>
                          <a:cs typeface="Century Gothic"/>
                        </a:rPr>
                        <a:t> al salón de clase</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Ayudar a los niños </a:t>
                      </a:r>
                      <a:r>
                        <a:rPr lang="es-MX" sz="1200" baseline="0" noProof="0" dirty="0" smtClean="0">
                          <a:latin typeface="Century Gothic"/>
                          <a:cs typeface="Century Gothic"/>
                        </a:rPr>
                        <a:t> con la </a:t>
                      </a:r>
                      <a:r>
                        <a:rPr lang="es-MX" sz="1200" noProof="0" dirty="0" smtClean="0">
                          <a:latin typeface="Century Gothic"/>
                          <a:cs typeface="Century Gothic"/>
                        </a:rPr>
                        <a:t> transición</a:t>
                      </a:r>
                      <a:r>
                        <a:rPr lang="es-MX" sz="1200" baseline="0" noProof="0" dirty="0" smtClean="0">
                          <a:latin typeface="Century Gothic"/>
                          <a:cs typeface="Century Gothic"/>
                        </a:rPr>
                        <a:t> al círculo</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Señalar la transición</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smtClean="0">
                          <a:latin typeface="Century Gothic"/>
                          <a:cs typeface="Century Gothic"/>
                        </a:rPr>
                        <a:t>Ayudar a los niños a lavar las manos</a:t>
                      </a:r>
                      <a:endParaRPr lang="es-MX" sz="1200" noProof="0">
                        <a:latin typeface="Century Gothic"/>
                        <a:cs typeface="Century Gothic"/>
                      </a:endParaRPr>
                    </a:p>
                  </a:txBody>
                  <a:tcPr marL="83910" marR="83910" marT="41955" marB="41955">
                    <a:solidFill>
                      <a:srgbClr val="C1E4EF"/>
                    </a:solidFill>
                  </a:tcPr>
                </a:tc>
              </a:tr>
              <a:tr h="600938">
                <a:tc>
                  <a:txBody>
                    <a:bodyPr/>
                    <a:lstStyle/>
                    <a:p>
                      <a:r>
                        <a:rPr lang="es-MX" sz="1200" b="1" baseline="0" noProof="0" dirty="0" smtClean="0">
                          <a:latin typeface="Century Gothic"/>
                          <a:cs typeface="Century Gothic"/>
                        </a:rPr>
                        <a:t>Hora del círculo</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Apoyar a los niños en el círculo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Dirigir</a:t>
                      </a:r>
                      <a:r>
                        <a:rPr lang="es-MX" sz="1200" baseline="0" noProof="0" dirty="0" smtClean="0">
                          <a:latin typeface="Century Gothic"/>
                          <a:cs typeface="Century Gothic"/>
                        </a:rPr>
                        <a:t> </a:t>
                      </a:r>
                      <a:r>
                        <a:rPr lang="es-MX" sz="1200" noProof="0" dirty="0" smtClean="0">
                          <a:latin typeface="Century Gothic"/>
                          <a:cs typeface="Century Gothic"/>
                        </a:rPr>
                        <a:t>el círculo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Libre (Descanso corto)</a:t>
                      </a:r>
                      <a:endParaRPr lang="es-MX" sz="1200" noProof="0" dirty="0">
                        <a:latin typeface="Century Gothic"/>
                        <a:cs typeface="Century Gothic"/>
                      </a:endParaRPr>
                    </a:p>
                  </a:txBody>
                  <a:tcPr marL="83910" marR="83910" marT="41955" marB="41955">
                    <a:solidFill>
                      <a:srgbClr val="C6E0CE"/>
                    </a:solidFill>
                  </a:tcPr>
                </a:tc>
              </a:tr>
              <a:tr h="401077">
                <a:tc>
                  <a:txBody>
                    <a:bodyPr/>
                    <a:lstStyle/>
                    <a:p>
                      <a:r>
                        <a:rPr lang="es-MX" sz="1200" b="1" noProof="0" dirty="0" smtClean="0">
                          <a:latin typeface="Century Gothic"/>
                          <a:cs typeface="Century Gothic"/>
                        </a:rPr>
                        <a:t>Centros</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1</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2</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3</a:t>
                      </a:r>
                      <a:endParaRPr lang="es-MX" sz="1200" noProof="0" dirty="0">
                        <a:latin typeface="Century Gothic"/>
                        <a:cs typeface="Century Gothic"/>
                      </a:endParaRPr>
                    </a:p>
                  </a:txBody>
                  <a:tcPr marL="83910" marR="83910" marT="41955" marB="41955">
                    <a:solidFill>
                      <a:srgbClr val="C1E4EF"/>
                    </a:solidFill>
                  </a:tcPr>
                </a:tc>
              </a:tr>
            </a:tbl>
          </a:graphicData>
        </a:graphic>
      </p:graphicFrame>
      <p:sp>
        <p:nvSpPr>
          <p:cNvPr id="4" name="Rectangle 3"/>
          <p:cNvSpPr/>
          <p:nvPr/>
        </p:nvSpPr>
        <p:spPr>
          <a:xfrm>
            <a:off x="2178538" y="1846385"/>
            <a:ext cx="6340231" cy="456223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62707" y="2497016"/>
            <a:ext cx="7936524" cy="387252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49030" y="1867876"/>
            <a:ext cx="7936524" cy="224496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03738" y="4572000"/>
            <a:ext cx="7936524" cy="183661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07646" y="1875692"/>
            <a:ext cx="7936524" cy="4093308"/>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Content Placeholder 3" descr="A table containing information about the different schedules for the different staff in different zones." title="Staff Schedule teble"/>
          <p:cNvGraphicFramePr>
            <a:graphicFrameLocks/>
          </p:cNvGraphicFramePr>
          <p:nvPr>
            <p:extLst>
              <p:ext uri="{D42A27DB-BD31-4B8C-83A1-F6EECF244321}">
                <p14:modId xmlns:p14="http://schemas.microsoft.com/office/powerpoint/2010/main" val="428364365"/>
              </p:ext>
            </p:extLst>
          </p:nvPr>
        </p:nvGraphicFramePr>
        <p:xfrm>
          <a:off x="731212" y="1891281"/>
          <a:ext cx="7679022" cy="4362951"/>
        </p:xfrm>
        <a:graphic>
          <a:graphicData uri="http://schemas.openxmlformats.org/drawingml/2006/table">
            <a:tbl>
              <a:tblPr firstRow="1" bandRow="1">
                <a:tableStyleId>{5C22544A-7EE6-4342-B048-85BDC9FD1C3A}</a:tableStyleId>
              </a:tblPr>
              <a:tblGrid>
                <a:gridCol w="1462565"/>
                <a:gridCol w="2130640"/>
                <a:gridCol w="2138997"/>
                <a:gridCol w="1946820"/>
              </a:tblGrid>
              <a:tr h="572924">
                <a:tc>
                  <a:txBody>
                    <a:bodyPr/>
                    <a:lstStyle/>
                    <a:p>
                      <a:pPr algn="ctr"/>
                      <a:r>
                        <a:rPr lang="es-MX" sz="1200" b="1" noProof="0" dirty="0" smtClean="0">
                          <a:solidFill>
                            <a:schemeClr val="tx1"/>
                          </a:solidFill>
                          <a:latin typeface="Century Gothic"/>
                          <a:cs typeface="Century Gothic"/>
                        </a:rPr>
                        <a:t>Actividades/ Transiciones</a:t>
                      </a:r>
                      <a:endParaRPr lang="es-MX" sz="1200" b="1" noProof="0" dirty="0">
                        <a:solidFill>
                          <a:schemeClr val="tx1"/>
                        </a:solidFill>
                        <a:latin typeface="Century Gothic"/>
                        <a:cs typeface="Century Gothic"/>
                      </a:endParaRPr>
                    </a:p>
                  </a:txBody>
                  <a:tcPr marL="83910" marR="83910" marT="41955" marB="41955">
                    <a:solidFill>
                      <a:srgbClr val="FBDCCD"/>
                    </a:solidFill>
                  </a:tcPr>
                </a:tc>
                <a:tc>
                  <a:txBody>
                    <a:bodyPr/>
                    <a:lstStyle/>
                    <a:p>
                      <a:pPr algn="ctr"/>
                      <a:r>
                        <a:rPr lang="es-MX" sz="1200" b="1" noProof="0" dirty="0" smtClean="0">
                          <a:solidFill>
                            <a:schemeClr val="tx1"/>
                          </a:solidFill>
                          <a:latin typeface="Century Gothic"/>
                          <a:cs typeface="Century Gothic"/>
                        </a:rPr>
                        <a:t>Persona A</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c>
                  <a:txBody>
                    <a:bodyPr/>
                    <a:lstStyle/>
                    <a:p>
                      <a:pPr algn="ctr"/>
                      <a:r>
                        <a:rPr lang="es-MX" sz="1200" b="1" noProof="0" dirty="0" smtClean="0">
                          <a:solidFill>
                            <a:schemeClr val="tx1"/>
                          </a:solidFill>
                          <a:latin typeface="Century Gothic"/>
                          <a:cs typeface="Century Gothic"/>
                        </a:rPr>
                        <a:t>Persona B</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c>
                  <a:txBody>
                    <a:bodyPr/>
                    <a:lstStyle/>
                    <a:p>
                      <a:pPr algn="ctr"/>
                      <a:r>
                        <a:rPr lang="es-MX" sz="1200" b="1" noProof="0" dirty="0" smtClean="0">
                          <a:solidFill>
                            <a:schemeClr val="tx1"/>
                          </a:solidFill>
                          <a:latin typeface="Century Gothic"/>
                          <a:cs typeface="Century Gothic"/>
                        </a:rPr>
                        <a:t>Persona C</a:t>
                      </a:r>
                      <a:endParaRPr lang="es-MX" sz="1200" b="1" noProof="0" dirty="0">
                        <a:solidFill>
                          <a:schemeClr val="tx1"/>
                        </a:solidFill>
                        <a:latin typeface="Century Gothic"/>
                        <a:cs typeface="Century Gothic"/>
                      </a:endParaRPr>
                    </a:p>
                  </a:txBody>
                  <a:tcPr marL="83910" marR="83910" marT="41955" marB="41955" anchor="ctr">
                    <a:solidFill>
                      <a:srgbClr val="FBDCCD"/>
                    </a:solidFill>
                  </a:tcPr>
                </a:tc>
              </a:tr>
              <a:tr h="552377">
                <a:tc>
                  <a:txBody>
                    <a:bodyPr/>
                    <a:lstStyle/>
                    <a:p>
                      <a:r>
                        <a:rPr lang="es-MX" sz="1200" b="1" noProof="0" dirty="0" smtClean="0">
                          <a:latin typeface="Century Gothic"/>
                          <a:cs typeface="Century Gothic"/>
                        </a:rPr>
                        <a:t>Llegada</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Saludar a los niños y a sus padres</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Ayudar a los niños a guardar sus mochilas/ carteras</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Preparar las mesas para el desayuno </a:t>
                      </a:r>
                      <a:endParaRPr lang="es-MX" sz="1200" noProof="0" dirty="0">
                        <a:latin typeface="Century Gothic"/>
                        <a:cs typeface="Century Gothic"/>
                      </a:endParaRPr>
                    </a:p>
                  </a:txBody>
                  <a:tcPr marL="83910" marR="83910" marT="41955" marB="41955">
                    <a:solidFill>
                      <a:srgbClr val="C1E4EF"/>
                    </a:solidFill>
                  </a:tcPr>
                </a:tc>
              </a:tr>
              <a:tr h="367545">
                <a:tc>
                  <a:txBody>
                    <a:bodyPr/>
                    <a:lstStyle/>
                    <a:p>
                      <a:r>
                        <a:rPr lang="es-MX" sz="1200" b="1" noProof="0" dirty="0" smtClean="0">
                          <a:latin typeface="Century Gothic"/>
                          <a:cs typeface="Century Gothic"/>
                        </a:rPr>
                        <a:t>Desayuno</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a:t>
                      </a:r>
                      <a:r>
                        <a:rPr lang="es-MX" sz="1200" baseline="0" noProof="0" dirty="0" smtClean="0">
                          <a:latin typeface="Century Gothic"/>
                          <a:cs typeface="Century Gothic"/>
                        </a:rPr>
                        <a:t> roja</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 azul</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 mesa verde</a:t>
                      </a:r>
                      <a:endParaRPr lang="es-MX" sz="1200" noProof="0" dirty="0">
                        <a:latin typeface="Century Gothic"/>
                        <a:cs typeface="Century Gothic"/>
                      </a:endParaRPr>
                    </a:p>
                  </a:txBody>
                  <a:tcPr marL="83910" marR="83910" marT="41955" marB="41955">
                    <a:solidFill>
                      <a:srgbClr val="C6E0CE"/>
                    </a:solidFill>
                  </a:tcPr>
                </a:tc>
              </a:tr>
              <a:tr h="618327">
                <a:tc>
                  <a:txBody>
                    <a:bodyPr/>
                    <a:lstStyle/>
                    <a:p>
                      <a:r>
                        <a:rPr lang="es-MX" sz="1200" b="1" noProof="0" dirty="0" smtClean="0">
                          <a:latin typeface="Century Gothic"/>
                          <a:cs typeface="Century Gothic"/>
                        </a:rPr>
                        <a:t>Transición afuera</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Señalar la transición/</a:t>
                      </a:r>
                    </a:p>
                    <a:p>
                      <a:r>
                        <a:rPr lang="es-MX" sz="1200" noProof="0" dirty="0" smtClean="0">
                          <a:latin typeface="Century Gothic"/>
                          <a:cs typeface="Century Gothic"/>
                        </a:rPr>
                        <a:t>hacer burbujas/</a:t>
                      </a:r>
                      <a:r>
                        <a:rPr lang="es-MX" sz="1200" baseline="0" noProof="0" dirty="0" smtClean="0">
                          <a:latin typeface="Century Gothic"/>
                          <a:cs typeface="Century Gothic"/>
                        </a:rPr>
                        <a:t>pompas</a:t>
                      </a:r>
                    </a:p>
                  </a:txBody>
                  <a:tcPr marL="83910" marR="83910" marT="41955" marB="41955">
                    <a:solidFill>
                      <a:srgbClr val="C1E4EF"/>
                    </a:solidFill>
                  </a:tcPr>
                </a:tc>
                <a:tc>
                  <a:txBody>
                    <a:bodyPr/>
                    <a:lstStyle/>
                    <a:p>
                      <a:r>
                        <a:rPr lang="es-MX" sz="1200" noProof="0" dirty="0" smtClean="0">
                          <a:latin typeface="Century Gothic"/>
                          <a:cs typeface="Century Gothic"/>
                        </a:rPr>
                        <a:t>Limpiar las mesas del desayuno</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smtClean="0">
                          <a:latin typeface="Century Gothic"/>
                          <a:cs typeface="Century Gothic"/>
                        </a:rPr>
                        <a:t>Ayudar a los niños</a:t>
                      </a:r>
                      <a:r>
                        <a:rPr lang="es-MX" sz="1200" baseline="0" noProof="0" smtClean="0">
                          <a:latin typeface="Century Gothic"/>
                          <a:cs typeface="Century Gothic"/>
                        </a:rPr>
                        <a:t> con la </a:t>
                      </a:r>
                      <a:r>
                        <a:rPr lang="es-MX" sz="1200" noProof="0" smtClean="0">
                          <a:latin typeface="Century Gothic"/>
                          <a:cs typeface="Century Gothic"/>
                        </a:rPr>
                        <a:t>transición</a:t>
                      </a:r>
                      <a:endParaRPr lang="es-MX" sz="1200" noProof="0">
                        <a:latin typeface="Century Gothic"/>
                        <a:cs typeface="Century Gothic"/>
                      </a:endParaRPr>
                    </a:p>
                  </a:txBody>
                  <a:tcPr marL="83910" marR="83910" marT="41955" marB="41955">
                    <a:solidFill>
                      <a:srgbClr val="C1E4EF"/>
                    </a:solidFill>
                  </a:tcPr>
                </a:tc>
              </a:tr>
              <a:tr h="552377">
                <a:tc>
                  <a:txBody>
                    <a:bodyPr/>
                    <a:lstStyle/>
                    <a:p>
                      <a:r>
                        <a:rPr lang="es-MX" sz="1200" b="1" noProof="0" dirty="0" smtClean="0">
                          <a:latin typeface="Century Gothic"/>
                          <a:cs typeface="Century Gothic"/>
                        </a:rPr>
                        <a:t>Afuera</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la</a:t>
                      </a:r>
                      <a:r>
                        <a:rPr lang="es-MX" sz="1200" baseline="0" noProof="0" dirty="0" smtClean="0">
                          <a:latin typeface="Century Gothic"/>
                          <a:cs typeface="Century Gothic"/>
                        </a:rPr>
                        <a:t> estructura de </a:t>
                      </a:r>
                      <a:r>
                        <a:rPr lang="es-MX" sz="1200" noProof="0" dirty="0" smtClean="0">
                          <a:latin typeface="Century Gothic"/>
                          <a:cs typeface="Century Gothic"/>
                        </a:rPr>
                        <a:t>juego</a:t>
                      </a:r>
                      <a:r>
                        <a:rPr lang="es-MX" sz="1200" baseline="0" noProof="0" dirty="0" smtClean="0">
                          <a:latin typeface="Century Gothic"/>
                          <a:cs typeface="Century Gothic"/>
                        </a:rPr>
                        <a:t> grande</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En el campo/patio</a:t>
                      </a:r>
                      <a:r>
                        <a:rPr lang="es-MX" sz="1200" baseline="0" noProof="0" dirty="0" smtClean="0">
                          <a:latin typeface="Century Gothic"/>
                          <a:cs typeface="Century Gothic"/>
                        </a:rPr>
                        <a:t> de juego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Limpiar</a:t>
                      </a:r>
                      <a:r>
                        <a:rPr lang="es-MX" sz="1200" baseline="0" noProof="0" dirty="0" smtClean="0">
                          <a:latin typeface="Century Gothic"/>
                          <a:cs typeface="Century Gothic"/>
                        </a:rPr>
                        <a:t> y desinfectar mesas</a:t>
                      </a:r>
                      <a:endParaRPr lang="es-MX" sz="1200" noProof="0" dirty="0">
                        <a:latin typeface="Century Gothic"/>
                        <a:cs typeface="Century Gothic"/>
                      </a:endParaRPr>
                    </a:p>
                  </a:txBody>
                  <a:tcPr marL="83910" marR="83910" marT="41955" marB="41955">
                    <a:solidFill>
                      <a:srgbClr val="C6E0CE"/>
                    </a:solidFill>
                  </a:tcPr>
                </a:tc>
              </a:tr>
              <a:tr h="617213">
                <a:tc>
                  <a:txBody>
                    <a:bodyPr/>
                    <a:lstStyle/>
                    <a:p>
                      <a:r>
                        <a:rPr lang="es-MX" sz="1200" b="1" noProof="0" dirty="0" smtClean="0">
                          <a:latin typeface="Century Gothic"/>
                          <a:cs typeface="Century Gothic"/>
                        </a:rPr>
                        <a:t>Transición</a:t>
                      </a:r>
                      <a:r>
                        <a:rPr lang="es-MX" sz="1200" b="1" baseline="0" noProof="0" dirty="0" smtClean="0">
                          <a:latin typeface="Century Gothic"/>
                          <a:cs typeface="Century Gothic"/>
                        </a:rPr>
                        <a:t> al salón de clases</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Ayudar a los niños </a:t>
                      </a:r>
                      <a:r>
                        <a:rPr lang="es-MX" sz="1200" baseline="0" noProof="0" dirty="0" smtClean="0">
                          <a:latin typeface="Century Gothic"/>
                          <a:cs typeface="Century Gothic"/>
                        </a:rPr>
                        <a:t>con la </a:t>
                      </a:r>
                      <a:r>
                        <a:rPr lang="es-MX" sz="1200" noProof="0" dirty="0" smtClean="0">
                          <a:latin typeface="Century Gothic"/>
                          <a:cs typeface="Century Gothic"/>
                        </a:rPr>
                        <a:t> transición</a:t>
                      </a:r>
                      <a:r>
                        <a:rPr lang="es-MX" sz="1200" baseline="0" noProof="0" dirty="0" smtClean="0">
                          <a:latin typeface="Century Gothic"/>
                          <a:cs typeface="Century Gothic"/>
                        </a:rPr>
                        <a:t> al círculo</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Señalar la transición</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smtClean="0">
                          <a:latin typeface="Century Gothic"/>
                          <a:cs typeface="Century Gothic"/>
                        </a:rPr>
                        <a:t>Ayudar a los niños a lavar las manos</a:t>
                      </a:r>
                      <a:endParaRPr lang="es-MX" sz="1200" noProof="0">
                        <a:latin typeface="Century Gothic"/>
                        <a:cs typeface="Century Gothic"/>
                      </a:endParaRPr>
                    </a:p>
                  </a:txBody>
                  <a:tcPr marL="83910" marR="83910" marT="41955" marB="41955">
                    <a:solidFill>
                      <a:srgbClr val="C1E4EF"/>
                    </a:solidFill>
                  </a:tcPr>
                </a:tc>
              </a:tr>
              <a:tr h="600938">
                <a:tc>
                  <a:txBody>
                    <a:bodyPr/>
                    <a:lstStyle/>
                    <a:p>
                      <a:r>
                        <a:rPr lang="es-MX" sz="1200" b="1" baseline="0" noProof="0" dirty="0" smtClean="0">
                          <a:latin typeface="Century Gothic"/>
                          <a:cs typeface="Century Gothic"/>
                        </a:rPr>
                        <a:t>Hora del círculo</a:t>
                      </a:r>
                      <a:endParaRPr lang="es-MX" sz="1200" b="1"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Apoyar a los niños en el círculo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Dirigir</a:t>
                      </a:r>
                      <a:r>
                        <a:rPr lang="es-MX" sz="1200" baseline="0" noProof="0" dirty="0" smtClean="0">
                          <a:latin typeface="Century Gothic"/>
                          <a:cs typeface="Century Gothic"/>
                        </a:rPr>
                        <a:t> </a:t>
                      </a:r>
                      <a:r>
                        <a:rPr lang="es-MX" sz="1200" noProof="0" dirty="0" smtClean="0">
                          <a:latin typeface="Century Gothic"/>
                          <a:cs typeface="Century Gothic"/>
                        </a:rPr>
                        <a:t>el círculo</a:t>
                      </a:r>
                      <a:endParaRPr lang="es-MX" sz="1200" noProof="0" dirty="0">
                        <a:latin typeface="Century Gothic"/>
                        <a:cs typeface="Century Gothic"/>
                      </a:endParaRPr>
                    </a:p>
                  </a:txBody>
                  <a:tcPr marL="83910" marR="83910" marT="41955" marB="41955">
                    <a:solidFill>
                      <a:srgbClr val="C6E0CE"/>
                    </a:solidFill>
                  </a:tcPr>
                </a:tc>
                <a:tc>
                  <a:txBody>
                    <a:bodyPr/>
                    <a:lstStyle/>
                    <a:p>
                      <a:r>
                        <a:rPr lang="es-MX" sz="1200" noProof="0" dirty="0" smtClean="0">
                          <a:latin typeface="Century Gothic"/>
                          <a:cs typeface="Century Gothic"/>
                        </a:rPr>
                        <a:t>Libre (Descanso corto)</a:t>
                      </a:r>
                      <a:endParaRPr lang="es-MX" sz="1200" noProof="0" dirty="0">
                        <a:latin typeface="Century Gothic"/>
                        <a:cs typeface="Century Gothic"/>
                      </a:endParaRPr>
                    </a:p>
                  </a:txBody>
                  <a:tcPr marL="83910" marR="83910" marT="41955" marB="41955">
                    <a:solidFill>
                      <a:srgbClr val="C6E0CE"/>
                    </a:solidFill>
                  </a:tcPr>
                </a:tc>
              </a:tr>
              <a:tr h="401077">
                <a:tc>
                  <a:txBody>
                    <a:bodyPr/>
                    <a:lstStyle/>
                    <a:p>
                      <a:r>
                        <a:rPr lang="es-MX" sz="1200" b="1" noProof="0" dirty="0" smtClean="0">
                          <a:latin typeface="Century Gothic"/>
                          <a:cs typeface="Century Gothic"/>
                        </a:rPr>
                        <a:t>Centros</a:t>
                      </a:r>
                      <a:endParaRPr lang="es-MX" sz="1200" b="1"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1</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2</a:t>
                      </a:r>
                      <a:endParaRPr lang="es-MX" sz="1200" noProof="0" dirty="0">
                        <a:latin typeface="Century Gothic"/>
                        <a:cs typeface="Century Gothic"/>
                      </a:endParaRPr>
                    </a:p>
                  </a:txBody>
                  <a:tcPr marL="83910" marR="83910" marT="41955" marB="41955">
                    <a:solidFill>
                      <a:srgbClr val="C1E4EF"/>
                    </a:solidFill>
                  </a:tcPr>
                </a:tc>
                <a:tc>
                  <a:txBody>
                    <a:bodyPr/>
                    <a:lstStyle/>
                    <a:p>
                      <a:r>
                        <a:rPr lang="es-MX" sz="1200" noProof="0" dirty="0" smtClean="0">
                          <a:latin typeface="Century Gothic"/>
                          <a:cs typeface="Century Gothic"/>
                        </a:rPr>
                        <a:t>Zona 3</a:t>
                      </a:r>
                      <a:endParaRPr lang="es-MX" sz="1200" noProof="0" dirty="0">
                        <a:latin typeface="Century Gothic"/>
                        <a:cs typeface="Century Gothic"/>
                      </a:endParaRPr>
                    </a:p>
                  </a:txBody>
                  <a:tcPr marL="83910" marR="83910" marT="41955" marB="41955">
                    <a:solidFill>
                      <a:srgbClr val="C1E4EF"/>
                    </a:solidFill>
                  </a:tcPr>
                </a:tc>
              </a:tr>
            </a:tbl>
          </a:graphicData>
        </a:graphic>
      </p:graphicFrame>
    </p:spTree>
    <p:extLst>
      <p:ext uri="{BB962C8B-B14F-4D97-AF65-F5344CB8AC3E}">
        <p14:creationId xmlns:p14="http://schemas.microsoft.com/office/powerpoint/2010/main" val="262790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6" grpId="0" animBg="1"/>
      <p:bldP spid="16" grpId="1" animBg="1"/>
      <p:bldP spid="18" grpId="0" animBg="1"/>
      <p:bldP spid="18" grpId="1" animBg="1"/>
      <p:bldP spid="19" grpId="0" animBg="1"/>
      <p:bldP spid="19" grpId="1" animBg="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s-MX" dirty="0">
                <a:solidFill>
                  <a:prstClr val="black"/>
                </a:solidFill>
              </a:rPr>
              <a:t>¿CÓMO SE USA LA ZONIFICACIÓN EN EL SALÓN DE </a:t>
            </a:r>
            <a:r>
              <a:rPr lang="es-MX" dirty="0" smtClean="0">
                <a:solidFill>
                  <a:prstClr val="black"/>
                </a:solidFill>
              </a:rPr>
              <a:t>CLASES?</a:t>
            </a:r>
            <a:endParaRPr lang="en-US" dirty="0"/>
          </a:p>
        </p:txBody>
      </p:sp>
      <p:sp>
        <p:nvSpPr>
          <p:cNvPr id="2" name="Content Placeholder 1"/>
          <p:cNvSpPr>
            <a:spLocks noGrp="1"/>
          </p:cNvSpPr>
          <p:nvPr>
            <p:ph idx="1"/>
          </p:nvPr>
        </p:nvSpPr>
        <p:spPr>
          <a:xfrm>
            <a:off x="492972" y="1830387"/>
            <a:ext cx="8316748" cy="4525963"/>
          </a:xfrm>
        </p:spPr>
        <p:txBody>
          <a:bodyPr>
            <a:normAutofit/>
          </a:bodyPr>
          <a:lstStyle/>
          <a:p>
            <a:pPr marL="256032" indent="-256032">
              <a:spcBef>
                <a:spcPts val="1368"/>
              </a:spcBef>
              <a:buSzPct val="80000"/>
            </a:pPr>
            <a:r>
              <a:rPr lang="es-ES" dirty="0" smtClean="0"/>
              <a:t>Especificar </a:t>
            </a:r>
            <a:r>
              <a:rPr lang="es-ES" dirty="0"/>
              <a:t>los roles/las funciones, las zonas y las responsabilidades de cada maestro al principio de cada </a:t>
            </a:r>
            <a:r>
              <a:rPr lang="es-ES" dirty="0" smtClean="0"/>
              <a:t>semana.</a:t>
            </a:r>
            <a:endParaRPr lang="en-US" dirty="0"/>
          </a:p>
          <a:p>
            <a:pPr marL="256032" indent="-256032">
              <a:spcBef>
                <a:spcPts val="1368"/>
              </a:spcBef>
              <a:buSzPct val="80000"/>
            </a:pPr>
            <a:r>
              <a:rPr lang="es-ES" dirty="0" smtClean="0"/>
              <a:t>Asegurarse </a:t>
            </a:r>
            <a:r>
              <a:rPr lang="es-ES" dirty="0"/>
              <a:t>de que todos entiendan </a:t>
            </a:r>
            <a:r>
              <a:rPr lang="es-ES" dirty="0" smtClean="0"/>
              <a:t>sus roles/funciones </a:t>
            </a:r>
            <a:r>
              <a:rPr lang="es-ES" dirty="0"/>
              <a:t>y sus </a:t>
            </a:r>
            <a:r>
              <a:rPr lang="es-ES" dirty="0" smtClean="0"/>
              <a:t>zonas.</a:t>
            </a:r>
            <a:endParaRPr lang="en-US" dirty="0"/>
          </a:p>
          <a:p>
            <a:pPr marL="256032" indent="-256032">
              <a:spcBef>
                <a:spcPts val="1368"/>
              </a:spcBef>
              <a:buSzPct val="80000"/>
            </a:pPr>
            <a:r>
              <a:rPr lang="es-ES" dirty="0" smtClean="0"/>
              <a:t>Colocar </a:t>
            </a:r>
            <a:r>
              <a:rPr lang="es-ES" dirty="0"/>
              <a:t>un </a:t>
            </a:r>
            <a:r>
              <a:rPr lang="es-ES" dirty="0" smtClean="0"/>
              <a:t>cartel/tabla </a:t>
            </a:r>
            <a:r>
              <a:rPr lang="es-ES" dirty="0"/>
              <a:t>con el horario en un lugar visible dentro del salón de </a:t>
            </a:r>
            <a:r>
              <a:rPr lang="es-ES" dirty="0" smtClean="0"/>
              <a:t>clases.</a:t>
            </a:r>
            <a:endParaRPr lang="es-ES" dirty="0"/>
          </a:p>
        </p:txBody>
      </p:sp>
    </p:spTree>
    <p:extLst>
      <p:ext uri="{BB962C8B-B14F-4D97-AF65-F5344CB8AC3E}">
        <p14:creationId xmlns:p14="http://schemas.microsoft.com/office/powerpoint/2010/main" val="158183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921</Words>
  <Application>Microsoft Office PowerPoint</Application>
  <PresentationFormat>On-screen Show (4:3)</PresentationFormat>
  <Paragraphs>169</Paragraphs>
  <Slides>18</Slides>
  <Notes>14</Notes>
  <HiddenSlides>0</HiddenSlides>
  <MMClips>2</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Powerpoint_template</vt:lpstr>
      <vt:lpstr>1_Powerpoint_template</vt:lpstr>
      <vt:lpstr>2_Powerpoint_template</vt:lpstr>
      <vt:lpstr>3_Powerpoint_template</vt:lpstr>
      <vt:lpstr>el personal docente: Zonificación para Maximizar el  aprendizaje</vt:lpstr>
      <vt:lpstr>MARCO DE REFERENCIA PARA  LA PRÁCTICA EFECTIVA  EN APOYO A LA PREPARACIÓN PARA LA ESCUELA PARA TODOS LOS NIÑOS</vt:lpstr>
      <vt:lpstr>ObjetivOs</vt:lpstr>
      <vt:lpstr>¿QUÉ ES LA ZONIFICACIÓN?</vt:lpstr>
      <vt:lpstr>¿POR QUÉ Utilizar LA ZONIFICACIÓN?</vt:lpstr>
      <vt:lpstr>LOS Tipos DE Zonificación</vt:lpstr>
      <vt:lpstr>MAPA DE UN SALÓN DE CLASES CON ÁREAS DE ZONIFICACIÓN</vt:lpstr>
      <vt:lpstr>HORARIO DEL PERSONAL docente</vt:lpstr>
      <vt:lpstr>¿CÓMO SE USA LA ZONIFICACIÓN EN EL SALÓN DE CLASES?</vt:lpstr>
      <vt:lpstr>Video Example</vt:lpstr>
      <vt:lpstr>CONSEJOS PARA LA Zonificación</vt:lpstr>
      <vt:lpstr>Video example</vt:lpstr>
      <vt:lpstr>¡ayyy, AMONTONADAS!</vt:lpstr>
      <vt:lpstr>MAPA DE UN SALÓN DE CLASES CON ÁREAS DE ZONIFICACIÓN</vt:lpstr>
      <vt:lpstr>“¡no sÉ quÉ  hacer!” </vt:lpstr>
      <vt:lpstr>HORARIO DEL PERSONAL docente</vt:lpstr>
      <vt:lpstr>REPASO</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2012-01-31T01:56:08Z</dcterms:created>
  <dcterms:modified xsi:type="dcterms:W3CDTF">2015-01-23T12:43:17Z</dcterms:modified>
</cp:coreProperties>
</file>