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4" r:id="rId1"/>
    <p:sldMasterId id="2147483727" r:id="rId2"/>
    <p:sldMasterId id="2147483745" r:id="rId3"/>
  </p:sldMasterIdLst>
  <p:notesMasterIdLst>
    <p:notesMasterId r:id="rId20"/>
  </p:notesMasterIdLst>
  <p:handoutMasterIdLst>
    <p:handoutMasterId r:id="rId21"/>
  </p:handoutMasterIdLst>
  <p:sldIdLst>
    <p:sldId id="312" r:id="rId4"/>
    <p:sldId id="321" r:id="rId5"/>
    <p:sldId id="317" r:id="rId6"/>
    <p:sldId id="274" r:id="rId7"/>
    <p:sldId id="313" r:id="rId8"/>
    <p:sldId id="314" r:id="rId9"/>
    <p:sldId id="315" r:id="rId10"/>
    <p:sldId id="281" r:id="rId11"/>
    <p:sldId id="320" r:id="rId12"/>
    <p:sldId id="316" r:id="rId13"/>
    <p:sldId id="283" r:id="rId14"/>
    <p:sldId id="318" r:id="rId15"/>
    <p:sldId id="287" r:id="rId16"/>
    <p:sldId id="288" r:id="rId17"/>
    <p:sldId id="319" r:id="rId18"/>
    <p:sldId id="32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4F"/>
    <a:srgbClr val="852A61"/>
    <a:srgbClr val="9A3668"/>
    <a:srgbClr val="F4BE56"/>
    <a:srgbClr val="FFA72C"/>
    <a:srgbClr val="0249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58" autoAdjust="0"/>
    <p:restoredTop sz="98703" autoAdjust="0"/>
  </p:normalViewPr>
  <p:slideViewPr>
    <p:cSldViewPr snapToGrid="0">
      <p:cViewPr>
        <p:scale>
          <a:sx n="135" d="100"/>
          <a:sy n="135" d="100"/>
        </p:scale>
        <p:origin x="-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CF5C7C-7DAB-8743-8255-A921E45FF0F7}" type="datetimeFigureOut">
              <a:rPr lang="en-US" smtClean="0"/>
              <a:pPr/>
              <a:t>7/1/2013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E9F9751-C692-8C4E-83A0-B94324BD001E}" type="slidenum">
              <a:rPr lang="en-US" smtClean="0"/>
              <a:pPr/>
              <a:t>‹#›</a:t>
            </a:fld>
            <a:endParaRPr lang="en-US"/>
          </a:p>
        </p:txBody>
      </p:sp>
    </p:spTree>
    <p:extLst>
      <p:ext uri="{BB962C8B-B14F-4D97-AF65-F5344CB8AC3E}">
        <p14:creationId xmlns:p14="http://schemas.microsoft.com/office/powerpoint/2010/main" val="36577178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491F5C-D8AB-4B47-BD8D-39E6ADB2DB69}" type="datetimeFigureOut">
              <a:rPr lang="en-US" smtClean="0"/>
              <a:pPr/>
              <a:t>7/1/2013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66BC18-DAB5-451D-A1A4-979297D257D8}" type="slidenum">
              <a:rPr lang="en-US" smtClean="0"/>
              <a:pPr/>
              <a:t>‹#›</a:t>
            </a:fld>
            <a:endParaRPr lang="en-US"/>
          </a:p>
        </p:txBody>
      </p:sp>
    </p:spTree>
    <p:extLst>
      <p:ext uri="{BB962C8B-B14F-4D97-AF65-F5344CB8AC3E}">
        <p14:creationId xmlns:p14="http://schemas.microsoft.com/office/powerpoint/2010/main" val="469712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buFont typeface="Arial"/>
              <a:buNone/>
              <a:defRPr/>
            </a:pPr>
            <a:endParaRPr lang="en-US" dirty="0" smtClean="0">
              <a:ea typeface="+mn-ea"/>
              <a:cs typeface="+mn-cs"/>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851520C-7CEC-464E-B481-78123B9078A5}" type="slidenum">
              <a:rPr lang="en-US" sz="1200"/>
              <a:pPr eaLnBrk="1" hangingPunct="1"/>
              <a:t>3</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MS PGothic"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2A279922-73A9-694F-A0F0-4738C16BD04B}" type="slidenum">
              <a:rPr lang="en-US" sz="1200"/>
              <a:pPr eaLnBrk="1" hangingPunct="1"/>
              <a:t>12</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6BC18-DAB5-451D-A1A4-979297D257D8}" type="slidenum">
              <a:rPr lang="en-US" smtClean="0"/>
              <a:pPr/>
              <a:t>13</a:t>
            </a:fld>
            <a:endParaRPr lang="en-US"/>
          </a:p>
        </p:txBody>
      </p:sp>
    </p:spTree>
    <p:extLst>
      <p:ext uri="{BB962C8B-B14F-4D97-AF65-F5344CB8AC3E}">
        <p14:creationId xmlns:p14="http://schemas.microsoft.com/office/powerpoint/2010/main" val="3150936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6BC18-DAB5-451D-A1A4-979297D257D8}" type="slidenum">
              <a:rPr lang="en-US" smtClean="0"/>
              <a:pPr/>
              <a:t>14</a:t>
            </a:fld>
            <a:endParaRPr lang="en-US"/>
          </a:p>
        </p:txBody>
      </p:sp>
    </p:spTree>
    <p:extLst>
      <p:ext uri="{BB962C8B-B14F-4D97-AF65-F5344CB8AC3E}">
        <p14:creationId xmlns:p14="http://schemas.microsoft.com/office/powerpoint/2010/main" val="3810913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8F98AE72-E38F-1345-8E1A-7F4FD2D57BF1}" type="slidenum">
              <a:rPr lang="en-US" sz="1200"/>
              <a:pPr eaLnBrk="1" hangingPunct="1"/>
              <a:t>15</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55CD1D0-D2E6-014E-BFD7-4A23BDD99E43}"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367641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MS PGothic" charset="0"/>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2AA2B6F5-F340-F543-9819-D41ADD371974}" type="slidenum">
              <a:rPr lang="en-US" sz="1200"/>
              <a:pPr eaLnBrk="1" hangingPunct="1"/>
              <a:t>4</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8AEC374A-EC79-E14F-B236-5776E1CBF13E}" type="slidenum">
              <a:rPr lang="en-US" sz="1200"/>
              <a:pPr eaLnBrk="1" hangingPunct="1"/>
              <a:t>5</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endParaRPr lang="en-US" dirty="0"/>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8EE3266A-81D9-C840-B028-DFB7FFCF6A87}" type="slidenum">
              <a:rPr lang="en-US" sz="1200"/>
              <a:pPr eaLnBrk="1" hangingPunct="1"/>
              <a:t>6</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MS PGothic" charset="0"/>
            </a:endParaRP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1C1910B9-A2E9-A34C-AD45-A4B4A6C3EE32}" type="slidenum">
              <a:rPr lang="en-US" sz="1200"/>
              <a:pPr eaLnBrk="1" hangingPunct="1"/>
              <a:t>7</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C66BC18-DAB5-451D-A1A4-979297D257D8}" type="slidenum">
              <a:rPr lang="en-US" smtClean="0"/>
              <a:pPr/>
              <a:t>8</a:t>
            </a:fld>
            <a:endParaRPr lang="en-US"/>
          </a:p>
        </p:txBody>
      </p:sp>
    </p:spTree>
    <p:extLst>
      <p:ext uri="{BB962C8B-B14F-4D97-AF65-F5344CB8AC3E}">
        <p14:creationId xmlns:p14="http://schemas.microsoft.com/office/powerpoint/2010/main" val="1351944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MS PGothic"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CBE29CE-483F-734E-985B-ECC4EB935970}" type="slidenum">
              <a:rPr lang="en-US" sz="1200"/>
              <a:pPr eaLnBrk="1" hangingPunct="1"/>
              <a:t>9</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C738283B-686B-694E-A0B7-5111A2758AC7}" type="slidenum">
              <a:rPr lang="en-US" sz="1200"/>
              <a:pPr eaLnBrk="1" hangingPunct="1"/>
              <a:t>10</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6BC18-DAB5-451D-A1A4-979297D257D8}" type="slidenum">
              <a:rPr lang="en-US" smtClean="0"/>
              <a:pPr/>
              <a:t>11</a:t>
            </a:fld>
            <a:endParaRPr lang="en-US"/>
          </a:p>
        </p:txBody>
      </p:sp>
    </p:spTree>
    <p:extLst>
      <p:ext uri="{BB962C8B-B14F-4D97-AF65-F5344CB8AC3E}">
        <p14:creationId xmlns:p14="http://schemas.microsoft.com/office/powerpoint/2010/main" val="2863525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fld id="{7AEEDAE7-E26B-EE44-8C4B-F26137572B79}" type="datetimeFigureOut">
              <a:rPr lang="en-US" smtClean="0">
                <a:solidFill>
                  <a:srgbClr val="005DAA"/>
                </a:solidFill>
                <a:latin typeface="Arial" charset="0"/>
                <a:ea typeface="ＭＳ Ｐゴシック" charset="0"/>
                <a:cs typeface="ＭＳ Ｐゴシック" charset="0"/>
              </a:rPr>
              <a:pPr fontAlgn="base">
                <a:spcBef>
                  <a:spcPct val="0"/>
                </a:spcBef>
                <a:spcAft>
                  <a:spcPct val="0"/>
                </a:spcAft>
                <a:defRPr/>
              </a:pPr>
              <a:t>7/1/2013</a:t>
            </a:fld>
            <a:endParaRPr lang="en-US">
              <a:solidFill>
                <a:srgbClr val="005DAA"/>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5DAA"/>
              </a:solidFill>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0E53508-F60E-9449-8DA4-643631CE1139}" type="slidenum">
              <a:rPr lang="en-US" smtClean="0">
                <a:solidFill>
                  <a:srgbClr val="005DAA"/>
                </a:solidFill>
                <a:latin typeface="Arial" charset="0"/>
                <a:ea typeface="ＭＳ Ｐゴシック" charset="0"/>
                <a:cs typeface="ＭＳ Ｐゴシック" charset="0"/>
              </a:rPr>
              <a:pPr fontAlgn="base">
                <a:spcBef>
                  <a:spcPct val="0"/>
                </a:spcBef>
                <a:spcAft>
                  <a:spcPct val="0"/>
                </a:spcAft>
                <a:defRPr/>
              </a:pPr>
              <a:t>‹#›</a:t>
            </a:fld>
            <a:endParaRPr lang="en-US">
              <a:solidFill>
                <a:srgbClr val="005DAA"/>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0116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srgbClr val="005DAA"/>
                </a:solidFill>
                <a:latin typeface="Calibri"/>
              </a:rPr>
              <a:pPr/>
              <a:t>7/1/2013</a:t>
            </a:fld>
            <a:endParaRPr lang="en-US" dirty="0">
              <a:solidFill>
                <a:srgbClr val="005DAA"/>
              </a:solidFill>
              <a:latin typeface="Calibri"/>
            </a:endParaRPr>
          </a:p>
        </p:txBody>
      </p:sp>
      <p:sp>
        <p:nvSpPr>
          <p:cNvPr id="5" name="Footer Placeholder 4"/>
          <p:cNvSpPr>
            <a:spLocks noGrp="1"/>
          </p:cNvSpPr>
          <p:nvPr>
            <p:ph type="ftr" sz="quarter" idx="11"/>
          </p:nvPr>
        </p:nvSpPr>
        <p:spPr/>
        <p:txBody>
          <a:bodyPr/>
          <a:lstStyle/>
          <a:p>
            <a:endParaRPr lang="en-US" dirty="0">
              <a:solidFill>
                <a:srgbClr val="005DAA"/>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srgbClr val="005DAA"/>
                </a:solidFill>
                <a:latin typeface="Calibri"/>
              </a:rPr>
              <a:pPr/>
              <a:t>‹#›</a:t>
            </a:fld>
            <a:endParaRPr lang="en-US" dirty="0">
              <a:solidFill>
                <a:srgbClr val="005DAA"/>
              </a:solidFill>
              <a:latin typeface="Calibri"/>
            </a:endParaRPr>
          </a:p>
        </p:txBody>
      </p:sp>
    </p:spTree>
    <p:extLst>
      <p:ext uri="{BB962C8B-B14F-4D97-AF65-F5344CB8AC3E}">
        <p14:creationId xmlns:p14="http://schemas.microsoft.com/office/powerpoint/2010/main" val="246427010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srgbClr val="005DAA"/>
                </a:solidFill>
                <a:latin typeface="Calibri"/>
              </a:rPr>
              <a:pPr/>
              <a:t>7/1/2013</a:t>
            </a:fld>
            <a:endParaRPr lang="en-US" dirty="0">
              <a:solidFill>
                <a:srgbClr val="005DAA"/>
              </a:solidFill>
              <a:latin typeface="Calibri"/>
            </a:endParaRPr>
          </a:p>
        </p:txBody>
      </p:sp>
      <p:sp>
        <p:nvSpPr>
          <p:cNvPr id="5" name="Footer Placeholder 4"/>
          <p:cNvSpPr>
            <a:spLocks noGrp="1"/>
          </p:cNvSpPr>
          <p:nvPr>
            <p:ph type="ftr" sz="quarter" idx="11"/>
          </p:nvPr>
        </p:nvSpPr>
        <p:spPr/>
        <p:txBody>
          <a:bodyPr/>
          <a:lstStyle/>
          <a:p>
            <a:endParaRPr lang="en-US" dirty="0">
              <a:solidFill>
                <a:srgbClr val="005DAA"/>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srgbClr val="005DAA"/>
                </a:solidFill>
                <a:latin typeface="Calibri"/>
              </a:rPr>
              <a:pPr/>
              <a:t>‹#›</a:t>
            </a:fld>
            <a:endParaRPr lang="en-US" dirty="0">
              <a:solidFill>
                <a:srgbClr val="005DAA"/>
              </a:solidFill>
              <a:latin typeface="Calibri"/>
            </a:endParaRPr>
          </a:p>
        </p:txBody>
      </p:sp>
    </p:spTree>
    <p:extLst>
      <p:ext uri="{BB962C8B-B14F-4D97-AF65-F5344CB8AC3E}">
        <p14:creationId xmlns:p14="http://schemas.microsoft.com/office/powerpoint/2010/main" val="1219915637"/>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7/1/2013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71675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41370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4241956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72152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34092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11138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0668382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09325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F97BCA50-106C-6644-88FD-7EB5C7BF4DA4}" type="datetimeFigureOut">
              <a:rPr lang="en-US" smtClean="0">
                <a:solidFill>
                  <a:srgbClr val="005DAA"/>
                </a:solidFill>
                <a:latin typeface="Calibri"/>
              </a:rPr>
              <a:pPr>
                <a:defRPr/>
              </a:pPr>
              <a:t>7/1/2013</a:t>
            </a:fld>
            <a:endParaRPr lang="en-US">
              <a:solidFill>
                <a:srgbClr val="005DAA"/>
              </a:solidFill>
              <a:latin typeface="Calibri"/>
            </a:endParaRPr>
          </a:p>
        </p:txBody>
      </p:sp>
      <p:sp>
        <p:nvSpPr>
          <p:cNvPr id="5" name="Footer Placeholder 4"/>
          <p:cNvSpPr>
            <a:spLocks noGrp="1"/>
          </p:cNvSpPr>
          <p:nvPr>
            <p:ph type="ftr" sz="quarter" idx="11"/>
          </p:nvPr>
        </p:nvSpPr>
        <p:spPr/>
        <p:txBody>
          <a:bodyPr/>
          <a:lstStyle/>
          <a:p>
            <a:pPr>
              <a:defRPr/>
            </a:pPr>
            <a:endParaRPr lang="en-US">
              <a:solidFill>
                <a:srgbClr val="005DAA"/>
              </a:solidFill>
              <a:latin typeface="Calibri"/>
            </a:endParaRPr>
          </a:p>
        </p:txBody>
      </p:sp>
      <p:sp>
        <p:nvSpPr>
          <p:cNvPr id="6" name="Slide Number Placeholder 5"/>
          <p:cNvSpPr>
            <a:spLocks noGrp="1"/>
          </p:cNvSpPr>
          <p:nvPr>
            <p:ph type="sldNum" sz="quarter" idx="12"/>
          </p:nvPr>
        </p:nvSpPr>
        <p:spPr/>
        <p:txBody>
          <a:bodyPr/>
          <a:lstStyle/>
          <a:p>
            <a:pPr>
              <a:defRPr/>
            </a:pPr>
            <a:fld id="{8DB4ADF5-F659-8942-84FF-94FF3BE6F618}" type="slidenum">
              <a:rPr lang="en-US" smtClean="0">
                <a:solidFill>
                  <a:srgbClr val="005DAA"/>
                </a:solidFill>
                <a:latin typeface="Calibri"/>
              </a:rPr>
              <a:pPr>
                <a:defRPr/>
              </a:pPr>
              <a:t>‹#›</a:t>
            </a:fld>
            <a:endParaRPr lang="en-US">
              <a:solidFill>
                <a:srgbClr val="005DAA"/>
              </a:solidFill>
              <a:latin typeface="Calibri"/>
            </a:endParaRPr>
          </a:p>
        </p:txBody>
      </p:sp>
    </p:spTree>
    <p:extLst>
      <p:ext uri="{BB962C8B-B14F-4D97-AF65-F5344CB8AC3E}">
        <p14:creationId xmlns:p14="http://schemas.microsoft.com/office/powerpoint/2010/main" val="1397009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91473770"/>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8707316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4501337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defTabSz="457200">
              <a:defRPr/>
            </a:pPr>
            <a:r>
              <a:rPr lang="en-US" sz="1400" dirty="0" smtClean="0">
                <a:solidFill>
                  <a:prstClr val="black"/>
                </a:solidFill>
                <a:latin typeface="Century Gothic"/>
                <a:ea typeface="ＭＳ Ｐゴシック" charset="0"/>
                <a:cs typeface="Century Gothic"/>
              </a:rPr>
              <a:t>For more Information, contact us at: </a:t>
            </a:r>
            <a:r>
              <a:rPr lang="en-US" sz="1400" b="1" dirty="0" smtClean="0">
                <a:solidFill>
                  <a:prstClr val="black"/>
                </a:solidFill>
                <a:latin typeface="Century Gothic"/>
                <a:ea typeface="ＭＳ Ｐゴシック" charset="0"/>
                <a:cs typeface="Century Gothic"/>
              </a:rPr>
              <a:t>NCQTL@UW.EDU </a:t>
            </a:r>
            <a:r>
              <a:rPr lang="en-US" sz="1400" dirty="0" smtClean="0">
                <a:solidFill>
                  <a:prstClr val="black"/>
                </a:solidFill>
                <a:latin typeface="Century Gothic"/>
                <a:ea typeface="ＭＳ Ｐゴシック" charset="0"/>
                <a:cs typeface="Century Gothic"/>
              </a:rPr>
              <a:t>or 877-731-0764</a:t>
            </a:r>
          </a:p>
          <a:p>
            <a:pPr algn="ctr" defTabSz="457200">
              <a:spcBef>
                <a:spcPts val="600"/>
              </a:spcBef>
              <a:defRPr/>
            </a:pPr>
            <a:r>
              <a:rPr lang="en-US" sz="900" dirty="0" smtClean="0">
                <a:solidFill>
                  <a:prstClr val="black"/>
                </a:solidFill>
                <a:latin typeface="Century Gothic"/>
                <a:ea typeface="ＭＳ Ｐゴシック" charset="0"/>
                <a:cs typeface="Century Gothic"/>
              </a:rPr>
              <a:t>This document was prepared under Grant #90HC0002 for the U.S. Department of Health and Human Services, </a:t>
            </a:r>
            <a:br>
              <a:rPr lang="en-US" sz="900" dirty="0" smtClean="0">
                <a:solidFill>
                  <a:prstClr val="black"/>
                </a:solidFill>
                <a:latin typeface="Century Gothic"/>
                <a:ea typeface="ＭＳ Ｐゴシック" charset="0"/>
                <a:cs typeface="Century Gothic"/>
              </a:rPr>
            </a:br>
            <a:r>
              <a:rPr lang="en-US" sz="900" dirty="0" smtClean="0">
                <a:solidFill>
                  <a:prstClr val="black"/>
                </a:solidFill>
                <a:latin typeface="Century Gothic"/>
                <a:ea typeface="ＭＳ Ｐゴシック" charset="0"/>
                <a:cs typeface="Century Gothic"/>
              </a:rPr>
              <a:t>Administration for Children and Families, Office of Head Start, by the National Center on Quality Teaching and Learning.</a:t>
            </a:r>
          </a:p>
          <a:p>
            <a:pPr>
              <a:spcBef>
                <a:spcPts val="600"/>
              </a:spcBef>
            </a:pPr>
            <a:endParaRPr lang="en-US" sz="900" dirty="0">
              <a:solidFill>
                <a:prstClr val="black"/>
              </a:solidFill>
              <a:ea typeface="ＭＳ Ｐゴシック" charset="0"/>
            </a:endParaRPr>
          </a:p>
        </p:txBody>
      </p:sp>
    </p:spTree>
    <p:extLst>
      <p:ext uri="{BB962C8B-B14F-4D97-AF65-F5344CB8AC3E}">
        <p14:creationId xmlns:p14="http://schemas.microsoft.com/office/powerpoint/2010/main" val="389047435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09868464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a:r>
              <a:rPr lang="en-US" sz="1100" b="1" dirty="0" smtClean="0">
                <a:solidFill>
                  <a:srgbClr val="1F497D"/>
                </a:solidFill>
                <a:ea typeface="ＭＳ Ｐゴシック" charset="0"/>
              </a:rPr>
              <a:t>For more Information</a:t>
            </a:r>
          </a:p>
          <a:p>
            <a:pPr algn="ctr">
              <a:lnSpc>
                <a:spcPct val="150000"/>
              </a:lnSpc>
            </a:pPr>
            <a:r>
              <a:rPr lang="en-US" sz="1100" dirty="0" smtClean="0">
                <a:solidFill>
                  <a:srgbClr val="1F497D"/>
                </a:solidFill>
                <a:ea typeface="ＭＳ Ｐゴシック" charset="0"/>
              </a:rPr>
              <a:t>Visit: www.ncqtl.org     Contact us at: ncqtl@uw.edu or 877-731-0764</a:t>
            </a:r>
            <a:endParaRPr lang="en-US" sz="1100" dirty="0">
              <a:solidFill>
                <a:srgbClr val="1F497D"/>
              </a:solidFill>
              <a:ea typeface="ＭＳ Ｐゴシック" charset="0"/>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r>
              <a:rPr lang="en-US" sz="800" dirty="0" smtClean="0">
                <a:solidFill>
                  <a:srgbClr val="1F497D"/>
                </a:solidFill>
                <a:ea typeface="ＭＳ Ｐゴシック" charset="0"/>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41954865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73261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450850" y="320675"/>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a:defRPr/>
            </a:pPr>
            <a:fld id="{7AEEDAE7-E26B-EE44-8C4B-F26137572B79}" type="datetimeFigureOut">
              <a:rPr lang="en-US" smtClean="0">
                <a:solidFill>
                  <a:srgbClr val="005DAA"/>
                </a:solidFill>
              </a:rPr>
              <a:pPr>
                <a:defRPr/>
              </a:pPr>
              <a:t>7/1/2013</a:t>
            </a:fld>
            <a:endParaRPr lang="en-US" dirty="0">
              <a:solidFill>
                <a:srgbClr val="005DAA"/>
              </a:solidFill>
            </a:endParaRPr>
          </a:p>
        </p:txBody>
      </p:sp>
      <p:sp>
        <p:nvSpPr>
          <p:cNvPr id="5" name="Footer Placeholder 4"/>
          <p:cNvSpPr>
            <a:spLocks noGrp="1"/>
          </p:cNvSpPr>
          <p:nvPr>
            <p:ph type="ftr" sz="quarter" idx="11"/>
          </p:nvPr>
        </p:nvSpPr>
        <p:spPr/>
        <p:txBody>
          <a:bodyPr/>
          <a:lstStyle/>
          <a:p>
            <a:pPr>
              <a:defRPr/>
            </a:pPr>
            <a:endParaRPr lang="en-US" dirty="0">
              <a:solidFill>
                <a:srgbClr val="005DAA"/>
              </a:solidFill>
            </a:endParaRPr>
          </a:p>
        </p:txBody>
      </p:sp>
      <p:sp>
        <p:nvSpPr>
          <p:cNvPr id="6" name="Slide Number Placeholder 5"/>
          <p:cNvSpPr>
            <a:spLocks noGrp="1"/>
          </p:cNvSpPr>
          <p:nvPr>
            <p:ph type="sldNum" sz="quarter" idx="12"/>
          </p:nvPr>
        </p:nvSpPr>
        <p:spPr/>
        <p:txBody>
          <a:bodyPr/>
          <a:lstStyle/>
          <a:p>
            <a:pPr>
              <a:defRPr/>
            </a:pPr>
            <a:fld id="{80E53508-F60E-9449-8DA4-643631CE1139}" type="slidenum">
              <a:rPr lang="en-US" smtClean="0">
                <a:solidFill>
                  <a:srgbClr val="005DAA"/>
                </a:solidFill>
              </a:rPr>
              <a:pPr>
                <a:defRPr/>
              </a:pPr>
              <a:t>‹#›</a:t>
            </a:fld>
            <a:endParaRPr lang="en-US" dirty="0">
              <a:solidFill>
                <a:srgbClr val="005DAA"/>
              </a:solidFill>
            </a:endParaRPr>
          </a:p>
        </p:txBody>
      </p:sp>
      <p:pic>
        <p:nvPicPr>
          <p:cNvPr id="3" name="Picture 2" descr="NCQTL_Logo_SPANISH.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75923" y="434415"/>
            <a:ext cx="2223701" cy="673660"/>
          </a:xfrm>
          <a:prstGeom prst="rect">
            <a:avLst/>
          </a:prstGeom>
        </p:spPr>
      </p:pic>
    </p:spTree>
    <p:extLst>
      <p:ext uri="{BB962C8B-B14F-4D97-AF65-F5344CB8AC3E}">
        <p14:creationId xmlns:p14="http://schemas.microsoft.com/office/powerpoint/2010/main" val="2340511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7/1/2013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657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56305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99681038-AFC6-274B-A2DB-63A799E7F682}" type="datetimeFigureOut">
              <a:rPr lang="en-US" smtClean="0">
                <a:solidFill>
                  <a:prstClr val="black">
                    <a:tint val="75000"/>
                  </a:prstClr>
                </a:solidFill>
                <a:latin typeface="Calibri"/>
              </a:rPr>
              <a:pPr>
                <a:defRPr/>
              </a:pPr>
              <a:t>7/1/2013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CDD25C4D-0B41-1D45-B68E-227375629129}" type="slidenum">
              <a:rPr lang="en-US" smtClean="0">
                <a:solidFill>
                  <a:srgbClr val="D4D4D4"/>
                </a:solidFill>
                <a:latin typeface="Calibri"/>
              </a:rPr>
              <a:pPr>
                <a:defRPr/>
              </a:pPr>
              <a:t>‹#›</a:t>
            </a:fld>
            <a:endParaRPr lang="en-US">
              <a:solidFill>
                <a:srgbClr val="D4D4D4"/>
              </a:solidFill>
              <a:latin typeface="Calibri"/>
            </a:endParaRPr>
          </a:p>
        </p:txBody>
      </p:sp>
    </p:spTree>
    <p:extLst>
      <p:ext uri="{BB962C8B-B14F-4D97-AF65-F5344CB8AC3E}">
        <p14:creationId xmlns:p14="http://schemas.microsoft.com/office/powerpoint/2010/main" val="2679238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92096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9828619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86280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587366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08784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27091346"/>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11709745"/>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57436222"/>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49607360"/>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3533326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DD864BB0-D65B-3F4D-B3C2-8590CD1D9DA8}" type="datetimeFigureOut">
              <a:rPr lang="en-US" smtClean="0">
                <a:solidFill>
                  <a:srgbClr val="005DAA"/>
                </a:solidFill>
                <a:latin typeface="Calibri"/>
              </a:rPr>
              <a:pPr>
                <a:defRPr/>
              </a:pPr>
              <a:t>7/1/2013</a:t>
            </a:fld>
            <a:endParaRPr lang="en-US">
              <a:solidFill>
                <a:srgbClr val="005DAA"/>
              </a:solidFill>
              <a:latin typeface="Calibri"/>
            </a:endParaRPr>
          </a:p>
        </p:txBody>
      </p:sp>
      <p:sp>
        <p:nvSpPr>
          <p:cNvPr id="6" name="Footer Placeholder 5"/>
          <p:cNvSpPr>
            <a:spLocks noGrp="1"/>
          </p:cNvSpPr>
          <p:nvPr>
            <p:ph type="ftr" sz="quarter" idx="11"/>
          </p:nvPr>
        </p:nvSpPr>
        <p:spPr/>
        <p:txBody>
          <a:bodyPr/>
          <a:lstStyle/>
          <a:p>
            <a:pPr>
              <a:defRPr/>
            </a:pPr>
            <a:endParaRPr lang="en-US">
              <a:solidFill>
                <a:srgbClr val="005DAA"/>
              </a:solidFill>
              <a:latin typeface="Calibri"/>
            </a:endParaRPr>
          </a:p>
        </p:txBody>
      </p:sp>
      <p:sp>
        <p:nvSpPr>
          <p:cNvPr id="7" name="Slide Number Placeholder 6"/>
          <p:cNvSpPr>
            <a:spLocks noGrp="1"/>
          </p:cNvSpPr>
          <p:nvPr>
            <p:ph type="sldNum" sz="quarter" idx="12"/>
          </p:nvPr>
        </p:nvSpPr>
        <p:spPr/>
        <p:txBody>
          <a:bodyPr/>
          <a:lstStyle/>
          <a:p>
            <a:pPr>
              <a:defRPr/>
            </a:pPr>
            <a:fld id="{A80AAAA4-2D55-A64D-8133-C99AF9A2344D}" type="slidenum">
              <a:rPr lang="en-US" smtClean="0">
                <a:solidFill>
                  <a:srgbClr val="005DAA"/>
                </a:solidFill>
                <a:latin typeface="Calibri"/>
              </a:rPr>
              <a:pPr>
                <a:defRPr/>
              </a:pPr>
              <a:t>‹#›</a:t>
            </a:fld>
            <a:endParaRPr lang="en-US">
              <a:solidFill>
                <a:srgbClr val="005DAA"/>
              </a:solidFill>
              <a:latin typeface="Calibri"/>
            </a:endParaRPr>
          </a:p>
        </p:txBody>
      </p:sp>
    </p:spTree>
    <p:extLst>
      <p:ext uri="{BB962C8B-B14F-4D97-AF65-F5344CB8AC3E}">
        <p14:creationId xmlns:p14="http://schemas.microsoft.com/office/powerpoint/2010/main" val="23546623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defTabSz="457200">
              <a:defRPr/>
            </a:pPr>
            <a:r>
              <a:rPr lang="en-US" sz="1400" dirty="0" smtClean="0">
                <a:solidFill>
                  <a:prstClr val="black"/>
                </a:solidFill>
                <a:latin typeface="Century Gothic"/>
                <a:ea typeface="ＭＳ Ｐゴシック" charset="0"/>
                <a:cs typeface="Century Gothic"/>
              </a:rPr>
              <a:t>For more Information, contact us at: </a:t>
            </a:r>
            <a:r>
              <a:rPr lang="en-US" sz="1400" b="1" dirty="0" smtClean="0">
                <a:solidFill>
                  <a:prstClr val="black"/>
                </a:solidFill>
                <a:latin typeface="Century Gothic"/>
                <a:ea typeface="ＭＳ Ｐゴシック" charset="0"/>
                <a:cs typeface="Century Gothic"/>
              </a:rPr>
              <a:t>NCQTL@UW.EDU </a:t>
            </a:r>
            <a:r>
              <a:rPr lang="en-US" sz="1400" dirty="0" smtClean="0">
                <a:solidFill>
                  <a:prstClr val="black"/>
                </a:solidFill>
                <a:latin typeface="Century Gothic"/>
                <a:ea typeface="ＭＳ Ｐゴシック" charset="0"/>
                <a:cs typeface="Century Gothic"/>
              </a:rPr>
              <a:t>or 877-731-0764</a:t>
            </a:r>
          </a:p>
          <a:p>
            <a:pPr algn="ctr" defTabSz="457200">
              <a:spcBef>
                <a:spcPts val="600"/>
              </a:spcBef>
              <a:defRPr/>
            </a:pPr>
            <a:r>
              <a:rPr lang="en-US" sz="900" dirty="0" smtClean="0">
                <a:solidFill>
                  <a:prstClr val="black"/>
                </a:solidFill>
                <a:latin typeface="Century Gothic"/>
                <a:ea typeface="ＭＳ Ｐゴシック" charset="0"/>
                <a:cs typeface="Century Gothic"/>
              </a:rPr>
              <a:t>This document was prepared under Grant #90HC0002 for the U.S. Department of Health and Human Services, </a:t>
            </a:r>
            <a:br>
              <a:rPr lang="en-US" sz="900" dirty="0" smtClean="0">
                <a:solidFill>
                  <a:prstClr val="black"/>
                </a:solidFill>
                <a:latin typeface="Century Gothic"/>
                <a:ea typeface="ＭＳ Ｐゴシック" charset="0"/>
                <a:cs typeface="Century Gothic"/>
              </a:rPr>
            </a:br>
            <a:r>
              <a:rPr lang="en-US" sz="900" dirty="0" smtClean="0">
                <a:solidFill>
                  <a:prstClr val="black"/>
                </a:solidFill>
                <a:latin typeface="Century Gothic"/>
                <a:ea typeface="ＭＳ Ｐゴシック" charset="0"/>
                <a:cs typeface="Century Gothic"/>
              </a:rPr>
              <a:t>Administration for Children and Families, Office of Head Start, by the National Center on Quality Teaching and Learning.</a:t>
            </a:r>
          </a:p>
          <a:p>
            <a:pPr>
              <a:spcBef>
                <a:spcPts val="600"/>
              </a:spcBef>
            </a:pPr>
            <a:endParaRPr lang="en-US" sz="900" dirty="0">
              <a:solidFill>
                <a:prstClr val="black"/>
              </a:solidFill>
              <a:ea typeface="ＭＳ Ｐゴシック" charset="0"/>
            </a:endParaRPr>
          </a:p>
        </p:txBody>
      </p:sp>
    </p:spTree>
    <p:extLst>
      <p:ext uri="{BB962C8B-B14F-4D97-AF65-F5344CB8AC3E}">
        <p14:creationId xmlns:p14="http://schemas.microsoft.com/office/powerpoint/2010/main" val="3990213634"/>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17124840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a:r>
              <a:rPr lang="en-US" sz="1100" b="1" dirty="0" smtClean="0">
                <a:solidFill>
                  <a:srgbClr val="1F497D"/>
                </a:solidFill>
                <a:ea typeface="ＭＳ Ｐゴシック" charset="0"/>
              </a:rPr>
              <a:t>For more Information</a:t>
            </a:r>
          </a:p>
          <a:p>
            <a:pPr algn="ctr">
              <a:lnSpc>
                <a:spcPct val="150000"/>
              </a:lnSpc>
            </a:pPr>
            <a:r>
              <a:rPr lang="en-US" sz="1100" dirty="0" smtClean="0">
                <a:solidFill>
                  <a:srgbClr val="1F497D"/>
                </a:solidFill>
                <a:ea typeface="ＭＳ Ｐゴシック" charset="0"/>
              </a:rPr>
              <a:t>Visit: www.ncqtl.org     Contact us at: ncqtl@uw.edu or 877-731-0764</a:t>
            </a:r>
            <a:endParaRPr lang="en-US" sz="1100" dirty="0">
              <a:solidFill>
                <a:srgbClr val="1F497D"/>
              </a:solidFill>
              <a:ea typeface="ＭＳ Ｐゴシック" charset="0"/>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r>
              <a:rPr lang="en-US" sz="800" dirty="0" smtClean="0">
                <a:solidFill>
                  <a:srgbClr val="1F497D"/>
                </a:solidFill>
                <a:ea typeface="ＭＳ Ｐゴシック" charset="0"/>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15993690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62213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450850" y="320675"/>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a:defRPr/>
            </a:pPr>
            <a:fld id="{7AEEDAE7-E26B-EE44-8C4B-F26137572B79}" type="datetimeFigureOut">
              <a:rPr lang="en-US" smtClean="0">
                <a:solidFill>
                  <a:srgbClr val="005DAA"/>
                </a:solidFill>
              </a:rPr>
              <a:pPr>
                <a:defRPr/>
              </a:pPr>
              <a:t>7/1/2013</a:t>
            </a:fld>
            <a:endParaRPr lang="en-US" dirty="0">
              <a:solidFill>
                <a:srgbClr val="005DAA"/>
              </a:solidFill>
            </a:endParaRPr>
          </a:p>
        </p:txBody>
      </p:sp>
      <p:sp>
        <p:nvSpPr>
          <p:cNvPr id="5" name="Footer Placeholder 4"/>
          <p:cNvSpPr>
            <a:spLocks noGrp="1"/>
          </p:cNvSpPr>
          <p:nvPr>
            <p:ph type="ftr" sz="quarter" idx="11"/>
          </p:nvPr>
        </p:nvSpPr>
        <p:spPr/>
        <p:txBody>
          <a:bodyPr/>
          <a:lstStyle/>
          <a:p>
            <a:pPr>
              <a:defRPr/>
            </a:pPr>
            <a:endParaRPr lang="en-US" dirty="0">
              <a:solidFill>
                <a:srgbClr val="005DAA"/>
              </a:solidFill>
            </a:endParaRPr>
          </a:p>
        </p:txBody>
      </p:sp>
      <p:sp>
        <p:nvSpPr>
          <p:cNvPr id="6" name="Slide Number Placeholder 5"/>
          <p:cNvSpPr>
            <a:spLocks noGrp="1"/>
          </p:cNvSpPr>
          <p:nvPr>
            <p:ph type="sldNum" sz="quarter" idx="12"/>
          </p:nvPr>
        </p:nvSpPr>
        <p:spPr/>
        <p:txBody>
          <a:bodyPr/>
          <a:lstStyle/>
          <a:p>
            <a:pPr>
              <a:defRPr/>
            </a:pPr>
            <a:fld id="{80E53508-F60E-9449-8DA4-643631CE1139}" type="slidenum">
              <a:rPr lang="en-US" smtClean="0">
                <a:solidFill>
                  <a:srgbClr val="005DAA"/>
                </a:solidFill>
              </a:rPr>
              <a:pPr>
                <a:defRPr/>
              </a:pPr>
              <a:t>‹#›</a:t>
            </a:fld>
            <a:endParaRPr lang="en-US" dirty="0">
              <a:solidFill>
                <a:srgbClr val="005DAA"/>
              </a:solidFill>
            </a:endParaRPr>
          </a:p>
        </p:txBody>
      </p:sp>
      <p:pic>
        <p:nvPicPr>
          <p:cNvPr id="3" name="Picture 2" descr="NCQTL_Logo_SPANISH.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75923" y="434415"/>
            <a:ext cx="2223701" cy="673660"/>
          </a:xfrm>
          <a:prstGeom prst="rect">
            <a:avLst/>
          </a:prstGeom>
        </p:spPr>
      </p:pic>
    </p:spTree>
    <p:extLst>
      <p:ext uri="{BB962C8B-B14F-4D97-AF65-F5344CB8AC3E}">
        <p14:creationId xmlns:p14="http://schemas.microsoft.com/office/powerpoint/2010/main" val="37037355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7/1/2013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18604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7/1/2013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11490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43563C-D9B3-4432-B336-144C997D6215}" type="datetime1">
              <a:rPr lang="en-US" smtClean="0">
                <a:solidFill>
                  <a:srgbClr val="005DAA"/>
                </a:solidFill>
                <a:latin typeface="Calibri"/>
              </a:rPr>
              <a:pPr/>
              <a:t>7/1/2013</a:t>
            </a:fld>
            <a:endParaRPr lang="en-US" dirty="0">
              <a:solidFill>
                <a:srgbClr val="005DAA"/>
              </a:solidFill>
              <a:latin typeface="Calibri"/>
            </a:endParaRPr>
          </a:p>
        </p:txBody>
      </p:sp>
      <p:sp>
        <p:nvSpPr>
          <p:cNvPr id="8" name="Footer Placeholder 7"/>
          <p:cNvSpPr>
            <a:spLocks noGrp="1"/>
          </p:cNvSpPr>
          <p:nvPr>
            <p:ph type="ftr" sz="quarter" idx="11"/>
          </p:nvPr>
        </p:nvSpPr>
        <p:spPr/>
        <p:txBody>
          <a:bodyPr/>
          <a:lstStyle/>
          <a:p>
            <a:endParaRPr lang="en-US" dirty="0">
              <a:solidFill>
                <a:srgbClr val="005DAA"/>
              </a:solidFill>
              <a:latin typeface="Calibri"/>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srgbClr val="005DAA"/>
                </a:solidFill>
                <a:latin typeface="Calibri"/>
              </a:rPr>
              <a:pPr/>
              <a:t>‹#›</a:t>
            </a:fld>
            <a:endParaRPr lang="en-US" dirty="0">
              <a:solidFill>
                <a:srgbClr val="005DAA"/>
              </a:solidFill>
              <a:latin typeface="Calibri"/>
            </a:endParaRPr>
          </a:p>
        </p:txBody>
      </p:sp>
    </p:spTree>
    <p:extLst>
      <p:ext uri="{BB962C8B-B14F-4D97-AF65-F5344CB8AC3E}">
        <p14:creationId xmlns:p14="http://schemas.microsoft.com/office/powerpoint/2010/main" val="300604184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4606B1CD-03C9-C540-94D5-6DE218095403}" type="datetimeFigureOut">
              <a:rPr lang="en-US" smtClean="0">
                <a:solidFill>
                  <a:srgbClr val="005DAA"/>
                </a:solidFill>
                <a:latin typeface="Calibri"/>
              </a:rPr>
              <a:pPr>
                <a:defRPr/>
              </a:pPr>
              <a:t>7/1/2013</a:t>
            </a:fld>
            <a:endParaRPr lang="en-US">
              <a:solidFill>
                <a:srgbClr val="005DAA"/>
              </a:solidFill>
              <a:latin typeface="Calibri"/>
            </a:endParaRPr>
          </a:p>
        </p:txBody>
      </p:sp>
      <p:sp>
        <p:nvSpPr>
          <p:cNvPr id="4" name="Footer Placeholder 3"/>
          <p:cNvSpPr>
            <a:spLocks noGrp="1"/>
          </p:cNvSpPr>
          <p:nvPr>
            <p:ph type="ftr" sz="quarter" idx="11"/>
          </p:nvPr>
        </p:nvSpPr>
        <p:spPr/>
        <p:txBody>
          <a:bodyPr/>
          <a:lstStyle/>
          <a:p>
            <a:pPr>
              <a:defRPr/>
            </a:pPr>
            <a:endParaRPr lang="en-US">
              <a:solidFill>
                <a:srgbClr val="005DAA"/>
              </a:solidFill>
              <a:latin typeface="Calibri"/>
            </a:endParaRPr>
          </a:p>
        </p:txBody>
      </p:sp>
      <p:sp>
        <p:nvSpPr>
          <p:cNvPr id="5" name="Slide Number Placeholder 4"/>
          <p:cNvSpPr>
            <a:spLocks noGrp="1"/>
          </p:cNvSpPr>
          <p:nvPr>
            <p:ph type="sldNum" sz="quarter" idx="12"/>
          </p:nvPr>
        </p:nvSpPr>
        <p:spPr/>
        <p:txBody>
          <a:bodyPr/>
          <a:lstStyle/>
          <a:p>
            <a:pPr>
              <a:defRPr/>
            </a:pPr>
            <a:fld id="{760B8B39-DD8C-FD4E-8BDE-E27FB80AF5EA}" type="slidenum">
              <a:rPr lang="en-US" smtClean="0">
                <a:solidFill>
                  <a:srgbClr val="005DAA"/>
                </a:solidFill>
                <a:latin typeface="Calibri"/>
              </a:rPr>
              <a:pPr>
                <a:defRPr/>
              </a:pPr>
              <a:t>‹#›</a:t>
            </a:fld>
            <a:endParaRPr lang="en-US">
              <a:solidFill>
                <a:srgbClr val="005DAA"/>
              </a:solidFill>
              <a:latin typeface="Calibri"/>
            </a:endParaRPr>
          </a:p>
        </p:txBody>
      </p:sp>
    </p:spTree>
    <p:extLst>
      <p:ext uri="{BB962C8B-B14F-4D97-AF65-F5344CB8AC3E}">
        <p14:creationId xmlns:p14="http://schemas.microsoft.com/office/powerpoint/2010/main" val="2467433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srgbClr val="005DAA"/>
                </a:solidFill>
                <a:latin typeface="Calibri"/>
              </a:rPr>
              <a:pPr/>
              <a:t>7/1/2013</a:t>
            </a:fld>
            <a:endParaRPr lang="en-US" dirty="0">
              <a:solidFill>
                <a:srgbClr val="005DAA"/>
              </a:solidFill>
              <a:latin typeface="Calibri"/>
            </a:endParaRPr>
          </a:p>
        </p:txBody>
      </p:sp>
      <p:sp>
        <p:nvSpPr>
          <p:cNvPr id="3" name="Footer Placeholder 2"/>
          <p:cNvSpPr>
            <a:spLocks noGrp="1"/>
          </p:cNvSpPr>
          <p:nvPr>
            <p:ph type="ftr" sz="quarter" idx="11"/>
          </p:nvPr>
        </p:nvSpPr>
        <p:spPr/>
        <p:txBody>
          <a:bodyPr/>
          <a:lstStyle/>
          <a:p>
            <a:endParaRPr lang="en-US" dirty="0">
              <a:solidFill>
                <a:srgbClr val="005DAA"/>
              </a:solidFill>
              <a:latin typeface="Calibri"/>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srgbClr val="005DAA"/>
                </a:solidFill>
                <a:latin typeface="Calibri"/>
              </a:rPr>
              <a:pPr/>
              <a:t>‹#›</a:t>
            </a:fld>
            <a:endParaRPr lang="en-US" dirty="0">
              <a:solidFill>
                <a:srgbClr val="005DAA"/>
              </a:solidFill>
              <a:latin typeface="Calibri"/>
            </a:endParaRPr>
          </a:p>
        </p:txBody>
      </p:sp>
    </p:spTree>
    <p:extLst>
      <p:ext uri="{BB962C8B-B14F-4D97-AF65-F5344CB8AC3E}">
        <p14:creationId xmlns:p14="http://schemas.microsoft.com/office/powerpoint/2010/main" val="331115336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srgbClr val="005DAA"/>
                </a:solidFill>
                <a:latin typeface="Calibri"/>
              </a:rPr>
              <a:pPr/>
              <a:t>7/1/2013</a:t>
            </a:fld>
            <a:endParaRPr lang="en-US" dirty="0">
              <a:solidFill>
                <a:srgbClr val="005DAA"/>
              </a:solidFill>
              <a:latin typeface="Calibri"/>
            </a:endParaRPr>
          </a:p>
        </p:txBody>
      </p:sp>
      <p:sp>
        <p:nvSpPr>
          <p:cNvPr id="6" name="Footer Placeholder 5"/>
          <p:cNvSpPr>
            <a:spLocks noGrp="1"/>
          </p:cNvSpPr>
          <p:nvPr>
            <p:ph type="ftr" sz="quarter" idx="11"/>
          </p:nvPr>
        </p:nvSpPr>
        <p:spPr/>
        <p:txBody>
          <a:bodyPr/>
          <a:lstStyle/>
          <a:p>
            <a:endParaRPr lang="en-US" dirty="0">
              <a:solidFill>
                <a:srgbClr val="005DAA"/>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srgbClr val="005DAA"/>
                </a:solidFill>
                <a:latin typeface="Calibri"/>
              </a:rPr>
              <a:pPr/>
              <a:t>‹#›</a:t>
            </a:fld>
            <a:endParaRPr lang="en-US" dirty="0">
              <a:solidFill>
                <a:srgbClr val="005DAA"/>
              </a:solidFill>
              <a:latin typeface="Calibri"/>
            </a:endParaRPr>
          </a:p>
        </p:txBody>
      </p:sp>
    </p:spTree>
    <p:extLst>
      <p:ext uri="{BB962C8B-B14F-4D97-AF65-F5344CB8AC3E}">
        <p14:creationId xmlns:p14="http://schemas.microsoft.com/office/powerpoint/2010/main" val="372347084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srgbClr val="005DAA"/>
                </a:solidFill>
                <a:latin typeface="Calibri"/>
              </a:rPr>
              <a:pPr/>
              <a:t>7/1/2013</a:t>
            </a:fld>
            <a:endParaRPr lang="en-US" dirty="0">
              <a:solidFill>
                <a:srgbClr val="005DAA"/>
              </a:solidFill>
              <a:latin typeface="Calibri"/>
            </a:endParaRPr>
          </a:p>
        </p:txBody>
      </p:sp>
      <p:sp>
        <p:nvSpPr>
          <p:cNvPr id="6" name="Footer Placeholder 5"/>
          <p:cNvSpPr>
            <a:spLocks noGrp="1"/>
          </p:cNvSpPr>
          <p:nvPr>
            <p:ph type="ftr" sz="quarter" idx="11"/>
          </p:nvPr>
        </p:nvSpPr>
        <p:spPr/>
        <p:txBody>
          <a:bodyPr/>
          <a:lstStyle/>
          <a:p>
            <a:endParaRPr lang="en-US" dirty="0">
              <a:solidFill>
                <a:srgbClr val="005DAA"/>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srgbClr val="005DAA"/>
                </a:solidFill>
                <a:latin typeface="Calibri"/>
              </a:rPr>
              <a:pPr/>
              <a:t>‹#›</a:t>
            </a:fld>
            <a:endParaRPr lang="en-US" dirty="0">
              <a:solidFill>
                <a:srgbClr val="005DAA"/>
              </a:solidFill>
              <a:latin typeface="Calibri"/>
            </a:endParaRPr>
          </a:p>
        </p:txBody>
      </p:sp>
    </p:spTree>
    <p:extLst>
      <p:ext uri="{BB962C8B-B14F-4D97-AF65-F5344CB8AC3E}">
        <p14:creationId xmlns:p14="http://schemas.microsoft.com/office/powerpoint/2010/main" val="349971732"/>
      </p:ext>
    </p:extLst>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4.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7AEEDAE7-E26B-EE44-8C4B-F26137572B79}" type="datetimeFigureOut">
              <a:rPr lang="en-US" smtClean="0">
                <a:solidFill>
                  <a:srgbClr val="005DAA"/>
                </a:solidFill>
                <a:latin typeface="Arial" charset="0"/>
                <a:ea typeface="ＭＳ Ｐゴシック" charset="0"/>
                <a:cs typeface="ＭＳ Ｐゴシック" charset="0"/>
              </a:rPr>
              <a:pPr fontAlgn="base">
                <a:spcBef>
                  <a:spcPct val="0"/>
                </a:spcBef>
                <a:spcAft>
                  <a:spcPct val="0"/>
                </a:spcAft>
                <a:defRPr/>
              </a:pPr>
              <a:t>7/1/2013</a:t>
            </a:fld>
            <a:endParaRPr lang="en-US">
              <a:solidFill>
                <a:srgbClr val="005DAA"/>
              </a:solidFill>
              <a:latin typeface="Arial" charset="0"/>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srgbClr val="005DAA"/>
              </a:solidFill>
              <a:latin typeface="Arial" charset="0"/>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80E53508-F60E-9449-8DA4-643631CE1139}" type="slidenum">
              <a:rPr lang="en-US" smtClean="0">
                <a:solidFill>
                  <a:srgbClr val="005DAA"/>
                </a:solidFill>
                <a:latin typeface="Arial" charset="0"/>
                <a:ea typeface="ＭＳ Ｐゴシック" charset="0"/>
                <a:cs typeface="ＭＳ Ｐゴシック" charset="0"/>
              </a:rPr>
              <a:pPr fontAlgn="base">
                <a:spcBef>
                  <a:spcPct val="0"/>
                </a:spcBef>
                <a:spcAft>
                  <a:spcPct val="0"/>
                </a:spcAft>
                <a:defRPr/>
              </a:pPr>
              <a:t>‹#›</a:t>
            </a:fld>
            <a:endParaRPr lang="en-US">
              <a:solidFill>
                <a:srgbClr val="005DAA"/>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6121000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iming>
    <p:tnLst>
      <p:par>
        <p:cTn id="1" dur="indefinite" restart="never" nodeType="tmRoot"/>
      </p:par>
    </p:tnLst>
  </p:timing>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563C-D9B3-4432-B336-144C997D6215}" type="datetime1">
              <a:rPr lang="en-US" smtClean="0">
                <a:solidFill>
                  <a:prstClr val="black">
                    <a:tint val="75000"/>
                  </a:prstClr>
                </a:solidFill>
                <a:ea typeface="ＭＳ Ｐゴシック" charset="0"/>
              </a:rPr>
              <a:pPr/>
              <a:t>7/1/2013</a:t>
            </a:fld>
            <a:endParaRPr lang="en-US" dirty="0">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86C9C-DC18-4195-8FD5-A50AA931D419}" type="slidenum">
              <a:rPr lang="en-US" smtClean="0">
                <a:solidFill>
                  <a:prstClr val="black">
                    <a:tint val="75000"/>
                  </a:prstClr>
                </a:solidFill>
                <a:ea typeface="ＭＳ Ｐゴシック" charset="0"/>
              </a:rPr>
              <a:pPr/>
              <a:t>‹#›</a:t>
            </a:fld>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19600052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563C-D9B3-4432-B336-144C997D6215}" type="datetime1">
              <a:rPr lang="en-US" smtClean="0">
                <a:solidFill>
                  <a:prstClr val="black">
                    <a:tint val="75000"/>
                  </a:prstClr>
                </a:solidFill>
                <a:ea typeface="ＭＳ Ｐゴシック" charset="0"/>
              </a:rPr>
              <a:pPr/>
              <a:t>7/1/2013</a:t>
            </a:fld>
            <a:endParaRPr lang="en-US" dirty="0">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86C9C-DC18-4195-8FD5-A50AA931D419}" type="slidenum">
              <a:rPr lang="en-US" smtClean="0">
                <a:solidFill>
                  <a:prstClr val="black">
                    <a:tint val="75000"/>
                  </a:prstClr>
                </a:solidFill>
                <a:ea typeface="ＭＳ Ｐゴシック" charset="0"/>
              </a:rPr>
              <a:pPr/>
              <a:t>‹#›</a:t>
            </a:fld>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5877583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5.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26.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88356" y="2722643"/>
            <a:ext cx="5884322" cy="1461822"/>
          </a:xfrm>
          <a:prstGeom prst="rect">
            <a:avLst/>
          </a:prstGeom>
          <a:solidFill>
            <a:srgbClr val="0249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20946" y="4184465"/>
            <a:ext cx="2967410" cy="2599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088357" y="5443057"/>
            <a:ext cx="3059718" cy="13406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eveahClimbingStructure_cropped.jpg"/>
          <p:cNvPicPr>
            <a:picLocks/>
          </p:cNvPicPr>
          <p:nvPr/>
        </p:nvPicPr>
        <p:blipFill>
          <a:blip r:embed="rId2" cstate="email">
            <a:extLst>
              <a:ext uri="{28A0092B-C50C-407E-A947-70E740481C1C}">
                <a14:useLocalDpi xmlns:a14="http://schemas.microsoft.com/office/drawing/2010/main" val="0"/>
              </a:ext>
            </a:extLst>
          </a:blip>
          <a:stretch>
            <a:fillRect/>
          </a:stretch>
        </p:blipFill>
        <p:spPr>
          <a:xfrm>
            <a:off x="3108515" y="5482458"/>
            <a:ext cx="1435608" cy="1210739"/>
          </a:xfrm>
          <a:prstGeom prst="rect">
            <a:avLst/>
          </a:prstGeom>
        </p:spPr>
      </p:pic>
      <p:pic>
        <p:nvPicPr>
          <p:cNvPr id="14" name="Picture 13" descr="MickeyasAnthonyDrawChalkCRP.jpg"/>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181051" y="4279830"/>
            <a:ext cx="2827510" cy="2409233"/>
          </a:xfrm>
          <a:prstGeom prst="rect">
            <a:avLst/>
          </a:prstGeom>
        </p:spPr>
      </p:pic>
      <p:pic>
        <p:nvPicPr>
          <p:cNvPr id="15" name="Picture 14" descr="ChildMonkeyBarCROP.jpg"/>
          <p:cNvPicPr>
            <a:picLocks/>
          </p:cNvPicPr>
          <p:nvPr/>
        </p:nvPicPr>
        <p:blipFill>
          <a:blip r:embed="rId4" cstate="email">
            <a:extLst>
              <a:ext uri="{28A0092B-C50C-407E-A947-70E740481C1C}">
                <a14:useLocalDpi xmlns:a14="http://schemas.microsoft.com/office/drawing/2010/main" val="0"/>
              </a:ext>
            </a:extLst>
          </a:blip>
          <a:stretch>
            <a:fillRect/>
          </a:stretch>
        </p:blipFill>
        <p:spPr>
          <a:xfrm>
            <a:off x="4650125" y="5482457"/>
            <a:ext cx="1417320" cy="1206439"/>
          </a:xfrm>
          <a:prstGeom prst="rect">
            <a:avLst/>
          </a:prstGeom>
        </p:spPr>
      </p:pic>
      <p:sp>
        <p:nvSpPr>
          <p:cNvPr id="11" name="Title 2"/>
          <p:cNvSpPr>
            <a:spLocks noGrp="1"/>
          </p:cNvSpPr>
          <p:nvPr>
            <p:ph type="ctrTitle"/>
          </p:nvPr>
        </p:nvSpPr>
        <p:spPr>
          <a:xfrm>
            <a:off x="3085171" y="2710313"/>
            <a:ext cx="5869024" cy="1474229"/>
          </a:xfrm>
        </p:spPr>
        <p:txBody>
          <a:bodyPr>
            <a:normAutofit/>
          </a:bodyPr>
          <a:lstStyle/>
          <a:p>
            <a:r>
              <a:rPr lang="en-US" sz="2000" dirty="0" smtClean="0"/>
              <a:t>EL PERSONAL DOCENTE:</a:t>
            </a:r>
            <a:r>
              <a:rPr lang="en-US" sz="2700" dirty="0" smtClean="0"/>
              <a:t/>
            </a:r>
            <a:br>
              <a:rPr lang="en-US" sz="2700" dirty="0" smtClean="0"/>
            </a:br>
            <a:r>
              <a:rPr lang="es-MX" sz="3100" dirty="0">
                <a:solidFill>
                  <a:schemeClr val="bg1"/>
                </a:solidFill>
              </a:rPr>
              <a:t>Las pláticas </a:t>
            </a:r>
            <a:br>
              <a:rPr lang="es-MX" sz="3100" dirty="0">
                <a:solidFill>
                  <a:schemeClr val="bg1"/>
                </a:solidFill>
              </a:rPr>
            </a:br>
            <a:r>
              <a:rPr lang="es-MX" sz="3100" dirty="0">
                <a:solidFill>
                  <a:schemeClr val="bg1"/>
                </a:solidFill>
              </a:rPr>
              <a:t>de-</a:t>
            </a:r>
            <a:r>
              <a:rPr lang="en-US" sz="3100" dirty="0"/>
              <a:t>maestro-a-maestro</a:t>
            </a:r>
          </a:p>
        </p:txBody>
      </p:sp>
      <p:sp>
        <p:nvSpPr>
          <p:cNvPr id="12" name="TextBox 11"/>
          <p:cNvSpPr txBox="1"/>
          <p:nvPr/>
        </p:nvSpPr>
        <p:spPr>
          <a:xfrm>
            <a:off x="7315200" y="6642556"/>
            <a:ext cx="1676400" cy="21544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s-MX" sz="800" dirty="0" smtClean="0">
                <a:solidFill>
                  <a:schemeClr val="tx1">
                    <a:lumMod val="50000"/>
                    <a:lumOff val="50000"/>
                  </a:schemeClr>
                </a:solidFill>
              </a:rPr>
              <a:t>OTOÑO, 2012</a:t>
            </a:r>
            <a:endParaRPr lang="es-MX" sz="800" dirty="0">
              <a:solidFill>
                <a:schemeClr val="tx1">
                  <a:lumMod val="50000"/>
                  <a:lumOff val="50000"/>
                </a:schemeClr>
              </a:solidFill>
            </a:endParaRPr>
          </a:p>
        </p:txBody>
      </p:sp>
      <p:sp>
        <p:nvSpPr>
          <p:cNvPr id="18" name="TextBox 17"/>
          <p:cNvSpPr txBox="1"/>
          <p:nvPr/>
        </p:nvSpPr>
        <p:spPr>
          <a:xfrm>
            <a:off x="7729269" y="3951661"/>
            <a:ext cx="1243409" cy="253916"/>
          </a:xfrm>
          <a:prstGeom prst="rect">
            <a:avLst/>
          </a:prstGeom>
          <a:noFill/>
        </p:spPr>
        <p:txBody>
          <a:bodyPr wrap="none" rtlCol="0">
            <a:spAutoFit/>
          </a:bodyPr>
          <a:lstStyle/>
          <a:p>
            <a:r>
              <a:rPr lang="es-MX" sz="1050" b="1" dirty="0" smtClean="0">
                <a:solidFill>
                  <a:schemeClr val="bg1"/>
                </a:solidFill>
                <a:latin typeface="Century Gothic" pitchFamily="34" charset="0"/>
              </a:rPr>
              <a:t>Español/Spanish</a:t>
            </a:r>
            <a:endParaRPr lang="es-MX" sz="1050" b="1" dirty="0">
              <a:solidFill>
                <a:schemeClr val="bg1"/>
              </a:solidFill>
              <a:latin typeface="Century Gothic" pitchFamily="34" charset="0"/>
            </a:endParaRPr>
          </a:p>
        </p:txBody>
      </p:sp>
    </p:spTree>
    <p:extLst>
      <p:ext uri="{BB962C8B-B14F-4D97-AF65-F5344CB8AC3E}">
        <p14:creationId xmlns:p14="http://schemas.microsoft.com/office/powerpoint/2010/main" val="6336824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normAutofit fontScale="90000"/>
          </a:bodyPr>
          <a:lstStyle/>
          <a:p>
            <a:r>
              <a:rPr lang="es-MX" sz="4000" b="1" cap="none" dirty="0" smtClean="0">
                <a:solidFill>
                  <a:prstClr val="black"/>
                </a:solidFill>
                <a:ea typeface="MS PGothic" charset="0"/>
              </a:rPr>
              <a:t>¿DE </a:t>
            </a:r>
            <a:r>
              <a:rPr lang="es-MX" sz="4000" b="1" cap="none" dirty="0">
                <a:solidFill>
                  <a:prstClr val="black"/>
                </a:solidFill>
                <a:ea typeface="MS PGothic" charset="0"/>
              </a:rPr>
              <a:t>QUÉ</a:t>
            </a:r>
            <a:r>
              <a:rPr lang="es-MX" sz="4000" cap="none" dirty="0">
                <a:solidFill>
                  <a:prstClr val="black"/>
                </a:solidFill>
                <a:ea typeface="MS PGothic" charset="0"/>
              </a:rPr>
              <a:t> OTRAS COSAS HABLAN LOS MAESTROS?</a:t>
            </a:r>
            <a:r>
              <a:rPr lang="en-US" dirty="0" smtClean="0">
                <a:ea typeface="MS PGothic" charset="0"/>
              </a:rPr>
              <a:t>  </a:t>
            </a:r>
            <a:endParaRPr lang="en-US" dirty="0">
              <a:ea typeface="MS PGothic" charset="0"/>
            </a:endParaRPr>
          </a:p>
        </p:txBody>
      </p:sp>
      <p:sp>
        <p:nvSpPr>
          <p:cNvPr id="7" name="Rectangle 6"/>
          <p:cNvSpPr/>
          <p:nvPr/>
        </p:nvSpPr>
        <p:spPr>
          <a:xfrm>
            <a:off x="489017" y="2278230"/>
            <a:ext cx="8066819" cy="1677240"/>
          </a:xfrm>
          <a:prstGeom prst="rect">
            <a:avLst/>
          </a:prstGeom>
          <a:solidFill>
            <a:srgbClr val="0249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7"/>
            <a:endParaRPr lang="en-US" sz="3000" dirty="0">
              <a:latin typeface="Century Gothic"/>
              <a:cs typeface="Century Gothic"/>
            </a:endParaRPr>
          </a:p>
        </p:txBody>
      </p:sp>
      <p:sp>
        <p:nvSpPr>
          <p:cNvPr id="9" name="Rectangle 8"/>
          <p:cNvSpPr/>
          <p:nvPr/>
        </p:nvSpPr>
        <p:spPr>
          <a:xfrm>
            <a:off x="489017" y="4547401"/>
            <a:ext cx="8066819" cy="1677240"/>
          </a:xfrm>
          <a:prstGeom prst="rect">
            <a:avLst/>
          </a:prstGeom>
          <a:solidFill>
            <a:srgbClr val="852A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7"/>
            <a:endParaRPr lang="en-US" sz="3000" dirty="0">
              <a:latin typeface="Century Gothic"/>
              <a:cs typeface="Century Gothic"/>
            </a:endParaRPr>
          </a:p>
        </p:txBody>
      </p:sp>
      <p:pic>
        <p:nvPicPr>
          <p:cNvPr id="12" name="Picture 11" descr="Teachers_planning_1.jpg"/>
          <p:cNvPicPr>
            <a:picLocks noChangeAspect="1"/>
          </p:cNvPicPr>
          <p:nvPr/>
        </p:nvPicPr>
        <p:blipFill rotWithShape="1">
          <a:blip r:embed="rId3" cstate="email">
            <a:extLst>
              <a:ext uri="{28A0092B-C50C-407E-A947-70E740481C1C}">
                <a14:useLocalDpi xmlns:a14="http://schemas.microsoft.com/office/drawing/2010/main" val="0"/>
              </a:ext>
            </a:extLst>
          </a:blip>
          <a:srcRect l="5623" t="10462" r="6145" b="6945"/>
          <a:stretch/>
        </p:blipFill>
        <p:spPr>
          <a:xfrm>
            <a:off x="5876878" y="2274969"/>
            <a:ext cx="2686426" cy="1676480"/>
          </a:xfrm>
          <a:prstGeom prst="rect">
            <a:avLst/>
          </a:prstGeom>
        </p:spPr>
      </p:pic>
      <p:sp>
        <p:nvSpPr>
          <p:cNvPr id="6" name="Rounded Rectangle 5"/>
          <p:cNvSpPr/>
          <p:nvPr/>
        </p:nvSpPr>
        <p:spPr>
          <a:xfrm>
            <a:off x="765401" y="1905000"/>
            <a:ext cx="5229412" cy="771355"/>
          </a:xfrm>
          <a:prstGeom prst="roundRect">
            <a:avLst/>
          </a:prstGeom>
          <a:solidFill>
            <a:schemeClr val="bg1"/>
          </a:solidFill>
          <a:ln w="57150" cmpd="sng">
            <a:solidFill>
              <a:srgbClr val="02499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dirty="0">
              <a:latin typeface="Century Gothic"/>
              <a:cs typeface="Century Gothic"/>
            </a:endParaRPr>
          </a:p>
        </p:txBody>
      </p:sp>
      <p:sp>
        <p:nvSpPr>
          <p:cNvPr id="10" name="TextBox 9"/>
          <p:cNvSpPr txBox="1"/>
          <p:nvPr/>
        </p:nvSpPr>
        <p:spPr>
          <a:xfrm>
            <a:off x="696648" y="1871812"/>
            <a:ext cx="5304102" cy="784830"/>
          </a:xfrm>
          <a:prstGeom prst="rect">
            <a:avLst/>
          </a:prstGeom>
          <a:noFill/>
        </p:spPr>
        <p:txBody>
          <a:bodyPr wrap="square" rtlCol="0">
            <a:spAutoFit/>
          </a:bodyPr>
          <a:lstStyle/>
          <a:p>
            <a:pPr lvl="0" algn="ctr"/>
            <a:r>
              <a:rPr lang="es-ES" sz="2200" b="1" dirty="0" smtClean="0">
                <a:solidFill>
                  <a:srgbClr val="02499D"/>
                </a:solidFill>
                <a:latin typeface="Century Gothic"/>
                <a:cs typeface="Century Gothic"/>
              </a:rPr>
              <a:t>Coordinar </a:t>
            </a:r>
            <a:r>
              <a:rPr lang="es-ES" sz="2200" b="1" dirty="0">
                <a:solidFill>
                  <a:srgbClr val="02499D"/>
                </a:solidFill>
                <a:latin typeface="Century Gothic"/>
                <a:cs typeface="Century Gothic"/>
              </a:rPr>
              <a:t>las actividades en el salón </a:t>
            </a:r>
            <a:endParaRPr lang="es-ES" sz="2200" b="1" dirty="0" smtClean="0">
              <a:solidFill>
                <a:srgbClr val="02499D"/>
              </a:solidFill>
              <a:latin typeface="Century Gothic"/>
              <a:cs typeface="Century Gothic"/>
            </a:endParaRPr>
          </a:p>
          <a:p>
            <a:pPr lvl="0" algn="ctr"/>
            <a:r>
              <a:rPr lang="es-ES" sz="2200" b="1" dirty="0" smtClean="0">
                <a:solidFill>
                  <a:srgbClr val="02499D"/>
                </a:solidFill>
                <a:latin typeface="Century Gothic"/>
                <a:cs typeface="Century Gothic"/>
              </a:rPr>
              <a:t>de </a:t>
            </a:r>
            <a:r>
              <a:rPr lang="es-ES" sz="2200" b="1" dirty="0" smtClean="0">
                <a:solidFill>
                  <a:srgbClr val="02499D"/>
                </a:solidFill>
                <a:latin typeface="Century Gothic"/>
                <a:cs typeface="Century Gothic"/>
              </a:rPr>
              <a:t>clases</a:t>
            </a:r>
            <a:endParaRPr lang="en-US" sz="2300" b="1" dirty="0">
              <a:solidFill>
                <a:srgbClr val="02499D"/>
              </a:solidFill>
              <a:latin typeface="Century Gothic"/>
              <a:cs typeface="Century Gothic"/>
            </a:endParaRPr>
          </a:p>
        </p:txBody>
      </p:sp>
      <p:pic>
        <p:nvPicPr>
          <p:cNvPr id="14" name="Picture 13" descr="Lesson Planning.jpg"/>
          <p:cNvPicPr>
            <a:picLocks noChangeAspect="1"/>
          </p:cNvPicPr>
          <p:nvPr/>
        </p:nvPicPr>
        <p:blipFill rotWithShape="1">
          <a:blip r:embed="rId4" cstate="email">
            <a:extLst>
              <a:ext uri="{28A0092B-C50C-407E-A947-70E740481C1C}">
                <a14:useLocalDpi xmlns:a14="http://schemas.microsoft.com/office/drawing/2010/main" val="0"/>
              </a:ext>
            </a:extLst>
          </a:blip>
          <a:srcRect l="3795" t="3992" r="3264" b="9449"/>
          <a:stretch/>
        </p:blipFill>
        <p:spPr>
          <a:xfrm>
            <a:off x="5856171" y="4549100"/>
            <a:ext cx="2703419" cy="1678525"/>
          </a:xfrm>
          <a:prstGeom prst="rect">
            <a:avLst/>
          </a:prstGeom>
        </p:spPr>
      </p:pic>
      <p:sp>
        <p:nvSpPr>
          <p:cNvPr id="17" name="TextBox 16"/>
          <p:cNvSpPr txBox="1"/>
          <p:nvPr/>
        </p:nvSpPr>
        <p:spPr>
          <a:xfrm>
            <a:off x="483180" y="2721298"/>
            <a:ext cx="5556349" cy="1461939"/>
          </a:xfrm>
          <a:prstGeom prst="rect">
            <a:avLst/>
          </a:prstGeom>
          <a:noFill/>
        </p:spPr>
        <p:txBody>
          <a:bodyPr wrap="square" rtlCol="0">
            <a:spAutoFit/>
          </a:bodyPr>
          <a:lstStyle/>
          <a:p>
            <a:pPr marL="800100" lvl="1" indent="-342900">
              <a:buFont typeface="Arial"/>
              <a:buChar char="•"/>
            </a:pPr>
            <a:r>
              <a:rPr lang="es-MX" sz="2200" dirty="0" smtClean="0">
                <a:solidFill>
                  <a:schemeClr val="bg1"/>
                </a:solidFill>
                <a:latin typeface="Century Gothic"/>
                <a:cs typeface="Century Gothic"/>
              </a:rPr>
              <a:t>Transiciones  </a:t>
            </a:r>
          </a:p>
          <a:p>
            <a:pPr marL="800100" lvl="1" indent="-342900">
              <a:buFont typeface="Arial"/>
              <a:buChar char="•"/>
            </a:pPr>
            <a:r>
              <a:rPr lang="es-MX" sz="2200" dirty="0" smtClean="0">
                <a:solidFill>
                  <a:schemeClr val="bg1"/>
                </a:solidFill>
                <a:latin typeface="Century Gothic"/>
                <a:cs typeface="Century Gothic"/>
              </a:rPr>
              <a:t>Materiales  </a:t>
            </a:r>
          </a:p>
          <a:p>
            <a:pPr marL="800100" lvl="1" indent="-342900">
              <a:buFont typeface="Arial"/>
              <a:buChar char="•"/>
            </a:pPr>
            <a:r>
              <a:rPr lang="es-MX" sz="2200" dirty="0" smtClean="0">
                <a:solidFill>
                  <a:schemeClr val="bg1"/>
                </a:solidFill>
                <a:latin typeface="Century Gothic"/>
                <a:cs typeface="Century Gothic"/>
              </a:rPr>
              <a:t>Cargas de trabajo</a:t>
            </a:r>
          </a:p>
          <a:p>
            <a:endParaRPr lang="es-MX" sz="2300" dirty="0">
              <a:latin typeface="Century Gothic"/>
              <a:cs typeface="Century Gothic"/>
            </a:endParaRPr>
          </a:p>
        </p:txBody>
      </p:sp>
      <p:sp>
        <p:nvSpPr>
          <p:cNvPr id="18" name="TextBox 17"/>
          <p:cNvSpPr txBox="1"/>
          <p:nvPr/>
        </p:nvSpPr>
        <p:spPr>
          <a:xfrm>
            <a:off x="707231" y="4912212"/>
            <a:ext cx="5245460" cy="1323439"/>
          </a:xfrm>
          <a:prstGeom prst="rect">
            <a:avLst/>
          </a:prstGeom>
          <a:noFill/>
        </p:spPr>
        <p:txBody>
          <a:bodyPr wrap="square" rtlCol="0">
            <a:spAutoFit/>
          </a:bodyPr>
          <a:lstStyle/>
          <a:p>
            <a:pPr marL="182880" lvl="0" indent="-182880">
              <a:buSzPct val="80000"/>
              <a:buFont typeface="Arial"/>
              <a:buChar char="•"/>
            </a:pPr>
            <a:r>
              <a:rPr lang="es-MX" sz="2000" dirty="0" smtClean="0">
                <a:solidFill>
                  <a:schemeClr val="bg1"/>
                </a:solidFill>
                <a:latin typeface="Century Gothic"/>
                <a:cs typeface="Century Gothic"/>
              </a:rPr>
              <a:t>Observaciones de los niños</a:t>
            </a:r>
          </a:p>
          <a:p>
            <a:pPr marL="182880" lvl="0" indent="-182880">
              <a:buSzPct val="80000"/>
              <a:buFont typeface="Arial"/>
              <a:buChar char="•"/>
            </a:pPr>
            <a:r>
              <a:rPr lang="es-MX" sz="2000" dirty="0" smtClean="0">
                <a:solidFill>
                  <a:schemeClr val="bg1"/>
                </a:solidFill>
                <a:latin typeface="Century Gothic"/>
                <a:cs typeface="Century Gothic"/>
              </a:rPr>
              <a:t>Formatos requeridos como los de asistencia</a:t>
            </a:r>
          </a:p>
          <a:p>
            <a:pPr marL="182880" lvl="0" indent="-182880">
              <a:buSzPct val="80000"/>
              <a:buFont typeface="Arial"/>
              <a:buChar char="•"/>
            </a:pPr>
            <a:r>
              <a:rPr lang="es-MX" sz="2000" dirty="0" smtClean="0">
                <a:solidFill>
                  <a:schemeClr val="bg1"/>
                </a:solidFill>
                <a:latin typeface="Century Gothic"/>
                <a:cs typeface="Century Gothic"/>
              </a:rPr>
              <a:t>Planes de clase</a:t>
            </a:r>
            <a:endParaRPr lang="es-MX" sz="2000" dirty="0">
              <a:solidFill>
                <a:schemeClr val="bg1"/>
              </a:solidFill>
              <a:latin typeface="Century Gothic"/>
              <a:cs typeface="Century Gothic"/>
            </a:endParaRPr>
          </a:p>
        </p:txBody>
      </p:sp>
      <p:sp>
        <p:nvSpPr>
          <p:cNvPr id="15" name="Rounded Rectangle 14"/>
          <p:cNvSpPr/>
          <p:nvPr/>
        </p:nvSpPr>
        <p:spPr>
          <a:xfrm>
            <a:off x="765401" y="4116917"/>
            <a:ext cx="5229412" cy="798919"/>
          </a:xfrm>
          <a:prstGeom prst="roundRect">
            <a:avLst/>
          </a:prstGeom>
          <a:solidFill>
            <a:schemeClr val="bg1"/>
          </a:solidFill>
          <a:ln w="57150" cmpd="sng">
            <a:solidFill>
              <a:srgbClr val="852A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dirty="0">
              <a:latin typeface="Century Gothic"/>
              <a:cs typeface="Century Gothic"/>
            </a:endParaRPr>
          </a:p>
        </p:txBody>
      </p:sp>
      <p:sp>
        <p:nvSpPr>
          <p:cNvPr id="16" name="TextBox 15"/>
          <p:cNvSpPr txBox="1"/>
          <p:nvPr/>
        </p:nvSpPr>
        <p:spPr>
          <a:xfrm>
            <a:off x="793628" y="4147751"/>
            <a:ext cx="5169647" cy="769441"/>
          </a:xfrm>
          <a:prstGeom prst="rect">
            <a:avLst/>
          </a:prstGeom>
          <a:noFill/>
        </p:spPr>
        <p:txBody>
          <a:bodyPr wrap="square" rtlCol="0">
            <a:spAutoFit/>
          </a:bodyPr>
          <a:lstStyle/>
          <a:p>
            <a:pPr lvl="0"/>
            <a:r>
              <a:rPr lang="es-MX" sz="2200" b="1" dirty="0" smtClean="0">
                <a:solidFill>
                  <a:srgbClr val="852A61"/>
                </a:solidFill>
                <a:latin typeface="Century Gothic"/>
                <a:cs typeface="Century Gothic"/>
              </a:rPr>
              <a:t>El papeleo/la gestión y la documentación</a:t>
            </a:r>
            <a:endParaRPr lang="es-MX" sz="2200" b="1" dirty="0">
              <a:solidFill>
                <a:srgbClr val="852A61"/>
              </a:solidFill>
              <a:latin typeface="Century Gothic"/>
              <a:cs typeface="Century Gothic"/>
            </a:endParaRPr>
          </a:p>
        </p:txBody>
      </p:sp>
    </p:spTree>
    <p:extLst>
      <p:ext uri="{BB962C8B-B14F-4D97-AF65-F5344CB8AC3E}">
        <p14:creationId xmlns:p14="http://schemas.microsoft.com/office/powerpoint/2010/main" val="142153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par>
                                <p:cTn id="32" presetID="9"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6" grpId="0" animBg="1"/>
      <p:bldP spid="10" grpId="0"/>
      <p:bldP spid="17" grpId="0"/>
      <p:bldP spid="18" grpId="0"/>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r>
              <a:rPr lang="en-US" dirty="0" smtClean="0">
                <a:latin typeface="Calibri" charset="0"/>
                <a:ea typeface="MS PGothic" charset="0"/>
              </a:rPr>
              <a:t>SHARING TEACHING PRACTICE</a:t>
            </a:r>
            <a:endParaRPr lang="en-US" dirty="0">
              <a:latin typeface="Calibri" charset="0"/>
              <a:ea typeface="MS PGothic" charset="0"/>
            </a:endParaRPr>
          </a:p>
        </p:txBody>
      </p:sp>
      <p:pic>
        <p:nvPicPr>
          <p:cNvPr id="3" name="esp-Sharing-Teaching-Practice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129420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p:cNvCxnSpPr/>
          <p:nvPr/>
        </p:nvCxnSpPr>
        <p:spPr>
          <a:xfrm>
            <a:off x="4276632" y="3343680"/>
            <a:ext cx="17279" cy="596160"/>
          </a:xfrm>
          <a:prstGeom prst="straightConnector1">
            <a:avLst/>
          </a:prstGeom>
          <a:ln w="133350" cmpd="sng">
            <a:solidFill>
              <a:srgbClr val="852A6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0961" name="Title 1"/>
          <p:cNvSpPr>
            <a:spLocks noGrp="1"/>
          </p:cNvSpPr>
          <p:nvPr>
            <p:ph type="title"/>
          </p:nvPr>
        </p:nvSpPr>
        <p:spPr/>
        <p:txBody>
          <a:bodyPr>
            <a:normAutofit/>
          </a:bodyPr>
          <a:lstStyle/>
          <a:p>
            <a:r>
              <a:rPr lang="es-MX" sz="3000" b="1" dirty="0" smtClean="0">
                <a:ea typeface="MS PGothic" charset="0"/>
              </a:rPr>
              <a:t>¿CÓMO </a:t>
            </a:r>
            <a:r>
              <a:rPr lang="es-MX" sz="3000" dirty="0">
                <a:ea typeface="MS PGothic" charset="0"/>
              </a:rPr>
              <a:t>SE HABLAN LOS MAESTROS</a:t>
            </a:r>
            <a:r>
              <a:rPr lang="es-MX" sz="3000" dirty="0" smtClean="0">
                <a:ea typeface="MS PGothic" charset="0"/>
              </a:rPr>
              <a:t>?</a:t>
            </a:r>
            <a:endParaRPr lang="en-US" sz="3000" dirty="0">
              <a:latin typeface="+mj-lt"/>
              <a:ea typeface="MS PGothic" charset="0"/>
            </a:endParaRPr>
          </a:p>
        </p:txBody>
      </p:sp>
      <p:sp>
        <p:nvSpPr>
          <p:cNvPr id="4" name="Oval 3"/>
          <p:cNvSpPr/>
          <p:nvPr/>
        </p:nvSpPr>
        <p:spPr>
          <a:xfrm>
            <a:off x="3237048" y="4025088"/>
            <a:ext cx="2308410" cy="2308410"/>
          </a:xfrm>
          <a:prstGeom prst="ellipse">
            <a:avLst/>
          </a:prstGeom>
          <a:solidFill>
            <a:srgbClr val="FFA72C"/>
          </a:solidFill>
          <a:ln w="19050" cmpd="sng">
            <a:solidFill>
              <a:schemeClr val="bg1"/>
            </a:solidFill>
          </a:ln>
          <a:effectLst>
            <a:outerShdw blurRad="371475"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3242501" y="4406004"/>
            <a:ext cx="2317899" cy="1546577"/>
          </a:xfrm>
          <a:prstGeom prst="rect">
            <a:avLst/>
          </a:prstGeom>
          <a:noFill/>
        </p:spPr>
        <p:txBody>
          <a:bodyPr wrap="square" rtlCol="0">
            <a:spAutoFit/>
          </a:bodyPr>
          <a:lstStyle/>
          <a:p>
            <a:pPr algn="ctr">
              <a:lnSpc>
                <a:spcPct val="90000"/>
              </a:lnSpc>
            </a:pPr>
            <a:r>
              <a:rPr lang="es-ES" sz="3500" b="1" dirty="0" smtClean="0">
                <a:solidFill>
                  <a:schemeClr val="bg1"/>
                </a:solidFill>
              </a:rPr>
              <a:t>¡Todo </a:t>
            </a:r>
            <a:r>
              <a:rPr lang="es-ES" sz="3500" b="1" dirty="0">
                <a:solidFill>
                  <a:schemeClr val="bg1"/>
                </a:solidFill>
              </a:rPr>
              <a:t>está en cómo </a:t>
            </a:r>
            <a:r>
              <a:rPr lang="es-ES" sz="3500" b="1" dirty="0" smtClean="0">
                <a:solidFill>
                  <a:schemeClr val="bg1"/>
                </a:solidFill>
              </a:rPr>
              <a:t>lo </a:t>
            </a:r>
            <a:r>
              <a:rPr lang="es-ES" sz="3500" b="1" dirty="0">
                <a:solidFill>
                  <a:schemeClr val="bg1"/>
                </a:solidFill>
              </a:rPr>
              <a:t>dice! </a:t>
            </a:r>
            <a:endParaRPr lang="en-US" sz="3500" b="1" dirty="0">
              <a:solidFill>
                <a:schemeClr val="bg1"/>
              </a:solidFill>
            </a:endParaRPr>
          </a:p>
        </p:txBody>
      </p:sp>
      <p:sp>
        <p:nvSpPr>
          <p:cNvPr id="6" name="Rounded Rectangle 5"/>
          <p:cNvSpPr/>
          <p:nvPr/>
        </p:nvSpPr>
        <p:spPr>
          <a:xfrm>
            <a:off x="544299" y="2730240"/>
            <a:ext cx="2125356" cy="1581120"/>
          </a:xfrm>
          <a:prstGeom prst="roundRect">
            <a:avLst/>
          </a:prstGeom>
          <a:solidFill>
            <a:srgbClr val="0249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s-MX" sz="2200" dirty="0" smtClean="0"/>
              <a:t>Tener conciencia de señales no-verbales</a:t>
            </a:r>
            <a:endParaRPr lang="es-MX" sz="2200" dirty="0"/>
          </a:p>
        </p:txBody>
      </p:sp>
      <p:sp>
        <p:nvSpPr>
          <p:cNvPr id="8" name="Rounded Rectangle 7"/>
          <p:cNvSpPr/>
          <p:nvPr/>
        </p:nvSpPr>
        <p:spPr>
          <a:xfrm>
            <a:off x="3058441" y="1944000"/>
            <a:ext cx="2410464" cy="1434240"/>
          </a:xfrm>
          <a:prstGeom prst="roundRect">
            <a:avLst/>
          </a:prstGeom>
          <a:solidFill>
            <a:srgbClr val="852A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200" dirty="0"/>
          </a:p>
          <a:p>
            <a:pPr lvl="0" algn="ctr"/>
            <a:r>
              <a:rPr lang="es-ES" sz="2200" dirty="0" smtClean="0"/>
              <a:t>Usar </a:t>
            </a:r>
            <a:r>
              <a:rPr lang="es-ES" sz="2200" dirty="0"/>
              <a:t>lenguaje que implica trabajo en equipo</a:t>
            </a:r>
          </a:p>
          <a:p>
            <a:pPr lvl="0" algn="ctr"/>
            <a:r>
              <a:rPr lang="en-US" sz="2200" dirty="0" smtClean="0"/>
              <a:t> </a:t>
            </a:r>
            <a:endParaRPr lang="en-US" sz="2200" dirty="0"/>
          </a:p>
        </p:txBody>
      </p:sp>
      <p:sp>
        <p:nvSpPr>
          <p:cNvPr id="9" name="Rounded Rectangle 8"/>
          <p:cNvSpPr/>
          <p:nvPr/>
        </p:nvSpPr>
        <p:spPr>
          <a:xfrm>
            <a:off x="5961369" y="2540160"/>
            <a:ext cx="2557340" cy="2030400"/>
          </a:xfrm>
          <a:prstGeom prst="roundRect">
            <a:avLst/>
          </a:prstGeom>
          <a:solidFill>
            <a:srgbClr val="00AA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s-MX" sz="2200" dirty="0" smtClean="0"/>
              <a:t>Expresar calidez, atención y respeto en sus interacciones</a:t>
            </a:r>
            <a:endParaRPr lang="es-MX" dirty="0"/>
          </a:p>
        </p:txBody>
      </p:sp>
      <p:cxnSp>
        <p:nvCxnSpPr>
          <p:cNvPr id="12" name="Straight Arrow Connector 11"/>
          <p:cNvCxnSpPr/>
          <p:nvPr/>
        </p:nvCxnSpPr>
        <p:spPr>
          <a:xfrm flipH="1">
            <a:off x="5546663" y="4380480"/>
            <a:ext cx="587495" cy="509760"/>
          </a:xfrm>
          <a:prstGeom prst="straightConnector1">
            <a:avLst/>
          </a:prstGeom>
          <a:ln w="133350" cmpd="sng">
            <a:solidFill>
              <a:srgbClr val="00AA4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591898" y="3896640"/>
            <a:ext cx="846687" cy="466560"/>
          </a:xfrm>
          <a:prstGeom prst="straightConnector1">
            <a:avLst/>
          </a:prstGeom>
          <a:ln w="133350" cmpd="sng">
            <a:solidFill>
              <a:srgbClr val="02499D"/>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347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par>
                                <p:cTn id="26" presetID="9"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par>
                                <p:cTn id="29" presetID="9"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9633" name="Title 1"/>
          <p:cNvSpPr>
            <a:spLocks noGrp="1"/>
          </p:cNvSpPr>
          <p:nvPr>
            <p:ph type="title"/>
          </p:nvPr>
        </p:nvSpPr>
        <p:spPr/>
        <p:txBody>
          <a:bodyPr>
            <a:normAutofit fontScale="90000"/>
          </a:bodyPr>
          <a:lstStyle/>
          <a:p>
            <a:r>
              <a:rPr lang="en-US" dirty="0">
                <a:latin typeface="Calibri" charset="0"/>
                <a:ea typeface="MS PGothic" charset="0"/>
              </a:rPr>
              <a:t>Complimenting another </a:t>
            </a:r>
            <a:r>
              <a:rPr lang="en-US" dirty="0" smtClean="0">
                <a:latin typeface="Calibri" charset="0"/>
                <a:ea typeface="MS PGothic" charset="0"/>
              </a:rPr>
              <a:t>teacher VIDEO!!</a:t>
            </a:r>
            <a:endParaRPr lang="en-US" dirty="0">
              <a:latin typeface="Calibri" charset="0"/>
              <a:ea typeface="MS PGothic" charset="0"/>
            </a:endParaRPr>
          </a:p>
        </p:txBody>
      </p:sp>
      <p:pic>
        <p:nvPicPr>
          <p:cNvPr id="2" name="esp-Complimenting-Another-Teacher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570052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a:latin typeface="Calibri" charset="0"/>
                <a:ea typeface="MS PGothic" charset="0"/>
              </a:rPr>
              <a:t>Friendly </a:t>
            </a:r>
            <a:r>
              <a:rPr lang="en-US" smtClean="0">
                <a:latin typeface="Calibri" charset="0"/>
                <a:ea typeface="MS PGothic" charset="0"/>
              </a:rPr>
              <a:t>direction VIDEO!!</a:t>
            </a:r>
            <a:endParaRPr lang="en-US">
              <a:latin typeface="Calibri" charset="0"/>
              <a:ea typeface="MS PGothic" charset="0"/>
            </a:endParaRPr>
          </a:p>
        </p:txBody>
      </p:sp>
      <p:pic>
        <p:nvPicPr>
          <p:cNvPr id="2" name="esp-Friendly-Direction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9144000" cy="6858000"/>
          </a:xfrm>
          <a:prstGeom prst="rect">
            <a:avLst/>
          </a:prstGeom>
        </p:spPr>
      </p:pic>
    </p:spTree>
    <p:extLst>
      <p:ext uri="{BB962C8B-B14F-4D97-AF65-F5344CB8AC3E}">
        <p14:creationId xmlns:p14="http://schemas.microsoft.com/office/powerpoint/2010/main" val="17428231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normAutofit fontScale="90000"/>
          </a:bodyPr>
          <a:lstStyle/>
          <a:p>
            <a:r>
              <a:rPr lang="en-US" dirty="0" smtClean="0">
                <a:ea typeface="MS PGothic" charset="0"/>
              </a:rPr>
              <a:t>REPASO</a:t>
            </a:r>
            <a:r>
              <a:rPr lang="en-US" dirty="0">
                <a:ea typeface="MS PGothic" charset="0"/>
              </a:rPr>
              <a:t>: LAS PLÁTICAS </a:t>
            </a:r>
            <a:br>
              <a:rPr lang="en-US" dirty="0">
                <a:ea typeface="MS PGothic" charset="0"/>
              </a:rPr>
            </a:br>
            <a:r>
              <a:rPr lang="en-US" dirty="0" smtClean="0">
                <a:ea typeface="MS PGothic" charset="0"/>
              </a:rPr>
              <a:t>DE-MAESTRO-A-MAESTRO</a:t>
            </a:r>
            <a:endParaRPr lang="en-US" dirty="0">
              <a:ea typeface="MS PGothic" charset="0"/>
            </a:endParaRPr>
          </a:p>
        </p:txBody>
      </p:sp>
      <p:sp>
        <p:nvSpPr>
          <p:cNvPr id="8" name="Rectangle 7"/>
          <p:cNvSpPr/>
          <p:nvPr/>
        </p:nvSpPr>
        <p:spPr>
          <a:xfrm>
            <a:off x="487810" y="1928240"/>
            <a:ext cx="8074094" cy="4448079"/>
          </a:xfrm>
          <a:prstGeom prst="rect">
            <a:avLst/>
          </a:prstGeom>
          <a:solidFill>
            <a:srgbClr val="852A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dirty="0"/>
          </a:p>
        </p:txBody>
      </p:sp>
      <p:pic>
        <p:nvPicPr>
          <p:cNvPr id="5" name="Picture 4" descr="Review.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70147" y="2946240"/>
            <a:ext cx="4255805" cy="3196800"/>
          </a:xfrm>
          <a:prstGeom prst="rect">
            <a:avLst/>
          </a:prstGeom>
          <a:ln w="38100" cmpd="sng">
            <a:solidFill>
              <a:schemeClr val="bg1"/>
            </a:solidFill>
          </a:ln>
        </p:spPr>
      </p:pic>
      <p:sp>
        <p:nvSpPr>
          <p:cNvPr id="7" name="TextBox 6"/>
          <p:cNvSpPr txBox="1"/>
          <p:nvPr/>
        </p:nvSpPr>
        <p:spPr>
          <a:xfrm>
            <a:off x="671568" y="1928240"/>
            <a:ext cx="7706577" cy="830997"/>
          </a:xfrm>
          <a:prstGeom prst="rect">
            <a:avLst/>
          </a:prstGeom>
          <a:noFill/>
        </p:spPr>
        <p:txBody>
          <a:bodyPr wrap="square" rtlCol="0">
            <a:spAutoFit/>
          </a:bodyPr>
          <a:lstStyle/>
          <a:p>
            <a:pPr lvl="0"/>
            <a:r>
              <a:rPr lang="es-MX" sz="2400" dirty="0" smtClean="0">
                <a:solidFill>
                  <a:schemeClr val="bg1"/>
                </a:solidFill>
                <a:latin typeface="Century Gothic"/>
                <a:cs typeface="Century Gothic"/>
              </a:rPr>
              <a:t>Los maestros usan las pláticas-de-maestro-a-maestro intencionalmente para:</a:t>
            </a:r>
          </a:p>
        </p:txBody>
      </p:sp>
      <p:sp>
        <p:nvSpPr>
          <p:cNvPr id="10" name="TextBox 9"/>
          <p:cNvSpPr txBox="1"/>
          <p:nvPr/>
        </p:nvSpPr>
        <p:spPr>
          <a:xfrm>
            <a:off x="558460" y="2934480"/>
            <a:ext cx="3623135" cy="2246769"/>
          </a:xfrm>
          <a:prstGeom prst="rect">
            <a:avLst/>
          </a:prstGeom>
          <a:noFill/>
        </p:spPr>
        <p:txBody>
          <a:bodyPr wrap="square" rtlCol="0">
            <a:spAutoFit/>
          </a:bodyPr>
          <a:lstStyle/>
          <a:p>
            <a:pPr marL="164592" lvl="0" indent="-164592">
              <a:spcBef>
                <a:spcPts val="1200"/>
              </a:spcBef>
              <a:buSzPct val="80000"/>
              <a:buFont typeface="Arial"/>
              <a:buChar char="•"/>
            </a:pPr>
            <a:r>
              <a:rPr lang="es-MX" sz="2400" b="1" dirty="0" smtClean="0">
                <a:solidFill>
                  <a:srgbClr val="F4BE56"/>
                </a:solidFill>
                <a:latin typeface="Century Gothic"/>
                <a:cs typeface="Century Gothic"/>
              </a:rPr>
              <a:t>Asegurar </a:t>
            </a:r>
            <a:r>
              <a:rPr lang="es-MX" sz="2000" b="1" dirty="0" smtClean="0">
                <a:solidFill>
                  <a:srgbClr val="F4BE56"/>
                </a:solidFill>
                <a:latin typeface="Century Gothic"/>
                <a:cs typeface="Century Gothic"/>
              </a:rPr>
              <a:t>congruencia</a:t>
            </a:r>
          </a:p>
          <a:p>
            <a:pPr marL="164592" lvl="0" indent="-164592">
              <a:spcBef>
                <a:spcPts val="1200"/>
              </a:spcBef>
              <a:buSzPct val="80000"/>
              <a:buFont typeface="Arial"/>
              <a:buChar char="•"/>
            </a:pPr>
            <a:r>
              <a:rPr lang="es-MX" sz="2400" b="1" dirty="0" smtClean="0">
                <a:solidFill>
                  <a:srgbClr val="F4BE56"/>
                </a:solidFill>
                <a:latin typeface="Century Gothic"/>
                <a:cs typeface="Century Gothic"/>
              </a:rPr>
              <a:t>Compartir información</a:t>
            </a:r>
            <a:endParaRPr lang="es-MX" sz="2400" dirty="0" smtClean="0">
              <a:solidFill>
                <a:srgbClr val="F4BE56"/>
              </a:solidFill>
              <a:latin typeface="Century Gothic"/>
              <a:cs typeface="Century Gothic"/>
            </a:endParaRPr>
          </a:p>
          <a:p>
            <a:pPr marL="164592" lvl="0" indent="-164592">
              <a:spcBef>
                <a:spcPts val="1200"/>
              </a:spcBef>
              <a:buSzPct val="80000"/>
              <a:buFont typeface="Arial"/>
              <a:buChar char="•"/>
            </a:pPr>
            <a:r>
              <a:rPr lang="es-MX" sz="2400" b="1" dirty="0" smtClean="0">
                <a:solidFill>
                  <a:srgbClr val="F4BE56"/>
                </a:solidFill>
                <a:latin typeface="Century Gothic"/>
                <a:cs typeface="Century Gothic"/>
              </a:rPr>
              <a:t>Mantener un sentido de trabajo en equipo</a:t>
            </a:r>
            <a:endParaRPr lang="es-MX" sz="2400" i="1" dirty="0">
              <a:solidFill>
                <a:schemeClr val="bg1"/>
              </a:solidFill>
              <a:latin typeface="Century Gothic"/>
              <a:cs typeface="Century Gothic"/>
            </a:endParaRPr>
          </a:p>
        </p:txBody>
      </p:sp>
      <p:sp>
        <p:nvSpPr>
          <p:cNvPr id="12" name="TextBox 11"/>
          <p:cNvSpPr txBox="1"/>
          <p:nvPr/>
        </p:nvSpPr>
        <p:spPr>
          <a:xfrm>
            <a:off x="487810" y="5225070"/>
            <a:ext cx="3511687" cy="1015663"/>
          </a:xfrm>
          <a:prstGeom prst="rect">
            <a:avLst/>
          </a:prstGeom>
          <a:noFill/>
        </p:spPr>
        <p:txBody>
          <a:bodyPr wrap="square" rtlCol="0">
            <a:spAutoFit/>
          </a:bodyPr>
          <a:lstStyle/>
          <a:p>
            <a:pPr lvl="0" algn="ctr"/>
            <a:r>
              <a:rPr lang="es-ES" sz="2000" i="1" dirty="0" smtClean="0">
                <a:solidFill>
                  <a:schemeClr val="bg1"/>
                </a:solidFill>
                <a:latin typeface="Century Gothic"/>
                <a:cs typeface="Century Gothic"/>
              </a:rPr>
              <a:t>!Los dos son importantes: </a:t>
            </a:r>
            <a:r>
              <a:rPr lang="es-ES" sz="2000" i="1" dirty="0">
                <a:solidFill>
                  <a:schemeClr val="bg1"/>
                </a:solidFill>
                <a:latin typeface="Century Gothic"/>
                <a:cs typeface="Century Gothic"/>
              </a:rPr>
              <a:t>lo que se dice </a:t>
            </a:r>
            <a:r>
              <a:rPr lang="es-ES" sz="2000" i="1" u="sng" dirty="0">
                <a:solidFill>
                  <a:schemeClr val="bg1"/>
                </a:solidFill>
                <a:latin typeface="Century Gothic"/>
                <a:cs typeface="Century Gothic"/>
              </a:rPr>
              <a:t>y</a:t>
            </a:r>
            <a:r>
              <a:rPr lang="es-ES" sz="2000" i="1" dirty="0">
                <a:solidFill>
                  <a:schemeClr val="bg1"/>
                </a:solidFill>
                <a:latin typeface="Century Gothic"/>
                <a:cs typeface="Century Gothic"/>
              </a:rPr>
              <a:t> </a:t>
            </a:r>
            <a:r>
              <a:rPr lang="es-ES" sz="2000" i="1" dirty="0" smtClean="0">
                <a:solidFill>
                  <a:schemeClr val="bg1"/>
                </a:solidFill>
                <a:latin typeface="Century Gothic"/>
                <a:cs typeface="Century Gothic"/>
              </a:rPr>
              <a:t>cómo </a:t>
            </a:r>
          </a:p>
          <a:p>
            <a:pPr lvl="0" algn="ctr"/>
            <a:r>
              <a:rPr lang="es-ES" sz="2000" i="1" dirty="0" smtClean="0">
                <a:solidFill>
                  <a:schemeClr val="bg1"/>
                </a:solidFill>
                <a:latin typeface="Century Gothic"/>
                <a:cs typeface="Century Gothic"/>
              </a:rPr>
              <a:t>lo dice</a:t>
            </a:r>
            <a:r>
              <a:rPr lang="en-US" sz="2000" i="1" dirty="0" smtClean="0">
                <a:solidFill>
                  <a:schemeClr val="bg1"/>
                </a:solidFill>
                <a:latin typeface="Century Gothic"/>
                <a:cs typeface="Century Gothic"/>
              </a:rPr>
              <a:t>!</a:t>
            </a:r>
            <a:endParaRPr lang="en-US" sz="2000" i="1" dirty="0">
              <a:solidFill>
                <a:schemeClr val="bg1"/>
              </a:solidFill>
              <a:latin typeface="Century Gothic"/>
              <a:cs typeface="Century Gothic"/>
            </a:endParaRPr>
          </a:p>
        </p:txBody>
      </p:sp>
    </p:spTree>
    <p:extLst>
      <p:ext uri="{BB962C8B-B14F-4D97-AF65-F5344CB8AC3E}">
        <p14:creationId xmlns:p14="http://schemas.microsoft.com/office/powerpoint/2010/main" val="83555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67450" y="6252031"/>
            <a:ext cx="1676400" cy="215444"/>
          </a:xfrm>
          <a:prstGeom prst="rect">
            <a:avLst/>
          </a:prstGeom>
          <a:noFill/>
        </p:spPr>
        <p:txBody>
          <a:bodyPr wrap="square" rtlCol="0">
            <a:spAutoFit/>
          </a:bodyPr>
          <a:lstStyle/>
          <a:p>
            <a:pPr algn="r"/>
            <a:r>
              <a:rPr lang="es-MX" sz="800" dirty="0" smtClean="0">
                <a:solidFill>
                  <a:prstClr val="black">
                    <a:lumMod val="50000"/>
                    <a:lumOff val="50000"/>
                  </a:prstClr>
                </a:solidFill>
                <a:ea typeface="ＭＳ Ｐゴシック" charset="0"/>
              </a:rPr>
              <a:t>OTOÑO</a:t>
            </a:r>
            <a:r>
              <a:rPr lang="en-US" sz="800" dirty="0" smtClean="0">
                <a:solidFill>
                  <a:prstClr val="black">
                    <a:lumMod val="50000"/>
                    <a:lumOff val="50000"/>
                  </a:prstClr>
                </a:solidFill>
                <a:ea typeface="ＭＳ Ｐゴシック" charset="0"/>
              </a:rPr>
              <a:t>, 2012</a:t>
            </a:r>
            <a:endParaRPr lang="en-US" sz="800" dirty="0">
              <a:solidFill>
                <a:prstClr val="black">
                  <a:lumMod val="50000"/>
                  <a:lumOff val="50000"/>
                </a:prstClr>
              </a:solidFill>
              <a:ea typeface="ＭＳ Ｐゴシック" charset="0"/>
            </a:endParaRPr>
          </a:p>
        </p:txBody>
      </p:sp>
      <p:sp>
        <p:nvSpPr>
          <p:cNvPr id="4" name="TextBox 3"/>
          <p:cNvSpPr txBox="1"/>
          <p:nvPr/>
        </p:nvSpPr>
        <p:spPr>
          <a:xfrm>
            <a:off x="381000" y="5675100"/>
            <a:ext cx="8382000" cy="600164"/>
          </a:xfrm>
          <a:prstGeom prst="rect">
            <a:avLst/>
          </a:prstGeom>
          <a:solidFill>
            <a:schemeClr val="bg1"/>
          </a:solidFill>
        </p:spPr>
        <p:txBody>
          <a:bodyPr wrap="square" rtlCol="0">
            <a:spAutoFit/>
          </a:bodyPr>
          <a:lstStyle/>
          <a:p>
            <a:pPr algn="ctr" fontAlgn="base">
              <a:spcBef>
                <a:spcPct val="0"/>
              </a:spcBef>
              <a:spcAft>
                <a:spcPct val="0"/>
              </a:spcAft>
            </a:pPr>
            <a:r>
              <a:rPr lang="es-ES" sz="1300" dirty="0" smtClean="0">
                <a:solidFill>
                  <a:prstClr val="black"/>
                </a:solidFill>
                <a:latin typeface="Century Gothic" pitchFamily="34" charset="0"/>
                <a:ea typeface="ＭＳ Ｐゴシック" charset="0"/>
              </a:rPr>
              <a:t>Si desea más información, escríbanos a: </a:t>
            </a:r>
            <a:r>
              <a:rPr lang="es-ES" sz="1300" b="1" dirty="0" smtClean="0">
                <a:solidFill>
                  <a:prstClr val="black"/>
                </a:solidFill>
                <a:latin typeface="Century Gothic" pitchFamily="34" charset="0"/>
                <a:ea typeface="ＭＳ Ｐゴシック" charset="0"/>
              </a:rPr>
              <a:t>NCQTL@UW.EDU</a:t>
            </a:r>
            <a:r>
              <a:rPr lang="es-ES" sz="1300" dirty="0" smtClean="0">
                <a:solidFill>
                  <a:prstClr val="black"/>
                </a:solidFill>
                <a:latin typeface="Century Gothic" pitchFamily="34" charset="0"/>
                <a:ea typeface="ＭＳ Ｐゴシック" charset="0"/>
              </a:rPr>
              <a:t> o llámenos al 877-731-0764</a:t>
            </a:r>
          </a:p>
          <a:p>
            <a:pPr algn="ctr" fontAlgn="base">
              <a:spcBef>
                <a:spcPct val="0"/>
              </a:spcBef>
              <a:spcAft>
                <a:spcPct val="0"/>
              </a:spcAft>
            </a:pPr>
            <a:endParaRPr lang="es-ES" sz="400" dirty="0" smtClean="0">
              <a:solidFill>
                <a:prstClr val="black"/>
              </a:solidFill>
              <a:latin typeface="Century Gothic" pitchFamily="34" charset="0"/>
              <a:ea typeface="ＭＳ Ｐゴシック" charset="0"/>
            </a:endParaRPr>
          </a:p>
          <a:p>
            <a:pPr algn="ctr" fontAlgn="base">
              <a:spcBef>
                <a:spcPct val="0"/>
              </a:spcBef>
              <a:spcAft>
                <a:spcPct val="0"/>
              </a:spcAft>
            </a:pPr>
            <a:r>
              <a:rPr lang="es-MX" sz="800" dirty="0" smtClean="0">
                <a:solidFill>
                  <a:prstClr val="black"/>
                </a:solidFill>
                <a:latin typeface="Century Gothic" pitchFamily="34" charset="0"/>
                <a:ea typeface="ＭＳ Ｐゴシック" charset="0"/>
              </a:rPr>
              <a:t>Este documento fue preparado por el Centro Nacional para la Enseñanza y el Aprendizaje de Calidad para el Departamento de Salud y Servicios Humanos </a:t>
            </a:r>
            <a:br>
              <a:rPr lang="es-MX" sz="800" dirty="0" smtClean="0">
                <a:solidFill>
                  <a:prstClr val="black"/>
                </a:solidFill>
                <a:latin typeface="Century Gothic" pitchFamily="34" charset="0"/>
                <a:ea typeface="ＭＳ Ｐゴシック" charset="0"/>
              </a:rPr>
            </a:br>
            <a:r>
              <a:rPr lang="es-MX" sz="800" dirty="0" smtClean="0">
                <a:solidFill>
                  <a:prstClr val="black"/>
                </a:solidFill>
                <a:latin typeface="Century Gothic" pitchFamily="34" charset="0"/>
                <a:ea typeface="ＭＳ Ｐゴシック" charset="0"/>
              </a:rPr>
              <a:t>de los Estados Unidos, Administración para Niños y Familias, Oficina Nacional de Head Start, con la subvención #90HC0002.</a:t>
            </a:r>
            <a:endParaRPr lang="en-US" sz="800" dirty="0">
              <a:solidFill>
                <a:prstClr val="black"/>
              </a:solidFill>
              <a:latin typeface="Century Gothic" pitchFamily="34" charset="0"/>
              <a:ea typeface="ＭＳ Ｐゴシック" charset="0"/>
            </a:endParaRPr>
          </a:p>
        </p:txBody>
      </p:sp>
      <p:sp>
        <p:nvSpPr>
          <p:cNvPr id="5" name="Rectangle 4"/>
          <p:cNvSpPr/>
          <p:nvPr/>
        </p:nvSpPr>
        <p:spPr>
          <a:xfrm>
            <a:off x="1935958" y="2957700"/>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6" name="Picture 5" descr="NCQTL_Logo_SPANISH.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9991" y="3071440"/>
            <a:ext cx="2223701" cy="673660"/>
          </a:xfrm>
          <a:prstGeom prst="rect">
            <a:avLst/>
          </a:prstGeom>
        </p:spPr>
      </p:pic>
    </p:spTree>
    <p:extLst>
      <p:ext uri="{BB962C8B-B14F-4D97-AF65-F5344CB8AC3E}">
        <p14:creationId xmlns:p14="http://schemas.microsoft.com/office/powerpoint/2010/main" val="39183321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P-Hous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62544" y="1893455"/>
            <a:ext cx="5473219" cy="4679602"/>
          </a:xfrm>
          <a:prstGeom prst="rect">
            <a:avLst/>
          </a:prstGeom>
        </p:spPr>
      </p:pic>
      <p:sp>
        <p:nvSpPr>
          <p:cNvPr id="2" name="Title 1"/>
          <p:cNvSpPr>
            <a:spLocks noGrp="1"/>
          </p:cNvSpPr>
          <p:nvPr>
            <p:ph type="title"/>
          </p:nvPr>
        </p:nvSpPr>
        <p:spPr>
          <a:xfrm>
            <a:off x="331984" y="457200"/>
            <a:ext cx="8477737" cy="1143000"/>
          </a:xfrm>
        </p:spPr>
        <p:txBody>
          <a:bodyPr>
            <a:normAutofit fontScale="90000"/>
          </a:bodyPr>
          <a:lstStyle/>
          <a:p>
            <a:pPr>
              <a:lnSpc>
                <a:spcPct val="90000"/>
              </a:lnSpc>
            </a:pPr>
            <a:r>
              <a:rPr lang="es-ES" sz="3200" b="1" dirty="0" smtClean="0"/>
              <a:t>MARCO DE REFERENCIA PARA </a:t>
            </a:r>
            <a:br>
              <a:rPr lang="es-ES" sz="3200" b="1" dirty="0" smtClean="0"/>
            </a:br>
            <a:r>
              <a:rPr lang="es-ES" sz="3200" b="1" dirty="0" smtClean="0"/>
              <a:t>LA PRÁCTICA EFECTIVA </a:t>
            </a:r>
            <a:br>
              <a:rPr lang="es-ES" sz="3200" b="1" dirty="0" smtClean="0"/>
            </a:br>
            <a:r>
              <a:rPr lang="es-ES" sz="2000" dirty="0" smtClean="0"/>
              <a:t>EN APOYO A LA PREPARACIÓN PARA LA ESCUELA PARA TODOS LOS NIÑOS</a:t>
            </a:r>
            <a:endParaRPr lang="en-US" sz="1700" dirty="0"/>
          </a:p>
        </p:txBody>
      </p:sp>
      <p:grpSp>
        <p:nvGrpSpPr>
          <p:cNvPr id="25" name="Group 24"/>
          <p:cNvGrpSpPr/>
          <p:nvPr/>
        </p:nvGrpSpPr>
        <p:grpSpPr>
          <a:xfrm>
            <a:off x="1363435" y="1811042"/>
            <a:ext cx="6985000" cy="4615942"/>
            <a:chOff x="1398070" y="1857224"/>
            <a:chExt cx="6985000" cy="4615942"/>
          </a:xfrm>
        </p:grpSpPr>
        <p:sp>
          <p:nvSpPr>
            <p:cNvPr id="20" name="Rectangle 19"/>
            <p:cNvSpPr/>
            <p:nvPr/>
          </p:nvSpPr>
          <p:spPr bwMode="auto">
            <a:xfrm>
              <a:off x="1971636" y="5523587"/>
              <a:ext cx="5212905" cy="949579"/>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9" name="Rectangle 18"/>
            <p:cNvSpPr/>
            <p:nvPr/>
          </p:nvSpPr>
          <p:spPr>
            <a:xfrm>
              <a:off x="1398070" y="1857224"/>
              <a:ext cx="6985000" cy="3704726"/>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5" name="TextBox 14"/>
            <p:cNvSpPr txBox="1"/>
            <p:nvPr/>
          </p:nvSpPr>
          <p:spPr>
            <a:xfrm>
              <a:off x="2222401" y="4482009"/>
              <a:ext cx="4640178" cy="1098762"/>
            </a:xfrm>
            <a:prstGeom prst="rect">
              <a:avLst/>
            </a:prstGeom>
            <a:noFill/>
          </p:spPr>
          <p:txBody>
            <a:bodyPr wrap="square" rtlCol="0">
              <a:spAutoFit/>
            </a:bodyPr>
            <a:lstStyle/>
            <a:p>
              <a:pPr algn="ctr" fontAlgn="base">
                <a:lnSpc>
                  <a:spcPct val="90000"/>
                </a:lnSpc>
                <a:spcBef>
                  <a:spcPct val="0"/>
                </a:spcBef>
                <a:spcAft>
                  <a:spcPct val="0"/>
                </a:spcAft>
              </a:pPr>
              <a:r>
                <a:rPr lang="es-MX" sz="3600" dirty="0" smtClean="0">
                  <a:solidFill>
                    <a:srgbClr val="005DAA"/>
                  </a:solidFill>
                  <a:latin typeface="Century Gothic"/>
                  <a:ea typeface="ＭＳ Ｐゴシック" charset="0"/>
                  <a:cs typeface="Century Gothic"/>
                </a:rPr>
                <a:t>ENFOCARSE EN</a:t>
              </a:r>
            </a:p>
            <a:p>
              <a:pPr algn="ctr" fontAlgn="base">
                <a:lnSpc>
                  <a:spcPct val="90000"/>
                </a:lnSpc>
                <a:spcBef>
                  <a:spcPct val="0"/>
                </a:spcBef>
                <a:spcAft>
                  <a:spcPct val="0"/>
                </a:spcAft>
              </a:pPr>
              <a:r>
                <a:rPr lang="es-MX" sz="3600" dirty="0" smtClean="0">
                  <a:solidFill>
                    <a:srgbClr val="005DAA"/>
                  </a:solidFill>
                  <a:latin typeface="Century Gothic"/>
                  <a:ea typeface="ＭＳ Ｐゴシック" charset="0"/>
                  <a:cs typeface="Century Gothic"/>
                </a:rPr>
                <a:t>LA BASE</a:t>
              </a:r>
              <a:endParaRPr lang="es-MX" sz="3600" dirty="0">
                <a:solidFill>
                  <a:srgbClr val="005DAA"/>
                </a:solidFill>
                <a:latin typeface="Century Gothic"/>
                <a:ea typeface="ＭＳ Ｐゴシック" charset="0"/>
                <a:cs typeface="Century Gothic"/>
              </a:endParaRPr>
            </a:p>
          </p:txBody>
        </p:sp>
        <p:sp>
          <p:nvSpPr>
            <p:cNvPr id="22" name="Rounded Rectangle 21"/>
            <p:cNvSpPr/>
            <p:nvPr/>
          </p:nvSpPr>
          <p:spPr>
            <a:xfrm>
              <a:off x="1996631"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3" name="Rounded Rectangle 22"/>
            <p:cNvSpPr/>
            <p:nvPr/>
          </p:nvSpPr>
          <p:spPr>
            <a:xfrm>
              <a:off x="3730069"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4" name="Rounded Rectangle 23"/>
            <p:cNvSpPr/>
            <p:nvPr/>
          </p:nvSpPr>
          <p:spPr>
            <a:xfrm>
              <a:off x="5463508"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 name="TextBox 21"/>
            <p:cNvSpPr txBox="1">
              <a:spLocks noChangeArrowheads="1"/>
            </p:cNvSpPr>
            <p:nvPr/>
          </p:nvSpPr>
          <p:spPr bwMode="auto">
            <a:xfrm>
              <a:off x="2003531" y="5717031"/>
              <a:ext cx="1653570" cy="539635"/>
            </a:xfrm>
            <a:prstGeom prst="rect">
              <a:avLst/>
            </a:prstGeom>
            <a:noFill/>
            <a:ln w="9525">
              <a:noFill/>
              <a:miter lim="800000"/>
              <a:headEnd/>
              <a:tailEnd/>
            </a:ln>
          </p:spPr>
          <p:txBody>
            <a:bodyPr wrap="square">
              <a:spAutoFit/>
            </a:bodyPr>
            <a:lstStyle/>
            <a:p>
              <a:pPr marL="0" lvl="1" algn="ctr"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Apoyo social y emocional</a:t>
              </a:r>
              <a:endParaRPr lang="es-MX" sz="1600" dirty="0">
                <a:solidFill>
                  <a:prstClr val="white"/>
                </a:solidFill>
                <a:latin typeface="Century Gothic" pitchFamily="34" charset="0"/>
                <a:ea typeface="ＭＳ Ｐゴシック" charset="0"/>
              </a:endParaRPr>
            </a:p>
          </p:txBody>
        </p:sp>
        <p:sp>
          <p:nvSpPr>
            <p:cNvPr id="13" name="TextBox 23"/>
            <p:cNvSpPr txBox="1">
              <a:spLocks noChangeArrowheads="1"/>
            </p:cNvSpPr>
            <p:nvPr/>
          </p:nvSpPr>
          <p:spPr bwMode="auto">
            <a:xfrm>
              <a:off x="3738947" y="5702932"/>
              <a:ext cx="1643641" cy="539635"/>
            </a:xfrm>
            <a:prstGeom prst="rect">
              <a:avLst/>
            </a:prstGeom>
            <a:noFill/>
            <a:ln w="9525">
              <a:noFill/>
              <a:miter lim="800000"/>
              <a:headEnd/>
              <a:tailEnd/>
            </a:ln>
          </p:spPr>
          <p:txBody>
            <a:bodyPr wrap="square">
              <a:spAutoFit/>
            </a:bodyPr>
            <a:lstStyle/>
            <a:p>
              <a:pPr marL="0" lvl="1" algn="ctr"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Aulas bien organizadas</a:t>
              </a:r>
              <a:endParaRPr lang="es-MX" sz="1600" dirty="0">
                <a:solidFill>
                  <a:prstClr val="white"/>
                </a:solidFill>
                <a:latin typeface="Century Gothic" pitchFamily="34" charset="0"/>
                <a:ea typeface="ＭＳ Ｐゴシック" charset="0"/>
              </a:endParaRPr>
            </a:p>
          </p:txBody>
        </p:sp>
        <p:sp>
          <p:nvSpPr>
            <p:cNvPr id="10" name="TextBox 20"/>
            <p:cNvSpPr txBox="1">
              <a:spLocks noChangeArrowheads="1"/>
            </p:cNvSpPr>
            <p:nvPr/>
          </p:nvSpPr>
          <p:spPr bwMode="auto">
            <a:xfrm>
              <a:off x="5467568" y="5702933"/>
              <a:ext cx="1647155" cy="539635"/>
            </a:xfrm>
            <a:prstGeom prst="rect">
              <a:avLst/>
            </a:prstGeom>
            <a:noFill/>
            <a:ln w="9525">
              <a:noFill/>
              <a:miter lim="800000"/>
              <a:headEnd/>
              <a:tailEnd/>
            </a:ln>
          </p:spPr>
          <p:txBody>
            <a:bodyPr wrap="square">
              <a:spAutoFit/>
            </a:bodyPr>
            <a:lstStyle/>
            <a:p>
              <a:pPr marL="0" lvl="1" algn="ctr"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Interacciones didácticas</a:t>
              </a:r>
              <a:endParaRPr lang="es-MX" sz="1600" dirty="0">
                <a:solidFill>
                  <a:prstClr val="white"/>
                </a:solidFill>
                <a:latin typeface="Century Gothic" pitchFamily="34" charset="0"/>
                <a:ea typeface="ＭＳ Ｐゴシック" charset="0"/>
              </a:endParaRPr>
            </a:p>
          </p:txBody>
        </p:sp>
      </p:grpSp>
    </p:spTree>
    <p:extLst>
      <p:ext uri="{BB962C8B-B14F-4D97-AF65-F5344CB8AC3E}">
        <p14:creationId xmlns:p14="http://schemas.microsoft.com/office/powerpoint/2010/main" val="8108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613424" y="2194561"/>
            <a:ext cx="3680640" cy="3680640"/>
          </a:xfrm>
          <a:prstGeom prst="ellipse">
            <a:avLst/>
          </a:prstGeom>
          <a:solidFill>
            <a:srgbClr val="0249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777741" y="2194561"/>
            <a:ext cx="3680640" cy="3680640"/>
          </a:xfrm>
          <a:prstGeom prst="ellipse">
            <a:avLst/>
          </a:prstGeom>
          <a:solidFill>
            <a:srgbClr val="852A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25" name="Title 1"/>
          <p:cNvSpPr>
            <a:spLocks noGrp="1"/>
          </p:cNvSpPr>
          <p:nvPr>
            <p:ph type="title"/>
          </p:nvPr>
        </p:nvSpPr>
        <p:spPr/>
        <p:txBody>
          <a:bodyPr/>
          <a:lstStyle/>
          <a:p>
            <a:pPr eaLnBrk="1" hangingPunct="1"/>
            <a:r>
              <a:rPr lang="en-US" dirty="0" smtClean="0">
                <a:ea typeface="MS PGothic" charset="0"/>
              </a:rPr>
              <a:t>OBJETIVOS</a:t>
            </a:r>
            <a:endParaRPr lang="en-US" dirty="0">
              <a:ea typeface="MS PGothic" charset="0"/>
            </a:endParaRPr>
          </a:p>
        </p:txBody>
      </p:sp>
      <p:sp>
        <p:nvSpPr>
          <p:cNvPr id="5" name="Content Placeholder 2"/>
          <p:cNvSpPr>
            <a:spLocks noGrp="1"/>
          </p:cNvSpPr>
          <p:nvPr>
            <p:ph idx="1"/>
          </p:nvPr>
        </p:nvSpPr>
        <p:spPr>
          <a:xfrm>
            <a:off x="735599" y="2851200"/>
            <a:ext cx="3547421" cy="2475857"/>
          </a:xfrm>
        </p:spPr>
        <p:txBody>
          <a:bodyPr rtlCol="0">
            <a:normAutofit/>
          </a:bodyPr>
          <a:lstStyle/>
          <a:p>
            <a:pPr marL="0" indent="0" algn="ctr">
              <a:buClr>
                <a:schemeClr val="tx1">
                  <a:lumMod val="50000"/>
                  <a:lumOff val="50000"/>
                </a:schemeClr>
              </a:buClr>
              <a:buNone/>
              <a:defRPr/>
            </a:pPr>
            <a:r>
              <a:rPr lang="es-ES" sz="2800" dirty="0" smtClean="0">
                <a:solidFill>
                  <a:schemeClr val="bg1"/>
                </a:solidFill>
              </a:rPr>
              <a:t>Analizar los </a:t>
            </a:r>
            <a:r>
              <a:rPr lang="es-MX" sz="2800" b="1" dirty="0" smtClean="0">
                <a:solidFill>
                  <a:srgbClr val="F4BE56"/>
                </a:solidFill>
              </a:rPr>
              <a:t>propósitos</a:t>
            </a:r>
            <a:r>
              <a:rPr lang="en-US" sz="2800" b="1" dirty="0" smtClean="0">
                <a:solidFill>
                  <a:srgbClr val="F4BE56"/>
                </a:solidFill>
              </a:rPr>
              <a:t> </a:t>
            </a:r>
            <a:r>
              <a:rPr lang="es-ES" sz="2800" dirty="0" smtClean="0">
                <a:solidFill>
                  <a:schemeClr val="bg1"/>
                </a:solidFill>
              </a:rPr>
              <a:t>de </a:t>
            </a:r>
            <a:r>
              <a:rPr lang="es-ES" sz="2800" dirty="0">
                <a:solidFill>
                  <a:schemeClr val="bg1"/>
                </a:solidFill>
              </a:rPr>
              <a:t>la comunicación entre </a:t>
            </a:r>
            <a:r>
              <a:rPr lang="es-ES" sz="2800" dirty="0" smtClean="0">
                <a:solidFill>
                  <a:schemeClr val="bg1"/>
                </a:solidFill>
              </a:rPr>
              <a:t>el equipo docente</a:t>
            </a:r>
            <a:endParaRPr lang="es-ES" sz="2800" dirty="0">
              <a:solidFill>
                <a:schemeClr val="bg1"/>
              </a:solidFill>
            </a:endParaRPr>
          </a:p>
          <a:p>
            <a:pPr marL="0" indent="0" algn="ctr" eaLnBrk="1" fontAlgn="auto" hangingPunct="1">
              <a:spcAft>
                <a:spcPts val="0"/>
              </a:spcAft>
              <a:buClr>
                <a:schemeClr val="tx1">
                  <a:lumMod val="50000"/>
                  <a:lumOff val="50000"/>
                </a:schemeClr>
              </a:buClr>
              <a:buNone/>
              <a:defRPr/>
            </a:pPr>
            <a:endParaRPr lang="en-US" sz="2800" dirty="0" smtClean="0">
              <a:solidFill>
                <a:schemeClr val="bg1"/>
              </a:solidFill>
              <a:ea typeface="+mn-ea"/>
              <a:cs typeface="+mn-cs"/>
            </a:endParaRPr>
          </a:p>
        </p:txBody>
      </p:sp>
      <p:sp>
        <p:nvSpPr>
          <p:cNvPr id="6" name="Content Placeholder 2"/>
          <p:cNvSpPr txBox="1">
            <a:spLocks/>
          </p:cNvSpPr>
          <p:nvPr/>
        </p:nvSpPr>
        <p:spPr>
          <a:xfrm>
            <a:off x="4777738" y="2851200"/>
            <a:ext cx="3688884" cy="274980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tx1">
                  <a:lumMod val="50000"/>
                  <a:lumOff val="50000"/>
                </a:schemeClr>
              </a:buClr>
              <a:buNone/>
              <a:defRPr/>
            </a:pPr>
            <a:r>
              <a:rPr lang="es-MX" sz="2600" dirty="0" smtClean="0">
                <a:solidFill>
                  <a:schemeClr val="bg1"/>
                </a:solidFill>
              </a:rPr>
              <a:t>C</a:t>
            </a:r>
            <a:r>
              <a:rPr lang="es-MX" sz="2700" dirty="0" smtClean="0">
                <a:solidFill>
                  <a:schemeClr val="bg1"/>
                </a:solidFill>
              </a:rPr>
              <a:t>omprender </a:t>
            </a:r>
            <a:br>
              <a:rPr lang="es-MX" sz="2700" dirty="0" smtClean="0">
                <a:solidFill>
                  <a:schemeClr val="bg1"/>
                </a:solidFill>
              </a:rPr>
            </a:br>
            <a:r>
              <a:rPr lang="es-MX" sz="2700" b="1" dirty="0" smtClean="0">
                <a:solidFill>
                  <a:srgbClr val="F4BE56"/>
                </a:solidFill>
              </a:rPr>
              <a:t>cómo </a:t>
            </a:r>
            <a:r>
              <a:rPr lang="es-MX" sz="2700" dirty="0" smtClean="0">
                <a:solidFill>
                  <a:schemeClr val="bg1"/>
                </a:solidFill>
              </a:rPr>
              <a:t>se hablan los maestros entre ellos para apoyar la enseñanza y el aprendizaje</a:t>
            </a:r>
            <a:endParaRPr lang="es-MX" sz="2700" dirty="0">
              <a:solidFill>
                <a:schemeClr val="bg1"/>
              </a:solidFill>
            </a:endParaRPr>
          </a:p>
        </p:txBody>
      </p:sp>
    </p:spTree>
    <p:extLst>
      <p:ext uri="{BB962C8B-B14F-4D97-AF65-F5344CB8AC3E}">
        <p14:creationId xmlns:p14="http://schemas.microsoft.com/office/powerpoint/2010/main" val="3419184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dirty="0" smtClean="0">
                <a:latin typeface="Calibri" charset="0"/>
                <a:ea typeface="MS PGothic" charset="0"/>
              </a:rPr>
              <a:t>Teacher-to-Teacher Talk VIDEO!!</a:t>
            </a:r>
            <a:endParaRPr lang="en-US" dirty="0">
              <a:latin typeface="Calibri" charset="0"/>
              <a:ea typeface="MS PGothic" charset="0"/>
            </a:endParaRPr>
          </a:p>
        </p:txBody>
      </p:sp>
      <p:sp>
        <p:nvSpPr>
          <p:cNvPr id="28674" name="Content Placeholder 2"/>
          <p:cNvSpPr>
            <a:spLocks noGrp="1"/>
          </p:cNvSpPr>
          <p:nvPr>
            <p:ph idx="1"/>
          </p:nvPr>
        </p:nvSpPr>
        <p:spPr>
          <a:xfrm>
            <a:off x="415925" y="2755900"/>
            <a:ext cx="8308975" cy="3492500"/>
          </a:xfrm>
        </p:spPr>
        <p:txBody>
          <a:bodyPr/>
          <a:lstStyle/>
          <a:p>
            <a:pPr marL="0" indent="0" algn="ctr">
              <a:buFont typeface="Wingdings" charset="0"/>
              <a:buNone/>
            </a:pPr>
            <a:endParaRPr lang="en-US" dirty="0">
              <a:latin typeface="Calibri" charset="0"/>
              <a:ea typeface="MS PGothic" charset="0"/>
            </a:endParaRPr>
          </a:p>
          <a:p>
            <a:pPr marL="0" indent="0" algn="ctr">
              <a:buFont typeface="Wingdings" charset="0"/>
              <a:buNone/>
            </a:pPr>
            <a:endParaRPr lang="en-US" dirty="0">
              <a:latin typeface="Calibri" charset="0"/>
              <a:ea typeface="MS PGothic" charset="0"/>
            </a:endParaRPr>
          </a:p>
          <a:p>
            <a:pPr marL="0" indent="0" algn="ctr">
              <a:buFont typeface="Wingdings" charset="0"/>
              <a:buNone/>
            </a:pPr>
            <a:r>
              <a:rPr lang="en-US" sz="2800" dirty="0">
                <a:latin typeface="Calibri" charset="0"/>
                <a:ea typeface="MS PGothic" charset="0"/>
              </a:rPr>
              <a:t>What does teacher-to-teacher talk look like?</a:t>
            </a:r>
          </a:p>
        </p:txBody>
      </p:sp>
      <p:pic>
        <p:nvPicPr>
          <p:cNvPr id="2" name="esp-What-Does-T2T-Look-Like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30818483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69700" y="3991366"/>
            <a:ext cx="7644780" cy="2370015"/>
          </a:xfrm>
          <a:prstGeom prst="rect">
            <a:avLst/>
          </a:prstGeom>
          <a:solidFill>
            <a:srgbClr val="852A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a:endParaRPr lang="en-US" sz="2400" dirty="0"/>
          </a:p>
        </p:txBody>
      </p:sp>
      <p:sp>
        <p:nvSpPr>
          <p:cNvPr id="30721" name="Title 1"/>
          <p:cNvSpPr>
            <a:spLocks noGrp="1"/>
          </p:cNvSpPr>
          <p:nvPr>
            <p:ph type="title"/>
          </p:nvPr>
        </p:nvSpPr>
        <p:spPr/>
        <p:txBody>
          <a:bodyPr>
            <a:noAutofit/>
          </a:bodyPr>
          <a:lstStyle/>
          <a:p>
            <a:r>
              <a:rPr lang="es-ES" dirty="0" smtClean="0">
                <a:solidFill>
                  <a:srgbClr val="000000"/>
                </a:solidFill>
                <a:latin typeface="+mj-lt"/>
                <a:ea typeface="MS PGothic" charset="0"/>
              </a:rPr>
              <a:t>LA </a:t>
            </a:r>
            <a:r>
              <a:rPr lang="es-ES" dirty="0">
                <a:solidFill>
                  <a:srgbClr val="000000"/>
                </a:solidFill>
                <a:latin typeface="+mj-lt"/>
                <a:ea typeface="MS PGothic" charset="0"/>
              </a:rPr>
              <a:t>DEFINICIÓN: LAS PLÁTICAS </a:t>
            </a:r>
            <a:br>
              <a:rPr lang="es-ES" dirty="0">
                <a:solidFill>
                  <a:srgbClr val="000000"/>
                </a:solidFill>
                <a:latin typeface="+mj-lt"/>
                <a:ea typeface="MS PGothic" charset="0"/>
              </a:rPr>
            </a:br>
            <a:r>
              <a:rPr lang="es-ES" dirty="0" smtClean="0">
                <a:solidFill>
                  <a:srgbClr val="000000"/>
                </a:solidFill>
                <a:latin typeface="+mj-lt"/>
                <a:ea typeface="MS PGothic" charset="0"/>
              </a:rPr>
              <a:t>DE-MAESTRO-A-MAESTRO</a:t>
            </a:r>
            <a:endParaRPr lang="en-US" dirty="0">
              <a:solidFill>
                <a:srgbClr val="000000"/>
              </a:solidFill>
              <a:latin typeface="+mj-lt"/>
              <a:ea typeface="MS PGothic" charset="0"/>
            </a:endParaRPr>
          </a:p>
        </p:txBody>
      </p:sp>
      <p:sp>
        <p:nvSpPr>
          <p:cNvPr id="7" name="Rectangle 6"/>
          <p:cNvSpPr/>
          <p:nvPr/>
        </p:nvSpPr>
        <p:spPr>
          <a:xfrm>
            <a:off x="729919" y="4322479"/>
            <a:ext cx="7644780" cy="20039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s-MX" sz="2400" b="1" dirty="0" smtClean="0">
                <a:solidFill>
                  <a:srgbClr val="F4BE56"/>
                </a:solidFill>
              </a:rPr>
              <a:t>la comunicación cotidiana intencional </a:t>
            </a:r>
            <a:r>
              <a:rPr lang="es-MX" sz="2400" dirty="0" smtClean="0"/>
              <a:t>entre adultos dentro de un ambiente de aprendizaje que se produce para asegurar que se proporcione la enseñanza y el aprendizaje de manera efectiva y eficiente.</a:t>
            </a:r>
            <a:endParaRPr lang="es-MX" sz="2400" dirty="0"/>
          </a:p>
        </p:txBody>
      </p:sp>
      <p:pic>
        <p:nvPicPr>
          <p:cNvPr id="9" name="Picture 8" descr="Objectives _2.png"/>
          <p:cNvPicPr>
            <a:picLocks noChangeAspect="1"/>
          </p:cNvPicPr>
          <p:nvPr/>
        </p:nvPicPr>
        <p:blipFill rotWithShape="1">
          <a:blip r:embed="rId3" cstate="email">
            <a:extLst>
              <a:ext uri="{28A0092B-C50C-407E-A947-70E740481C1C}">
                <a14:useLocalDpi xmlns:a14="http://schemas.microsoft.com/office/drawing/2010/main" val="0"/>
              </a:ext>
            </a:extLst>
          </a:blip>
          <a:srcRect l="1460" t="6688" r="2866" b="6172"/>
          <a:stretch/>
        </p:blipFill>
        <p:spPr>
          <a:xfrm>
            <a:off x="576734" y="2347350"/>
            <a:ext cx="4854759" cy="1998437"/>
          </a:xfrm>
          <a:prstGeom prst="rect">
            <a:avLst/>
          </a:prstGeom>
          <a:ln w="50800" cmpd="sng">
            <a:solidFill>
              <a:srgbClr val="02499D"/>
            </a:solidFill>
          </a:ln>
        </p:spPr>
      </p:pic>
      <p:sp>
        <p:nvSpPr>
          <p:cNvPr id="8" name="Rounded Rectangle 7"/>
          <p:cNvSpPr/>
          <p:nvPr/>
        </p:nvSpPr>
        <p:spPr>
          <a:xfrm>
            <a:off x="2606289" y="1873250"/>
            <a:ext cx="5564044" cy="920749"/>
          </a:xfrm>
          <a:prstGeom prst="roundRect">
            <a:avLst/>
          </a:prstGeom>
          <a:solidFill>
            <a:srgbClr val="02499D"/>
          </a:solidFill>
          <a:ln w="57150" cmpd="sng">
            <a:solidFill>
              <a:srgbClr val="02499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dirty="0">
              <a:latin typeface="Century Gothic"/>
              <a:cs typeface="Century Gothic"/>
            </a:endParaRPr>
          </a:p>
        </p:txBody>
      </p:sp>
      <p:sp>
        <p:nvSpPr>
          <p:cNvPr id="11" name="TextBox 10"/>
          <p:cNvSpPr txBox="1"/>
          <p:nvPr/>
        </p:nvSpPr>
        <p:spPr>
          <a:xfrm>
            <a:off x="2478618" y="1901074"/>
            <a:ext cx="5892800" cy="830997"/>
          </a:xfrm>
          <a:prstGeom prst="rect">
            <a:avLst/>
          </a:prstGeom>
          <a:noFill/>
        </p:spPr>
        <p:txBody>
          <a:bodyPr wrap="square" rtlCol="0">
            <a:spAutoFit/>
          </a:bodyPr>
          <a:lstStyle/>
          <a:p>
            <a:pPr lvl="0" algn="ctr"/>
            <a:r>
              <a:rPr lang="es-ES" sz="2400" b="1" dirty="0" smtClean="0">
                <a:solidFill>
                  <a:schemeClr val="bg1"/>
                </a:solidFill>
                <a:latin typeface="Century Gothic"/>
                <a:cs typeface="Century Gothic"/>
              </a:rPr>
              <a:t>Las </a:t>
            </a:r>
            <a:r>
              <a:rPr lang="es-ES" sz="2400" b="1" dirty="0">
                <a:solidFill>
                  <a:schemeClr val="bg1"/>
                </a:solidFill>
                <a:latin typeface="Century Gothic"/>
                <a:cs typeface="Century Gothic"/>
              </a:rPr>
              <a:t>pláticas </a:t>
            </a:r>
            <a:r>
              <a:rPr lang="es-ES" sz="2400" b="1" dirty="0" smtClean="0">
                <a:solidFill>
                  <a:schemeClr val="bg1"/>
                </a:solidFill>
                <a:latin typeface="Century Gothic"/>
                <a:cs typeface="Century Gothic"/>
              </a:rPr>
              <a:t>de-maestro-a-maestro</a:t>
            </a:r>
          </a:p>
          <a:p>
            <a:pPr lvl="0" algn="ctr"/>
            <a:r>
              <a:rPr lang="es-ES" sz="2400" b="1" dirty="0" smtClean="0">
                <a:solidFill>
                  <a:schemeClr val="bg1"/>
                </a:solidFill>
                <a:latin typeface="Century Gothic"/>
                <a:cs typeface="Century Gothic"/>
              </a:rPr>
              <a:t> </a:t>
            </a:r>
            <a:r>
              <a:rPr lang="es-ES" sz="2400" b="1" dirty="0">
                <a:solidFill>
                  <a:schemeClr val="bg1"/>
                </a:solidFill>
                <a:latin typeface="Century Gothic"/>
                <a:cs typeface="Century Gothic"/>
              </a:rPr>
              <a:t>consisten </a:t>
            </a:r>
            <a:r>
              <a:rPr lang="es-ES" sz="2400" b="1" dirty="0" smtClean="0">
                <a:solidFill>
                  <a:schemeClr val="bg1"/>
                </a:solidFill>
                <a:latin typeface="Century Gothic"/>
                <a:cs typeface="Century Gothic"/>
              </a:rPr>
              <a:t>en:</a:t>
            </a:r>
            <a:endParaRPr lang="en-US" sz="2400" b="1" dirty="0">
              <a:solidFill>
                <a:schemeClr val="bg1"/>
              </a:solidFill>
              <a:latin typeface="Century Gothic"/>
              <a:cs typeface="Century Gothic"/>
            </a:endParaRPr>
          </a:p>
        </p:txBody>
      </p:sp>
    </p:spTree>
    <p:extLst>
      <p:ext uri="{BB962C8B-B14F-4D97-AF65-F5344CB8AC3E}">
        <p14:creationId xmlns:p14="http://schemas.microsoft.com/office/powerpoint/2010/main" val="169383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8"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542530" y="2076824"/>
            <a:ext cx="2987823" cy="197223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a:cs typeface="Century Gothic"/>
            </a:endParaRPr>
          </a:p>
        </p:txBody>
      </p:sp>
      <p:sp>
        <p:nvSpPr>
          <p:cNvPr id="15" name="Rectangle 14"/>
          <p:cNvSpPr/>
          <p:nvPr/>
        </p:nvSpPr>
        <p:spPr>
          <a:xfrm>
            <a:off x="567765" y="2039471"/>
            <a:ext cx="3055470" cy="2286000"/>
          </a:xfrm>
          <a:prstGeom prst="rect">
            <a:avLst/>
          </a:prstGeom>
          <a:solidFill>
            <a:srgbClr val="0249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a:cs typeface="Century Gothic"/>
            </a:endParaRPr>
          </a:p>
        </p:txBody>
      </p:sp>
      <p:sp>
        <p:nvSpPr>
          <p:cNvPr id="32769" name="Title 1"/>
          <p:cNvSpPr>
            <a:spLocks noGrp="1"/>
          </p:cNvSpPr>
          <p:nvPr>
            <p:ph type="title"/>
          </p:nvPr>
        </p:nvSpPr>
        <p:spPr/>
        <p:txBody>
          <a:bodyPr>
            <a:normAutofit/>
          </a:bodyPr>
          <a:lstStyle/>
          <a:p>
            <a:r>
              <a:rPr lang="es-ES" sz="2800" dirty="0" smtClean="0">
                <a:ea typeface="MS PGothic" charset="0"/>
              </a:rPr>
              <a:t>LAS </a:t>
            </a:r>
            <a:r>
              <a:rPr lang="es-ES" sz="2800" dirty="0">
                <a:ea typeface="MS PGothic" charset="0"/>
              </a:rPr>
              <a:t>PLÁTICAS DE-MAESTRO-A-MAESTRO </a:t>
            </a:r>
            <a:br>
              <a:rPr lang="es-ES" sz="2800" dirty="0">
                <a:ea typeface="MS PGothic" charset="0"/>
              </a:rPr>
            </a:br>
            <a:r>
              <a:rPr lang="es-ES" sz="2800" dirty="0" smtClean="0">
                <a:ea typeface="MS PGothic" charset="0"/>
              </a:rPr>
              <a:t>DURANTE TODO EL DÍA</a:t>
            </a:r>
            <a:endParaRPr lang="en-US" sz="2800" dirty="0">
              <a:ea typeface="MS PGothic" charset="0"/>
            </a:endParaRPr>
          </a:p>
        </p:txBody>
      </p:sp>
      <p:pic>
        <p:nvPicPr>
          <p:cNvPr id="8" name="Picture 7" descr="Inside actvityRE.jpg"/>
          <p:cNvPicPr>
            <a:picLocks noChangeAspect="1"/>
          </p:cNvPicPr>
          <p:nvPr/>
        </p:nvPicPr>
        <p:blipFill rotWithShape="1">
          <a:blip r:embed="rId3" cstate="email">
            <a:extLst>
              <a:ext uri="{28A0092B-C50C-407E-A947-70E740481C1C}">
                <a14:useLocalDpi xmlns:a14="http://schemas.microsoft.com/office/drawing/2010/main" val="0"/>
              </a:ext>
            </a:extLst>
          </a:blip>
          <a:srcRect l="7268" t="18846" r="14420"/>
          <a:stretch/>
        </p:blipFill>
        <p:spPr>
          <a:xfrm>
            <a:off x="676901" y="2528403"/>
            <a:ext cx="2829790" cy="1649544"/>
          </a:xfrm>
          <a:prstGeom prst="rect">
            <a:avLst/>
          </a:prstGeom>
          <a:ln w="19050" cmpd="sng">
            <a:solidFill>
              <a:schemeClr val="bg1"/>
            </a:solidFill>
            <a:round/>
          </a:ln>
        </p:spPr>
      </p:pic>
      <p:pic>
        <p:nvPicPr>
          <p:cNvPr id="12" name="Picture 11" descr="Teacher_Talk_Meals.jpg"/>
          <p:cNvPicPr>
            <a:picLocks noChangeAspect="1"/>
          </p:cNvPicPr>
          <p:nvPr/>
        </p:nvPicPr>
        <p:blipFill rotWithShape="1">
          <a:blip r:embed="rId4" cstate="email">
            <a:extLst>
              <a:ext uri="{28A0092B-C50C-407E-A947-70E740481C1C}">
                <a14:useLocalDpi xmlns:a14="http://schemas.microsoft.com/office/drawing/2010/main" val="0"/>
              </a:ext>
            </a:extLst>
          </a:blip>
          <a:srcRect t="25437" r="3643"/>
          <a:stretch/>
        </p:blipFill>
        <p:spPr>
          <a:xfrm>
            <a:off x="4657503" y="2498397"/>
            <a:ext cx="2733728" cy="1410277"/>
          </a:xfrm>
          <a:prstGeom prst="rect">
            <a:avLst/>
          </a:prstGeom>
          <a:ln w="19050" cmpd="sng">
            <a:solidFill>
              <a:schemeClr val="bg1"/>
            </a:solidFill>
          </a:ln>
        </p:spPr>
      </p:pic>
      <p:sp>
        <p:nvSpPr>
          <p:cNvPr id="16" name="TextBox 15"/>
          <p:cNvSpPr txBox="1"/>
          <p:nvPr/>
        </p:nvSpPr>
        <p:spPr>
          <a:xfrm>
            <a:off x="563439" y="2072618"/>
            <a:ext cx="3042826" cy="661720"/>
          </a:xfrm>
          <a:prstGeom prst="rect">
            <a:avLst/>
          </a:prstGeom>
          <a:noFill/>
        </p:spPr>
        <p:txBody>
          <a:bodyPr wrap="square" rtlCol="0">
            <a:spAutoFit/>
          </a:bodyPr>
          <a:lstStyle/>
          <a:p>
            <a:pPr algn="ctr"/>
            <a:r>
              <a:rPr lang="es-ES" sz="1600" dirty="0" smtClean="0">
                <a:solidFill>
                  <a:schemeClr val="bg1"/>
                </a:solidFill>
                <a:latin typeface="Century Gothic"/>
                <a:cs typeface="Century Gothic"/>
              </a:rPr>
              <a:t>Adentro </a:t>
            </a:r>
            <a:r>
              <a:rPr lang="es-ES" sz="1600" dirty="0">
                <a:solidFill>
                  <a:schemeClr val="bg1"/>
                </a:solidFill>
                <a:latin typeface="Century Gothic"/>
                <a:cs typeface="Century Gothic"/>
              </a:rPr>
              <a:t>del salón de </a:t>
            </a:r>
            <a:r>
              <a:rPr lang="es-ES" sz="1600" dirty="0" smtClean="0">
                <a:solidFill>
                  <a:schemeClr val="bg1"/>
                </a:solidFill>
                <a:latin typeface="Century Gothic"/>
                <a:cs typeface="Century Gothic"/>
              </a:rPr>
              <a:t>clases</a:t>
            </a:r>
            <a:endParaRPr lang="es-ES" sz="1600" dirty="0">
              <a:solidFill>
                <a:schemeClr val="bg1"/>
              </a:solidFill>
              <a:latin typeface="Century Gothic"/>
              <a:cs typeface="Century Gothic"/>
            </a:endParaRPr>
          </a:p>
          <a:p>
            <a:pPr algn="ctr"/>
            <a:endParaRPr lang="en-US" sz="2100" dirty="0">
              <a:solidFill>
                <a:schemeClr val="bg1"/>
              </a:solidFill>
              <a:latin typeface="Century Gothic"/>
              <a:cs typeface="Century Gothic"/>
            </a:endParaRPr>
          </a:p>
        </p:txBody>
      </p:sp>
      <p:sp>
        <p:nvSpPr>
          <p:cNvPr id="19" name="TextBox 18"/>
          <p:cNvSpPr txBox="1"/>
          <p:nvPr/>
        </p:nvSpPr>
        <p:spPr>
          <a:xfrm>
            <a:off x="4533337" y="2064701"/>
            <a:ext cx="2937251" cy="338554"/>
          </a:xfrm>
          <a:prstGeom prst="rect">
            <a:avLst/>
          </a:prstGeom>
          <a:noFill/>
        </p:spPr>
        <p:txBody>
          <a:bodyPr wrap="square" rtlCol="0">
            <a:spAutoFit/>
          </a:bodyPr>
          <a:lstStyle/>
          <a:p>
            <a:pPr algn="ctr"/>
            <a:r>
              <a:rPr lang="es-MX" sz="1600" dirty="0" smtClean="0">
                <a:solidFill>
                  <a:schemeClr val="bg1"/>
                </a:solidFill>
                <a:latin typeface="Century Gothic"/>
                <a:cs typeface="Century Gothic"/>
              </a:rPr>
              <a:t>La hora de la comida</a:t>
            </a:r>
            <a:endParaRPr lang="es-MX" sz="1600" dirty="0">
              <a:solidFill>
                <a:schemeClr val="bg1"/>
              </a:solidFill>
              <a:latin typeface="Century Gothic"/>
              <a:cs typeface="Century Gothic"/>
            </a:endParaRPr>
          </a:p>
        </p:txBody>
      </p:sp>
      <p:sp>
        <p:nvSpPr>
          <p:cNvPr id="20" name="Rectangle 19"/>
          <p:cNvSpPr/>
          <p:nvPr/>
        </p:nvSpPr>
        <p:spPr>
          <a:xfrm>
            <a:off x="1703294" y="3697942"/>
            <a:ext cx="2091765" cy="2681940"/>
          </a:xfrm>
          <a:prstGeom prst="rect">
            <a:avLst/>
          </a:prstGeom>
          <a:solidFill>
            <a:srgbClr val="00AA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a:cs typeface="Century Gothic"/>
            </a:endParaRPr>
          </a:p>
        </p:txBody>
      </p:sp>
      <p:pic>
        <p:nvPicPr>
          <p:cNvPr id="10" name="Picture 9" descr="outside time.jpg"/>
          <p:cNvPicPr>
            <a:picLocks noChangeAspect="1"/>
          </p:cNvPicPr>
          <p:nvPr/>
        </p:nvPicPr>
        <p:blipFill rotWithShape="1">
          <a:blip r:embed="rId5" cstate="email">
            <a:extLst>
              <a:ext uri="{28A0092B-C50C-407E-A947-70E740481C1C}">
                <a14:useLocalDpi xmlns:a14="http://schemas.microsoft.com/office/drawing/2010/main" val="0"/>
              </a:ext>
            </a:extLst>
          </a:blip>
          <a:srcRect t="10987" b="13272"/>
          <a:stretch/>
        </p:blipFill>
        <p:spPr>
          <a:xfrm>
            <a:off x="1832395" y="4160846"/>
            <a:ext cx="1834195" cy="2083854"/>
          </a:xfrm>
          <a:prstGeom prst="rect">
            <a:avLst/>
          </a:prstGeom>
          <a:ln w="19050" cmpd="sng">
            <a:solidFill>
              <a:schemeClr val="bg1"/>
            </a:solidFill>
          </a:ln>
        </p:spPr>
      </p:pic>
      <p:sp>
        <p:nvSpPr>
          <p:cNvPr id="21" name="TextBox 20"/>
          <p:cNvSpPr txBox="1"/>
          <p:nvPr/>
        </p:nvSpPr>
        <p:spPr>
          <a:xfrm>
            <a:off x="1725703" y="3700797"/>
            <a:ext cx="2054412" cy="338554"/>
          </a:xfrm>
          <a:prstGeom prst="rect">
            <a:avLst/>
          </a:prstGeom>
          <a:noFill/>
        </p:spPr>
        <p:txBody>
          <a:bodyPr wrap="square" rtlCol="0">
            <a:spAutoFit/>
          </a:bodyPr>
          <a:lstStyle/>
          <a:p>
            <a:pPr algn="ctr"/>
            <a:r>
              <a:rPr lang="es-MX" sz="1600" dirty="0" smtClean="0">
                <a:solidFill>
                  <a:schemeClr val="bg1"/>
                </a:solidFill>
                <a:latin typeface="Century Gothic"/>
                <a:cs typeface="Century Gothic"/>
              </a:rPr>
              <a:t>El tiempo afuera</a:t>
            </a:r>
            <a:endParaRPr lang="es-MX" sz="1600" dirty="0">
              <a:solidFill>
                <a:schemeClr val="bg1"/>
              </a:solidFill>
              <a:latin typeface="Century Gothic"/>
              <a:cs typeface="Century Gothic"/>
            </a:endParaRPr>
          </a:p>
        </p:txBody>
      </p:sp>
      <p:sp>
        <p:nvSpPr>
          <p:cNvPr id="22" name="Rectangle 21"/>
          <p:cNvSpPr/>
          <p:nvPr/>
        </p:nvSpPr>
        <p:spPr>
          <a:xfrm>
            <a:off x="5520766" y="3713382"/>
            <a:ext cx="3003176" cy="2046441"/>
          </a:xfrm>
          <a:prstGeom prst="rect">
            <a:avLst/>
          </a:prstGeom>
          <a:solidFill>
            <a:srgbClr val="852A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a:cs typeface="Century Gothic"/>
            </a:endParaRPr>
          </a:p>
        </p:txBody>
      </p:sp>
      <p:pic>
        <p:nvPicPr>
          <p:cNvPr id="14" name="Picture 13" descr="Transition.jpg"/>
          <p:cNvPicPr>
            <a:picLocks noChangeAspect="1"/>
          </p:cNvPicPr>
          <p:nvPr/>
        </p:nvPicPr>
        <p:blipFill rotWithShape="1">
          <a:blip r:embed="rId6" cstate="email">
            <a:extLst>
              <a:ext uri="{28A0092B-C50C-407E-A947-70E740481C1C}">
                <a14:useLocalDpi xmlns:a14="http://schemas.microsoft.com/office/drawing/2010/main" val="0"/>
              </a:ext>
            </a:extLst>
          </a:blip>
          <a:srcRect l="17743" t="26658" r="2990"/>
          <a:stretch/>
        </p:blipFill>
        <p:spPr>
          <a:xfrm>
            <a:off x="5645776" y="4187350"/>
            <a:ext cx="2765547" cy="1439346"/>
          </a:xfrm>
          <a:prstGeom prst="rect">
            <a:avLst/>
          </a:prstGeom>
          <a:ln w="19050" cmpd="sng">
            <a:solidFill>
              <a:schemeClr val="bg1"/>
            </a:solidFill>
          </a:ln>
        </p:spPr>
      </p:pic>
      <p:sp>
        <p:nvSpPr>
          <p:cNvPr id="23" name="TextBox 22"/>
          <p:cNvSpPr txBox="1"/>
          <p:nvPr/>
        </p:nvSpPr>
        <p:spPr>
          <a:xfrm>
            <a:off x="5544858" y="3774816"/>
            <a:ext cx="2948323" cy="338554"/>
          </a:xfrm>
          <a:prstGeom prst="rect">
            <a:avLst/>
          </a:prstGeom>
          <a:noFill/>
        </p:spPr>
        <p:txBody>
          <a:bodyPr wrap="square" rtlCol="0">
            <a:spAutoFit/>
          </a:bodyPr>
          <a:lstStyle/>
          <a:p>
            <a:pPr algn="ctr"/>
            <a:r>
              <a:rPr lang="es-MX" sz="1600" dirty="0" smtClean="0">
                <a:solidFill>
                  <a:schemeClr val="bg1"/>
                </a:solidFill>
                <a:latin typeface="Century Gothic"/>
                <a:cs typeface="Century Gothic"/>
              </a:rPr>
              <a:t>Las transiciones</a:t>
            </a:r>
            <a:endParaRPr lang="es-MX" sz="1600" dirty="0">
              <a:solidFill>
                <a:schemeClr val="bg1"/>
              </a:solidFill>
              <a:latin typeface="Century Gothic"/>
              <a:cs typeface="Century Gothic"/>
            </a:endParaRPr>
          </a:p>
        </p:txBody>
      </p:sp>
      <p:sp>
        <p:nvSpPr>
          <p:cNvPr id="18" name="Oval 17"/>
          <p:cNvSpPr/>
          <p:nvPr/>
        </p:nvSpPr>
        <p:spPr>
          <a:xfrm>
            <a:off x="3496233" y="3705408"/>
            <a:ext cx="2308410" cy="2308410"/>
          </a:xfrm>
          <a:prstGeom prst="ellipse">
            <a:avLst/>
          </a:prstGeom>
          <a:solidFill>
            <a:srgbClr val="FFA72C"/>
          </a:solidFill>
          <a:ln w="19050" cmpd="sng">
            <a:solidFill>
              <a:schemeClr val="bg1"/>
            </a:solidFill>
          </a:ln>
          <a:effectLst>
            <a:outerShdw blurRad="371475"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entury Gothic"/>
              <a:cs typeface="Century Gothic"/>
            </a:endParaRPr>
          </a:p>
        </p:txBody>
      </p:sp>
      <p:sp>
        <p:nvSpPr>
          <p:cNvPr id="24" name="TextBox 23"/>
          <p:cNvSpPr txBox="1"/>
          <p:nvPr/>
        </p:nvSpPr>
        <p:spPr>
          <a:xfrm>
            <a:off x="3486744" y="4205570"/>
            <a:ext cx="2317899" cy="1431161"/>
          </a:xfrm>
          <a:prstGeom prst="rect">
            <a:avLst/>
          </a:prstGeom>
          <a:noFill/>
        </p:spPr>
        <p:txBody>
          <a:bodyPr wrap="square" rtlCol="0">
            <a:spAutoFit/>
          </a:bodyPr>
          <a:lstStyle/>
          <a:p>
            <a:pPr algn="ctr"/>
            <a:r>
              <a:rPr lang="es-MX" sz="2900" b="1" dirty="0" smtClean="0">
                <a:solidFill>
                  <a:schemeClr val="bg1"/>
                </a:solidFill>
                <a:latin typeface="Century Gothic"/>
                <a:cs typeface="Century Gothic"/>
              </a:rPr>
              <a:t>¡A través de todo el día!</a:t>
            </a:r>
            <a:endParaRPr lang="es-MX" sz="2900" b="1" dirty="0">
              <a:solidFill>
                <a:schemeClr val="bg1"/>
              </a:solidFill>
              <a:latin typeface="Century Gothic"/>
              <a:cs typeface="Century Gothic"/>
            </a:endParaRPr>
          </a:p>
        </p:txBody>
      </p:sp>
    </p:spTree>
    <p:extLst>
      <p:ext uri="{BB962C8B-B14F-4D97-AF65-F5344CB8AC3E}">
        <p14:creationId xmlns:p14="http://schemas.microsoft.com/office/powerpoint/2010/main" val="10105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par>
                                <p:cTn id="22" presetID="9"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dissolve">
                                      <p:cBhvr>
                                        <p:cTn id="29" dur="500"/>
                                        <p:tgtEl>
                                          <p:spTgt spid="19"/>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par>
                                <p:cTn id="33" presetID="9"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dissolve">
                                      <p:cBhvr>
                                        <p:cTn id="40" dur="500"/>
                                        <p:tgtEl>
                                          <p:spTgt spid="23"/>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dissolve">
                                      <p:cBhvr>
                                        <p:cTn id="43" dur="500"/>
                                        <p:tgtEl>
                                          <p:spTgt spid="22"/>
                                        </p:tgtEl>
                                      </p:cBhvr>
                                    </p:animEffect>
                                  </p:childTnLst>
                                </p:cTn>
                              </p:par>
                              <p:par>
                                <p:cTn id="44" presetID="9"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dissolv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19" grpId="0"/>
      <p:bldP spid="20" grpId="0" animBg="1"/>
      <p:bldP spid="21" grpId="0"/>
      <p:bldP spid="22" grpId="0" animBg="1"/>
      <p:bldP spid="23" grpId="0"/>
      <p:bldP spid="18" grpId="0" animBg="1"/>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normAutofit/>
          </a:bodyPr>
          <a:lstStyle/>
          <a:p>
            <a:r>
              <a:rPr lang="es-ES" sz="3100" dirty="0" smtClean="0">
                <a:ea typeface="MS PGothic" charset="0"/>
              </a:rPr>
              <a:t>¿</a:t>
            </a:r>
            <a:r>
              <a:rPr lang="es-ES" sz="3100" b="1" dirty="0">
                <a:ea typeface="MS PGothic" charset="0"/>
              </a:rPr>
              <a:t>POR QUÉ </a:t>
            </a:r>
            <a:r>
              <a:rPr lang="es-ES" sz="3100" dirty="0">
                <a:ea typeface="MS PGothic" charset="0"/>
              </a:rPr>
              <a:t>LOS MAESTROS SE HABLAN ENTRE ELLOS </a:t>
            </a:r>
            <a:r>
              <a:rPr lang="es-ES" sz="3100" dirty="0" smtClean="0">
                <a:ea typeface="MS PGothic" charset="0"/>
              </a:rPr>
              <a:t>?</a:t>
            </a:r>
            <a:endParaRPr lang="en-US" sz="3100" dirty="0">
              <a:ea typeface="MS PGothic" charset="0"/>
            </a:endParaRPr>
          </a:p>
        </p:txBody>
      </p:sp>
      <p:sp>
        <p:nvSpPr>
          <p:cNvPr id="8" name="Rectangle 7"/>
          <p:cNvSpPr/>
          <p:nvPr/>
        </p:nvSpPr>
        <p:spPr>
          <a:xfrm>
            <a:off x="489017" y="1970048"/>
            <a:ext cx="8066819" cy="1677240"/>
          </a:xfrm>
          <a:prstGeom prst="rect">
            <a:avLst/>
          </a:prstGeom>
          <a:solidFill>
            <a:srgbClr val="0249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6"/>
            <a:r>
              <a:rPr lang="es-MX" sz="2400" dirty="0" smtClean="0">
                <a:latin typeface="Century Gothic"/>
                <a:cs typeface="Century Gothic"/>
              </a:rPr>
              <a:t>Para asegurar la </a:t>
            </a:r>
            <a:r>
              <a:rPr lang="es-MX" sz="2400" b="1" dirty="0" smtClean="0">
                <a:solidFill>
                  <a:srgbClr val="F4BE56"/>
                </a:solidFill>
                <a:latin typeface="Century Gothic"/>
                <a:cs typeface="Century Gothic"/>
              </a:rPr>
              <a:t>congruencia </a:t>
            </a:r>
            <a:r>
              <a:rPr lang="es-MX" sz="2400" dirty="0" smtClean="0">
                <a:latin typeface="Century Gothic"/>
                <a:cs typeface="Century Gothic"/>
              </a:rPr>
              <a:t>de las rutinas y las expectativas dentro del salón de </a:t>
            </a:r>
            <a:r>
              <a:rPr lang="es-MX" sz="2400" dirty="0" smtClean="0">
                <a:latin typeface="Century Gothic"/>
                <a:cs typeface="Century Gothic"/>
              </a:rPr>
              <a:t>clases</a:t>
            </a:r>
            <a:endParaRPr lang="es-MX" sz="2400" dirty="0">
              <a:latin typeface="Century Gothic"/>
              <a:cs typeface="Century Gothic"/>
            </a:endParaRPr>
          </a:p>
        </p:txBody>
      </p:sp>
      <p:sp>
        <p:nvSpPr>
          <p:cNvPr id="9" name="Rectangle 8"/>
          <p:cNvSpPr/>
          <p:nvPr/>
        </p:nvSpPr>
        <p:spPr>
          <a:xfrm>
            <a:off x="489017" y="3744630"/>
            <a:ext cx="8066819" cy="1155950"/>
          </a:xfrm>
          <a:prstGeom prst="rect">
            <a:avLst/>
          </a:prstGeom>
          <a:solidFill>
            <a:srgbClr val="852A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6"/>
            <a:r>
              <a:rPr lang="es-MX" sz="2400" dirty="0" smtClean="0">
                <a:latin typeface="Century Gothic"/>
                <a:cs typeface="Century Gothic"/>
              </a:rPr>
              <a:t>Para </a:t>
            </a:r>
            <a:r>
              <a:rPr lang="es-MX" sz="2400" b="1" dirty="0" smtClean="0">
                <a:solidFill>
                  <a:srgbClr val="F4BE56"/>
                </a:solidFill>
                <a:latin typeface="Century Gothic"/>
                <a:cs typeface="Century Gothic"/>
              </a:rPr>
              <a:t>compartir </a:t>
            </a:r>
            <a:r>
              <a:rPr lang="es-MX" sz="2400" dirty="0" smtClean="0">
                <a:latin typeface="Century Gothic"/>
                <a:cs typeface="Century Gothic"/>
              </a:rPr>
              <a:t>información</a:t>
            </a:r>
            <a:endParaRPr lang="es-MX" sz="2400" dirty="0">
              <a:latin typeface="Century Gothic"/>
              <a:cs typeface="Century Gothic"/>
            </a:endParaRPr>
          </a:p>
        </p:txBody>
      </p:sp>
      <p:sp>
        <p:nvSpPr>
          <p:cNvPr id="10" name="Rectangle 9"/>
          <p:cNvSpPr/>
          <p:nvPr/>
        </p:nvSpPr>
        <p:spPr>
          <a:xfrm>
            <a:off x="489017" y="5011200"/>
            <a:ext cx="8066819" cy="1428533"/>
          </a:xfrm>
          <a:prstGeom prst="rect">
            <a:avLst/>
          </a:prstGeom>
          <a:solidFill>
            <a:srgbClr val="00AA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7"/>
            <a:endParaRPr lang="es-MX" sz="3100" dirty="0" smtClean="0">
              <a:latin typeface="Century Gothic"/>
              <a:cs typeface="Century Gothic"/>
            </a:endParaRPr>
          </a:p>
          <a:p>
            <a:pPr lvl="6"/>
            <a:r>
              <a:rPr lang="es-MX" sz="2400" dirty="0" smtClean="0">
                <a:latin typeface="Century Gothic"/>
                <a:cs typeface="Century Gothic"/>
              </a:rPr>
              <a:t>Para </a:t>
            </a:r>
            <a:r>
              <a:rPr lang="es-MX" sz="2400" b="1" dirty="0" smtClean="0">
                <a:solidFill>
                  <a:srgbClr val="F4BE56"/>
                </a:solidFill>
                <a:latin typeface="Century Gothic"/>
                <a:cs typeface="Century Gothic"/>
              </a:rPr>
              <a:t>desarrollar/mantener</a:t>
            </a:r>
            <a:r>
              <a:rPr lang="es-MX" sz="2400" dirty="0" smtClean="0">
                <a:latin typeface="Century Gothic"/>
                <a:cs typeface="Century Gothic"/>
              </a:rPr>
              <a:t> un sentido de trabajo en equipo</a:t>
            </a:r>
          </a:p>
          <a:p>
            <a:pPr lvl="7"/>
            <a:endParaRPr lang="es-MX" sz="3100" dirty="0">
              <a:latin typeface="Century Gothic"/>
              <a:cs typeface="Century Gothic"/>
            </a:endParaRPr>
          </a:p>
        </p:txBody>
      </p:sp>
      <p:pic>
        <p:nvPicPr>
          <p:cNvPr id="16" name="Picture 15" descr="ConsistencyRE.jpg"/>
          <p:cNvPicPr>
            <a:picLocks noChangeAspect="1"/>
          </p:cNvPicPr>
          <p:nvPr/>
        </p:nvPicPr>
        <p:blipFill rotWithShape="1">
          <a:blip r:embed="rId3" cstate="email">
            <a:extLst>
              <a:ext uri="{28A0092B-C50C-407E-A947-70E740481C1C}">
                <a14:useLocalDpi xmlns:a14="http://schemas.microsoft.com/office/drawing/2010/main" val="0"/>
              </a:ext>
            </a:extLst>
          </a:blip>
          <a:srcRect l="12027" t="411" r="9174" b="4689"/>
          <a:stretch/>
        </p:blipFill>
        <p:spPr>
          <a:xfrm>
            <a:off x="486777" y="1961781"/>
            <a:ext cx="2499766" cy="1684259"/>
          </a:xfrm>
          <a:prstGeom prst="rect">
            <a:avLst/>
          </a:prstGeom>
        </p:spPr>
      </p:pic>
      <p:pic>
        <p:nvPicPr>
          <p:cNvPr id="17" name="Picture 16" descr="Sharing infoRE.jpg"/>
          <p:cNvPicPr>
            <a:picLocks noChangeAspect="1"/>
          </p:cNvPicPr>
          <p:nvPr/>
        </p:nvPicPr>
        <p:blipFill rotWithShape="1">
          <a:blip r:embed="rId4" cstate="email">
            <a:extLst>
              <a:ext uri="{28A0092B-C50C-407E-A947-70E740481C1C}">
                <a14:useLocalDpi xmlns:a14="http://schemas.microsoft.com/office/drawing/2010/main" val="0"/>
              </a:ext>
            </a:extLst>
          </a:blip>
          <a:srcRect l="13160" t="10580" b="28404"/>
          <a:stretch/>
        </p:blipFill>
        <p:spPr>
          <a:xfrm>
            <a:off x="488462" y="3740537"/>
            <a:ext cx="2477687" cy="1160585"/>
          </a:xfrm>
          <a:prstGeom prst="rect">
            <a:avLst/>
          </a:prstGeom>
        </p:spPr>
      </p:pic>
      <p:pic>
        <p:nvPicPr>
          <p:cNvPr id="19" name="Picture 18" descr="TeamworkRE.jpg"/>
          <p:cNvPicPr>
            <a:picLocks noChangeAspect="1"/>
          </p:cNvPicPr>
          <p:nvPr/>
        </p:nvPicPr>
        <p:blipFill rotWithShape="1">
          <a:blip r:embed="rId5" cstate="email">
            <a:extLst>
              <a:ext uri="{28A0092B-C50C-407E-A947-70E740481C1C}">
                <a14:useLocalDpi xmlns:a14="http://schemas.microsoft.com/office/drawing/2010/main" val="0"/>
              </a:ext>
            </a:extLst>
          </a:blip>
          <a:srcRect t="9312" b="4185"/>
          <a:stretch/>
        </p:blipFill>
        <p:spPr>
          <a:xfrm>
            <a:off x="488719" y="5013568"/>
            <a:ext cx="2473312" cy="1426309"/>
          </a:xfrm>
          <a:prstGeom prst="rect">
            <a:avLst/>
          </a:prstGeom>
        </p:spPr>
      </p:pic>
      <p:cxnSp>
        <p:nvCxnSpPr>
          <p:cNvPr id="12" name="Straight Connector 11"/>
          <p:cNvCxnSpPr/>
          <p:nvPr/>
        </p:nvCxnSpPr>
        <p:spPr>
          <a:xfrm>
            <a:off x="2971120" y="1945763"/>
            <a:ext cx="0" cy="4534686"/>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210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dirty="0">
                <a:latin typeface="Calibri" charset="0"/>
                <a:ea typeface="MS PGothic" charset="0"/>
              </a:rPr>
              <a:t>Supporting each </a:t>
            </a:r>
            <a:r>
              <a:rPr lang="en-US" dirty="0" smtClean="0">
                <a:latin typeface="Calibri" charset="0"/>
                <a:ea typeface="MS PGothic" charset="0"/>
              </a:rPr>
              <a:t>other VIDEO!!</a:t>
            </a:r>
            <a:endParaRPr lang="en-US" dirty="0">
              <a:latin typeface="Calibri" charset="0"/>
              <a:ea typeface="MS PGothic" charset="0"/>
            </a:endParaRPr>
          </a:p>
        </p:txBody>
      </p:sp>
      <p:pic>
        <p:nvPicPr>
          <p:cNvPr id="3" name="esp-Getting-Materials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23270612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Stock_000002847528XSmall.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35911" y="3881368"/>
            <a:ext cx="4005434" cy="2657724"/>
          </a:xfrm>
          <a:prstGeom prst="rect">
            <a:avLst/>
          </a:prstGeom>
        </p:spPr>
      </p:pic>
      <p:sp>
        <p:nvSpPr>
          <p:cNvPr id="36865" name="Title 1"/>
          <p:cNvSpPr>
            <a:spLocks noGrp="1"/>
          </p:cNvSpPr>
          <p:nvPr>
            <p:ph type="title"/>
          </p:nvPr>
        </p:nvSpPr>
        <p:spPr/>
        <p:txBody>
          <a:bodyPr>
            <a:normAutofit/>
          </a:bodyPr>
          <a:lstStyle/>
          <a:p>
            <a:r>
              <a:rPr lang="es-ES" dirty="0" smtClean="0">
                <a:ea typeface="MS PGothic" charset="0"/>
              </a:rPr>
              <a:t>¿</a:t>
            </a:r>
            <a:r>
              <a:rPr lang="en-US" b="1" dirty="0">
                <a:ea typeface="MS PGothic" charset="0"/>
              </a:rPr>
              <a:t>DE </a:t>
            </a:r>
            <a:r>
              <a:rPr lang="es-MX" b="1" cap="none" dirty="0">
                <a:solidFill>
                  <a:prstClr val="black"/>
                </a:solidFill>
                <a:ea typeface="MS PGothic" charset="0"/>
              </a:rPr>
              <a:t>QUÉ </a:t>
            </a:r>
            <a:r>
              <a:rPr lang="es-ES" dirty="0" smtClean="0">
                <a:ea typeface="MS PGothic" charset="0"/>
              </a:rPr>
              <a:t>HABLAN </a:t>
            </a:r>
            <a:r>
              <a:rPr lang="es-ES" dirty="0">
                <a:ea typeface="MS PGothic" charset="0"/>
              </a:rPr>
              <a:t>LOS </a:t>
            </a:r>
            <a:r>
              <a:rPr lang="es-ES" dirty="0" smtClean="0">
                <a:ea typeface="MS PGothic" charset="0"/>
              </a:rPr>
              <a:t>MAESTROS?</a:t>
            </a:r>
            <a:endParaRPr lang="en-US" dirty="0">
              <a:ea typeface="MS PGothic" charset="0"/>
            </a:endParaRPr>
          </a:p>
        </p:txBody>
      </p:sp>
      <p:sp>
        <p:nvSpPr>
          <p:cNvPr id="2" name="Oval Callout 1"/>
          <p:cNvSpPr/>
          <p:nvPr/>
        </p:nvSpPr>
        <p:spPr>
          <a:xfrm>
            <a:off x="5386775" y="2304471"/>
            <a:ext cx="3393803" cy="1999933"/>
          </a:xfrm>
          <a:prstGeom prst="wedgeEllipseCallout">
            <a:avLst>
              <a:gd name="adj1" fmla="val -41197"/>
              <a:gd name="adj2" fmla="val 57229"/>
            </a:avLst>
          </a:prstGeom>
          <a:solidFill>
            <a:srgbClr val="00AA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dirty="0" smtClean="0">
                <a:latin typeface="Century Gothic"/>
                <a:cs typeface="Century Gothic"/>
              </a:rPr>
              <a:t>Facilitar  </a:t>
            </a:r>
            <a:r>
              <a:rPr lang="es-ES" sz="2400" dirty="0">
                <a:latin typeface="Century Gothic"/>
                <a:cs typeface="Century Gothic"/>
              </a:rPr>
              <a:t>los </a:t>
            </a:r>
            <a:r>
              <a:rPr lang="es-ES" sz="2400" dirty="0" smtClean="0">
                <a:latin typeface="Century Gothic"/>
                <a:cs typeface="Century Gothic"/>
              </a:rPr>
              <a:t>comporta-</a:t>
            </a:r>
            <a:r>
              <a:rPr lang="es-ES" sz="2400" dirty="0" err="1" smtClean="0">
                <a:latin typeface="Century Gothic"/>
                <a:cs typeface="Century Gothic"/>
              </a:rPr>
              <a:t>mientos</a:t>
            </a:r>
            <a:r>
              <a:rPr lang="es-ES" sz="2400" dirty="0" smtClean="0">
                <a:latin typeface="Century Gothic"/>
                <a:cs typeface="Century Gothic"/>
              </a:rPr>
              <a:t> </a:t>
            </a:r>
            <a:r>
              <a:rPr lang="es-ES" sz="2400" dirty="0">
                <a:latin typeface="Century Gothic"/>
                <a:cs typeface="Century Gothic"/>
              </a:rPr>
              <a:t>positivos de los </a:t>
            </a:r>
            <a:r>
              <a:rPr lang="es-ES" sz="2400" dirty="0" smtClean="0">
                <a:latin typeface="Century Gothic"/>
                <a:cs typeface="Century Gothic"/>
              </a:rPr>
              <a:t>niños</a:t>
            </a:r>
            <a:endParaRPr lang="en-US" sz="2400" dirty="0">
              <a:latin typeface="Century Gothic"/>
              <a:cs typeface="Century Gothic"/>
            </a:endParaRPr>
          </a:p>
        </p:txBody>
      </p:sp>
      <p:sp>
        <p:nvSpPr>
          <p:cNvPr id="3" name="Rounded Rectangular Callout 2"/>
          <p:cNvSpPr/>
          <p:nvPr/>
        </p:nvSpPr>
        <p:spPr>
          <a:xfrm>
            <a:off x="667374" y="4036881"/>
            <a:ext cx="2336008" cy="1702913"/>
          </a:xfrm>
          <a:prstGeom prst="wedgeRoundRectCallout">
            <a:avLst>
              <a:gd name="adj1" fmla="val 68746"/>
              <a:gd name="adj2" fmla="val 23492"/>
              <a:gd name="adj3" fmla="val 16667"/>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dirty="0" smtClean="0">
                <a:latin typeface="Century Gothic"/>
                <a:cs typeface="Century Gothic"/>
              </a:rPr>
              <a:t>Los metas </a:t>
            </a:r>
            <a:r>
              <a:rPr lang="es-ES" sz="2400" dirty="0">
                <a:latin typeface="Century Gothic"/>
                <a:cs typeface="Century Gothic"/>
              </a:rPr>
              <a:t>de aprendizaje de los </a:t>
            </a:r>
            <a:r>
              <a:rPr lang="es-ES" sz="2400" dirty="0" smtClean="0">
                <a:latin typeface="Century Gothic"/>
                <a:cs typeface="Century Gothic"/>
              </a:rPr>
              <a:t>niños</a:t>
            </a:r>
            <a:r>
              <a:rPr lang="en-US" sz="2400" dirty="0" smtClean="0">
                <a:latin typeface="Century Gothic"/>
                <a:cs typeface="Century Gothic"/>
              </a:rPr>
              <a:t> </a:t>
            </a:r>
            <a:endParaRPr lang="en-US" sz="2400" dirty="0">
              <a:latin typeface="Century Gothic"/>
              <a:cs typeface="Century Gothic"/>
            </a:endParaRPr>
          </a:p>
        </p:txBody>
      </p:sp>
      <p:sp>
        <p:nvSpPr>
          <p:cNvPr id="4" name="Oval Callout 3"/>
          <p:cNvSpPr/>
          <p:nvPr/>
        </p:nvSpPr>
        <p:spPr>
          <a:xfrm>
            <a:off x="501062" y="2003529"/>
            <a:ext cx="2777496" cy="1704723"/>
          </a:xfrm>
          <a:prstGeom prst="wedgeEllipseCallout">
            <a:avLst>
              <a:gd name="adj1" fmla="val 42141"/>
              <a:gd name="adj2" fmla="val 52066"/>
            </a:avLst>
          </a:prstGeom>
          <a:solidFill>
            <a:srgbClr val="02499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dirty="0" smtClean="0">
                <a:latin typeface="Century Gothic"/>
                <a:cs typeface="Century Gothic"/>
              </a:rPr>
              <a:t>Los </a:t>
            </a:r>
            <a:r>
              <a:rPr lang="es-ES" sz="2400" dirty="0">
                <a:latin typeface="Century Gothic"/>
                <a:cs typeface="Century Gothic"/>
              </a:rPr>
              <a:t>intereses de los </a:t>
            </a:r>
            <a:r>
              <a:rPr lang="es-ES" sz="2400" dirty="0" smtClean="0">
                <a:latin typeface="Century Gothic"/>
                <a:cs typeface="Century Gothic"/>
              </a:rPr>
              <a:t>niños</a:t>
            </a:r>
            <a:endParaRPr lang="en-US" sz="2400" dirty="0">
              <a:latin typeface="Century Gothic"/>
              <a:cs typeface="Century Gothic"/>
            </a:endParaRPr>
          </a:p>
        </p:txBody>
      </p:sp>
      <p:sp>
        <p:nvSpPr>
          <p:cNvPr id="5" name="Rounded Rectangular Callout 4"/>
          <p:cNvSpPr/>
          <p:nvPr/>
        </p:nvSpPr>
        <p:spPr>
          <a:xfrm>
            <a:off x="5854505" y="4693219"/>
            <a:ext cx="2876745" cy="1519198"/>
          </a:xfrm>
          <a:prstGeom prst="wedgeRoundRectCallout">
            <a:avLst>
              <a:gd name="adj1" fmla="val -64353"/>
              <a:gd name="adj2" fmla="val -3812"/>
              <a:gd name="adj3" fmla="val 16667"/>
            </a:avLst>
          </a:prstGeom>
          <a:solidFill>
            <a:srgbClr val="FFA7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2400" dirty="0" smtClean="0">
                <a:latin typeface="Century Gothic"/>
                <a:cs typeface="Century Gothic"/>
              </a:rPr>
              <a:t>Las adaptaciones para mejorar la instrucción </a:t>
            </a:r>
            <a:endParaRPr lang="es-MX" sz="2400" dirty="0">
              <a:latin typeface="Century Gothic"/>
              <a:cs typeface="Century Gothic"/>
            </a:endParaRPr>
          </a:p>
        </p:txBody>
      </p:sp>
      <p:sp>
        <p:nvSpPr>
          <p:cNvPr id="6" name="Rounded Rectangular Callout 5"/>
          <p:cNvSpPr/>
          <p:nvPr/>
        </p:nvSpPr>
        <p:spPr>
          <a:xfrm>
            <a:off x="3560646" y="1927837"/>
            <a:ext cx="1610229" cy="1733219"/>
          </a:xfrm>
          <a:prstGeom prst="wedgeRoundRectCallout">
            <a:avLst>
              <a:gd name="adj1" fmla="val 23029"/>
              <a:gd name="adj2" fmla="val 65756"/>
              <a:gd name="adj3" fmla="val 16667"/>
            </a:avLst>
          </a:prstGeom>
          <a:solidFill>
            <a:srgbClr val="852A6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s-MX" sz="2200" dirty="0" smtClean="0">
                <a:latin typeface="Century Gothic"/>
                <a:cs typeface="Century Gothic"/>
              </a:rPr>
              <a:t>La práctica docente</a:t>
            </a:r>
            <a:endParaRPr lang="es-MX" sz="2200" dirty="0">
              <a:latin typeface="Century Gothic"/>
              <a:cs typeface="Century Gothic"/>
            </a:endParaRPr>
          </a:p>
        </p:txBody>
      </p:sp>
    </p:spTree>
    <p:extLst>
      <p:ext uri="{BB962C8B-B14F-4D97-AF65-F5344CB8AC3E}">
        <p14:creationId xmlns:p14="http://schemas.microsoft.com/office/powerpoint/2010/main" val="148862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theme/theme1.xml><?xml version="1.0" encoding="utf-8"?>
<a:theme xmlns:a="http://schemas.openxmlformats.org/drawingml/2006/main" name="2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375</Words>
  <Application>Microsoft Office PowerPoint</Application>
  <PresentationFormat>On-screen Show (4:3)</PresentationFormat>
  <Paragraphs>83</Paragraphs>
  <Slides>16</Slides>
  <Notes>14</Notes>
  <HiddenSlides>0</HiddenSlides>
  <MMClips>5</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2_Powerpoint_template</vt:lpstr>
      <vt:lpstr>3_Powerpoint_template</vt:lpstr>
      <vt:lpstr>4_Powerpoint_template</vt:lpstr>
      <vt:lpstr>EL PERSONAL DOCENTE: Las pláticas  de-maestro-a-maestro</vt:lpstr>
      <vt:lpstr>MARCO DE REFERENCIA PARA  LA PRÁCTICA EFECTIVA  EN APOYO A LA PREPARACIÓN PARA LA ESCUELA PARA TODOS LOS NIÑOS</vt:lpstr>
      <vt:lpstr>OBJETIVOS</vt:lpstr>
      <vt:lpstr>Teacher-to-Teacher Talk VIDEO!!</vt:lpstr>
      <vt:lpstr>LA DEFINICIÓN: LAS PLÁTICAS  DE-MAESTRO-A-MAESTRO</vt:lpstr>
      <vt:lpstr>LAS PLÁTICAS DE-MAESTRO-A-MAESTRO  DURANTE TODO EL DÍA</vt:lpstr>
      <vt:lpstr>¿POR QUÉ LOS MAESTROS SE HABLAN ENTRE ELLOS ?</vt:lpstr>
      <vt:lpstr>Supporting each other VIDEO!!</vt:lpstr>
      <vt:lpstr>¿DE QUÉ HABLAN LOS MAESTROS?</vt:lpstr>
      <vt:lpstr>¿DE QUÉ OTRAS COSAS HABLAN LOS MAESTROS?  </vt:lpstr>
      <vt:lpstr>SHARING TEACHING PRACTICE</vt:lpstr>
      <vt:lpstr>¿CÓMO SE HABLAN LOS MAESTROS?</vt:lpstr>
      <vt:lpstr>Complimenting another teacher VIDEO!!</vt:lpstr>
      <vt:lpstr>Friendly direction VIDEO!!</vt:lpstr>
      <vt:lpstr>REPASO: LAS PLÁTICAS  DE-MAESTRO-A-MAESTRO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2012-08-29T17:29:47Z</dcterms:created>
  <dcterms:modified xsi:type="dcterms:W3CDTF">2013-07-01T23:25:19Z</dcterms:modified>
</cp:coreProperties>
</file>