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sldIdLst>
    <p:sldId id="256" r:id="rId5"/>
    <p:sldId id="420" r:id="rId6"/>
    <p:sldId id="421" r:id="rId7"/>
    <p:sldId id="423" r:id="rId8"/>
    <p:sldId id="424" r:id="rId9"/>
    <p:sldId id="403" r:id="rId10"/>
    <p:sldId id="264" r:id="rId11"/>
    <p:sldId id="418" r:id="rId12"/>
    <p:sldId id="266" r:id="rId13"/>
    <p:sldId id="267" r:id="rId14"/>
    <p:sldId id="400" r:id="rId15"/>
    <p:sldId id="410" r:id="rId16"/>
    <p:sldId id="414" r:id="rId17"/>
    <p:sldId id="425" r:id="rId18"/>
    <p:sldId id="273" r:id="rId19"/>
    <p:sldId id="278" r:id="rId20"/>
    <p:sldId id="271" r:id="rId21"/>
    <p:sldId id="280" r:id="rId22"/>
    <p:sldId id="270" r:id="rId23"/>
    <p:sldId id="282" r:id="rId24"/>
    <p:sldId id="269" r:id="rId25"/>
    <p:sldId id="401" r:id="rId26"/>
    <p:sldId id="295" r:id="rId27"/>
    <p:sldId id="297" r:id="rId28"/>
    <p:sldId id="300" r:id="rId29"/>
    <p:sldId id="301" r:id="rId30"/>
    <p:sldId id="303" r:id="rId31"/>
    <p:sldId id="306" r:id="rId32"/>
    <p:sldId id="415" r:id="rId33"/>
    <p:sldId id="408" r:id="rId34"/>
    <p:sldId id="293" r:id="rId35"/>
    <p:sldId id="292" r:id="rId36"/>
    <p:sldId id="404" r:id="rId37"/>
    <p:sldId id="407" r:id="rId38"/>
    <p:sldId id="416" r:id="rId39"/>
    <p:sldId id="413" r:id="rId40"/>
    <p:sldId id="317" r:id="rId41"/>
    <p:sldId id="42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rystal Day-Hess" initials="" lastIdx="16" clrIdx="0"/>
  <p:cmAuthor id="1" name="Douglas Clements" initials="DC" lastIdx="1" clrIdx="1">
    <p:extLst>
      <p:ext uri="{19B8F6BF-5375-455C-9EA6-DF929625EA0E}">
        <p15:presenceInfo xmlns:p15="http://schemas.microsoft.com/office/powerpoint/2012/main" userId="01cc921e-41ff-457d-99ee-11fad800e533" providerId="Windows Live"/>
      </p:ext>
    </p:extLst>
  </p:cmAuthor>
  <p:cmAuthor id="2" name=" " initials="" lastIdx="6" clrIdx="2">
    <p:extLst>
      <p:ext uri="{19B8F6BF-5375-455C-9EA6-DF929625EA0E}">
        <p15:presenceInfo xmlns:p15="http://schemas.microsoft.com/office/powerpoint/2012/main" userId="S-1-5-21-1409082233-2025429265-682003330-361163" providerId="AD"/>
      </p:ext>
    </p:extLst>
  </p:cmAuthor>
  <p:cmAuthor id="3" name="Lauren Baker" initials="LB" lastIdx="1" clrIdx="3">
    <p:extLst>
      <p:ext uri="{19B8F6BF-5375-455C-9EA6-DF929625EA0E}">
        <p15:presenceInfo xmlns:p15="http://schemas.microsoft.com/office/powerpoint/2012/main" userId="S-1-5-21-3124905236-3521205556-2859182634-6459" providerId="AD"/>
      </p:ext>
    </p:extLst>
  </p:cmAuthor>
  <p:cmAuthor id="4" name="Guest User" initials="GU" lastIdx="2" clrIdx="4">
    <p:extLst>
      <p:ext uri="{19B8F6BF-5375-455C-9EA6-DF929625EA0E}">
        <p15:presenceInfo xmlns:p15="http://schemas.microsoft.com/office/powerpoint/2012/main" userId="S::urn:spo:anon#85d13556dc672702a6e992bc15b8c22a45ccbb8b307a1ab1e5d3439ef30594b2::" providerId="AD"/>
      </p:ext>
    </p:extLst>
  </p:cmAuthor>
  <p:cmAuthor id="5" name="douglas.clements@du.edu" initials="do" lastIdx="3" clrIdx="5">
    <p:extLst>
      <p:ext uri="{19B8F6BF-5375-455C-9EA6-DF929625EA0E}">
        <p15:presenceInfo xmlns:p15="http://schemas.microsoft.com/office/powerpoint/2012/main" userId="S::douglas.clements_du.edu#ext#@zerotothree.org::7ad9aa0d-4773-42d0-86e6-a9e3399bbe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6636"/>
    <a:srgbClr val="E0F8E9"/>
    <a:srgbClr val="CAF2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64" autoAdjust="0"/>
    <p:restoredTop sz="63838" autoAdjust="0"/>
  </p:normalViewPr>
  <p:slideViewPr>
    <p:cSldViewPr snapToGrid="0">
      <p:cViewPr varScale="1">
        <p:scale>
          <a:sx n="62" d="100"/>
          <a:sy n="62" d="100"/>
        </p:scale>
        <p:origin x="954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87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458E7-3ED8-424D-AD88-25A0D5B7B85B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F6CDF-794E-4427-A88F-D37E84A40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10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26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44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93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43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75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82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1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000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37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9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73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65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0181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471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391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265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458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745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720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113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840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11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733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254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865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993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32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42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79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75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34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F6CDF-794E-4427-A88F-D37E84A40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05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is is not nee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CA87-6718-4B11-ACDA-C3CAD9501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86EA02-5309-4A7C-97AE-67572CEA2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B18CC-32F2-406F-A82D-B343E7464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731B8-4D12-4383-AEAF-3DCC41737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F08F3-6AA2-4880-B565-24ADBA362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FE7B8F-2F6F-4E8A-ACC3-A5E78D3B48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58E707-2758-4A96-98AE-211E09AC9A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43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7E29-D7BD-4564-9DD0-6FBE920E6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24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F82E2-91E1-4645-907D-3A0DBF82F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64F08-90DD-485A-80DC-EE4A93D2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BF607-0DF4-4BF0-99C6-4EEED6139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BDE48-251C-462F-A9E9-8C20CD71C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68794A4-6746-4BD1-9562-7991C59DB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F79A38-6CD0-4066-9D39-68C996B4E1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D11C08-7E4B-4240-B412-5D0B509027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41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2295F-E6A2-48C9-AA8F-E678C6433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24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588DB-3C9C-4B98-9195-43026C8D1B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22A6F6-DB0D-4B34-8A5C-E40E90300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E5414-E16B-4479-A3E1-64747F445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17BA76-4374-4112-A76D-64A8E3DEE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06119-8E55-41DF-A6D9-E69E294C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333EA2E9-E8AB-45CE-B58F-989B419D2E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72CF27-AD3F-4F0F-B2AB-9AECCB2E55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8A235-194F-411B-891A-8CEFA36B13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47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D4A7E-A688-4E13-AE6F-376D04B1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8FDDD-FE61-461E-B8CD-D904A5223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19003A-7E2A-4A88-A273-F8091EDB0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5E2D82-5797-4334-B5F9-3ECD0A4F10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9AF3BE-164C-4DE8-9D39-0C3BB96BF7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6A85F0-8328-4A3C-9E10-FFCC49A3E2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7825FA-71E5-42D0-A69E-AB86CA3B2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3569E-43ED-4E83-8BF6-093E6883F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EF493B-E6A9-4C8E-8012-A947C534FA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5CACF0-901A-494E-BD8A-D23C97EAAB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78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204C2-91EA-48C9-A155-980C50D84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24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47D938-A0DE-4D3F-A11E-4BCD8FD4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DB100-4AAA-4BF0-B82D-EF8B07218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982B8E-BC79-4E84-B703-2E1BD210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017CFD4-F8EB-4F6B-B4FC-7D4C42F827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8BA033-7F8C-45A0-BFFA-8C4A7A4E30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0D6B42-2626-465A-9E46-64ABE31CC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4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/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F72074-52E6-405E-91DB-2F59C65CA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C86D94-C871-404D-B845-3BA8BF69C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7B515F-4FC9-4D2B-AB6B-369E69D5A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9E9AC3-D69B-4A12-B584-876F0C68C6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290959-59C0-414F-AA3A-2534A4BBA8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98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D5D48-39AD-4578-B9E7-800A007B7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703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1220A-F6A6-4E12-BCC5-A4D3BC9A3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64104"/>
            <a:ext cx="6172200" cy="429694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E6DE-414D-4E4F-BA0E-E84CE6266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64104"/>
            <a:ext cx="3932237" cy="430488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C2971-DEAF-4AF1-A40C-0D70A7315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4DD35-FF78-432A-8386-457086B66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039DE-84D5-4246-B777-681AD6B12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EA53FFFF-5D75-4884-9DC5-7DC50253CF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C5699F-09F6-4206-A5ED-86193E9839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8BE06E-D2DD-44AB-930C-A377ACB5D8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160" y="134654"/>
            <a:ext cx="1266738" cy="993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83542B-566C-4E3A-BDE3-3262125F8B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0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047E-4F8B-42A2-9F0D-F872BCC57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703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3CD609-6B30-4158-8A1D-2576936F77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27584"/>
            <a:ext cx="6172200" cy="453346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BE2C2C-C3C8-4D9D-AC29-372273502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90419-3CFB-4114-80D8-4F18C959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6CB2A-5EAD-49DD-ACA2-ECD848609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D20D2F-1BE7-485B-BFFF-27655BF71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50D1F96-2BC4-4091-B7DB-7E4AF7BC0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EBE06C-76C7-463A-933E-437BD82E75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03C0AD-145F-4FBF-B9D9-E5707936F0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58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0A35419-6147-4661-8BDA-E07612AEF712}"/>
              </a:ext>
            </a:extLst>
          </p:cNvPr>
          <p:cNvSpPr/>
          <p:nvPr userDrawn="1"/>
        </p:nvSpPr>
        <p:spPr>
          <a:xfrm>
            <a:off x="1" y="0"/>
            <a:ext cx="948906" cy="6858000"/>
          </a:xfrm>
          <a:prstGeom prst="rect">
            <a:avLst/>
          </a:prstGeom>
          <a:solidFill>
            <a:srgbClr val="186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A8047E-4F8B-42A2-9F0D-F872BCC57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683" y="434350"/>
            <a:ext cx="3932237" cy="8703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3CD609-6B30-4158-8A1D-2576936F77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48907" y="0"/>
            <a:ext cx="498606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BE2C2C-C3C8-4D9D-AC29-372273502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1683" y="17375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90419-3CFB-4114-80D8-4F18C959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6CB2A-5EAD-49DD-ACA2-ECD848609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D20D2F-1BE7-485B-BFFF-27655BF71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EBE06C-76C7-463A-933E-437BD82E75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96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401BDF-3040-4674-98E2-3E90B57DA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3E270-3BB7-4B98-931A-8E5D28E4C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807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hild, indoor, boy&#10;&#10;Description generated with very high confidence">
            <a:extLst>
              <a:ext uri="{FF2B5EF4-FFF2-40B4-BE49-F238E27FC236}">
                <a16:creationId xmlns:a16="http://schemas.microsoft.com/office/drawing/2014/main" id="{761C9F40-C307-4E03-8649-917A864C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85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4EFECB-7692-47DA-A501-42EB7F6009B9}"/>
              </a:ext>
            </a:extLst>
          </p:cNvPr>
          <p:cNvSpPr txBox="1">
            <a:spLocks/>
          </p:cNvSpPr>
          <p:nvPr/>
        </p:nvSpPr>
        <p:spPr>
          <a:xfrm>
            <a:off x="1190304" y="1044816"/>
            <a:ext cx="2260467" cy="9080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200">
                <a:cs typeface="Arial"/>
              </a:rPr>
              <a:t>Not this!</a:t>
            </a:r>
            <a:br>
              <a:rPr lang="en-US" sz="3200"/>
            </a:br>
            <a:endParaRPr lang="en-US" sz="3200" dirty="0">
              <a:cs typeface="Arial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36D1A1D-DDC4-44FE-A0F8-5BEADFAE9B3C}"/>
              </a:ext>
            </a:extLst>
          </p:cNvPr>
          <p:cNvSpPr txBox="1">
            <a:spLocks/>
          </p:cNvSpPr>
          <p:nvPr/>
        </p:nvSpPr>
        <p:spPr>
          <a:xfrm>
            <a:off x="3239976" y="2572594"/>
            <a:ext cx="5407025" cy="189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500"/>
              <a:t>5</a:t>
            </a:r>
            <a:endParaRPr lang="en-US" sz="7500" dirty="0"/>
          </a:p>
        </p:txBody>
      </p:sp>
    </p:spTree>
    <p:extLst>
      <p:ext uri="{BB962C8B-B14F-4D97-AF65-F5344CB8AC3E}">
        <p14:creationId xmlns:p14="http://schemas.microsoft.com/office/powerpoint/2010/main" val="238646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2D41E-795F-4DB8-AC94-3D0627DBE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Number Recognition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2B4185-D910-49CF-A74E-70EC98380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65" y="1631093"/>
            <a:ext cx="11306432" cy="4460788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Early number recognition is not (yet!) subitizing.</a:t>
            </a:r>
          </a:p>
          <a:p>
            <a:pPr marL="0" indent="0">
              <a:spcBef>
                <a:spcPts val="0"/>
              </a:spcBef>
              <a:buNone/>
            </a:pPr>
            <a:endParaRPr lang="en-US" sz="3600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Subitizing is the</a:t>
            </a:r>
            <a:r>
              <a:rPr lang="en-US" sz="3600" i="1" dirty="0"/>
              <a:t> rapid</a:t>
            </a:r>
            <a:r>
              <a:rPr lang="en-US" sz="3600" dirty="0"/>
              <a:t> recognition of numbers without needing to count.</a:t>
            </a:r>
          </a:p>
          <a:p>
            <a:pPr marL="0" indent="0">
              <a:spcBef>
                <a:spcPts val="0"/>
              </a:spcBef>
              <a:buNone/>
            </a:pPr>
            <a:endParaRPr lang="en-US" sz="3600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Children can first recognize the number in small groups, then they get better and </a:t>
            </a:r>
            <a:r>
              <a:rPr lang="en-US" sz="3600" i="1" dirty="0"/>
              <a:t>faster</a:t>
            </a:r>
            <a:r>
              <a:rPr lang="en-US" sz="3600" dirty="0"/>
              <a:t> and can subitize.</a:t>
            </a:r>
          </a:p>
        </p:txBody>
      </p:sp>
    </p:spTree>
    <p:extLst>
      <p:ext uri="{BB962C8B-B14F-4D97-AF65-F5344CB8AC3E}">
        <p14:creationId xmlns:p14="http://schemas.microsoft.com/office/powerpoint/2010/main" val="2343119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AD433-9740-C34F-9C39-2ABD8040A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Is this Goal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312C2-1458-C448-B2D8-6C850002C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Number recognition </a:t>
            </a:r>
          </a:p>
          <a:p>
            <a:r>
              <a:rPr lang="en-US" dirty="0"/>
              <a:t>Builds upon the </a:t>
            </a:r>
            <a:r>
              <a:rPr lang="en-US" i="1" dirty="0"/>
              <a:t>earliest developing </a:t>
            </a:r>
            <a:r>
              <a:rPr lang="en-US" dirty="0"/>
              <a:t>number sense</a:t>
            </a:r>
          </a:p>
          <a:p>
            <a:pPr lvl="1"/>
            <a:r>
              <a:rPr lang="en-US" dirty="0"/>
              <a:t>Infants begin to notice the number of objects in a small group </a:t>
            </a:r>
          </a:p>
          <a:p>
            <a:r>
              <a:rPr lang="en-US" dirty="0"/>
              <a:t>Supports learning how to count</a:t>
            </a:r>
          </a:p>
          <a:p>
            <a:pPr lvl="1"/>
            <a:r>
              <a:rPr lang="en-US" dirty="0"/>
              <a:t>Cardinality (knowing how many you counted)</a:t>
            </a:r>
          </a:p>
          <a:p>
            <a:r>
              <a:rPr lang="en-US" dirty="0"/>
              <a:t>Supports learning arithmetic</a:t>
            </a:r>
          </a:p>
          <a:p>
            <a:pPr lvl="1"/>
            <a:r>
              <a:rPr lang="en-US" dirty="0"/>
              <a:t>Even after accounting for IQ and language</a:t>
            </a:r>
          </a:p>
        </p:txBody>
      </p:sp>
    </p:spTree>
    <p:extLst>
      <p:ext uri="{BB962C8B-B14F-4D97-AF65-F5344CB8AC3E}">
        <p14:creationId xmlns:p14="http://schemas.microsoft.com/office/powerpoint/2010/main" val="1354017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91474-6ECA-49DC-B203-14275DBF4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Part 2 of the Learning Trajectory</a:t>
            </a:r>
            <a:endParaRPr lang="en-US" sz="3200" dirty="0">
              <a:cs typeface="Arial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8946D7F-AED5-42A7-AE34-A7BCDE608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94" y="2138471"/>
            <a:ext cx="6030686" cy="3427442"/>
          </a:xfrm>
        </p:spPr>
        <p:txBody>
          <a:bodyPr>
            <a:noAutofit/>
          </a:bodyPr>
          <a:lstStyle/>
          <a:p>
            <a:pPr marL="742950" indent="-374904">
              <a:spcAft>
                <a:spcPts val="600"/>
              </a:spcAft>
              <a:buFont typeface="+mj-lt"/>
              <a:buAutoNum type="arabicPeriod"/>
            </a:pPr>
            <a:r>
              <a:rPr lang="en-US" sz="3200" dirty="0"/>
              <a:t>Goal</a:t>
            </a:r>
          </a:p>
          <a:p>
            <a:pPr marL="742950" indent="-374904">
              <a:spcAft>
                <a:spcPts val="600"/>
              </a:spcAft>
              <a:buFont typeface="+mj-lt"/>
              <a:buAutoNum type="arabicPeriod"/>
            </a:pPr>
            <a:r>
              <a:rPr lang="en-US" sz="3200" b="1" dirty="0"/>
              <a:t>Developmental Progression</a:t>
            </a:r>
          </a:p>
          <a:p>
            <a:pPr marL="742950" indent="-374904">
              <a:spcAft>
                <a:spcPts val="600"/>
              </a:spcAft>
              <a:buFont typeface="+mj-lt"/>
              <a:buAutoNum type="arabicPeriod"/>
            </a:pPr>
            <a:r>
              <a:rPr lang="en-US" sz="3200" dirty="0"/>
              <a:t>Educational Activities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US" sz="3200" dirty="0">
              <a:cs typeface="Arial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D3E918A-F617-4445-8B6B-FF98B257D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386" y="2544263"/>
            <a:ext cx="4650414" cy="26158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4136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DAF2DC60-9D48-4AA8-BE8B-A1ADEAE96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Young Children and Number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F53368A-79B1-47A7-9799-9482882BE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66541"/>
            <a:ext cx="5138057" cy="16033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Infant competencies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“Habituation” research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A741DC-0DE5-4F3B-A88A-36CFC1294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08" y="2408088"/>
            <a:ext cx="4464719" cy="251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12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CFC0D8-0745-4584-BA6F-B77DC730418A}"/>
              </a:ext>
            </a:extLst>
          </p:cNvPr>
          <p:cNvGrpSpPr/>
          <p:nvPr/>
        </p:nvGrpSpPr>
        <p:grpSpPr>
          <a:xfrm>
            <a:off x="4207372" y="1651993"/>
            <a:ext cx="4118819" cy="2470547"/>
            <a:chOff x="4207372" y="1651993"/>
            <a:chExt cx="4118819" cy="2470547"/>
          </a:xfrm>
        </p:grpSpPr>
        <p:sp>
          <p:nvSpPr>
            <p:cNvPr id="5" name="Shape 295">
              <a:extLst>
                <a:ext uri="{FF2B5EF4-FFF2-40B4-BE49-F238E27FC236}">
                  <a16:creationId xmlns:a16="http://schemas.microsoft.com/office/drawing/2014/main" id="{DED015DC-A043-4547-88C2-8F86D7FC6C0C}"/>
                </a:ext>
              </a:extLst>
            </p:cNvPr>
            <p:cNvSpPr/>
            <p:nvPr/>
          </p:nvSpPr>
          <p:spPr>
            <a:xfrm>
              <a:off x="4207372" y="1778496"/>
              <a:ext cx="1084957" cy="885528"/>
            </a:xfrm>
            <a:prstGeom prst="ellipse">
              <a:avLst/>
            </a:prstGeom>
            <a:solidFill>
              <a:srgbClr val="062B6B"/>
            </a:solidFill>
            <a:ln w="25400">
              <a:miter lim="400000"/>
            </a:ln>
          </p:spPr>
          <p:txBody>
            <a:bodyPr lIns="27861" tIns="27861" rIns="27861" bIns="27861" anchor="ctr"/>
            <a:lstStyle/>
            <a:p>
              <a:pPr marL="0" marR="0" lvl="0" indent="0" algn="ctr" defTabSz="3203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sym typeface="Gill Sans"/>
              </a:endParaRPr>
            </a:p>
          </p:txBody>
        </p:sp>
        <p:sp>
          <p:nvSpPr>
            <p:cNvPr id="6" name="Shape 297">
              <a:extLst>
                <a:ext uri="{FF2B5EF4-FFF2-40B4-BE49-F238E27FC236}">
                  <a16:creationId xmlns:a16="http://schemas.microsoft.com/office/drawing/2014/main" id="{3B5EF3A4-93D3-4D77-BADE-40F4267069D1}"/>
                </a:ext>
              </a:extLst>
            </p:cNvPr>
            <p:cNvSpPr/>
            <p:nvPr/>
          </p:nvSpPr>
          <p:spPr>
            <a:xfrm>
              <a:off x="7241234" y="1651993"/>
              <a:ext cx="1084957" cy="885528"/>
            </a:xfrm>
            <a:prstGeom prst="ellipse">
              <a:avLst/>
            </a:prstGeom>
            <a:solidFill>
              <a:srgbClr val="062B6B"/>
            </a:solidFill>
            <a:ln w="25400">
              <a:miter lim="400000"/>
            </a:ln>
          </p:spPr>
          <p:txBody>
            <a:bodyPr lIns="27861" tIns="27861" rIns="27861" bIns="27861" anchor="ctr"/>
            <a:lstStyle/>
            <a:p>
              <a:pPr marL="0" marR="0" lvl="0" indent="0" algn="ctr" defTabSz="3203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sym typeface="Gill Sans"/>
              </a:endParaRPr>
            </a:p>
          </p:txBody>
        </p:sp>
        <p:sp>
          <p:nvSpPr>
            <p:cNvPr id="7" name="Shape 296">
              <a:extLst>
                <a:ext uri="{FF2B5EF4-FFF2-40B4-BE49-F238E27FC236}">
                  <a16:creationId xmlns:a16="http://schemas.microsoft.com/office/drawing/2014/main" id="{FA7A8A00-3023-4834-9C12-D67B662D10B0}"/>
                </a:ext>
              </a:extLst>
            </p:cNvPr>
            <p:cNvSpPr/>
            <p:nvPr/>
          </p:nvSpPr>
          <p:spPr>
            <a:xfrm>
              <a:off x="5694166" y="3237012"/>
              <a:ext cx="1084957" cy="885528"/>
            </a:xfrm>
            <a:prstGeom prst="ellipse">
              <a:avLst/>
            </a:prstGeom>
            <a:solidFill>
              <a:srgbClr val="062B6B"/>
            </a:solidFill>
            <a:ln w="25400">
              <a:miter lim="400000"/>
            </a:ln>
          </p:spPr>
          <p:txBody>
            <a:bodyPr lIns="27861" tIns="27861" rIns="27861" bIns="27861" anchor="ctr"/>
            <a:lstStyle/>
            <a:p>
              <a:pPr marL="0" marR="0" lvl="0" indent="0" algn="ctr" defTabSz="3203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sym typeface="Gill San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C36C9B-4CDD-D04D-8D24-6CC7818F947A}"/>
              </a:ext>
            </a:extLst>
          </p:cNvPr>
          <p:cNvGrpSpPr/>
          <p:nvPr/>
        </p:nvGrpSpPr>
        <p:grpSpPr>
          <a:xfrm>
            <a:off x="4029097" y="2767777"/>
            <a:ext cx="4339829" cy="1012032"/>
            <a:chOff x="3865811" y="2604491"/>
            <a:chExt cx="4339829" cy="1012032"/>
          </a:xfrm>
        </p:grpSpPr>
        <p:sp>
          <p:nvSpPr>
            <p:cNvPr id="13" name="Shape 299">
              <a:extLst>
                <a:ext uri="{FF2B5EF4-FFF2-40B4-BE49-F238E27FC236}">
                  <a16:creationId xmlns:a16="http://schemas.microsoft.com/office/drawing/2014/main" id="{855C2B60-97A6-1F43-AAAD-0F3FCB7438E5}"/>
                </a:ext>
              </a:extLst>
            </p:cNvPr>
            <p:cNvSpPr/>
            <p:nvPr/>
          </p:nvSpPr>
          <p:spPr>
            <a:xfrm>
              <a:off x="3865811" y="2604491"/>
              <a:ext cx="910829" cy="1012032"/>
            </a:xfrm>
            <a:prstGeom prst="diamond">
              <a:avLst/>
            </a:prstGeom>
            <a:solidFill>
              <a:srgbClr val="7B36FF"/>
            </a:solidFill>
            <a:ln w="25400">
              <a:miter lim="400000"/>
            </a:ln>
          </p:spPr>
          <p:txBody>
            <a:bodyPr lIns="27861" tIns="27861" rIns="27861" bIns="27861" anchor="ctr"/>
            <a:lstStyle/>
            <a:p>
              <a:pPr algn="ctr" defTabSz="32038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sz="1600" dirty="0"/>
            </a:p>
          </p:txBody>
        </p:sp>
        <p:sp>
          <p:nvSpPr>
            <p:cNvPr id="14" name="Shape 300">
              <a:extLst>
                <a:ext uri="{FF2B5EF4-FFF2-40B4-BE49-F238E27FC236}">
                  <a16:creationId xmlns:a16="http://schemas.microsoft.com/office/drawing/2014/main" id="{15E2CEC8-4ECF-CE41-AACE-DB664ECB76B1}"/>
                </a:ext>
              </a:extLst>
            </p:cNvPr>
            <p:cNvSpPr/>
            <p:nvPr/>
          </p:nvSpPr>
          <p:spPr>
            <a:xfrm>
              <a:off x="5580311" y="2604491"/>
              <a:ext cx="910829" cy="1012032"/>
            </a:xfrm>
            <a:prstGeom prst="diamond">
              <a:avLst/>
            </a:prstGeom>
            <a:solidFill>
              <a:srgbClr val="7B36FF"/>
            </a:solidFill>
            <a:ln w="25400">
              <a:miter lim="400000"/>
            </a:ln>
          </p:spPr>
          <p:txBody>
            <a:bodyPr lIns="27861" tIns="27861" rIns="27861" bIns="27861" anchor="ctr"/>
            <a:lstStyle/>
            <a:p>
              <a:pPr algn="ctr" defTabSz="32038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sz="1600"/>
            </a:p>
          </p:txBody>
        </p:sp>
        <p:sp>
          <p:nvSpPr>
            <p:cNvPr id="15" name="Shape 301">
              <a:extLst>
                <a:ext uri="{FF2B5EF4-FFF2-40B4-BE49-F238E27FC236}">
                  <a16:creationId xmlns:a16="http://schemas.microsoft.com/office/drawing/2014/main" id="{183DDC74-D12F-F44D-8D79-CCEDFDEE7260}"/>
                </a:ext>
              </a:extLst>
            </p:cNvPr>
            <p:cNvSpPr/>
            <p:nvPr/>
          </p:nvSpPr>
          <p:spPr>
            <a:xfrm>
              <a:off x="7294811" y="2604491"/>
              <a:ext cx="910829" cy="1012032"/>
            </a:xfrm>
            <a:prstGeom prst="diamond">
              <a:avLst/>
            </a:prstGeom>
            <a:solidFill>
              <a:srgbClr val="7B36FF"/>
            </a:solidFill>
            <a:ln w="25400">
              <a:miter lim="400000"/>
            </a:ln>
          </p:spPr>
          <p:txBody>
            <a:bodyPr lIns="27861" tIns="27861" rIns="27861" bIns="27861" anchor="ctr"/>
            <a:lstStyle/>
            <a:p>
              <a:pPr algn="ctr" defTabSz="32038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sz="16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D6AEC64-D68F-8648-BC33-86A71558B48B}"/>
              </a:ext>
            </a:extLst>
          </p:cNvPr>
          <p:cNvGrpSpPr/>
          <p:nvPr/>
        </p:nvGrpSpPr>
        <p:grpSpPr>
          <a:xfrm>
            <a:off x="3984062" y="2002803"/>
            <a:ext cx="3770933" cy="3311426"/>
            <a:chOff x="3984062" y="2002803"/>
            <a:chExt cx="3770933" cy="331142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0CFD64F-D3E3-E54B-82DB-BC09E34AAF1C}"/>
                </a:ext>
              </a:extLst>
            </p:cNvPr>
            <p:cNvGrpSpPr/>
            <p:nvPr/>
          </p:nvGrpSpPr>
          <p:grpSpPr>
            <a:xfrm>
              <a:off x="3984062" y="2002803"/>
              <a:ext cx="3770933" cy="2038945"/>
              <a:chOff x="4038490" y="1458517"/>
              <a:chExt cx="3770933" cy="2038945"/>
            </a:xfrm>
          </p:grpSpPr>
          <p:sp>
            <p:nvSpPr>
              <p:cNvPr id="19" name="Shape 316">
                <a:extLst>
                  <a:ext uri="{FF2B5EF4-FFF2-40B4-BE49-F238E27FC236}">
                    <a16:creationId xmlns:a16="http://schemas.microsoft.com/office/drawing/2014/main" id="{7540BB52-7947-664A-98BD-AA5BFB4E7841}"/>
                  </a:ext>
                </a:extLst>
              </p:cNvPr>
              <p:cNvSpPr/>
              <p:nvPr/>
            </p:nvSpPr>
            <p:spPr>
              <a:xfrm>
                <a:off x="4038490" y="2224981"/>
                <a:ext cx="1199183" cy="1272481"/>
              </a:xfrm>
              <a:prstGeom prst="triangle">
                <a:avLst/>
              </a:prstGeom>
              <a:solidFill>
                <a:srgbClr val="FBFA00"/>
              </a:solidFill>
              <a:ln w="25400">
                <a:miter lim="400000"/>
              </a:ln>
            </p:spPr>
            <p:txBody>
              <a:bodyPr lIns="27861" tIns="27861" rIns="27861" bIns="27861" anchor="ctr"/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20" name="Shape 317">
                <a:extLst>
                  <a:ext uri="{FF2B5EF4-FFF2-40B4-BE49-F238E27FC236}">
                    <a16:creationId xmlns:a16="http://schemas.microsoft.com/office/drawing/2014/main" id="{FEA61DE9-46E4-1549-A6C2-8EB6755061F4}"/>
                  </a:ext>
                </a:extLst>
              </p:cNvPr>
              <p:cNvSpPr/>
              <p:nvPr/>
            </p:nvSpPr>
            <p:spPr>
              <a:xfrm>
                <a:off x="6610240" y="1458517"/>
                <a:ext cx="1199183" cy="1272481"/>
              </a:xfrm>
              <a:prstGeom prst="triangle">
                <a:avLst/>
              </a:prstGeom>
              <a:solidFill>
                <a:srgbClr val="FBFA00"/>
              </a:solidFill>
              <a:ln w="25400">
                <a:miter lim="400000"/>
              </a:ln>
            </p:spPr>
            <p:txBody>
              <a:bodyPr lIns="27861" tIns="27861" rIns="27861" bIns="27861" anchor="ctr"/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</p:grpSp>
        <p:sp>
          <p:nvSpPr>
            <p:cNvPr id="18" name="Shape 316">
              <a:extLst>
                <a:ext uri="{FF2B5EF4-FFF2-40B4-BE49-F238E27FC236}">
                  <a16:creationId xmlns:a16="http://schemas.microsoft.com/office/drawing/2014/main" id="{90E991D4-2CCA-2643-A6B5-A8F252AE384D}"/>
                </a:ext>
              </a:extLst>
            </p:cNvPr>
            <p:cNvSpPr/>
            <p:nvPr/>
          </p:nvSpPr>
          <p:spPr>
            <a:xfrm>
              <a:off x="5389064" y="4041748"/>
              <a:ext cx="1199183" cy="1272481"/>
            </a:xfrm>
            <a:prstGeom prst="triangle">
              <a:avLst/>
            </a:prstGeom>
            <a:solidFill>
              <a:srgbClr val="FBFA00"/>
            </a:solidFill>
            <a:ln w="25400">
              <a:miter lim="400000"/>
            </a:ln>
          </p:spPr>
          <p:txBody>
            <a:bodyPr lIns="27861" tIns="27861" rIns="27861" bIns="27861" anchor="ctr"/>
            <a:lstStyle/>
            <a:p>
              <a:pPr marL="0" marR="0" lvl="0" indent="0" algn="ctr" defTabSz="3203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sym typeface="Gill San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992A9D-8B97-C74C-99F4-F60B4EB5924C}"/>
              </a:ext>
            </a:extLst>
          </p:cNvPr>
          <p:cNvGrpSpPr/>
          <p:nvPr/>
        </p:nvGrpSpPr>
        <p:grpSpPr>
          <a:xfrm>
            <a:off x="3942867" y="2994801"/>
            <a:ext cx="4267397" cy="1012032"/>
            <a:chOff x="3877229" y="2604491"/>
            <a:chExt cx="4267397" cy="1012032"/>
          </a:xfrm>
        </p:grpSpPr>
        <p:sp>
          <p:nvSpPr>
            <p:cNvPr id="22" name="Shape 307">
              <a:extLst>
                <a:ext uri="{FF2B5EF4-FFF2-40B4-BE49-F238E27FC236}">
                  <a16:creationId xmlns:a16="http://schemas.microsoft.com/office/drawing/2014/main" id="{84E6AF40-D39E-A843-BAB5-1775DA4A5900}"/>
                </a:ext>
              </a:extLst>
            </p:cNvPr>
            <p:cNvSpPr/>
            <p:nvPr/>
          </p:nvSpPr>
          <p:spPr>
            <a:xfrm>
              <a:off x="3877229" y="2604493"/>
              <a:ext cx="887992" cy="961920"/>
            </a:xfrm>
            <a:prstGeom prst="heptagon">
              <a:avLst/>
            </a:prstGeom>
            <a:solidFill>
              <a:srgbClr val="7B36FF"/>
            </a:solidFill>
            <a:ln w="25400">
              <a:miter lim="400000"/>
            </a:ln>
          </p:spPr>
          <p:txBody>
            <a:bodyPr lIns="27861" tIns="27861" rIns="27861" bIns="27861" anchor="ctr"/>
            <a:lstStyle/>
            <a:p>
              <a:pPr algn="ctr" defTabSz="32038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sz="1600"/>
            </a:p>
          </p:txBody>
        </p:sp>
        <p:sp>
          <p:nvSpPr>
            <p:cNvPr id="23" name="Shape 308">
              <a:extLst>
                <a:ext uri="{FF2B5EF4-FFF2-40B4-BE49-F238E27FC236}">
                  <a16:creationId xmlns:a16="http://schemas.microsoft.com/office/drawing/2014/main" id="{4F52F407-09FC-C145-8216-06F7AE4F5BDC}"/>
                </a:ext>
              </a:extLst>
            </p:cNvPr>
            <p:cNvSpPr/>
            <p:nvPr/>
          </p:nvSpPr>
          <p:spPr>
            <a:xfrm>
              <a:off x="5580311" y="2604491"/>
              <a:ext cx="910829" cy="1012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8437" y="3163"/>
                  </a:lnTo>
                  <a:lnTo>
                    <a:pt x="21600" y="10800"/>
                  </a:lnTo>
                  <a:lnTo>
                    <a:pt x="18437" y="18437"/>
                  </a:lnTo>
                  <a:lnTo>
                    <a:pt x="10800" y="21600"/>
                  </a:lnTo>
                  <a:lnTo>
                    <a:pt x="3163" y="18437"/>
                  </a:lnTo>
                  <a:lnTo>
                    <a:pt x="0" y="10800"/>
                  </a:lnTo>
                  <a:lnTo>
                    <a:pt x="3163" y="3163"/>
                  </a:lnTo>
                  <a:close/>
                </a:path>
              </a:pathLst>
            </a:custGeom>
            <a:solidFill>
              <a:srgbClr val="7B36FF"/>
            </a:solidFill>
            <a:ln w="25400">
              <a:miter lim="400000"/>
            </a:ln>
          </p:spPr>
          <p:txBody>
            <a:bodyPr lIns="27861" tIns="27861" rIns="27861" bIns="27861" anchor="ctr"/>
            <a:lstStyle/>
            <a:p>
              <a:pPr algn="ctr" defTabSz="32038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sz="1600"/>
            </a:p>
          </p:txBody>
        </p:sp>
        <p:sp>
          <p:nvSpPr>
            <p:cNvPr id="24" name="Shape 309">
              <a:extLst>
                <a:ext uri="{FF2B5EF4-FFF2-40B4-BE49-F238E27FC236}">
                  <a16:creationId xmlns:a16="http://schemas.microsoft.com/office/drawing/2014/main" id="{CE0EB880-3FA3-F744-A203-43A0153F057A}"/>
                </a:ext>
              </a:extLst>
            </p:cNvPr>
            <p:cNvSpPr/>
            <p:nvPr/>
          </p:nvSpPr>
          <p:spPr>
            <a:xfrm>
              <a:off x="7355825" y="2604491"/>
              <a:ext cx="788801" cy="1012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7B36FF"/>
            </a:solidFill>
            <a:ln w="25400">
              <a:miter lim="400000"/>
            </a:ln>
          </p:spPr>
          <p:txBody>
            <a:bodyPr lIns="27861" tIns="27861" rIns="27861" bIns="27861" anchor="ctr"/>
            <a:lstStyle/>
            <a:p>
              <a:pPr algn="ctr" defTabSz="32038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sz="16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7A8A96-C4F7-0C4B-954F-D9599DF73D12}"/>
              </a:ext>
            </a:extLst>
          </p:cNvPr>
          <p:cNvGrpSpPr/>
          <p:nvPr/>
        </p:nvGrpSpPr>
        <p:grpSpPr>
          <a:xfrm>
            <a:off x="3193533" y="1268355"/>
            <a:ext cx="5652493" cy="3929182"/>
            <a:chOff x="3410397" y="1398984"/>
            <a:chExt cx="5652493" cy="3929182"/>
          </a:xfrm>
        </p:grpSpPr>
        <p:sp>
          <p:nvSpPr>
            <p:cNvPr id="26" name="Shape 311">
              <a:extLst>
                <a:ext uri="{FF2B5EF4-FFF2-40B4-BE49-F238E27FC236}">
                  <a16:creationId xmlns:a16="http://schemas.microsoft.com/office/drawing/2014/main" id="{833E6A57-BB05-984A-8908-5A85EDB7BAA6}"/>
                </a:ext>
              </a:extLst>
            </p:cNvPr>
            <p:cNvSpPr/>
            <p:nvPr/>
          </p:nvSpPr>
          <p:spPr>
            <a:xfrm>
              <a:off x="3410397" y="1398984"/>
              <a:ext cx="1540371" cy="152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23" y="0"/>
                  </a:moveTo>
                  <a:lnTo>
                    <a:pt x="0" y="6326"/>
                  </a:lnTo>
                  <a:lnTo>
                    <a:pt x="0" y="15274"/>
                  </a:lnTo>
                  <a:lnTo>
                    <a:pt x="5623" y="21600"/>
                  </a:lnTo>
                  <a:lnTo>
                    <a:pt x="15977" y="21600"/>
                  </a:lnTo>
                  <a:lnTo>
                    <a:pt x="21600" y="15274"/>
                  </a:lnTo>
                  <a:lnTo>
                    <a:pt x="21600" y="6326"/>
                  </a:lnTo>
                  <a:lnTo>
                    <a:pt x="15977" y="0"/>
                  </a:lnTo>
                  <a:close/>
                </a:path>
              </a:pathLst>
            </a:custGeom>
            <a:solidFill>
              <a:srgbClr val="FF2734"/>
            </a:solidFill>
            <a:ln w="25400">
              <a:miter lim="400000"/>
            </a:ln>
          </p:spPr>
          <p:txBody>
            <a:bodyPr lIns="27861" tIns="27861" rIns="27861" bIns="27861" anchor="ctr"/>
            <a:lstStyle/>
            <a:p>
              <a:pPr algn="ctr" defTabSz="32038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sz="1600"/>
            </a:p>
          </p:txBody>
        </p:sp>
        <p:sp>
          <p:nvSpPr>
            <p:cNvPr id="27" name="Shape 312">
              <a:extLst>
                <a:ext uri="{FF2B5EF4-FFF2-40B4-BE49-F238E27FC236}">
                  <a16:creationId xmlns:a16="http://schemas.microsoft.com/office/drawing/2014/main" id="{E8D71B8F-7A2D-124A-882B-A77CDA76531E}"/>
                </a:ext>
              </a:extLst>
            </p:cNvPr>
            <p:cNvSpPr/>
            <p:nvPr/>
          </p:nvSpPr>
          <p:spPr>
            <a:xfrm>
              <a:off x="5466458" y="2351484"/>
              <a:ext cx="1540371" cy="152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23" y="0"/>
                  </a:moveTo>
                  <a:lnTo>
                    <a:pt x="0" y="6326"/>
                  </a:lnTo>
                  <a:lnTo>
                    <a:pt x="0" y="15274"/>
                  </a:lnTo>
                  <a:lnTo>
                    <a:pt x="5623" y="21600"/>
                  </a:lnTo>
                  <a:lnTo>
                    <a:pt x="15977" y="21600"/>
                  </a:lnTo>
                  <a:lnTo>
                    <a:pt x="21600" y="15274"/>
                  </a:lnTo>
                  <a:lnTo>
                    <a:pt x="21600" y="6326"/>
                  </a:lnTo>
                  <a:lnTo>
                    <a:pt x="15977" y="0"/>
                  </a:lnTo>
                  <a:close/>
                </a:path>
              </a:pathLst>
            </a:custGeom>
            <a:solidFill>
              <a:srgbClr val="FF2734"/>
            </a:solidFill>
            <a:ln w="25400">
              <a:miter lim="400000"/>
            </a:ln>
          </p:spPr>
          <p:txBody>
            <a:bodyPr lIns="27861" tIns="27861" rIns="27861" bIns="27861" anchor="ctr"/>
            <a:lstStyle/>
            <a:p>
              <a:pPr algn="ctr" defTabSz="32038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sz="1600"/>
            </a:p>
          </p:txBody>
        </p:sp>
        <p:sp>
          <p:nvSpPr>
            <p:cNvPr id="28" name="Shape 313">
              <a:extLst>
                <a:ext uri="{FF2B5EF4-FFF2-40B4-BE49-F238E27FC236}">
                  <a16:creationId xmlns:a16="http://schemas.microsoft.com/office/drawing/2014/main" id="{D9B3C994-BC7D-7442-8EE0-2CD3BCB34D61}"/>
                </a:ext>
              </a:extLst>
            </p:cNvPr>
            <p:cNvSpPr/>
            <p:nvPr/>
          </p:nvSpPr>
          <p:spPr>
            <a:xfrm>
              <a:off x="7522519" y="3303984"/>
              <a:ext cx="1540371" cy="152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23" y="0"/>
                  </a:moveTo>
                  <a:lnTo>
                    <a:pt x="0" y="6326"/>
                  </a:lnTo>
                  <a:lnTo>
                    <a:pt x="0" y="15274"/>
                  </a:lnTo>
                  <a:lnTo>
                    <a:pt x="5623" y="21600"/>
                  </a:lnTo>
                  <a:lnTo>
                    <a:pt x="15977" y="21600"/>
                  </a:lnTo>
                  <a:lnTo>
                    <a:pt x="21600" y="15274"/>
                  </a:lnTo>
                  <a:lnTo>
                    <a:pt x="21600" y="6326"/>
                  </a:lnTo>
                  <a:lnTo>
                    <a:pt x="15977" y="0"/>
                  </a:lnTo>
                  <a:close/>
                </a:path>
              </a:pathLst>
            </a:custGeom>
            <a:solidFill>
              <a:srgbClr val="FF2734"/>
            </a:solidFill>
            <a:ln w="25400">
              <a:miter lim="400000"/>
            </a:ln>
          </p:spPr>
          <p:txBody>
            <a:bodyPr lIns="27861" tIns="27861" rIns="27861" bIns="27861" anchor="ctr"/>
            <a:lstStyle/>
            <a:p>
              <a:pPr algn="ctr" defTabSz="32038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sz="16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3AFED64-763C-424F-BD74-D2C613999F4C}"/>
                </a:ext>
              </a:extLst>
            </p:cNvPr>
            <p:cNvSpPr/>
            <p:nvPr/>
          </p:nvSpPr>
          <p:spPr>
            <a:xfrm>
              <a:off x="6787907" y="4958834"/>
              <a:ext cx="21693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Child getting “bored”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962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F4B2B68-E04E-419D-A945-56F1B3CF6B03}"/>
              </a:ext>
            </a:extLst>
          </p:cNvPr>
          <p:cNvGrpSpPr/>
          <p:nvPr/>
        </p:nvGrpSpPr>
        <p:grpSpPr>
          <a:xfrm>
            <a:off x="3984062" y="2002803"/>
            <a:ext cx="3770933" cy="2038945"/>
            <a:chOff x="4038490" y="1458517"/>
            <a:chExt cx="3770933" cy="2038945"/>
          </a:xfrm>
        </p:grpSpPr>
        <p:sp>
          <p:nvSpPr>
            <p:cNvPr id="9" name="Shape 316">
              <a:extLst>
                <a:ext uri="{FF2B5EF4-FFF2-40B4-BE49-F238E27FC236}">
                  <a16:creationId xmlns:a16="http://schemas.microsoft.com/office/drawing/2014/main" id="{C67CD742-79B6-44BA-BB27-BFD3026F8729}"/>
                </a:ext>
              </a:extLst>
            </p:cNvPr>
            <p:cNvSpPr/>
            <p:nvPr/>
          </p:nvSpPr>
          <p:spPr>
            <a:xfrm>
              <a:off x="4038490" y="2224981"/>
              <a:ext cx="1199183" cy="1272481"/>
            </a:xfrm>
            <a:prstGeom prst="triangle">
              <a:avLst/>
            </a:prstGeom>
            <a:solidFill>
              <a:srgbClr val="FBFA00"/>
            </a:solidFill>
            <a:ln w="25400">
              <a:miter lim="400000"/>
            </a:ln>
          </p:spPr>
          <p:txBody>
            <a:bodyPr lIns="27861" tIns="27861" rIns="27861" bIns="27861" anchor="ctr"/>
            <a:lstStyle/>
            <a:p>
              <a:pPr marL="0" marR="0" lvl="0" indent="0" algn="ctr" defTabSz="3203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sym typeface="Gill Sans"/>
              </a:endParaRPr>
            </a:p>
          </p:txBody>
        </p:sp>
        <p:sp>
          <p:nvSpPr>
            <p:cNvPr id="10" name="Shape 317">
              <a:extLst>
                <a:ext uri="{FF2B5EF4-FFF2-40B4-BE49-F238E27FC236}">
                  <a16:creationId xmlns:a16="http://schemas.microsoft.com/office/drawing/2014/main" id="{F0EB8E0D-8A98-4D74-A8EA-8B7B83EB8785}"/>
                </a:ext>
              </a:extLst>
            </p:cNvPr>
            <p:cNvSpPr/>
            <p:nvPr/>
          </p:nvSpPr>
          <p:spPr>
            <a:xfrm>
              <a:off x="6610240" y="1458517"/>
              <a:ext cx="1199183" cy="1272481"/>
            </a:xfrm>
            <a:prstGeom prst="triangle">
              <a:avLst/>
            </a:prstGeom>
            <a:solidFill>
              <a:srgbClr val="FBFA00"/>
            </a:solidFill>
            <a:ln w="25400">
              <a:miter lim="400000"/>
            </a:ln>
          </p:spPr>
          <p:txBody>
            <a:bodyPr lIns="27861" tIns="27861" rIns="27861" bIns="27861" anchor="ctr"/>
            <a:lstStyle/>
            <a:p>
              <a:pPr marL="0" marR="0" lvl="0" indent="0" algn="ctr" defTabSz="3203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1431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2D41E-795F-4DB8-AC94-3D0627DBE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Perceptual Subitizing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A5F28B-BDBA-49D9-83B3-A7B4CA5D5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169" y="2598511"/>
            <a:ext cx="10316560" cy="314977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What is it?</a:t>
            </a:r>
          </a:p>
          <a:p>
            <a:pPr marL="800100" lvl="1" indent="-342900"/>
            <a:r>
              <a:rPr lang="en-US" dirty="0"/>
              <a:t>The ability to “just see” how many objects in a small collection.</a:t>
            </a:r>
          </a:p>
          <a:p>
            <a:pPr marL="457200" lvl="1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Let’s actually do some perceptual subitizing.</a:t>
            </a:r>
          </a:p>
          <a:p>
            <a:pPr marL="800100" lvl="1" indent="-342900"/>
            <a:r>
              <a:rPr lang="en-US" dirty="0"/>
              <a:t>Ready?</a:t>
            </a:r>
          </a:p>
        </p:txBody>
      </p:sp>
    </p:spTree>
    <p:extLst>
      <p:ext uri="{BB962C8B-B14F-4D97-AF65-F5344CB8AC3E}">
        <p14:creationId xmlns:p14="http://schemas.microsoft.com/office/powerpoint/2010/main" val="252299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43">
            <a:extLst>
              <a:ext uri="{FF2B5EF4-FFF2-40B4-BE49-F238E27FC236}">
                <a16:creationId xmlns:a16="http://schemas.microsoft.com/office/drawing/2014/main" id="{7C4A4F88-D64F-4EA1-B965-99DE5B652EE7}"/>
              </a:ext>
            </a:extLst>
          </p:cNvPr>
          <p:cNvGrpSpPr/>
          <p:nvPr/>
        </p:nvGrpSpPr>
        <p:grpSpPr>
          <a:xfrm>
            <a:off x="4568907" y="1885539"/>
            <a:ext cx="3760428" cy="3244272"/>
            <a:chOff x="0" y="0"/>
            <a:chExt cx="3203575" cy="2897187"/>
          </a:xfrm>
        </p:grpSpPr>
        <p:grpSp>
          <p:nvGrpSpPr>
            <p:cNvPr id="6" name="Group 327">
              <a:extLst>
                <a:ext uri="{FF2B5EF4-FFF2-40B4-BE49-F238E27FC236}">
                  <a16:creationId xmlns:a16="http://schemas.microsoft.com/office/drawing/2014/main" id="{EF62563F-A7F5-4C7A-8AB1-EF3BDF3A12F7}"/>
                </a:ext>
              </a:extLst>
            </p:cNvPr>
            <p:cNvGrpSpPr/>
            <p:nvPr/>
          </p:nvGrpSpPr>
          <p:grpSpPr>
            <a:xfrm>
              <a:off x="0" y="52387"/>
              <a:ext cx="520700" cy="520701"/>
              <a:chOff x="0" y="0"/>
              <a:chExt cx="520700" cy="520700"/>
            </a:xfrm>
          </p:grpSpPr>
          <p:sp>
            <p:nvSpPr>
              <p:cNvPr id="25" name="Shape 323">
                <a:extLst>
                  <a:ext uri="{FF2B5EF4-FFF2-40B4-BE49-F238E27FC236}">
                    <a16:creationId xmlns:a16="http://schemas.microsoft.com/office/drawing/2014/main" id="{65BC0091-A0D2-4A16-93B9-4B52A221BD32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lnTo>
                      <a:pt x="0" y="5400"/>
                    </a:lnTo>
                    <a:lnTo>
                      <a:pt x="0" y="21600"/>
                    </a:lnTo>
                    <a:lnTo>
                      <a:pt x="16200" y="21600"/>
                    </a:lnTo>
                    <a:lnTo>
                      <a:pt x="21600" y="162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BFA0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26" name="Shape 324">
                <a:extLst>
                  <a:ext uri="{FF2B5EF4-FFF2-40B4-BE49-F238E27FC236}">
                    <a16:creationId xmlns:a16="http://schemas.microsoft.com/office/drawing/2014/main" id="{7533337C-CE74-49C1-BC16-951FA1022B80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130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lnTo>
                      <a:pt x="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CFA41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27" name="Shape 325">
                <a:extLst>
                  <a:ext uri="{FF2B5EF4-FFF2-40B4-BE49-F238E27FC236}">
                    <a16:creationId xmlns:a16="http://schemas.microsoft.com/office/drawing/2014/main" id="{B4D2935C-7F68-48C3-AEAD-3C3A69BC6207}"/>
                  </a:ext>
                </a:extLst>
              </p:cNvPr>
              <p:cNvSpPr/>
              <p:nvPr/>
            </p:nvSpPr>
            <p:spPr>
              <a:xfrm>
                <a:off x="390525" y="0"/>
                <a:ext cx="130175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0" y="21600"/>
                    </a:lnTo>
                    <a:lnTo>
                      <a:pt x="21600" y="162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2D10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28" name="Shape 326">
                <a:extLst>
                  <a:ext uri="{FF2B5EF4-FFF2-40B4-BE49-F238E27FC236}">
                    <a16:creationId xmlns:a16="http://schemas.microsoft.com/office/drawing/2014/main" id="{90C3388A-74B2-4F1F-AB8B-7CAAEF057562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16200" y="5400"/>
                    </a:lnTo>
                    <a:lnTo>
                      <a:pt x="21600" y="0"/>
                    </a:lnTo>
                    <a:moveTo>
                      <a:pt x="16200" y="5400"/>
                    </a:moveTo>
                    <a:lnTo>
                      <a:pt x="16200" y="21600"/>
                    </a:lnTo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</p:grpSp>
        <p:grpSp>
          <p:nvGrpSpPr>
            <p:cNvPr id="7" name="Group 332">
              <a:extLst>
                <a:ext uri="{FF2B5EF4-FFF2-40B4-BE49-F238E27FC236}">
                  <a16:creationId xmlns:a16="http://schemas.microsoft.com/office/drawing/2014/main" id="{23249B99-CAD9-4701-9CD3-DED123064ADC}"/>
                </a:ext>
              </a:extLst>
            </p:cNvPr>
            <p:cNvGrpSpPr/>
            <p:nvPr/>
          </p:nvGrpSpPr>
          <p:grpSpPr>
            <a:xfrm>
              <a:off x="414337" y="1997075"/>
              <a:ext cx="520701" cy="520700"/>
              <a:chOff x="0" y="0"/>
              <a:chExt cx="520700" cy="520700"/>
            </a:xfrm>
          </p:grpSpPr>
          <p:sp>
            <p:nvSpPr>
              <p:cNvPr id="21" name="Shape 328">
                <a:extLst>
                  <a:ext uri="{FF2B5EF4-FFF2-40B4-BE49-F238E27FC236}">
                    <a16:creationId xmlns:a16="http://schemas.microsoft.com/office/drawing/2014/main" id="{4DF7B0D6-44F9-4A7C-B1E7-655D77831BD7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lnTo>
                      <a:pt x="0" y="5400"/>
                    </a:lnTo>
                    <a:lnTo>
                      <a:pt x="0" y="21600"/>
                    </a:lnTo>
                    <a:lnTo>
                      <a:pt x="16200" y="21600"/>
                    </a:lnTo>
                    <a:lnTo>
                      <a:pt x="21600" y="162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BFA0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22" name="Shape 329">
                <a:extLst>
                  <a:ext uri="{FF2B5EF4-FFF2-40B4-BE49-F238E27FC236}">
                    <a16:creationId xmlns:a16="http://schemas.microsoft.com/office/drawing/2014/main" id="{4D2B5C84-4190-4D9C-81F9-1B20651305A3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130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lnTo>
                      <a:pt x="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CFA41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23" name="Shape 330">
                <a:extLst>
                  <a:ext uri="{FF2B5EF4-FFF2-40B4-BE49-F238E27FC236}">
                    <a16:creationId xmlns:a16="http://schemas.microsoft.com/office/drawing/2014/main" id="{69CB1BDF-35A2-468B-8823-E47F7A8DDFBD}"/>
                  </a:ext>
                </a:extLst>
              </p:cNvPr>
              <p:cNvSpPr/>
              <p:nvPr/>
            </p:nvSpPr>
            <p:spPr>
              <a:xfrm>
                <a:off x="390525" y="0"/>
                <a:ext cx="130175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0" y="21600"/>
                    </a:lnTo>
                    <a:lnTo>
                      <a:pt x="21600" y="162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2D10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24" name="Shape 331">
                <a:extLst>
                  <a:ext uri="{FF2B5EF4-FFF2-40B4-BE49-F238E27FC236}">
                    <a16:creationId xmlns:a16="http://schemas.microsoft.com/office/drawing/2014/main" id="{6A357D11-4B8A-4272-9900-82B8B9351571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16200" y="5400"/>
                    </a:lnTo>
                    <a:lnTo>
                      <a:pt x="21600" y="0"/>
                    </a:lnTo>
                    <a:moveTo>
                      <a:pt x="16200" y="5400"/>
                    </a:moveTo>
                    <a:lnTo>
                      <a:pt x="16200" y="21600"/>
                    </a:lnTo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</p:grpSp>
        <p:grpSp>
          <p:nvGrpSpPr>
            <p:cNvPr id="11" name="Group 337">
              <a:extLst>
                <a:ext uri="{FF2B5EF4-FFF2-40B4-BE49-F238E27FC236}">
                  <a16:creationId xmlns:a16="http://schemas.microsoft.com/office/drawing/2014/main" id="{68BF77EC-C961-4AC3-9A06-2AB22BD123F2}"/>
                </a:ext>
              </a:extLst>
            </p:cNvPr>
            <p:cNvGrpSpPr/>
            <p:nvPr/>
          </p:nvGrpSpPr>
          <p:grpSpPr>
            <a:xfrm>
              <a:off x="1738312" y="0"/>
              <a:ext cx="520701" cy="520700"/>
              <a:chOff x="0" y="0"/>
              <a:chExt cx="520700" cy="520700"/>
            </a:xfrm>
          </p:grpSpPr>
          <p:sp>
            <p:nvSpPr>
              <p:cNvPr id="17" name="Shape 333">
                <a:extLst>
                  <a:ext uri="{FF2B5EF4-FFF2-40B4-BE49-F238E27FC236}">
                    <a16:creationId xmlns:a16="http://schemas.microsoft.com/office/drawing/2014/main" id="{618E7FEB-CD12-49D1-BCCF-325D88E9BC9F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lnTo>
                      <a:pt x="0" y="5400"/>
                    </a:lnTo>
                    <a:lnTo>
                      <a:pt x="0" y="21600"/>
                    </a:lnTo>
                    <a:lnTo>
                      <a:pt x="16200" y="21600"/>
                    </a:lnTo>
                    <a:lnTo>
                      <a:pt x="21600" y="162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BFA0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18" name="Shape 334">
                <a:extLst>
                  <a:ext uri="{FF2B5EF4-FFF2-40B4-BE49-F238E27FC236}">
                    <a16:creationId xmlns:a16="http://schemas.microsoft.com/office/drawing/2014/main" id="{10B3EEFD-219A-4F55-A5BC-6CBC67AE9150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130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lnTo>
                      <a:pt x="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CFA41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19" name="Shape 335">
                <a:extLst>
                  <a:ext uri="{FF2B5EF4-FFF2-40B4-BE49-F238E27FC236}">
                    <a16:creationId xmlns:a16="http://schemas.microsoft.com/office/drawing/2014/main" id="{AD3CB594-25BE-4807-AF0E-27FF76FA2D3D}"/>
                  </a:ext>
                </a:extLst>
              </p:cNvPr>
              <p:cNvSpPr/>
              <p:nvPr/>
            </p:nvSpPr>
            <p:spPr>
              <a:xfrm>
                <a:off x="390525" y="0"/>
                <a:ext cx="130175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0" y="21600"/>
                    </a:lnTo>
                    <a:lnTo>
                      <a:pt x="21600" y="162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2D10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20" name="Shape 336">
                <a:extLst>
                  <a:ext uri="{FF2B5EF4-FFF2-40B4-BE49-F238E27FC236}">
                    <a16:creationId xmlns:a16="http://schemas.microsoft.com/office/drawing/2014/main" id="{02962B13-4A6E-4968-A772-0224FF36B6C9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16200" y="5400"/>
                    </a:lnTo>
                    <a:lnTo>
                      <a:pt x="21600" y="0"/>
                    </a:lnTo>
                    <a:moveTo>
                      <a:pt x="16200" y="5400"/>
                    </a:moveTo>
                    <a:lnTo>
                      <a:pt x="16200" y="21600"/>
                    </a:lnTo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</p:grpSp>
        <p:grpSp>
          <p:nvGrpSpPr>
            <p:cNvPr id="12" name="Group 342">
              <a:extLst>
                <a:ext uri="{FF2B5EF4-FFF2-40B4-BE49-F238E27FC236}">
                  <a16:creationId xmlns:a16="http://schemas.microsoft.com/office/drawing/2014/main" id="{FC57DC36-BBA2-4BC3-8690-D978DC7790D9}"/>
                </a:ext>
              </a:extLst>
            </p:cNvPr>
            <p:cNvGrpSpPr/>
            <p:nvPr/>
          </p:nvGrpSpPr>
          <p:grpSpPr>
            <a:xfrm>
              <a:off x="2682875" y="2376487"/>
              <a:ext cx="520700" cy="520701"/>
              <a:chOff x="0" y="0"/>
              <a:chExt cx="520700" cy="520700"/>
            </a:xfrm>
          </p:grpSpPr>
          <p:sp>
            <p:nvSpPr>
              <p:cNvPr id="13" name="Shape 338">
                <a:extLst>
                  <a:ext uri="{FF2B5EF4-FFF2-40B4-BE49-F238E27FC236}">
                    <a16:creationId xmlns:a16="http://schemas.microsoft.com/office/drawing/2014/main" id="{1409B253-5EF6-4322-9B24-99BF1A6E96AD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lnTo>
                      <a:pt x="0" y="5400"/>
                    </a:lnTo>
                    <a:lnTo>
                      <a:pt x="0" y="21600"/>
                    </a:lnTo>
                    <a:lnTo>
                      <a:pt x="16200" y="21600"/>
                    </a:lnTo>
                    <a:lnTo>
                      <a:pt x="21600" y="162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BFA0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14" name="Shape 339">
                <a:extLst>
                  <a:ext uri="{FF2B5EF4-FFF2-40B4-BE49-F238E27FC236}">
                    <a16:creationId xmlns:a16="http://schemas.microsoft.com/office/drawing/2014/main" id="{4B389BEC-4C1D-4F83-A14E-85256F52D9F9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130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lnTo>
                      <a:pt x="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CFA41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15" name="Shape 340">
                <a:extLst>
                  <a:ext uri="{FF2B5EF4-FFF2-40B4-BE49-F238E27FC236}">
                    <a16:creationId xmlns:a16="http://schemas.microsoft.com/office/drawing/2014/main" id="{0B0A5F84-2A02-48D5-BCC8-EFB6B0E77546}"/>
                  </a:ext>
                </a:extLst>
              </p:cNvPr>
              <p:cNvSpPr/>
              <p:nvPr/>
            </p:nvSpPr>
            <p:spPr>
              <a:xfrm>
                <a:off x="390525" y="0"/>
                <a:ext cx="130175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0" y="21600"/>
                    </a:lnTo>
                    <a:lnTo>
                      <a:pt x="21600" y="162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2D10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16" name="Shape 341">
                <a:extLst>
                  <a:ext uri="{FF2B5EF4-FFF2-40B4-BE49-F238E27FC236}">
                    <a16:creationId xmlns:a16="http://schemas.microsoft.com/office/drawing/2014/main" id="{130081C3-79F9-4DCB-B2AA-B5866561D535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16200" y="5400"/>
                    </a:lnTo>
                    <a:lnTo>
                      <a:pt x="21600" y="0"/>
                    </a:lnTo>
                    <a:moveTo>
                      <a:pt x="16200" y="5400"/>
                    </a:moveTo>
                    <a:lnTo>
                      <a:pt x="16200" y="21600"/>
                    </a:lnTo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</p:grpSp>
      </p:grp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DAC7C86E-D66A-8B43-875D-2E4099D427D2}"/>
              </a:ext>
            </a:extLst>
          </p:cNvPr>
          <p:cNvSpPr txBox="1">
            <a:spLocks/>
          </p:cNvSpPr>
          <p:nvPr/>
        </p:nvSpPr>
        <p:spPr>
          <a:xfrm>
            <a:off x="599101" y="788211"/>
            <a:ext cx="5908675" cy="6000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600" b="1" dirty="0"/>
              <a:t>    What did you see?</a:t>
            </a:r>
            <a:endParaRPr lang="en-US" sz="36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885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2D41E-795F-4DB8-AC94-3D0627DBE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Conceptual Subitizing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6A5F28B-BDBA-49D9-83B3-A7B4CA5D5E2C}"/>
              </a:ext>
            </a:extLst>
          </p:cNvPr>
          <p:cNvSpPr txBox="1">
            <a:spLocks/>
          </p:cNvSpPr>
          <p:nvPr/>
        </p:nvSpPr>
        <p:spPr>
          <a:xfrm>
            <a:off x="877169" y="2598511"/>
            <a:ext cx="10316560" cy="3149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3200" dirty="0"/>
              <a:t>What is it?</a:t>
            </a:r>
          </a:p>
          <a:p>
            <a:pPr marL="800100" lvl="1" indent="-342900"/>
            <a:r>
              <a:rPr lang="en-US" dirty="0"/>
              <a:t>The ability to see the parts of multiple small sets and putting together the whole.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342900" indent="-342900"/>
            <a:r>
              <a:rPr lang="en-US" sz="3200" dirty="0"/>
              <a:t>Now, let’s try some conceptual </a:t>
            </a:r>
            <a:r>
              <a:rPr lang="en-US" sz="3200" dirty="0" err="1"/>
              <a:t>subitizing</a:t>
            </a:r>
            <a:r>
              <a:rPr lang="en-US" sz="3200" dirty="0"/>
              <a:t>.</a:t>
            </a:r>
          </a:p>
          <a:p>
            <a:pPr marL="800100" lvl="1" indent="-342900"/>
            <a:r>
              <a:rPr lang="en-US" dirty="0"/>
              <a:t>Ready?</a:t>
            </a:r>
          </a:p>
        </p:txBody>
      </p:sp>
    </p:spTree>
    <p:extLst>
      <p:ext uri="{BB962C8B-B14F-4D97-AF65-F5344CB8AC3E}">
        <p14:creationId xmlns:p14="http://schemas.microsoft.com/office/powerpoint/2010/main" val="3369072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725FC654-0FE3-461A-B73D-CBBBC6228DA2}"/>
              </a:ext>
            </a:extLst>
          </p:cNvPr>
          <p:cNvSpPr txBox="1">
            <a:spLocks/>
          </p:cNvSpPr>
          <p:nvPr/>
        </p:nvSpPr>
        <p:spPr>
          <a:xfrm>
            <a:off x="768350" y="242358"/>
            <a:ext cx="10515600" cy="962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Math Stretches Across the ELOF Domains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D334AA-DB96-4593-B5E8-C2C6319D3E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" r="2107" b="5549"/>
          <a:stretch/>
        </p:blipFill>
        <p:spPr>
          <a:xfrm>
            <a:off x="267285" y="1768510"/>
            <a:ext cx="11517729" cy="433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66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413">
            <a:extLst>
              <a:ext uri="{FF2B5EF4-FFF2-40B4-BE49-F238E27FC236}">
                <a16:creationId xmlns:a16="http://schemas.microsoft.com/office/drawing/2014/main" id="{0DF1A626-F9C5-42A3-BFBC-AAF3D539438D}"/>
              </a:ext>
            </a:extLst>
          </p:cNvPr>
          <p:cNvGrpSpPr/>
          <p:nvPr/>
        </p:nvGrpSpPr>
        <p:grpSpPr>
          <a:xfrm>
            <a:off x="2448843" y="1873214"/>
            <a:ext cx="6041122" cy="2926434"/>
            <a:chOff x="0" y="0"/>
            <a:chExt cx="6124575" cy="2670175"/>
          </a:xfrm>
        </p:grpSpPr>
        <p:grpSp>
          <p:nvGrpSpPr>
            <p:cNvPr id="31" name="Group 377">
              <a:extLst>
                <a:ext uri="{FF2B5EF4-FFF2-40B4-BE49-F238E27FC236}">
                  <a16:creationId xmlns:a16="http://schemas.microsoft.com/office/drawing/2014/main" id="{D13ADB4D-3778-4F55-B27C-14C9CFBDFC03}"/>
                </a:ext>
              </a:extLst>
            </p:cNvPr>
            <p:cNvGrpSpPr/>
            <p:nvPr/>
          </p:nvGrpSpPr>
          <p:grpSpPr>
            <a:xfrm>
              <a:off x="0" y="95250"/>
              <a:ext cx="520700" cy="520700"/>
              <a:chOff x="0" y="0"/>
              <a:chExt cx="520700" cy="520700"/>
            </a:xfrm>
          </p:grpSpPr>
          <p:sp>
            <p:nvSpPr>
              <p:cNvPr id="67" name="Shape 373">
                <a:extLst>
                  <a:ext uri="{FF2B5EF4-FFF2-40B4-BE49-F238E27FC236}">
                    <a16:creationId xmlns:a16="http://schemas.microsoft.com/office/drawing/2014/main" id="{9A01F678-8964-4955-A4F3-A9A9EE355B52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lnTo>
                      <a:pt x="0" y="5400"/>
                    </a:lnTo>
                    <a:lnTo>
                      <a:pt x="0" y="21600"/>
                    </a:lnTo>
                    <a:lnTo>
                      <a:pt x="16200" y="21600"/>
                    </a:lnTo>
                    <a:lnTo>
                      <a:pt x="21600" y="162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BFA0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68" name="Shape 374">
                <a:extLst>
                  <a:ext uri="{FF2B5EF4-FFF2-40B4-BE49-F238E27FC236}">
                    <a16:creationId xmlns:a16="http://schemas.microsoft.com/office/drawing/2014/main" id="{6297D324-414E-403E-AB89-47624946BA90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130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lnTo>
                      <a:pt x="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CFA41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69" name="Shape 375">
                <a:extLst>
                  <a:ext uri="{FF2B5EF4-FFF2-40B4-BE49-F238E27FC236}">
                    <a16:creationId xmlns:a16="http://schemas.microsoft.com/office/drawing/2014/main" id="{A91A96F6-5010-4A20-8621-DAA254D41BC5}"/>
                  </a:ext>
                </a:extLst>
              </p:cNvPr>
              <p:cNvSpPr/>
              <p:nvPr/>
            </p:nvSpPr>
            <p:spPr>
              <a:xfrm>
                <a:off x="390525" y="0"/>
                <a:ext cx="130175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0" y="21600"/>
                    </a:lnTo>
                    <a:lnTo>
                      <a:pt x="21600" y="162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2D10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70" name="Shape 376">
                <a:extLst>
                  <a:ext uri="{FF2B5EF4-FFF2-40B4-BE49-F238E27FC236}">
                    <a16:creationId xmlns:a16="http://schemas.microsoft.com/office/drawing/2014/main" id="{95732A01-1E61-470A-9B86-C45720FC1D5B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16200" y="5400"/>
                    </a:lnTo>
                    <a:lnTo>
                      <a:pt x="21600" y="0"/>
                    </a:lnTo>
                    <a:moveTo>
                      <a:pt x="16200" y="5400"/>
                    </a:moveTo>
                    <a:lnTo>
                      <a:pt x="16200" y="21600"/>
                    </a:lnTo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</p:grpSp>
        <p:grpSp>
          <p:nvGrpSpPr>
            <p:cNvPr id="32" name="Group 382">
              <a:extLst>
                <a:ext uri="{FF2B5EF4-FFF2-40B4-BE49-F238E27FC236}">
                  <a16:creationId xmlns:a16="http://schemas.microsoft.com/office/drawing/2014/main" id="{11909D96-37CF-47A9-B13B-1FAEA3C3E0B7}"/>
                </a:ext>
              </a:extLst>
            </p:cNvPr>
            <p:cNvGrpSpPr/>
            <p:nvPr/>
          </p:nvGrpSpPr>
          <p:grpSpPr>
            <a:xfrm>
              <a:off x="1131887" y="1420812"/>
              <a:ext cx="520701" cy="520701"/>
              <a:chOff x="0" y="0"/>
              <a:chExt cx="520700" cy="520700"/>
            </a:xfrm>
          </p:grpSpPr>
          <p:sp>
            <p:nvSpPr>
              <p:cNvPr id="63" name="Shape 378">
                <a:extLst>
                  <a:ext uri="{FF2B5EF4-FFF2-40B4-BE49-F238E27FC236}">
                    <a16:creationId xmlns:a16="http://schemas.microsoft.com/office/drawing/2014/main" id="{238E5C45-228C-43E6-A968-DBC90CED1D7B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lnTo>
                      <a:pt x="0" y="5400"/>
                    </a:lnTo>
                    <a:lnTo>
                      <a:pt x="0" y="21600"/>
                    </a:lnTo>
                    <a:lnTo>
                      <a:pt x="16200" y="21600"/>
                    </a:lnTo>
                    <a:lnTo>
                      <a:pt x="21600" y="162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BFA0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64" name="Shape 379">
                <a:extLst>
                  <a:ext uri="{FF2B5EF4-FFF2-40B4-BE49-F238E27FC236}">
                    <a16:creationId xmlns:a16="http://schemas.microsoft.com/office/drawing/2014/main" id="{33617E4E-2B79-432E-B661-B99C01FE4861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130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lnTo>
                      <a:pt x="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CFA41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65" name="Shape 380">
                <a:extLst>
                  <a:ext uri="{FF2B5EF4-FFF2-40B4-BE49-F238E27FC236}">
                    <a16:creationId xmlns:a16="http://schemas.microsoft.com/office/drawing/2014/main" id="{34E93261-0F75-49D4-8026-36C401F82853}"/>
                  </a:ext>
                </a:extLst>
              </p:cNvPr>
              <p:cNvSpPr/>
              <p:nvPr/>
            </p:nvSpPr>
            <p:spPr>
              <a:xfrm>
                <a:off x="390525" y="0"/>
                <a:ext cx="130175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0" y="21600"/>
                    </a:lnTo>
                    <a:lnTo>
                      <a:pt x="21600" y="162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2D10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66" name="Shape 381">
                <a:extLst>
                  <a:ext uri="{FF2B5EF4-FFF2-40B4-BE49-F238E27FC236}">
                    <a16:creationId xmlns:a16="http://schemas.microsoft.com/office/drawing/2014/main" id="{01190E12-5907-4E03-AF4A-37099B0CC28D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16200" y="5400"/>
                    </a:lnTo>
                    <a:lnTo>
                      <a:pt x="21600" y="0"/>
                    </a:lnTo>
                    <a:moveTo>
                      <a:pt x="16200" y="5400"/>
                    </a:moveTo>
                    <a:lnTo>
                      <a:pt x="16200" y="21600"/>
                    </a:lnTo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</p:grpSp>
        <p:grpSp>
          <p:nvGrpSpPr>
            <p:cNvPr id="33" name="Group 387">
              <a:extLst>
                <a:ext uri="{FF2B5EF4-FFF2-40B4-BE49-F238E27FC236}">
                  <a16:creationId xmlns:a16="http://schemas.microsoft.com/office/drawing/2014/main" id="{1707EE17-5D7A-4B33-B9B9-91507E767C7B}"/>
                </a:ext>
              </a:extLst>
            </p:cNvPr>
            <p:cNvGrpSpPr/>
            <p:nvPr/>
          </p:nvGrpSpPr>
          <p:grpSpPr>
            <a:xfrm>
              <a:off x="1771650" y="139700"/>
              <a:ext cx="520700" cy="520700"/>
              <a:chOff x="0" y="0"/>
              <a:chExt cx="520700" cy="520700"/>
            </a:xfrm>
          </p:grpSpPr>
          <p:sp>
            <p:nvSpPr>
              <p:cNvPr id="59" name="Shape 383">
                <a:extLst>
                  <a:ext uri="{FF2B5EF4-FFF2-40B4-BE49-F238E27FC236}">
                    <a16:creationId xmlns:a16="http://schemas.microsoft.com/office/drawing/2014/main" id="{E3291A2C-883F-4B36-9AD1-B64071352B91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lnTo>
                      <a:pt x="0" y="5400"/>
                    </a:lnTo>
                    <a:lnTo>
                      <a:pt x="0" y="21600"/>
                    </a:lnTo>
                    <a:lnTo>
                      <a:pt x="16200" y="21600"/>
                    </a:lnTo>
                    <a:lnTo>
                      <a:pt x="21600" y="162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BFA0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60" name="Shape 384">
                <a:extLst>
                  <a:ext uri="{FF2B5EF4-FFF2-40B4-BE49-F238E27FC236}">
                    <a16:creationId xmlns:a16="http://schemas.microsoft.com/office/drawing/2014/main" id="{4D3F49F7-AAF2-45D8-94AB-A2ECD976C8DE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130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lnTo>
                      <a:pt x="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CFA41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61" name="Shape 385">
                <a:extLst>
                  <a:ext uri="{FF2B5EF4-FFF2-40B4-BE49-F238E27FC236}">
                    <a16:creationId xmlns:a16="http://schemas.microsoft.com/office/drawing/2014/main" id="{4A00F2BD-D5D3-4C43-9596-7233D0323154}"/>
                  </a:ext>
                </a:extLst>
              </p:cNvPr>
              <p:cNvSpPr/>
              <p:nvPr/>
            </p:nvSpPr>
            <p:spPr>
              <a:xfrm>
                <a:off x="390525" y="0"/>
                <a:ext cx="130175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0" y="21600"/>
                    </a:lnTo>
                    <a:lnTo>
                      <a:pt x="21600" y="162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2D10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62" name="Shape 386">
                <a:extLst>
                  <a:ext uri="{FF2B5EF4-FFF2-40B4-BE49-F238E27FC236}">
                    <a16:creationId xmlns:a16="http://schemas.microsoft.com/office/drawing/2014/main" id="{FA3729AE-58C8-44BA-8209-B2342D15B6B0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16200" y="5400"/>
                    </a:lnTo>
                    <a:lnTo>
                      <a:pt x="21600" y="0"/>
                    </a:lnTo>
                    <a:moveTo>
                      <a:pt x="16200" y="5400"/>
                    </a:moveTo>
                    <a:lnTo>
                      <a:pt x="16200" y="21600"/>
                    </a:lnTo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</p:grpSp>
        <p:grpSp>
          <p:nvGrpSpPr>
            <p:cNvPr id="34" name="Group 392">
              <a:extLst>
                <a:ext uri="{FF2B5EF4-FFF2-40B4-BE49-F238E27FC236}">
                  <a16:creationId xmlns:a16="http://schemas.microsoft.com/office/drawing/2014/main" id="{2637C3D2-14D1-4A9C-9680-9EB00A232C9F}"/>
                </a:ext>
              </a:extLst>
            </p:cNvPr>
            <p:cNvGrpSpPr/>
            <p:nvPr/>
          </p:nvGrpSpPr>
          <p:grpSpPr>
            <a:xfrm>
              <a:off x="3887787" y="42862"/>
              <a:ext cx="520701" cy="520701"/>
              <a:chOff x="0" y="0"/>
              <a:chExt cx="520700" cy="520700"/>
            </a:xfrm>
          </p:grpSpPr>
          <p:sp>
            <p:nvSpPr>
              <p:cNvPr id="55" name="Shape 388">
                <a:extLst>
                  <a:ext uri="{FF2B5EF4-FFF2-40B4-BE49-F238E27FC236}">
                    <a16:creationId xmlns:a16="http://schemas.microsoft.com/office/drawing/2014/main" id="{703DB0CD-2CB6-4529-B6BF-201B36A6C5B6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lnTo>
                      <a:pt x="0" y="5400"/>
                    </a:lnTo>
                    <a:lnTo>
                      <a:pt x="0" y="21600"/>
                    </a:lnTo>
                    <a:lnTo>
                      <a:pt x="16200" y="21600"/>
                    </a:lnTo>
                    <a:lnTo>
                      <a:pt x="21600" y="162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BFA0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56" name="Shape 389">
                <a:extLst>
                  <a:ext uri="{FF2B5EF4-FFF2-40B4-BE49-F238E27FC236}">
                    <a16:creationId xmlns:a16="http://schemas.microsoft.com/office/drawing/2014/main" id="{C2BB1668-8B9C-439D-BF3F-9115ADE54872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130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lnTo>
                      <a:pt x="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CFA41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57" name="Shape 390">
                <a:extLst>
                  <a:ext uri="{FF2B5EF4-FFF2-40B4-BE49-F238E27FC236}">
                    <a16:creationId xmlns:a16="http://schemas.microsoft.com/office/drawing/2014/main" id="{37C334FD-CAC9-4FE4-A3EC-A1D67B2D4BA6}"/>
                  </a:ext>
                </a:extLst>
              </p:cNvPr>
              <p:cNvSpPr/>
              <p:nvPr/>
            </p:nvSpPr>
            <p:spPr>
              <a:xfrm>
                <a:off x="390525" y="0"/>
                <a:ext cx="130175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0" y="21600"/>
                    </a:lnTo>
                    <a:lnTo>
                      <a:pt x="21600" y="162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2D10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58" name="Shape 391">
                <a:extLst>
                  <a:ext uri="{FF2B5EF4-FFF2-40B4-BE49-F238E27FC236}">
                    <a16:creationId xmlns:a16="http://schemas.microsoft.com/office/drawing/2014/main" id="{DFF91EA0-37E1-4413-9E86-65A8FB553A80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16200" y="5400"/>
                    </a:lnTo>
                    <a:lnTo>
                      <a:pt x="21600" y="0"/>
                    </a:lnTo>
                    <a:moveTo>
                      <a:pt x="16200" y="5400"/>
                    </a:moveTo>
                    <a:lnTo>
                      <a:pt x="16200" y="21600"/>
                    </a:lnTo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</p:grpSp>
        <p:grpSp>
          <p:nvGrpSpPr>
            <p:cNvPr id="35" name="Group 397">
              <a:extLst>
                <a:ext uri="{FF2B5EF4-FFF2-40B4-BE49-F238E27FC236}">
                  <a16:creationId xmlns:a16="http://schemas.microsoft.com/office/drawing/2014/main" id="{ED9CB620-1C51-4072-AC84-8BD1AB63E80C}"/>
                </a:ext>
              </a:extLst>
            </p:cNvPr>
            <p:cNvGrpSpPr/>
            <p:nvPr/>
          </p:nvGrpSpPr>
          <p:grpSpPr>
            <a:xfrm>
              <a:off x="3973512" y="2051050"/>
              <a:ext cx="520701" cy="520700"/>
              <a:chOff x="0" y="0"/>
              <a:chExt cx="520700" cy="520700"/>
            </a:xfrm>
          </p:grpSpPr>
          <p:sp>
            <p:nvSpPr>
              <p:cNvPr id="51" name="Shape 393">
                <a:extLst>
                  <a:ext uri="{FF2B5EF4-FFF2-40B4-BE49-F238E27FC236}">
                    <a16:creationId xmlns:a16="http://schemas.microsoft.com/office/drawing/2014/main" id="{9D157430-EC7B-4808-B41D-263A77E68998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lnTo>
                      <a:pt x="0" y="5400"/>
                    </a:lnTo>
                    <a:lnTo>
                      <a:pt x="0" y="21600"/>
                    </a:lnTo>
                    <a:lnTo>
                      <a:pt x="16200" y="21600"/>
                    </a:lnTo>
                    <a:lnTo>
                      <a:pt x="21600" y="162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BFA0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52" name="Shape 394">
                <a:extLst>
                  <a:ext uri="{FF2B5EF4-FFF2-40B4-BE49-F238E27FC236}">
                    <a16:creationId xmlns:a16="http://schemas.microsoft.com/office/drawing/2014/main" id="{3E57029D-0BE4-4D01-B4B1-0772D68D3F14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130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lnTo>
                      <a:pt x="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CFA41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53" name="Shape 395">
                <a:extLst>
                  <a:ext uri="{FF2B5EF4-FFF2-40B4-BE49-F238E27FC236}">
                    <a16:creationId xmlns:a16="http://schemas.microsoft.com/office/drawing/2014/main" id="{B8C9F809-E6F0-4CE3-BD6B-16E642C5CA0E}"/>
                  </a:ext>
                </a:extLst>
              </p:cNvPr>
              <p:cNvSpPr/>
              <p:nvPr/>
            </p:nvSpPr>
            <p:spPr>
              <a:xfrm>
                <a:off x="390525" y="0"/>
                <a:ext cx="130175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0" y="21600"/>
                    </a:lnTo>
                    <a:lnTo>
                      <a:pt x="21600" y="162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2D10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54" name="Shape 396">
                <a:extLst>
                  <a:ext uri="{FF2B5EF4-FFF2-40B4-BE49-F238E27FC236}">
                    <a16:creationId xmlns:a16="http://schemas.microsoft.com/office/drawing/2014/main" id="{548E2748-347F-4369-B7A0-45F7E912D19A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16200" y="5400"/>
                    </a:lnTo>
                    <a:lnTo>
                      <a:pt x="21600" y="0"/>
                    </a:lnTo>
                    <a:moveTo>
                      <a:pt x="16200" y="5400"/>
                    </a:moveTo>
                    <a:lnTo>
                      <a:pt x="16200" y="21600"/>
                    </a:lnTo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</p:grpSp>
        <p:grpSp>
          <p:nvGrpSpPr>
            <p:cNvPr id="36" name="Group 402">
              <a:extLst>
                <a:ext uri="{FF2B5EF4-FFF2-40B4-BE49-F238E27FC236}">
                  <a16:creationId xmlns:a16="http://schemas.microsoft.com/office/drawing/2014/main" id="{9B6E7A2A-58B0-4CB4-8667-F73506E65630}"/>
                </a:ext>
              </a:extLst>
            </p:cNvPr>
            <p:cNvGrpSpPr/>
            <p:nvPr/>
          </p:nvGrpSpPr>
          <p:grpSpPr>
            <a:xfrm>
              <a:off x="5441950" y="2149475"/>
              <a:ext cx="520700" cy="520700"/>
              <a:chOff x="0" y="0"/>
              <a:chExt cx="520700" cy="520700"/>
            </a:xfrm>
          </p:grpSpPr>
          <p:sp>
            <p:nvSpPr>
              <p:cNvPr id="47" name="Shape 398">
                <a:extLst>
                  <a:ext uri="{FF2B5EF4-FFF2-40B4-BE49-F238E27FC236}">
                    <a16:creationId xmlns:a16="http://schemas.microsoft.com/office/drawing/2014/main" id="{BD1C1E62-BC24-42AF-BD51-D62092F3E117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lnTo>
                      <a:pt x="0" y="5400"/>
                    </a:lnTo>
                    <a:lnTo>
                      <a:pt x="0" y="21600"/>
                    </a:lnTo>
                    <a:lnTo>
                      <a:pt x="16200" y="21600"/>
                    </a:lnTo>
                    <a:lnTo>
                      <a:pt x="21600" y="162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BFA0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48" name="Shape 399">
                <a:extLst>
                  <a:ext uri="{FF2B5EF4-FFF2-40B4-BE49-F238E27FC236}">
                    <a16:creationId xmlns:a16="http://schemas.microsoft.com/office/drawing/2014/main" id="{51EC416C-B551-4CBF-94F4-E5FA8FAA4A72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130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lnTo>
                      <a:pt x="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CFA41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49" name="Shape 400">
                <a:extLst>
                  <a:ext uri="{FF2B5EF4-FFF2-40B4-BE49-F238E27FC236}">
                    <a16:creationId xmlns:a16="http://schemas.microsoft.com/office/drawing/2014/main" id="{15978A67-9B54-474C-BBA0-5607144BC509}"/>
                  </a:ext>
                </a:extLst>
              </p:cNvPr>
              <p:cNvSpPr/>
              <p:nvPr/>
            </p:nvSpPr>
            <p:spPr>
              <a:xfrm>
                <a:off x="390525" y="0"/>
                <a:ext cx="130175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0" y="21600"/>
                    </a:lnTo>
                    <a:lnTo>
                      <a:pt x="21600" y="162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2D10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50" name="Shape 401">
                <a:extLst>
                  <a:ext uri="{FF2B5EF4-FFF2-40B4-BE49-F238E27FC236}">
                    <a16:creationId xmlns:a16="http://schemas.microsoft.com/office/drawing/2014/main" id="{AEBE14FC-3873-4585-9E75-7703C1627174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16200" y="5400"/>
                    </a:lnTo>
                    <a:lnTo>
                      <a:pt x="21600" y="0"/>
                    </a:lnTo>
                    <a:moveTo>
                      <a:pt x="16200" y="5400"/>
                    </a:moveTo>
                    <a:lnTo>
                      <a:pt x="16200" y="21600"/>
                    </a:lnTo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</p:grpSp>
        <p:grpSp>
          <p:nvGrpSpPr>
            <p:cNvPr id="37" name="Group 407">
              <a:extLst>
                <a:ext uri="{FF2B5EF4-FFF2-40B4-BE49-F238E27FC236}">
                  <a16:creationId xmlns:a16="http://schemas.microsoft.com/office/drawing/2014/main" id="{B82EE488-C1F0-4C8E-B1ED-9D1826EADDA3}"/>
                </a:ext>
              </a:extLst>
            </p:cNvPr>
            <p:cNvGrpSpPr/>
            <p:nvPr/>
          </p:nvGrpSpPr>
          <p:grpSpPr>
            <a:xfrm>
              <a:off x="5603875" y="0"/>
              <a:ext cx="520700" cy="520700"/>
              <a:chOff x="0" y="0"/>
              <a:chExt cx="520700" cy="520700"/>
            </a:xfrm>
          </p:grpSpPr>
          <p:sp>
            <p:nvSpPr>
              <p:cNvPr id="43" name="Shape 403">
                <a:extLst>
                  <a:ext uri="{FF2B5EF4-FFF2-40B4-BE49-F238E27FC236}">
                    <a16:creationId xmlns:a16="http://schemas.microsoft.com/office/drawing/2014/main" id="{B33FBF35-7F19-4184-BD41-41D21AFF8D00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lnTo>
                      <a:pt x="0" y="5400"/>
                    </a:lnTo>
                    <a:lnTo>
                      <a:pt x="0" y="21600"/>
                    </a:lnTo>
                    <a:lnTo>
                      <a:pt x="16200" y="21600"/>
                    </a:lnTo>
                    <a:lnTo>
                      <a:pt x="21600" y="162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BFA0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44" name="Shape 404">
                <a:extLst>
                  <a:ext uri="{FF2B5EF4-FFF2-40B4-BE49-F238E27FC236}">
                    <a16:creationId xmlns:a16="http://schemas.microsoft.com/office/drawing/2014/main" id="{85E666B8-9A5B-478D-85AB-84849FF11C80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130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lnTo>
                      <a:pt x="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CFA41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45" name="Shape 405">
                <a:extLst>
                  <a:ext uri="{FF2B5EF4-FFF2-40B4-BE49-F238E27FC236}">
                    <a16:creationId xmlns:a16="http://schemas.microsoft.com/office/drawing/2014/main" id="{D89043F5-CB21-429D-BDC1-714A39076CF1}"/>
                  </a:ext>
                </a:extLst>
              </p:cNvPr>
              <p:cNvSpPr/>
              <p:nvPr/>
            </p:nvSpPr>
            <p:spPr>
              <a:xfrm>
                <a:off x="390525" y="0"/>
                <a:ext cx="130175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0" y="21600"/>
                    </a:lnTo>
                    <a:lnTo>
                      <a:pt x="21600" y="162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2D10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46" name="Shape 406">
                <a:extLst>
                  <a:ext uri="{FF2B5EF4-FFF2-40B4-BE49-F238E27FC236}">
                    <a16:creationId xmlns:a16="http://schemas.microsoft.com/office/drawing/2014/main" id="{5AB4ED0B-E619-41FD-8D7C-21024E07EE38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16200" y="5400"/>
                    </a:lnTo>
                    <a:lnTo>
                      <a:pt x="21600" y="0"/>
                    </a:lnTo>
                    <a:moveTo>
                      <a:pt x="16200" y="5400"/>
                    </a:moveTo>
                    <a:lnTo>
                      <a:pt x="16200" y="21600"/>
                    </a:lnTo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</p:grpSp>
        <p:grpSp>
          <p:nvGrpSpPr>
            <p:cNvPr id="38" name="Group 412">
              <a:extLst>
                <a:ext uri="{FF2B5EF4-FFF2-40B4-BE49-F238E27FC236}">
                  <a16:creationId xmlns:a16="http://schemas.microsoft.com/office/drawing/2014/main" id="{DDF628D5-4357-4351-84F7-5941D2AF9409}"/>
                </a:ext>
              </a:extLst>
            </p:cNvPr>
            <p:cNvGrpSpPr/>
            <p:nvPr/>
          </p:nvGrpSpPr>
          <p:grpSpPr>
            <a:xfrm>
              <a:off x="4821237" y="1204912"/>
              <a:ext cx="520701" cy="520701"/>
              <a:chOff x="0" y="0"/>
              <a:chExt cx="520700" cy="520700"/>
            </a:xfrm>
          </p:grpSpPr>
          <p:sp>
            <p:nvSpPr>
              <p:cNvPr id="39" name="Shape 408">
                <a:extLst>
                  <a:ext uri="{FF2B5EF4-FFF2-40B4-BE49-F238E27FC236}">
                    <a16:creationId xmlns:a16="http://schemas.microsoft.com/office/drawing/2014/main" id="{3368A0E4-2FC8-4352-B6E3-14AFB7CB2229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lnTo>
                      <a:pt x="0" y="5400"/>
                    </a:lnTo>
                    <a:lnTo>
                      <a:pt x="0" y="21600"/>
                    </a:lnTo>
                    <a:lnTo>
                      <a:pt x="16200" y="21600"/>
                    </a:lnTo>
                    <a:lnTo>
                      <a:pt x="21600" y="162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BFA0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40" name="Shape 409">
                <a:extLst>
                  <a:ext uri="{FF2B5EF4-FFF2-40B4-BE49-F238E27FC236}">
                    <a16:creationId xmlns:a16="http://schemas.microsoft.com/office/drawing/2014/main" id="{5A11679C-B69C-426B-8394-F0FCCC940885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130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lnTo>
                      <a:pt x="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CFA41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41" name="Shape 410">
                <a:extLst>
                  <a:ext uri="{FF2B5EF4-FFF2-40B4-BE49-F238E27FC236}">
                    <a16:creationId xmlns:a16="http://schemas.microsoft.com/office/drawing/2014/main" id="{4229DBE3-3804-4161-A896-2C0A5B6C8661}"/>
                  </a:ext>
                </a:extLst>
              </p:cNvPr>
              <p:cNvSpPr/>
              <p:nvPr/>
            </p:nvSpPr>
            <p:spPr>
              <a:xfrm>
                <a:off x="390525" y="0"/>
                <a:ext cx="130175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0" y="21600"/>
                    </a:lnTo>
                    <a:lnTo>
                      <a:pt x="21600" y="162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2D100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  <p:sp>
            <p:nvSpPr>
              <p:cNvPr id="42" name="Shape 411">
                <a:extLst>
                  <a:ext uri="{FF2B5EF4-FFF2-40B4-BE49-F238E27FC236}">
                    <a16:creationId xmlns:a16="http://schemas.microsoft.com/office/drawing/2014/main" id="{4F34167E-19EF-4666-8AE6-BB3997FE6CFE}"/>
                  </a:ext>
                </a:extLst>
              </p:cNvPr>
              <p:cNvSpPr/>
              <p:nvPr/>
            </p:nvSpPr>
            <p:spPr>
              <a:xfrm>
                <a:off x="0" y="0"/>
                <a:ext cx="520700" cy="52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16200" y="5400"/>
                    </a:lnTo>
                    <a:lnTo>
                      <a:pt x="21600" y="0"/>
                    </a:lnTo>
                    <a:moveTo>
                      <a:pt x="16200" y="5400"/>
                    </a:moveTo>
                    <a:lnTo>
                      <a:pt x="16200" y="21600"/>
                    </a:lnTo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3203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Gill Sans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 panose="020F0502020204030204"/>
                  <a:sym typeface="Gill Sans"/>
                </a:endParaRPr>
              </a:p>
            </p:txBody>
          </p:sp>
        </p:grpSp>
      </p:grpSp>
      <p:sp>
        <p:nvSpPr>
          <p:cNvPr id="113" name="Text Placeholder 1">
            <a:extLst>
              <a:ext uri="{FF2B5EF4-FFF2-40B4-BE49-F238E27FC236}">
                <a16:creationId xmlns:a16="http://schemas.microsoft.com/office/drawing/2014/main" id="{F8530964-30E9-4647-80DA-ADC84DF79E68}"/>
              </a:ext>
            </a:extLst>
          </p:cNvPr>
          <p:cNvSpPr txBox="1">
            <a:spLocks/>
          </p:cNvSpPr>
          <p:nvPr/>
        </p:nvSpPr>
        <p:spPr>
          <a:xfrm>
            <a:off x="709230" y="763234"/>
            <a:ext cx="5908675" cy="6000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600" b="1" dirty="0"/>
              <a:t>    What did you see?</a:t>
            </a:r>
            <a:endParaRPr lang="en-US" sz="36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68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 advAuto="0"/>
      <p:bldP spid="1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2D41E-795F-4DB8-AC94-3D0627DBE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Did You See?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3C8C-42F6-4380-A60D-DD795B0CEEAC}"/>
              </a:ext>
            </a:extLst>
          </p:cNvPr>
          <p:cNvSpPr txBox="1">
            <a:spLocks/>
          </p:cNvSpPr>
          <p:nvPr/>
        </p:nvSpPr>
        <p:spPr>
          <a:xfrm>
            <a:off x="3833563" y="2390035"/>
            <a:ext cx="5092723" cy="1866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did you know?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Think-pair-share!</a:t>
            </a:r>
          </a:p>
        </p:txBody>
      </p:sp>
    </p:spTree>
    <p:extLst>
      <p:ext uri="{BB962C8B-B14F-4D97-AF65-F5344CB8AC3E}">
        <p14:creationId xmlns:p14="http://schemas.microsoft.com/office/powerpoint/2010/main" val="3784530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E27FA-40AF-456E-AD6B-34022EB42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LT Level: Foundations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5921A-FE46-4B26-AE18-B398689E1B27}"/>
              </a:ext>
            </a:extLst>
          </p:cNvPr>
          <p:cNvSpPr txBox="1">
            <a:spLocks/>
          </p:cNvSpPr>
          <p:nvPr/>
        </p:nvSpPr>
        <p:spPr>
          <a:xfrm>
            <a:off x="3916738" y="3591305"/>
            <a:ext cx="6130777" cy="15140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Within the ﬁrst year, sensitive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dehabituates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to number, but does not have explicit knowledge of number. For infants, this begins with very small numbers (1 or 2).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AA797D5-1445-4BB2-9A1B-F68F76F8BD9B}"/>
              </a:ext>
            </a:extLst>
          </p:cNvPr>
          <p:cNvSpPr/>
          <p:nvPr/>
        </p:nvSpPr>
        <p:spPr>
          <a:xfrm>
            <a:off x="925285" y="5078676"/>
            <a:ext cx="2873547" cy="962459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lIns="71323" tIns="35662" rIns="71323" bIns="3566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Foundations</a:t>
            </a:r>
            <a:endParaRPr kumimoji="0" lang="en-US" sz="2800" b="0" i="0" u="none" strike="noStrike" kern="0" cap="none" spc="0" normalizeH="0" baseline="0" noProof="0" dirty="0">
              <a:ln>
                <a:solidFill>
                  <a:prstClr val="black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89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030FC61F-54C0-46C6-AAC1-8A799DF957F4}"/>
              </a:ext>
            </a:extLst>
          </p:cNvPr>
          <p:cNvSpPr txBox="1">
            <a:spLocks/>
          </p:cNvSpPr>
          <p:nvPr/>
        </p:nvSpPr>
        <p:spPr>
          <a:xfrm>
            <a:off x="4602024" y="2006057"/>
            <a:ext cx="5748477" cy="17313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Names groups of 1 to 2, sometimes 3.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747D3F2-342B-4426-859A-9AE11F642BCB}"/>
              </a:ext>
            </a:extLst>
          </p:cNvPr>
          <p:cNvGrpSpPr/>
          <p:nvPr/>
        </p:nvGrpSpPr>
        <p:grpSpPr>
          <a:xfrm>
            <a:off x="1532524" y="4505085"/>
            <a:ext cx="3593671" cy="1491531"/>
            <a:chOff x="1888869" y="3356045"/>
            <a:chExt cx="3593671" cy="149153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83D6CD3-51EE-4CDF-89BD-E4486E920C72}"/>
                </a:ext>
              </a:extLst>
            </p:cNvPr>
            <p:cNvSpPr/>
            <p:nvPr/>
          </p:nvSpPr>
          <p:spPr>
            <a:xfrm>
              <a:off x="1888869" y="4024616"/>
              <a:ext cx="2319647" cy="822960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lIns="71323" tIns="35662" rIns="71323" bIns="3566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Pre-Explicit Number</a:t>
              </a:r>
              <a:endParaRPr kumimoji="0" lang="en-US" sz="18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B1135EA-9465-472F-85D2-D11AC8F307F8}"/>
                </a:ext>
              </a:extLst>
            </p:cNvPr>
            <p:cNvSpPr/>
            <p:nvPr/>
          </p:nvSpPr>
          <p:spPr>
            <a:xfrm>
              <a:off x="3048692" y="3356045"/>
              <a:ext cx="2433848" cy="828590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lIns="71323" tIns="35662" rIns="71323" bIns="3566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Small Collection Namer</a:t>
              </a:r>
              <a:endParaRPr kumimoji="0" lang="en-US" sz="18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LT Level: Small Collection </a:t>
            </a:r>
            <a:r>
              <a:rPr lang="en-US" b="1" dirty="0" err="1"/>
              <a:t>Namer</a:t>
            </a:r>
            <a:endParaRPr lang="en-US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ADF0DF-E3FB-9C41-8336-98BA90DC6726}"/>
              </a:ext>
            </a:extLst>
          </p:cNvPr>
          <p:cNvGrpSpPr/>
          <p:nvPr/>
        </p:nvGrpSpPr>
        <p:grpSpPr>
          <a:xfrm>
            <a:off x="8839200" y="4944377"/>
            <a:ext cx="1354195" cy="778595"/>
            <a:chOff x="4038490" y="1458517"/>
            <a:chExt cx="3770933" cy="2038945"/>
          </a:xfrm>
        </p:grpSpPr>
        <p:sp>
          <p:nvSpPr>
            <p:cNvPr id="10" name="Shape 316">
              <a:extLst>
                <a:ext uri="{FF2B5EF4-FFF2-40B4-BE49-F238E27FC236}">
                  <a16:creationId xmlns:a16="http://schemas.microsoft.com/office/drawing/2014/main" id="{97F8A099-88F5-B247-B94D-3556D0619F98}"/>
                </a:ext>
              </a:extLst>
            </p:cNvPr>
            <p:cNvSpPr/>
            <p:nvPr/>
          </p:nvSpPr>
          <p:spPr>
            <a:xfrm>
              <a:off x="4038490" y="2224981"/>
              <a:ext cx="1199183" cy="1272481"/>
            </a:xfrm>
            <a:prstGeom prst="triangle">
              <a:avLst/>
            </a:prstGeom>
            <a:solidFill>
              <a:srgbClr val="FBFA00"/>
            </a:solidFill>
            <a:ln w="25400">
              <a:miter lim="400000"/>
            </a:ln>
          </p:spPr>
          <p:txBody>
            <a:bodyPr lIns="27861" tIns="27861" rIns="27861" bIns="27861" anchor="ctr"/>
            <a:lstStyle/>
            <a:p>
              <a:pPr marL="0" marR="0" lvl="0" indent="0" algn="ctr" defTabSz="3203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sym typeface="Gill Sans"/>
              </a:endParaRPr>
            </a:p>
          </p:txBody>
        </p:sp>
        <p:sp>
          <p:nvSpPr>
            <p:cNvPr id="11" name="Shape 317">
              <a:extLst>
                <a:ext uri="{FF2B5EF4-FFF2-40B4-BE49-F238E27FC236}">
                  <a16:creationId xmlns:a16="http://schemas.microsoft.com/office/drawing/2014/main" id="{83CFBC34-894E-1347-9043-B51B2122C721}"/>
                </a:ext>
              </a:extLst>
            </p:cNvPr>
            <p:cNvSpPr/>
            <p:nvPr/>
          </p:nvSpPr>
          <p:spPr>
            <a:xfrm>
              <a:off x="6610240" y="1458517"/>
              <a:ext cx="1199183" cy="1272481"/>
            </a:xfrm>
            <a:prstGeom prst="triangle">
              <a:avLst/>
            </a:prstGeom>
            <a:solidFill>
              <a:srgbClr val="FBFA00"/>
            </a:solidFill>
            <a:ln w="25400">
              <a:miter lim="400000"/>
            </a:ln>
          </p:spPr>
          <p:txBody>
            <a:bodyPr lIns="27861" tIns="27861" rIns="27861" bIns="27861" anchor="ctr"/>
            <a:lstStyle/>
            <a:p>
              <a:pPr marL="0" marR="0" lvl="0" indent="0" algn="ctr" defTabSz="3203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sym typeface="Gill Sans"/>
              </a:endParaRPr>
            </a:p>
          </p:txBody>
        </p:sp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25C4A8D-B49D-F248-912A-86B1EED26297}"/>
              </a:ext>
            </a:extLst>
          </p:cNvPr>
          <p:cNvSpPr txBox="1">
            <a:spLocks/>
          </p:cNvSpPr>
          <p:nvPr/>
        </p:nvSpPr>
        <p:spPr>
          <a:xfrm>
            <a:off x="275806" y="2829724"/>
            <a:ext cx="2969418" cy="9077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“Two doggies!”</a:t>
            </a:r>
          </a:p>
        </p:txBody>
      </p:sp>
    </p:spTree>
    <p:extLst>
      <p:ext uri="{BB962C8B-B14F-4D97-AF65-F5344CB8AC3E}">
        <p14:creationId xmlns:p14="http://schemas.microsoft.com/office/powerpoint/2010/main" val="279356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B14226F-3226-4E71-8539-B984478D7D3F}"/>
              </a:ext>
            </a:extLst>
          </p:cNvPr>
          <p:cNvSpPr txBox="1">
            <a:spLocks/>
          </p:cNvSpPr>
          <p:nvPr/>
        </p:nvSpPr>
        <p:spPr>
          <a:xfrm>
            <a:off x="3164885" y="2350175"/>
            <a:ext cx="6191626" cy="173137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Makes a small collection (no more than 4, usually 1–3) with the same number as another collection or from the number word.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DE831B0-6BF3-4683-89E2-1B46760C7B77}"/>
              </a:ext>
            </a:extLst>
          </p:cNvPr>
          <p:cNvGrpSpPr/>
          <p:nvPr/>
        </p:nvGrpSpPr>
        <p:grpSpPr>
          <a:xfrm>
            <a:off x="1325121" y="4604705"/>
            <a:ext cx="5810908" cy="1428784"/>
            <a:chOff x="415933" y="3829016"/>
            <a:chExt cx="5810908" cy="142878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FFD9CFE-1009-4DD0-9A1D-AB572F3F1C2D}"/>
                </a:ext>
              </a:extLst>
            </p:cNvPr>
            <p:cNvSpPr/>
            <p:nvPr/>
          </p:nvSpPr>
          <p:spPr>
            <a:xfrm>
              <a:off x="415933" y="4703435"/>
              <a:ext cx="2220587" cy="554365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lIns="71323" tIns="35662" rIns="71323" bIns="3566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Pre-Explicit Number</a:t>
              </a:r>
              <a:endParaRPr kumimoji="0" lang="en-US" sz="18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D976EBE-D3AD-4CC3-AA84-33E1A17E23C4}"/>
                </a:ext>
              </a:extLst>
            </p:cNvPr>
            <p:cNvSpPr/>
            <p:nvPr/>
          </p:nvSpPr>
          <p:spPr>
            <a:xfrm>
              <a:off x="1935525" y="4176436"/>
              <a:ext cx="2662448" cy="731254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lIns="71323" tIns="35662" rIns="71323" bIns="3566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Small Collection Namer</a:t>
              </a:r>
              <a:endParaRPr kumimoji="0" lang="en-US" sz="18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2BE0921-EE1B-4C8F-BD7F-E2709E4D4181}"/>
                </a:ext>
              </a:extLst>
            </p:cNvPr>
            <p:cNvSpPr/>
            <p:nvPr/>
          </p:nvSpPr>
          <p:spPr>
            <a:xfrm>
              <a:off x="3858419" y="3829016"/>
              <a:ext cx="2368422" cy="571726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lIns="71323" tIns="35662" rIns="71323" bIns="3566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Maker of Small Collections</a:t>
              </a:r>
              <a:endParaRPr kumimoji="0" lang="en-US" sz="18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LT Level: Maker of Small Collections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8B57D5-E6CF-434B-A855-9BEAB23A6BEC}"/>
              </a:ext>
            </a:extLst>
          </p:cNvPr>
          <p:cNvSpPr/>
          <p:nvPr/>
        </p:nvSpPr>
        <p:spPr>
          <a:xfrm>
            <a:off x="8480612" y="4604705"/>
            <a:ext cx="720330" cy="720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21299A0-CEF4-F140-995D-BCFB2162499A}"/>
              </a:ext>
            </a:extLst>
          </p:cNvPr>
          <p:cNvSpPr/>
          <p:nvPr/>
        </p:nvSpPr>
        <p:spPr>
          <a:xfrm>
            <a:off x="9393720" y="4604705"/>
            <a:ext cx="720330" cy="720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5CCBBFA-B891-E747-B3B8-EE830A586D70}"/>
              </a:ext>
            </a:extLst>
          </p:cNvPr>
          <p:cNvSpPr/>
          <p:nvPr/>
        </p:nvSpPr>
        <p:spPr>
          <a:xfrm>
            <a:off x="8996346" y="5488028"/>
            <a:ext cx="720330" cy="720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1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63C7D7D-2050-4213-B93D-AE972138FB1D}"/>
              </a:ext>
            </a:extLst>
          </p:cNvPr>
          <p:cNvSpPr txBox="1">
            <a:spLocks/>
          </p:cNvSpPr>
          <p:nvPr/>
        </p:nvSpPr>
        <p:spPr>
          <a:xfrm>
            <a:off x="3725017" y="2477372"/>
            <a:ext cx="6948666" cy="12343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Quickly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recognizes collections up to 4 brieﬂy shown and names the number.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99849A-E929-45CF-AC48-74C8EE337272}"/>
              </a:ext>
            </a:extLst>
          </p:cNvPr>
          <p:cNvGrpSpPr/>
          <p:nvPr/>
        </p:nvGrpSpPr>
        <p:grpSpPr>
          <a:xfrm>
            <a:off x="1596692" y="3993647"/>
            <a:ext cx="5870567" cy="2072642"/>
            <a:chOff x="332113" y="2815476"/>
            <a:chExt cx="5603867" cy="235850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395F560-116B-4518-B122-76E33FA7C0EE}"/>
                </a:ext>
              </a:extLst>
            </p:cNvPr>
            <p:cNvSpPr/>
            <p:nvPr/>
          </p:nvSpPr>
          <p:spPr>
            <a:xfrm>
              <a:off x="332113" y="4472941"/>
              <a:ext cx="2356787" cy="701040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lIns="71323" tIns="35662" rIns="71323" bIns="3566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Pre-Explicit Number</a:t>
              </a:r>
              <a:endParaRPr kumimoji="0" lang="en-US" sz="18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346667-F339-4C57-9823-D1F9EF51D0D4}"/>
                </a:ext>
              </a:extLst>
            </p:cNvPr>
            <p:cNvSpPr/>
            <p:nvPr/>
          </p:nvSpPr>
          <p:spPr>
            <a:xfrm>
              <a:off x="1254232" y="3918660"/>
              <a:ext cx="2564536" cy="666589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lIns="71323" tIns="35662" rIns="71323" bIns="3566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Small Collection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Namer</a:t>
              </a:r>
              <a:endParaRPr kumimoji="0" lang="en-US" sz="18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20430EF-C1C4-4307-8881-5B86CF024343}"/>
                </a:ext>
              </a:extLst>
            </p:cNvPr>
            <p:cNvSpPr/>
            <p:nvPr/>
          </p:nvSpPr>
          <p:spPr>
            <a:xfrm>
              <a:off x="2291010" y="3314700"/>
              <a:ext cx="2418149" cy="68218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lIns="71323" tIns="35662" rIns="71323" bIns="3566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Maker of Small Collections</a:t>
              </a:r>
              <a:endParaRPr kumimoji="0" lang="en-US" sz="18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2DD4BBB-7472-40BF-8FD8-AD4F602D4175}"/>
                </a:ext>
              </a:extLst>
            </p:cNvPr>
            <p:cNvSpPr/>
            <p:nvPr/>
          </p:nvSpPr>
          <p:spPr>
            <a:xfrm>
              <a:off x="3750188" y="2815476"/>
              <a:ext cx="2185792" cy="644004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lIns="71323" tIns="35662" rIns="71323" bIns="3566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Perceptual Subitizer to 4</a:t>
              </a:r>
              <a:endParaRPr kumimoji="0" lang="en-US" sz="18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LT Level: Perceptual </a:t>
            </a:r>
            <a:r>
              <a:rPr lang="en-US" b="1" dirty="0" err="1"/>
              <a:t>Subitizer</a:t>
            </a:r>
            <a:r>
              <a:rPr lang="en-US" b="1" dirty="0"/>
              <a:t> to 4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673184E-42EB-8F46-83BC-909486C725E7}"/>
              </a:ext>
            </a:extLst>
          </p:cNvPr>
          <p:cNvGrpSpPr/>
          <p:nvPr/>
        </p:nvGrpSpPr>
        <p:grpSpPr>
          <a:xfrm>
            <a:off x="7153841" y="4823012"/>
            <a:ext cx="3410178" cy="610138"/>
            <a:chOff x="7153841" y="4823012"/>
            <a:chExt cx="3410178" cy="610138"/>
          </a:xfrm>
        </p:grpSpPr>
        <p:sp>
          <p:nvSpPr>
            <p:cNvPr id="3" name="Triangle 2">
              <a:extLst>
                <a:ext uri="{FF2B5EF4-FFF2-40B4-BE49-F238E27FC236}">
                  <a16:creationId xmlns:a16="http://schemas.microsoft.com/office/drawing/2014/main" id="{1D0BCB6A-50C2-7943-A8AB-D25DA253F615}"/>
                </a:ext>
              </a:extLst>
            </p:cNvPr>
            <p:cNvSpPr/>
            <p:nvPr/>
          </p:nvSpPr>
          <p:spPr>
            <a:xfrm>
              <a:off x="8032376" y="4823012"/>
              <a:ext cx="681318" cy="59167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riangle 31">
              <a:extLst>
                <a:ext uri="{FF2B5EF4-FFF2-40B4-BE49-F238E27FC236}">
                  <a16:creationId xmlns:a16="http://schemas.microsoft.com/office/drawing/2014/main" id="{E5ABAEA9-330C-2644-983A-8F1A75BBDD1F}"/>
                </a:ext>
              </a:extLst>
            </p:cNvPr>
            <p:cNvSpPr/>
            <p:nvPr/>
          </p:nvSpPr>
          <p:spPr>
            <a:xfrm>
              <a:off x="9011770" y="4823012"/>
              <a:ext cx="681318" cy="59167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riangle 32">
              <a:extLst>
                <a:ext uri="{FF2B5EF4-FFF2-40B4-BE49-F238E27FC236}">
                  <a16:creationId xmlns:a16="http://schemas.microsoft.com/office/drawing/2014/main" id="{0A5CBB26-2863-3845-B7F0-2FFB92498448}"/>
                </a:ext>
              </a:extLst>
            </p:cNvPr>
            <p:cNvSpPr/>
            <p:nvPr/>
          </p:nvSpPr>
          <p:spPr>
            <a:xfrm>
              <a:off x="9882701" y="4823012"/>
              <a:ext cx="681318" cy="59167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riangle 33">
              <a:extLst>
                <a:ext uri="{FF2B5EF4-FFF2-40B4-BE49-F238E27FC236}">
                  <a16:creationId xmlns:a16="http://schemas.microsoft.com/office/drawing/2014/main" id="{18FF1EA2-9844-0140-90F1-71EDA83AF4C5}"/>
                </a:ext>
              </a:extLst>
            </p:cNvPr>
            <p:cNvSpPr/>
            <p:nvPr/>
          </p:nvSpPr>
          <p:spPr>
            <a:xfrm>
              <a:off x="7153841" y="4841480"/>
              <a:ext cx="681318" cy="59167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196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2C3CC7A-0C2C-473B-983E-226761CC3E6B}"/>
              </a:ext>
            </a:extLst>
          </p:cNvPr>
          <p:cNvSpPr txBox="1">
            <a:spLocks/>
          </p:cNvSpPr>
          <p:nvPr/>
        </p:nvSpPr>
        <p:spPr>
          <a:xfrm>
            <a:off x="2852057" y="2157054"/>
            <a:ext cx="6907226" cy="12098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Quickly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recognizes collections up to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brieﬂy shown and names the number.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AD4428-3698-475C-8B0A-CBAAF7DF6A78}"/>
              </a:ext>
            </a:extLst>
          </p:cNvPr>
          <p:cNvGrpSpPr/>
          <p:nvPr/>
        </p:nvGrpSpPr>
        <p:grpSpPr>
          <a:xfrm>
            <a:off x="2527781" y="3676400"/>
            <a:ext cx="6239335" cy="2451998"/>
            <a:chOff x="1" y="2714362"/>
            <a:chExt cx="6239335" cy="245199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829756C-FD59-4C75-B8DF-E6002F9940C9}"/>
                </a:ext>
              </a:extLst>
            </p:cNvPr>
            <p:cNvSpPr/>
            <p:nvPr/>
          </p:nvSpPr>
          <p:spPr>
            <a:xfrm>
              <a:off x="1" y="4555301"/>
              <a:ext cx="2095500" cy="611059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lIns="71323" tIns="35662" rIns="71323" bIns="3566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Pre-Explicit Number</a:t>
              </a:r>
              <a:endParaRPr kumimoji="0" lang="en-US" sz="18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3AD4C30-B06F-4DEF-9446-A4AF54244CBB}"/>
                </a:ext>
              </a:extLst>
            </p:cNvPr>
            <p:cNvSpPr/>
            <p:nvPr/>
          </p:nvSpPr>
          <p:spPr>
            <a:xfrm>
              <a:off x="764277" y="4012122"/>
              <a:ext cx="2662448" cy="679639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lIns="71323" tIns="35662" rIns="71323" bIns="3566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Small Collection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Namer</a:t>
              </a:r>
              <a:endParaRPr kumimoji="0" lang="en-US" sz="18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9689053-4253-4E8F-BB08-D4BBC51500B5}"/>
                </a:ext>
              </a:extLst>
            </p:cNvPr>
            <p:cNvSpPr/>
            <p:nvPr/>
          </p:nvSpPr>
          <p:spPr>
            <a:xfrm>
              <a:off x="1733688" y="3619658"/>
              <a:ext cx="2387669" cy="571726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lIns="71323" tIns="35662" rIns="71323" bIns="3566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Maker of Small Collections</a:t>
              </a:r>
              <a:endParaRPr kumimoji="0" lang="en-US" sz="18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2C07A8D-8945-4941-8A68-D861EF6402A4}"/>
                </a:ext>
              </a:extLst>
            </p:cNvPr>
            <p:cNvSpPr/>
            <p:nvPr/>
          </p:nvSpPr>
          <p:spPr>
            <a:xfrm>
              <a:off x="2967803" y="3119960"/>
              <a:ext cx="2222154" cy="648900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lIns="71323" tIns="35662" rIns="71323" bIns="3566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Perceptual Subitizer to 4</a:t>
              </a:r>
              <a:endParaRPr kumimoji="0" lang="en-US" sz="18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0E60251-4C24-451D-A134-992B47B7B63B}"/>
                </a:ext>
              </a:extLst>
            </p:cNvPr>
            <p:cNvSpPr/>
            <p:nvPr/>
          </p:nvSpPr>
          <p:spPr>
            <a:xfrm>
              <a:off x="4093637" y="2714362"/>
              <a:ext cx="2145699" cy="571726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lIns="71323" tIns="35662" rIns="71323" bIns="3566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Perceptual Subitizer to 5</a:t>
              </a:r>
              <a:endParaRPr kumimoji="0" lang="en-US" sz="18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LT Level: Perceptual </a:t>
            </a:r>
            <a:r>
              <a:rPr lang="en-US" b="1" dirty="0" err="1"/>
              <a:t>Subitizer</a:t>
            </a:r>
            <a:r>
              <a:rPr lang="en-US" b="1" dirty="0"/>
              <a:t> to 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D77E44-67EB-7944-A98E-453698F1810B}"/>
              </a:ext>
            </a:extLst>
          </p:cNvPr>
          <p:cNvGrpSpPr/>
          <p:nvPr/>
        </p:nvGrpSpPr>
        <p:grpSpPr>
          <a:xfrm>
            <a:off x="7077138" y="5212270"/>
            <a:ext cx="4254217" cy="610138"/>
            <a:chOff x="7077138" y="5212270"/>
            <a:chExt cx="4254217" cy="61013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86275E9-BB6E-6B46-8FC3-058B80867FB7}"/>
                </a:ext>
              </a:extLst>
            </p:cNvPr>
            <p:cNvGrpSpPr/>
            <p:nvPr/>
          </p:nvGrpSpPr>
          <p:grpSpPr>
            <a:xfrm>
              <a:off x="7077138" y="5212270"/>
              <a:ext cx="3410178" cy="610138"/>
              <a:chOff x="7153841" y="4823012"/>
              <a:chExt cx="3410178" cy="610138"/>
            </a:xfrm>
          </p:grpSpPr>
          <p:sp>
            <p:nvSpPr>
              <p:cNvPr id="18" name="Triangle 17">
                <a:extLst>
                  <a:ext uri="{FF2B5EF4-FFF2-40B4-BE49-F238E27FC236}">
                    <a16:creationId xmlns:a16="http://schemas.microsoft.com/office/drawing/2014/main" id="{CB2F0344-B25D-1849-A937-032B63C83F7A}"/>
                  </a:ext>
                </a:extLst>
              </p:cNvPr>
              <p:cNvSpPr/>
              <p:nvPr/>
            </p:nvSpPr>
            <p:spPr>
              <a:xfrm>
                <a:off x="8032376" y="4823012"/>
                <a:ext cx="681318" cy="59167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riangle 18">
                <a:extLst>
                  <a:ext uri="{FF2B5EF4-FFF2-40B4-BE49-F238E27FC236}">
                    <a16:creationId xmlns:a16="http://schemas.microsoft.com/office/drawing/2014/main" id="{6F37B9B1-962F-8041-9E9D-4ED4DB521340}"/>
                  </a:ext>
                </a:extLst>
              </p:cNvPr>
              <p:cNvSpPr/>
              <p:nvPr/>
            </p:nvSpPr>
            <p:spPr>
              <a:xfrm>
                <a:off x="9011770" y="4823012"/>
                <a:ext cx="681318" cy="59167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riangle 19">
                <a:extLst>
                  <a:ext uri="{FF2B5EF4-FFF2-40B4-BE49-F238E27FC236}">
                    <a16:creationId xmlns:a16="http://schemas.microsoft.com/office/drawing/2014/main" id="{64A31C58-B80A-4A4B-B52E-7E7E86CDD393}"/>
                  </a:ext>
                </a:extLst>
              </p:cNvPr>
              <p:cNvSpPr/>
              <p:nvPr/>
            </p:nvSpPr>
            <p:spPr>
              <a:xfrm>
                <a:off x="9882701" y="4823012"/>
                <a:ext cx="681318" cy="59167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riangle 20">
                <a:extLst>
                  <a:ext uri="{FF2B5EF4-FFF2-40B4-BE49-F238E27FC236}">
                    <a16:creationId xmlns:a16="http://schemas.microsoft.com/office/drawing/2014/main" id="{4962BD10-6C2F-0949-9CC0-73257A292401}"/>
                  </a:ext>
                </a:extLst>
              </p:cNvPr>
              <p:cNvSpPr/>
              <p:nvPr/>
            </p:nvSpPr>
            <p:spPr>
              <a:xfrm>
                <a:off x="7153841" y="4841480"/>
                <a:ext cx="681318" cy="59167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D7F6B23B-3A01-064D-8261-D988FE084EA0}"/>
                </a:ext>
              </a:extLst>
            </p:cNvPr>
            <p:cNvSpPr/>
            <p:nvPr/>
          </p:nvSpPr>
          <p:spPr>
            <a:xfrm>
              <a:off x="10650037" y="5230738"/>
              <a:ext cx="681318" cy="59167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523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8EB475E-FEA7-4410-B23D-3AD7E2ED6295}"/>
              </a:ext>
            </a:extLst>
          </p:cNvPr>
          <p:cNvSpPr txBox="1">
            <a:spLocks/>
          </p:cNvSpPr>
          <p:nvPr/>
        </p:nvSpPr>
        <p:spPr>
          <a:xfrm>
            <a:off x="3261854" y="2012978"/>
            <a:ext cx="7080520" cy="12954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Names the total in all arrangements to about 5, when shown only brieﬂy.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7BC53E-BE05-47A2-AF2F-3D380B677A2C}"/>
              </a:ext>
            </a:extLst>
          </p:cNvPr>
          <p:cNvGrpSpPr/>
          <p:nvPr/>
        </p:nvGrpSpPr>
        <p:grpSpPr>
          <a:xfrm>
            <a:off x="2145561" y="3361268"/>
            <a:ext cx="7452359" cy="2823057"/>
            <a:chOff x="1" y="2343303"/>
            <a:chExt cx="7452359" cy="282305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9DFA591-D967-4F69-9FE5-6667BE5B2B22}"/>
                </a:ext>
              </a:extLst>
            </p:cNvPr>
            <p:cNvGrpSpPr/>
            <p:nvPr/>
          </p:nvGrpSpPr>
          <p:grpSpPr>
            <a:xfrm>
              <a:off x="1" y="2768783"/>
              <a:ext cx="6239335" cy="2397577"/>
              <a:chOff x="1" y="2768783"/>
              <a:chExt cx="6239335" cy="239757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20660E2C-C100-48BF-8EA6-680BEA428ADB}"/>
                  </a:ext>
                </a:extLst>
              </p:cNvPr>
              <p:cNvSpPr/>
              <p:nvPr/>
            </p:nvSpPr>
            <p:spPr>
              <a:xfrm>
                <a:off x="1" y="4555301"/>
                <a:ext cx="2095500" cy="611059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lIns="71323" tIns="35662" rIns="71323" bIns="35662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Pre-Explicit Number</a:t>
                </a:r>
                <a:endParaRPr kumimoji="0" lang="en-US" sz="1800" b="0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noFill/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7592731C-03D8-444A-90B6-8BCABD56A102}"/>
                  </a:ext>
                </a:extLst>
              </p:cNvPr>
              <p:cNvSpPr/>
              <p:nvPr/>
            </p:nvSpPr>
            <p:spPr>
              <a:xfrm>
                <a:off x="764277" y="4012122"/>
                <a:ext cx="2662448" cy="679639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lIns="71323" tIns="35662" rIns="71323" bIns="35662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Small Collection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Namer</a:t>
                </a:r>
                <a:endParaRPr kumimoji="0" lang="en-US" sz="1800" b="0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noFill/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C2083F69-A39F-4EF5-B194-F10966F1CC9D}"/>
                  </a:ext>
                </a:extLst>
              </p:cNvPr>
              <p:cNvSpPr/>
              <p:nvPr/>
            </p:nvSpPr>
            <p:spPr>
              <a:xfrm>
                <a:off x="1733688" y="3619658"/>
                <a:ext cx="2387669" cy="571726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lIns="71323" tIns="35662" rIns="71323" bIns="35662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Maker of Small Collections</a:t>
                </a:r>
                <a:endParaRPr kumimoji="0" lang="en-US" sz="1800" b="0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noFill/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DF107E-0E30-4AF5-B007-E315EC679A08}"/>
                  </a:ext>
                </a:extLst>
              </p:cNvPr>
              <p:cNvSpPr/>
              <p:nvPr/>
            </p:nvSpPr>
            <p:spPr>
              <a:xfrm>
                <a:off x="2858943" y="3130846"/>
                <a:ext cx="2222154" cy="648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lIns="71323" tIns="35662" rIns="71323" bIns="35662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Perceptual Subitizer to 4</a:t>
                </a:r>
                <a:endParaRPr kumimoji="0" lang="en-US" sz="1800" b="0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noFill/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DE761B38-1296-48CE-8931-568C1C079A19}"/>
                  </a:ext>
                </a:extLst>
              </p:cNvPr>
              <p:cNvSpPr/>
              <p:nvPr/>
            </p:nvSpPr>
            <p:spPr>
              <a:xfrm>
                <a:off x="4093637" y="2768783"/>
                <a:ext cx="2145699" cy="571726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lIns="71323" tIns="35662" rIns="71323" bIns="35662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Perceptual Subitizer to 5</a:t>
                </a:r>
                <a:endParaRPr kumimoji="0" lang="en-US" sz="1800" b="0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noFill/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C5558B3-A3A9-45DF-8283-CD60B0539C39}"/>
                </a:ext>
              </a:extLst>
            </p:cNvPr>
            <p:cNvSpPr/>
            <p:nvPr/>
          </p:nvSpPr>
          <p:spPr>
            <a:xfrm>
              <a:off x="5329690" y="2343303"/>
              <a:ext cx="2122670" cy="571726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lIns="71323" tIns="35662" rIns="71323" bIns="3566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Conceptual Subitizer to 5 </a:t>
              </a:r>
              <a:endParaRPr kumimoji="0" lang="en-US" sz="9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LT Level: Conceptual </a:t>
            </a:r>
            <a:r>
              <a:rPr lang="en-US" b="1" dirty="0" err="1"/>
              <a:t>Subitizer</a:t>
            </a:r>
            <a:r>
              <a:rPr lang="en-US" b="1" dirty="0"/>
              <a:t> to 5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0461D01-65ED-4844-98BE-21D24223620C}"/>
              </a:ext>
            </a:extLst>
          </p:cNvPr>
          <p:cNvGrpSpPr/>
          <p:nvPr/>
        </p:nvGrpSpPr>
        <p:grpSpPr>
          <a:xfrm>
            <a:off x="7312046" y="3787635"/>
            <a:ext cx="4203245" cy="1852590"/>
            <a:chOff x="7077138" y="3969818"/>
            <a:chExt cx="4203245" cy="185259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AE68B6F-A41C-D246-B94F-118FA2085E54}"/>
                </a:ext>
              </a:extLst>
            </p:cNvPr>
            <p:cNvGrpSpPr/>
            <p:nvPr/>
          </p:nvGrpSpPr>
          <p:grpSpPr>
            <a:xfrm>
              <a:off x="7077138" y="4035159"/>
              <a:ext cx="3220565" cy="1787249"/>
              <a:chOff x="7153841" y="3645901"/>
              <a:chExt cx="3220565" cy="1787249"/>
            </a:xfrm>
          </p:grpSpPr>
          <p:sp>
            <p:nvSpPr>
              <p:cNvPr id="17" name="Triangle 16">
                <a:extLst>
                  <a:ext uri="{FF2B5EF4-FFF2-40B4-BE49-F238E27FC236}">
                    <a16:creationId xmlns:a16="http://schemas.microsoft.com/office/drawing/2014/main" id="{1C24BD7A-5B46-F948-A769-37FC37B46434}"/>
                  </a:ext>
                </a:extLst>
              </p:cNvPr>
              <p:cNvSpPr/>
              <p:nvPr/>
            </p:nvSpPr>
            <p:spPr>
              <a:xfrm>
                <a:off x="8032376" y="4823012"/>
                <a:ext cx="681318" cy="59167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riangle 17">
                <a:extLst>
                  <a:ext uri="{FF2B5EF4-FFF2-40B4-BE49-F238E27FC236}">
                    <a16:creationId xmlns:a16="http://schemas.microsoft.com/office/drawing/2014/main" id="{D26509A3-4D50-5E40-8082-22567CC7EDDF}"/>
                  </a:ext>
                </a:extLst>
              </p:cNvPr>
              <p:cNvSpPr/>
              <p:nvPr/>
            </p:nvSpPr>
            <p:spPr>
              <a:xfrm>
                <a:off x="9011770" y="4823012"/>
                <a:ext cx="681318" cy="59167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Triangle 18">
                <a:extLst>
                  <a:ext uri="{FF2B5EF4-FFF2-40B4-BE49-F238E27FC236}">
                    <a16:creationId xmlns:a16="http://schemas.microsoft.com/office/drawing/2014/main" id="{93D5C45D-F496-8546-AA7B-0B567F7E42B6}"/>
                  </a:ext>
                </a:extLst>
              </p:cNvPr>
              <p:cNvSpPr/>
              <p:nvPr/>
            </p:nvSpPr>
            <p:spPr>
              <a:xfrm>
                <a:off x="9693088" y="3645901"/>
                <a:ext cx="681318" cy="59167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Triangle 19">
                <a:extLst>
                  <a:ext uri="{FF2B5EF4-FFF2-40B4-BE49-F238E27FC236}">
                    <a16:creationId xmlns:a16="http://schemas.microsoft.com/office/drawing/2014/main" id="{BDC306D8-3C02-6C45-ADF6-6955A2F9F324}"/>
                  </a:ext>
                </a:extLst>
              </p:cNvPr>
              <p:cNvSpPr/>
              <p:nvPr/>
            </p:nvSpPr>
            <p:spPr>
              <a:xfrm>
                <a:off x="7153841" y="4841480"/>
                <a:ext cx="681318" cy="59167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14C72609-3E65-954B-9CCC-5D3BD9B3647C}"/>
                </a:ext>
              </a:extLst>
            </p:cNvPr>
            <p:cNvSpPr/>
            <p:nvPr/>
          </p:nvSpPr>
          <p:spPr>
            <a:xfrm>
              <a:off x="10599065" y="3969818"/>
              <a:ext cx="681318" cy="59167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9590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97A3360-30FD-4253-AEF6-53AA0EBB3C3A}"/>
              </a:ext>
            </a:extLst>
          </p:cNvPr>
          <p:cNvSpPr txBox="1">
            <a:spLocks/>
          </p:cNvSpPr>
          <p:nvPr/>
        </p:nvSpPr>
        <p:spPr>
          <a:xfrm>
            <a:off x="3732842" y="1905344"/>
            <a:ext cx="3854502" cy="17313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Extends to 10.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the advanced!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704787-D588-4512-87EF-A69AD36E43F3}"/>
              </a:ext>
            </a:extLst>
          </p:cNvPr>
          <p:cNvGrpSpPr/>
          <p:nvPr/>
        </p:nvGrpSpPr>
        <p:grpSpPr>
          <a:xfrm>
            <a:off x="1920586" y="2771030"/>
            <a:ext cx="8648699" cy="3360420"/>
            <a:chOff x="1" y="1805940"/>
            <a:chExt cx="8648699" cy="33604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DE94486-7F9A-4AB0-8B56-5AFEE4F1F318}"/>
                </a:ext>
              </a:extLst>
            </p:cNvPr>
            <p:cNvGrpSpPr/>
            <p:nvPr/>
          </p:nvGrpSpPr>
          <p:grpSpPr>
            <a:xfrm>
              <a:off x="1" y="2343303"/>
              <a:ext cx="7452359" cy="2823057"/>
              <a:chOff x="1" y="2343303"/>
              <a:chExt cx="7452359" cy="282305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6743B366-285A-4309-BB2F-CEA6C3C45456}"/>
                  </a:ext>
                </a:extLst>
              </p:cNvPr>
              <p:cNvGrpSpPr/>
              <p:nvPr/>
            </p:nvGrpSpPr>
            <p:grpSpPr>
              <a:xfrm>
                <a:off x="1" y="2768783"/>
                <a:ext cx="6239335" cy="2397577"/>
                <a:chOff x="1" y="2768783"/>
                <a:chExt cx="6239335" cy="2397577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B8FD9AFE-51C6-4C7C-93A5-EA37BF28E062}"/>
                    </a:ext>
                  </a:extLst>
                </p:cNvPr>
                <p:cNvSpPr/>
                <p:nvPr/>
              </p:nvSpPr>
              <p:spPr>
                <a:xfrm>
                  <a:off x="1" y="4555301"/>
                  <a:ext cx="2095500" cy="611059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lIns="71323" tIns="35662" rIns="71323" bIns="35662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Pre-Explicit Number</a:t>
                  </a:r>
                  <a:endParaRPr kumimoji="0" lang="en-US" sz="1800" b="0" i="0" u="none" strike="noStrike" kern="0" cap="none" spc="0" normalizeH="0" baseline="0" noProof="0" dirty="0">
                    <a:ln>
                      <a:solidFill>
                        <a:prstClr val="black"/>
                      </a:solidFill>
                    </a:ln>
                    <a:noFill/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83FB91B6-6490-49A5-BA1E-4DCAF43E20B3}"/>
                    </a:ext>
                  </a:extLst>
                </p:cNvPr>
                <p:cNvSpPr/>
                <p:nvPr/>
              </p:nvSpPr>
              <p:spPr>
                <a:xfrm>
                  <a:off x="764277" y="4012122"/>
                  <a:ext cx="2662448" cy="679639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lIns="71323" tIns="35662" rIns="71323" bIns="35662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Small Collection </a:t>
                  </a:r>
                  <a:r>
                    <a:rPr kumimoji="0" lang="en-US" sz="18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Namer</a:t>
                  </a:r>
                  <a:endParaRPr kumimoji="0" lang="en-US" sz="1800" b="0" i="0" u="none" strike="noStrike" kern="0" cap="none" spc="0" normalizeH="0" baseline="0" noProof="0" dirty="0">
                    <a:ln>
                      <a:solidFill>
                        <a:prstClr val="black"/>
                      </a:solidFill>
                    </a:ln>
                    <a:noFill/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C95B4DB1-BE19-4B6B-8741-FB66DF79359A}"/>
                    </a:ext>
                  </a:extLst>
                </p:cNvPr>
                <p:cNvSpPr/>
                <p:nvPr/>
              </p:nvSpPr>
              <p:spPr>
                <a:xfrm>
                  <a:off x="1733688" y="3619658"/>
                  <a:ext cx="2387669" cy="571726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lIns="71323" tIns="35662" rIns="71323" bIns="35662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Maker of Small Collections</a:t>
                  </a:r>
                  <a:endParaRPr kumimoji="0" lang="en-US" sz="1800" b="0" i="0" u="none" strike="noStrike" kern="0" cap="none" spc="0" normalizeH="0" baseline="0" noProof="0" dirty="0">
                    <a:ln>
                      <a:solidFill>
                        <a:prstClr val="black"/>
                      </a:solidFill>
                    </a:ln>
                    <a:noFill/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374F76B5-3D3C-46C9-996E-414370B84542}"/>
                    </a:ext>
                  </a:extLst>
                </p:cNvPr>
                <p:cNvSpPr/>
                <p:nvPr/>
              </p:nvSpPr>
              <p:spPr>
                <a:xfrm>
                  <a:off x="2858943" y="3130846"/>
                  <a:ext cx="2222154" cy="6489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lIns="71323" tIns="35662" rIns="71323" bIns="35662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Perceptual Subitizer to 4</a:t>
                  </a:r>
                  <a:endParaRPr kumimoji="0" lang="en-US" sz="1800" b="0" i="0" u="none" strike="noStrike" kern="0" cap="none" spc="0" normalizeH="0" baseline="0" noProof="0" dirty="0">
                    <a:ln>
                      <a:solidFill>
                        <a:prstClr val="black"/>
                      </a:solidFill>
                    </a:ln>
                    <a:noFill/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822D4DA6-E12F-4ABE-B1D3-C84D59591595}"/>
                    </a:ext>
                  </a:extLst>
                </p:cNvPr>
                <p:cNvSpPr/>
                <p:nvPr/>
              </p:nvSpPr>
              <p:spPr>
                <a:xfrm>
                  <a:off x="4093637" y="2768783"/>
                  <a:ext cx="2145699" cy="571726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lIns="71323" tIns="35662" rIns="71323" bIns="35662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Perceptual Subitizer to 5</a:t>
                  </a:r>
                  <a:endParaRPr kumimoji="0" lang="en-US" sz="1800" b="0" i="0" u="none" strike="noStrike" kern="0" cap="none" spc="0" normalizeH="0" baseline="0" noProof="0" dirty="0">
                    <a:ln>
                      <a:solidFill>
                        <a:prstClr val="black"/>
                      </a:solidFill>
                    </a:ln>
                    <a:noFill/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88BD506-4991-4B9A-BCCA-72D01192D88F}"/>
                  </a:ext>
                </a:extLst>
              </p:cNvPr>
              <p:cNvSpPr/>
              <p:nvPr/>
            </p:nvSpPr>
            <p:spPr>
              <a:xfrm>
                <a:off x="5329690" y="2343303"/>
                <a:ext cx="2122670" cy="571726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lIns="71323" tIns="35662" rIns="71323" bIns="35662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Conceptual Subitizer to 5 </a:t>
                </a:r>
                <a:endParaRPr kumimoji="0" lang="en-US" sz="900" b="0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noFill/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DBEDE32-9614-40D5-B7DF-5FF8CEF21A17}"/>
                </a:ext>
              </a:extLst>
            </p:cNvPr>
            <p:cNvSpPr/>
            <p:nvPr/>
          </p:nvSpPr>
          <p:spPr>
            <a:xfrm>
              <a:off x="6239336" y="1805940"/>
              <a:ext cx="2409364" cy="675751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lIns="71323" tIns="35662" rIns="71323" bIns="3566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Conceptual Subitizer to 10</a:t>
              </a:r>
              <a:endParaRPr kumimoji="0" lang="en-US" sz="18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LT Level: Conceptual </a:t>
            </a:r>
            <a:r>
              <a:rPr lang="en-US" b="1" dirty="0" err="1"/>
              <a:t>Subitizer</a:t>
            </a:r>
            <a:r>
              <a:rPr lang="en-US" b="1" dirty="0"/>
              <a:t> to 10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85ECEA-AFCA-5948-820A-9AE75CBC2E43}"/>
              </a:ext>
            </a:extLst>
          </p:cNvPr>
          <p:cNvGrpSpPr/>
          <p:nvPr/>
        </p:nvGrpSpPr>
        <p:grpSpPr>
          <a:xfrm>
            <a:off x="6667417" y="4335079"/>
            <a:ext cx="5018389" cy="1592090"/>
            <a:chOff x="6667417" y="4335079"/>
            <a:chExt cx="5018389" cy="159209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4790D0D-B174-C943-B2CF-1A96A6B48A2E}"/>
                </a:ext>
              </a:extLst>
            </p:cNvPr>
            <p:cNvGrpSpPr/>
            <p:nvPr/>
          </p:nvGrpSpPr>
          <p:grpSpPr>
            <a:xfrm>
              <a:off x="6667417" y="5317031"/>
              <a:ext cx="4254217" cy="610138"/>
              <a:chOff x="7077138" y="5212270"/>
              <a:chExt cx="4254217" cy="61013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8151469-ACE1-FA4E-BC26-C29080C6D3C0}"/>
                  </a:ext>
                </a:extLst>
              </p:cNvPr>
              <p:cNvGrpSpPr/>
              <p:nvPr/>
            </p:nvGrpSpPr>
            <p:grpSpPr>
              <a:xfrm>
                <a:off x="7077138" y="5212270"/>
                <a:ext cx="3410178" cy="610138"/>
                <a:chOff x="7153841" y="4823012"/>
                <a:chExt cx="3410178" cy="610138"/>
              </a:xfrm>
            </p:grpSpPr>
            <p:sp>
              <p:nvSpPr>
                <p:cNvPr id="19" name="Triangle 18">
                  <a:extLst>
                    <a:ext uri="{FF2B5EF4-FFF2-40B4-BE49-F238E27FC236}">
                      <a16:creationId xmlns:a16="http://schemas.microsoft.com/office/drawing/2014/main" id="{15382DF2-E7EE-0F4A-99B2-863A21BF45C3}"/>
                    </a:ext>
                  </a:extLst>
                </p:cNvPr>
                <p:cNvSpPr/>
                <p:nvPr/>
              </p:nvSpPr>
              <p:spPr>
                <a:xfrm>
                  <a:off x="8032376" y="4823012"/>
                  <a:ext cx="681318" cy="59167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riangle 19">
                  <a:extLst>
                    <a:ext uri="{FF2B5EF4-FFF2-40B4-BE49-F238E27FC236}">
                      <a16:creationId xmlns:a16="http://schemas.microsoft.com/office/drawing/2014/main" id="{0795915D-7CB4-FC49-9031-8E2C3E55FB96}"/>
                    </a:ext>
                  </a:extLst>
                </p:cNvPr>
                <p:cNvSpPr/>
                <p:nvPr/>
              </p:nvSpPr>
              <p:spPr>
                <a:xfrm>
                  <a:off x="9011770" y="4823012"/>
                  <a:ext cx="681318" cy="59167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Triangle 20">
                  <a:extLst>
                    <a:ext uri="{FF2B5EF4-FFF2-40B4-BE49-F238E27FC236}">
                      <a16:creationId xmlns:a16="http://schemas.microsoft.com/office/drawing/2014/main" id="{5901BD5D-1730-9143-B853-3C2B79CE5774}"/>
                    </a:ext>
                  </a:extLst>
                </p:cNvPr>
                <p:cNvSpPr/>
                <p:nvPr/>
              </p:nvSpPr>
              <p:spPr>
                <a:xfrm>
                  <a:off x="9882701" y="4823012"/>
                  <a:ext cx="681318" cy="59167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Triangle 21">
                  <a:extLst>
                    <a:ext uri="{FF2B5EF4-FFF2-40B4-BE49-F238E27FC236}">
                      <a16:creationId xmlns:a16="http://schemas.microsoft.com/office/drawing/2014/main" id="{C06CC890-A320-5A4E-A612-37BD1182F71C}"/>
                    </a:ext>
                  </a:extLst>
                </p:cNvPr>
                <p:cNvSpPr/>
                <p:nvPr/>
              </p:nvSpPr>
              <p:spPr>
                <a:xfrm>
                  <a:off x="7153841" y="4841480"/>
                  <a:ext cx="681318" cy="59167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Triangle 17">
                <a:extLst>
                  <a:ext uri="{FF2B5EF4-FFF2-40B4-BE49-F238E27FC236}">
                    <a16:creationId xmlns:a16="http://schemas.microsoft.com/office/drawing/2014/main" id="{C8E343CC-79F5-1041-9EB3-6B014C2D84AA}"/>
                  </a:ext>
                </a:extLst>
              </p:cNvPr>
              <p:cNvSpPr/>
              <p:nvPr/>
            </p:nvSpPr>
            <p:spPr>
              <a:xfrm>
                <a:off x="10650037" y="5230738"/>
                <a:ext cx="681318" cy="59167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32244F3-540A-3349-80A5-32D627C7A769}"/>
                </a:ext>
              </a:extLst>
            </p:cNvPr>
            <p:cNvGrpSpPr/>
            <p:nvPr/>
          </p:nvGrpSpPr>
          <p:grpSpPr>
            <a:xfrm>
              <a:off x="7431589" y="4335079"/>
              <a:ext cx="4254217" cy="610138"/>
              <a:chOff x="7077138" y="5212270"/>
              <a:chExt cx="4254217" cy="610138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226CEAB-8B01-4542-A672-00F1C2646FB6}"/>
                  </a:ext>
                </a:extLst>
              </p:cNvPr>
              <p:cNvGrpSpPr/>
              <p:nvPr/>
            </p:nvGrpSpPr>
            <p:grpSpPr>
              <a:xfrm>
                <a:off x="7077138" y="5212270"/>
                <a:ext cx="3410178" cy="610138"/>
                <a:chOff x="7153841" y="4823012"/>
                <a:chExt cx="3410178" cy="610138"/>
              </a:xfrm>
            </p:grpSpPr>
            <p:sp>
              <p:nvSpPr>
                <p:cNvPr id="26" name="Triangle 25">
                  <a:extLst>
                    <a:ext uri="{FF2B5EF4-FFF2-40B4-BE49-F238E27FC236}">
                      <a16:creationId xmlns:a16="http://schemas.microsoft.com/office/drawing/2014/main" id="{3E3CC37E-3CED-874A-A4CB-F4C209859058}"/>
                    </a:ext>
                  </a:extLst>
                </p:cNvPr>
                <p:cNvSpPr/>
                <p:nvPr/>
              </p:nvSpPr>
              <p:spPr>
                <a:xfrm>
                  <a:off x="8032376" y="4823012"/>
                  <a:ext cx="681318" cy="59167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riangle 26">
                  <a:extLst>
                    <a:ext uri="{FF2B5EF4-FFF2-40B4-BE49-F238E27FC236}">
                      <a16:creationId xmlns:a16="http://schemas.microsoft.com/office/drawing/2014/main" id="{370398CD-F376-D243-A62A-2C514531450B}"/>
                    </a:ext>
                  </a:extLst>
                </p:cNvPr>
                <p:cNvSpPr/>
                <p:nvPr/>
              </p:nvSpPr>
              <p:spPr>
                <a:xfrm>
                  <a:off x="9011770" y="4823012"/>
                  <a:ext cx="681318" cy="59167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Triangle 27">
                  <a:extLst>
                    <a:ext uri="{FF2B5EF4-FFF2-40B4-BE49-F238E27FC236}">
                      <a16:creationId xmlns:a16="http://schemas.microsoft.com/office/drawing/2014/main" id="{349FA267-E2FE-C046-A6DE-406805485510}"/>
                    </a:ext>
                  </a:extLst>
                </p:cNvPr>
                <p:cNvSpPr/>
                <p:nvPr/>
              </p:nvSpPr>
              <p:spPr>
                <a:xfrm>
                  <a:off x="9882701" y="4823012"/>
                  <a:ext cx="681318" cy="59167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Triangle 28">
                  <a:extLst>
                    <a:ext uri="{FF2B5EF4-FFF2-40B4-BE49-F238E27FC236}">
                      <a16:creationId xmlns:a16="http://schemas.microsoft.com/office/drawing/2014/main" id="{D289C56C-5BCF-4D40-8840-F592C06569D5}"/>
                    </a:ext>
                  </a:extLst>
                </p:cNvPr>
                <p:cNvSpPr/>
                <p:nvPr/>
              </p:nvSpPr>
              <p:spPr>
                <a:xfrm>
                  <a:off x="7153841" y="4841480"/>
                  <a:ext cx="681318" cy="59167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Triangle 24">
                <a:extLst>
                  <a:ext uri="{FF2B5EF4-FFF2-40B4-BE49-F238E27FC236}">
                    <a16:creationId xmlns:a16="http://schemas.microsoft.com/office/drawing/2014/main" id="{22A8178E-124E-1344-A3A3-FD4BFEE3412C}"/>
                  </a:ext>
                </a:extLst>
              </p:cNvPr>
              <p:cNvSpPr/>
              <p:nvPr/>
            </p:nvSpPr>
            <p:spPr>
              <a:xfrm>
                <a:off x="10650037" y="5230738"/>
                <a:ext cx="681318" cy="59167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08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91474-6ECA-49DC-B203-14275DBF4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Part 3 of the Learning Trajectory</a:t>
            </a:r>
            <a:endParaRPr lang="en-US" sz="3200" dirty="0">
              <a:cs typeface="Arial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8946D7F-AED5-42A7-AE34-A7BCDE608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94" y="2138471"/>
            <a:ext cx="6030686" cy="3427442"/>
          </a:xfrm>
        </p:spPr>
        <p:txBody>
          <a:bodyPr>
            <a:noAutofit/>
          </a:bodyPr>
          <a:lstStyle/>
          <a:p>
            <a:pPr marL="742950" indent="-374904">
              <a:spcAft>
                <a:spcPts val="600"/>
              </a:spcAft>
              <a:buFont typeface="+mj-lt"/>
              <a:buAutoNum type="arabicPeriod"/>
            </a:pPr>
            <a:r>
              <a:rPr lang="en-US" sz="3200" dirty="0"/>
              <a:t>Goal</a:t>
            </a:r>
          </a:p>
          <a:p>
            <a:pPr marL="742950" indent="-374904">
              <a:spcAft>
                <a:spcPts val="600"/>
              </a:spcAft>
              <a:buFont typeface="+mj-lt"/>
              <a:buAutoNum type="arabicPeriod"/>
            </a:pPr>
            <a:r>
              <a:rPr lang="en-US" sz="3200" dirty="0"/>
              <a:t>Developmental Progression</a:t>
            </a:r>
          </a:p>
          <a:p>
            <a:pPr marL="742950" indent="-374904">
              <a:spcAft>
                <a:spcPts val="600"/>
              </a:spcAft>
              <a:buFont typeface="+mj-lt"/>
              <a:buAutoNum type="arabicPeriod"/>
            </a:pPr>
            <a:r>
              <a:rPr lang="en-US" sz="3200" b="1" dirty="0"/>
              <a:t>Educational Activities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US" sz="3200" dirty="0">
              <a:cs typeface="Arial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D3E918A-F617-4445-8B6B-FF98B257D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80" y="2511288"/>
            <a:ext cx="4377769" cy="24624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7768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725FC654-0FE3-461A-B73D-CBBBC6228DA2}"/>
              </a:ext>
            </a:extLst>
          </p:cNvPr>
          <p:cNvSpPr txBox="1">
            <a:spLocks/>
          </p:cNvSpPr>
          <p:nvPr/>
        </p:nvSpPr>
        <p:spPr>
          <a:xfrm>
            <a:off x="768350" y="242358"/>
            <a:ext cx="10515600" cy="962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Math Stretches Across the ELOF Domains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EC8BC8EC-EB4D-48FC-B0DD-204E904D1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41478" cy="4351338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libri Light"/>
                <a:cs typeface="Calibri Light"/>
              </a:rPr>
              <a:t>Cognition (Infant/Toddler)</a:t>
            </a:r>
          </a:p>
          <a:p>
            <a:pPr lvl="1"/>
            <a:r>
              <a:rPr lang="en-US" sz="2200" dirty="0">
                <a:latin typeface="Calibri Light"/>
                <a:cs typeface="Calibri Light"/>
              </a:rPr>
              <a:t>Reasoning and Problem-Solving</a:t>
            </a:r>
          </a:p>
          <a:p>
            <a:pPr lvl="1"/>
            <a:r>
              <a:rPr lang="en-US" sz="2200" dirty="0">
                <a:latin typeface="Calibri Light"/>
                <a:cs typeface="Calibri Light"/>
              </a:rPr>
              <a:t>Emergent Mathematical Thinking</a:t>
            </a:r>
          </a:p>
          <a:p>
            <a:r>
              <a:rPr lang="en-US" sz="2600" dirty="0">
                <a:latin typeface="Calibri Light"/>
                <a:cs typeface="Calibri Light"/>
              </a:rPr>
              <a:t>Cognition/Mathematics Development (Preschooler)</a:t>
            </a:r>
          </a:p>
          <a:p>
            <a:pPr lvl="1"/>
            <a:r>
              <a:rPr lang="en-US" sz="2200" dirty="0">
                <a:latin typeface="Calibri Light"/>
                <a:cs typeface="Calibri Light"/>
              </a:rPr>
              <a:t>Counting and Cardinality</a:t>
            </a:r>
          </a:p>
          <a:p>
            <a:r>
              <a:rPr lang="en-US" sz="2600" dirty="0">
                <a:latin typeface="Calibri Light"/>
                <a:cs typeface="Calibri Light"/>
              </a:rPr>
              <a:t>Approaches to Learning</a:t>
            </a:r>
          </a:p>
          <a:p>
            <a:pPr lvl="1"/>
            <a:r>
              <a:rPr lang="en-US" sz="2200" dirty="0">
                <a:latin typeface="Calibri Light"/>
                <a:cs typeface="Calibri Light"/>
              </a:rPr>
              <a:t>Cognitive Self-Regulation</a:t>
            </a:r>
          </a:p>
          <a:p>
            <a:r>
              <a:rPr lang="en-US" sz="2600" dirty="0">
                <a:latin typeface="Calibri Light"/>
                <a:cs typeface="Calibri Light"/>
              </a:rPr>
              <a:t>Language and Communication</a:t>
            </a:r>
          </a:p>
          <a:p>
            <a:pPr lvl="1"/>
            <a:r>
              <a:rPr lang="en-US" sz="2200" dirty="0">
                <a:latin typeface="Calibri Light"/>
                <a:cs typeface="Calibri Light"/>
              </a:rPr>
              <a:t>Communicating and Speaking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F3CF5405-5FD3-4AC0-85F9-E5CBA8C66E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53" y="2148841"/>
            <a:ext cx="5414997" cy="3045936"/>
          </a:xfrm>
        </p:spPr>
      </p:pic>
    </p:spTree>
    <p:extLst>
      <p:ext uri="{BB962C8B-B14F-4D97-AF65-F5344CB8AC3E}">
        <p14:creationId xmlns:p14="http://schemas.microsoft.com/office/powerpoint/2010/main" val="3233646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D05D8-571F-4502-BA4C-5CC04210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</a:rPr>
              <a:t>Math Language</a:t>
            </a:r>
            <a:endParaRPr lang="en-US" b="1" dirty="0"/>
          </a:p>
        </p:txBody>
      </p:sp>
      <p:sp>
        <p:nvSpPr>
          <p:cNvPr id="4" name="Shape 275">
            <a:extLst>
              <a:ext uri="{FF2B5EF4-FFF2-40B4-BE49-F238E27FC236}">
                <a16:creationId xmlns:a16="http://schemas.microsoft.com/office/drawing/2014/main" id="{6B5D9FA4-7FF3-4FF0-A27D-3E052F63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3600" dirty="0"/>
              <a:t>When children make a math utterance, teachers:</a:t>
            </a:r>
            <a:endParaRPr lang="en-US" sz="3600" dirty="0"/>
          </a:p>
          <a:p>
            <a:pPr lvl="1"/>
            <a:r>
              <a:rPr lang="en-US" sz="3200" dirty="0"/>
              <a:t>60% of the time ignore it</a:t>
            </a:r>
          </a:p>
          <a:p>
            <a:pPr lvl="1"/>
            <a:r>
              <a:rPr lang="en-US" sz="3200" dirty="0"/>
              <a:t>only 10% of the time respond mathematically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This has important implications for children, particularly dual language learners.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730902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09A2E-2180-42A8-8489-4D46AEFEA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What To Do to Help Children Learn Subitizing</a:t>
            </a:r>
            <a:endParaRPr lang="en-US" sz="3600" b="1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C7634AE-96C1-4333-B56D-F93D4F018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124752" cy="4351338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3200" dirty="0"/>
              <a:t>Simple but continuous teaching strategy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800" dirty="0"/>
              <a:t>Use small numbers in everyday talk and cultural storytelling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/>
              <a:t>You can make a huge difference</a:t>
            </a:r>
          </a:p>
          <a:p>
            <a:pPr lvl="2">
              <a:buFont typeface=".AppleSystemUIFont" charset="-120"/>
              <a:buChar char="-"/>
            </a:pPr>
            <a:r>
              <a:rPr lang="en-US" sz="2800" dirty="0"/>
              <a:t>planned curricular experiences</a:t>
            </a:r>
          </a:p>
          <a:p>
            <a:pPr lvl="2">
              <a:buFont typeface=".AppleSystemUIFont" charset="-120"/>
              <a:buChar char="-"/>
            </a:pPr>
            <a:r>
              <a:rPr lang="en-US" sz="2800" dirty="0"/>
              <a:t>spontaneous experiences</a:t>
            </a:r>
            <a:endParaRPr lang="en-US" sz="4000" dirty="0">
              <a:cs typeface="Arial"/>
            </a:endParaRPr>
          </a:p>
        </p:txBody>
      </p:sp>
      <p:pic>
        <p:nvPicPr>
          <p:cNvPr id="6" name="Picture 5" descr="DSC05758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1835150"/>
            <a:ext cx="59182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53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74010-7968-48D8-8308-29693FEAE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7" y="227635"/>
            <a:ext cx="10769601" cy="96245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Support Subitizing for Children who are 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prstClr val="black"/>
                </a:solidFill>
              </a:rPr>
              <a:t>Dual Language Learners</a:t>
            </a:r>
            <a:endParaRPr lang="en-US" b="1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CD82079-2046-410A-8E7D-D8702371004B}"/>
              </a:ext>
            </a:extLst>
          </p:cNvPr>
          <p:cNvSpPr txBox="1">
            <a:spLocks/>
          </p:cNvSpPr>
          <p:nvPr/>
        </p:nvSpPr>
        <p:spPr>
          <a:xfrm>
            <a:off x="642257" y="1760311"/>
            <a:ext cx="81989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 culturally meaningful and familiar materials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 math terms to child’s 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home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language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Can the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child can subitize in home or Tribal language?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Embed the child’s language in the activity.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Multiple representations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Emerging competence versus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struggles with expressive vocabulary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Tiered levels of questions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0084AF-8600-4CF4-9E78-F066609C8F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2" t="7871"/>
          <a:stretch/>
        </p:blipFill>
        <p:spPr>
          <a:xfrm>
            <a:off x="7761515" y="3200399"/>
            <a:ext cx="3846286" cy="2844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8118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75CBE-7DB9-4A9C-8F85-C203174AE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To Do?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B50FA22D-8D5B-4508-92A3-E426832728C9}"/>
              </a:ext>
            </a:extLst>
          </p:cNvPr>
          <p:cNvSpPr txBox="1">
            <a:spLocks/>
          </p:cNvSpPr>
          <p:nvPr/>
        </p:nvSpPr>
        <p:spPr>
          <a:xfrm>
            <a:off x="917803" y="1404256"/>
            <a:ext cx="5089297" cy="46409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Quick Images or Snapshots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>
                <a:solidFill>
                  <a:sysClr val="windowText" lastClr="000000"/>
                </a:solidFill>
                <a:latin typeface="Calibri" panose="020F0502020204030204"/>
                <a:cs typeface="Arial"/>
              </a:rPr>
              <a:t>Show a set for 2 seconds or less, then hide it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Ask children to say how many they saw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3200" dirty="0">
              <a:solidFill>
                <a:sysClr val="windowText" lastClr="000000"/>
              </a:solidFill>
              <a:latin typeface="Calibri" panose="020F0502020204030204"/>
              <a:cs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How would you need to alter these cards to play this game?</a:t>
            </a:r>
          </a:p>
        </p:txBody>
      </p:sp>
      <p:pic>
        <p:nvPicPr>
          <p:cNvPr id="3" name="Picture 2" descr="2013-Cook-Inlet-Jason-P05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00" y="1456050"/>
            <a:ext cx="4013200" cy="516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074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Rhythmic </a:t>
            </a:r>
            <a:r>
              <a:rPr lang="en-US" b="1" dirty="0" err="1"/>
              <a:t>Subitizing</a:t>
            </a:r>
            <a:endParaRPr lang="en-US" b="1" dirty="0"/>
          </a:p>
        </p:txBody>
      </p:sp>
      <p:pic>
        <p:nvPicPr>
          <p:cNvPr id="8" name="Content Placeholder 7" descr="IMG_1368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6" r="10306"/>
          <a:stretch>
            <a:fillRect/>
          </a:stretch>
        </p:blipFill>
        <p:spPr>
          <a:xfrm rot="5400000">
            <a:off x="6172200" y="1825625"/>
            <a:ext cx="5181600" cy="4351338"/>
          </a:xfr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Subitizing can also be rhythmic.</a:t>
            </a:r>
          </a:p>
        </p:txBody>
      </p:sp>
    </p:spTree>
    <p:extLst>
      <p:ext uri="{BB962C8B-B14F-4D97-AF65-F5344CB8AC3E}">
        <p14:creationId xmlns:p14="http://schemas.microsoft.com/office/powerpoint/2010/main" val="3240291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16A31-4620-6040-8DA8-B2DAE75FF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7" y="126586"/>
            <a:ext cx="10515600" cy="962459"/>
          </a:xfrm>
        </p:spPr>
        <p:txBody>
          <a:bodyPr>
            <a:normAutofit fontScale="90000"/>
          </a:bodyPr>
          <a:lstStyle/>
          <a:p>
            <a:r>
              <a:rPr lang="en-US" dirty="0"/>
              <a:t>Supporting Children with Suspected Delays or Identified Disabilities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07259-2385-C84B-A902-A03B4ABE43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Subitizing is </a:t>
            </a:r>
            <a:r>
              <a:rPr lang="en-US" i="1" dirty="0"/>
              <a:t>especially</a:t>
            </a:r>
            <a:r>
              <a:rPr lang="en-US" dirty="0"/>
              <a:t> important for children with special needs.</a:t>
            </a:r>
          </a:p>
          <a:p>
            <a:r>
              <a:rPr lang="en-US" i="1" dirty="0"/>
              <a:t>Follow the learning trajectory with patience!</a:t>
            </a:r>
            <a:r>
              <a:rPr lang="en-US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DB821A-815A-2645-9F45-800E42B5A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82817" cy="2150027"/>
          </a:xfrm>
        </p:spPr>
        <p:txBody>
          <a:bodyPr>
            <a:normAutofit/>
          </a:bodyPr>
          <a:lstStyle/>
          <a:p>
            <a:r>
              <a:rPr lang="en-US" dirty="0"/>
              <a:t>Use number names </a:t>
            </a:r>
            <a:r>
              <a:rPr lang="en-US" i="1" dirty="0"/>
              <a:t>all day,</a:t>
            </a:r>
            <a:r>
              <a:rPr lang="en-US" dirty="0"/>
              <a:t> naturally but intentionally</a:t>
            </a:r>
            <a:r>
              <a:rPr lang="en-US" i="1" dirty="0"/>
              <a:t>.</a:t>
            </a:r>
          </a:p>
          <a:p>
            <a:r>
              <a:rPr lang="en-US" dirty="0"/>
              <a:t>Play a lot of dice and domino games.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0C55EF-C43C-624C-8277-3C73952B5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640" y="3764527"/>
            <a:ext cx="2717800" cy="215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14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16A31-4620-6040-8DA8-B2DAE75FF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965"/>
            <a:ext cx="10515600" cy="962459"/>
          </a:xfrm>
        </p:spPr>
        <p:txBody>
          <a:bodyPr>
            <a:normAutofit fontScale="90000"/>
          </a:bodyPr>
          <a:lstStyle/>
          <a:p>
            <a:r>
              <a:rPr lang="en-US" dirty="0"/>
              <a:t>Supporting Children with Suspected Delays or </a:t>
            </a:r>
            <a:br>
              <a:rPr lang="en-US" dirty="0"/>
            </a:br>
            <a:r>
              <a:rPr lang="en-US" dirty="0"/>
              <a:t>Identified Disabilities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07259-2385-C84B-A902-A03B4ABE43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 toward use of fives and tens frames, a powerful representation (</a:t>
            </a:r>
            <a:r>
              <a:rPr lang="en-US" dirty="0" err="1"/>
              <a:t>Flexer</a:t>
            </a:r>
            <a:r>
              <a:rPr lang="en-US" dirty="0"/>
              <a:t>, 1989).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DB821A-815A-2645-9F45-800E42B5A6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those with perceptual issues, such as visual impairment:</a:t>
            </a:r>
          </a:p>
          <a:p>
            <a:pPr lvl="1"/>
            <a:r>
              <a:rPr lang="en-US" dirty="0"/>
              <a:t>use manipulatives </a:t>
            </a:r>
          </a:p>
          <a:p>
            <a:pPr lvl="1"/>
            <a:r>
              <a:rPr lang="en-US" dirty="0"/>
              <a:t>include lots of rhythmic subitizing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B5241D-2BCD-0043-95C9-D0B243DBD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822" y="3326186"/>
            <a:ext cx="2382258" cy="285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35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3A66F-F79E-48BD-A290-E258820B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Subitizing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29A9CC-ED7F-49D6-883D-7315AC461335}"/>
              </a:ext>
            </a:extLst>
          </p:cNvPr>
          <p:cNvSpPr/>
          <p:nvPr/>
        </p:nvSpPr>
        <p:spPr>
          <a:xfrm>
            <a:off x="838200" y="1843950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Clr>
                <a:srgbClr val="0F6523"/>
              </a:buClr>
              <a:buSzPct val="100000"/>
            </a:pPr>
            <a:r>
              <a:rPr lang="en-US" sz="4000" dirty="0">
                <a:solidFill>
                  <a:prstClr val="black"/>
                </a:solidFill>
                <a:latin typeface="Calibri Light" panose="020F0302020204030204"/>
                <a:cs typeface="Arial" charset="0"/>
              </a:rPr>
              <a:t>“Subitizing is a fundamental skill in the development of [children’s] understanding of number.”</a:t>
            </a:r>
            <a:br>
              <a:rPr lang="en-US" sz="4000" dirty="0">
                <a:solidFill>
                  <a:prstClr val="black"/>
                </a:solidFill>
                <a:latin typeface="Calibri Light" panose="020F0302020204030204"/>
                <a:cs typeface="Arial" charset="0"/>
              </a:rPr>
            </a:br>
            <a:r>
              <a:rPr lang="en-US" sz="4000" dirty="0">
                <a:solidFill>
                  <a:prstClr val="black"/>
                </a:solidFill>
                <a:latin typeface="Calibri Light" panose="020F0302020204030204"/>
                <a:cs typeface="Arial" charset="0"/>
              </a:rPr>
              <a:t>   </a:t>
            </a:r>
            <a:r>
              <a:rPr lang="en-US" sz="2800" dirty="0">
                <a:solidFill>
                  <a:prstClr val="black"/>
                </a:solidFill>
                <a:latin typeface="Calibri Light" panose="020F0302020204030204"/>
                <a:cs typeface="Arial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Calibri Light" panose="020F0302020204030204"/>
                <a:cs typeface="Arial" charset="0"/>
              </a:rPr>
              <a:t>Baroody</a:t>
            </a:r>
            <a:r>
              <a:rPr lang="en-US" sz="2800" dirty="0">
                <a:solidFill>
                  <a:prstClr val="black"/>
                </a:solidFill>
                <a:latin typeface="Calibri Light" panose="020F0302020204030204"/>
                <a:cs typeface="Arial" charset="0"/>
              </a:rPr>
              <a:t>, 1987)</a:t>
            </a:r>
          </a:p>
        </p:txBody>
      </p:sp>
      <p:pic>
        <p:nvPicPr>
          <p:cNvPr id="4" name="Picture 2" descr="https://s3.amazonaws.com/razuna-raz3/DFCFA16A4FA14836A426FD24434ACFE8/img/88AFA2C6716446E3973DB806FA49E047/thumb_88AFA2C6716446E3973DB806FA49E047.jpg?AWSAccessKeyId=AKIAJUFCEQS7LMFVQQYA&amp;Expires=1758576914&amp;Signature=DH3%2FI1O7yuKb8D%2FaArDT4pQnbNM%3D">
            <a:extLst>
              <a:ext uri="{FF2B5EF4-FFF2-40B4-BE49-F238E27FC236}">
                <a16:creationId xmlns:a16="http://schemas.microsoft.com/office/drawing/2014/main" id="{0932D871-D42F-4A73-A6CE-D053AA248D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7" t="25299" r="18345"/>
          <a:stretch/>
        </p:blipFill>
        <p:spPr bwMode="auto">
          <a:xfrm>
            <a:off x="7206343" y="2362200"/>
            <a:ext cx="4335142" cy="38932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7370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A76EE-93A6-4935-8752-676B2BEDB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003D4A-33B5-4BDB-9F30-0145647B6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922" y="1794436"/>
            <a:ext cx="3069960" cy="3269126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79ED6F-47D3-4B34-A304-62C7207EE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223" y="1829078"/>
            <a:ext cx="3187620" cy="3071211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35EFF9-D428-4D49-A307-A957B9B16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360" y="1829079"/>
            <a:ext cx="3560546" cy="3071211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2918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D9879B-A836-445F-9C3F-FEF3DF28F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545" y="0"/>
            <a:ext cx="8603406" cy="645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56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HS.House Graphic_ENG_left pillar.png">
            <a:extLst>
              <a:ext uri="{FF2B5EF4-FFF2-40B4-BE49-F238E27FC236}">
                <a16:creationId xmlns:a16="http://schemas.microsoft.com/office/drawing/2014/main" id="{C77D474D-7D0D-43FF-AEAD-3F02F8D1A5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922" y="12623"/>
            <a:ext cx="8574601" cy="643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87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415F9-B9FD-49AD-8A26-A01194F66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1" y="201840"/>
            <a:ext cx="10515600" cy="962459"/>
          </a:xfrm>
        </p:spPr>
        <p:txBody>
          <a:bodyPr/>
          <a:lstStyle/>
          <a:p>
            <a:pPr algn="ctr"/>
            <a:r>
              <a:rPr lang="en-US" dirty="0"/>
              <a:t>Session Objectives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C86045-378C-487B-B828-38F0B2EE9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728" y="1559078"/>
            <a:ext cx="10583047" cy="484937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dirty="0"/>
              <a:t>Explain </a:t>
            </a:r>
            <a:r>
              <a:rPr lang="en-US" sz="2600" i="1" dirty="0"/>
              <a:t>number recognition </a:t>
            </a:r>
            <a:r>
              <a:rPr lang="en-US" sz="2600" dirty="0"/>
              <a:t>and </a:t>
            </a:r>
            <a:r>
              <a:rPr lang="en-US" sz="2600" i="1" dirty="0"/>
              <a:t>subitizing</a:t>
            </a:r>
            <a:r>
              <a:rPr lang="en-US" sz="2600" dirty="0"/>
              <a:t> for young children (the goal)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dirty="0"/>
              <a:t>Identify the </a:t>
            </a:r>
            <a:r>
              <a:rPr lang="en-US" sz="2600" i="1" dirty="0"/>
              <a:t>developmental progression </a:t>
            </a:r>
            <a:r>
              <a:rPr lang="en-US" sz="2600" dirty="0"/>
              <a:t>for number recognition and subitizing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dirty="0"/>
              <a:t>List ways to incorporate subitizing into in everyday </a:t>
            </a:r>
            <a:r>
              <a:rPr lang="en-US" sz="2600" i="1" dirty="0"/>
              <a:t>educational activities</a:t>
            </a:r>
            <a:r>
              <a:rPr lang="en-US" sz="2600" dirty="0"/>
              <a:t>, routines, and instruction</a:t>
            </a:r>
          </a:p>
        </p:txBody>
      </p:sp>
    </p:spTree>
    <p:extLst>
      <p:ext uri="{BB962C8B-B14F-4D97-AF65-F5344CB8AC3E}">
        <p14:creationId xmlns:p14="http://schemas.microsoft.com/office/powerpoint/2010/main" val="360750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91474-6ECA-49DC-B203-14275DBF4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Learning Trajectory</a:t>
            </a:r>
            <a:endParaRPr lang="en-US" sz="3200" dirty="0">
              <a:cs typeface="Arial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8946D7F-AED5-42A7-AE34-A7BCDE608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94" y="2138471"/>
            <a:ext cx="6030686" cy="3427442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3200" dirty="0"/>
              <a:t>Three Parts:</a:t>
            </a:r>
          </a:p>
          <a:p>
            <a:pPr marL="742950" indent="-374904">
              <a:spcAft>
                <a:spcPts val="600"/>
              </a:spcAft>
              <a:buFont typeface="+mj-lt"/>
              <a:buAutoNum type="arabicPeriod"/>
            </a:pPr>
            <a:r>
              <a:rPr lang="en-US" sz="3200" dirty="0"/>
              <a:t>Goal</a:t>
            </a:r>
          </a:p>
          <a:p>
            <a:pPr marL="742950" indent="-374904">
              <a:spcAft>
                <a:spcPts val="600"/>
              </a:spcAft>
              <a:buFont typeface="+mj-lt"/>
              <a:buAutoNum type="arabicPeriod"/>
            </a:pPr>
            <a:r>
              <a:rPr lang="en-US" sz="3200" dirty="0"/>
              <a:t>Developmental Progression</a:t>
            </a:r>
          </a:p>
          <a:p>
            <a:pPr marL="742950" indent="-374904">
              <a:spcAft>
                <a:spcPts val="600"/>
              </a:spcAft>
              <a:buFont typeface="+mj-lt"/>
              <a:buAutoNum type="arabicPeriod"/>
            </a:pPr>
            <a:r>
              <a:rPr lang="en-US" sz="3200" dirty="0"/>
              <a:t>Educational Activities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US" sz="3200" dirty="0">
              <a:cs typeface="Arial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D3E918A-F617-4445-8B6B-FF98B257D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216" y="2324243"/>
            <a:ext cx="4599537" cy="30790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9681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91474-6ECA-49DC-B203-14275DBF4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Part 1 of the Learning Trajectory</a:t>
            </a:r>
            <a:endParaRPr lang="en-US" sz="3200" dirty="0">
              <a:cs typeface="Arial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8946D7F-AED5-42A7-AE34-A7BCDE608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94" y="2138471"/>
            <a:ext cx="6030686" cy="3427442"/>
          </a:xfrm>
        </p:spPr>
        <p:txBody>
          <a:bodyPr>
            <a:noAutofit/>
          </a:bodyPr>
          <a:lstStyle/>
          <a:p>
            <a:pPr marL="742950" indent="-374904">
              <a:spcAft>
                <a:spcPts val="600"/>
              </a:spcAft>
              <a:buFont typeface="+mj-lt"/>
              <a:buAutoNum type="arabicPeriod"/>
            </a:pPr>
            <a:r>
              <a:rPr lang="en-US" sz="3200" b="1" dirty="0"/>
              <a:t>Goal</a:t>
            </a:r>
          </a:p>
          <a:p>
            <a:pPr marL="742950" indent="-374904">
              <a:spcAft>
                <a:spcPts val="600"/>
              </a:spcAft>
              <a:buFont typeface="+mj-lt"/>
              <a:buAutoNum type="arabicPeriod"/>
            </a:pPr>
            <a:r>
              <a:rPr lang="en-US" sz="3200" dirty="0"/>
              <a:t>Developmental Progression</a:t>
            </a:r>
          </a:p>
          <a:p>
            <a:pPr marL="742950" indent="-374904">
              <a:spcAft>
                <a:spcPts val="600"/>
              </a:spcAft>
              <a:buFont typeface="+mj-lt"/>
              <a:buAutoNum type="arabicPeriod"/>
            </a:pPr>
            <a:r>
              <a:rPr lang="en-US" sz="3200" dirty="0"/>
              <a:t>Educational Activities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US" sz="3200" dirty="0">
              <a:cs typeface="Arial"/>
            </a:endParaRPr>
          </a:p>
        </p:txBody>
      </p:sp>
      <p:pic>
        <p:nvPicPr>
          <p:cNvPr id="6" name="Picture Placeholder 5" descr="thumb_9451FB560CF74EC6B2BA27FBDA4257FF.jpg">
            <a:extLst>
              <a:ext uri="{FF2B5EF4-FFF2-40B4-BE49-F238E27FC236}">
                <a16:creationId xmlns:a16="http://schemas.microsoft.com/office/drawing/2014/main" id="{1D3E918A-F617-4445-8B6B-FF98B257D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247" y="2365807"/>
            <a:ext cx="3740883" cy="2478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3900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8552-8F1E-4A6B-AFA1-432D75305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LT </a:t>
            </a:r>
            <a:r>
              <a:rPr lang="en-US" b="1" i="1" dirty="0"/>
              <a:t>Goal</a:t>
            </a:r>
            <a:r>
              <a:rPr lang="en-US" b="1" dirty="0"/>
              <a:t> for Number Recognition/Subitizing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2D14A-CA57-49DE-9064-A81EACC30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55029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Children recognize and then subitize (recognize quickly) the number in a group </a:t>
            </a:r>
            <a:r>
              <a:rPr lang="en-US" i="1" dirty="0"/>
              <a:t>without counting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“Look! I have </a:t>
            </a:r>
            <a:r>
              <a:rPr lang="en-US" i="1" dirty="0"/>
              <a:t>three</a:t>
            </a:r>
            <a:r>
              <a:rPr lang="en-US" dirty="0"/>
              <a:t> blocks!”</a:t>
            </a:r>
          </a:p>
        </p:txBody>
      </p:sp>
      <p:pic>
        <p:nvPicPr>
          <p:cNvPr id="4" name="Picture Placeholder 3" descr="YWCA_Kathryn_P078.jpg">
            <a:extLst>
              <a:ext uri="{FF2B5EF4-FFF2-40B4-BE49-F238E27FC236}">
                <a16:creationId xmlns:a16="http://schemas.microsoft.com/office/drawing/2014/main" id="{B968F16E-6E01-4D7A-9F98-7A08A397D4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4" r="12484"/>
          <a:stretch>
            <a:fillRect/>
          </a:stretch>
        </p:blipFill>
        <p:spPr>
          <a:xfrm>
            <a:off x="7404558" y="1742947"/>
            <a:ext cx="4086040" cy="40365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0083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stSharedByUser xmlns="638e6b88-029d-4974-94ab-4f46eee0f699" xsi:nil="true"/>
    <SharedWithUsers xmlns="638e6b88-029d-4974-94ab-4f46eee0f699">
      <UserInfo>
        <DisplayName/>
        <AccountId xsi:nil="true"/>
        <AccountType/>
      </UserInfo>
    </SharedWithUsers>
    <LastSharedByTime xmlns="638e6b88-029d-4974-94ab-4f46eee0f699" xsi:nil="true"/>
    <Crazy xmlns="72f996a0-271a-4d63-bef8-5a438fe8292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BB114ACE50C648B90032A547018D96" ma:contentTypeVersion="12" ma:contentTypeDescription="Create a new document." ma:contentTypeScope="" ma:versionID="fa8360c3ee163ea799dd45b62ac7efdd">
  <xsd:schema xmlns:xsd="http://www.w3.org/2001/XMLSchema" xmlns:xs="http://www.w3.org/2001/XMLSchema" xmlns:p="http://schemas.microsoft.com/office/2006/metadata/properties" xmlns:ns2="638e6b88-029d-4974-94ab-4f46eee0f699" xmlns:ns3="72f996a0-271a-4d63-bef8-5a438fe82926" targetNamespace="http://schemas.microsoft.com/office/2006/metadata/properties" ma:root="true" ma:fieldsID="1d8f38f9ef512bbb9f5e6e8a6167d5a7" ns2:_="" ns3:_="">
    <xsd:import namespace="638e6b88-029d-4974-94ab-4f46eee0f699"/>
    <xsd:import namespace="72f996a0-271a-4d63-bef8-5a438fe8292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Crazy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EventHashCode" minOccurs="0"/>
                <xsd:element ref="ns3:MediaServiceGenerationTim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8e6b88-029d-4974-94ab-4f46eee0f69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f996a0-271a-4d63-bef8-5a438fe82926" elementFormDefault="qualified">
    <xsd:import namespace="http://schemas.microsoft.com/office/2006/documentManagement/types"/>
    <xsd:import namespace="http://schemas.microsoft.com/office/infopath/2007/PartnerControls"/>
    <xsd:element name="Crazy" ma:index="12" nillable="true" ma:displayName="Crazy" ma:internalName="Crazy">
      <xsd:simpleType>
        <xsd:restriction base="dms:Boolean"/>
      </xsd:simple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9D8DAF-2CB1-4F20-A7DC-06D00DAA2F8A}">
  <ds:schemaRefs>
    <ds:schemaRef ds:uri="http://schemas.microsoft.com/office/2006/metadata/properties"/>
    <ds:schemaRef ds:uri="http://schemas.microsoft.com/office/infopath/2007/PartnerControls"/>
    <ds:schemaRef ds:uri="638e6b88-029d-4974-94ab-4f46eee0f699"/>
    <ds:schemaRef ds:uri="72f996a0-271a-4d63-bef8-5a438fe82926"/>
  </ds:schemaRefs>
</ds:datastoreItem>
</file>

<file path=customXml/itemProps2.xml><?xml version="1.0" encoding="utf-8"?>
<ds:datastoreItem xmlns:ds="http://schemas.openxmlformats.org/officeDocument/2006/customXml" ds:itemID="{BA4B9949-DE98-4DEC-80DA-A3351EFBBB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8e6b88-029d-4974-94ab-4f46eee0f699"/>
    <ds:schemaRef ds:uri="72f996a0-271a-4d63-bef8-5a438fe829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CB2846F-8F03-4C08-916F-7FC4034573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7137</TotalTime>
  <Words>913</Words>
  <Application>Microsoft Office PowerPoint</Application>
  <PresentationFormat>Widescreen</PresentationFormat>
  <Paragraphs>193</Paragraphs>
  <Slides>38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Session Objectives</vt:lpstr>
      <vt:lpstr>Learning Trajectory</vt:lpstr>
      <vt:lpstr>Part 1 of the Learning Trajectory</vt:lpstr>
      <vt:lpstr>LT Goal for Number Recognition/Subitizing</vt:lpstr>
      <vt:lpstr>PowerPoint Presentation</vt:lpstr>
      <vt:lpstr>Number Recognition</vt:lpstr>
      <vt:lpstr>Why Is this Goal Important?</vt:lpstr>
      <vt:lpstr>Part 2 of the Learning Trajectory</vt:lpstr>
      <vt:lpstr>Young Children and Number</vt:lpstr>
      <vt:lpstr>PowerPoint Presentation</vt:lpstr>
      <vt:lpstr>PowerPoint Presentation</vt:lpstr>
      <vt:lpstr>Perceptual Subitizing</vt:lpstr>
      <vt:lpstr>PowerPoint Presentation</vt:lpstr>
      <vt:lpstr>Conceptual Subitizing</vt:lpstr>
      <vt:lpstr>PowerPoint Presentation</vt:lpstr>
      <vt:lpstr>What Did You See?</vt:lpstr>
      <vt:lpstr>LT Level: Foundations</vt:lpstr>
      <vt:lpstr>LT Level: Small Collection Namer</vt:lpstr>
      <vt:lpstr>LT Level: Maker of Small Collections</vt:lpstr>
      <vt:lpstr>LT Level: Perceptual Subitizer to 4</vt:lpstr>
      <vt:lpstr>LT Level: Perceptual Subitizer to 5</vt:lpstr>
      <vt:lpstr>LT Level: Conceptual Subitizer to 5</vt:lpstr>
      <vt:lpstr>LT Level: Conceptual Subitizer to 10</vt:lpstr>
      <vt:lpstr>Part 3 of the Learning Trajectory</vt:lpstr>
      <vt:lpstr>Math Language</vt:lpstr>
      <vt:lpstr>What To Do to Help Children Learn Subitizing</vt:lpstr>
      <vt:lpstr>Support Subitizing for Children who are  Dual Language Learners</vt:lpstr>
      <vt:lpstr>What To Do?</vt:lpstr>
      <vt:lpstr>Rhythmic Subitizing</vt:lpstr>
      <vt:lpstr>Supporting Children with Suspected Delays or Identified Disabilities</vt:lpstr>
      <vt:lpstr>Supporting Children with Suspected Delays or  Identified Disabilities</vt:lpstr>
      <vt:lpstr>Subitizing</vt:lpstr>
      <vt:lpstr>Review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Slaughter</dc:creator>
  <cp:lastModifiedBy>Lauren Baker</cp:lastModifiedBy>
  <cp:revision>211</cp:revision>
  <dcterms:created xsi:type="dcterms:W3CDTF">2018-01-31T22:32:33Z</dcterms:created>
  <dcterms:modified xsi:type="dcterms:W3CDTF">2019-06-14T14:16:44Z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0x010100FCBB114ACE50C648B90032A547018D96</vt:lpwstr>
  </property>
  <property fmtid="{D5CDD505-2E9C-101B-9397-08002B2CF9AE}" pid="3" name="Order">
    <vt:r8>17959900</vt:r8>
  </property>
  <property fmtid="{D5CDD505-2E9C-101B-9397-08002B2CF9AE}" pid="4" name="Audiences">
    <vt:lpwstr/>
  </property>
  <property fmtid="{D5CDD505-2E9C-101B-9397-08002B2CF9AE}" pid="5" name="Year Vetted">
    <vt:lpwstr/>
  </property>
  <property fmtid="{D5CDD505-2E9C-101B-9397-08002B2CF9AE}" pid="6" name="Age Range">
    <vt:lpwstr/>
  </property>
  <property fmtid="{D5CDD505-2E9C-101B-9397-08002B2CF9AE}" pid="7" name="g5cbabc475af428e8a4b767b325afa7b">
    <vt:lpwstr/>
  </property>
  <property fmtid="{D5CDD505-2E9C-101B-9397-08002B2CF9AE}" pid="8" name="Topic_Area">
    <vt:lpwstr/>
  </property>
  <property fmtid="{D5CDD505-2E9C-101B-9397-08002B2CF9AE}" pid="9" name="Region">
    <vt:lpwstr/>
  </property>
  <property fmtid="{D5CDD505-2E9C-101B-9397-08002B2CF9AE}" pid="10" name="xd_Signature">
    <vt:bool>false</vt:bool>
  </property>
  <property fmtid="{D5CDD505-2E9C-101B-9397-08002B2CF9AE}" pid="11" name="xd_ProgID">
    <vt:lpwstr/>
  </property>
  <property fmtid="{D5CDD505-2E9C-101B-9397-08002B2CF9AE}" pid="12" name="lc402643ecbf4499b639d533dae17ca9">
    <vt:lpwstr/>
  </property>
  <property fmtid="{D5CDD505-2E9C-101B-9397-08002B2CF9AE}" pid="13" name="Approvers">
    <vt:lpwstr/>
  </property>
  <property fmtid="{D5CDD505-2E9C-101B-9397-08002B2CF9AE}" pid="14" name="b172363ec58b499dad30d2b09a8896e0">
    <vt:lpwstr/>
  </property>
  <property fmtid="{D5CDD505-2E9C-101B-9397-08002B2CF9AE}" pid="15" name="k112b48b8b0842abbe71d39765b03e81">
    <vt:lpwstr/>
  </property>
  <property fmtid="{D5CDD505-2E9C-101B-9397-08002B2CF9AE}" pid="16" name="TaxCatchAll">
    <vt:lpwstr/>
  </property>
  <property fmtid="{D5CDD505-2E9C-101B-9397-08002B2CF9AE}" pid="17" name="Webinar">
    <vt:lpwstr/>
  </property>
  <property fmtid="{D5CDD505-2E9C-101B-9397-08002B2CF9AE}" pid="18" name="ec3caad0312d4c2bb9f97715ae0cf85a">
    <vt:lpwstr/>
  </property>
  <property fmtid="{D5CDD505-2E9C-101B-9397-08002B2CF9AE}" pid="19" name="TemplateUrl">
    <vt:lpwstr/>
  </property>
  <property fmtid="{D5CDD505-2E9C-101B-9397-08002B2CF9AE}" pid="20" name="ComplianceAssetId">
    <vt:lpwstr/>
  </property>
  <property fmtid="{D5CDD505-2E9C-101B-9397-08002B2CF9AE}" pid="21" name="Audience">
    <vt:lpwstr/>
  </property>
  <property fmtid="{D5CDD505-2E9C-101B-9397-08002B2CF9AE}" pid="22" name="o04817ec836b43088d222d88b97d0ffb">
    <vt:lpwstr/>
  </property>
  <property fmtid="{D5CDD505-2E9C-101B-9397-08002B2CF9AE}" pid="23" name="m467fd03801e42aeb7355f8ac300c17b">
    <vt:lpwstr/>
  </property>
  <property fmtid="{D5CDD505-2E9C-101B-9397-08002B2CF9AE}" pid="24" name="National Conference">
    <vt:lpwstr/>
  </property>
  <property fmtid="{D5CDD505-2E9C-101B-9397-08002B2CF9AE}" pid="25" name="TopicArea">
    <vt:lpwstr/>
  </property>
  <property fmtid="{D5CDD505-2E9C-101B-9397-08002B2CF9AE}" pid="26" name="p22cc5a201e14acc82f079247ea5c295">
    <vt:lpwstr/>
  </property>
  <property fmtid="{D5CDD505-2E9C-101B-9397-08002B2CF9AE}" pid="27" name="fcbb0cf91974408394499761fa7977d2">
    <vt:lpwstr/>
  </property>
  <property fmtid="{D5CDD505-2E9C-101B-9397-08002B2CF9AE}" pid="28" name="Webinar0">
    <vt:lpwstr/>
  </property>
  <property fmtid="{D5CDD505-2E9C-101B-9397-08002B2CF9AE}" pid="29" name="Region0">
    <vt:lpwstr/>
  </property>
  <property fmtid="{D5CDD505-2E9C-101B-9397-08002B2CF9AE}" pid="30" name="National Conference0">
    <vt:lpwstr/>
  </property>
</Properties>
</file>