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0" r:id="rId6"/>
  </p:sldMasterIdLst>
  <p:notesMasterIdLst>
    <p:notesMasterId r:id="rId22"/>
  </p:notesMasterIdLst>
  <p:sldIdLst>
    <p:sldId id="415" r:id="rId7"/>
    <p:sldId id="421" r:id="rId8"/>
    <p:sldId id="420" r:id="rId9"/>
    <p:sldId id="274" r:id="rId10"/>
    <p:sldId id="261" r:id="rId11"/>
    <p:sldId id="262" r:id="rId12"/>
    <p:sldId id="407" r:id="rId13"/>
    <p:sldId id="408" r:id="rId14"/>
    <p:sldId id="409" r:id="rId15"/>
    <p:sldId id="410" r:id="rId16"/>
    <p:sldId id="411" r:id="rId17"/>
    <p:sldId id="412" r:id="rId18"/>
    <p:sldId id="413" r:id="rId19"/>
    <p:sldId id="422" r:id="rId20"/>
    <p:sldId id="3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85d13556dc672702a6e992bc15b8c22a45ccbb8b307a1ab1e5d3439ef3059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113" autoAdjust="0"/>
  </p:normalViewPr>
  <p:slideViewPr>
    <p:cSldViewPr snapToGrid="0">
      <p:cViewPr varScale="1">
        <p:scale>
          <a:sx n="78" d="100"/>
          <a:sy n="78" d="100"/>
        </p:scale>
        <p:origin x="17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 Mazzeo" userId="db577acd-19f4-4710-b60f-6bc6598b80e3" providerId="ADAL" clId="{726517A8-672F-4355-A195-41BEFAFC02D9}"/>
    <pc:docChg chg="modSld">
      <pc:chgData name="Deborah Mazzeo" userId="db577acd-19f4-4710-b60f-6bc6598b80e3" providerId="ADAL" clId="{726517A8-672F-4355-A195-41BEFAFC02D9}" dt="2019-06-06T14:31:07.175" v="0"/>
      <pc:docMkLst>
        <pc:docMk/>
      </pc:docMkLst>
      <pc:sldChg chg="modCm">
        <pc:chgData name="Deborah Mazzeo" userId="db577acd-19f4-4710-b60f-6bc6598b80e3" providerId="ADAL" clId="{726517A8-672F-4355-A195-41BEFAFC02D9}" dt="2019-06-06T14:31:07.175" v="0"/>
        <pc:sldMkLst>
          <pc:docMk/>
          <pc:sldMk cId="692409067" sldId="413"/>
        </pc:sldMkLst>
      </pc:sldChg>
    </pc:docChg>
  </pc:docChgLst>
  <pc:docChgLst>
    <pc:chgData name="Judi Stevenson-Garcia" userId="S::jstevensongarcia@zerotothree.org::6ba6c74c-5517-4779-83a8-3173f3dd0800" providerId="AD" clId="Web-{C2A02A48-3D2B-23B8-D75E-35EA43BC3B25}"/>
    <pc:docChg chg="modSld">
      <pc:chgData name="Judi Stevenson-Garcia" userId="S::jstevensongarcia@zerotothree.org::6ba6c74c-5517-4779-83a8-3173f3dd0800" providerId="AD" clId="Web-{C2A02A48-3D2B-23B8-D75E-35EA43BC3B25}" dt="2019-10-16T14:57:35.313" v="4" actId="20577"/>
      <pc:docMkLst>
        <pc:docMk/>
      </pc:docMkLst>
      <pc:sldChg chg="modSp delCm">
        <pc:chgData name="Judi Stevenson-Garcia" userId="S::jstevensongarcia@zerotothree.org::6ba6c74c-5517-4779-83a8-3173f3dd0800" providerId="AD" clId="Web-{C2A02A48-3D2B-23B8-D75E-35EA43BC3B25}" dt="2019-10-16T14:57:35.313" v="3" actId="20577"/>
        <pc:sldMkLst>
          <pc:docMk/>
          <pc:sldMk cId="692409067" sldId="413"/>
        </pc:sldMkLst>
        <pc:spChg chg="mod">
          <ac:chgData name="Judi Stevenson-Garcia" userId="S::jstevensongarcia@zerotothree.org::6ba6c74c-5517-4779-83a8-3173f3dd0800" providerId="AD" clId="Web-{C2A02A48-3D2B-23B8-D75E-35EA43BC3B25}" dt="2019-10-16T14:57:35.313" v="3" actId="20577"/>
          <ac:spMkLst>
            <pc:docMk/>
            <pc:sldMk cId="692409067" sldId="413"/>
            <ac:spMk id="2" creationId="{00000000-0000-0000-0000-000000000000}"/>
          </ac:spMkLst>
        </pc:spChg>
      </pc:sldChg>
    </pc:docChg>
  </pc:docChgLst>
  <pc:docChgLst>
    <pc:chgData name="Treshawn Anderson" userId="8c75b154d1ffb6ee" providerId="OrgId" clId="{126A2477-C3A1-4FC0-BFFB-F6844CBDD6E1}"/>
    <pc:docChg chg="custSel addSld delSld modSld">
      <pc:chgData name="Treshawn Anderson" userId="8c75b154d1ffb6ee" providerId="OrgId" clId="{126A2477-C3A1-4FC0-BFFB-F6844CBDD6E1}" dt="2019-07-08T16:26:31.879" v="317" actId="20577"/>
      <pc:docMkLst>
        <pc:docMk/>
      </pc:docMkLst>
      <pc:sldChg chg="modSp">
        <pc:chgData name="Treshawn Anderson" userId="8c75b154d1ffb6ee" providerId="OrgId" clId="{126A2477-C3A1-4FC0-BFFB-F6844CBDD6E1}" dt="2019-07-08T16:26:31.879" v="317" actId="20577"/>
        <pc:sldMkLst>
          <pc:docMk/>
          <pc:sldMk cId="1712895670" sldId="274"/>
        </pc:sldMkLst>
        <pc:spChg chg="mod">
          <ac:chgData name="Treshawn Anderson" userId="8c75b154d1ffb6ee" providerId="OrgId" clId="{126A2477-C3A1-4FC0-BFFB-F6844CBDD6E1}" dt="2019-07-08T16:26:31.879" v="317" actId="20577"/>
          <ac:spMkLst>
            <pc:docMk/>
            <pc:sldMk cId="1712895670" sldId="274"/>
            <ac:spMk id="2" creationId="{00000000-0000-0000-0000-000000000000}"/>
          </ac:spMkLst>
        </pc:spChg>
      </pc:sldChg>
      <pc:sldChg chg="modSp">
        <pc:chgData name="Treshawn Anderson" userId="8c75b154d1ffb6ee" providerId="OrgId" clId="{126A2477-C3A1-4FC0-BFFB-F6844CBDD6E1}" dt="2019-07-08T16:23:50.178" v="277" actId="20577"/>
        <pc:sldMkLst>
          <pc:docMk/>
          <pc:sldMk cId="1135754257" sldId="415"/>
        </pc:sldMkLst>
        <pc:spChg chg="mod">
          <ac:chgData name="Treshawn Anderson" userId="8c75b154d1ffb6ee" providerId="OrgId" clId="{126A2477-C3A1-4FC0-BFFB-F6844CBDD6E1}" dt="2019-07-08T16:22:30.527" v="1" actId="20577"/>
          <ac:spMkLst>
            <pc:docMk/>
            <pc:sldMk cId="1135754257" sldId="415"/>
            <ac:spMk id="2" creationId="{00000000-0000-0000-0000-000000000000}"/>
          </ac:spMkLst>
        </pc:spChg>
        <pc:spChg chg="mod">
          <ac:chgData name="Treshawn Anderson" userId="8c75b154d1ffb6ee" providerId="OrgId" clId="{126A2477-C3A1-4FC0-BFFB-F6844CBDD6E1}" dt="2019-07-08T16:23:50.178" v="277" actId="20577"/>
          <ac:spMkLst>
            <pc:docMk/>
            <pc:sldMk cId="1135754257" sldId="415"/>
            <ac:spMk id="3" creationId="{00000000-0000-0000-0000-000000000000}"/>
          </ac:spMkLst>
        </pc:spChg>
      </pc:sldChg>
      <pc:sldChg chg="add">
        <pc:chgData name="Treshawn Anderson" userId="8c75b154d1ffb6ee" providerId="OrgId" clId="{126A2477-C3A1-4FC0-BFFB-F6844CBDD6E1}" dt="2019-07-08T16:25:23.029" v="280"/>
        <pc:sldMkLst>
          <pc:docMk/>
          <pc:sldMk cId="1561381977" sldId="420"/>
        </pc:sldMkLst>
      </pc:sldChg>
      <pc:sldChg chg="modSp add">
        <pc:chgData name="Treshawn Anderson" userId="8c75b154d1ffb6ee" providerId="OrgId" clId="{126A2477-C3A1-4FC0-BFFB-F6844CBDD6E1}" dt="2019-07-08T16:25:50.629" v="308" actId="20577"/>
        <pc:sldMkLst>
          <pc:docMk/>
          <pc:sldMk cId="3356072028" sldId="421"/>
        </pc:sldMkLst>
        <pc:spChg chg="mod">
          <ac:chgData name="Treshawn Anderson" userId="8c75b154d1ffb6ee" providerId="OrgId" clId="{126A2477-C3A1-4FC0-BFFB-F6844CBDD6E1}" dt="2019-07-08T16:25:50.629" v="308" actId="20577"/>
          <ac:spMkLst>
            <pc:docMk/>
            <pc:sldMk cId="3356072028" sldId="421"/>
            <ac:spMk id="2" creationId="{B49CE8C4-4AD9-4238-92E6-48725079FBA0}"/>
          </ac:spMkLst>
        </pc:spChg>
      </pc:sldChg>
    </pc:docChg>
  </pc:docChgLst>
  <pc:docChgLst>
    <pc:chgData name="Treshawn Anderson" userId="8c75b154d1ffb6ee" providerId="OrgId" clId="{4C24831A-4D40-431E-A691-71F317482894}"/>
    <pc:docChg chg="custSel modSld">
      <pc:chgData name="Treshawn Anderson" userId="8c75b154d1ffb6ee" providerId="OrgId" clId="{4C24831A-4D40-431E-A691-71F317482894}" dt="2020-03-25T16:54:03.358" v="11" actId="313"/>
      <pc:docMkLst>
        <pc:docMk/>
      </pc:docMkLst>
      <pc:sldChg chg="modSp mod">
        <pc:chgData name="Treshawn Anderson" userId="8c75b154d1ffb6ee" providerId="OrgId" clId="{4C24831A-4D40-431E-A691-71F317482894}" dt="2020-03-25T16:54:03.358" v="11" actId="313"/>
        <pc:sldMkLst>
          <pc:docMk/>
          <pc:sldMk cId="1561381977" sldId="420"/>
        </pc:sldMkLst>
        <pc:spChg chg="mod">
          <ac:chgData name="Treshawn Anderson" userId="8c75b154d1ffb6ee" providerId="OrgId" clId="{4C24831A-4D40-431E-A691-71F317482894}" dt="2020-03-25T16:54:03.358" v="11" actId="313"/>
          <ac:spMkLst>
            <pc:docMk/>
            <pc:sldMk cId="1561381977" sldId="420"/>
            <ac:spMk id="4" creationId="{09616508-6A15-4B89-86CB-8B55C15B2E72}"/>
          </ac:spMkLst>
        </pc:spChg>
      </pc:sldChg>
    </pc:docChg>
  </pc:docChgLst>
  <pc:docChgLst>
    <pc:chgData name="Treshawn Anderson" userId="8c75b154d1ffb6ee" providerId="OrgId" clId="{2DEBC323-1805-46D1-B69A-D572F8ED0FF8}"/>
    <pc:docChg chg="addSld delSld modSld">
      <pc:chgData name="Treshawn Anderson" userId="8c75b154d1ffb6ee" providerId="OrgId" clId="{2DEBC323-1805-46D1-B69A-D572F8ED0FF8}" dt="2019-07-19T20:07:04.960" v="1" actId="2696"/>
      <pc:docMkLst>
        <pc:docMk/>
      </pc:docMkLst>
      <pc:sldChg chg="add del">
        <pc:chgData name="Treshawn Anderson" userId="8c75b154d1ffb6ee" providerId="OrgId" clId="{2DEBC323-1805-46D1-B69A-D572F8ED0FF8}" dt="2019-07-19T20:07:04.960" v="1" actId="2696"/>
        <pc:sldMkLst>
          <pc:docMk/>
          <pc:sldMk cId="2451966025"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B4FAC-5D2F-4C10-BF19-76A6694E4BF3}" type="datetimeFigureOut">
              <a:rPr lang="en-US" smtClean="0"/>
              <a:t>3/25/2020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40366-FCE6-43CF-9655-FED844FD05BA}" type="slidenum">
              <a:rPr lang="en-US" smtClean="0"/>
              <a:t>‹#›</a:t>
            </a:fld>
            <a:endParaRPr lang="en-US"/>
          </a:p>
        </p:txBody>
      </p:sp>
    </p:spTree>
    <p:extLst>
      <p:ext uri="{BB962C8B-B14F-4D97-AF65-F5344CB8AC3E}">
        <p14:creationId xmlns:p14="http://schemas.microsoft.com/office/powerpoint/2010/main" val="360875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93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 </a:t>
            </a:r>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10</a:t>
            </a:fld>
            <a:endParaRPr lang="en-US" dirty="0"/>
          </a:p>
        </p:txBody>
      </p:sp>
    </p:spTree>
    <p:extLst>
      <p:ext uri="{BB962C8B-B14F-4D97-AF65-F5344CB8AC3E}">
        <p14:creationId xmlns:p14="http://schemas.microsoft.com/office/powerpoint/2010/main" val="64612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 (to be placed after slide 25)</a:t>
            </a:r>
          </a:p>
          <a:p>
            <a:endParaRPr lang="en-US" b="1" dirty="0"/>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11</a:t>
            </a:fld>
            <a:endParaRPr lang="en-US" dirty="0"/>
          </a:p>
        </p:txBody>
      </p:sp>
    </p:spTree>
    <p:extLst>
      <p:ext uri="{BB962C8B-B14F-4D97-AF65-F5344CB8AC3E}">
        <p14:creationId xmlns:p14="http://schemas.microsoft.com/office/powerpoint/2010/main" val="228478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a:t>
            </a:r>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12</a:t>
            </a:fld>
            <a:endParaRPr lang="en-US" dirty="0"/>
          </a:p>
        </p:txBody>
      </p:sp>
    </p:spTree>
    <p:extLst>
      <p:ext uri="{BB962C8B-B14F-4D97-AF65-F5344CB8AC3E}">
        <p14:creationId xmlns:p14="http://schemas.microsoft.com/office/powerpoint/2010/main" val="379395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 </a:t>
            </a:r>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13</a:t>
            </a:fld>
            <a:endParaRPr lang="en-US" dirty="0"/>
          </a:p>
        </p:txBody>
      </p:sp>
    </p:spTree>
    <p:extLst>
      <p:ext uri="{BB962C8B-B14F-4D97-AF65-F5344CB8AC3E}">
        <p14:creationId xmlns:p14="http://schemas.microsoft.com/office/powerpoint/2010/main" val="310640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789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CEC31C-0278-496F-A5DB-D6E02499B53A}" type="slidenum">
              <a:rPr lang="en-US" smtClean="0"/>
              <a:t>15</a:t>
            </a:fld>
            <a:endParaRPr lang="en-US" dirty="0"/>
          </a:p>
        </p:txBody>
      </p:sp>
    </p:spTree>
    <p:extLst>
      <p:ext uri="{BB962C8B-B14F-4D97-AF65-F5344CB8AC3E}">
        <p14:creationId xmlns:p14="http://schemas.microsoft.com/office/powerpoint/2010/main" val="200552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Slide 2</a:t>
            </a:r>
            <a:endParaRPr lang="en-US" dirty="0"/>
          </a:p>
        </p:txBody>
      </p:sp>
      <p:sp>
        <p:nvSpPr>
          <p:cNvPr id="4" name="Slide Number Placeholder 3"/>
          <p:cNvSpPr>
            <a:spLocks noGrp="1"/>
          </p:cNvSpPr>
          <p:nvPr>
            <p:ph type="sldNum" sz="quarter" idx="5"/>
          </p:nvPr>
        </p:nvSpPr>
        <p:spPr/>
        <p:txBody>
          <a:bodyPr/>
          <a:lstStyle/>
          <a:p>
            <a:fld id="{C0D8B3F3-D4B9-47C0-8095-EC3F44BF0F1E}" type="slidenum">
              <a:rPr lang="en-US" smtClean="0"/>
              <a:t>2</a:t>
            </a:fld>
            <a:endParaRPr lang="en-US"/>
          </a:p>
        </p:txBody>
      </p:sp>
    </p:spTree>
    <p:extLst>
      <p:ext uri="{BB962C8B-B14F-4D97-AF65-F5344CB8AC3E}">
        <p14:creationId xmlns:p14="http://schemas.microsoft.com/office/powerpoint/2010/main" val="288682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Slide 4</a:t>
            </a:r>
            <a:endParaRPr lang="en-US" dirty="0"/>
          </a:p>
        </p:txBody>
      </p:sp>
      <p:sp>
        <p:nvSpPr>
          <p:cNvPr id="4" name="Slide Number Placeholder 3"/>
          <p:cNvSpPr>
            <a:spLocks noGrp="1"/>
          </p:cNvSpPr>
          <p:nvPr>
            <p:ph type="sldNum" sz="quarter" idx="5"/>
          </p:nvPr>
        </p:nvSpPr>
        <p:spPr/>
        <p:txBody>
          <a:bodyPr/>
          <a:lstStyle/>
          <a:p>
            <a:fld id="{C0D8B3F3-D4B9-47C0-8095-EC3F44BF0F1E}" type="slidenum">
              <a:rPr lang="en-US" smtClean="0"/>
              <a:t>3</a:t>
            </a:fld>
            <a:endParaRPr lang="en-US"/>
          </a:p>
        </p:txBody>
      </p:sp>
    </p:spTree>
    <p:extLst>
      <p:ext uri="{BB962C8B-B14F-4D97-AF65-F5344CB8AC3E}">
        <p14:creationId xmlns:p14="http://schemas.microsoft.com/office/powerpoint/2010/main" val="418609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94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each ELOF slide, start by briefly discussing the boxed text.  </a:t>
            </a:r>
            <a:r>
              <a:rPr lang="en-US" sz="1200" i="1" kern="1200" dirty="0">
                <a:solidFill>
                  <a:schemeClr val="tx1"/>
                </a:solidFill>
                <a:effectLst/>
                <a:latin typeface="+mn-lt"/>
                <a:ea typeface="+mn-ea"/>
                <a:cs typeface="+mn-cs"/>
              </a:rPr>
              <a:t>Then</a:t>
            </a:r>
            <a:r>
              <a:rPr lang="en-US" sz="1200" kern="1200" dirty="0">
                <a:solidFill>
                  <a:schemeClr val="tx1"/>
                </a:solidFill>
                <a:effectLst/>
                <a:latin typeface="+mn-lt"/>
                <a:ea typeface="+mn-ea"/>
                <a:cs typeface="+mn-cs"/>
              </a:rPr>
              <a:t> move to the presenter notes, </a:t>
            </a:r>
            <a:r>
              <a:rPr lang="en-US" sz="1200" i="1" kern="1200" dirty="0">
                <a:solidFill>
                  <a:schemeClr val="tx1"/>
                </a:solidFill>
                <a:effectLst/>
                <a:latin typeface="+mn-lt"/>
                <a:ea typeface="+mn-ea"/>
                <a:cs typeface="+mn-cs"/>
              </a:rPr>
              <a:t>in synchrony with </a:t>
            </a:r>
            <a:r>
              <a:rPr lang="en-US" sz="1200" kern="1200" dirty="0">
                <a:solidFill>
                  <a:schemeClr val="tx1"/>
                </a:solidFill>
                <a:effectLst/>
                <a:latin typeface="+mn-lt"/>
                <a:ea typeface="+mn-ea"/>
                <a:cs typeface="+mn-cs"/>
              </a:rPr>
              <a:t>clicking to prompt each note. That is: one click/one note on screen/one paragraph to present.</a:t>
            </a: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Goal IT-C 8. </a:t>
            </a:r>
            <a:r>
              <a:rPr lang="en-US" sz="1200" i="1" kern="1200" dirty="0">
                <a:solidFill>
                  <a:schemeClr val="tx1"/>
                </a:solidFill>
                <a:effectLst/>
                <a:latin typeface="+mn-lt"/>
                <a:ea typeface="+mn-ea"/>
                <a:cs typeface="+mn-cs"/>
              </a:rPr>
              <a:t>Child develops sense of number and quantity.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Let us add that children are sensitive to numbers and can intuitively compare numbers both small and large (if one group is a lot more numerous than the other) in their first year of life.</a:t>
            </a: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learn their first number words by 18 months. They usually learn “two” first.</a:t>
            </a:r>
          </a:p>
          <a:p>
            <a:r>
              <a:rPr lang="en-US" sz="1200" kern="1200" dirty="0">
                <a:solidFill>
                  <a:schemeClr val="tx1"/>
                </a:solidFill>
                <a:effectLst/>
                <a:latin typeface="+mn-lt"/>
                <a:ea typeface="+mn-ea"/>
                <a:cs typeface="+mn-cs"/>
              </a:rPr>
              <a:t>They can recognize very small numbers without counting…</a:t>
            </a:r>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5</a:t>
            </a:fld>
            <a:endParaRPr lang="en-US"/>
          </a:p>
        </p:txBody>
      </p:sp>
    </p:spTree>
    <p:extLst>
      <p:ext uri="{BB962C8B-B14F-4D97-AF65-F5344CB8AC3E}">
        <p14:creationId xmlns:p14="http://schemas.microsoft.com/office/powerpoint/2010/main" val="329962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where the ELOF first presents recognition and number and subitizing. However, the foundations for this ability actually begins much sooner.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a:t>
            </a:r>
            <a:r>
              <a:rPr lang="en-US" sz="1200" u="sng" kern="1200" dirty="0">
                <a:solidFill>
                  <a:schemeClr val="tx1"/>
                </a:solidFill>
                <a:effectLst/>
                <a:latin typeface="+mn-lt"/>
                <a:ea typeface="+mn-ea"/>
                <a:cs typeface="+mn-cs"/>
              </a:rPr>
              <a:t>it is important that we distinguish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between</a:t>
            </a:r>
            <a:r>
              <a:rPr lang="en-US" sz="1200" kern="1200" dirty="0">
                <a:solidFill>
                  <a:schemeClr val="tx1"/>
                </a:solidFill>
                <a:effectLst/>
                <a:latin typeface="+mn-lt"/>
                <a:ea typeface="+mn-ea"/>
                <a:cs typeface="+mn-cs"/>
              </a:rPr>
              <a:t> a developmental progression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a learning trajectory—which includes a developmental progression at its core,  but also includes the goal and linked instructional activities.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now turn to describing number recognition and subitizing through the lens of a development progression and then through the lens of the complete learning trajectory.</a:t>
            </a:r>
          </a:p>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6</a:t>
            </a:fld>
            <a:endParaRPr lang="en-US"/>
          </a:p>
        </p:txBody>
      </p:sp>
    </p:spTree>
    <p:extLst>
      <p:ext uri="{BB962C8B-B14F-4D97-AF65-F5344CB8AC3E}">
        <p14:creationId xmlns:p14="http://schemas.microsoft.com/office/powerpoint/2010/main" val="399696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 </a:t>
            </a:r>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7</a:t>
            </a:fld>
            <a:endParaRPr lang="en-US" dirty="0"/>
          </a:p>
        </p:txBody>
      </p:sp>
    </p:spTree>
    <p:extLst>
      <p:ext uri="{BB962C8B-B14F-4D97-AF65-F5344CB8AC3E}">
        <p14:creationId xmlns:p14="http://schemas.microsoft.com/office/powerpoint/2010/main" val="4105846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a:t>
            </a:r>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8</a:t>
            </a:fld>
            <a:endParaRPr lang="en-US" dirty="0"/>
          </a:p>
        </p:txBody>
      </p:sp>
    </p:spTree>
    <p:extLst>
      <p:ext uri="{BB962C8B-B14F-4D97-AF65-F5344CB8AC3E}">
        <p14:creationId xmlns:p14="http://schemas.microsoft.com/office/powerpoint/2010/main" val="632531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Video Slide </a:t>
            </a:r>
          </a:p>
          <a:p>
            <a:pPr marL="171450" indent="-171450">
              <a:buFont typeface="Arial"/>
              <a:buChar char="•"/>
            </a:pPr>
            <a:r>
              <a:rPr lang="en-US" dirty="0"/>
              <a:t>Use the link in the 2</a:t>
            </a:r>
            <a:r>
              <a:rPr lang="en-US" baseline="30000" dirty="0"/>
              <a:t>nd</a:t>
            </a:r>
            <a:r>
              <a:rPr lang="en-US" dirty="0"/>
              <a:t> bullet to see a video example (click on </a:t>
            </a:r>
            <a:r>
              <a:rPr lang="en-US" u="sng" dirty="0"/>
              <a:t>here</a:t>
            </a:r>
            <a:r>
              <a:rPr lang="en-US" dirty="0"/>
              <a:t>). Read and discuss the text around the video.</a:t>
            </a:r>
          </a:p>
          <a:p>
            <a:pPr marL="171450" indent="-171450">
              <a:buFont typeface="Arial"/>
              <a:buChar char="•"/>
            </a:pPr>
            <a:r>
              <a:rPr lang="en-US" dirty="0"/>
              <a:t>If there is time, show other videos of children at that level at </a:t>
            </a:r>
            <a:r>
              <a:rPr lang="en-US" dirty="0" err="1"/>
              <a:t>LearningTrajectories.org</a:t>
            </a:r>
            <a:r>
              <a:rPr lang="en-US" dirty="0"/>
              <a:t> (click on </a:t>
            </a:r>
            <a:r>
              <a:rPr lang="en-US" u="sng" dirty="0" err="1"/>
              <a:t>LearningTrajectories.org</a:t>
            </a:r>
            <a:r>
              <a:rPr lang="en-US" u="none" dirty="0"/>
              <a:t>).</a:t>
            </a:r>
          </a:p>
          <a:p>
            <a:pPr marL="171450" indent="-171450">
              <a:buFont typeface="Arial"/>
              <a:buChar char="•"/>
            </a:pPr>
            <a:endParaRPr lang="en-US" u="none" dirty="0"/>
          </a:p>
          <a:p>
            <a:pPr marL="171450" indent="-171450">
              <a:buFont typeface="Arial"/>
              <a:buChar char="•"/>
            </a:pPr>
            <a:r>
              <a:rPr lang="en-US" i="1" u="none" dirty="0"/>
              <a:t>Important note: Do not show the actual URL in the link or share it with anyone. It should not be downloaded or disseminated in any form to maintain privacy agreements.</a:t>
            </a:r>
          </a:p>
        </p:txBody>
      </p:sp>
      <p:sp>
        <p:nvSpPr>
          <p:cNvPr id="4" name="Slide Number Placeholder 3"/>
          <p:cNvSpPr>
            <a:spLocks noGrp="1"/>
          </p:cNvSpPr>
          <p:nvPr>
            <p:ph type="sldNum" sz="quarter" idx="10"/>
          </p:nvPr>
        </p:nvSpPr>
        <p:spPr/>
        <p:txBody>
          <a:bodyPr/>
          <a:lstStyle/>
          <a:p>
            <a:fld id="{A4CEC31C-0278-496F-A5DB-D6E02499B53A}" type="slidenum">
              <a:rPr lang="en-US" smtClean="0"/>
              <a:t>9</a:t>
            </a:fld>
            <a:endParaRPr lang="en-US" dirty="0"/>
          </a:p>
        </p:txBody>
      </p:sp>
    </p:spTree>
    <p:extLst>
      <p:ext uri="{BB962C8B-B14F-4D97-AF65-F5344CB8AC3E}">
        <p14:creationId xmlns:p14="http://schemas.microsoft.com/office/powerpoint/2010/main" val="1313261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32CC-6735-4453-A97E-6EDDA67A4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440EBF-8A4B-4B3B-AE08-63CDC04F2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33B18-6C0E-4401-8E2C-CAAECF5435C5}"/>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5" name="Footer Placeholder 4">
            <a:extLst>
              <a:ext uri="{FF2B5EF4-FFF2-40B4-BE49-F238E27FC236}">
                <a16:creationId xmlns:a16="http://schemas.microsoft.com/office/drawing/2014/main" id="{F76121CC-F984-435F-8EA5-DF85FD986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CE156-2AAA-4885-BF4D-D99D6A3A9DC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88522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8780-7FCC-49BE-99EF-1C30159D5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EABBE-698D-41E4-84D2-D4E2EE99D0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07CA3-428C-45DF-9F37-5F64116A0C12}"/>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5" name="Footer Placeholder 4">
            <a:extLst>
              <a:ext uri="{FF2B5EF4-FFF2-40B4-BE49-F238E27FC236}">
                <a16:creationId xmlns:a16="http://schemas.microsoft.com/office/drawing/2014/main" id="{CDED8476-0B37-4423-9A9C-7C01CBFDA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DE348-B1B7-4F50-8D0B-7E9008895330}"/>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83899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C357-E853-4722-97E7-2D0616F2AF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E8D59-9C73-425A-9139-2835D93E1C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BB02E-4C8D-4FA2-BD40-555DDACB33E9}"/>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5" name="Footer Placeholder 4">
            <a:extLst>
              <a:ext uri="{FF2B5EF4-FFF2-40B4-BE49-F238E27FC236}">
                <a16:creationId xmlns:a16="http://schemas.microsoft.com/office/drawing/2014/main" id="{424BE132-D7BE-4CB0-BC4F-7E2B7DB1B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D3F04-4256-4EA0-9CA9-9B7782F7C97E}"/>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359242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45459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80668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004657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23202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231577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14776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
        <p:nvSpPr>
          <p:cNvPr id="12" name="Title 1">
            <a:extLst>
              <a:ext uri="{FF2B5EF4-FFF2-40B4-BE49-F238E27FC236}">
                <a16:creationId xmlns:a16="http://schemas.microsoft.com/office/drawing/2014/main" id="{A15D9247-473C-467F-87C2-4E399B184CEB}"/>
              </a:ext>
            </a:extLst>
          </p:cNvPr>
          <p:cNvSpPr>
            <a:spLocks noGrp="1"/>
          </p:cNvSpPr>
          <p:nvPr>
            <p:ph type="title"/>
          </p:nvPr>
        </p:nvSpPr>
        <p:spPr>
          <a:xfrm>
            <a:off x="838200" y="365125"/>
            <a:ext cx="10515600" cy="962459"/>
          </a:xfrm>
        </p:spPr>
        <p:txBody>
          <a:bodyPr/>
          <a:lstStyle/>
          <a:p>
            <a:r>
              <a:rPr lang="en-US"/>
              <a:t>Click to edit Master title style</a:t>
            </a:r>
          </a:p>
        </p:txBody>
      </p:sp>
    </p:spTree>
    <p:extLst>
      <p:ext uri="{BB962C8B-B14F-4D97-AF65-F5344CB8AC3E}">
        <p14:creationId xmlns:p14="http://schemas.microsoft.com/office/powerpoint/2010/main" val="485700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28086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E3AA-D26F-4E0A-B3EC-4ACB46198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D2832-99ED-4E9C-8FFE-763D1CAD53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B07FB-C253-45B2-A86A-65192238590A}"/>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5" name="Footer Placeholder 4">
            <a:extLst>
              <a:ext uri="{FF2B5EF4-FFF2-40B4-BE49-F238E27FC236}">
                <a16:creationId xmlns:a16="http://schemas.microsoft.com/office/drawing/2014/main" id="{5363643E-7CED-424C-92E9-6BFE2C556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64ABE-4511-4980-87C2-35831ABA29F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85962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407690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90576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610738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08226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013868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8946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743797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5D48-39AD-4578-B9E7-800A007B7F7B}"/>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688BE06E-D2DD-44AB-930C-A377ACB5D81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66160" y="134654"/>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197375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922307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3/25/2020</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272328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56FC-6470-4FE5-9299-D0B6C6B625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D5660-73D8-4650-84FB-9889022D8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7433C2-DAFC-4882-9B66-18E6CDBCC100}"/>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5" name="Footer Placeholder 4">
            <a:extLst>
              <a:ext uri="{FF2B5EF4-FFF2-40B4-BE49-F238E27FC236}">
                <a16:creationId xmlns:a16="http://schemas.microsoft.com/office/drawing/2014/main" id="{77278848-3913-4658-96CB-4EFD9C27E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41E05-5977-4ECD-A473-53DB27021F40}"/>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210778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D704-B164-4C3D-A3DA-44A381C36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D25C6-6B14-4E0E-8D80-0A552A7668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049B7-84C5-490F-AC83-84FA5947F8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25BA23-030A-43E9-8ABC-10E2A816D072}"/>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6" name="Footer Placeholder 5">
            <a:extLst>
              <a:ext uri="{FF2B5EF4-FFF2-40B4-BE49-F238E27FC236}">
                <a16:creationId xmlns:a16="http://schemas.microsoft.com/office/drawing/2014/main" id="{E30602CA-0CFA-4CF3-9D8B-F7F3B1F5C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3F5BF-E65C-49B0-8A0F-A755920BDC0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264580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17B8-9166-4C4A-AC57-3563439305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488A72-0DC2-470E-9B94-AF520E1F8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E87AF0-73CA-4606-B628-7572BC3F35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A7034-AF15-4251-92CC-23B588033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6D0ED9-077F-4039-AE52-C1B55B4A45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70BE63-F643-4EB4-B9F7-9A4C8C8C4553}"/>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8" name="Footer Placeholder 7">
            <a:extLst>
              <a:ext uri="{FF2B5EF4-FFF2-40B4-BE49-F238E27FC236}">
                <a16:creationId xmlns:a16="http://schemas.microsoft.com/office/drawing/2014/main" id="{0B1BDCE7-7866-43E2-98F2-A12F9B9C93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B60787-D006-4A8C-9341-49ED323C41F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3910165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F637-9A34-46B8-AB0F-7DF559953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09AE2-C28F-4E11-A69F-E15AA7E676D6}"/>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4" name="Footer Placeholder 3">
            <a:extLst>
              <a:ext uri="{FF2B5EF4-FFF2-40B4-BE49-F238E27FC236}">
                <a16:creationId xmlns:a16="http://schemas.microsoft.com/office/drawing/2014/main" id="{E30F9C44-74A7-4612-9CE5-7057DCA57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582EF-CD8A-4D52-8F5F-8AD4DFAEF4B7}"/>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7952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5A66C-BE27-4A36-9446-F9B0ECE526CD}"/>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3" name="Footer Placeholder 2">
            <a:extLst>
              <a:ext uri="{FF2B5EF4-FFF2-40B4-BE49-F238E27FC236}">
                <a16:creationId xmlns:a16="http://schemas.microsoft.com/office/drawing/2014/main" id="{DEAD4076-50D4-45F4-9CF5-C55A177F7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2E36CD-3D08-4F0F-AECB-1296B919FE9E}"/>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14810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44BE-6D46-4805-8C42-8376BA2DF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7E58F8-A153-4B3B-B3D4-D534AB495F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7DE3F-540C-480F-905E-94734991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E66810-8735-45BA-BDE9-D688C486B3A1}"/>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6" name="Footer Placeholder 5">
            <a:extLst>
              <a:ext uri="{FF2B5EF4-FFF2-40B4-BE49-F238E27FC236}">
                <a16:creationId xmlns:a16="http://schemas.microsoft.com/office/drawing/2014/main" id="{B7CCA0E6-5C1F-4EA7-9E72-4A5299E71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3A749-5523-4A56-8963-00D5A897E577}"/>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200652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155F-2996-43EB-B21F-A5C8929E6E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9E677-0DCB-4873-BB41-59A7AC7BD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18CD0D-9385-4E31-809F-B219BB8B5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E38502-F2AD-430F-B330-039EF52F82F2}"/>
              </a:ext>
            </a:extLst>
          </p:cNvPr>
          <p:cNvSpPr>
            <a:spLocks noGrp="1"/>
          </p:cNvSpPr>
          <p:nvPr>
            <p:ph type="dt" sz="half" idx="10"/>
          </p:nvPr>
        </p:nvSpPr>
        <p:spPr/>
        <p:txBody>
          <a:bodyPr/>
          <a:lstStyle/>
          <a:p>
            <a:fld id="{A6EBCA98-4561-415A-8D77-CBB508492ABF}" type="datetimeFigureOut">
              <a:rPr lang="en-US" smtClean="0"/>
              <a:t>3/25/2020</a:t>
            </a:fld>
            <a:endParaRPr lang="en-US"/>
          </a:p>
        </p:txBody>
      </p:sp>
      <p:sp>
        <p:nvSpPr>
          <p:cNvPr id="6" name="Footer Placeholder 5">
            <a:extLst>
              <a:ext uri="{FF2B5EF4-FFF2-40B4-BE49-F238E27FC236}">
                <a16:creationId xmlns:a16="http://schemas.microsoft.com/office/drawing/2014/main" id="{CDE461A9-6720-4D97-A043-33A4AFA71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584F9B-9DEF-4B6F-827E-0165F3A08E04}"/>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79253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C9964-5AA7-472A-936B-1B1589F22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69191-D5AE-458F-B5B7-9826C05EB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DEB60-EAC7-4E80-85BD-ACC5CAA7B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BCA98-4561-415A-8D77-CBB508492ABF}" type="datetimeFigureOut">
              <a:rPr lang="en-US" smtClean="0"/>
              <a:t>3/25/2020</a:t>
            </a:fld>
            <a:endParaRPr lang="en-US"/>
          </a:p>
        </p:txBody>
      </p:sp>
      <p:sp>
        <p:nvSpPr>
          <p:cNvPr id="5" name="Footer Placeholder 4">
            <a:extLst>
              <a:ext uri="{FF2B5EF4-FFF2-40B4-BE49-F238E27FC236}">
                <a16:creationId xmlns:a16="http://schemas.microsoft.com/office/drawing/2014/main" id="{274EE46F-1C99-40FB-A02B-1FB573CCB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A578AA-E0D3-4C47-A4A8-F9AAFA9C3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45677-F529-4E84-AC9E-2A70717B4366}" type="slidenum">
              <a:rPr lang="en-US" smtClean="0"/>
              <a:t>‹#›</a:t>
            </a:fld>
            <a:endParaRPr lang="en-US"/>
          </a:p>
        </p:txBody>
      </p:sp>
    </p:spTree>
    <p:extLst>
      <p:ext uri="{BB962C8B-B14F-4D97-AF65-F5344CB8AC3E}">
        <p14:creationId xmlns:p14="http://schemas.microsoft.com/office/powerpoint/2010/main" val="508598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055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68651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515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284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284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trajectory/subitizing/conceptual-subitizer-1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www.learningtrajectories.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1022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285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393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HSPPS Support Math</a:t>
            </a:r>
          </a:p>
        </p:txBody>
      </p:sp>
      <p:sp>
        <p:nvSpPr>
          <p:cNvPr id="3" name="Content Placeholder 2"/>
          <p:cNvSpPr>
            <a:spLocks noGrp="1"/>
          </p:cNvSpPr>
          <p:nvPr>
            <p:ph idx="1"/>
          </p:nvPr>
        </p:nvSpPr>
        <p:spPr/>
        <p:txBody>
          <a:bodyPr/>
          <a:lstStyle/>
          <a:p>
            <a:pPr marL="0" indent="0">
              <a:buNone/>
            </a:pPr>
            <a:r>
              <a:rPr lang="en-US" dirty="0"/>
              <a:t>Subpart C - Education and Child Development Program Services </a:t>
            </a:r>
          </a:p>
          <a:p>
            <a:pPr marL="0" indent="0">
              <a:buNone/>
            </a:pPr>
            <a:endParaRPr lang="en-US" dirty="0"/>
          </a:p>
          <a:p>
            <a:pPr marL="0" indent="0">
              <a:buNone/>
            </a:pPr>
            <a:r>
              <a:rPr lang="en-US" dirty="0"/>
              <a:t>1302.30 Purpose </a:t>
            </a:r>
          </a:p>
          <a:p>
            <a:pPr marL="0" indent="0">
              <a:buNone/>
            </a:pPr>
            <a:endParaRPr lang="en-US" dirty="0"/>
          </a:p>
          <a:p>
            <a:pPr marL="0" indent="0">
              <a:buNone/>
            </a:pPr>
            <a:r>
              <a:rPr lang="en-US" dirty="0"/>
              <a:t>A program must deliver developmentally, culturally, and linguistically appropriate learning experiences in language, literacy, mathematics, social and emotional functioning, approaches to learning, science, physical skills, and creative arts…</a:t>
            </a:r>
          </a:p>
          <a:p>
            <a:endParaRPr lang="en-US" dirty="0"/>
          </a:p>
        </p:txBody>
      </p:sp>
    </p:spTree>
    <p:extLst>
      <p:ext uri="{BB962C8B-B14F-4D97-AF65-F5344CB8AC3E}">
        <p14:creationId xmlns:p14="http://schemas.microsoft.com/office/powerpoint/2010/main" val="113575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09752" y="0"/>
            <a:ext cx="10515600" cy="1574941"/>
          </a:xfrm>
        </p:spPr>
        <p:txBody>
          <a:bodyPr>
            <a:normAutofit fontScale="90000"/>
          </a:bodyPr>
          <a:lstStyle/>
          <a:p>
            <a:r>
              <a:rPr lang="en-US" sz="7200" dirty="0"/>
              <a:t>LT</a:t>
            </a:r>
            <a:r>
              <a:rPr lang="en-US" sz="7200" baseline="30000" dirty="0"/>
              <a:t>2</a:t>
            </a:r>
            <a:r>
              <a:rPr lang="en-US" sz="7200" dirty="0"/>
              <a:t>: Perceptual </a:t>
            </a:r>
            <a:r>
              <a:rPr lang="en-US" sz="7200" dirty="0" err="1"/>
              <a:t>Subitizer</a:t>
            </a:r>
            <a:r>
              <a:rPr lang="en-US" sz="7200" dirty="0"/>
              <a:t> to 4</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91892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09752" y="-124180"/>
            <a:ext cx="10515600" cy="1574941"/>
          </a:xfrm>
        </p:spPr>
        <p:txBody>
          <a:bodyPr>
            <a:normAutofit fontScale="90000"/>
          </a:bodyPr>
          <a:lstStyle/>
          <a:p>
            <a:r>
              <a:rPr lang="en-US" sz="7200" dirty="0"/>
              <a:t>LT</a:t>
            </a:r>
            <a:r>
              <a:rPr lang="en-US" sz="7200" baseline="30000" dirty="0"/>
              <a:t>2</a:t>
            </a:r>
            <a:r>
              <a:rPr lang="en-US" sz="7200" dirty="0"/>
              <a:t>: Perceptual </a:t>
            </a:r>
            <a:r>
              <a:rPr lang="en-US" sz="7200" dirty="0" err="1"/>
              <a:t>Subitizer</a:t>
            </a:r>
            <a:r>
              <a:rPr lang="en-US" sz="7200" dirty="0"/>
              <a:t> to 5</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3294383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697052" y="-136880"/>
            <a:ext cx="10515600" cy="1574941"/>
          </a:xfrm>
        </p:spPr>
        <p:txBody>
          <a:bodyPr>
            <a:normAutofit fontScale="90000"/>
          </a:bodyPr>
          <a:lstStyle/>
          <a:p>
            <a:r>
              <a:rPr lang="en-US" sz="7200" dirty="0"/>
              <a:t>LT</a:t>
            </a:r>
            <a:r>
              <a:rPr lang="en-US" sz="7200" baseline="30000" dirty="0"/>
              <a:t>2</a:t>
            </a:r>
            <a:r>
              <a:rPr lang="en-US" sz="7200" dirty="0"/>
              <a:t>: Conceptual </a:t>
            </a:r>
            <a:r>
              <a:rPr lang="en-US" sz="7200" dirty="0" err="1"/>
              <a:t>Subitizer</a:t>
            </a:r>
            <a:r>
              <a:rPr lang="en-US" sz="7200" dirty="0"/>
              <a:t> to 5</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170795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697052" y="-149580"/>
            <a:ext cx="10515600" cy="1574941"/>
          </a:xfrm>
        </p:spPr>
        <p:txBody>
          <a:bodyPr>
            <a:normAutofit fontScale="90000"/>
          </a:bodyPr>
          <a:lstStyle/>
          <a:p>
            <a:r>
              <a:rPr lang="en-US" sz="7200" dirty="0"/>
              <a:t>LT</a:t>
            </a:r>
            <a:r>
              <a:rPr lang="en-US" sz="7200" baseline="30000" dirty="0"/>
              <a:t>2</a:t>
            </a:r>
            <a:r>
              <a:rPr lang="en-US" sz="7200" dirty="0"/>
              <a:t>: Conceptual </a:t>
            </a:r>
            <a:r>
              <a:rPr lang="en-US" sz="7200" dirty="0" err="1"/>
              <a:t>Subitizer</a:t>
            </a:r>
            <a:r>
              <a:rPr lang="en-US" sz="7200" dirty="0"/>
              <a:t> to 10</a:t>
            </a:r>
          </a:p>
        </p:txBody>
      </p:sp>
      <p:sp>
        <p:nvSpPr>
          <p:cNvPr id="2" name="Text Placeholder 1"/>
          <p:cNvSpPr>
            <a:spLocks noGrp="1"/>
          </p:cNvSpPr>
          <p:nvPr>
            <p:ph sz="half" idx="1"/>
          </p:nvPr>
        </p:nvSpPr>
        <p:spPr>
          <a:xfrm>
            <a:off x="849774" y="2093198"/>
            <a:ext cx="5470003" cy="3624696"/>
          </a:xfrm>
        </p:spPr>
        <p:txBody>
          <a:bodyPr vert="horz" lIns="91440" tIns="45720" rIns="91440" bIns="45720" rtlCol="0" anchor="t">
            <a:normAutofit/>
          </a:bodyPr>
          <a:lstStyle/>
          <a:p>
            <a:pPr>
              <a:lnSpc>
                <a:spcPct val="100000"/>
              </a:lnSpc>
              <a:spcBef>
                <a:spcPct val="0"/>
              </a:spcBef>
            </a:pPr>
            <a:r>
              <a:rPr lang="en-US" sz="3200" dirty="0">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69240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14E5-37FF-4ACC-9EC1-97F413A4AE8D}"/>
              </a:ext>
            </a:extLst>
          </p:cNvPr>
          <p:cNvSpPr>
            <a:spLocks noGrp="1"/>
          </p:cNvSpPr>
          <p:nvPr>
            <p:ph type="title"/>
          </p:nvPr>
        </p:nvSpPr>
        <p:spPr>
          <a:xfrm>
            <a:off x="839788" y="457200"/>
            <a:ext cx="9338685" cy="678873"/>
          </a:xfrm>
        </p:spPr>
        <p:txBody>
          <a:bodyPr>
            <a:noAutofit/>
          </a:bodyPr>
          <a:lstStyle/>
          <a:p>
            <a:pPr algn="ctr"/>
            <a:r>
              <a:rPr lang="en-US" sz="4400" dirty="0"/>
              <a:t>Creating A Learning Environment</a:t>
            </a:r>
          </a:p>
        </p:txBody>
      </p:sp>
      <p:sp>
        <p:nvSpPr>
          <p:cNvPr id="4" name="Text Placeholder 3">
            <a:extLst>
              <a:ext uri="{FF2B5EF4-FFF2-40B4-BE49-F238E27FC236}">
                <a16:creationId xmlns:a16="http://schemas.microsoft.com/office/drawing/2014/main" id="{8B898079-3076-413A-A85B-A8896220C8B9}"/>
              </a:ext>
            </a:extLst>
          </p:cNvPr>
          <p:cNvSpPr>
            <a:spLocks noGrp="1"/>
          </p:cNvSpPr>
          <p:nvPr>
            <p:ph type="body" sz="half" idx="2"/>
          </p:nvPr>
        </p:nvSpPr>
        <p:spPr>
          <a:xfrm>
            <a:off x="7022090" y="1688523"/>
            <a:ext cx="3932237" cy="3811588"/>
          </a:xfrm>
        </p:spPr>
        <p:txBody>
          <a:bodyPr>
            <a:normAutofit/>
          </a:bodyPr>
          <a:lstStyle/>
          <a:p>
            <a:pPr>
              <a:lnSpc>
                <a:spcPct val="150000"/>
              </a:lnSpc>
            </a:pPr>
            <a:r>
              <a:rPr lang="en-US" sz="1800" b="1" dirty="0"/>
              <a:t>To ensure that you are fully supporting children’s learning, early childhood staff must understand what is valued, honored, and expected in each child’s home culture and be able to explain exactly how and what they are doing to support and take advantage of each child’s optimal ways of learning. </a:t>
            </a:r>
          </a:p>
        </p:txBody>
      </p:sp>
      <p:pic>
        <p:nvPicPr>
          <p:cNvPr id="5" name="Picture Placeholder 5" descr="A group of people in a room&#10;&#10;Description automatically generated">
            <a:extLst>
              <a:ext uri="{FF2B5EF4-FFF2-40B4-BE49-F238E27FC236}">
                <a16:creationId xmlns:a16="http://schemas.microsoft.com/office/drawing/2014/main" id="{1D01C2CD-8894-4386-8CC6-ED7B2A8A83F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565" r="4565"/>
          <a:stretch>
            <a:fillRect/>
          </a:stretch>
        </p:blipFill>
        <p:spPr>
          <a:xfrm>
            <a:off x="513711" y="1436333"/>
            <a:ext cx="6172200" cy="4533900"/>
          </a:xfrm>
        </p:spPr>
      </p:pic>
    </p:spTree>
    <p:extLst>
      <p:ext uri="{BB962C8B-B14F-4D97-AF65-F5344CB8AC3E}">
        <p14:creationId xmlns:p14="http://schemas.microsoft.com/office/powerpoint/2010/main" val="155734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608634" y="-149580"/>
            <a:ext cx="10515600" cy="1574941"/>
          </a:xfrm>
        </p:spPr>
        <p:txBody>
          <a:bodyPr>
            <a:normAutofit/>
          </a:bodyPr>
          <a:lstStyle/>
          <a:p>
            <a:r>
              <a:rPr lang="en-US" dirty="0"/>
              <a:t>LT</a:t>
            </a:r>
            <a:r>
              <a:rPr lang="en-US" baseline="30000" dirty="0"/>
              <a:t>2</a:t>
            </a:r>
            <a:r>
              <a:rPr lang="en-US" dirty="0"/>
              <a:t>: Learning and Teaching with Learning Trajectories</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a:t>See the Learning and Teaching with Learning Trajectories website for more trajectories, videos, and instructional math activities!</a:t>
            </a:r>
          </a:p>
          <a:p>
            <a:pPr>
              <a:lnSpc>
                <a:spcPct val="100000"/>
              </a:lnSpc>
              <a:spcBef>
                <a:spcPct val="0"/>
              </a:spcBef>
            </a:pPr>
            <a:r>
              <a:rPr lang="en-US" sz="3200" dirty="0">
                <a:hlinkClick r:id="rId3"/>
              </a:rPr>
              <a:t>LearningTrajectories.org</a:t>
            </a:r>
            <a:endParaRPr lang="en-US" sz="3200" dirty="0">
              <a:cs typeface="Arial"/>
            </a:endParaRPr>
          </a:p>
        </p:txBody>
      </p:sp>
      <p:pic>
        <p:nvPicPr>
          <p:cNvPr id="7" name="Content Placeholder 6">
            <a:hlinkClick r:id="rId4"/>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5"/>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41715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E8C4-4AD9-4238-92E6-48725079FBA0}"/>
              </a:ext>
            </a:extLst>
          </p:cNvPr>
          <p:cNvSpPr>
            <a:spLocks noGrp="1"/>
          </p:cNvSpPr>
          <p:nvPr>
            <p:ph type="title"/>
          </p:nvPr>
        </p:nvSpPr>
        <p:spPr/>
        <p:txBody>
          <a:bodyPr/>
          <a:lstStyle/>
          <a:p>
            <a:pPr algn="ctr"/>
            <a:r>
              <a:rPr lang="en-US" dirty="0"/>
              <a:t>HSPPS Support Language and Culture</a:t>
            </a:r>
          </a:p>
        </p:txBody>
      </p:sp>
      <p:sp>
        <p:nvSpPr>
          <p:cNvPr id="3" name="TextBox 2">
            <a:extLst>
              <a:ext uri="{FF2B5EF4-FFF2-40B4-BE49-F238E27FC236}">
                <a16:creationId xmlns:a16="http://schemas.microsoft.com/office/drawing/2014/main" id="{61F9D74C-0ECA-465C-B16F-B807EBC424D4}"/>
              </a:ext>
            </a:extLst>
          </p:cNvPr>
          <p:cNvSpPr txBox="1"/>
          <p:nvPr/>
        </p:nvSpPr>
        <p:spPr>
          <a:xfrm>
            <a:off x="959005" y="1639229"/>
            <a:ext cx="9523141" cy="4647426"/>
          </a:xfrm>
          <a:prstGeom prst="rect">
            <a:avLst/>
          </a:prstGeom>
          <a:noFill/>
        </p:spPr>
        <p:txBody>
          <a:bodyPr wrap="square" rtlCol="0">
            <a:spAutoFit/>
          </a:bodyPr>
          <a:lstStyle/>
          <a:p>
            <a:r>
              <a:rPr lang="en-US" sz="2800" dirty="0"/>
              <a:t>Subpart C – Education and Child Development Program Services</a:t>
            </a:r>
          </a:p>
          <a:p>
            <a:endParaRPr lang="en-US" sz="2800" dirty="0"/>
          </a:p>
          <a:p>
            <a:endParaRPr lang="en-US" sz="2800" dirty="0"/>
          </a:p>
          <a:p>
            <a:r>
              <a:rPr lang="en-US" sz="2800" dirty="0"/>
              <a:t>1302.36 Tribal language preservation and revitalization</a:t>
            </a:r>
          </a:p>
          <a:p>
            <a:r>
              <a:rPr lang="en-US" sz="2400" dirty="0"/>
              <a:t>A program that serves American Indian and Alaska Native children may integrate efforts to preserve, revitalize, restore, or maintain the tribal language for these children into program services. Such language preservation and revitalization efforts may include full immersion in the tribal language for the majority of the hours of planned class operations.</a:t>
            </a:r>
          </a:p>
          <a:p>
            <a:r>
              <a:rPr lang="en-US" sz="2400" dirty="0"/>
              <a:t> </a:t>
            </a:r>
            <a:endParaRPr lang="en-US" sz="1600" dirty="0"/>
          </a:p>
          <a:p>
            <a:endParaRPr lang="en-US" sz="4000" dirty="0"/>
          </a:p>
        </p:txBody>
      </p:sp>
    </p:spTree>
    <p:extLst>
      <p:ext uri="{BB962C8B-B14F-4D97-AF65-F5344CB8AC3E}">
        <p14:creationId xmlns:p14="http://schemas.microsoft.com/office/powerpoint/2010/main" val="335607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2CBD-FD1D-4A66-BEE6-2C625C8B2EEF}"/>
              </a:ext>
            </a:extLst>
          </p:cNvPr>
          <p:cNvSpPr>
            <a:spLocks noGrp="1"/>
          </p:cNvSpPr>
          <p:nvPr>
            <p:ph type="title"/>
          </p:nvPr>
        </p:nvSpPr>
        <p:spPr/>
        <p:txBody>
          <a:bodyPr>
            <a:normAutofit fontScale="90000"/>
          </a:bodyPr>
          <a:lstStyle/>
          <a:p>
            <a:pPr algn="ctr"/>
            <a:br>
              <a:rPr lang="en-US" altLang="en-US" sz="720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br>
            <a:endParaRPr lang="en-US" dirty="0"/>
          </a:p>
        </p:txBody>
      </p:sp>
      <p:sp>
        <p:nvSpPr>
          <p:cNvPr id="4" name="Rectangle 1">
            <a:extLst>
              <a:ext uri="{FF2B5EF4-FFF2-40B4-BE49-F238E27FC236}">
                <a16:creationId xmlns:a16="http://schemas.microsoft.com/office/drawing/2014/main" id="{09616508-6A15-4B89-86CB-8B55C15B2E72}"/>
              </a:ext>
            </a:extLst>
          </p:cNvPr>
          <p:cNvSpPr>
            <a:spLocks noGrp="1" noChangeArrowheads="1"/>
          </p:cNvSpPr>
          <p:nvPr>
            <p:ph idx="1"/>
          </p:nvPr>
        </p:nvSpPr>
        <p:spPr bwMode="auto">
          <a:xfrm>
            <a:off x="1121267" y="1786183"/>
            <a:ext cx="10515600" cy="35240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dirty="0">
                <a:ea typeface="Adobe Caslon Pro" charset="0"/>
                <a:cs typeface="Adobe Caslon Pro" charset="0"/>
              </a:rPr>
              <a:t>ACF-IM-HS-15-02 </a:t>
            </a:r>
            <a:r>
              <a:rPr lang="en-US" dirty="0"/>
              <a:t>Native Language Preservation, Revitalization, Restoration, and Maintenance in Head Start and Early Head Start Programs</a:t>
            </a:r>
          </a:p>
          <a:p>
            <a:pPr marL="0" indent="0" eaLnBrk="0" fontAlgn="base" hangingPunct="0">
              <a:lnSpc>
                <a:spcPct val="100000"/>
              </a:lnSpc>
              <a:spcBef>
                <a:spcPct val="0"/>
              </a:spcBef>
              <a:spcAft>
                <a:spcPct val="0"/>
              </a:spcAft>
              <a:buNone/>
            </a:pPr>
            <a:endParaRPr lang="en-US" dirty="0"/>
          </a:p>
          <a:p>
            <a:pPr marL="0" indent="0" eaLnBrk="0" fontAlgn="base" hangingPunct="0">
              <a:lnSpc>
                <a:spcPct val="100000"/>
              </a:lnSpc>
              <a:spcBef>
                <a:spcPct val="0"/>
              </a:spcBef>
              <a:spcAft>
                <a:spcPct val="0"/>
              </a:spcAft>
              <a:buNone/>
            </a:pPr>
            <a:endParaRPr lang="en-US" dirty="0"/>
          </a:p>
          <a:p>
            <a:pPr marL="0" lvl="0" indent="0" eaLnBrk="0" fontAlgn="base" hangingPunct="0">
              <a:lnSpc>
                <a:spcPct val="100000"/>
              </a:lnSpc>
              <a:spcBef>
                <a:spcPct val="0"/>
              </a:spcBef>
              <a:spcAft>
                <a:spcPct val="0"/>
              </a:spcAft>
              <a:buNone/>
            </a:pPr>
            <a:r>
              <a:rPr lang="en-US" altLang="en-US" sz="2000" dirty="0">
                <a:solidFill>
                  <a:srgbClr val="222222"/>
                </a:solidFill>
                <a:latin typeface="Arial" panose="020B0604020202020204" pitchFamily="34" charset="0"/>
                <a:ea typeface="Adobe Caslon Pro" charset="0"/>
                <a:cs typeface="Arial" panose="020B0604020202020204" pitchFamily="34" charset="0"/>
              </a:rPr>
              <a:t>“</a:t>
            </a:r>
            <a:r>
              <a:rPr kumimoji="0" lang="en-US" altLang="en-US" sz="2000" b="0" i="0" u="none" strike="noStrike" cap="none" normalizeH="0" baseline="0" dirty="0">
                <a:ln>
                  <a:noFill/>
                </a:ln>
                <a:solidFill>
                  <a:srgbClr val="222222"/>
                </a:solidFill>
                <a:effectLst/>
                <a:latin typeface="Arial" panose="020B0604020202020204" pitchFamily="34" charset="0"/>
                <a:ea typeface="Adobe Caslon Pro" charset="0"/>
                <a:cs typeface="Arial" panose="020B0604020202020204" pitchFamily="34" charset="0"/>
              </a:rPr>
              <a:t>OHS strongly supports the full integration of </a:t>
            </a:r>
            <a:r>
              <a:rPr kumimoji="0" lang="en-US" altLang="en-US" sz="2000" b="0" i="0" u="none" strike="noStrike" cap="none" normalizeH="0" baseline="0" dirty="0">
                <a:ln>
                  <a:noFill/>
                </a:ln>
                <a:solidFill>
                  <a:schemeClr val="tx1"/>
                </a:solidFill>
                <a:effectLst/>
                <a:ea typeface="Adobe Caslon Pro" charset="0"/>
                <a:cs typeface="Adobe Caslon Pro" charset="0"/>
              </a:rPr>
              <a:t>AIAN</a:t>
            </a:r>
            <a:r>
              <a:rPr kumimoji="0" lang="en-US" altLang="en-US" sz="2000" b="0" i="0" u="none" strike="noStrike" cap="none" normalizeH="0" baseline="0" dirty="0">
                <a:ln>
                  <a:noFill/>
                </a:ln>
                <a:solidFill>
                  <a:srgbClr val="222222"/>
                </a:solidFill>
                <a:effectLst/>
                <a:latin typeface="Arial" panose="020B0604020202020204" pitchFamily="34" charset="0"/>
                <a:ea typeface="Adobe Caslon Pro" charset="0"/>
                <a:cs typeface="Arial" panose="020B0604020202020204" pitchFamily="34" charset="0"/>
              </a:rPr>
              <a:t> languages and culture in their Head Start and Early Head Start programs, including the use of language immersion, dual language, and other proven approaches</a:t>
            </a:r>
            <a:r>
              <a:rPr lang="en-US" altLang="en-US" sz="2000" dirty="0">
                <a:solidFill>
                  <a:srgbClr val="222222"/>
                </a:solidFill>
                <a:latin typeface="Arial" panose="020B0604020202020204" pitchFamily="34" charset="0"/>
                <a:ea typeface="Adobe Caslon Pro" charset="0"/>
                <a:cs typeface="Arial" panose="020B0604020202020204" pitchFamily="34" charset="0"/>
              </a:rPr>
              <a:t>…”</a:t>
            </a:r>
            <a:endParaRPr kumimoji="0" lang="en-US" altLang="en-US" sz="2000" b="0" i="0" u="none" strike="noStrike" cap="none" normalizeH="0" baseline="0" dirty="0">
              <a:ln>
                <a:noFill/>
              </a:ln>
              <a:solidFill>
                <a:srgbClr val="222222"/>
              </a:solidFill>
              <a:effectLst/>
              <a:latin typeface="Arial" panose="020B0604020202020204" pitchFamily="34" charset="0"/>
              <a:ea typeface="Adobe Caslon Pro"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222222"/>
              </a:solidFill>
              <a:latin typeface="Arial" panose="020B0604020202020204" pitchFamily="34" charset="0"/>
              <a:ea typeface="Adobe Caslon Pro" charset="0"/>
              <a:cs typeface="Arial" panose="020B0604020202020204" pitchFamily="34" charset="0"/>
            </a:endParaRPr>
          </a:p>
        </p:txBody>
      </p:sp>
      <p:sp>
        <p:nvSpPr>
          <p:cNvPr id="5" name="Title 1">
            <a:extLst>
              <a:ext uri="{FF2B5EF4-FFF2-40B4-BE49-F238E27FC236}">
                <a16:creationId xmlns:a16="http://schemas.microsoft.com/office/drawing/2014/main" id="{D8507C70-E937-4F23-AACF-B90C5F8C1D98}"/>
              </a:ext>
            </a:extLst>
          </p:cNvPr>
          <p:cNvSpPr txBox="1">
            <a:spLocks/>
          </p:cNvSpPr>
          <p:nvPr/>
        </p:nvSpPr>
        <p:spPr>
          <a:xfrm>
            <a:off x="838200" y="365124"/>
            <a:ext cx="10515600" cy="962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HSPPS Supports  Language and Culture</a:t>
            </a:r>
          </a:p>
        </p:txBody>
      </p:sp>
    </p:spTree>
    <p:extLst>
      <p:ext uri="{BB962C8B-B14F-4D97-AF65-F5344CB8AC3E}">
        <p14:creationId xmlns:p14="http://schemas.microsoft.com/office/powerpoint/2010/main" val="1561381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HSPPS Support Math</a:t>
            </a:r>
          </a:p>
        </p:txBody>
      </p:sp>
      <p:sp>
        <p:nvSpPr>
          <p:cNvPr id="3" name="Content Placeholder 2"/>
          <p:cNvSpPr>
            <a:spLocks noGrp="1"/>
          </p:cNvSpPr>
          <p:nvPr>
            <p:ph idx="1"/>
          </p:nvPr>
        </p:nvSpPr>
        <p:spPr/>
        <p:txBody>
          <a:bodyPr>
            <a:normAutofit lnSpcReduction="10000"/>
          </a:bodyPr>
          <a:lstStyle/>
          <a:p>
            <a:pPr marL="0" indent="0">
              <a:buNone/>
            </a:pPr>
            <a:r>
              <a:rPr lang="en-US" dirty="0"/>
              <a:t>Subpart C - Education and Child Development Program Services </a:t>
            </a:r>
          </a:p>
          <a:p>
            <a:pPr marL="914400" lvl="2" indent="0">
              <a:buNone/>
            </a:pPr>
            <a:endParaRPr lang="en-US" dirty="0"/>
          </a:p>
          <a:p>
            <a:pPr marL="0" lvl="2" indent="0">
              <a:buNone/>
            </a:pPr>
            <a:endParaRPr lang="en-US" sz="2800" dirty="0"/>
          </a:p>
          <a:p>
            <a:pPr marL="0" lvl="2" indent="0">
              <a:buNone/>
            </a:pPr>
            <a:r>
              <a:rPr lang="en-US" sz="2800" dirty="0"/>
              <a:t>1302.31 Teaching and the Learning Environment</a:t>
            </a:r>
          </a:p>
          <a:p>
            <a:pPr marL="0" indent="0">
              <a:buNone/>
            </a:pPr>
            <a:endParaRPr lang="en-US" dirty="0"/>
          </a:p>
          <a:p>
            <a:pPr marL="0" indent="0">
              <a:buNone/>
            </a:pPr>
            <a:r>
              <a:rPr lang="en-US" dirty="0"/>
              <a:t>A center-based and family child care program must ensure teachers and other relevant staff provide responsive care, effective teaching, and an organized learning environment that promotes healthy development and children’s skill growth aligned with the Head Start Early Learning Outcomes Framework: Ages Birth to Five, including for children with disabilities….</a:t>
            </a:r>
          </a:p>
        </p:txBody>
      </p:sp>
    </p:spTree>
    <p:extLst>
      <p:ext uri="{BB962C8B-B14F-4D97-AF65-F5344CB8AC3E}">
        <p14:creationId xmlns:p14="http://schemas.microsoft.com/office/powerpoint/2010/main" val="1712895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03EF4-339B-524F-95AE-4DA3CE439B4F}"/>
              </a:ext>
            </a:extLst>
          </p:cNvPr>
          <p:cNvPicPr>
            <a:picLocks noChangeAspect="1"/>
          </p:cNvPicPr>
          <p:nvPr/>
        </p:nvPicPr>
        <p:blipFill>
          <a:blip r:embed="rId3"/>
          <a:stretch>
            <a:fillRect/>
          </a:stretch>
        </p:blipFill>
        <p:spPr>
          <a:xfrm>
            <a:off x="3491666" y="2203354"/>
            <a:ext cx="8642001" cy="3122272"/>
          </a:xfrm>
          <a:prstGeom prst="rect">
            <a:avLst/>
          </a:prstGeom>
        </p:spPr>
      </p:pic>
      <p:pic>
        <p:nvPicPr>
          <p:cNvPr id="7" name="Picture 6">
            <a:extLst>
              <a:ext uri="{FF2B5EF4-FFF2-40B4-BE49-F238E27FC236}">
                <a16:creationId xmlns:a16="http://schemas.microsoft.com/office/drawing/2014/main" id="{F970B717-46E3-48DC-A535-52C78AD7FF87}"/>
              </a:ext>
            </a:extLst>
          </p:cNvPr>
          <p:cNvPicPr>
            <a:picLocks noChangeAspect="1"/>
          </p:cNvPicPr>
          <p:nvPr/>
        </p:nvPicPr>
        <p:blipFill>
          <a:blip r:embed="rId4">
            <a:clrChange>
              <a:clrFrom>
                <a:srgbClr val="FFFFFF"/>
              </a:clrFrom>
              <a:clrTo>
                <a:srgbClr val="FFFFFF">
                  <a:alpha val="0"/>
                </a:srgbClr>
              </a:clrTo>
            </a:clrChange>
            <a:alphaModFix amt="70000"/>
          </a:blip>
          <a:stretch>
            <a:fillRect/>
          </a:stretch>
        </p:blipFill>
        <p:spPr>
          <a:xfrm>
            <a:off x="341626" y="1480198"/>
            <a:ext cx="3237137" cy="1500019"/>
          </a:xfrm>
          <a:prstGeom prst="rect">
            <a:avLst/>
          </a:prstGeom>
          <a:solidFill>
            <a:schemeClr val="bg1"/>
          </a:solidFill>
        </p:spPr>
      </p:pic>
      <p:pic>
        <p:nvPicPr>
          <p:cNvPr id="10" name="Picture 9">
            <a:extLst>
              <a:ext uri="{FF2B5EF4-FFF2-40B4-BE49-F238E27FC236}">
                <a16:creationId xmlns:a16="http://schemas.microsoft.com/office/drawing/2014/main" id="{A85AD9B9-C5DE-4973-92F1-BF50EEA2D0B3}"/>
              </a:ext>
            </a:extLst>
          </p:cNvPr>
          <p:cNvPicPr>
            <a:picLocks noChangeAspect="1"/>
          </p:cNvPicPr>
          <p:nvPr/>
        </p:nvPicPr>
        <p:blipFill rotWithShape="1">
          <a:blip r:embed="rId5"/>
          <a:srcRect r="48965" b="95714"/>
          <a:stretch/>
        </p:blipFill>
        <p:spPr>
          <a:xfrm>
            <a:off x="3726648" y="1551340"/>
            <a:ext cx="4212777" cy="346450"/>
          </a:xfrm>
          <a:prstGeom prst="rect">
            <a:avLst/>
          </a:prstGeom>
        </p:spPr>
      </p:pic>
      <p:pic>
        <p:nvPicPr>
          <p:cNvPr id="4" name="Content Placeholder 3" descr="\\shares.du.edu\Research\Morgridge College Of Education\Marsico\Marsico_Institute\RESEARCH &amp; PROJECT WORK\15-010 National Head Start Center Consortium\T and TA\Photos\Foundation3_photo4.jpg">
            <a:extLst>
              <a:ext uri="{FF2B5EF4-FFF2-40B4-BE49-F238E27FC236}">
                <a16:creationId xmlns:a16="http://schemas.microsoft.com/office/drawing/2014/main" id="{8DBE4841-1C29-49D8-8A89-323836F3127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93739" y="3178089"/>
            <a:ext cx="3012959" cy="2016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A17106-9AD0-4E28-AF27-EC9F4D047156}"/>
              </a:ext>
            </a:extLst>
          </p:cNvPr>
          <p:cNvSpPr txBox="1"/>
          <p:nvPr/>
        </p:nvSpPr>
        <p:spPr>
          <a:xfrm>
            <a:off x="3873838" y="4038738"/>
            <a:ext cx="1607506" cy="903017"/>
          </a:xfrm>
          <a:prstGeom prst="rect">
            <a:avLst/>
          </a:prstGeom>
          <a:noFill/>
        </p:spPr>
        <p:txBody>
          <a:bodyPr wrap="square" lIns="71323" tIns="35662" rIns="71323" bIns="35662" rtlCol="0">
            <a:spAutoFit/>
          </a:bodyPr>
          <a:lstStyle/>
          <a:p>
            <a:r>
              <a:rPr lang="en-US" dirty="0"/>
              <a:t>Sensitive to numbers small</a:t>
            </a:r>
          </a:p>
          <a:p>
            <a:r>
              <a:rPr lang="en-US" dirty="0"/>
              <a:t>and large.</a:t>
            </a:r>
          </a:p>
        </p:txBody>
      </p:sp>
      <p:sp>
        <p:nvSpPr>
          <p:cNvPr id="14" name="TextBox 13">
            <a:extLst>
              <a:ext uri="{FF2B5EF4-FFF2-40B4-BE49-F238E27FC236}">
                <a16:creationId xmlns:a16="http://schemas.microsoft.com/office/drawing/2014/main" id="{A0C27821-23C3-4FB9-8340-F9EB0C3E8470}"/>
              </a:ext>
            </a:extLst>
          </p:cNvPr>
          <p:cNvSpPr txBox="1"/>
          <p:nvPr/>
        </p:nvSpPr>
        <p:spPr>
          <a:xfrm>
            <a:off x="6019134" y="4175796"/>
            <a:ext cx="1315509" cy="626018"/>
          </a:xfrm>
          <a:prstGeom prst="rect">
            <a:avLst/>
          </a:prstGeom>
          <a:noFill/>
        </p:spPr>
        <p:txBody>
          <a:bodyPr wrap="square" lIns="71323" tIns="35662" rIns="71323" bIns="35662" rtlCol="0">
            <a:spAutoFit/>
          </a:bodyPr>
          <a:lstStyle/>
          <a:p>
            <a:r>
              <a:rPr lang="en-US" dirty="0"/>
              <a:t>Some use “two”….</a:t>
            </a:r>
          </a:p>
        </p:txBody>
      </p:sp>
    </p:spTree>
    <p:extLst>
      <p:ext uri="{BB962C8B-B14F-4D97-AF65-F5344CB8AC3E}">
        <p14:creationId xmlns:p14="http://schemas.microsoft.com/office/powerpoint/2010/main" val="158262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AD9B9-C5DE-4973-92F1-BF50EEA2D0B3}"/>
              </a:ext>
            </a:extLst>
          </p:cNvPr>
          <p:cNvPicPr>
            <a:picLocks noChangeAspect="1"/>
          </p:cNvPicPr>
          <p:nvPr/>
        </p:nvPicPr>
        <p:blipFill rotWithShape="1">
          <a:blip r:embed="rId3"/>
          <a:srcRect r="48965" b="95714"/>
          <a:stretch/>
        </p:blipFill>
        <p:spPr>
          <a:xfrm>
            <a:off x="2909348" y="1846192"/>
            <a:ext cx="3573950" cy="293914"/>
          </a:xfrm>
          <a:prstGeom prst="rect">
            <a:avLst/>
          </a:prstGeom>
        </p:spPr>
      </p:pic>
      <p:pic>
        <p:nvPicPr>
          <p:cNvPr id="3" name="Picture 2">
            <a:extLst>
              <a:ext uri="{FF2B5EF4-FFF2-40B4-BE49-F238E27FC236}">
                <a16:creationId xmlns:a16="http://schemas.microsoft.com/office/drawing/2014/main" id="{A194F004-3E50-4812-981D-119AD0A36BD3}"/>
              </a:ext>
            </a:extLst>
          </p:cNvPr>
          <p:cNvPicPr>
            <a:picLocks noChangeAspect="1"/>
          </p:cNvPicPr>
          <p:nvPr/>
        </p:nvPicPr>
        <p:blipFill>
          <a:blip r:embed="rId4"/>
          <a:stretch>
            <a:fillRect/>
          </a:stretch>
        </p:blipFill>
        <p:spPr>
          <a:xfrm>
            <a:off x="201355" y="2971998"/>
            <a:ext cx="2489904" cy="1647731"/>
          </a:xfrm>
          <a:prstGeom prst="rect">
            <a:avLst/>
          </a:prstGeom>
          <a:ln w="38100" cap="sq">
            <a:solidFill>
              <a:srgbClr val="186636"/>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711BAC9E-9F1D-40F4-A2B4-4D706DD36A57}"/>
              </a:ext>
            </a:extLst>
          </p:cNvPr>
          <p:cNvPicPr>
            <a:picLocks noChangeAspect="1"/>
          </p:cNvPicPr>
          <p:nvPr/>
        </p:nvPicPr>
        <p:blipFill rotWithShape="1">
          <a:blip r:embed="rId5">
            <a:clrChange>
              <a:clrFrom>
                <a:srgbClr val="FFFFFF"/>
              </a:clrFrom>
              <a:clrTo>
                <a:srgbClr val="FFFFFF">
                  <a:alpha val="0"/>
                </a:srgbClr>
              </a:clrTo>
            </a:clrChange>
          </a:blip>
          <a:srcRect b="13738"/>
          <a:stretch/>
        </p:blipFill>
        <p:spPr>
          <a:xfrm>
            <a:off x="201355" y="1451935"/>
            <a:ext cx="2707993" cy="1082428"/>
          </a:xfrm>
          <a:prstGeom prst="rect">
            <a:avLst/>
          </a:prstGeom>
          <a:solidFill>
            <a:schemeClr val="bg1"/>
          </a:solidFill>
        </p:spPr>
      </p:pic>
      <p:pic>
        <p:nvPicPr>
          <p:cNvPr id="5" name="Picture 4">
            <a:extLst>
              <a:ext uri="{FF2B5EF4-FFF2-40B4-BE49-F238E27FC236}">
                <a16:creationId xmlns:a16="http://schemas.microsoft.com/office/drawing/2014/main" id="{07F9FB38-7770-FA47-8251-74BF6C4941C1}"/>
              </a:ext>
            </a:extLst>
          </p:cNvPr>
          <p:cNvPicPr>
            <a:picLocks noChangeAspect="1"/>
          </p:cNvPicPr>
          <p:nvPr/>
        </p:nvPicPr>
        <p:blipFill>
          <a:blip r:embed="rId6"/>
          <a:stretch>
            <a:fillRect/>
          </a:stretch>
        </p:blipFill>
        <p:spPr>
          <a:xfrm>
            <a:off x="2909348" y="2534363"/>
            <a:ext cx="9207640" cy="2254676"/>
          </a:xfrm>
          <a:prstGeom prst="rect">
            <a:avLst/>
          </a:prstGeom>
        </p:spPr>
      </p:pic>
    </p:spTree>
    <p:extLst>
      <p:ext uri="{BB962C8B-B14F-4D97-AF65-F5344CB8AC3E}">
        <p14:creationId xmlns:p14="http://schemas.microsoft.com/office/powerpoint/2010/main" val="1533063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22452" y="434621"/>
            <a:ext cx="10515600" cy="721080"/>
          </a:xfrm>
        </p:spPr>
        <p:txBody>
          <a:bodyPr>
            <a:normAutofit fontScale="90000"/>
          </a:bodyPr>
          <a:lstStyle/>
          <a:p>
            <a:r>
              <a:rPr lang="en-US" sz="7200" dirty="0"/>
              <a:t>LT</a:t>
            </a:r>
            <a:r>
              <a:rPr lang="en-US" sz="7200" baseline="30000" dirty="0"/>
              <a:t>2: </a:t>
            </a:r>
            <a:r>
              <a:rPr lang="en-US" sz="7200" dirty="0"/>
              <a:t>Foundation</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3233590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22452" y="434621"/>
            <a:ext cx="10515600" cy="682980"/>
          </a:xfrm>
        </p:spPr>
        <p:txBody>
          <a:bodyPr>
            <a:normAutofit fontScale="90000"/>
          </a:bodyPr>
          <a:lstStyle/>
          <a:p>
            <a:r>
              <a:rPr lang="en-US" sz="7200" dirty="0"/>
              <a:t>LT</a:t>
            </a:r>
            <a:r>
              <a:rPr lang="en-US" sz="7200" baseline="30000" dirty="0"/>
              <a:t>2</a:t>
            </a:r>
            <a:r>
              <a:rPr lang="en-US" sz="7200" dirty="0"/>
              <a:t>: Small Collection </a:t>
            </a:r>
            <a:r>
              <a:rPr lang="en-US" sz="7200" dirty="0" err="1"/>
              <a:t>Namer</a:t>
            </a:r>
            <a:endParaRPr lang="en-US" sz="7200" dirty="0"/>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164873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09752" y="0"/>
            <a:ext cx="10515600" cy="1574941"/>
          </a:xfrm>
        </p:spPr>
        <p:txBody>
          <a:bodyPr>
            <a:normAutofit fontScale="90000"/>
          </a:bodyPr>
          <a:lstStyle/>
          <a:p>
            <a:r>
              <a:rPr lang="en-US" sz="7200" dirty="0"/>
              <a:t>LT</a:t>
            </a:r>
            <a:r>
              <a:rPr lang="en-US" sz="7200" baseline="30000" dirty="0"/>
              <a:t>2</a:t>
            </a:r>
            <a:r>
              <a:rPr lang="en-US" sz="7200" dirty="0"/>
              <a:t>: Maker of Small Collections</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rPr>
              <a:t>Example…click </a:t>
            </a:r>
            <a:r>
              <a:rPr lang="en-US" sz="3200" dirty="0">
                <a:cs typeface="Arial"/>
                <a:hlinkClick r:id="rId4"/>
              </a:rPr>
              <a:t>here</a:t>
            </a:r>
            <a:r>
              <a:rPr lang="en-US" sz="3200" dirty="0">
                <a:cs typeface="Arial"/>
              </a:rPr>
              <a:t>.</a:t>
            </a: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1616307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stSharedByUser xmlns="638e6b88-029d-4974-94ab-4f46eee0f699" xsi:nil="true"/>
    <SharedWithUsers xmlns="638e6b88-029d-4974-94ab-4f46eee0f699">
      <UserInfo>
        <DisplayName/>
        <AccountId xsi:nil="true"/>
        <AccountType/>
      </UserInfo>
    </SharedWithUsers>
    <LastSharedByTime xmlns="638e6b88-029d-4974-94ab-4f46eee0f699" xsi:nil="true"/>
    <Year xmlns="0bcfbbdd-cf99-4445-bd4f-0255aa14744a" xsi:nil="true"/>
    <DocumentStatus xmlns="2b0696d2-03e8-4ed2-82a3-1f89a5fc7162">Manager Review</DocumentStatus>
    <Grant_x0020_Year xmlns="0bcfbbdd-cf99-4445-bd4f-0255aa14744a" xsi:nil="true"/>
    <_Flow_SignoffStatus xmlns="0bcfbbdd-cf99-4445-bd4f-0255aa14744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F1FD8894558449A264163B3A97FDE9" ma:contentTypeVersion="21" ma:contentTypeDescription="Create a new document." ma:contentTypeScope="" ma:versionID="6d94f29df64c12fc603a098407342291">
  <xsd:schema xmlns:xsd="http://www.w3.org/2001/XMLSchema" xmlns:xs="http://www.w3.org/2001/XMLSchema" xmlns:p="http://schemas.microsoft.com/office/2006/metadata/properties" xmlns:ns2="638e6b88-029d-4974-94ab-4f46eee0f699" xmlns:ns3="0bcfbbdd-cf99-4445-bd4f-0255aa14744a" xmlns:ns4="2b0696d2-03e8-4ed2-82a3-1f89a5fc7162" targetNamespace="http://schemas.microsoft.com/office/2006/metadata/properties" ma:root="true" ma:fieldsID="f3d3abfe44efd431408f0150ceec137b" ns2:_="" ns3:_="" ns4:_="">
    <xsd:import namespace="638e6b88-029d-4974-94ab-4f46eee0f699"/>
    <xsd:import namespace="0bcfbbdd-cf99-4445-bd4f-0255aa14744a"/>
    <xsd:import namespace="2b0696d2-03e8-4ed2-82a3-1f89a5fc716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4:DocumentStatus" minOccurs="0"/>
                <xsd:element ref="ns3:MediaServiceEventHashCode" minOccurs="0"/>
                <xsd:element ref="ns3:MediaServiceGenerationTime" minOccurs="0"/>
                <xsd:element ref="ns3:Year" minOccurs="0"/>
                <xsd:element ref="ns3:Grant_x0020_Year" minOccurs="0"/>
                <xsd:element ref="ns3:MediaServiceLocation" minOccurs="0"/>
                <xsd:element ref="ns3:_Flow_SignoffStatu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bcfbbdd-cf99-4445-bd4f-0255aa14744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Year" ma:index="20" nillable="true" ma:displayName="Year" ma:format="DateOnly" ma:internalName="Year">
      <xsd:simpleType>
        <xsd:restriction base="dms:DateTime"/>
      </xsd:simpleType>
    </xsd:element>
    <xsd:element name="Grant_x0020_Year" ma:index="21" nillable="true" ma:displayName="Grant Year" ma:format="Dropdown" ma:internalName="Grant_x0020_Year">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696d2-03e8-4ed2-82a3-1f89a5fc7162" elementFormDefault="qualified">
    <xsd:import namespace="http://schemas.microsoft.com/office/2006/documentManagement/types"/>
    <xsd:import namespace="http://schemas.microsoft.com/office/infopath/2007/PartnerControls"/>
    <xsd:element name="DocumentStatus" ma:index="17" nillable="true" ma:displayName="Document Status" ma:default="Manager Review" ma:format="Dropdown" ma:indexed="true" ma:internalName="DocumentStatus">
      <xsd:simpleType>
        <xsd:restriction base="dms:Choice">
          <xsd:enumeration value="Manager Review"/>
          <xsd:enumeration value="Senior-Manager Review"/>
          <xsd:enumeration value="Director Review"/>
          <xsd:enumeration value="Client Review"/>
          <xsd:enumeration value="Center Director Review"/>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D73299-F7E6-4DCB-93E8-32ED0A740B45}">
  <ds:schemaRefs>
    <ds:schemaRef ds:uri="http://schemas.microsoft.com/sharepoint/v3/contenttype/forms"/>
  </ds:schemaRefs>
</ds:datastoreItem>
</file>

<file path=customXml/itemProps2.xml><?xml version="1.0" encoding="utf-8"?>
<ds:datastoreItem xmlns:ds="http://schemas.openxmlformats.org/officeDocument/2006/customXml" ds:itemID="{4CC1B09D-29E5-49B5-9A15-0C41122149CE}">
  <ds:schemaRefs>
    <ds:schemaRef ds:uri="http://schemas.microsoft.com/office/2006/metadata/properties"/>
    <ds:schemaRef ds:uri="http://schemas.microsoft.com/office/infopath/2007/PartnerControls"/>
    <ds:schemaRef ds:uri="638e6b88-029d-4974-94ab-4f46eee0f699"/>
    <ds:schemaRef ds:uri="0bcfbbdd-cf99-4445-bd4f-0255aa14744a"/>
    <ds:schemaRef ds:uri="2b0696d2-03e8-4ed2-82a3-1f89a5fc7162"/>
  </ds:schemaRefs>
</ds:datastoreItem>
</file>

<file path=customXml/itemProps3.xml><?xml version="1.0" encoding="utf-8"?>
<ds:datastoreItem xmlns:ds="http://schemas.openxmlformats.org/officeDocument/2006/customXml" ds:itemID="{18C23597-32AB-4F19-9335-7E46290ED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e6b88-029d-4974-94ab-4f46eee0f699"/>
    <ds:schemaRef ds:uri="0bcfbbdd-cf99-4445-bd4f-0255aa14744a"/>
    <ds:schemaRef ds:uri="2b0696d2-03e8-4ed2-82a3-1f89a5fc7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TotalTime>
  <Words>1320</Words>
  <Application>Microsoft Office PowerPoint</Application>
  <PresentationFormat>Widescreen</PresentationFormat>
  <Paragraphs>123</Paragraphs>
  <Slides>15</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Calibri Light</vt:lpstr>
      <vt:lpstr>Cambria</vt:lpstr>
      <vt:lpstr>Office Theme</vt:lpstr>
      <vt:lpstr>1_Office Theme</vt:lpstr>
      <vt:lpstr>2_Office Theme</vt:lpstr>
      <vt:lpstr>HSPPS Support Math</vt:lpstr>
      <vt:lpstr>HSPPS Support Language and Culture</vt:lpstr>
      <vt:lpstr> </vt:lpstr>
      <vt:lpstr>HSPPS Support Math</vt:lpstr>
      <vt:lpstr>PowerPoint Presentation</vt:lpstr>
      <vt:lpstr>PowerPoint Presentation</vt:lpstr>
      <vt:lpstr>LT2: Foundation</vt:lpstr>
      <vt:lpstr>LT2: Small Collection Namer</vt:lpstr>
      <vt:lpstr>LT2: Maker of Small Collections</vt:lpstr>
      <vt:lpstr>LT2: Perceptual Subitizer to 4</vt:lpstr>
      <vt:lpstr>LT2: Perceptual Subitizer to 5</vt:lpstr>
      <vt:lpstr>LT2: Conceptual Subitizer to 5</vt:lpstr>
      <vt:lpstr>LT2: Conceptual Subitizer to 10</vt:lpstr>
      <vt:lpstr>Creating A Learning Environment</vt:lpstr>
      <vt:lpstr>LT2: Learning and Teaching with Learning Trajectories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Treshawn Anderson</dc:creator>
  <cp:lastModifiedBy>Treshawn Anderson</cp:lastModifiedBy>
  <cp:revision>13</cp:revision>
  <dcterms:created xsi:type="dcterms:W3CDTF">2018-05-25T17:57:11Z</dcterms:created>
  <dcterms:modified xsi:type="dcterms:W3CDTF">2020-03-25T16:54:08Z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0x01010020F1FD8894558449A264163B3A97FDE9</vt:lpwstr>
  </property>
  <property fmtid="{D5CDD505-2E9C-101B-9397-08002B2CF9AE}" pid="3" name="Order">
    <vt:r8>17960200</vt:r8>
  </property>
  <property fmtid="{D5CDD505-2E9C-101B-9397-08002B2CF9AE}" pid="4" name="Audiences">
    <vt:lpwstr/>
  </property>
  <property fmtid="{D5CDD505-2E9C-101B-9397-08002B2CF9AE}" pid="5" name="Year Vetted">
    <vt:lpwstr/>
  </property>
  <property fmtid="{D5CDD505-2E9C-101B-9397-08002B2CF9AE}" pid="6" name="Age Range">
    <vt:lpwstr/>
  </property>
  <property fmtid="{D5CDD505-2E9C-101B-9397-08002B2CF9AE}" pid="7" name="g5cbabc475af428e8a4b767b325afa7b">
    <vt:lpwstr/>
  </property>
  <property fmtid="{D5CDD505-2E9C-101B-9397-08002B2CF9AE}" pid="8" name="Topic_Area">
    <vt:lpwstr/>
  </property>
  <property fmtid="{D5CDD505-2E9C-101B-9397-08002B2CF9AE}" pid="9" name="Region">
    <vt:lpwstr/>
  </property>
  <property fmtid="{D5CDD505-2E9C-101B-9397-08002B2CF9AE}" pid="10" name="xd_Signature">
    <vt:bool>false</vt:bool>
  </property>
  <property fmtid="{D5CDD505-2E9C-101B-9397-08002B2CF9AE}" pid="11" name="xd_ProgID">
    <vt:lpwstr/>
  </property>
  <property fmtid="{D5CDD505-2E9C-101B-9397-08002B2CF9AE}" pid="12" name="lc402643ecbf4499b639d533dae17ca9">
    <vt:lpwstr/>
  </property>
  <property fmtid="{D5CDD505-2E9C-101B-9397-08002B2CF9AE}" pid="13" name="Approvers">
    <vt:lpwstr/>
  </property>
  <property fmtid="{D5CDD505-2E9C-101B-9397-08002B2CF9AE}" pid="14" name="b172363ec58b499dad30d2b09a8896e0">
    <vt:lpwstr/>
  </property>
  <property fmtid="{D5CDD505-2E9C-101B-9397-08002B2CF9AE}" pid="15" name="k112b48b8b0842abbe71d39765b03e81">
    <vt:lpwstr/>
  </property>
  <property fmtid="{D5CDD505-2E9C-101B-9397-08002B2CF9AE}" pid="16" name="TaxCatchAll">
    <vt:lpwstr/>
  </property>
  <property fmtid="{D5CDD505-2E9C-101B-9397-08002B2CF9AE}" pid="17" name="Webinar">
    <vt:lpwstr/>
  </property>
  <property fmtid="{D5CDD505-2E9C-101B-9397-08002B2CF9AE}" pid="18" name="ec3caad0312d4c2bb9f97715ae0cf85a">
    <vt:lpwstr/>
  </property>
  <property fmtid="{D5CDD505-2E9C-101B-9397-08002B2CF9AE}" pid="19" name="TemplateUrl">
    <vt:lpwstr/>
  </property>
  <property fmtid="{D5CDD505-2E9C-101B-9397-08002B2CF9AE}" pid="20" name="ComplianceAssetId">
    <vt:lpwstr/>
  </property>
  <property fmtid="{D5CDD505-2E9C-101B-9397-08002B2CF9AE}" pid="21" name="Audience">
    <vt:lpwstr/>
  </property>
  <property fmtid="{D5CDD505-2E9C-101B-9397-08002B2CF9AE}" pid="22" name="o04817ec836b43088d222d88b97d0ffb">
    <vt:lpwstr/>
  </property>
  <property fmtid="{D5CDD505-2E9C-101B-9397-08002B2CF9AE}" pid="23" name="m467fd03801e42aeb7355f8ac300c17b">
    <vt:lpwstr/>
  </property>
  <property fmtid="{D5CDD505-2E9C-101B-9397-08002B2CF9AE}" pid="24" name="National Conference">
    <vt:lpwstr/>
  </property>
  <property fmtid="{D5CDD505-2E9C-101B-9397-08002B2CF9AE}" pid="25" name="TopicArea">
    <vt:lpwstr/>
  </property>
  <property fmtid="{D5CDD505-2E9C-101B-9397-08002B2CF9AE}" pid="26" name="p22cc5a201e14acc82f079247ea5c295">
    <vt:lpwstr/>
  </property>
  <property fmtid="{D5CDD505-2E9C-101B-9397-08002B2CF9AE}" pid="27" name="fcbb0cf91974408394499761fa7977d2">
    <vt:lpwstr/>
  </property>
  <property fmtid="{D5CDD505-2E9C-101B-9397-08002B2CF9AE}" pid="28" name="Webinar0">
    <vt:lpwstr/>
  </property>
  <property fmtid="{D5CDD505-2E9C-101B-9397-08002B2CF9AE}" pid="29" name="Region0">
    <vt:lpwstr/>
  </property>
  <property fmtid="{D5CDD505-2E9C-101B-9397-08002B2CF9AE}" pid="30" name="National Conference0">
    <vt:lpwstr/>
  </property>
</Properties>
</file>