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50"/>
  </p:notesMasterIdLst>
  <p:sldIdLst>
    <p:sldId id="435" r:id="rId6"/>
    <p:sldId id="436" r:id="rId7"/>
    <p:sldId id="426" r:id="rId8"/>
    <p:sldId id="420" r:id="rId9"/>
    <p:sldId id="421" r:id="rId10"/>
    <p:sldId id="258" r:id="rId11"/>
    <p:sldId id="257" r:id="rId12"/>
    <p:sldId id="423" r:id="rId13"/>
    <p:sldId id="437" r:id="rId14"/>
    <p:sldId id="424" r:id="rId15"/>
    <p:sldId id="430" r:id="rId16"/>
    <p:sldId id="403" r:id="rId17"/>
    <p:sldId id="317" r:id="rId18"/>
    <p:sldId id="293" r:id="rId19"/>
    <p:sldId id="264" r:id="rId20"/>
    <p:sldId id="418" r:id="rId21"/>
    <p:sldId id="266" r:id="rId22"/>
    <p:sldId id="267" r:id="rId23"/>
    <p:sldId id="400" r:id="rId24"/>
    <p:sldId id="410" r:id="rId25"/>
    <p:sldId id="414" r:id="rId26"/>
    <p:sldId id="425" r:id="rId27"/>
    <p:sldId id="273" r:id="rId28"/>
    <p:sldId id="278" r:id="rId29"/>
    <p:sldId id="271" r:id="rId30"/>
    <p:sldId id="280" r:id="rId31"/>
    <p:sldId id="270" r:id="rId32"/>
    <p:sldId id="282" r:id="rId33"/>
    <p:sldId id="269" r:id="rId34"/>
    <p:sldId id="401" r:id="rId35"/>
    <p:sldId id="295" r:id="rId36"/>
    <p:sldId id="297" r:id="rId37"/>
    <p:sldId id="300" r:id="rId38"/>
    <p:sldId id="301" r:id="rId39"/>
    <p:sldId id="303" r:id="rId40"/>
    <p:sldId id="306" r:id="rId41"/>
    <p:sldId id="415" r:id="rId42"/>
    <p:sldId id="408" r:id="rId43"/>
    <p:sldId id="292" r:id="rId44"/>
    <p:sldId id="404" r:id="rId45"/>
    <p:sldId id="438" r:id="rId46"/>
    <p:sldId id="416" r:id="rId47"/>
    <p:sldId id="413" r:id="rId48"/>
    <p:sldId id="422"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ystal Day-Hess" initials="" lastIdx="16" clrIdx="0"/>
  <p:cmAuthor id="1" name="Douglas Clements" initials="DC" lastIdx="1" clrIdx="1">
    <p:extLst>
      <p:ext uri="{19B8F6BF-5375-455C-9EA6-DF929625EA0E}">
        <p15:presenceInfo xmlns:p15="http://schemas.microsoft.com/office/powerpoint/2012/main" userId="01cc921e-41ff-457d-99ee-11fad800e533" providerId="Windows Live"/>
      </p:ext>
    </p:extLst>
  </p:cmAuthor>
  <p:cmAuthor id="2" name=" " initials="" lastIdx="6" clrIdx="2">
    <p:extLst>
      <p:ext uri="{19B8F6BF-5375-455C-9EA6-DF929625EA0E}">
        <p15:presenceInfo xmlns:p15="http://schemas.microsoft.com/office/powerpoint/2012/main" userId="S-1-5-21-1409082233-2025429265-682003330-361163" providerId="AD"/>
      </p:ext>
    </p:extLst>
  </p:cmAuthor>
  <p:cmAuthor id="3" name="Lauren Baker" initials="LB" lastIdx="1" clrIdx="3">
    <p:extLst>
      <p:ext uri="{19B8F6BF-5375-455C-9EA6-DF929625EA0E}">
        <p15:presenceInfo xmlns:p15="http://schemas.microsoft.com/office/powerpoint/2012/main" userId="S-1-5-21-3124905236-3521205556-2859182634-6459" providerId="AD"/>
      </p:ext>
    </p:extLst>
  </p:cmAuthor>
  <p:cmAuthor id="4" name="Guest User" initials="GU" lastIdx="2" clrIdx="4">
    <p:extLst>
      <p:ext uri="{19B8F6BF-5375-455C-9EA6-DF929625EA0E}">
        <p15:presenceInfo xmlns:p15="http://schemas.microsoft.com/office/powerpoint/2012/main" userId="S::urn:spo:anon#85d13556dc672702a6e992bc15b8c22a45ccbb8b307a1ab1e5d3439ef30594b2::" providerId="AD"/>
      </p:ext>
    </p:extLst>
  </p:cmAuthor>
  <p:cmAuthor id="5" name="douglas.clements@du.edu" initials="do" lastIdx="3" clrIdx="5">
    <p:extLst>
      <p:ext uri="{19B8F6BF-5375-455C-9EA6-DF929625EA0E}">
        <p15:presenceInfo xmlns:p15="http://schemas.microsoft.com/office/powerpoint/2012/main" userId="S::douglas.clements_du.edu#ext#@zerotothree.org::7ad9aa0d-4773-42d0-86e6-a9e3399bbe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636"/>
    <a:srgbClr val="E0F8E9"/>
    <a:srgbClr val="CAF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28272-4819-468C-8C44-56ED1824CF0A}" v="3" dt="2020-03-17T20:28:15.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4" autoAdjust="0"/>
    <p:restoredTop sz="63838" autoAdjust="0"/>
  </p:normalViewPr>
  <p:slideViewPr>
    <p:cSldViewPr snapToGrid="0">
      <p:cViewPr varScale="1">
        <p:scale>
          <a:sx n="69" d="100"/>
          <a:sy n="69" d="100"/>
        </p:scale>
        <p:origin x="1668" y="66"/>
      </p:cViewPr>
      <p:guideLst>
        <p:guide orient="horz" pos="2160"/>
        <p:guide pos="3840"/>
      </p:guideLst>
    </p:cSldViewPr>
  </p:slideViewPr>
  <p:outlineViewPr>
    <p:cViewPr>
      <p:scale>
        <a:sx n="33" d="100"/>
        <a:sy n="33" d="100"/>
      </p:scale>
      <p:origin x="0" y="-2870"/>
    </p:cViewPr>
  </p:outlineViewPr>
  <p:notesTextViewPr>
    <p:cViewPr>
      <p:scale>
        <a:sx n="3" d="2"/>
        <a:sy n="3" d="2"/>
      </p:scale>
      <p:origin x="0" y="0"/>
    </p:cViewPr>
  </p:notesTextViewPr>
  <p:sorterViewPr>
    <p:cViewPr>
      <p:scale>
        <a:sx n="98" d="100"/>
        <a:sy n="98"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E7A66-2840-4540-9A39-2B5E44F1BDC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AC1D21B-B9EA-4EF4-96D2-84B2CF11D1D7}" type="pres">
      <dgm:prSet presAssocID="{A83E7A66-2840-4540-9A39-2B5E44F1BDC4}" presName="compositeShape" presStyleCnt="0">
        <dgm:presLayoutVars>
          <dgm:chMax val="7"/>
          <dgm:dir/>
          <dgm:resizeHandles val="exact"/>
        </dgm:presLayoutVars>
      </dgm:prSet>
      <dgm:spPr/>
    </dgm:pt>
  </dgm:ptLst>
  <dgm:cxnLst>
    <dgm:cxn modelId="{2F28C4F1-58F8-4EE9-B8C9-C79298B006B5}" type="presOf" srcId="{A83E7A66-2840-4540-9A39-2B5E44F1BDC4}" destId="{DAC1D21B-B9EA-4EF4-96D2-84B2CF11D1D7}"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1458E7-3ED8-424D-AD88-25A0D5B7B85B}" type="datetimeFigureOut">
              <a:rPr lang="en-US" smtClean="0"/>
              <a:t>3/23/2020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AFF6CDF-794E-4427-A88F-D37E84A406B0}" type="slidenum">
              <a:rPr lang="en-US" smtClean="0"/>
              <a:t>‹#›</a:t>
            </a:fld>
            <a:endParaRPr lang="en-US"/>
          </a:p>
        </p:txBody>
      </p:sp>
    </p:spTree>
    <p:extLst>
      <p:ext uri="{BB962C8B-B14F-4D97-AF65-F5344CB8AC3E}">
        <p14:creationId xmlns:p14="http://schemas.microsoft.com/office/powerpoint/2010/main" val="229891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1</a:t>
            </a:fld>
            <a:endParaRPr lang="en-US"/>
          </a:p>
        </p:txBody>
      </p:sp>
    </p:spTree>
    <p:extLst>
      <p:ext uri="{BB962C8B-B14F-4D97-AF65-F5344CB8AC3E}">
        <p14:creationId xmlns:p14="http://schemas.microsoft.com/office/powerpoint/2010/main" val="234950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14</a:t>
            </a:fld>
            <a:endParaRPr lang="en-US"/>
          </a:p>
        </p:txBody>
      </p:sp>
    </p:spTree>
    <p:extLst>
      <p:ext uri="{BB962C8B-B14F-4D97-AF65-F5344CB8AC3E}">
        <p14:creationId xmlns:p14="http://schemas.microsoft.com/office/powerpoint/2010/main" val="255307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p:txBody>
      </p:sp>
      <p:sp>
        <p:nvSpPr>
          <p:cNvPr id="4" name="Slide Number Placeholder 3"/>
          <p:cNvSpPr>
            <a:spLocks noGrp="1"/>
          </p:cNvSpPr>
          <p:nvPr>
            <p:ph type="sldNum" sz="quarter" idx="10"/>
          </p:nvPr>
        </p:nvSpPr>
        <p:spPr/>
        <p:txBody>
          <a:bodyPr/>
          <a:lstStyle/>
          <a:p>
            <a:fld id="{3AFF6CDF-794E-4427-A88F-D37E84A406B0}" type="slidenum">
              <a:rPr lang="en-US" smtClean="0"/>
              <a:t>15</a:t>
            </a:fld>
            <a:endParaRPr lang="en-US"/>
          </a:p>
        </p:txBody>
      </p:sp>
    </p:spTree>
    <p:extLst>
      <p:ext uri="{BB962C8B-B14F-4D97-AF65-F5344CB8AC3E}">
        <p14:creationId xmlns:p14="http://schemas.microsoft.com/office/powerpoint/2010/main" val="342776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16</a:t>
            </a:fld>
            <a:endParaRPr lang="en-US"/>
          </a:p>
        </p:txBody>
      </p:sp>
    </p:spTree>
    <p:extLst>
      <p:ext uri="{BB962C8B-B14F-4D97-AF65-F5344CB8AC3E}">
        <p14:creationId xmlns:p14="http://schemas.microsoft.com/office/powerpoint/2010/main" val="1274273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17</a:t>
            </a:fld>
            <a:endParaRPr lang="en-US"/>
          </a:p>
        </p:txBody>
      </p:sp>
    </p:spTree>
    <p:extLst>
      <p:ext uri="{BB962C8B-B14F-4D97-AF65-F5344CB8AC3E}">
        <p14:creationId xmlns:p14="http://schemas.microsoft.com/office/powerpoint/2010/main" val="424043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18</a:t>
            </a:fld>
            <a:endParaRPr lang="en-US"/>
          </a:p>
        </p:txBody>
      </p:sp>
    </p:spTree>
    <p:extLst>
      <p:ext uri="{BB962C8B-B14F-4D97-AF65-F5344CB8AC3E}">
        <p14:creationId xmlns:p14="http://schemas.microsoft.com/office/powerpoint/2010/main" val="179464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3AFF6CDF-794E-4427-A88F-D37E84A406B0}" type="slidenum">
              <a:rPr lang="en-US" smtClean="0"/>
              <a:t>19</a:t>
            </a:fld>
            <a:endParaRPr lang="en-US"/>
          </a:p>
        </p:txBody>
      </p:sp>
    </p:spTree>
    <p:extLst>
      <p:ext uri="{BB962C8B-B14F-4D97-AF65-F5344CB8AC3E}">
        <p14:creationId xmlns:p14="http://schemas.microsoft.com/office/powerpoint/2010/main" val="181587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20</a:t>
            </a:fld>
            <a:endParaRPr lang="en-US"/>
          </a:p>
        </p:txBody>
      </p:sp>
    </p:spTree>
    <p:extLst>
      <p:ext uri="{BB962C8B-B14F-4D97-AF65-F5344CB8AC3E}">
        <p14:creationId xmlns:p14="http://schemas.microsoft.com/office/powerpoint/2010/main" val="2749675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21</a:t>
            </a:fld>
            <a:endParaRPr lang="en-US"/>
          </a:p>
        </p:txBody>
      </p:sp>
    </p:spTree>
    <p:extLst>
      <p:ext uri="{BB962C8B-B14F-4D97-AF65-F5344CB8AC3E}">
        <p14:creationId xmlns:p14="http://schemas.microsoft.com/office/powerpoint/2010/main" val="3764534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931774">
              <a:defRPr/>
            </a:pPr>
            <a:fld id="{3AFF6CDF-794E-4427-A88F-D37E84A406B0}" type="slidenum">
              <a:rPr lang="en-US">
                <a:solidFill>
                  <a:prstClr val="black"/>
                </a:solidFill>
                <a:latin typeface="Calibri"/>
              </a:rPr>
              <a:pPr defTabSz="931774">
                <a:defRPr/>
              </a:pPr>
              <a:t>22</a:t>
            </a:fld>
            <a:endParaRPr lang="en-US">
              <a:solidFill>
                <a:prstClr val="black"/>
              </a:solidFill>
              <a:latin typeface="Calibri"/>
            </a:endParaRPr>
          </a:p>
        </p:txBody>
      </p:sp>
    </p:spTree>
    <p:extLst>
      <p:ext uri="{BB962C8B-B14F-4D97-AF65-F5344CB8AC3E}">
        <p14:creationId xmlns:p14="http://schemas.microsoft.com/office/powerpoint/2010/main" val="36380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3AFF6CDF-794E-4427-A88F-D37E84A406B0}" type="slidenum">
              <a:rPr lang="en-US" smtClean="0"/>
              <a:t>23</a:t>
            </a:fld>
            <a:endParaRPr lang="en-US"/>
          </a:p>
        </p:txBody>
      </p:sp>
    </p:spTree>
    <p:extLst>
      <p:ext uri="{BB962C8B-B14F-4D97-AF65-F5344CB8AC3E}">
        <p14:creationId xmlns:p14="http://schemas.microsoft.com/office/powerpoint/2010/main" val="173144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Graphic is from Multicultural Principles </a:t>
            </a:r>
            <a:r>
              <a:rPr lang="en-US" sz="1200" u="sng" kern="1200" dirty="0">
                <a:solidFill>
                  <a:schemeClr val="tx1"/>
                </a:solidFill>
                <a:effectLst/>
                <a:latin typeface="+mn-lt"/>
                <a:ea typeface="+mn-ea"/>
                <a:cs typeface="+mn-cs"/>
              </a:rPr>
              <a:t>https://eclkc.ohs.acf.hhs.gov/sites/default/files/pdf/multicultural-principles-learning-extensions-principle-01.pdf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94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i="0" baseline="0" dirty="0"/>
          </a:p>
        </p:txBody>
      </p:sp>
      <p:sp>
        <p:nvSpPr>
          <p:cNvPr id="4" name="Slide Number Placeholder 3"/>
          <p:cNvSpPr>
            <a:spLocks noGrp="1"/>
          </p:cNvSpPr>
          <p:nvPr>
            <p:ph type="sldNum" sz="quarter" idx="10"/>
          </p:nvPr>
        </p:nvSpPr>
        <p:spPr/>
        <p:txBody>
          <a:bodyPr/>
          <a:lstStyle/>
          <a:p>
            <a:fld id="{3AFF6CDF-794E-4427-A88F-D37E84A406B0}" type="slidenum">
              <a:rPr lang="en-US" smtClean="0"/>
              <a:t>24</a:t>
            </a:fld>
            <a:endParaRPr lang="en-US"/>
          </a:p>
        </p:txBody>
      </p:sp>
    </p:spTree>
    <p:extLst>
      <p:ext uri="{BB962C8B-B14F-4D97-AF65-F5344CB8AC3E}">
        <p14:creationId xmlns:p14="http://schemas.microsoft.com/office/powerpoint/2010/main" val="529593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solidFill>
                <a:prstClr val="black"/>
              </a:solidFill>
            </a:endParaRPr>
          </a:p>
        </p:txBody>
      </p:sp>
      <p:sp>
        <p:nvSpPr>
          <p:cNvPr id="4" name="Slide Number Placeholder 3"/>
          <p:cNvSpPr>
            <a:spLocks noGrp="1"/>
          </p:cNvSpPr>
          <p:nvPr>
            <p:ph type="sldNum" sz="quarter" idx="10"/>
          </p:nvPr>
        </p:nvSpPr>
        <p:spPr/>
        <p:txBody>
          <a:bodyPr/>
          <a:lstStyle/>
          <a:p>
            <a:fld id="{3AFF6CDF-794E-4427-A88F-D37E84A406B0}" type="slidenum">
              <a:rPr lang="en-US" smtClean="0"/>
              <a:t>25</a:t>
            </a:fld>
            <a:endParaRPr lang="en-US"/>
          </a:p>
        </p:txBody>
      </p:sp>
    </p:spTree>
    <p:extLst>
      <p:ext uri="{BB962C8B-B14F-4D97-AF65-F5344CB8AC3E}">
        <p14:creationId xmlns:p14="http://schemas.microsoft.com/office/powerpoint/2010/main" val="93034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26</a:t>
            </a:fld>
            <a:endParaRPr lang="en-US"/>
          </a:p>
        </p:txBody>
      </p:sp>
    </p:spTree>
    <p:extLst>
      <p:ext uri="{BB962C8B-B14F-4D97-AF65-F5344CB8AC3E}">
        <p14:creationId xmlns:p14="http://schemas.microsoft.com/office/powerpoint/2010/main" val="3019575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prstClr val="black"/>
              </a:solidFill>
            </a:endParaRPr>
          </a:p>
        </p:txBody>
      </p:sp>
      <p:sp>
        <p:nvSpPr>
          <p:cNvPr id="4" name="Slide Number Placeholder 3"/>
          <p:cNvSpPr>
            <a:spLocks noGrp="1"/>
          </p:cNvSpPr>
          <p:nvPr>
            <p:ph type="sldNum" sz="quarter" idx="10"/>
          </p:nvPr>
        </p:nvSpPr>
        <p:spPr/>
        <p:txBody>
          <a:bodyPr/>
          <a:lstStyle/>
          <a:p>
            <a:fld id="{3AFF6CDF-794E-4427-A88F-D37E84A406B0}" type="slidenum">
              <a:rPr lang="en-US" smtClean="0"/>
              <a:t>27</a:t>
            </a:fld>
            <a:endParaRPr lang="en-US"/>
          </a:p>
        </p:txBody>
      </p:sp>
    </p:spTree>
    <p:extLst>
      <p:ext uri="{BB962C8B-B14F-4D97-AF65-F5344CB8AC3E}">
        <p14:creationId xmlns:p14="http://schemas.microsoft.com/office/powerpoint/2010/main" val="53818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a:buChar char="•"/>
              <a:defRP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28</a:t>
            </a:fld>
            <a:endParaRPr lang="en-US"/>
          </a:p>
        </p:txBody>
      </p:sp>
    </p:spTree>
    <p:extLst>
      <p:ext uri="{BB962C8B-B14F-4D97-AF65-F5344CB8AC3E}">
        <p14:creationId xmlns:p14="http://schemas.microsoft.com/office/powerpoint/2010/main" val="219741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29</a:t>
            </a:fld>
            <a:endParaRPr lang="en-US"/>
          </a:p>
        </p:txBody>
      </p:sp>
    </p:spTree>
    <p:extLst>
      <p:ext uri="{BB962C8B-B14F-4D97-AF65-F5344CB8AC3E}">
        <p14:creationId xmlns:p14="http://schemas.microsoft.com/office/powerpoint/2010/main" val="992700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30</a:t>
            </a:fld>
            <a:endParaRPr lang="en-US"/>
          </a:p>
        </p:txBody>
      </p:sp>
    </p:spTree>
    <p:extLst>
      <p:ext uri="{BB962C8B-B14F-4D97-AF65-F5344CB8AC3E}">
        <p14:creationId xmlns:p14="http://schemas.microsoft.com/office/powerpoint/2010/main" val="188523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31</a:t>
            </a:fld>
            <a:endParaRPr lang="en-US"/>
          </a:p>
        </p:txBody>
      </p:sp>
    </p:spTree>
    <p:extLst>
      <p:ext uri="{BB962C8B-B14F-4D97-AF65-F5344CB8AC3E}">
        <p14:creationId xmlns:p14="http://schemas.microsoft.com/office/powerpoint/2010/main" val="25251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32</a:t>
            </a:fld>
            <a:endParaRPr lang="en-US"/>
          </a:p>
        </p:txBody>
      </p:sp>
    </p:spTree>
    <p:extLst>
      <p:ext uri="{BB962C8B-B14F-4D97-AF65-F5344CB8AC3E}">
        <p14:creationId xmlns:p14="http://schemas.microsoft.com/office/powerpoint/2010/main" val="321817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33</a:t>
            </a:fld>
            <a:endParaRPr lang="en-US"/>
          </a:p>
        </p:txBody>
      </p:sp>
    </p:spTree>
    <p:extLst>
      <p:ext uri="{BB962C8B-B14F-4D97-AF65-F5344CB8AC3E}">
        <p14:creationId xmlns:p14="http://schemas.microsoft.com/office/powerpoint/2010/main" val="372601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3</a:t>
            </a:fld>
            <a:endParaRPr lang="en-US"/>
          </a:p>
        </p:txBody>
      </p:sp>
    </p:spTree>
    <p:extLst>
      <p:ext uri="{BB962C8B-B14F-4D97-AF65-F5344CB8AC3E}">
        <p14:creationId xmlns:p14="http://schemas.microsoft.com/office/powerpoint/2010/main" val="138355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34</a:t>
            </a:fld>
            <a:endParaRPr lang="en-US"/>
          </a:p>
        </p:txBody>
      </p:sp>
    </p:spTree>
    <p:extLst>
      <p:ext uri="{BB962C8B-B14F-4D97-AF65-F5344CB8AC3E}">
        <p14:creationId xmlns:p14="http://schemas.microsoft.com/office/powerpoint/2010/main" val="1675847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35</a:t>
            </a:fld>
            <a:endParaRPr lang="en-US"/>
          </a:p>
        </p:txBody>
      </p:sp>
    </p:spTree>
    <p:extLst>
      <p:ext uri="{BB962C8B-B14F-4D97-AF65-F5344CB8AC3E}">
        <p14:creationId xmlns:p14="http://schemas.microsoft.com/office/powerpoint/2010/main" val="388553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36</a:t>
            </a:fld>
            <a:endParaRPr lang="en-US"/>
          </a:p>
        </p:txBody>
      </p:sp>
    </p:spTree>
    <p:extLst>
      <p:ext uri="{BB962C8B-B14F-4D97-AF65-F5344CB8AC3E}">
        <p14:creationId xmlns:p14="http://schemas.microsoft.com/office/powerpoint/2010/main" val="3964126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37</a:t>
            </a:fld>
            <a:endParaRPr lang="en-US"/>
          </a:p>
        </p:txBody>
      </p:sp>
    </p:spTree>
    <p:extLst>
      <p:ext uri="{BB962C8B-B14F-4D97-AF65-F5344CB8AC3E}">
        <p14:creationId xmlns:p14="http://schemas.microsoft.com/office/powerpoint/2010/main" val="2521945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a:buChar char="•"/>
              <a:defRPr/>
            </a:pPr>
            <a:endParaRPr lang="en-US" dirty="0">
              <a:solidFill>
                <a:prstClr val="black"/>
              </a:solidFill>
            </a:endParaRPr>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38</a:t>
            </a:fld>
            <a:endParaRPr lang="en-US"/>
          </a:p>
        </p:txBody>
      </p:sp>
    </p:spTree>
    <p:extLst>
      <p:ext uri="{BB962C8B-B14F-4D97-AF65-F5344CB8AC3E}">
        <p14:creationId xmlns:p14="http://schemas.microsoft.com/office/powerpoint/2010/main" val="3298474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a:buChar char="•"/>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3AFF6CDF-794E-4427-A88F-D37E84A406B0}" type="slidenum">
              <a:rPr lang="en-US" smtClean="0"/>
              <a:t>39</a:t>
            </a:fld>
            <a:endParaRPr lang="en-US"/>
          </a:p>
        </p:txBody>
      </p:sp>
    </p:spTree>
    <p:extLst>
      <p:ext uri="{BB962C8B-B14F-4D97-AF65-F5344CB8AC3E}">
        <p14:creationId xmlns:p14="http://schemas.microsoft.com/office/powerpoint/2010/main" val="1324311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40</a:t>
            </a:fld>
            <a:endParaRPr lang="en-US"/>
          </a:p>
        </p:txBody>
      </p:sp>
    </p:spTree>
    <p:extLst>
      <p:ext uri="{BB962C8B-B14F-4D97-AF65-F5344CB8AC3E}">
        <p14:creationId xmlns:p14="http://schemas.microsoft.com/office/powerpoint/2010/main" val="2062484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fld id="{3AFF6CDF-794E-4427-A88F-D37E84A406B0}" type="slidenum">
              <a:rPr lang="en-US" smtClean="0"/>
              <a:t>42</a:t>
            </a:fld>
            <a:endParaRPr lang="en-US"/>
          </a:p>
        </p:txBody>
      </p:sp>
    </p:spTree>
    <p:extLst>
      <p:ext uri="{BB962C8B-B14F-4D97-AF65-F5344CB8AC3E}">
        <p14:creationId xmlns:p14="http://schemas.microsoft.com/office/powerpoint/2010/main" val="3789925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AFF6CDF-794E-4427-A88F-D37E84A406B0}" type="slidenum">
              <a:rPr lang="en-US" smtClean="0"/>
              <a:t>43</a:t>
            </a:fld>
            <a:endParaRPr lang="en-US"/>
          </a:p>
        </p:txBody>
      </p:sp>
    </p:spTree>
    <p:extLst>
      <p:ext uri="{BB962C8B-B14F-4D97-AF65-F5344CB8AC3E}">
        <p14:creationId xmlns:p14="http://schemas.microsoft.com/office/powerpoint/2010/main" val="2897186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44</a:t>
            </a:fld>
            <a:endParaRPr lang="en-US"/>
          </a:p>
        </p:txBody>
      </p:sp>
    </p:spTree>
    <p:extLst>
      <p:ext uri="{BB962C8B-B14F-4D97-AF65-F5344CB8AC3E}">
        <p14:creationId xmlns:p14="http://schemas.microsoft.com/office/powerpoint/2010/main" val="2501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6</a:t>
            </a:fld>
            <a:endParaRPr lang="en-US"/>
          </a:p>
        </p:txBody>
      </p:sp>
    </p:spTree>
    <p:extLst>
      <p:ext uri="{BB962C8B-B14F-4D97-AF65-F5344CB8AC3E}">
        <p14:creationId xmlns:p14="http://schemas.microsoft.com/office/powerpoint/2010/main" val="114525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7</a:t>
            </a:fld>
            <a:endParaRPr lang="en-US"/>
          </a:p>
        </p:txBody>
      </p:sp>
    </p:spTree>
    <p:extLst>
      <p:ext uri="{BB962C8B-B14F-4D97-AF65-F5344CB8AC3E}">
        <p14:creationId xmlns:p14="http://schemas.microsoft.com/office/powerpoint/2010/main" val="123488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AFF6CDF-794E-4427-A88F-D37E84A406B0}" type="slidenum">
              <a:rPr lang="en-US" smtClean="0"/>
              <a:t>9</a:t>
            </a:fld>
            <a:endParaRPr lang="en-US"/>
          </a:p>
        </p:txBody>
      </p:sp>
    </p:spTree>
    <p:extLst>
      <p:ext uri="{BB962C8B-B14F-4D97-AF65-F5344CB8AC3E}">
        <p14:creationId xmlns:p14="http://schemas.microsoft.com/office/powerpoint/2010/main" val="31034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0B423-10A6-43CD-BE76-E0C426CA6CAA}" type="slidenum">
              <a:rPr lang="en-US" smtClean="0"/>
              <a:t>11</a:t>
            </a:fld>
            <a:endParaRPr lang="en-US"/>
          </a:p>
        </p:txBody>
      </p:sp>
    </p:spTree>
    <p:extLst>
      <p:ext uri="{BB962C8B-B14F-4D97-AF65-F5344CB8AC3E}">
        <p14:creationId xmlns:p14="http://schemas.microsoft.com/office/powerpoint/2010/main" val="229613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12</a:t>
            </a:fld>
            <a:endParaRPr lang="en-US"/>
          </a:p>
        </p:txBody>
      </p:sp>
    </p:spTree>
    <p:extLst>
      <p:ext uri="{BB962C8B-B14F-4D97-AF65-F5344CB8AC3E}">
        <p14:creationId xmlns:p14="http://schemas.microsoft.com/office/powerpoint/2010/main" val="417532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13</a:t>
            </a:fld>
            <a:endParaRPr lang="en-US"/>
          </a:p>
        </p:txBody>
      </p:sp>
    </p:spTree>
    <p:extLst>
      <p:ext uri="{BB962C8B-B14F-4D97-AF65-F5344CB8AC3E}">
        <p14:creationId xmlns:p14="http://schemas.microsoft.com/office/powerpoint/2010/main" val="1116299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21064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1177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2031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806489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2624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778665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650247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365023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8937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178718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5979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80914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43297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7444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61139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5D48-39AD-4578-B9E7-800A007B7F7B}"/>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688BE06E-D2DD-44AB-930C-A377ACB5D8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6160" y="134654"/>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559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66005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3/23/2020</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396799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7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72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344DB0-57D9-4778-AE3B-9B8515E8C203}"/>
              </a:ext>
            </a:extLst>
          </p:cNvPr>
          <p:cNvSpPr txBox="1"/>
          <p:nvPr/>
        </p:nvSpPr>
        <p:spPr>
          <a:xfrm>
            <a:off x="225083" y="2011679"/>
            <a:ext cx="4206240" cy="2310377"/>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mj-ea"/>
                <a:cs typeface="+mj-cs"/>
              </a:rPr>
              <a:t>MATH: NUMBER RECOGNITION AND SUBITIZING</a:t>
            </a:r>
          </a:p>
        </p:txBody>
      </p:sp>
      <p:pic>
        <p:nvPicPr>
          <p:cNvPr id="2" name="Content Placeholder 5" descr="A small child sitting on a table&#10;&#10;Description automatically generated">
            <a:extLst>
              <a:ext uri="{FF2B5EF4-FFF2-40B4-BE49-F238E27FC236}">
                <a16:creationId xmlns:a16="http://schemas.microsoft.com/office/drawing/2014/main" id="{BC8C87B0-3266-4653-816F-AC8C60C33F5D}"/>
              </a:ext>
            </a:extLst>
          </p:cNvPr>
          <p:cNvPicPr>
            <a:picLocks noChangeAspect="1"/>
          </p:cNvPicPr>
          <p:nvPr/>
        </p:nvPicPr>
        <p:blipFill rotWithShape="1">
          <a:blip r:embed="rId3">
            <a:extLst>
              <a:ext uri="{28A0092B-C50C-407E-A947-70E740481C1C}">
                <a14:useLocalDpi xmlns:a14="http://schemas.microsoft.com/office/drawing/2010/main" val="0"/>
              </a:ext>
            </a:extLst>
          </a:blip>
          <a:srcRect l="13318" r="13315" b="-1"/>
          <a:stretch/>
        </p:blipFill>
        <p:spPr>
          <a:xfrm>
            <a:off x="4431323" y="10"/>
            <a:ext cx="7537704" cy="68579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person, boy, child, young&#10;&#10;Description automatically generated">
            <a:extLst>
              <a:ext uri="{FF2B5EF4-FFF2-40B4-BE49-F238E27FC236}">
                <a16:creationId xmlns:a16="http://schemas.microsoft.com/office/drawing/2014/main" id="{A2595923-17EA-4C91-B152-42EA4D05D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439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HS.House Graphic_ENG_left pillar.png">
            <a:extLst>
              <a:ext uri="{FF2B5EF4-FFF2-40B4-BE49-F238E27FC236}">
                <a16:creationId xmlns:a16="http://schemas.microsoft.com/office/drawing/2014/main" id="{C77D474D-7D0D-43FF-AEAD-3F02F8D1A5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76922" y="12623"/>
            <a:ext cx="8574601" cy="6430449"/>
          </a:xfrm>
          <a:prstGeom prst="rect">
            <a:avLst/>
          </a:prstGeom>
        </p:spPr>
      </p:pic>
    </p:spTree>
    <p:extLst>
      <p:ext uri="{BB962C8B-B14F-4D97-AF65-F5344CB8AC3E}">
        <p14:creationId xmlns:p14="http://schemas.microsoft.com/office/powerpoint/2010/main" val="358898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5B2D-F2E4-4607-96AB-A6C9BDE81F34}"/>
              </a:ext>
            </a:extLst>
          </p:cNvPr>
          <p:cNvSpPr>
            <a:spLocks noGrp="1"/>
          </p:cNvSpPr>
          <p:nvPr>
            <p:ph type="title"/>
          </p:nvPr>
        </p:nvSpPr>
        <p:spPr>
          <a:xfrm>
            <a:off x="552450" y="393700"/>
            <a:ext cx="10515600" cy="962459"/>
          </a:xfrm>
        </p:spPr>
        <p:txBody>
          <a:bodyPr/>
          <a:lstStyle/>
          <a:p>
            <a:pPr algn="ctr"/>
            <a:r>
              <a:rPr lang="en-US" dirty="0"/>
              <a:t>Culturally and Linguistic Responsive  Practices</a:t>
            </a:r>
          </a:p>
        </p:txBody>
      </p:sp>
      <p:graphicFrame>
        <p:nvGraphicFramePr>
          <p:cNvPr id="3" name="Diagram 2">
            <a:extLst>
              <a:ext uri="{FF2B5EF4-FFF2-40B4-BE49-F238E27FC236}">
                <a16:creationId xmlns:a16="http://schemas.microsoft.com/office/drawing/2014/main" id="{4C4BBA82-7362-4F52-80FD-ACBE5CF12741}"/>
              </a:ext>
            </a:extLst>
          </p:cNvPr>
          <p:cNvGraphicFramePr/>
          <p:nvPr/>
        </p:nvGraphicFramePr>
        <p:xfrm>
          <a:off x="2032000" y="1476375"/>
          <a:ext cx="7578725" cy="4661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E6EC10D-84D0-4594-9070-13975E3EBF57}"/>
              </a:ext>
            </a:extLst>
          </p:cNvPr>
          <p:cNvSpPr txBox="1"/>
          <p:nvPr/>
        </p:nvSpPr>
        <p:spPr>
          <a:xfrm>
            <a:off x="1914525" y="1571625"/>
            <a:ext cx="7578725" cy="523220"/>
          </a:xfrm>
          <a:prstGeom prst="rect">
            <a:avLst/>
          </a:prstGeom>
          <a:noFill/>
        </p:spPr>
        <p:txBody>
          <a:bodyPr wrap="square" rtlCol="0">
            <a:spAutoFit/>
          </a:bodyPr>
          <a:lstStyle/>
          <a:p>
            <a:pPr algn="ctr"/>
            <a:r>
              <a:rPr lang="en-US" sz="2800" b="1" dirty="0"/>
              <a:t>Sources of Developmentally Appropriate Practices</a:t>
            </a:r>
          </a:p>
        </p:txBody>
      </p:sp>
      <p:pic>
        <p:nvPicPr>
          <p:cNvPr id="5" name="Picture 4">
            <a:extLst>
              <a:ext uri="{FF2B5EF4-FFF2-40B4-BE49-F238E27FC236}">
                <a16:creationId xmlns:a16="http://schemas.microsoft.com/office/drawing/2014/main" id="{8DB4AA64-8361-4F4E-9A87-ED199D8FDB12}"/>
              </a:ext>
            </a:extLst>
          </p:cNvPr>
          <p:cNvPicPr>
            <a:picLocks noChangeAspect="1"/>
          </p:cNvPicPr>
          <p:nvPr/>
        </p:nvPicPr>
        <p:blipFill rotWithShape="1">
          <a:blip r:embed="rId8"/>
          <a:srcRect t="6421"/>
          <a:stretch/>
        </p:blipFill>
        <p:spPr>
          <a:xfrm>
            <a:off x="2363594" y="2215061"/>
            <a:ext cx="7364606" cy="3748231"/>
          </a:xfrm>
          <a:prstGeom prst="rect">
            <a:avLst/>
          </a:prstGeom>
        </p:spPr>
      </p:pic>
    </p:spTree>
    <p:extLst>
      <p:ext uri="{BB962C8B-B14F-4D97-AF65-F5344CB8AC3E}">
        <p14:creationId xmlns:p14="http://schemas.microsoft.com/office/powerpoint/2010/main" val="298499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15F9-B9FD-49AD-8A26-A01194F6601E}"/>
              </a:ext>
            </a:extLst>
          </p:cNvPr>
          <p:cNvSpPr>
            <a:spLocks noGrp="1"/>
          </p:cNvSpPr>
          <p:nvPr>
            <p:ph type="title"/>
          </p:nvPr>
        </p:nvSpPr>
        <p:spPr>
          <a:xfrm>
            <a:off x="707571" y="201840"/>
            <a:ext cx="10515600" cy="962459"/>
          </a:xfrm>
        </p:spPr>
        <p:txBody>
          <a:bodyPr/>
          <a:lstStyle/>
          <a:p>
            <a:pPr algn="ctr"/>
            <a:r>
              <a:rPr lang="en-US" dirty="0"/>
              <a:t>Session Objectives</a:t>
            </a:r>
          </a:p>
        </p:txBody>
      </p:sp>
      <p:sp>
        <p:nvSpPr>
          <p:cNvPr id="4" name="Text Placeholder 3">
            <a:extLst>
              <a:ext uri="{FF2B5EF4-FFF2-40B4-BE49-F238E27FC236}">
                <a16:creationId xmlns:a16="http://schemas.microsoft.com/office/drawing/2014/main" id="{80C86045-378C-487B-B828-38F0B2EE9E20}"/>
              </a:ext>
            </a:extLst>
          </p:cNvPr>
          <p:cNvSpPr>
            <a:spLocks noGrp="1"/>
          </p:cNvSpPr>
          <p:nvPr>
            <p:ph idx="1"/>
          </p:nvPr>
        </p:nvSpPr>
        <p:spPr>
          <a:xfrm>
            <a:off x="793728" y="1559078"/>
            <a:ext cx="10583047" cy="4849379"/>
          </a:xfrm>
        </p:spPr>
        <p:txBody>
          <a:bodyPr>
            <a:noAutofit/>
          </a:bodyPr>
          <a:lstStyle/>
          <a:p>
            <a:pPr>
              <a:lnSpc>
                <a:spcPct val="120000"/>
              </a:lnSpc>
              <a:spcBef>
                <a:spcPts val="600"/>
              </a:spcBef>
            </a:pPr>
            <a:r>
              <a:rPr lang="en-US" sz="2600" dirty="0"/>
              <a:t>Explain </a:t>
            </a:r>
            <a:r>
              <a:rPr lang="en-US" sz="2600" i="1" dirty="0"/>
              <a:t>number recognition </a:t>
            </a:r>
            <a:r>
              <a:rPr lang="en-US" sz="2600" dirty="0"/>
              <a:t>and </a:t>
            </a:r>
            <a:r>
              <a:rPr lang="en-US" sz="2600" i="1" dirty="0"/>
              <a:t>subitizing</a:t>
            </a:r>
            <a:r>
              <a:rPr lang="en-US" sz="2600" dirty="0"/>
              <a:t> for young children (the goal)</a:t>
            </a:r>
          </a:p>
          <a:p>
            <a:pPr>
              <a:lnSpc>
                <a:spcPct val="120000"/>
              </a:lnSpc>
              <a:spcBef>
                <a:spcPts val="600"/>
              </a:spcBef>
            </a:pPr>
            <a:r>
              <a:rPr lang="en-US" sz="2600" dirty="0"/>
              <a:t>Identify the </a:t>
            </a:r>
            <a:r>
              <a:rPr lang="en-US" sz="2600" i="1" dirty="0"/>
              <a:t>developmental progression </a:t>
            </a:r>
            <a:r>
              <a:rPr lang="en-US" sz="2600" dirty="0"/>
              <a:t>for number recognition and subitizing</a:t>
            </a:r>
          </a:p>
          <a:p>
            <a:pPr>
              <a:lnSpc>
                <a:spcPct val="120000"/>
              </a:lnSpc>
              <a:spcBef>
                <a:spcPts val="600"/>
              </a:spcBef>
            </a:pPr>
            <a:r>
              <a:rPr lang="en-US" sz="2600" dirty="0"/>
              <a:t>List ways to incorporate subitizing into in everyday </a:t>
            </a:r>
            <a:r>
              <a:rPr lang="en-US" sz="2600" i="1" dirty="0"/>
              <a:t>educational activities</a:t>
            </a:r>
            <a:r>
              <a:rPr lang="en-US" sz="2600" dirty="0"/>
              <a:t>, routines, and instruction</a:t>
            </a:r>
          </a:p>
          <a:p>
            <a:pPr>
              <a:lnSpc>
                <a:spcPct val="120000"/>
              </a:lnSpc>
              <a:spcBef>
                <a:spcPts val="600"/>
              </a:spcBef>
            </a:pPr>
            <a:r>
              <a:rPr lang="en-US" sz="2600" dirty="0"/>
              <a:t>Use the </a:t>
            </a:r>
            <a:r>
              <a:rPr lang="en-US" sz="2600" i="1" dirty="0"/>
              <a:t>Steps and Introduction to Making It Work Guide </a:t>
            </a:r>
            <a:r>
              <a:rPr lang="en-US" sz="2600" dirty="0"/>
              <a:t>to integrate culture and language in lesson plans for math skills</a:t>
            </a:r>
          </a:p>
        </p:txBody>
      </p:sp>
    </p:spTree>
    <p:extLst>
      <p:ext uri="{BB962C8B-B14F-4D97-AF65-F5344CB8AC3E}">
        <p14:creationId xmlns:p14="http://schemas.microsoft.com/office/powerpoint/2010/main" val="36075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A66F-F79E-48BD-A290-E258820BA741}"/>
              </a:ext>
            </a:extLst>
          </p:cNvPr>
          <p:cNvSpPr>
            <a:spLocks noGrp="1"/>
          </p:cNvSpPr>
          <p:nvPr>
            <p:ph type="title"/>
          </p:nvPr>
        </p:nvSpPr>
        <p:spPr/>
        <p:txBody>
          <a:bodyPr/>
          <a:lstStyle/>
          <a:p>
            <a:r>
              <a:rPr lang="en-US" b="1" dirty="0"/>
              <a:t>Subitizing</a:t>
            </a:r>
          </a:p>
        </p:txBody>
      </p:sp>
      <p:sp>
        <p:nvSpPr>
          <p:cNvPr id="3" name="Rectangle 2">
            <a:extLst>
              <a:ext uri="{FF2B5EF4-FFF2-40B4-BE49-F238E27FC236}">
                <a16:creationId xmlns:a16="http://schemas.microsoft.com/office/drawing/2014/main" id="{AC29A9CC-ED7F-49D6-883D-7315AC461335}"/>
              </a:ext>
            </a:extLst>
          </p:cNvPr>
          <p:cNvSpPr/>
          <p:nvPr/>
        </p:nvSpPr>
        <p:spPr>
          <a:xfrm>
            <a:off x="838200" y="1843950"/>
            <a:ext cx="5486400" cy="3785652"/>
          </a:xfrm>
          <a:prstGeom prst="rect">
            <a:avLst/>
          </a:prstGeom>
        </p:spPr>
        <p:txBody>
          <a:bodyPr wrap="square">
            <a:spAutoFit/>
          </a:bodyPr>
          <a:lstStyle/>
          <a:p>
            <a:pPr lvl="0">
              <a:buClr>
                <a:srgbClr val="0F6523"/>
              </a:buClr>
              <a:buSzPct val="100000"/>
            </a:pPr>
            <a:r>
              <a:rPr lang="en-US" sz="4000" dirty="0">
                <a:solidFill>
                  <a:prstClr val="black"/>
                </a:solidFill>
                <a:latin typeface="Calibri Light" panose="020F0302020204030204"/>
                <a:cs typeface="Arial" charset="0"/>
              </a:rPr>
              <a:t>“Subitizing is a fundamental skill in the development of [children’s] understanding of number.”</a:t>
            </a:r>
            <a:br>
              <a:rPr lang="en-US" sz="4000" dirty="0">
                <a:solidFill>
                  <a:prstClr val="black"/>
                </a:solidFill>
                <a:latin typeface="Calibri Light" panose="020F0302020204030204"/>
                <a:cs typeface="Arial" charset="0"/>
              </a:rPr>
            </a:br>
            <a:r>
              <a:rPr lang="en-US" sz="4000" dirty="0">
                <a:solidFill>
                  <a:prstClr val="black"/>
                </a:solidFill>
                <a:latin typeface="Calibri Light" panose="020F0302020204030204"/>
                <a:cs typeface="Arial" charset="0"/>
              </a:rPr>
              <a:t>   </a:t>
            </a:r>
            <a:r>
              <a:rPr lang="en-US" sz="2800" dirty="0">
                <a:solidFill>
                  <a:prstClr val="black"/>
                </a:solidFill>
                <a:latin typeface="Calibri Light" panose="020F0302020204030204"/>
                <a:cs typeface="Arial" charset="0"/>
              </a:rPr>
              <a:t> (</a:t>
            </a:r>
            <a:r>
              <a:rPr lang="en-US" sz="2800" dirty="0" err="1">
                <a:solidFill>
                  <a:prstClr val="black"/>
                </a:solidFill>
                <a:latin typeface="Calibri Light" panose="020F0302020204030204"/>
                <a:cs typeface="Arial" charset="0"/>
              </a:rPr>
              <a:t>Baroody</a:t>
            </a:r>
            <a:r>
              <a:rPr lang="en-US" sz="2800" dirty="0">
                <a:solidFill>
                  <a:prstClr val="black"/>
                </a:solidFill>
                <a:latin typeface="Calibri Light" panose="020F0302020204030204"/>
                <a:cs typeface="Arial" charset="0"/>
              </a:rPr>
              <a:t>, 1987)</a:t>
            </a:r>
          </a:p>
        </p:txBody>
      </p:sp>
      <p:pic>
        <p:nvPicPr>
          <p:cNvPr id="6" name="Picture 5" descr="A picture containing person, child, indoor, little&#10;&#10;Description automatically generated">
            <a:extLst>
              <a:ext uri="{FF2B5EF4-FFF2-40B4-BE49-F238E27FC236}">
                <a16:creationId xmlns:a16="http://schemas.microsoft.com/office/drawing/2014/main" id="{3866FE49-6617-4A83-9A48-BECB0F8DE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035" y="2082019"/>
            <a:ext cx="5486400" cy="3657600"/>
          </a:xfrm>
          <a:prstGeom prst="rect">
            <a:avLst/>
          </a:prstGeom>
        </p:spPr>
      </p:pic>
    </p:spTree>
    <p:extLst>
      <p:ext uri="{BB962C8B-B14F-4D97-AF65-F5344CB8AC3E}">
        <p14:creationId xmlns:p14="http://schemas.microsoft.com/office/powerpoint/2010/main" val="1477737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9A2E-2180-42A8-8489-4D46AEFEA622}"/>
              </a:ext>
            </a:extLst>
          </p:cNvPr>
          <p:cNvSpPr>
            <a:spLocks noGrp="1"/>
          </p:cNvSpPr>
          <p:nvPr>
            <p:ph type="title"/>
          </p:nvPr>
        </p:nvSpPr>
        <p:spPr/>
        <p:txBody>
          <a:bodyPr>
            <a:normAutofit/>
          </a:bodyPr>
          <a:lstStyle/>
          <a:p>
            <a:r>
              <a:rPr lang="en-US" sz="3600" b="1" dirty="0">
                <a:solidFill>
                  <a:prstClr val="black"/>
                </a:solidFill>
              </a:rPr>
              <a:t>Some Examples of Subitizing in the Classroom</a:t>
            </a:r>
            <a:endParaRPr lang="en-US" sz="3600" b="1" dirty="0"/>
          </a:p>
        </p:txBody>
      </p:sp>
      <p:sp>
        <p:nvSpPr>
          <p:cNvPr id="4" name="Text Placeholder 1">
            <a:extLst>
              <a:ext uri="{FF2B5EF4-FFF2-40B4-BE49-F238E27FC236}">
                <a16:creationId xmlns:a16="http://schemas.microsoft.com/office/drawing/2014/main" id="{FC7634AE-96C1-4333-B56D-F93D4F018796}"/>
              </a:ext>
            </a:extLst>
          </p:cNvPr>
          <p:cNvSpPr>
            <a:spLocks noGrp="1"/>
          </p:cNvSpPr>
          <p:nvPr>
            <p:ph idx="1"/>
          </p:nvPr>
        </p:nvSpPr>
        <p:spPr>
          <a:xfrm>
            <a:off x="838201" y="1825625"/>
            <a:ext cx="5124752" cy="4351338"/>
          </a:xfrm>
        </p:spPr>
        <p:txBody>
          <a:bodyPr>
            <a:normAutofit lnSpcReduction="10000"/>
          </a:bodyPr>
          <a:lstStyle/>
          <a:p>
            <a:pPr marL="342900" indent="-342900">
              <a:buFont typeface="Arial" charset="0"/>
              <a:buChar char="•"/>
            </a:pPr>
            <a:r>
              <a:rPr lang="en-US" sz="3200" dirty="0"/>
              <a:t>Simple but continuous teaching strategy</a:t>
            </a:r>
          </a:p>
          <a:p>
            <a:pPr marL="800100" lvl="1" indent="-342900">
              <a:buFont typeface="Arial" charset="0"/>
              <a:buChar char="•"/>
            </a:pPr>
            <a:r>
              <a:rPr lang="en-US" sz="2800" dirty="0"/>
              <a:t>Use small numbers in everyday talk and cultural storytelling</a:t>
            </a:r>
          </a:p>
          <a:p>
            <a:pPr marL="342900" indent="-342900">
              <a:buFont typeface="Arial" charset="0"/>
              <a:buChar char="•"/>
            </a:pPr>
            <a:r>
              <a:rPr lang="en-US" sz="3200" dirty="0"/>
              <a:t>You can make a huge difference</a:t>
            </a:r>
          </a:p>
          <a:p>
            <a:pPr lvl="2">
              <a:buFont typeface=".AppleSystemUIFont" charset="-120"/>
              <a:buChar char="-"/>
            </a:pPr>
            <a:r>
              <a:rPr lang="en-US" sz="2800" dirty="0"/>
              <a:t>planned curricular experiences</a:t>
            </a:r>
          </a:p>
          <a:p>
            <a:pPr lvl="2">
              <a:buFont typeface=".AppleSystemUIFont" charset="-120"/>
              <a:buChar char="-"/>
            </a:pPr>
            <a:r>
              <a:rPr lang="en-US" sz="2800" dirty="0"/>
              <a:t>spontaneous experiences</a:t>
            </a:r>
            <a:endParaRPr lang="en-US" sz="4000" dirty="0">
              <a:cs typeface="Arial"/>
            </a:endParaRPr>
          </a:p>
        </p:txBody>
      </p:sp>
      <p:pic>
        <p:nvPicPr>
          <p:cNvPr id="6" name="Picture 5" descr="DSC05758.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70600" y="1835150"/>
            <a:ext cx="5918200" cy="4438650"/>
          </a:xfrm>
          <a:prstGeom prst="rect">
            <a:avLst/>
          </a:prstGeom>
        </p:spPr>
      </p:pic>
    </p:spTree>
    <p:extLst>
      <p:ext uri="{BB962C8B-B14F-4D97-AF65-F5344CB8AC3E}">
        <p14:creationId xmlns:p14="http://schemas.microsoft.com/office/powerpoint/2010/main" val="220235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A91474-6ECA-49DC-B203-14275DBF4536}"/>
              </a:ext>
            </a:extLst>
          </p:cNvPr>
          <p:cNvSpPr>
            <a:spLocks noGrp="1"/>
          </p:cNvSpPr>
          <p:nvPr>
            <p:ph type="title"/>
          </p:nvPr>
        </p:nvSpPr>
        <p:spPr/>
        <p:txBody>
          <a:bodyPr>
            <a:normAutofit/>
          </a:bodyPr>
          <a:lstStyle/>
          <a:p>
            <a:r>
              <a:rPr lang="en-US" b="1" dirty="0"/>
              <a:t>Learning Trajectory</a:t>
            </a:r>
            <a:endParaRPr lang="en-US" sz="3200" dirty="0">
              <a:cs typeface="Arial"/>
            </a:endParaRPr>
          </a:p>
        </p:txBody>
      </p:sp>
      <p:sp>
        <p:nvSpPr>
          <p:cNvPr id="5" name="Text Placeholder 1">
            <a:extLst>
              <a:ext uri="{FF2B5EF4-FFF2-40B4-BE49-F238E27FC236}">
                <a16:creationId xmlns:a16="http://schemas.microsoft.com/office/drawing/2014/main" id="{D8946D7F-AED5-42A7-AE34-A7BCDE60832F}"/>
              </a:ext>
            </a:extLst>
          </p:cNvPr>
          <p:cNvSpPr>
            <a:spLocks noGrp="1"/>
          </p:cNvSpPr>
          <p:nvPr>
            <p:ph idx="1"/>
          </p:nvPr>
        </p:nvSpPr>
        <p:spPr>
          <a:xfrm>
            <a:off x="680594" y="2138471"/>
            <a:ext cx="4566655" cy="3427442"/>
          </a:xfrm>
        </p:spPr>
        <p:txBody>
          <a:bodyPr>
            <a:noAutofit/>
          </a:bodyPr>
          <a:lstStyle/>
          <a:p>
            <a:pPr marL="0" indent="0">
              <a:spcAft>
                <a:spcPts val="600"/>
              </a:spcAft>
              <a:buNone/>
            </a:pPr>
            <a:r>
              <a:rPr lang="en-US" sz="3200" dirty="0"/>
              <a:t>Three Parts:</a:t>
            </a:r>
          </a:p>
          <a:p>
            <a:pPr marL="742950" indent="-374904">
              <a:spcAft>
                <a:spcPts val="600"/>
              </a:spcAft>
              <a:buFont typeface="+mj-lt"/>
              <a:buAutoNum type="arabicPeriod"/>
            </a:pPr>
            <a:r>
              <a:rPr lang="en-US" sz="3200" dirty="0"/>
              <a:t>Goal</a:t>
            </a:r>
          </a:p>
          <a:p>
            <a:pPr marL="742950" indent="-374904">
              <a:spcAft>
                <a:spcPts val="600"/>
              </a:spcAft>
              <a:buFont typeface="+mj-lt"/>
              <a:buAutoNum type="arabicPeriod"/>
            </a:pPr>
            <a:r>
              <a:rPr lang="en-US" sz="3200" dirty="0"/>
              <a:t>Developmental Progression</a:t>
            </a:r>
          </a:p>
          <a:p>
            <a:pPr marL="742950" indent="-374904">
              <a:spcAft>
                <a:spcPts val="600"/>
              </a:spcAft>
              <a:buFont typeface="+mj-lt"/>
              <a:buAutoNum type="arabicPeriod"/>
            </a:pPr>
            <a:r>
              <a:rPr lang="en-US" sz="3200" dirty="0"/>
              <a:t>Educational Activities</a:t>
            </a:r>
          </a:p>
          <a:p>
            <a:pPr marL="0" indent="0">
              <a:spcBef>
                <a:spcPct val="0"/>
              </a:spcBef>
              <a:spcAft>
                <a:spcPts val="600"/>
              </a:spcAft>
              <a:buNone/>
            </a:pPr>
            <a:endParaRPr lang="en-US" sz="3200" dirty="0">
              <a:cs typeface="Arial"/>
            </a:endParaRPr>
          </a:p>
        </p:txBody>
      </p:sp>
      <p:pic>
        <p:nvPicPr>
          <p:cNvPr id="3" name="Picture 2" descr="A picture containing child, person, indoor, little&#10;&#10;Description automatically generated">
            <a:extLst>
              <a:ext uri="{FF2B5EF4-FFF2-40B4-BE49-F238E27FC236}">
                <a16:creationId xmlns:a16="http://schemas.microsoft.com/office/drawing/2014/main" id="{9E583C8F-A715-418C-9456-B83DD3015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249" y="1868647"/>
            <a:ext cx="6584335" cy="4389120"/>
          </a:xfrm>
          <a:prstGeom prst="rect">
            <a:avLst/>
          </a:prstGeom>
        </p:spPr>
      </p:pic>
    </p:spTree>
    <p:extLst>
      <p:ext uri="{BB962C8B-B14F-4D97-AF65-F5344CB8AC3E}">
        <p14:creationId xmlns:p14="http://schemas.microsoft.com/office/powerpoint/2010/main" val="246968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A91474-6ECA-49DC-B203-14275DBF4536}"/>
              </a:ext>
            </a:extLst>
          </p:cNvPr>
          <p:cNvSpPr>
            <a:spLocks noGrp="1"/>
          </p:cNvSpPr>
          <p:nvPr>
            <p:ph type="title"/>
          </p:nvPr>
        </p:nvSpPr>
        <p:spPr/>
        <p:txBody>
          <a:bodyPr>
            <a:normAutofit/>
          </a:bodyPr>
          <a:lstStyle/>
          <a:p>
            <a:r>
              <a:rPr lang="en-US" b="1" dirty="0"/>
              <a:t>Part 1 of the Learning Trajectory</a:t>
            </a:r>
            <a:endParaRPr lang="en-US" sz="3200" dirty="0">
              <a:cs typeface="Arial"/>
            </a:endParaRPr>
          </a:p>
        </p:txBody>
      </p:sp>
      <p:sp>
        <p:nvSpPr>
          <p:cNvPr id="5" name="Text Placeholder 1">
            <a:extLst>
              <a:ext uri="{FF2B5EF4-FFF2-40B4-BE49-F238E27FC236}">
                <a16:creationId xmlns:a16="http://schemas.microsoft.com/office/drawing/2014/main" id="{D8946D7F-AED5-42A7-AE34-A7BCDE60832F}"/>
              </a:ext>
            </a:extLst>
          </p:cNvPr>
          <p:cNvSpPr>
            <a:spLocks noGrp="1"/>
          </p:cNvSpPr>
          <p:nvPr>
            <p:ph idx="1"/>
          </p:nvPr>
        </p:nvSpPr>
        <p:spPr>
          <a:xfrm>
            <a:off x="680594" y="2138471"/>
            <a:ext cx="4646958" cy="3427442"/>
          </a:xfrm>
        </p:spPr>
        <p:txBody>
          <a:bodyPr>
            <a:noAutofit/>
          </a:bodyPr>
          <a:lstStyle/>
          <a:p>
            <a:pPr marL="742950" indent="-374904">
              <a:spcAft>
                <a:spcPts val="600"/>
              </a:spcAft>
              <a:buFont typeface="+mj-lt"/>
              <a:buAutoNum type="arabicPeriod"/>
            </a:pPr>
            <a:r>
              <a:rPr lang="en-US" sz="3200" b="1" dirty="0"/>
              <a:t>Goal</a:t>
            </a:r>
          </a:p>
          <a:p>
            <a:pPr marL="742950" indent="-374904">
              <a:spcAft>
                <a:spcPts val="600"/>
              </a:spcAft>
              <a:buFont typeface="+mj-lt"/>
              <a:buAutoNum type="arabicPeriod"/>
            </a:pPr>
            <a:r>
              <a:rPr lang="en-US" sz="3200" dirty="0"/>
              <a:t>Developmental Progression</a:t>
            </a:r>
          </a:p>
          <a:p>
            <a:pPr marL="742950" indent="-374904">
              <a:spcAft>
                <a:spcPts val="600"/>
              </a:spcAft>
              <a:buFont typeface="+mj-lt"/>
              <a:buAutoNum type="arabicPeriod"/>
            </a:pPr>
            <a:r>
              <a:rPr lang="en-US" sz="3200" dirty="0"/>
              <a:t>Educational Activities</a:t>
            </a:r>
          </a:p>
          <a:p>
            <a:pPr marL="0" indent="0">
              <a:spcBef>
                <a:spcPct val="0"/>
              </a:spcBef>
              <a:spcAft>
                <a:spcPts val="600"/>
              </a:spcAft>
              <a:buNone/>
            </a:pPr>
            <a:endParaRPr lang="en-US" sz="3200" dirty="0">
              <a:cs typeface="Arial"/>
            </a:endParaRPr>
          </a:p>
        </p:txBody>
      </p:sp>
      <p:pic>
        <p:nvPicPr>
          <p:cNvPr id="3" name="Picture 2" descr="A picture containing person, boy, indoor, young&#10;&#10;Description automatically generated">
            <a:extLst>
              <a:ext uri="{FF2B5EF4-FFF2-40B4-BE49-F238E27FC236}">
                <a16:creationId xmlns:a16="http://schemas.microsoft.com/office/drawing/2014/main" id="{20788E89-0E0E-4420-8B1B-7ED972DF5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552" y="1611912"/>
            <a:ext cx="6720840" cy="4480560"/>
          </a:xfrm>
          <a:prstGeom prst="rect">
            <a:avLst/>
          </a:prstGeom>
        </p:spPr>
      </p:pic>
    </p:spTree>
    <p:extLst>
      <p:ext uri="{BB962C8B-B14F-4D97-AF65-F5344CB8AC3E}">
        <p14:creationId xmlns:p14="http://schemas.microsoft.com/office/powerpoint/2010/main" val="319390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8552-8F1E-4A6B-AFA1-432D7530542C}"/>
              </a:ext>
            </a:extLst>
          </p:cNvPr>
          <p:cNvSpPr>
            <a:spLocks noGrp="1"/>
          </p:cNvSpPr>
          <p:nvPr>
            <p:ph type="title"/>
          </p:nvPr>
        </p:nvSpPr>
        <p:spPr/>
        <p:txBody>
          <a:bodyPr>
            <a:normAutofit/>
          </a:bodyPr>
          <a:lstStyle/>
          <a:p>
            <a:r>
              <a:rPr lang="en-US" b="1" dirty="0"/>
              <a:t>LT </a:t>
            </a:r>
            <a:r>
              <a:rPr lang="en-US" b="1" i="1" dirty="0"/>
              <a:t>Goal</a:t>
            </a:r>
            <a:r>
              <a:rPr lang="en-US" b="1" dirty="0"/>
              <a:t> for Number Recognition / Subitizing</a:t>
            </a:r>
          </a:p>
        </p:txBody>
      </p:sp>
      <p:sp>
        <p:nvSpPr>
          <p:cNvPr id="3" name="Content Placeholder 2">
            <a:extLst>
              <a:ext uri="{FF2B5EF4-FFF2-40B4-BE49-F238E27FC236}">
                <a16:creationId xmlns:a16="http://schemas.microsoft.com/office/drawing/2014/main" id="{FEE2D14A-CA57-49DE-9064-A81EACC30FCC}"/>
              </a:ext>
            </a:extLst>
          </p:cNvPr>
          <p:cNvSpPr>
            <a:spLocks noGrp="1"/>
          </p:cNvSpPr>
          <p:nvPr>
            <p:ph idx="1"/>
          </p:nvPr>
        </p:nvSpPr>
        <p:spPr>
          <a:xfrm>
            <a:off x="838200" y="1825625"/>
            <a:ext cx="5632938" cy="4351338"/>
          </a:xfrm>
        </p:spPr>
        <p:txBody>
          <a:bodyPr/>
          <a:lstStyle/>
          <a:p>
            <a:pPr marL="0" indent="0">
              <a:buNone/>
            </a:pPr>
            <a:endParaRPr lang="en-US" dirty="0"/>
          </a:p>
          <a:p>
            <a:pPr marL="0" indent="0">
              <a:buNone/>
            </a:pPr>
            <a:endParaRPr lang="en-US" dirty="0"/>
          </a:p>
          <a:p>
            <a:pPr marL="0" indent="0">
              <a:buNone/>
            </a:pPr>
            <a:r>
              <a:rPr lang="en-US" dirty="0"/>
              <a:t>Children recognize and then subitize (recognize quickly) the number in a group </a:t>
            </a:r>
            <a:r>
              <a:rPr lang="en-US" i="1" dirty="0"/>
              <a:t>without counting</a:t>
            </a:r>
            <a:r>
              <a:rPr lang="en-US" dirty="0"/>
              <a:t>.</a:t>
            </a:r>
          </a:p>
          <a:p>
            <a:pPr marL="0" indent="0">
              <a:buNone/>
            </a:pPr>
            <a:endParaRPr lang="en-US" dirty="0"/>
          </a:p>
          <a:p>
            <a:pPr marL="0" indent="0">
              <a:buNone/>
            </a:pPr>
            <a:r>
              <a:rPr lang="en-US" dirty="0"/>
              <a:t>“Look! I have </a:t>
            </a:r>
            <a:r>
              <a:rPr lang="en-US" i="1" dirty="0"/>
              <a:t>three</a:t>
            </a:r>
            <a:r>
              <a:rPr lang="en-US" dirty="0"/>
              <a:t> blocks!”</a:t>
            </a:r>
          </a:p>
        </p:txBody>
      </p:sp>
      <p:pic>
        <p:nvPicPr>
          <p:cNvPr id="6" name="Picture 5" descr="A picture containing person, indoor, table, child&#10;&#10;Description automatically generated">
            <a:extLst>
              <a:ext uri="{FF2B5EF4-FFF2-40B4-BE49-F238E27FC236}">
                <a16:creationId xmlns:a16="http://schemas.microsoft.com/office/drawing/2014/main" id="{73CBBC62-6D81-4DEF-9964-9FAA9364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299" y="1463040"/>
            <a:ext cx="3465341" cy="5198012"/>
          </a:xfrm>
          <a:prstGeom prst="rect">
            <a:avLst/>
          </a:prstGeom>
        </p:spPr>
      </p:pic>
    </p:spTree>
    <p:extLst>
      <p:ext uri="{BB962C8B-B14F-4D97-AF65-F5344CB8AC3E}">
        <p14:creationId xmlns:p14="http://schemas.microsoft.com/office/powerpoint/2010/main" val="2040083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4EFECB-7692-47DA-A501-42EB7F6009B9}"/>
              </a:ext>
            </a:extLst>
          </p:cNvPr>
          <p:cNvSpPr txBox="1">
            <a:spLocks/>
          </p:cNvSpPr>
          <p:nvPr/>
        </p:nvSpPr>
        <p:spPr>
          <a:xfrm>
            <a:off x="1190304" y="1044816"/>
            <a:ext cx="2260467" cy="9080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3200">
                <a:cs typeface="Arial"/>
              </a:rPr>
              <a:t>Not this!</a:t>
            </a:r>
            <a:br>
              <a:rPr lang="en-US" sz="3200"/>
            </a:br>
            <a:endParaRPr lang="en-US" sz="3200" dirty="0">
              <a:cs typeface="Arial"/>
            </a:endParaRPr>
          </a:p>
        </p:txBody>
      </p:sp>
      <p:sp>
        <p:nvSpPr>
          <p:cNvPr id="3" name="Content Placeholder 3">
            <a:extLst>
              <a:ext uri="{FF2B5EF4-FFF2-40B4-BE49-F238E27FC236}">
                <a16:creationId xmlns:a16="http://schemas.microsoft.com/office/drawing/2014/main" id="{836D1A1D-DDC4-44FE-A0F8-5BEADFAE9B3C}"/>
              </a:ext>
            </a:extLst>
          </p:cNvPr>
          <p:cNvSpPr txBox="1">
            <a:spLocks/>
          </p:cNvSpPr>
          <p:nvPr/>
        </p:nvSpPr>
        <p:spPr>
          <a:xfrm>
            <a:off x="3239976" y="2572594"/>
            <a:ext cx="5407025" cy="1895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500"/>
              <a:t>5</a:t>
            </a:r>
            <a:endParaRPr lang="en-US" sz="7500" dirty="0"/>
          </a:p>
        </p:txBody>
      </p:sp>
    </p:spTree>
    <p:extLst>
      <p:ext uri="{BB962C8B-B14F-4D97-AF65-F5344CB8AC3E}">
        <p14:creationId xmlns:p14="http://schemas.microsoft.com/office/powerpoint/2010/main" val="23864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D41E-795F-4DB8-AC94-3D0627DBEA39}"/>
              </a:ext>
            </a:extLst>
          </p:cNvPr>
          <p:cNvSpPr>
            <a:spLocks noGrp="1"/>
          </p:cNvSpPr>
          <p:nvPr>
            <p:ph type="title"/>
          </p:nvPr>
        </p:nvSpPr>
        <p:spPr/>
        <p:txBody>
          <a:bodyPr/>
          <a:lstStyle/>
          <a:p>
            <a:r>
              <a:rPr lang="en-US" b="1" dirty="0"/>
              <a:t>Number Recognition</a:t>
            </a:r>
          </a:p>
        </p:txBody>
      </p:sp>
      <p:sp>
        <p:nvSpPr>
          <p:cNvPr id="5" name="Text Placeholder 4">
            <a:extLst>
              <a:ext uri="{FF2B5EF4-FFF2-40B4-BE49-F238E27FC236}">
                <a16:creationId xmlns:a16="http://schemas.microsoft.com/office/drawing/2014/main" id="{3D2B4185-D910-49CF-A74E-70EC9838041B}"/>
              </a:ext>
            </a:extLst>
          </p:cNvPr>
          <p:cNvSpPr>
            <a:spLocks noGrp="1"/>
          </p:cNvSpPr>
          <p:nvPr>
            <p:ph idx="1"/>
          </p:nvPr>
        </p:nvSpPr>
        <p:spPr>
          <a:xfrm>
            <a:off x="667265" y="1631093"/>
            <a:ext cx="11306432" cy="4460788"/>
          </a:xfrm>
        </p:spPr>
        <p:txBody>
          <a:bodyPr>
            <a:normAutofit/>
          </a:bodyPr>
          <a:lstStyle/>
          <a:p>
            <a:pPr marL="342900" indent="-342900">
              <a:spcBef>
                <a:spcPts val="0"/>
              </a:spcBef>
              <a:buFont typeface="Arial" panose="020B0604020202020204" pitchFamily="34" charset="0"/>
              <a:buChar char="•"/>
            </a:pPr>
            <a:r>
              <a:rPr lang="en-US" sz="3600" dirty="0"/>
              <a:t>Early number recognition is not (yet!) subitizing.</a:t>
            </a:r>
          </a:p>
          <a:p>
            <a:pPr marL="0" indent="0">
              <a:spcBef>
                <a:spcPts val="0"/>
              </a:spcBef>
              <a:buNone/>
            </a:pPr>
            <a:endParaRPr lang="en-US" sz="3600" dirty="0"/>
          </a:p>
          <a:p>
            <a:pPr marL="342900" indent="-342900">
              <a:spcBef>
                <a:spcPts val="0"/>
              </a:spcBef>
              <a:buFont typeface="Arial" panose="020B0604020202020204" pitchFamily="34" charset="0"/>
              <a:buChar char="•"/>
            </a:pPr>
            <a:r>
              <a:rPr lang="en-US" sz="3600" dirty="0"/>
              <a:t>Subitizing is the</a:t>
            </a:r>
            <a:r>
              <a:rPr lang="en-US" sz="3600" i="1" dirty="0"/>
              <a:t> rapid</a:t>
            </a:r>
            <a:r>
              <a:rPr lang="en-US" sz="3600" dirty="0"/>
              <a:t> recognition of numbers without needing to count.</a:t>
            </a:r>
          </a:p>
          <a:p>
            <a:pPr marL="0" indent="0">
              <a:spcBef>
                <a:spcPts val="0"/>
              </a:spcBef>
              <a:buNone/>
            </a:pPr>
            <a:endParaRPr lang="en-US" sz="3600" dirty="0"/>
          </a:p>
          <a:p>
            <a:pPr marL="342900" indent="-342900">
              <a:spcBef>
                <a:spcPts val="0"/>
              </a:spcBef>
              <a:buFont typeface="Arial" panose="020B0604020202020204" pitchFamily="34" charset="0"/>
              <a:buChar char="•"/>
            </a:pPr>
            <a:r>
              <a:rPr lang="en-US" sz="3600" dirty="0"/>
              <a:t>Children can first recognize the number in small groups, then they get better and </a:t>
            </a:r>
            <a:r>
              <a:rPr lang="en-US" sz="3600" i="1" dirty="0"/>
              <a:t>faster</a:t>
            </a:r>
            <a:r>
              <a:rPr lang="en-US" sz="3600" dirty="0"/>
              <a:t> and can subitize.</a:t>
            </a:r>
          </a:p>
        </p:txBody>
      </p:sp>
    </p:spTree>
    <p:extLst>
      <p:ext uri="{BB962C8B-B14F-4D97-AF65-F5344CB8AC3E}">
        <p14:creationId xmlns:p14="http://schemas.microsoft.com/office/powerpoint/2010/main" val="2343119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07E6644-0C55-40A9-9D27-AA557028A26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Every Individual is Rooted in Culture</a:t>
            </a:r>
          </a:p>
        </p:txBody>
      </p:sp>
      <p:pic>
        <p:nvPicPr>
          <p:cNvPr id="6" name="Picture Placeholder 5">
            <a:extLst>
              <a:ext uri="{FF2B5EF4-FFF2-40B4-BE49-F238E27FC236}">
                <a16:creationId xmlns:a16="http://schemas.microsoft.com/office/drawing/2014/main" id="{75AB6C0E-9308-4F1C-9F04-288CA575469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364" r="10364"/>
          <a:stretch>
            <a:fillRect/>
          </a:stretch>
        </p:blipFill>
        <p:spPr>
          <a:xfrm>
            <a:off x="4323147" y="963506"/>
            <a:ext cx="6710544" cy="4930987"/>
          </a:xfrm>
          <a:prstGeom prst="rect">
            <a:avLst/>
          </a:prstGeom>
        </p:spPr>
      </p:pic>
    </p:spTree>
    <p:extLst>
      <p:ext uri="{BB962C8B-B14F-4D97-AF65-F5344CB8AC3E}">
        <p14:creationId xmlns:p14="http://schemas.microsoft.com/office/powerpoint/2010/main" val="106415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D433-9740-C34F-9C39-2ABD8040A693}"/>
              </a:ext>
            </a:extLst>
          </p:cNvPr>
          <p:cNvSpPr>
            <a:spLocks noGrp="1"/>
          </p:cNvSpPr>
          <p:nvPr>
            <p:ph type="title"/>
          </p:nvPr>
        </p:nvSpPr>
        <p:spPr/>
        <p:txBody>
          <a:bodyPr/>
          <a:lstStyle/>
          <a:p>
            <a:r>
              <a:rPr lang="en-US" b="1" dirty="0"/>
              <a:t>Why Is this Goal Important?</a:t>
            </a:r>
          </a:p>
        </p:txBody>
      </p:sp>
      <p:sp>
        <p:nvSpPr>
          <p:cNvPr id="3" name="Content Placeholder 2">
            <a:extLst>
              <a:ext uri="{FF2B5EF4-FFF2-40B4-BE49-F238E27FC236}">
                <a16:creationId xmlns:a16="http://schemas.microsoft.com/office/drawing/2014/main" id="{498312C2-1458-C448-B2D8-6C850002CD63}"/>
              </a:ext>
            </a:extLst>
          </p:cNvPr>
          <p:cNvSpPr>
            <a:spLocks noGrp="1"/>
          </p:cNvSpPr>
          <p:nvPr>
            <p:ph idx="1"/>
          </p:nvPr>
        </p:nvSpPr>
        <p:spPr/>
        <p:txBody>
          <a:bodyPr/>
          <a:lstStyle/>
          <a:p>
            <a:r>
              <a:rPr lang="en-US" dirty="0"/>
              <a:t>Number recognition builds upon the </a:t>
            </a:r>
            <a:r>
              <a:rPr lang="en-US" i="1" dirty="0"/>
              <a:t>earliest developing </a:t>
            </a:r>
            <a:r>
              <a:rPr lang="en-US" dirty="0"/>
              <a:t>number sense</a:t>
            </a:r>
          </a:p>
          <a:p>
            <a:pPr lvl="1"/>
            <a:r>
              <a:rPr lang="en-US" dirty="0"/>
              <a:t>Infants begin to notice the number of objects in a small group </a:t>
            </a:r>
          </a:p>
          <a:p>
            <a:r>
              <a:rPr lang="en-US" dirty="0"/>
              <a:t>Supports learning how to count</a:t>
            </a:r>
          </a:p>
          <a:p>
            <a:pPr lvl="1"/>
            <a:r>
              <a:rPr lang="en-US" dirty="0"/>
              <a:t>Cardinality (knowing how many you counted)</a:t>
            </a:r>
          </a:p>
          <a:p>
            <a:r>
              <a:rPr lang="en-US" dirty="0"/>
              <a:t>Supports learning arithmetic</a:t>
            </a:r>
          </a:p>
          <a:p>
            <a:pPr lvl="1"/>
            <a:r>
              <a:rPr lang="en-US" dirty="0"/>
              <a:t>Even after accounting for IQ and language</a:t>
            </a:r>
          </a:p>
        </p:txBody>
      </p:sp>
    </p:spTree>
    <p:extLst>
      <p:ext uri="{BB962C8B-B14F-4D97-AF65-F5344CB8AC3E}">
        <p14:creationId xmlns:p14="http://schemas.microsoft.com/office/powerpoint/2010/main" val="1354017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A91474-6ECA-49DC-B203-14275DBF4536}"/>
              </a:ext>
            </a:extLst>
          </p:cNvPr>
          <p:cNvSpPr>
            <a:spLocks noGrp="1"/>
          </p:cNvSpPr>
          <p:nvPr>
            <p:ph type="title"/>
          </p:nvPr>
        </p:nvSpPr>
        <p:spPr/>
        <p:txBody>
          <a:bodyPr>
            <a:normAutofit/>
          </a:bodyPr>
          <a:lstStyle/>
          <a:p>
            <a:r>
              <a:rPr lang="en-US" b="1" dirty="0"/>
              <a:t>Part 2 of the Learning Trajectory</a:t>
            </a:r>
            <a:endParaRPr lang="en-US" sz="3200" dirty="0">
              <a:cs typeface="Arial"/>
            </a:endParaRPr>
          </a:p>
        </p:txBody>
      </p:sp>
      <p:sp>
        <p:nvSpPr>
          <p:cNvPr id="5" name="Text Placeholder 1">
            <a:extLst>
              <a:ext uri="{FF2B5EF4-FFF2-40B4-BE49-F238E27FC236}">
                <a16:creationId xmlns:a16="http://schemas.microsoft.com/office/drawing/2014/main" id="{D8946D7F-AED5-42A7-AE34-A7BCDE60832F}"/>
              </a:ext>
            </a:extLst>
          </p:cNvPr>
          <p:cNvSpPr>
            <a:spLocks noGrp="1"/>
          </p:cNvSpPr>
          <p:nvPr>
            <p:ph idx="1"/>
          </p:nvPr>
        </p:nvSpPr>
        <p:spPr>
          <a:xfrm>
            <a:off x="680594" y="2138471"/>
            <a:ext cx="6030686" cy="3427442"/>
          </a:xfrm>
        </p:spPr>
        <p:txBody>
          <a:bodyPr>
            <a:noAutofit/>
          </a:bodyPr>
          <a:lstStyle/>
          <a:p>
            <a:pPr marL="742950" indent="-374904">
              <a:spcAft>
                <a:spcPts val="600"/>
              </a:spcAft>
              <a:buFont typeface="+mj-lt"/>
              <a:buAutoNum type="arabicPeriod"/>
            </a:pPr>
            <a:r>
              <a:rPr lang="en-US" sz="3200" dirty="0"/>
              <a:t>Goal</a:t>
            </a:r>
          </a:p>
          <a:p>
            <a:pPr marL="742950" indent="-374904">
              <a:spcAft>
                <a:spcPts val="600"/>
              </a:spcAft>
              <a:buFont typeface="+mj-lt"/>
              <a:buAutoNum type="arabicPeriod"/>
            </a:pPr>
            <a:r>
              <a:rPr lang="en-US" sz="3200" b="1" dirty="0"/>
              <a:t>Developmental Progression</a:t>
            </a:r>
          </a:p>
          <a:p>
            <a:pPr marL="742950" indent="-374904">
              <a:spcAft>
                <a:spcPts val="600"/>
              </a:spcAft>
              <a:buFont typeface="+mj-lt"/>
              <a:buAutoNum type="arabicPeriod"/>
            </a:pPr>
            <a:r>
              <a:rPr lang="en-US" sz="3200" dirty="0"/>
              <a:t>Educational Activities</a:t>
            </a:r>
          </a:p>
          <a:p>
            <a:pPr marL="0" indent="0">
              <a:spcBef>
                <a:spcPct val="0"/>
              </a:spcBef>
              <a:spcAft>
                <a:spcPts val="600"/>
              </a:spcAft>
              <a:buNone/>
            </a:pPr>
            <a:endParaRPr lang="en-US" sz="3200" dirty="0">
              <a:cs typeface="Arial"/>
            </a:endParaRPr>
          </a:p>
        </p:txBody>
      </p:sp>
      <p:pic>
        <p:nvPicPr>
          <p:cNvPr id="6" name="Picture Placeholder 5">
            <a:extLst>
              <a:ext uri="{FF2B5EF4-FFF2-40B4-BE49-F238E27FC236}">
                <a16:creationId xmlns:a16="http://schemas.microsoft.com/office/drawing/2014/main" id="{1D3E918A-F617-4445-8B6B-FF98B25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386" y="2544263"/>
            <a:ext cx="4650414" cy="2615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4136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AF2DC60-9D48-4AA8-BE8B-A1ADEAE9603B}"/>
              </a:ext>
            </a:extLst>
          </p:cNvPr>
          <p:cNvSpPr>
            <a:spLocks noGrp="1"/>
          </p:cNvSpPr>
          <p:nvPr>
            <p:ph type="title"/>
          </p:nvPr>
        </p:nvSpPr>
        <p:spPr/>
        <p:txBody>
          <a:bodyPr/>
          <a:lstStyle/>
          <a:p>
            <a:r>
              <a:rPr lang="en-US" b="1" dirty="0"/>
              <a:t>Young Children and Number</a:t>
            </a:r>
          </a:p>
        </p:txBody>
      </p:sp>
      <p:sp>
        <p:nvSpPr>
          <p:cNvPr id="5" name="Content Placeholder 3">
            <a:extLst>
              <a:ext uri="{FF2B5EF4-FFF2-40B4-BE49-F238E27FC236}">
                <a16:creationId xmlns:a16="http://schemas.microsoft.com/office/drawing/2014/main" id="{AF53368A-79B1-47A7-9799-9482882BE56B}"/>
              </a:ext>
            </a:extLst>
          </p:cNvPr>
          <p:cNvSpPr>
            <a:spLocks noGrp="1"/>
          </p:cNvSpPr>
          <p:nvPr>
            <p:ph idx="1"/>
          </p:nvPr>
        </p:nvSpPr>
        <p:spPr>
          <a:xfrm>
            <a:off x="838200" y="2466541"/>
            <a:ext cx="5138057" cy="1603375"/>
          </a:xfrm>
        </p:spPr>
        <p:txBody>
          <a:bodyPr>
            <a:normAutofit/>
          </a:bodyPr>
          <a:lstStyle/>
          <a:p>
            <a:pPr marL="342900" indent="-342900">
              <a:buFont typeface="Arial" panose="020B0604020202020204" pitchFamily="34" charset="0"/>
              <a:buChar char="•"/>
            </a:pPr>
            <a:r>
              <a:rPr lang="en-US" sz="3600" dirty="0"/>
              <a:t>Infant competencies</a:t>
            </a:r>
          </a:p>
          <a:p>
            <a:pPr marL="342900" indent="-342900">
              <a:buFont typeface="Arial" panose="020B0604020202020204" pitchFamily="34" charset="0"/>
              <a:buChar char="•"/>
            </a:pPr>
            <a:r>
              <a:rPr lang="en-US" sz="3600" dirty="0"/>
              <a:t>“Habituation” research</a:t>
            </a:r>
          </a:p>
        </p:txBody>
      </p:sp>
      <p:pic>
        <p:nvPicPr>
          <p:cNvPr id="3" name="Picture 2">
            <a:extLst>
              <a:ext uri="{FF2B5EF4-FFF2-40B4-BE49-F238E27FC236}">
                <a16:creationId xmlns:a16="http://schemas.microsoft.com/office/drawing/2014/main" id="{81A741DC-0DE5-4F3B-A88A-36CFC129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308" y="2408088"/>
            <a:ext cx="4464719" cy="2511404"/>
          </a:xfrm>
          <a:prstGeom prst="rect">
            <a:avLst/>
          </a:prstGeom>
        </p:spPr>
      </p:pic>
    </p:spTree>
    <p:extLst>
      <p:ext uri="{BB962C8B-B14F-4D97-AF65-F5344CB8AC3E}">
        <p14:creationId xmlns:p14="http://schemas.microsoft.com/office/powerpoint/2010/main" val="2792312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CFC0D8-0745-4584-BA6F-B77DC730418A}"/>
              </a:ext>
            </a:extLst>
          </p:cNvPr>
          <p:cNvGrpSpPr/>
          <p:nvPr/>
        </p:nvGrpSpPr>
        <p:grpSpPr>
          <a:xfrm>
            <a:off x="4207372" y="1651993"/>
            <a:ext cx="4118819" cy="2470547"/>
            <a:chOff x="4207372" y="1651993"/>
            <a:chExt cx="4118819" cy="2470547"/>
          </a:xfrm>
        </p:grpSpPr>
        <p:sp>
          <p:nvSpPr>
            <p:cNvPr id="5" name="Shape 295">
              <a:extLst>
                <a:ext uri="{FF2B5EF4-FFF2-40B4-BE49-F238E27FC236}">
                  <a16:creationId xmlns:a16="http://schemas.microsoft.com/office/drawing/2014/main" id="{DED015DC-A043-4547-88C2-8F86D7FC6C0C}"/>
                </a:ext>
              </a:extLst>
            </p:cNvPr>
            <p:cNvSpPr/>
            <p:nvPr/>
          </p:nvSpPr>
          <p:spPr>
            <a:xfrm>
              <a:off x="4207372" y="1778496"/>
              <a:ext cx="1084957" cy="885528"/>
            </a:xfrm>
            <a:prstGeom prst="ellipse">
              <a:avLst/>
            </a:prstGeom>
            <a:solidFill>
              <a:srgbClr val="062B6B"/>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 name="Shape 297">
              <a:extLst>
                <a:ext uri="{FF2B5EF4-FFF2-40B4-BE49-F238E27FC236}">
                  <a16:creationId xmlns:a16="http://schemas.microsoft.com/office/drawing/2014/main" id="{3B5EF3A4-93D3-4D77-BADE-40F4267069D1}"/>
                </a:ext>
              </a:extLst>
            </p:cNvPr>
            <p:cNvSpPr/>
            <p:nvPr/>
          </p:nvSpPr>
          <p:spPr>
            <a:xfrm>
              <a:off x="7241234" y="1651993"/>
              <a:ext cx="1084957" cy="885528"/>
            </a:xfrm>
            <a:prstGeom prst="ellipse">
              <a:avLst/>
            </a:prstGeom>
            <a:solidFill>
              <a:srgbClr val="062B6B"/>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7" name="Shape 296">
              <a:extLst>
                <a:ext uri="{FF2B5EF4-FFF2-40B4-BE49-F238E27FC236}">
                  <a16:creationId xmlns:a16="http://schemas.microsoft.com/office/drawing/2014/main" id="{FA7A8A00-3023-4834-9C12-D67B662D10B0}"/>
                </a:ext>
              </a:extLst>
            </p:cNvPr>
            <p:cNvSpPr/>
            <p:nvPr/>
          </p:nvSpPr>
          <p:spPr>
            <a:xfrm>
              <a:off x="5694166" y="3237012"/>
              <a:ext cx="1084957" cy="885528"/>
            </a:xfrm>
            <a:prstGeom prst="ellipse">
              <a:avLst/>
            </a:prstGeom>
            <a:solidFill>
              <a:srgbClr val="062B6B"/>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12" name="Group 11">
            <a:extLst>
              <a:ext uri="{FF2B5EF4-FFF2-40B4-BE49-F238E27FC236}">
                <a16:creationId xmlns:a16="http://schemas.microsoft.com/office/drawing/2014/main" id="{D1C36C9B-4CDD-D04D-8D24-6CC7818F947A}"/>
              </a:ext>
            </a:extLst>
          </p:cNvPr>
          <p:cNvGrpSpPr/>
          <p:nvPr/>
        </p:nvGrpSpPr>
        <p:grpSpPr>
          <a:xfrm>
            <a:off x="4029097" y="2767777"/>
            <a:ext cx="4339829" cy="1012032"/>
            <a:chOff x="3865811" y="2604491"/>
            <a:chExt cx="4339829" cy="1012032"/>
          </a:xfrm>
        </p:grpSpPr>
        <p:sp>
          <p:nvSpPr>
            <p:cNvPr id="13" name="Shape 299">
              <a:extLst>
                <a:ext uri="{FF2B5EF4-FFF2-40B4-BE49-F238E27FC236}">
                  <a16:creationId xmlns:a16="http://schemas.microsoft.com/office/drawing/2014/main" id="{855C2B60-97A6-1F43-AAAD-0F3FCB7438E5}"/>
                </a:ext>
              </a:extLst>
            </p:cNvPr>
            <p:cNvSpPr/>
            <p:nvPr/>
          </p:nvSpPr>
          <p:spPr>
            <a:xfrm>
              <a:off x="3865811" y="2604491"/>
              <a:ext cx="910829" cy="1012032"/>
            </a:xfrm>
            <a:prstGeom prst="diamond">
              <a:avLst/>
            </a:pr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dirty="0"/>
            </a:p>
          </p:txBody>
        </p:sp>
        <p:sp>
          <p:nvSpPr>
            <p:cNvPr id="14" name="Shape 300">
              <a:extLst>
                <a:ext uri="{FF2B5EF4-FFF2-40B4-BE49-F238E27FC236}">
                  <a16:creationId xmlns:a16="http://schemas.microsoft.com/office/drawing/2014/main" id="{15E2CEC8-4ECF-CE41-AACE-DB664ECB76B1}"/>
                </a:ext>
              </a:extLst>
            </p:cNvPr>
            <p:cNvSpPr/>
            <p:nvPr/>
          </p:nvSpPr>
          <p:spPr>
            <a:xfrm>
              <a:off x="5580311" y="2604491"/>
              <a:ext cx="910829" cy="1012032"/>
            </a:xfrm>
            <a:prstGeom prst="diamond">
              <a:avLst/>
            </a:pr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15" name="Shape 301">
              <a:extLst>
                <a:ext uri="{FF2B5EF4-FFF2-40B4-BE49-F238E27FC236}">
                  <a16:creationId xmlns:a16="http://schemas.microsoft.com/office/drawing/2014/main" id="{183DDC74-D12F-F44D-8D79-CCEDFDEE7260}"/>
                </a:ext>
              </a:extLst>
            </p:cNvPr>
            <p:cNvSpPr/>
            <p:nvPr/>
          </p:nvSpPr>
          <p:spPr>
            <a:xfrm>
              <a:off x="7294811" y="2604491"/>
              <a:ext cx="910829" cy="1012032"/>
            </a:xfrm>
            <a:prstGeom prst="diamond">
              <a:avLst/>
            </a:pr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grpSp>
      <p:grpSp>
        <p:nvGrpSpPr>
          <p:cNvPr id="16" name="Group 15">
            <a:extLst>
              <a:ext uri="{FF2B5EF4-FFF2-40B4-BE49-F238E27FC236}">
                <a16:creationId xmlns:a16="http://schemas.microsoft.com/office/drawing/2014/main" id="{ED6AEC64-D68F-8648-BC33-86A71558B48B}"/>
              </a:ext>
            </a:extLst>
          </p:cNvPr>
          <p:cNvGrpSpPr/>
          <p:nvPr/>
        </p:nvGrpSpPr>
        <p:grpSpPr>
          <a:xfrm>
            <a:off x="3984062" y="2002803"/>
            <a:ext cx="3770933" cy="3311426"/>
            <a:chOff x="3984062" y="2002803"/>
            <a:chExt cx="3770933" cy="3311426"/>
          </a:xfrm>
        </p:grpSpPr>
        <p:grpSp>
          <p:nvGrpSpPr>
            <p:cNvPr id="17" name="Group 16">
              <a:extLst>
                <a:ext uri="{FF2B5EF4-FFF2-40B4-BE49-F238E27FC236}">
                  <a16:creationId xmlns:a16="http://schemas.microsoft.com/office/drawing/2014/main" id="{30CFD64F-D3E3-E54B-82DB-BC09E34AAF1C}"/>
                </a:ext>
              </a:extLst>
            </p:cNvPr>
            <p:cNvGrpSpPr/>
            <p:nvPr/>
          </p:nvGrpSpPr>
          <p:grpSpPr>
            <a:xfrm>
              <a:off x="3984062" y="2002803"/>
              <a:ext cx="3770933" cy="2038945"/>
              <a:chOff x="4038490" y="1458517"/>
              <a:chExt cx="3770933" cy="2038945"/>
            </a:xfrm>
          </p:grpSpPr>
          <p:sp>
            <p:nvSpPr>
              <p:cNvPr id="19" name="Shape 316">
                <a:extLst>
                  <a:ext uri="{FF2B5EF4-FFF2-40B4-BE49-F238E27FC236}">
                    <a16:creationId xmlns:a16="http://schemas.microsoft.com/office/drawing/2014/main" id="{7540BB52-7947-664A-98BD-AA5BFB4E7841}"/>
                  </a:ext>
                </a:extLst>
              </p:cNvPr>
              <p:cNvSpPr/>
              <p:nvPr/>
            </p:nvSpPr>
            <p:spPr>
              <a:xfrm>
                <a:off x="4038490" y="2224981"/>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0" name="Shape 317">
                <a:extLst>
                  <a:ext uri="{FF2B5EF4-FFF2-40B4-BE49-F238E27FC236}">
                    <a16:creationId xmlns:a16="http://schemas.microsoft.com/office/drawing/2014/main" id="{FEA61DE9-46E4-1549-A6C2-8EB6755061F4}"/>
                  </a:ext>
                </a:extLst>
              </p:cNvPr>
              <p:cNvSpPr/>
              <p:nvPr/>
            </p:nvSpPr>
            <p:spPr>
              <a:xfrm>
                <a:off x="6610240" y="1458517"/>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sp>
          <p:nvSpPr>
            <p:cNvPr id="18" name="Shape 316">
              <a:extLst>
                <a:ext uri="{FF2B5EF4-FFF2-40B4-BE49-F238E27FC236}">
                  <a16:creationId xmlns:a16="http://schemas.microsoft.com/office/drawing/2014/main" id="{90E991D4-2CCA-2643-A6B5-A8F252AE384D}"/>
                </a:ext>
              </a:extLst>
            </p:cNvPr>
            <p:cNvSpPr/>
            <p:nvPr/>
          </p:nvSpPr>
          <p:spPr>
            <a:xfrm>
              <a:off x="5389064" y="4041748"/>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21" name="Group 20">
            <a:extLst>
              <a:ext uri="{FF2B5EF4-FFF2-40B4-BE49-F238E27FC236}">
                <a16:creationId xmlns:a16="http://schemas.microsoft.com/office/drawing/2014/main" id="{90992A9D-8B97-C74C-99F4-F60B4EB5924C}"/>
              </a:ext>
            </a:extLst>
          </p:cNvPr>
          <p:cNvGrpSpPr/>
          <p:nvPr/>
        </p:nvGrpSpPr>
        <p:grpSpPr>
          <a:xfrm>
            <a:off x="3942867" y="2994801"/>
            <a:ext cx="4267397" cy="1012032"/>
            <a:chOff x="3877229" y="2604491"/>
            <a:chExt cx="4267397" cy="1012032"/>
          </a:xfrm>
        </p:grpSpPr>
        <p:sp>
          <p:nvSpPr>
            <p:cNvPr id="22" name="Shape 307">
              <a:extLst>
                <a:ext uri="{FF2B5EF4-FFF2-40B4-BE49-F238E27FC236}">
                  <a16:creationId xmlns:a16="http://schemas.microsoft.com/office/drawing/2014/main" id="{84E6AF40-D39E-A843-BAB5-1775DA4A5900}"/>
                </a:ext>
              </a:extLst>
            </p:cNvPr>
            <p:cNvSpPr/>
            <p:nvPr/>
          </p:nvSpPr>
          <p:spPr>
            <a:xfrm>
              <a:off x="3877229" y="2604493"/>
              <a:ext cx="887992" cy="961920"/>
            </a:xfrm>
            <a:prstGeom prst="heptagon">
              <a:avLst/>
            </a:pr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23" name="Shape 308">
              <a:extLst>
                <a:ext uri="{FF2B5EF4-FFF2-40B4-BE49-F238E27FC236}">
                  <a16:creationId xmlns:a16="http://schemas.microsoft.com/office/drawing/2014/main" id="{4F52F407-09FC-C145-8216-06F7AE4F5BDC}"/>
                </a:ext>
              </a:extLst>
            </p:cNvPr>
            <p:cNvSpPr/>
            <p:nvPr/>
          </p:nvSpPr>
          <p:spPr>
            <a:xfrm>
              <a:off x="5580311" y="2604491"/>
              <a:ext cx="910829" cy="10120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24" name="Shape 309">
              <a:extLst>
                <a:ext uri="{FF2B5EF4-FFF2-40B4-BE49-F238E27FC236}">
                  <a16:creationId xmlns:a16="http://schemas.microsoft.com/office/drawing/2014/main" id="{CE0EB880-3FA3-F744-A203-43A0153F057A}"/>
                </a:ext>
              </a:extLst>
            </p:cNvPr>
            <p:cNvSpPr/>
            <p:nvPr/>
          </p:nvSpPr>
          <p:spPr>
            <a:xfrm>
              <a:off x="7355825" y="2604491"/>
              <a:ext cx="788801" cy="10120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B36FF"/>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grpSp>
      <p:grpSp>
        <p:nvGrpSpPr>
          <p:cNvPr id="25" name="Group 24">
            <a:extLst>
              <a:ext uri="{FF2B5EF4-FFF2-40B4-BE49-F238E27FC236}">
                <a16:creationId xmlns:a16="http://schemas.microsoft.com/office/drawing/2014/main" id="{217A8A96-C4F7-0C4B-954F-D9599DF73D12}"/>
              </a:ext>
            </a:extLst>
          </p:cNvPr>
          <p:cNvGrpSpPr/>
          <p:nvPr/>
        </p:nvGrpSpPr>
        <p:grpSpPr>
          <a:xfrm>
            <a:off x="3193533" y="1268355"/>
            <a:ext cx="5652493" cy="3929182"/>
            <a:chOff x="3410397" y="1398984"/>
            <a:chExt cx="5652493" cy="3929182"/>
          </a:xfrm>
        </p:grpSpPr>
        <p:sp>
          <p:nvSpPr>
            <p:cNvPr id="26" name="Shape 311">
              <a:extLst>
                <a:ext uri="{FF2B5EF4-FFF2-40B4-BE49-F238E27FC236}">
                  <a16:creationId xmlns:a16="http://schemas.microsoft.com/office/drawing/2014/main" id="{833E6A57-BB05-984A-8908-5A85EDB7BAA6}"/>
                </a:ext>
              </a:extLst>
            </p:cNvPr>
            <p:cNvSpPr/>
            <p:nvPr/>
          </p:nvSpPr>
          <p:spPr>
            <a:xfrm>
              <a:off x="3410397" y="1398984"/>
              <a:ext cx="1540371" cy="1525488"/>
            </a:xfrm>
            <a:custGeom>
              <a:avLst/>
              <a:gdLst/>
              <a:ahLst/>
              <a:cxnLst>
                <a:cxn ang="0">
                  <a:pos x="wd2" y="hd2"/>
                </a:cxn>
                <a:cxn ang="5400000">
                  <a:pos x="wd2" y="hd2"/>
                </a:cxn>
                <a:cxn ang="10800000">
                  <a:pos x="wd2" y="hd2"/>
                </a:cxn>
                <a:cxn ang="16200000">
                  <a:pos x="wd2" y="hd2"/>
                </a:cxn>
              </a:cxnLst>
              <a:rect l="0" t="0" r="r" b="b"/>
              <a:pathLst>
                <a:path w="21600" h="21600" extrusionOk="0">
                  <a:moveTo>
                    <a:pt x="5623" y="0"/>
                  </a:moveTo>
                  <a:lnTo>
                    <a:pt x="0" y="6326"/>
                  </a:lnTo>
                  <a:lnTo>
                    <a:pt x="0" y="15274"/>
                  </a:lnTo>
                  <a:lnTo>
                    <a:pt x="5623" y="21600"/>
                  </a:lnTo>
                  <a:lnTo>
                    <a:pt x="15977" y="21600"/>
                  </a:lnTo>
                  <a:lnTo>
                    <a:pt x="21600" y="15274"/>
                  </a:lnTo>
                  <a:lnTo>
                    <a:pt x="21600" y="6326"/>
                  </a:lnTo>
                  <a:lnTo>
                    <a:pt x="15977" y="0"/>
                  </a:lnTo>
                  <a:close/>
                </a:path>
              </a:pathLst>
            </a:custGeom>
            <a:solidFill>
              <a:srgbClr val="FF2734"/>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27" name="Shape 312">
              <a:extLst>
                <a:ext uri="{FF2B5EF4-FFF2-40B4-BE49-F238E27FC236}">
                  <a16:creationId xmlns:a16="http://schemas.microsoft.com/office/drawing/2014/main" id="{E8D71B8F-7A2D-124A-882B-A77CDA76531E}"/>
                </a:ext>
              </a:extLst>
            </p:cNvPr>
            <p:cNvSpPr/>
            <p:nvPr/>
          </p:nvSpPr>
          <p:spPr>
            <a:xfrm>
              <a:off x="5466458" y="2351484"/>
              <a:ext cx="1540371" cy="1525488"/>
            </a:xfrm>
            <a:custGeom>
              <a:avLst/>
              <a:gdLst/>
              <a:ahLst/>
              <a:cxnLst>
                <a:cxn ang="0">
                  <a:pos x="wd2" y="hd2"/>
                </a:cxn>
                <a:cxn ang="5400000">
                  <a:pos x="wd2" y="hd2"/>
                </a:cxn>
                <a:cxn ang="10800000">
                  <a:pos x="wd2" y="hd2"/>
                </a:cxn>
                <a:cxn ang="16200000">
                  <a:pos x="wd2" y="hd2"/>
                </a:cxn>
              </a:cxnLst>
              <a:rect l="0" t="0" r="r" b="b"/>
              <a:pathLst>
                <a:path w="21600" h="21600" extrusionOk="0">
                  <a:moveTo>
                    <a:pt x="5623" y="0"/>
                  </a:moveTo>
                  <a:lnTo>
                    <a:pt x="0" y="6326"/>
                  </a:lnTo>
                  <a:lnTo>
                    <a:pt x="0" y="15274"/>
                  </a:lnTo>
                  <a:lnTo>
                    <a:pt x="5623" y="21600"/>
                  </a:lnTo>
                  <a:lnTo>
                    <a:pt x="15977" y="21600"/>
                  </a:lnTo>
                  <a:lnTo>
                    <a:pt x="21600" y="15274"/>
                  </a:lnTo>
                  <a:lnTo>
                    <a:pt x="21600" y="6326"/>
                  </a:lnTo>
                  <a:lnTo>
                    <a:pt x="15977" y="0"/>
                  </a:lnTo>
                  <a:close/>
                </a:path>
              </a:pathLst>
            </a:custGeom>
            <a:solidFill>
              <a:srgbClr val="FF2734"/>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28" name="Shape 313">
              <a:extLst>
                <a:ext uri="{FF2B5EF4-FFF2-40B4-BE49-F238E27FC236}">
                  <a16:creationId xmlns:a16="http://schemas.microsoft.com/office/drawing/2014/main" id="{D9B3C994-BC7D-7442-8EE0-2CD3BCB34D61}"/>
                </a:ext>
              </a:extLst>
            </p:cNvPr>
            <p:cNvSpPr/>
            <p:nvPr/>
          </p:nvSpPr>
          <p:spPr>
            <a:xfrm>
              <a:off x="7522519" y="3303984"/>
              <a:ext cx="1540371" cy="1525488"/>
            </a:xfrm>
            <a:custGeom>
              <a:avLst/>
              <a:gdLst/>
              <a:ahLst/>
              <a:cxnLst>
                <a:cxn ang="0">
                  <a:pos x="wd2" y="hd2"/>
                </a:cxn>
                <a:cxn ang="5400000">
                  <a:pos x="wd2" y="hd2"/>
                </a:cxn>
                <a:cxn ang="10800000">
                  <a:pos x="wd2" y="hd2"/>
                </a:cxn>
                <a:cxn ang="16200000">
                  <a:pos x="wd2" y="hd2"/>
                </a:cxn>
              </a:cxnLst>
              <a:rect l="0" t="0" r="r" b="b"/>
              <a:pathLst>
                <a:path w="21600" h="21600" extrusionOk="0">
                  <a:moveTo>
                    <a:pt x="5623" y="0"/>
                  </a:moveTo>
                  <a:lnTo>
                    <a:pt x="0" y="6326"/>
                  </a:lnTo>
                  <a:lnTo>
                    <a:pt x="0" y="15274"/>
                  </a:lnTo>
                  <a:lnTo>
                    <a:pt x="5623" y="21600"/>
                  </a:lnTo>
                  <a:lnTo>
                    <a:pt x="15977" y="21600"/>
                  </a:lnTo>
                  <a:lnTo>
                    <a:pt x="21600" y="15274"/>
                  </a:lnTo>
                  <a:lnTo>
                    <a:pt x="21600" y="6326"/>
                  </a:lnTo>
                  <a:lnTo>
                    <a:pt x="15977" y="0"/>
                  </a:lnTo>
                  <a:close/>
                </a:path>
              </a:pathLst>
            </a:custGeom>
            <a:solidFill>
              <a:srgbClr val="FF2734"/>
            </a:solidFill>
            <a:ln w="25400">
              <a:miter lim="400000"/>
            </a:ln>
          </p:spPr>
          <p:txBody>
            <a:bodyPr lIns="27861" tIns="27861" rIns="27861" bIns="27861" anchor="ctr"/>
            <a:lstStyle/>
            <a:p>
              <a:pPr algn="ctr" defTabSz="320386">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600"/>
            </a:p>
          </p:txBody>
        </p:sp>
        <p:sp>
          <p:nvSpPr>
            <p:cNvPr id="29" name="Rectangle 28">
              <a:extLst>
                <a:ext uri="{FF2B5EF4-FFF2-40B4-BE49-F238E27FC236}">
                  <a16:creationId xmlns:a16="http://schemas.microsoft.com/office/drawing/2014/main" id="{A3AFED64-763C-424F-BD74-D2C613999F4C}"/>
                </a:ext>
              </a:extLst>
            </p:cNvPr>
            <p:cNvSpPr/>
            <p:nvPr/>
          </p:nvSpPr>
          <p:spPr>
            <a:xfrm>
              <a:off x="6787907" y="4958834"/>
              <a:ext cx="2169376" cy="369332"/>
            </a:xfrm>
            <a:prstGeom prst="rect">
              <a:avLst/>
            </a:prstGeom>
          </p:spPr>
          <p:txBody>
            <a:bodyPr wrap="none">
              <a:spAutoFit/>
            </a:bodyPr>
            <a:lstStyle/>
            <a:p>
              <a:r>
                <a:rPr lang="en-US" dirty="0"/>
                <a:t>Child getting “bored”</a:t>
              </a:r>
            </a:p>
          </p:txBody>
        </p:sp>
      </p:grpSp>
    </p:spTree>
    <p:extLst>
      <p:ext uri="{BB962C8B-B14F-4D97-AF65-F5344CB8AC3E}">
        <p14:creationId xmlns:p14="http://schemas.microsoft.com/office/powerpoint/2010/main" val="200962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50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250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3000"/>
                            </p:stCondLst>
                            <p:childTnLst>
                              <p:par>
                                <p:cTn id="11" presetID="1" presetClass="exit" presetSubtype="0" fill="hold" nodeType="afterEffect">
                                  <p:stCondLst>
                                    <p:cond delay="2500"/>
                                  </p:stCondLst>
                                  <p:childTnLst>
                                    <p:set>
                                      <p:cBhvr>
                                        <p:cTn id="12" dur="1" fill="hold">
                                          <p:stCondLst>
                                            <p:cond delay="0"/>
                                          </p:stCondLst>
                                        </p:cTn>
                                        <p:tgtEl>
                                          <p:spTgt spid="12"/>
                                        </p:tgtEl>
                                        <p:attrNameLst>
                                          <p:attrName>style.visibility</p:attrName>
                                        </p:attrNameLst>
                                      </p:cBhvr>
                                      <p:to>
                                        <p:strVal val="hidden"/>
                                      </p:to>
                                    </p:set>
                                  </p:childTnLst>
                                </p:cTn>
                              </p:par>
                            </p:childTnLst>
                          </p:cTn>
                        </p:par>
                        <p:par>
                          <p:cTn id="13" fill="hold">
                            <p:stCondLst>
                              <p:cond delay="5500"/>
                            </p:stCondLst>
                            <p:childTnLst>
                              <p:par>
                                <p:cTn id="14" presetID="1"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6000"/>
                            </p:stCondLst>
                            <p:childTnLst>
                              <p:par>
                                <p:cTn id="17" presetID="1" presetClass="exit" presetSubtype="0" fill="hold" nodeType="afterEffect">
                                  <p:stCondLst>
                                    <p:cond delay="25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8500"/>
                            </p:stCondLst>
                            <p:childTnLst>
                              <p:par>
                                <p:cTn id="20" presetID="1" presetClass="entr" presetSubtype="0" fill="hold"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9000"/>
                            </p:stCondLst>
                            <p:childTnLst>
                              <p:par>
                                <p:cTn id="23" presetID="1" presetClass="exit" presetSubtype="0" fill="hold" nodeType="afterEffect">
                                  <p:stCondLst>
                                    <p:cond delay="250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11500"/>
                            </p:stCondLst>
                            <p:childTnLst>
                              <p:par>
                                <p:cTn id="26" presetID="1"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4B2B68-E04E-419D-A945-56F1B3CF6B03}"/>
              </a:ext>
            </a:extLst>
          </p:cNvPr>
          <p:cNvGrpSpPr/>
          <p:nvPr/>
        </p:nvGrpSpPr>
        <p:grpSpPr>
          <a:xfrm>
            <a:off x="3984062" y="2002803"/>
            <a:ext cx="3770933" cy="2038945"/>
            <a:chOff x="4038490" y="1458517"/>
            <a:chExt cx="3770933" cy="2038945"/>
          </a:xfrm>
        </p:grpSpPr>
        <p:sp>
          <p:nvSpPr>
            <p:cNvPr id="9" name="Shape 316">
              <a:extLst>
                <a:ext uri="{FF2B5EF4-FFF2-40B4-BE49-F238E27FC236}">
                  <a16:creationId xmlns:a16="http://schemas.microsoft.com/office/drawing/2014/main" id="{C67CD742-79B6-44BA-BB27-BFD3026F8729}"/>
                </a:ext>
              </a:extLst>
            </p:cNvPr>
            <p:cNvSpPr/>
            <p:nvPr/>
          </p:nvSpPr>
          <p:spPr>
            <a:xfrm>
              <a:off x="4038490" y="2224981"/>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0" name="Shape 317">
              <a:extLst>
                <a:ext uri="{FF2B5EF4-FFF2-40B4-BE49-F238E27FC236}">
                  <a16:creationId xmlns:a16="http://schemas.microsoft.com/office/drawing/2014/main" id="{F0EB8E0D-8A98-4D74-A8EA-8B7B83EB8785}"/>
                </a:ext>
              </a:extLst>
            </p:cNvPr>
            <p:cNvSpPr/>
            <p:nvPr/>
          </p:nvSpPr>
          <p:spPr>
            <a:xfrm>
              <a:off x="6610240" y="1458517"/>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spTree>
    <p:extLst>
      <p:ext uri="{BB962C8B-B14F-4D97-AF65-F5344CB8AC3E}">
        <p14:creationId xmlns:p14="http://schemas.microsoft.com/office/powerpoint/2010/main" val="53143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D41E-795F-4DB8-AC94-3D0627DBEA39}"/>
              </a:ext>
            </a:extLst>
          </p:cNvPr>
          <p:cNvSpPr>
            <a:spLocks noGrp="1"/>
          </p:cNvSpPr>
          <p:nvPr>
            <p:ph type="title"/>
          </p:nvPr>
        </p:nvSpPr>
        <p:spPr/>
        <p:txBody>
          <a:bodyPr/>
          <a:lstStyle/>
          <a:p>
            <a:r>
              <a:rPr lang="en-US" b="1" dirty="0"/>
              <a:t>Perceptual Subitizing</a:t>
            </a:r>
          </a:p>
        </p:txBody>
      </p:sp>
      <p:sp>
        <p:nvSpPr>
          <p:cNvPr id="4" name="Content Placeholder 3">
            <a:extLst>
              <a:ext uri="{FF2B5EF4-FFF2-40B4-BE49-F238E27FC236}">
                <a16:creationId xmlns:a16="http://schemas.microsoft.com/office/drawing/2014/main" id="{96A5F28B-BDBA-49D9-83B3-A7B4CA5D5E2C}"/>
              </a:ext>
            </a:extLst>
          </p:cNvPr>
          <p:cNvSpPr>
            <a:spLocks noGrp="1"/>
          </p:cNvSpPr>
          <p:nvPr>
            <p:ph idx="1"/>
          </p:nvPr>
        </p:nvSpPr>
        <p:spPr>
          <a:xfrm>
            <a:off x="877169" y="2598511"/>
            <a:ext cx="10316560" cy="3149770"/>
          </a:xfrm>
        </p:spPr>
        <p:txBody>
          <a:bodyPr>
            <a:normAutofit/>
          </a:bodyPr>
          <a:lstStyle/>
          <a:p>
            <a:pPr marL="342900" indent="-342900">
              <a:buFont typeface="Arial" panose="020B0604020202020204" pitchFamily="34" charset="0"/>
              <a:buChar char="•"/>
            </a:pPr>
            <a:r>
              <a:rPr lang="en-US" sz="3200" dirty="0"/>
              <a:t>What is it?</a:t>
            </a:r>
          </a:p>
          <a:p>
            <a:pPr marL="800100" lvl="1" indent="-342900"/>
            <a:r>
              <a:rPr lang="en-US" dirty="0"/>
              <a:t>The ability to “just see” how many objects in a small collection.</a:t>
            </a:r>
          </a:p>
          <a:p>
            <a:pPr marL="457200" lvl="1" indent="0">
              <a:buNone/>
            </a:pPr>
            <a:endParaRPr lang="en-US" dirty="0"/>
          </a:p>
          <a:p>
            <a:pPr marL="342900" indent="-342900">
              <a:buFont typeface="Arial" panose="020B0604020202020204" pitchFamily="34" charset="0"/>
              <a:buChar char="•"/>
            </a:pPr>
            <a:r>
              <a:rPr lang="en-US" sz="3200" dirty="0"/>
              <a:t>Let’s actually do some perceptual subitizing.</a:t>
            </a:r>
          </a:p>
          <a:p>
            <a:pPr marL="800100" lvl="1" indent="-342900"/>
            <a:r>
              <a:rPr lang="en-US" dirty="0"/>
              <a:t>Ready?</a:t>
            </a:r>
          </a:p>
        </p:txBody>
      </p:sp>
    </p:spTree>
    <p:extLst>
      <p:ext uri="{BB962C8B-B14F-4D97-AF65-F5344CB8AC3E}">
        <p14:creationId xmlns:p14="http://schemas.microsoft.com/office/powerpoint/2010/main" val="25229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3">
            <a:extLst>
              <a:ext uri="{FF2B5EF4-FFF2-40B4-BE49-F238E27FC236}">
                <a16:creationId xmlns:a16="http://schemas.microsoft.com/office/drawing/2014/main" id="{7C4A4F88-D64F-4EA1-B965-99DE5B652EE7}"/>
              </a:ext>
            </a:extLst>
          </p:cNvPr>
          <p:cNvGrpSpPr/>
          <p:nvPr/>
        </p:nvGrpSpPr>
        <p:grpSpPr>
          <a:xfrm>
            <a:off x="4568907" y="1885539"/>
            <a:ext cx="3760428" cy="3244272"/>
            <a:chOff x="0" y="0"/>
            <a:chExt cx="3203575" cy="2897187"/>
          </a:xfrm>
        </p:grpSpPr>
        <p:grpSp>
          <p:nvGrpSpPr>
            <p:cNvPr id="6" name="Group 327">
              <a:extLst>
                <a:ext uri="{FF2B5EF4-FFF2-40B4-BE49-F238E27FC236}">
                  <a16:creationId xmlns:a16="http://schemas.microsoft.com/office/drawing/2014/main" id="{EF62563F-A7F5-4C7A-8AB1-EF3BDF3A12F7}"/>
                </a:ext>
              </a:extLst>
            </p:cNvPr>
            <p:cNvGrpSpPr/>
            <p:nvPr/>
          </p:nvGrpSpPr>
          <p:grpSpPr>
            <a:xfrm>
              <a:off x="0" y="52387"/>
              <a:ext cx="520700" cy="520701"/>
              <a:chOff x="0" y="0"/>
              <a:chExt cx="520700" cy="520700"/>
            </a:xfrm>
          </p:grpSpPr>
          <p:sp>
            <p:nvSpPr>
              <p:cNvPr id="25" name="Shape 323">
                <a:extLst>
                  <a:ext uri="{FF2B5EF4-FFF2-40B4-BE49-F238E27FC236}">
                    <a16:creationId xmlns:a16="http://schemas.microsoft.com/office/drawing/2014/main" id="{65BC0091-A0D2-4A16-93B9-4B52A221BD32}"/>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6" name="Shape 324">
                <a:extLst>
                  <a:ext uri="{FF2B5EF4-FFF2-40B4-BE49-F238E27FC236}">
                    <a16:creationId xmlns:a16="http://schemas.microsoft.com/office/drawing/2014/main" id="{7533337C-CE74-49C1-BC16-951FA1022B80}"/>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7" name="Shape 325">
                <a:extLst>
                  <a:ext uri="{FF2B5EF4-FFF2-40B4-BE49-F238E27FC236}">
                    <a16:creationId xmlns:a16="http://schemas.microsoft.com/office/drawing/2014/main" id="{B4D2935C-7F68-48C3-AEAD-3C3A69BC6207}"/>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8" name="Shape 326">
                <a:extLst>
                  <a:ext uri="{FF2B5EF4-FFF2-40B4-BE49-F238E27FC236}">
                    <a16:creationId xmlns:a16="http://schemas.microsoft.com/office/drawing/2014/main" id="{90C3388A-74B2-4F1F-AB8B-7CAAEF057562}"/>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7" name="Group 332">
              <a:extLst>
                <a:ext uri="{FF2B5EF4-FFF2-40B4-BE49-F238E27FC236}">
                  <a16:creationId xmlns:a16="http://schemas.microsoft.com/office/drawing/2014/main" id="{23249B99-CAD9-4701-9CD3-DED123064ADC}"/>
                </a:ext>
              </a:extLst>
            </p:cNvPr>
            <p:cNvGrpSpPr/>
            <p:nvPr/>
          </p:nvGrpSpPr>
          <p:grpSpPr>
            <a:xfrm>
              <a:off x="414337" y="1997075"/>
              <a:ext cx="520701" cy="520700"/>
              <a:chOff x="0" y="0"/>
              <a:chExt cx="520700" cy="520700"/>
            </a:xfrm>
          </p:grpSpPr>
          <p:sp>
            <p:nvSpPr>
              <p:cNvPr id="21" name="Shape 328">
                <a:extLst>
                  <a:ext uri="{FF2B5EF4-FFF2-40B4-BE49-F238E27FC236}">
                    <a16:creationId xmlns:a16="http://schemas.microsoft.com/office/drawing/2014/main" id="{4DF7B0D6-44F9-4A7C-B1E7-655D77831BD7}"/>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2" name="Shape 329">
                <a:extLst>
                  <a:ext uri="{FF2B5EF4-FFF2-40B4-BE49-F238E27FC236}">
                    <a16:creationId xmlns:a16="http://schemas.microsoft.com/office/drawing/2014/main" id="{4D2B5C84-4190-4D9C-81F9-1B20651305A3}"/>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3" name="Shape 330">
                <a:extLst>
                  <a:ext uri="{FF2B5EF4-FFF2-40B4-BE49-F238E27FC236}">
                    <a16:creationId xmlns:a16="http://schemas.microsoft.com/office/drawing/2014/main" id="{69CB1BDF-35A2-468B-8823-E47F7A8DDFBD}"/>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4" name="Shape 331">
                <a:extLst>
                  <a:ext uri="{FF2B5EF4-FFF2-40B4-BE49-F238E27FC236}">
                    <a16:creationId xmlns:a16="http://schemas.microsoft.com/office/drawing/2014/main" id="{6A357D11-4B8A-4272-9900-82B8B9351571}"/>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11" name="Group 337">
              <a:extLst>
                <a:ext uri="{FF2B5EF4-FFF2-40B4-BE49-F238E27FC236}">
                  <a16:creationId xmlns:a16="http://schemas.microsoft.com/office/drawing/2014/main" id="{68BF77EC-C961-4AC3-9A06-2AB22BD123F2}"/>
                </a:ext>
              </a:extLst>
            </p:cNvPr>
            <p:cNvGrpSpPr/>
            <p:nvPr/>
          </p:nvGrpSpPr>
          <p:grpSpPr>
            <a:xfrm>
              <a:off x="1738312" y="0"/>
              <a:ext cx="520701" cy="520700"/>
              <a:chOff x="0" y="0"/>
              <a:chExt cx="520700" cy="520700"/>
            </a:xfrm>
          </p:grpSpPr>
          <p:sp>
            <p:nvSpPr>
              <p:cNvPr id="17" name="Shape 333">
                <a:extLst>
                  <a:ext uri="{FF2B5EF4-FFF2-40B4-BE49-F238E27FC236}">
                    <a16:creationId xmlns:a16="http://schemas.microsoft.com/office/drawing/2014/main" id="{618E7FEB-CD12-49D1-BCCF-325D88E9BC9F}"/>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8" name="Shape 334">
                <a:extLst>
                  <a:ext uri="{FF2B5EF4-FFF2-40B4-BE49-F238E27FC236}">
                    <a16:creationId xmlns:a16="http://schemas.microsoft.com/office/drawing/2014/main" id="{10B3EEFD-219A-4F55-A5BC-6CBC67AE9150}"/>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9" name="Shape 335">
                <a:extLst>
                  <a:ext uri="{FF2B5EF4-FFF2-40B4-BE49-F238E27FC236}">
                    <a16:creationId xmlns:a16="http://schemas.microsoft.com/office/drawing/2014/main" id="{AD3CB594-25BE-4807-AF0E-27FF76FA2D3D}"/>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20" name="Shape 336">
                <a:extLst>
                  <a:ext uri="{FF2B5EF4-FFF2-40B4-BE49-F238E27FC236}">
                    <a16:creationId xmlns:a16="http://schemas.microsoft.com/office/drawing/2014/main" id="{02962B13-4A6E-4968-A772-0224FF36B6C9}"/>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12" name="Group 342">
              <a:extLst>
                <a:ext uri="{FF2B5EF4-FFF2-40B4-BE49-F238E27FC236}">
                  <a16:creationId xmlns:a16="http://schemas.microsoft.com/office/drawing/2014/main" id="{FC57DC36-BBA2-4BC3-8690-D978DC7790D9}"/>
                </a:ext>
              </a:extLst>
            </p:cNvPr>
            <p:cNvGrpSpPr/>
            <p:nvPr/>
          </p:nvGrpSpPr>
          <p:grpSpPr>
            <a:xfrm>
              <a:off x="2682875" y="2376487"/>
              <a:ext cx="520700" cy="520701"/>
              <a:chOff x="0" y="0"/>
              <a:chExt cx="520700" cy="520700"/>
            </a:xfrm>
          </p:grpSpPr>
          <p:sp>
            <p:nvSpPr>
              <p:cNvPr id="13" name="Shape 338">
                <a:extLst>
                  <a:ext uri="{FF2B5EF4-FFF2-40B4-BE49-F238E27FC236}">
                    <a16:creationId xmlns:a16="http://schemas.microsoft.com/office/drawing/2014/main" id="{1409B253-5EF6-4322-9B24-99BF1A6E96AD}"/>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4" name="Shape 339">
                <a:extLst>
                  <a:ext uri="{FF2B5EF4-FFF2-40B4-BE49-F238E27FC236}">
                    <a16:creationId xmlns:a16="http://schemas.microsoft.com/office/drawing/2014/main" id="{4B389BEC-4C1D-4F83-A14E-85256F52D9F9}"/>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5" name="Shape 340">
                <a:extLst>
                  <a:ext uri="{FF2B5EF4-FFF2-40B4-BE49-F238E27FC236}">
                    <a16:creationId xmlns:a16="http://schemas.microsoft.com/office/drawing/2014/main" id="{0B0A5F84-2A02-48D5-BCC8-EFB6B0E77546}"/>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6" name="Shape 341">
                <a:extLst>
                  <a:ext uri="{FF2B5EF4-FFF2-40B4-BE49-F238E27FC236}">
                    <a16:creationId xmlns:a16="http://schemas.microsoft.com/office/drawing/2014/main" id="{130081C3-79F9-4DCB-B2AA-B5866561D535}"/>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sp>
        <p:nvSpPr>
          <p:cNvPr id="30" name="Text Placeholder 1">
            <a:extLst>
              <a:ext uri="{FF2B5EF4-FFF2-40B4-BE49-F238E27FC236}">
                <a16:creationId xmlns:a16="http://schemas.microsoft.com/office/drawing/2014/main" id="{DAC7C86E-D66A-8B43-875D-2E4099D427D2}"/>
              </a:ext>
            </a:extLst>
          </p:cNvPr>
          <p:cNvSpPr txBox="1">
            <a:spLocks/>
          </p:cNvSpPr>
          <p:nvPr/>
        </p:nvSpPr>
        <p:spPr>
          <a:xfrm>
            <a:off x="599101" y="788211"/>
            <a:ext cx="5908675" cy="6000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3600" b="1" dirty="0"/>
              <a:t>    What did you see?</a:t>
            </a:r>
            <a:endParaRPr lang="en-US" sz="3600" b="1" dirty="0">
              <a:cs typeface="Arial"/>
            </a:endParaRPr>
          </a:p>
        </p:txBody>
      </p:sp>
    </p:spTree>
    <p:extLst>
      <p:ext uri="{BB962C8B-B14F-4D97-AF65-F5344CB8AC3E}">
        <p14:creationId xmlns:p14="http://schemas.microsoft.com/office/powerpoint/2010/main" val="71885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000"/>
                                  </p:stCondLst>
                                  <p:iterate>
                                    <p:tmAbs val="0"/>
                                  </p:iterate>
                                  <p:childTnLst>
                                    <p:set>
                                      <p:cBhvr>
                                        <p:cTn id="6"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D41E-795F-4DB8-AC94-3D0627DBEA39}"/>
              </a:ext>
            </a:extLst>
          </p:cNvPr>
          <p:cNvSpPr>
            <a:spLocks noGrp="1"/>
          </p:cNvSpPr>
          <p:nvPr>
            <p:ph type="title"/>
          </p:nvPr>
        </p:nvSpPr>
        <p:spPr/>
        <p:txBody>
          <a:bodyPr/>
          <a:lstStyle/>
          <a:p>
            <a:r>
              <a:rPr lang="en-US" b="1" dirty="0"/>
              <a:t>Conceptual Subitizing</a:t>
            </a:r>
          </a:p>
        </p:txBody>
      </p:sp>
      <p:sp>
        <p:nvSpPr>
          <p:cNvPr id="5" name="Content Placeholder 3">
            <a:extLst>
              <a:ext uri="{FF2B5EF4-FFF2-40B4-BE49-F238E27FC236}">
                <a16:creationId xmlns:a16="http://schemas.microsoft.com/office/drawing/2014/main" id="{96A5F28B-BDBA-49D9-83B3-A7B4CA5D5E2C}"/>
              </a:ext>
            </a:extLst>
          </p:cNvPr>
          <p:cNvSpPr txBox="1">
            <a:spLocks/>
          </p:cNvSpPr>
          <p:nvPr/>
        </p:nvSpPr>
        <p:spPr>
          <a:xfrm>
            <a:off x="877169" y="2598511"/>
            <a:ext cx="10316560" cy="3149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200" dirty="0"/>
              <a:t>What is it?</a:t>
            </a:r>
          </a:p>
          <a:p>
            <a:pPr marL="800100" lvl="1" indent="-342900"/>
            <a:r>
              <a:rPr lang="en-US" dirty="0"/>
              <a:t>The ability to see the parts of multiple small sets and putting together the whole.</a:t>
            </a:r>
          </a:p>
          <a:p>
            <a:pPr marL="457200" lvl="1" indent="0">
              <a:buFont typeface="Arial" panose="020B0604020202020204" pitchFamily="34" charset="0"/>
              <a:buNone/>
            </a:pPr>
            <a:endParaRPr lang="en-US" dirty="0"/>
          </a:p>
          <a:p>
            <a:pPr marL="342900" indent="-342900"/>
            <a:r>
              <a:rPr lang="en-US" sz="3200" dirty="0"/>
              <a:t>Now, let’s try some conceptual </a:t>
            </a:r>
            <a:r>
              <a:rPr lang="en-US" sz="3200" dirty="0" err="1"/>
              <a:t>subitizing</a:t>
            </a:r>
            <a:r>
              <a:rPr lang="en-US" sz="3200" dirty="0"/>
              <a:t>.</a:t>
            </a:r>
          </a:p>
          <a:p>
            <a:pPr marL="800100" lvl="1" indent="-342900"/>
            <a:r>
              <a:rPr lang="en-US" dirty="0"/>
              <a:t>Ready?</a:t>
            </a:r>
          </a:p>
        </p:txBody>
      </p:sp>
    </p:spTree>
    <p:extLst>
      <p:ext uri="{BB962C8B-B14F-4D97-AF65-F5344CB8AC3E}">
        <p14:creationId xmlns:p14="http://schemas.microsoft.com/office/powerpoint/2010/main" val="3369072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413">
            <a:extLst>
              <a:ext uri="{FF2B5EF4-FFF2-40B4-BE49-F238E27FC236}">
                <a16:creationId xmlns:a16="http://schemas.microsoft.com/office/drawing/2014/main" id="{0DF1A626-F9C5-42A3-BFBC-AAF3D539438D}"/>
              </a:ext>
            </a:extLst>
          </p:cNvPr>
          <p:cNvGrpSpPr/>
          <p:nvPr/>
        </p:nvGrpSpPr>
        <p:grpSpPr>
          <a:xfrm>
            <a:off x="2448843" y="1873214"/>
            <a:ext cx="6041122" cy="2926434"/>
            <a:chOff x="0" y="0"/>
            <a:chExt cx="6124575" cy="2670175"/>
          </a:xfrm>
        </p:grpSpPr>
        <p:grpSp>
          <p:nvGrpSpPr>
            <p:cNvPr id="31" name="Group 377">
              <a:extLst>
                <a:ext uri="{FF2B5EF4-FFF2-40B4-BE49-F238E27FC236}">
                  <a16:creationId xmlns:a16="http://schemas.microsoft.com/office/drawing/2014/main" id="{D13ADB4D-3778-4F55-B27C-14C9CFBDFC03}"/>
                </a:ext>
              </a:extLst>
            </p:cNvPr>
            <p:cNvGrpSpPr/>
            <p:nvPr/>
          </p:nvGrpSpPr>
          <p:grpSpPr>
            <a:xfrm>
              <a:off x="0" y="95250"/>
              <a:ext cx="520700" cy="520700"/>
              <a:chOff x="0" y="0"/>
              <a:chExt cx="520700" cy="520700"/>
            </a:xfrm>
          </p:grpSpPr>
          <p:sp>
            <p:nvSpPr>
              <p:cNvPr id="67" name="Shape 373">
                <a:extLst>
                  <a:ext uri="{FF2B5EF4-FFF2-40B4-BE49-F238E27FC236}">
                    <a16:creationId xmlns:a16="http://schemas.microsoft.com/office/drawing/2014/main" id="{9A01F678-8964-4955-A4F3-A9A9EE355B52}"/>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8" name="Shape 374">
                <a:extLst>
                  <a:ext uri="{FF2B5EF4-FFF2-40B4-BE49-F238E27FC236}">
                    <a16:creationId xmlns:a16="http://schemas.microsoft.com/office/drawing/2014/main" id="{6297D324-414E-403E-AB89-47624946BA90}"/>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9" name="Shape 375">
                <a:extLst>
                  <a:ext uri="{FF2B5EF4-FFF2-40B4-BE49-F238E27FC236}">
                    <a16:creationId xmlns:a16="http://schemas.microsoft.com/office/drawing/2014/main" id="{A91A96F6-5010-4A20-8621-DAA254D41BC5}"/>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70" name="Shape 376">
                <a:extLst>
                  <a:ext uri="{FF2B5EF4-FFF2-40B4-BE49-F238E27FC236}">
                    <a16:creationId xmlns:a16="http://schemas.microsoft.com/office/drawing/2014/main" id="{95732A01-1E61-470A-9B86-C45720FC1D5B}"/>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2" name="Group 382">
              <a:extLst>
                <a:ext uri="{FF2B5EF4-FFF2-40B4-BE49-F238E27FC236}">
                  <a16:creationId xmlns:a16="http://schemas.microsoft.com/office/drawing/2014/main" id="{11909D96-37CF-47A9-B13B-1FAEA3C3E0B7}"/>
                </a:ext>
              </a:extLst>
            </p:cNvPr>
            <p:cNvGrpSpPr/>
            <p:nvPr/>
          </p:nvGrpSpPr>
          <p:grpSpPr>
            <a:xfrm>
              <a:off x="1131887" y="1420812"/>
              <a:ext cx="520701" cy="520701"/>
              <a:chOff x="0" y="0"/>
              <a:chExt cx="520700" cy="520700"/>
            </a:xfrm>
          </p:grpSpPr>
          <p:sp>
            <p:nvSpPr>
              <p:cNvPr id="63" name="Shape 378">
                <a:extLst>
                  <a:ext uri="{FF2B5EF4-FFF2-40B4-BE49-F238E27FC236}">
                    <a16:creationId xmlns:a16="http://schemas.microsoft.com/office/drawing/2014/main" id="{238E5C45-228C-43E6-A968-DBC90CED1D7B}"/>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4" name="Shape 379">
                <a:extLst>
                  <a:ext uri="{FF2B5EF4-FFF2-40B4-BE49-F238E27FC236}">
                    <a16:creationId xmlns:a16="http://schemas.microsoft.com/office/drawing/2014/main" id="{33617E4E-2B79-432E-B661-B99C01FE4861}"/>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5" name="Shape 380">
                <a:extLst>
                  <a:ext uri="{FF2B5EF4-FFF2-40B4-BE49-F238E27FC236}">
                    <a16:creationId xmlns:a16="http://schemas.microsoft.com/office/drawing/2014/main" id="{34E93261-0F75-49D4-8026-36C401F82853}"/>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6" name="Shape 381">
                <a:extLst>
                  <a:ext uri="{FF2B5EF4-FFF2-40B4-BE49-F238E27FC236}">
                    <a16:creationId xmlns:a16="http://schemas.microsoft.com/office/drawing/2014/main" id="{01190E12-5907-4E03-AF4A-37099B0CC28D}"/>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3" name="Group 387">
              <a:extLst>
                <a:ext uri="{FF2B5EF4-FFF2-40B4-BE49-F238E27FC236}">
                  <a16:creationId xmlns:a16="http://schemas.microsoft.com/office/drawing/2014/main" id="{1707EE17-5D7A-4B33-B9B9-91507E767C7B}"/>
                </a:ext>
              </a:extLst>
            </p:cNvPr>
            <p:cNvGrpSpPr/>
            <p:nvPr/>
          </p:nvGrpSpPr>
          <p:grpSpPr>
            <a:xfrm>
              <a:off x="1771650" y="139700"/>
              <a:ext cx="520700" cy="520700"/>
              <a:chOff x="0" y="0"/>
              <a:chExt cx="520700" cy="520700"/>
            </a:xfrm>
          </p:grpSpPr>
          <p:sp>
            <p:nvSpPr>
              <p:cNvPr id="59" name="Shape 383">
                <a:extLst>
                  <a:ext uri="{FF2B5EF4-FFF2-40B4-BE49-F238E27FC236}">
                    <a16:creationId xmlns:a16="http://schemas.microsoft.com/office/drawing/2014/main" id="{E3291A2C-883F-4B36-9AD1-B64071352B91}"/>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0" name="Shape 384">
                <a:extLst>
                  <a:ext uri="{FF2B5EF4-FFF2-40B4-BE49-F238E27FC236}">
                    <a16:creationId xmlns:a16="http://schemas.microsoft.com/office/drawing/2014/main" id="{4D3F49F7-AAF2-45D8-94AB-A2ECD976C8DE}"/>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1" name="Shape 385">
                <a:extLst>
                  <a:ext uri="{FF2B5EF4-FFF2-40B4-BE49-F238E27FC236}">
                    <a16:creationId xmlns:a16="http://schemas.microsoft.com/office/drawing/2014/main" id="{4A00F2BD-D5D3-4C43-9596-7233D0323154}"/>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62" name="Shape 386">
                <a:extLst>
                  <a:ext uri="{FF2B5EF4-FFF2-40B4-BE49-F238E27FC236}">
                    <a16:creationId xmlns:a16="http://schemas.microsoft.com/office/drawing/2014/main" id="{FA3729AE-58C8-44BA-8209-B2342D15B6B0}"/>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4" name="Group 392">
              <a:extLst>
                <a:ext uri="{FF2B5EF4-FFF2-40B4-BE49-F238E27FC236}">
                  <a16:creationId xmlns:a16="http://schemas.microsoft.com/office/drawing/2014/main" id="{2637C3D2-14D1-4A9C-9680-9EB00A232C9F}"/>
                </a:ext>
              </a:extLst>
            </p:cNvPr>
            <p:cNvGrpSpPr/>
            <p:nvPr/>
          </p:nvGrpSpPr>
          <p:grpSpPr>
            <a:xfrm>
              <a:off x="3887787" y="42862"/>
              <a:ext cx="520701" cy="520701"/>
              <a:chOff x="0" y="0"/>
              <a:chExt cx="520700" cy="520700"/>
            </a:xfrm>
          </p:grpSpPr>
          <p:sp>
            <p:nvSpPr>
              <p:cNvPr id="55" name="Shape 388">
                <a:extLst>
                  <a:ext uri="{FF2B5EF4-FFF2-40B4-BE49-F238E27FC236}">
                    <a16:creationId xmlns:a16="http://schemas.microsoft.com/office/drawing/2014/main" id="{703DB0CD-2CB6-4529-B6BF-201B36A6C5B6}"/>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6" name="Shape 389">
                <a:extLst>
                  <a:ext uri="{FF2B5EF4-FFF2-40B4-BE49-F238E27FC236}">
                    <a16:creationId xmlns:a16="http://schemas.microsoft.com/office/drawing/2014/main" id="{C2BB1668-8B9C-439D-BF3F-9115ADE54872}"/>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7" name="Shape 390">
                <a:extLst>
                  <a:ext uri="{FF2B5EF4-FFF2-40B4-BE49-F238E27FC236}">
                    <a16:creationId xmlns:a16="http://schemas.microsoft.com/office/drawing/2014/main" id="{37C334FD-CAC9-4FE4-A3EC-A1D67B2D4BA6}"/>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8" name="Shape 391">
                <a:extLst>
                  <a:ext uri="{FF2B5EF4-FFF2-40B4-BE49-F238E27FC236}">
                    <a16:creationId xmlns:a16="http://schemas.microsoft.com/office/drawing/2014/main" id="{DFF91EA0-37E1-4413-9E86-65A8FB553A80}"/>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5" name="Group 397">
              <a:extLst>
                <a:ext uri="{FF2B5EF4-FFF2-40B4-BE49-F238E27FC236}">
                  <a16:creationId xmlns:a16="http://schemas.microsoft.com/office/drawing/2014/main" id="{ED9CB620-1C51-4072-AC84-8BD1AB63E80C}"/>
                </a:ext>
              </a:extLst>
            </p:cNvPr>
            <p:cNvGrpSpPr/>
            <p:nvPr/>
          </p:nvGrpSpPr>
          <p:grpSpPr>
            <a:xfrm>
              <a:off x="3973512" y="2051050"/>
              <a:ext cx="520701" cy="520700"/>
              <a:chOff x="0" y="0"/>
              <a:chExt cx="520700" cy="520700"/>
            </a:xfrm>
          </p:grpSpPr>
          <p:sp>
            <p:nvSpPr>
              <p:cNvPr id="51" name="Shape 393">
                <a:extLst>
                  <a:ext uri="{FF2B5EF4-FFF2-40B4-BE49-F238E27FC236}">
                    <a16:creationId xmlns:a16="http://schemas.microsoft.com/office/drawing/2014/main" id="{9D157430-EC7B-4808-B41D-263A77E68998}"/>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2" name="Shape 394">
                <a:extLst>
                  <a:ext uri="{FF2B5EF4-FFF2-40B4-BE49-F238E27FC236}">
                    <a16:creationId xmlns:a16="http://schemas.microsoft.com/office/drawing/2014/main" id="{3E57029D-0BE4-4D01-B4B1-0772D68D3F14}"/>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3" name="Shape 395">
                <a:extLst>
                  <a:ext uri="{FF2B5EF4-FFF2-40B4-BE49-F238E27FC236}">
                    <a16:creationId xmlns:a16="http://schemas.microsoft.com/office/drawing/2014/main" id="{B8C9F809-E6F0-4CE3-BD6B-16E642C5CA0E}"/>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4" name="Shape 396">
                <a:extLst>
                  <a:ext uri="{FF2B5EF4-FFF2-40B4-BE49-F238E27FC236}">
                    <a16:creationId xmlns:a16="http://schemas.microsoft.com/office/drawing/2014/main" id="{548E2748-347F-4369-B7A0-45F7E912D19A}"/>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6" name="Group 402">
              <a:extLst>
                <a:ext uri="{FF2B5EF4-FFF2-40B4-BE49-F238E27FC236}">
                  <a16:creationId xmlns:a16="http://schemas.microsoft.com/office/drawing/2014/main" id="{9B6E7A2A-58B0-4CB4-8667-F73506E65630}"/>
                </a:ext>
              </a:extLst>
            </p:cNvPr>
            <p:cNvGrpSpPr/>
            <p:nvPr/>
          </p:nvGrpSpPr>
          <p:grpSpPr>
            <a:xfrm>
              <a:off x="5441950" y="2149475"/>
              <a:ext cx="520700" cy="520700"/>
              <a:chOff x="0" y="0"/>
              <a:chExt cx="520700" cy="520700"/>
            </a:xfrm>
          </p:grpSpPr>
          <p:sp>
            <p:nvSpPr>
              <p:cNvPr id="47" name="Shape 398">
                <a:extLst>
                  <a:ext uri="{FF2B5EF4-FFF2-40B4-BE49-F238E27FC236}">
                    <a16:creationId xmlns:a16="http://schemas.microsoft.com/office/drawing/2014/main" id="{BD1C1E62-BC24-42AF-BD51-D62092F3E117}"/>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8" name="Shape 399">
                <a:extLst>
                  <a:ext uri="{FF2B5EF4-FFF2-40B4-BE49-F238E27FC236}">
                    <a16:creationId xmlns:a16="http://schemas.microsoft.com/office/drawing/2014/main" id="{51EC416C-B551-4CBF-94F4-E5FA8FAA4A72}"/>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9" name="Shape 400">
                <a:extLst>
                  <a:ext uri="{FF2B5EF4-FFF2-40B4-BE49-F238E27FC236}">
                    <a16:creationId xmlns:a16="http://schemas.microsoft.com/office/drawing/2014/main" id="{15978A67-9B54-474C-BBA0-5607144BC509}"/>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50" name="Shape 401">
                <a:extLst>
                  <a:ext uri="{FF2B5EF4-FFF2-40B4-BE49-F238E27FC236}">
                    <a16:creationId xmlns:a16="http://schemas.microsoft.com/office/drawing/2014/main" id="{AEBE14FC-3873-4585-9E75-7703C1627174}"/>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7" name="Group 407">
              <a:extLst>
                <a:ext uri="{FF2B5EF4-FFF2-40B4-BE49-F238E27FC236}">
                  <a16:creationId xmlns:a16="http://schemas.microsoft.com/office/drawing/2014/main" id="{B82EE488-C1F0-4C8E-B1ED-9D1826EADDA3}"/>
                </a:ext>
              </a:extLst>
            </p:cNvPr>
            <p:cNvGrpSpPr/>
            <p:nvPr/>
          </p:nvGrpSpPr>
          <p:grpSpPr>
            <a:xfrm>
              <a:off x="5603875" y="0"/>
              <a:ext cx="520700" cy="520700"/>
              <a:chOff x="0" y="0"/>
              <a:chExt cx="520700" cy="520700"/>
            </a:xfrm>
          </p:grpSpPr>
          <p:sp>
            <p:nvSpPr>
              <p:cNvPr id="43" name="Shape 403">
                <a:extLst>
                  <a:ext uri="{FF2B5EF4-FFF2-40B4-BE49-F238E27FC236}">
                    <a16:creationId xmlns:a16="http://schemas.microsoft.com/office/drawing/2014/main" id="{B33FBF35-7F19-4184-BD41-41D21AFF8D00}"/>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4" name="Shape 404">
                <a:extLst>
                  <a:ext uri="{FF2B5EF4-FFF2-40B4-BE49-F238E27FC236}">
                    <a16:creationId xmlns:a16="http://schemas.microsoft.com/office/drawing/2014/main" id="{85E666B8-9A5B-478D-85AB-84849FF11C80}"/>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5" name="Shape 405">
                <a:extLst>
                  <a:ext uri="{FF2B5EF4-FFF2-40B4-BE49-F238E27FC236}">
                    <a16:creationId xmlns:a16="http://schemas.microsoft.com/office/drawing/2014/main" id="{D89043F5-CB21-429D-BDC1-714A39076CF1}"/>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6" name="Shape 406">
                <a:extLst>
                  <a:ext uri="{FF2B5EF4-FFF2-40B4-BE49-F238E27FC236}">
                    <a16:creationId xmlns:a16="http://schemas.microsoft.com/office/drawing/2014/main" id="{5AB4ED0B-E619-41FD-8D7C-21024E07EE38}"/>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nvGrpSpPr>
            <p:cNvPr id="38" name="Group 412">
              <a:extLst>
                <a:ext uri="{FF2B5EF4-FFF2-40B4-BE49-F238E27FC236}">
                  <a16:creationId xmlns:a16="http://schemas.microsoft.com/office/drawing/2014/main" id="{DDF628D5-4357-4351-84F7-5941D2AF9409}"/>
                </a:ext>
              </a:extLst>
            </p:cNvPr>
            <p:cNvGrpSpPr/>
            <p:nvPr/>
          </p:nvGrpSpPr>
          <p:grpSpPr>
            <a:xfrm>
              <a:off x="4821237" y="1204912"/>
              <a:ext cx="520701" cy="520701"/>
              <a:chOff x="0" y="0"/>
              <a:chExt cx="520700" cy="520700"/>
            </a:xfrm>
          </p:grpSpPr>
          <p:sp>
            <p:nvSpPr>
              <p:cNvPr id="39" name="Shape 408">
                <a:extLst>
                  <a:ext uri="{FF2B5EF4-FFF2-40B4-BE49-F238E27FC236}">
                    <a16:creationId xmlns:a16="http://schemas.microsoft.com/office/drawing/2014/main" id="{3368A0E4-2FC8-4352-B6E3-14AFB7CB2229}"/>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5400"/>
                    </a:lnTo>
                    <a:lnTo>
                      <a:pt x="0" y="21600"/>
                    </a:lnTo>
                    <a:lnTo>
                      <a:pt x="16200" y="21600"/>
                    </a:lnTo>
                    <a:lnTo>
                      <a:pt x="21600" y="16200"/>
                    </a:lnTo>
                    <a:lnTo>
                      <a:pt x="21600" y="0"/>
                    </a:lnTo>
                    <a:close/>
                  </a:path>
                </a:pathLst>
              </a:custGeom>
              <a:solidFill>
                <a:srgbClr val="FBFA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0" name="Shape 409">
                <a:extLst>
                  <a:ext uri="{FF2B5EF4-FFF2-40B4-BE49-F238E27FC236}">
                    <a16:creationId xmlns:a16="http://schemas.microsoft.com/office/drawing/2014/main" id="{5A11679C-B69C-426B-8394-F0FCCC940885}"/>
                  </a:ext>
                </a:extLst>
              </p:cNvPr>
              <p:cNvSpPr/>
              <p:nvPr/>
            </p:nvSpPr>
            <p:spPr>
              <a:xfrm>
                <a:off x="0" y="0"/>
                <a:ext cx="520700" cy="1301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solidFill>
                <a:srgbClr val="FCFA41"/>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1" name="Shape 410">
                <a:extLst>
                  <a:ext uri="{FF2B5EF4-FFF2-40B4-BE49-F238E27FC236}">
                    <a16:creationId xmlns:a16="http://schemas.microsoft.com/office/drawing/2014/main" id="{4229DBE3-3804-4161-A896-2C0A5B6C8661}"/>
                  </a:ext>
                </a:extLst>
              </p:cNvPr>
              <p:cNvSpPr/>
              <p:nvPr/>
            </p:nvSpPr>
            <p:spPr>
              <a:xfrm>
                <a:off x="390525" y="0"/>
                <a:ext cx="130175"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1600"/>
                    </a:lnTo>
                    <a:lnTo>
                      <a:pt x="21600" y="16200"/>
                    </a:lnTo>
                    <a:lnTo>
                      <a:pt x="21600" y="0"/>
                    </a:lnTo>
                    <a:close/>
                  </a:path>
                </a:pathLst>
              </a:custGeom>
              <a:solidFill>
                <a:srgbClr val="D2D100"/>
              </a:solid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42" name="Shape 411">
                <a:extLst>
                  <a:ext uri="{FF2B5EF4-FFF2-40B4-BE49-F238E27FC236}">
                    <a16:creationId xmlns:a16="http://schemas.microsoft.com/office/drawing/2014/main" id="{4F34167E-19EF-4666-8AE6-BB3997FE6CFE}"/>
                  </a:ext>
                </a:extLst>
              </p:cNvPr>
              <p:cNvSpPr/>
              <p:nvPr/>
            </p:nvSpPr>
            <p:spPr>
              <a:xfrm>
                <a:off x="0" y="0"/>
                <a:ext cx="520700" cy="5207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21600" y="0"/>
                    </a:lnTo>
                    <a:moveTo>
                      <a:pt x="16200" y="5400"/>
                    </a:moveTo>
                    <a:lnTo>
                      <a:pt x="16200" y="21600"/>
                    </a:lnTo>
                  </a:path>
                </a:pathLst>
              </a:custGeom>
              <a:noFill/>
              <a:ln w="25400" cap="flat">
                <a:noFill/>
                <a:miter lim="400000"/>
              </a:ln>
              <a:effectLst/>
            </p:spPr>
            <p:txBody>
              <a:bodyPr wrap="square" lIns="35719" tIns="35719" rIns="35719" bIns="35719" numCol="1" anchor="ctr">
                <a:noAutofit/>
              </a:bodyP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grpSp>
      <p:sp>
        <p:nvSpPr>
          <p:cNvPr id="113" name="Text Placeholder 1">
            <a:extLst>
              <a:ext uri="{FF2B5EF4-FFF2-40B4-BE49-F238E27FC236}">
                <a16:creationId xmlns:a16="http://schemas.microsoft.com/office/drawing/2014/main" id="{F8530964-30E9-4647-80DA-ADC84DF79E68}"/>
              </a:ext>
            </a:extLst>
          </p:cNvPr>
          <p:cNvSpPr txBox="1">
            <a:spLocks/>
          </p:cNvSpPr>
          <p:nvPr/>
        </p:nvSpPr>
        <p:spPr>
          <a:xfrm>
            <a:off x="709230" y="763234"/>
            <a:ext cx="5908675" cy="6000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3600" b="1" dirty="0"/>
              <a:t>    What did you see?</a:t>
            </a:r>
            <a:endParaRPr lang="en-US" sz="3600" b="1" dirty="0">
              <a:cs typeface="Arial"/>
            </a:endParaRPr>
          </a:p>
        </p:txBody>
      </p:sp>
    </p:spTree>
    <p:extLst>
      <p:ext uri="{BB962C8B-B14F-4D97-AF65-F5344CB8AC3E}">
        <p14:creationId xmlns:p14="http://schemas.microsoft.com/office/powerpoint/2010/main" val="24496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iterate>
                                    <p:tmAbs val="0"/>
                                  </p:iterate>
                                  <p:childTnLst>
                                    <p:set>
                                      <p:cBhvr>
                                        <p:cTn id="6"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1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D41E-795F-4DB8-AC94-3D0627DBEA39}"/>
              </a:ext>
            </a:extLst>
          </p:cNvPr>
          <p:cNvSpPr>
            <a:spLocks noGrp="1"/>
          </p:cNvSpPr>
          <p:nvPr>
            <p:ph type="title"/>
          </p:nvPr>
        </p:nvSpPr>
        <p:spPr/>
        <p:txBody>
          <a:bodyPr/>
          <a:lstStyle/>
          <a:p>
            <a:pPr algn="ctr"/>
            <a:r>
              <a:rPr lang="en-US" b="1" dirty="0"/>
              <a:t>What Did You See?</a:t>
            </a:r>
          </a:p>
        </p:txBody>
      </p:sp>
      <p:sp>
        <p:nvSpPr>
          <p:cNvPr id="4" name="Content Placeholder 3">
            <a:extLst>
              <a:ext uri="{FF2B5EF4-FFF2-40B4-BE49-F238E27FC236}">
                <a16:creationId xmlns:a16="http://schemas.microsoft.com/office/drawing/2014/main" id="{7E623C8C-42F6-4380-A60D-DD795B0CEEAC}"/>
              </a:ext>
            </a:extLst>
          </p:cNvPr>
          <p:cNvSpPr txBox="1">
            <a:spLocks/>
          </p:cNvSpPr>
          <p:nvPr/>
        </p:nvSpPr>
        <p:spPr>
          <a:xfrm>
            <a:off x="3833563" y="2390035"/>
            <a:ext cx="5092723" cy="1866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How did you know?</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Think-pair-share!</a:t>
            </a:r>
          </a:p>
        </p:txBody>
      </p:sp>
    </p:spTree>
    <p:extLst>
      <p:ext uri="{BB962C8B-B14F-4D97-AF65-F5344CB8AC3E}">
        <p14:creationId xmlns:p14="http://schemas.microsoft.com/office/powerpoint/2010/main" val="378453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598E-CA6E-456D-A963-516CD205518A}"/>
              </a:ext>
            </a:extLst>
          </p:cNvPr>
          <p:cNvSpPr>
            <a:spLocks noGrp="1"/>
          </p:cNvSpPr>
          <p:nvPr>
            <p:ph type="title"/>
          </p:nvPr>
        </p:nvSpPr>
        <p:spPr/>
        <p:txBody>
          <a:bodyPr/>
          <a:lstStyle/>
          <a:p>
            <a:pPr algn="ctr"/>
            <a:r>
              <a:rPr lang="en-US" dirty="0"/>
              <a:t>Two-Eyed Seeing</a:t>
            </a:r>
          </a:p>
        </p:txBody>
      </p:sp>
      <p:sp>
        <p:nvSpPr>
          <p:cNvPr id="3" name="TextBox 2">
            <a:extLst>
              <a:ext uri="{FF2B5EF4-FFF2-40B4-BE49-F238E27FC236}">
                <a16:creationId xmlns:a16="http://schemas.microsoft.com/office/drawing/2014/main" id="{20C772FF-2708-439D-87B1-EB5F069C2E9F}"/>
              </a:ext>
            </a:extLst>
          </p:cNvPr>
          <p:cNvSpPr txBox="1"/>
          <p:nvPr/>
        </p:nvSpPr>
        <p:spPr>
          <a:xfrm>
            <a:off x="942975" y="1874728"/>
            <a:ext cx="9496425" cy="3108543"/>
          </a:xfrm>
          <a:prstGeom prst="rect">
            <a:avLst/>
          </a:prstGeom>
          <a:noFill/>
        </p:spPr>
        <p:txBody>
          <a:bodyPr wrap="square" rtlCol="0">
            <a:spAutoFit/>
          </a:bodyPr>
          <a:lstStyle/>
          <a:p>
            <a:pPr algn="ctr"/>
            <a:r>
              <a:rPr lang="en-US" sz="2800" i="1" dirty="0"/>
              <a:t>“Two-Eyed Seeing asks us to see our strengths, the best in our ways of knowing, while also asking us to respect and celebrate our differences. Two-Eyed Seeing acknowledges the necessity of formal structure yet that it must be preamble to and receptive of new understandings and opportunities, i.e., understandings associated with ‘Spirit of the East’ which brings the ‘gift of newness, of transformation.’”</a:t>
            </a:r>
            <a:r>
              <a:rPr lang="en-US" sz="2800" dirty="0"/>
              <a:t> </a:t>
            </a:r>
          </a:p>
        </p:txBody>
      </p:sp>
    </p:spTree>
    <p:extLst>
      <p:ext uri="{BB962C8B-B14F-4D97-AF65-F5344CB8AC3E}">
        <p14:creationId xmlns:p14="http://schemas.microsoft.com/office/powerpoint/2010/main" val="639383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27FA-40AF-456E-AD6B-34022EB424FB}"/>
              </a:ext>
            </a:extLst>
          </p:cNvPr>
          <p:cNvSpPr>
            <a:spLocks noGrp="1"/>
          </p:cNvSpPr>
          <p:nvPr>
            <p:ph type="title"/>
          </p:nvPr>
        </p:nvSpPr>
        <p:spPr/>
        <p:txBody>
          <a:bodyPr/>
          <a:lstStyle/>
          <a:p>
            <a:r>
              <a:rPr lang="en-US" b="1" dirty="0"/>
              <a:t>LT Level: Foundations</a:t>
            </a:r>
          </a:p>
        </p:txBody>
      </p:sp>
      <p:sp>
        <p:nvSpPr>
          <p:cNvPr id="4" name="Content Placeholder 3">
            <a:extLst>
              <a:ext uri="{FF2B5EF4-FFF2-40B4-BE49-F238E27FC236}">
                <a16:creationId xmlns:a16="http://schemas.microsoft.com/office/drawing/2014/main" id="{9ED5921A-FE46-4B26-AE18-B398689E1B27}"/>
              </a:ext>
            </a:extLst>
          </p:cNvPr>
          <p:cNvSpPr txBox="1">
            <a:spLocks/>
          </p:cNvSpPr>
          <p:nvPr/>
        </p:nvSpPr>
        <p:spPr>
          <a:xfrm>
            <a:off x="3916738" y="3591305"/>
            <a:ext cx="6130777" cy="151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Within the ﬁrst year, sensitive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dehabituates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number, but does not have explicit knowledge of number. For infants, this begins with very small numbers (1 or 2).</a:t>
            </a:r>
          </a:p>
        </p:txBody>
      </p:sp>
      <p:sp>
        <p:nvSpPr>
          <p:cNvPr id="6" name="Oval 5">
            <a:extLst>
              <a:ext uri="{FF2B5EF4-FFF2-40B4-BE49-F238E27FC236}">
                <a16:creationId xmlns:a16="http://schemas.microsoft.com/office/drawing/2014/main" id="{DAA797D5-1445-4BB2-9A1B-F68F76F8BD9B}"/>
              </a:ext>
            </a:extLst>
          </p:cNvPr>
          <p:cNvSpPr/>
          <p:nvPr/>
        </p:nvSpPr>
        <p:spPr>
          <a:xfrm>
            <a:off x="925285" y="5078676"/>
            <a:ext cx="2873547" cy="96245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Foundations</a:t>
            </a:r>
            <a:endParaRPr kumimoji="0" lang="en-US" sz="2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38518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30FC61F-54C0-46C6-AAC1-8A799DF957F4}"/>
              </a:ext>
            </a:extLst>
          </p:cNvPr>
          <p:cNvSpPr txBox="1">
            <a:spLocks/>
          </p:cNvSpPr>
          <p:nvPr/>
        </p:nvSpPr>
        <p:spPr>
          <a:xfrm>
            <a:off x="4602024" y="2006057"/>
            <a:ext cx="5748477" cy="17313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Names groups of 1 to 2, sometimes 3.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747D3F2-342B-4426-859A-9AE11F642BCB}"/>
              </a:ext>
            </a:extLst>
          </p:cNvPr>
          <p:cNvGrpSpPr/>
          <p:nvPr/>
        </p:nvGrpSpPr>
        <p:grpSpPr>
          <a:xfrm>
            <a:off x="1532524" y="4505085"/>
            <a:ext cx="3593671" cy="1491531"/>
            <a:chOff x="1888869" y="3356045"/>
            <a:chExt cx="3593671" cy="1491531"/>
          </a:xfrm>
        </p:grpSpPr>
        <p:sp>
          <p:nvSpPr>
            <p:cNvPr id="4" name="Oval 3">
              <a:extLst>
                <a:ext uri="{FF2B5EF4-FFF2-40B4-BE49-F238E27FC236}">
                  <a16:creationId xmlns:a16="http://schemas.microsoft.com/office/drawing/2014/main" id="{183D6CD3-51EE-4CDF-89BD-E4486E920C72}"/>
                </a:ext>
              </a:extLst>
            </p:cNvPr>
            <p:cNvSpPr/>
            <p:nvPr/>
          </p:nvSpPr>
          <p:spPr>
            <a:xfrm>
              <a:off x="1888869" y="4024616"/>
              <a:ext cx="2319647" cy="82296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5B1135EA-9465-472F-85D2-D11AC8F307F8}"/>
                </a:ext>
              </a:extLst>
            </p:cNvPr>
            <p:cNvSpPr/>
            <p:nvPr/>
          </p:nvSpPr>
          <p:spPr>
            <a:xfrm>
              <a:off x="3048692" y="3356045"/>
              <a:ext cx="2433848" cy="82859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Small Collection 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7" name="Title 6"/>
          <p:cNvSpPr>
            <a:spLocks noGrp="1"/>
          </p:cNvSpPr>
          <p:nvPr>
            <p:ph type="title"/>
          </p:nvPr>
        </p:nvSpPr>
        <p:spPr/>
        <p:txBody>
          <a:bodyPr/>
          <a:lstStyle/>
          <a:p>
            <a:r>
              <a:rPr lang="en-US" b="1" dirty="0"/>
              <a:t>LT Level: Small Collection </a:t>
            </a:r>
            <a:r>
              <a:rPr lang="en-US" b="1" dirty="0" err="1"/>
              <a:t>Namer</a:t>
            </a:r>
            <a:endParaRPr lang="en-US" b="1" dirty="0"/>
          </a:p>
        </p:txBody>
      </p:sp>
      <p:grpSp>
        <p:nvGrpSpPr>
          <p:cNvPr id="9" name="Group 8">
            <a:extLst>
              <a:ext uri="{FF2B5EF4-FFF2-40B4-BE49-F238E27FC236}">
                <a16:creationId xmlns:a16="http://schemas.microsoft.com/office/drawing/2014/main" id="{0BADF0DF-E3FB-9C41-8336-98BA90DC6726}"/>
              </a:ext>
            </a:extLst>
          </p:cNvPr>
          <p:cNvGrpSpPr/>
          <p:nvPr/>
        </p:nvGrpSpPr>
        <p:grpSpPr>
          <a:xfrm>
            <a:off x="8839200" y="4944377"/>
            <a:ext cx="1354195" cy="778595"/>
            <a:chOff x="4038490" y="1458517"/>
            <a:chExt cx="3770933" cy="2038945"/>
          </a:xfrm>
        </p:grpSpPr>
        <p:sp>
          <p:nvSpPr>
            <p:cNvPr id="10" name="Shape 316">
              <a:extLst>
                <a:ext uri="{FF2B5EF4-FFF2-40B4-BE49-F238E27FC236}">
                  <a16:creationId xmlns:a16="http://schemas.microsoft.com/office/drawing/2014/main" id="{97F8A099-88F5-B247-B94D-3556D0619F98}"/>
                </a:ext>
              </a:extLst>
            </p:cNvPr>
            <p:cNvSpPr/>
            <p:nvPr/>
          </p:nvSpPr>
          <p:spPr>
            <a:xfrm>
              <a:off x="4038490" y="2224981"/>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sp>
          <p:nvSpPr>
            <p:cNvPr id="11" name="Shape 317">
              <a:extLst>
                <a:ext uri="{FF2B5EF4-FFF2-40B4-BE49-F238E27FC236}">
                  <a16:creationId xmlns:a16="http://schemas.microsoft.com/office/drawing/2014/main" id="{83CFBC34-894E-1347-9043-B51B2122C721}"/>
                </a:ext>
              </a:extLst>
            </p:cNvPr>
            <p:cNvSpPr/>
            <p:nvPr/>
          </p:nvSpPr>
          <p:spPr>
            <a:xfrm>
              <a:off x="6610240" y="1458517"/>
              <a:ext cx="1199183" cy="1272481"/>
            </a:xfrm>
            <a:prstGeom prst="triangle">
              <a:avLst/>
            </a:prstGeom>
            <a:solidFill>
              <a:srgbClr val="FBFA00"/>
            </a:solidFill>
            <a:ln w="25400">
              <a:miter lim="400000"/>
            </a:ln>
          </p:spPr>
          <p:txBody>
            <a:bodyPr lIns="27861" tIns="27861" rIns="27861" bIns="27861" anchor="ctr"/>
            <a:lstStyle/>
            <a:p>
              <a:pPr marL="0" marR="0" lvl="0" indent="0" algn="ctr" defTabSz="320386"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16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sym typeface="Gill Sans"/>
              </a:endParaRPr>
            </a:p>
          </p:txBody>
        </p:sp>
      </p:grpSp>
      <p:sp>
        <p:nvSpPr>
          <p:cNvPr id="12" name="Content Placeholder 3">
            <a:extLst>
              <a:ext uri="{FF2B5EF4-FFF2-40B4-BE49-F238E27FC236}">
                <a16:creationId xmlns:a16="http://schemas.microsoft.com/office/drawing/2014/main" id="{525C4A8D-B49D-F248-912A-86B1EED26297}"/>
              </a:ext>
            </a:extLst>
          </p:cNvPr>
          <p:cNvSpPr txBox="1">
            <a:spLocks/>
          </p:cNvSpPr>
          <p:nvPr/>
        </p:nvSpPr>
        <p:spPr>
          <a:xfrm>
            <a:off x="275806" y="2829724"/>
            <a:ext cx="2969418" cy="907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rPr>
              <a:t>“Two </a:t>
            </a:r>
            <a:r>
              <a:rPr lang="en-US" sz="3200" dirty="0">
                <a:solidFill>
                  <a:prstClr val="black"/>
                </a:solidFill>
                <a:latin typeface="Calibri" panose="020F0502020204030204"/>
              </a:rPr>
              <a:t>fish</a:t>
            </a:r>
            <a:r>
              <a:rPr kumimoji="0" lang="en-US" sz="3200" b="0" i="0" u="none" strike="noStrike" kern="1200" cap="none" spc="0" normalizeH="0" baseline="0" noProof="0" dirty="0">
                <a:ln>
                  <a:noFill/>
                </a:ln>
                <a:solidFill>
                  <a:prstClr val="black"/>
                </a:solidFill>
                <a:effectLst/>
                <a:uLnTx/>
                <a:uFillTx/>
                <a:latin typeface="Calibri" panose="020F0502020204030204"/>
              </a:rPr>
              <a:t>!”</a:t>
            </a:r>
          </a:p>
        </p:txBody>
      </p:sp>
    </p:spTree>
    <p:extLst>
      <p:ext uri="{BB962C8B-B14F-4D97-AF65-F5344CB8AC3E}">
        <p14:creationId xmlns:p14="http://schemas.microsoft.com/office/powerpoint/2010/main" val="27935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FB14226F-3226-4E71-8539-B984478D7D3F}"/>
              </a:ext>
            </a:extLst>
          </p:cNvPr>
          <p:cNvSpPr txBox="1">
            <a:spLocks/>
          </p:cNvSpPr>
          <p:nvPr/>
        </p:nvSpPr>
        <p:spPr>
          <a:xfrm>
            <a:off x="3164885" y="2350175"/>
            <a:ext cx="6191626" cy="17313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Makes a small collection (no more than 4, usually 1–3) with the same number as another collection or from the number word.</a:t>
            </a:r>
          </a:p>
        </p:txBody>
      </p:sp>
      <p:grpSp>
        <p:nvGrpSpPr>
          <p:cNvPr id="4" name="Group 3">
            <a:extLst>
              <a:ext uri="{FF2B5EF4-FFF2-40B4-BE49-F238E27FC236}">
                <a16:creationId xmlns:a16="http://schemas.microsoft.com/office/drawing/2014/main" id="{8DE831B0-6BF3-4683-89E2-1B46760C7B77}"/>
              </a:ext>
            </a:extLst>
          </p:cNvPr>
          <p:cNvGrpSpPr/>
          <p:nvPr/>
        </p:nvGrpSpPr>
        <p:grpSpPr>
          <a:xfrm>
            <a:off x="1325121" y="4604705"/>
            <a:ext cx="5810908" cy="1428784"/>
            <a:chOff x="415933" y="3829016"/>
            <a:chExt cx="5810908" cy="1428784"/>
          </a:xfrm>
        </p:grpSpPr>
        <p:sp>
          <p:nvSpPr>
            <p:cNvPr id="5" name="Oval 4">
              <a:extLst>
                <a:ext uri="{FF2B5EF4-FFF2-40B4-BE49-F238E27FC236}">
                  <a16:creationId xmlns:a16="http://schemas.microsoft.com/office/drawing/2014/main" id="{3FFD9CFE-1009-4DD0-9A1D-AB572F3F1C2D}"/>
                </a:ext>
              </a:extLst>
            </p:cNvPr>
            <p:cNvSpPr/>
            <p:nvPr/>
          </p:nvSpPr>
          <p:spPr>
            <a:xfrm>
              <a:off x="415933" y="4703435"/>
              <a:ext cx="2220587" cy="554365"/>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D976EBE-D3AD-4CC3-AA84-33E1A17E23C4}"/>
                </a:ext>
              </a:extLst>
            </p:cNvPr>
            <p:cNvSpPr/>
            <p:nvPr/>
          </p:nvSpPr>
          <p:spPr>
            <a:xfrm>
              <a:off x="1935525" y="4176436"/>
              <a:ext cx="2662448" cy="731254"/>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Small Collection 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2BE0921-EE1B-4C8F-BD7F-E2709E4D4181}"/>
                </a:ext>
              </a:extLst>
            </p:cNvPr>
            <p:cNvSpPr/>
            <p:nvPr/>
          </p:nvSpPr>
          <p:spPr>
            <a:xfrm>
              <a:off x="3858419" y="3829016"/>
              <a:ext cx="2368422"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Maker of Small Collections</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8" name="Title 7"/>
          <p:cNvSpPr>
            <a:spLocks noGrp="1"/>
          </p:cNvSpPr>
          <p:nvPr>
            <p:ph type="title"/>
          </p:nvPr>
        </p:nvSpPr>
        <p:spPr/>
        <p:txBody>
          <a:bodyPr/>
          <a:lstStyle/>
          <a:p>
            <a:r>
              <a:rPr lang="en-US" b="1" dirty="0"/>
              <a:t>LT Level: Maker of Small Collections</a:t>
            </a:r>
          </a:p>
        </p:txBody>
      </p:sp>
      <p:sp>
        <p:nvSpPr>
          <p:cNvPr id="10" name="Oval 9">
            <a:extLst>
              <a:ext uri="{FF2B5EF4-FFF2-40B4-BE49-F238E27FC236}">
                <a16:creationId xmlns:a16="http://schemas.microsoft.com/office/drawing/2014/main" id="{F88B57D5-E6CF-434B-A855-9BEAB23A6BEC}"/>
              </a:ext>
            </a:extLst>
          </p:cNvPr>
          <p:cNvSpPr/>
          <p:nvPr/>
        </p:nvSpPr>
        <p:spPr>
          <a:xfrm>
            <a:off x="8480612" y="4604705"/>
            <a:ext cx="720330" cy="7203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1299A0-CEF4-F140-995D-BCFB2162499A}"/>
              </a:ext>
            </a:extLst>
          </p:cNvPr>
          <p:cNvSpPr/>
          <p:nvPr/>
        </p:nvSpPr>
        <p:spPr>
          <a:xfrm>
            <a:off x="9393720" y="4604705"/>
            <a:ext cx="720330" cy="7203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CCBBFA-B891-E747-B3B8-EE830A586D70}"/>
              </a:ext>
            </a:extLst>
          </p:cNvPr>
          <p:cNvSpPr/>
          <p:nvPr/>
        </p:nvSpPr>
        <p:spPr>
          <a:xfrm>
            <a:off x="8996346" y="5488028"/>
            <a:ext cx="720330" cy="7203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6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63C7D7D-2050-4213-B93D-AE972138FB1D}"/>
              </a:ext>
            </a:extLst>
          </p:cNvPr>
          <p:cNvSpPr txBox="1">
            <a:spLocks/>
          </p:cNvSpPr>
          <p:nvPr/>
        </p:nvSpPr>
        <p:spPr>
          <a:xfrm>
            <a:off x="3725017" y="2477372"/>
            <a:ext cx="6948666" cy="12343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Quickly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recognizes collections up to 4 brieﬂy shown and names the number.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299849A-E929-45CF-AC48-74C8EE337272}"/>
              </a:ext>
            </a:extLst>
          </p:cNvPr>
          <p:cNvGrpSpPr/>
          <p:nvPr/>
        </p:nvGrpSpPr>
        <p:grpSpPr>
          <a:xfrm>
            <a:off x="1596692" y="3993647"/>
            <a:ext cx="5870567" cy="2072642"/>
            <a:chOff x="332113" y="2815476"/>
            <a:chExt cx="5603867" cy="2358505"/>
          </a:xfrm>
        </p:grpSpPr>
        <p:sp>
          <p:nvSpPr>
            <p:cNvPr id="5" name="Oval 4">
              <a:extLst>
                <a:ext uri="{FF2B5EF4-FFF2-40B4-BE49-F238E27FC236}">
                  <a16:creationId xmlns:a16="http://schemas.microsoft.com/office/drawing/2014/main" id="{6395F560-116B-4518-B122-76E33FA7C0EE}"/>
                </a:ext>
              </a:extLst>
            </p:cNvPr>
            <p:cNvSpPr/>
            <p:nvPr/>
          </p:nvSpPr>
          <p:spPr>
            <a:xfrm>
              <a:off x="332113" y="4472941"/>
              <a:ext cx="2356787" cy="70104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B346667-F339-4C57-9823-D1F9EF51D0D4}"/>
                </a:ext>
              </a:extLst>
            </p:cNvPr>
            <p:cNvSpPr/>
            <p:nvPr/>
          </p:nvSpPr>
          <p:spPr>
            <a:xfrm>
              <a:off x="1254232" y="3918660"/>
              <a:ext cx="2564536" cy="66658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Small Collection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20430EF-C1C4-4307-8881-5B86CF024343}"/>
                </a:ext>
              </a:extLst>
            </p:cNvPr>
            <p:cNvSpPr/>
            <p:nvPr/>
          </p:nvSpPr>
          <p:spPr>
            <a:xfrm>
              <a:off x="2291010" y="3314700"/>
              <a:ext cx="2418149" cy="682182"/>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Maker of Small Collections</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2DD4BBB-7472-40BF-8FD8-AD4F602D4175}"/>
                </a:ext>
              </a:extLst>
            </p:cNvPr>
            <p:cNvSpPr/>
            <p:nvPr/>
          </p:nvSpPr>
          <p:spPr>
            <a:xfrm>
              <a:off x="3750188" y="2815476"/>
              <a:ext cx="2185792" cy="644004"/>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4</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9" name="Title 8"/>
          <p:cNvSpPr>
            <a:spLocks noGrp="1"/>
          </p:cNvSpPr>
          <p:nvPr>
            <p:ph type="title"/>
          </p:nvPr>
        </p:nvSpPr>
        <p:spPr/>
        <p:txBody>
          <a:bodyPr/>
          <a:lstStyle/>
          <a:p>
            <a:r>
              <a:rPr lang="en-US" b="1" dirty="0"/>
              <a:t>LT Level: Perceptual </a:t>
            </a:r>
            <a:r>
              <a:rPr lang="en-US" b="1" dirty="0" err="1"/>
              <a:t>Subitizer</a:t>
            </a:r>
            <a:r>
              <a:rPr lang="en-US" b="1" dirty="0"/>
              <a:t> to 4</a:t>
            </a:r>
          </a:p>
        </p:txBody>
      </p:sp>
      <p:sp>
        <p:nvSpPr>
          <p:cNvPr id="10" name="Content Placeholder 9"/>
          <p:cNvSpPr>
            <a:spLocks noGrp="1"/>
          </p:cNvSpPr>
          <p:nvPr>
            <p:ph idx="1"/>
          </p:nvPr>
        </p:nvSpPr>
        <p:spPr/>
        <p:txBody>
          <a:bodyPr/>
          <a:lstStyle/>
          <a:p>
            <a:endParaRPr lang="en-US" dirty="0"/>
          </a:p>
        </p:txBody>
      </p:sp>
      <p:grpSp>
        <p:nvGrpSpPr>
          <p:cNvPr id="35" name="Group 34">
            <a:extLst>
              <a:ext uri="{FF2B5EF4-FFF2-40B4-BE49-F238E27FC236}">
                <a16:creationId xmlns:a16="http://schemas.microsoft.com/office/drawing/2014/main" id="{E673184E-42EB-8F46-83BC-909486C725E7}"/>
              </a:ext>
            </a:extLst>
          </p:cNvPr>
          <p:cNvGrpSpPr/>
          <p:nvPr/>
        </p:nvGrpSpPr>
        <p:grpSpPr>
          <a:xfrm>
            <a:off x="7153841" y="4823012"/>
            <a:ext cx="3410178" cy="610138"/>
            <a:chOff x="7153841" y="4823012"/>
            <a:chExt cx="3410178" cy="610138"/>
          </a:xfrm>
        </p:grpSpPr>
        <p:sp>
          <p:nvSpPr>
            <p:cNvPr id="3" name="Triangle 2">
              <a:extLst>
                <a:ext uri="{FF2B5EF4-FFF2-40B4-BE49-F238E27FC236}">
                  <a16:creationId xmlns:a16="http://schemas.microsoft.com/office/drawing/2014/main" id="{1D0BCB6A-50C2-7943-A8AB-D25DA253F615}"/>
                </a:ext>
              </a:extLst>
            </p:cNvPr>
            <p:cNvSpPr/>
            <p:nvPr/>
          </p:nvSpPr>
          <p:spPr>
            <a:xfrm>
              <a:off x="8032376"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E5ABAEA9-330C-2644-983A-8F1A75BBDD1F}"/>
                </a:ext>
              </a:extLst>
            </p:cNvPr>
            <p:cNvSpPr/>
            <p:nvPr/>
          </p:nvSpPr>
          <p:spPr>
            <a:xfrm>
              <a:off x="9011770"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0A5CBB26-2863-3845-B7F0-2FFB92498448}"/>
                </a:ext>
              </a:extLst>
            </p:cNvPr>
            <p:cNvSpPr/>
            <p:nvPr/>
          </p:nvSpPr>
          <p:spPr>
            <a:xfrm>
              <a:off x="9882701"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18FF1EA2-9844-0140-90F1-71EDA83AF4C5}"/>
                </a:ext>
              </a:extLst>
            </p:cNvPr>
            <p:cNvSpPr/>
            <p:nvPr/>
          </p:nvSpPr>
          <p:spPr>
            <a:xfrm>
              <a:off x="7153841" y="4841480"/>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196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150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2C3CC7A-0C2C-473B-983E-226761CC3E6B}"/>
              </a:ext>
            </a:extLst>
          </p:cNvPr>
          <p:cNvSpPr txBox="1">
            <a:spLocks/>
          </p:cNvSpPr>
          <p:nvPr/>
        </p:nvSpPr>
        <p:spPr>
          <a:xfrm>
            <a:off x="2852057" y="2157054"/>
            <a:ext cx="6907226" cy="1209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Quickly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recognizes collections up to </a:t>
            </a: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brieﬂy shown and names the number.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7AD4428-3698-475C-8B0A-CBAAF7DF6A78}"/>
              </a:ext>
            </a:extLst>
          </p:cNvPr>
          <p:cNvGrpSpPr/>
          <p:nvPr/>
        </p:nvGrpSpPr>
        <p:grpSpPr>
          <a:xfrm>
            <a:off x="2527781" y="3676400"/>
            <a:ext cx="6239335" cy="2451998"/>
            <a:chOff x="1" y="2714362"/>
            <a:chExt cx="6239335" cy="2451998"/>
          </a:xfrm>
        </p:grpSpPr>
        <p:sp>
          <p:nvSpPr>
            <p:cNvPr id="12" name="Oval 11">
              <a:extLst>
                <a:ext uri="{FF2B5EF4-FFF2-40B4-BE49-F238E27FC236}">
                  <a16:creationId xmlns:a16="http://schemas.microsoft.com/office/drawing/2014/main" id="{7829756C-FD59-4C75-B8DF-E6002F9940C9}"/>
                </a:ext>
              </a:extLst>
            </p:cNvPr>
            <p:cNvSpPr/>
            <p:nvPr/>
          </p:nvSpPr>
          <p:spPr>
            <a:xfrm>
              <a:off x="1" y="4555301"/>
              <a:ext cx="2095500" cy="61105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3AD4C30-B06F-4DEF-9446-A4AF54244CBB}"/>
                </a:ext>
              </a:extLst>
            </p:cNvPr>
            <p:cNvSpPr/>
            <p:nvPr/>
          </p:nvSpPr>
          <p:spPr>
            <a:xfrm>
              <a:off x="764277" y="4012122"/>
              <a:ext cx="2662448" cy="67963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Small Collection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9689053-4253-4E8F-BB08-D4BBC51500B5}"/>
                </a:ext>
              </a:extLst>
            </p:cNvPr>
            <p:cNvSpPr/>
            <p:nvPr/>
          </p:nvSpPr>
          <p:spPr>
            <a:xfrm>
              <a:off x="1733688" y="3619658"/>
              <a:ext cx="238766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Maker of Small Collections</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2C07A8D-8945-4941-8A68-D861EF6402A4}"/>
                </a:ext>
              </a:extLst>
            </p:cNvPr>
            <p:cNvSpPr/>
            <p:nvPr/>
          </p:nvSpPr>
          <p:spPr>
            <a:xfrm>
              <a:off x="2967803" y="3119960"/>
              <a:ext cx="2222154" cy="64890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4</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0E60251-4C24-451D-A134-992B47B7B63B}"/>
                </a:ext>
              </a:extLst>
            </p:cNvPr>
            <p:cNvSpPr/>
            <p:nvPr/>
          </p:nvSpPr>
          <p:spPr>
            <a:xfrm>
              <a:off x="4093637" y="2714362"/>
              <a:ext cx="214569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5</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2" name="Title 1"/>
          <p:cNvSpPr>
            <a:spLocks noGrp="1"/>
          </p:cNvSpPr>
          <p:nvPr>
            <p:ph type="title"/>
          </p:nvPr>
        </p:nvSpPr>
        <p:spPr/>
        <p:txBody>
          <a:bodyPr/>
          <a:lstStyle/>
          <a:p>
            <a:r>
              <a:rPr lang="en-US" b="1" dirty="0"/>
              <a:t>LT Level: Perceptual </a:t>
            </a:r>
            <a:r>
              <a:rPr lang="en-US" b="1" dirty="0" err="1"/>
              <a:t>Subitizer</a:t>
            </a:r>
            <a:r>
              <a:rPr lang="en-US" b="1" dirty="0"/>
              <a:t> to 5</a:t>
            </a:r>
          </a:p>
        </p:txBody>
      </p:sp>
      <p:grpSp>
        <p:nvGrpSpPr>
          <p:cNvPr id="4" name="Group 3">
            <a:extLst>
              <a:ext uri="{FF2B5EF4-FFF2-40B4-BE49-F238E27FC236}">
                <a16:creationId xmlns:a16="http://schemas.microsoft.com/office/drawing/2014/main" id="{B1D77E44-67EB-7944-A98E-453698F1810B}"/>
              </a:ext>
            </a:extLst>
          </p:cNvPr>
          <p:cNvGrpSpPr/>
          <p:nvPr/>
        </p:nvGrpSpPr>
        <p:grpSpPr>
          <a:xfrm>
            <a:off x="7077138" y="5212270"/>
            <a:ext cx="4254217" cy="610138"/>
            <a:chOff x="7077138" y="5212270"/>
            <a:chExt cx="4254217" cy="610138"/>
          </a:xfrm>
        </p:grpSpPr>
        <p:grpSp>
          <p:nvGrpSpPr>
            <p:cNvPr id="17" name="Group 16">
              <a:extLst>
                <a:ext uri="{FF2B5EF4-FFF2-40B4-BE49-F238E27FC236}">
                  <a16:creationId xmlns:a16="http://schemas.microsoft.com/office/drawing/2014/main" id="{C86275E9-BB6E-6B46-8FC3-058B80867FB7}"/>
                </a:ext>
              </a:extLst>
            </p:cNvPr>
            <p:cNvGrpSpPr/>
            <p:nvPr/>
          </p:nvGrpSpPr>
          <p:grpSpPr>
            <a:xfrm>
              <a:off x="7077138" y="5212270"/>
              <a:ext cx="3410178" cy="610138"/>
              <a:chOff x="7153841" y="4823012"/>
              <a:chExt cx="3410178" cy="610138"/>
            </a:xfrm>
          </p:grpSpPr>
          <p:sp>
            <p:nvSpPr>
              <p:cNvPr id="18" name="Triangle 17">
                <a:extLst>
                  <a:ext uri="{FF2B5EF4-FFF2-40B4-BE49-F238E27FC236}">
                    <a16:creationId xmlns:a16="http://schemas.microsoft.com/office/drawing/2014/main" id="{CB2F0344-B25D-1849-A937-032B63C83F7A}"/>
                  </a:ext>
                </a:extLst>
              </p:cNvPr>
              <p:cNvSpPr/>
              <p:nvPr/>
            </p:nvSpPr>
            <p:spPr>
              <a:xfrm>
                <a:off x="8032376"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6F37B9B1-962F-8041-9E9D-4ED4DB521340}"/>
                  </a:ext>
                </a:extLst>
              </p:cNvPr>
              <p:cNvSpPr/>
              <p:nvPr/>
            </p:nvSpPr>
            <p:spPr>
              <a:xfrm>
                <a:off x="9011770"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64A31C58-B80A-4A4B-B52E-7E7E86CDD393}"/>
                  </a:ext>
                </a:extLst>
              </p:cNvPr>
              <p:cNvSpPr/>
              <p:nvPr/>
            </p:nvSpPr>
            <p:spPr>
              <a:xfrm>
                <a:off x="9882701"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4962BD10-6C2F-0949-9CC0-73257A292401}"/>
                  </a:ext>
                </a:extLst>
              </p:cNvPr>
              <p:cNvSpPr/>
              <p:nvPr/>
            </p:nvSpPr>
            <p:spPr>
              <a:xfrm>
                <a:off x="7153841" y="4841480"/>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riangle 21">
              <a:extLst>
                <a:ext uri="{FF2B5EF4-FFF2-40B4-BE49-F238E27FC236}">
                  <a16:creationId xmlns:a16="http://schemas.microsoft.com/office/drawing/2014/main" id="{D7F6B23B-3A01-064D-8261-D988FE084EA0}"/>
                </a:ext>
              </a:extLst>
            </p:cNvPr>
            <p:cNvSpPr/>
            <p:nvPr/>
          </p:nvSpPr>
          <p:spPr>
            <a:xfrm>
              <a:off x="10650037" y="5230738"/>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52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150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8EB475E-FEA7-4410-B23D-3AD7E2ED6295}"/>
              </a:ext>
            </a:extLst>
          </p:cNvPr>
          <p:cNvSpPr txBox="1">
            <a:spLocks/>
          </p:cNvSpPr>
          <p:nvPr/>
        </p:nvSpPr>
        <p:spPr>
          <a:xfrm>
            <a:off x="3261854" y="2012978"/>
            <a:ext cx="7080520" cy="1295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Names the total in all arrangements to about 5, when shown only brieﬂy. </a:t>
            </a:r>
          </a:p>
        </p:txBody>
      </p:sp>
      <p:grpSp>
        <p:nvGrpSpPr>
          <p:cNvPr id="4" name="Group 3">
            <a:extLst>
              <a:ext uri="{FF2B5EF4-FFF2-40B4-BE49-F238E27FC236}">
                <a16:creationId xmlns:a16="http://schemas.microsoft.com/office/drawing/2014/main" id="{DD7BC53E-BE05-47A2-AF2F-3D380B677A2C}"/>
              </a:ext>
            </a:extLst>
          </p:cNvPr>
          <p:cNvGrpSpPr/>
          <p:nvPr/>
        </p:nvGrpSpPr>
        <p:grpSpPr>
          <a:xfrm>
            <a:off x="2145561" y="3361268"/>
            <a:ext cx="7452359" cy="2823057"/>
            <a:chOff x="1" y="2343303"/>
            <a:chExt cx="7452359" cy="2823057"/>
          </a:xfrm>
        </p:grpSpPr>
        <p:grpSp>
          <p:nvGrpSpPr>
            <p:cNvPr id="5" name="Group 4">
              <a:extLst>
                <a:ext uri="{FF2B5EF4-FFF2-40B4-BE49-F238E27FC236}">
                  <a16:creationId xmlns:a16="http://schemas.microsoft.com/office/drawing/2014/main" id="{B9DFA591-D967-4F69-9FE5-6667BE5B2B22}"/>
                </a:ext>
              </a:extLst>
            </p:cNvPr>
            <p:cNvGrpSpPr/>
            <p:nvPr/>
          </p:nvGrpSpPr>
          <p:grpSpPr>
            <a:xfrm>
              <a:off x="1" y="2768783"/>
              <a:ext cx="6239335" cy="2397577"/>
              <a:chOff x="1" y="2768783"/>
              <a:chExt cx="6239335" cy="2397577"/>
            </a:xfrm>
          </p:grpSpPr>
          <p:sp>
            <p:nvSpPr>
              <p:cNvPr id="7" name="Oval 6">
                <a:extLst>
                  <a:ext uri="{FF2B5EF4-FFF2-40B4-BE49-F238E27FC236}">
                    <a16:creationId xmlns:a16="http://schemas.microsoft.com/office/drawing/2014/main" id="{20660E2C-C100-48BF-8EA6-680BEA428ADB}"/>
                  </a:ext>
                </a:extLst>
              </p:cNvPr>
              <p:cNvSpPr/>
              <p:nvPr/>
            </p:nvSpPr>
            <p:spPr>
              <a:xfrm>
                <a:off x="1" y="4555301"/>
                <a:ext cx="2095500" cy="61105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592731C-03D8-444A-90B6-8BCABD56A102}"/>
                  </a:ext>
                </a:extLst>
              </p:cNvPr>
              <p:cNvSpPr/>
              <p:nvPr/>
            </p:nvSpPr>
            <p:spPr>
              <a:xfrm>
                <a:off x="764277" y="4012122"/>
                <a:ext cx="2662448" cy="67963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Small Collection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2083F69-A39F-4EF5-B194-F10966F1CC9D}"/>
                  </a:ext>
                </a:extLst>
              </p:cNvPr>
              <p:cNvSpPr/>
              <p:nvPr/>
            </p:nvSpPr>
            <p:spPr>
              <a:xfrm>
                <a:off x="1733688" y="3619658"/>
                <a:ext cx="238766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Maker of Small Collections</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ADF107E-0E30-4AF5-B007-E315EC679A08}"/>
                  </a:ext>
                </a:extLst>
              </p:cNvPr>
              <p:cNvSpPr/>
              <p:nvPr/>
            </p:nvSpPr>
            <p:spPr>
              <a:xfrm>
                <a:off x="2858943" y="3130846"/>
                <a:ext cx="2222154" cy="64890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4</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E761B38-1296-48CE-8931-568C1C079A19}"/>
                  </a:ext>
                </a:extLst>
              </p:cNvPr>
              <p:cNvSpPr/>
              <p:nvPr/>
            </p:nvSpPr>
            <p:spPr>
              <a:xfrm>
                <a:off x="4093637" y="2768783"/>
                <a:ext cx="214569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5</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AC5558B3-A3A9-45DF-8283-CD60B0539C39}"/>
                </a:ext>
              </a:extLst>
            </p:cNvPr>
            <p:cNvSpPr/>
            <p:nvPr/>
          </p:nvSpPr>
          <p:spPr>
            <a:xfrm>
              <a:off x="5329690" y="2343303"/>
              <a:ext cx="2122670"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Conceptual Subitizer to 5 </a:t>
              </a:r>
              <a:endParaRPr kumimoji="0" lang="en-US" sz="9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12" name="Title 11"/>
          <p:cNvSpPr>
            <a:spLocks noGrp="1"/>
          </p:cNvSpPr>
          <p:nvPr>
            <p:ph type="title"/>
          </p:nvPr>
        </p:nvSpPr>
        <p:spPr/>
        <p:txBody>
          <a:bodyPr/>
          <a:lstStyle/>
          <a:p>
            <a:r>
              <a:rPr lang="en-US" b="1" dirty="0"/>
              <a:t>LT Level: Conceptual </a:t>
            </a:r>
            <a:r>
              <a:rPr lang="en-US" b="1" dirty="0" err="1"/>
              <a:t>Subitizer</a:t>
            </a:r>
            <a:r>
              <a:rPr lang="en-US" b="1" dirty="0"/>
              <a:t> to 5</a:t>
            </a:r>
          </a:p>
        </p:txBody>
      </p:sp>
      <p:grpSp>
        <p:nvGrpSpPr>
          <p:cNvPr id="14" name="Group 13">
            <a:extLst>
              <a:ext uri="{FF2B5EF4-FFF2-40B4-BE49-F238E27FC236}">
                <a16:creationId xmlns:a16="http://schemas.microsoft.com/office/drawing/2014/main" id="{C0461D01-65ED-4844-98BE-21D24223620C}"/>
              </a:ext>
            </a:extLst>
          </p:cNvPr>
          <p:cNvGrpSpPr/>
          <p:nvPr/>
        </p:nvGrpSpPr>
        <p:grpSpPr>
          <a:xfrm>
            <a:off x="7312046" y="3787635"/>
            <a:ext cx="4203245" cy="1852590"/>
            <a:chOff x="7077138" y="3969818"/>
            <a:chExt cx="4203245" cy="1852590"/>
          </a:xfrm>
        </p:grpSpPr>
        <p:grpSp>
          <p:nvGrpSpPr>
            <p:cNvPr id="15" name="Group 14">
              <a:extLst>
                <a:ext uri="{FF2B5EF4-FFF2-40B4-BE49-F238E27FC236}">
                  <a16:creationId xmlns:a16="http://schemas.microsoft.com/office/drawing/2014/main" id="{CAE68B6F-A41C-D246-B94F-118FA2085E54}"/>
                </a:ext>
              </a:extLst>
            </p:cNvPr>
            <p:cNvGrpSpPr/>
            <p:nvPr/>
          </p:nvGrpSpPr>
          <p:grpSpPr>
            <a:xfrm>
              <a:off x="7077138" y="4035159"/>
              <a:ext cx="3220565" cy="1787249"/>
              <a:chOff x="7153841" y="3645901"/>
              <a:chExt cx="3220565" cy="1787249"/>
            </a:xfrm>
          </p:grpSpPr>
          <p:sp>
            <p:nvSpPr>
              <p:cNvPr id="17" name="Triangle 16">
                <a:extLst>
                  <a:ext uri="{FF2B5EF4-FFF2-40B4-BE49-F238E27FC236}">
                    <a16:creationId xmlns:a16="http://schemas.microsoft.com/office/drawing/2014/main" id="{1C24BD7A-5B46-F948-A769-37FC37B46434}"/>
                  </a:ext>
                </a:extLst>
              </p:cNvPr>
              <p:cNvSpPr/>
              <p:nvPr/>
            </p:nvSpPr>
            <p:spPr>
              <a:xfrm>
                <a:off x="8032376"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D26509A3-4D50-5E40-8082-22567CC7EDDF}"/>
                  </a:ext>
                </a:extLst>
              </p:cNvPr>
              <p:cNvSpPr/>
              <p:nvPr/>
            </p:nvSpPr>
            <p:spPr>
              <a:xfrm>
                <a:off x="9011770"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93D5C45D-F496-8546-AA7B-0B567F7E42B6}"/>
                  </a:ext>
                </a:extLst>
              </p:cNvPr>
              <p:cNvSpPr/>
              <p:nvPr/>
            </p:nvSpPr>
            <p:spPr>
              <a:xfrm>
                <a:off x="9693088" y="3645901"/>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BDC306D8-3C02-6C45-ADF6-6955A2F9F324}"/>
                  </a:ext>
                </a:extLst>
              </p:cNvPr>
              <p:cNvSpPr/>
              <p:nvPr/>
            </p:nvSpPr>
            <p:spPr>
              <a:xfrm>
                <a:off x="7153841" y="4841480"/>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riangle 15">
              <a:extLst>
                <a:ext uri="{FF2B5EF4-FFF2-40B4-BE49-F238E27FC236}">
                  <a16:creationId xmlns:a16="http://schemas.microsoft.com/office/drawing/2014/main" id="{14C72609-3E65-954B-9CCC-5D3BD9B3647C}"/>
                </a:ext>
              </a:extLst>
            </p:cNvPr>
            <p:cNvSpPr/>
            <p:nvPr/>
          </p:nvSpPr>
          <p:spPr>
            <a:xfrm>
              <a:off x="10599065" y="3969818"/>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59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150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97A3360-30FD-4253-AEF6-53AA0EBB3C3A}"/>
              </a:ext>
            </a:extLst>
          </p:cNvPr>
          <p:cNvSpPr txBox="1">
            <a:spLocks/>
          </p:cNvSpPr>
          <p:nvPr/>
        </p:nvSpPr>
        <p:spPr>
          <a:xfrm>
            <a:off x="3732842" y="1905344"/>
            <a:ext cx="3854502" cy="17313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Extends to 10.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the advanced!</a:t>
            </a:r>
          </a:p>
        </p:txBody>
      </p:sp>
      <p:grpSp>
        <p:nvGrpSpPr>
          <p:cNvPr id="4" name="Group 3">
            <a:extLst>
              <a:ext uri="{FF2B5EF4-FFF2-40B4-BE49-F238E27FC236}">
                <a16:creationId xmlns:a16="http://schemas.microsoft.com/office/drawing/2014/main" id="{75704787-D588-4512-87EF-A69AD36E43F3}"/>
              </a:ext>
            </a:extLst>
          </p:cNvPr>
          <p:cNvGrpSpPr/>
          <p:nvPr/>
        </p:nvGrpSpPr>
        <p:grpSpPr>
          <a:xfrm>
            <a:off x="1920586" y="2771030"/>
            <a:ext cx="8648699" cy="3360420"/>
            <a:chOff x="1" y="1805940"/>
            <a:chExt cx="8648699" cy="3360420"/>
          </a:xfrm>
        </p:grpSpPr>
        <p:grpSp>
          <p:nvGrpSpPr>
            <p:cNvPr id="5" name="Group 4">
              <a:extLst>
                <a:ext uri="{FF2B5EF4-FFF2-40B4-BE49-F238E27FC236}">
                  <a16:creationId xmlns:a16="http://schemas.microsoft.com/office/drawing/2014/main" id="{BDE94486-7F9A-4AB0-8B56-5AFEE4F1F318}"/>
                </a:ext>
              </a:extLst>
            </p:cNvPr>
            <p:cNvGrpSpPr/>
            <p:nvPr/>
          </p:nvGrpSpPr>
          <p:grpSpPr>
            <a:xfrm>
              <a:off x="1" y="2343303"/>
              <a:ext cx="7452359" cy="2823057"/>
              <a:chOff x="1" y="2343303"/>
              <a:chExt cx="7452359" cy="2823057"/>
            </a:xfrm>
          </p:grpSpPr>
          <p:grpSp>
            <p:nvGrpSpPr>
              <p:cNvPr id="7" name="Group 6">
                <a:extLst>
                  <a:ext uri="{FF2B5EF4-FFF2-40B4-BE49-F238E27FC236}">
                    <a16:creationId xmlns:a16="http://schemas.microsoft.com/office/drawing/2014/main" id="{6743B366-285A-4309-BB2F-CEA6C3C45456}"/>
                  </a:ext>
                </a:extLst>
              </p:cNvPr>
              <p:cNvGrpSpPr/>
              <p:nvPr/>
            </p:nvGrpSpPr>
            <p:grpSpPr>
              <a:xfrm>
                <a:off x="1" y="2768783"/>
                <a:ext cx="6239335" cy="2397577"/>
                <a:chOff x="1" y="2768783"/>
                <a:chExt cx="6239335" cy="2397577"/>
              </a:xfrm>
            </p:grpSpPr>
            <p:sp>
              <p:nvSpPr>
                <p:cNvPr id="9" name="Oval 8">
                  <a:extLst>
                    <a:ext uri="{FF2B5EF4-FFF2-40B4-BE49-F238E27FC236}">
                      <a16:creationId xmlns:a16="http://schemas.microsoft.com/office/drawing/2014/main" id="{B8FD9AFE-51C6-4C7C-93A5-EA37BF28E062}"/>
                    </a:ext>
                  </a:extLst>
                </p:cNvPr>
                <p:cNvSpPr/>
                <p:nvPr/>
              </p:nvSpPr>
              <p:spPr>
                <a:xfrm>
                  <a:off x="1" y="4555301"/>
                  <a:ext cx="2095500" cy="61105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Pre-Explicit Number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3FB91B6-6490-49A5-BA1E-4DCAF43E20B3}"/>
                    </a:ext>
                  </a:extLst>
                </p:cNvPr>
                <p:cNvSpPr/>
                <p:nvPr/>
              </p:nvSpPr>
              <p:spPr>
                <a:xfrm>
                  <a:off x="764277" y="4012122"/>
                  <a:ext cx="2662448" cy="679639"/>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Small Collection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Namer</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95B4DB1-BE19-4B6B-8741-FB66DF79359A}"/>
                    </a:ext>
                  </a:extLst>
                </p:cNvPr>
                <p:cNvSpPr/>
                <p:nvPr/>
              </p:nvSpPr>
              <p:spPr>
                <a:xfrm>
                  <a:off x="1733688" y="3619658"/>
                  <a:ext cx="238766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Maker of Small Collections</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74F76B5-3D3C-46C9-996E-414370B84542}"/>
                    </a:ext>
                  </a:extLst>
                </p:cNvPr>
                <p:cNvSpPr/>
                <p:nvPr/>
              </p:nvSpPr>
              <p:spPr>
                <a:xfrm>
                  <a:off x="2858943" y="3130846"/>
                  <a:ext cx="2222154" cy="648900"/>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4</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22D4DA6-E12F-4ABE-B1D3-C84D59591595}"/>
                    </a:ext>
                  </a:extLst>
                </p:cNvPr>
                <p:cNvSpPr/>
                <p:nvPr/>
              </p:nvSpPr>
              <p:spPr>
                <a:xfrm>
                  <a:off x="4093637" y="2768783"/>
                  <a:ext cx="2145699"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Perceptual Subitizer to 5</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388BD506-4991-4B9A-BCCA-72D01192D88F}"/>
                  </a:ext>
                </a:extLst>
              </p:cNvPr>
              <p:cNvSpPr/>
              <p:nvPr/>
            </p:nvSpPr>
            <p:spPr>
              <a:xfrm>
                <a:off x="5329690" y="2343303"/>
                <a:ext cx="2122670" cy="571726"/>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Conceptual Subitizer to 5 </a:t>
                </a:r>
                <a:endParaRPr kumimoji="0" lang="en-US" sz="9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9DBEDE32-9614-40D5-B7DF-5FF8CEF21A17}"/>
                </a:ext>
              </a:extLst>
            </p:cNvPr>
            <p:cNvSpPr/>
            <p:nvPr/>
          </p:nvSpPr>
          <p:spPr>
            <a:xfrm>
              <a:off x="6239336" y="1805940"/>
              <a:ext cx="2409364" cy="675751"/>
            </a:xfrm>
            <a:prstGeom prst="ellipse">
              <a:avLst/>
            </a:prstGeom>
            <a:solidFill>
              <a:sysClr val="window" lastClr="FFFFFF"/>
            </a:solidFill>
            <a:ln w="28575" cap="flat" cmpd="sng" algn="ctr">
              <a:solidFill>
                <a:srgbClr val="000000"/>
              </a:solidFill>
              <a:prstDash val="solid"/>
              <a:miter lim="800000"/>
            </a:ln>
            <a:effectLst/>
          </p:spPr>
          <p:txBody>
            <a:bodyPr lIns="71323" tIns="35662" rIns="71323" bIns="3566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Conceptual Subitizer to 10</a:t>
              </a:r>
              <a:endParaRPr kumimoji="0" lang="en-US" sz="1800" b="0" i="0" u="none" strike="noStrike" kern="0" cap="none" spc="0" normalizeH="0" baseline="0" noProof="0" dirty="0">
                <a:ln>
                  <a:solidFill>
                    <a:prstClr val="black"/>
                  </a:solidFill>
                </a:ln>
                <a:noFill/>
                <a:effectLst/>
                <a:uLnTx/>
                <a:uFillTx/>
                <a:latin typeface="Calibri" panose="020F0502020204030204"/>
                <a:ea typeface="+mn-ea"/>
                <a:cs typeface="+mn-cs"/>
              </a:endParaRPr>
            </a:p>
          </p:txBody>
        </p:sp>
      </p:grpSp>
      <p:sp>
        <p:nvSpPr>
          <p:cNvPr id="14" name="Title 13"/>
          <p:cNvSpPr>
            <a:spLocks noGrp="1"/>
          </p:cNvSpPr>
          <p:nvPr>
            <p:ph type="title"/>
          </p:nvPr>
        </p:nvSpPr>
        <p:spPr/>
        <p:txBody>
          <a:bodyPr/>
          <a:lstStyle/>
          <a:p>
            <a:r>
              <a:rPr lang="en-US" b="1" dirty="0"/>
              <a:t>LT Level: Conceptual </a:t>
            </a:r>
            <a:r>
              <a:rPr lang="en-US" b="1" dirty="0" err="1"/>
              <a:t>Subitizer</a:t>
            </a:r>
            <a:r>
              <a:rPr lang="en-US" b="1" dirty="0"/>
              <a:t> to 10</a:t>
            </a:r>
          </a:p>
        </p:txBody>
      </p:sp>
      <p:grpSp>
        <p:nvGrpSpPr>
          <p:cNvPr id="3" name="Group 2">
            <a:extLst>
              <a:ext uri="{FF2B5EF4-FFF2-40B4-BE49-F238E27FC236}">
                <a16:creationId xmlns:a16="http://schemas.microsoft.com/office/drawing/2014/main" id="{CE85ECEA-AFCA-5948-820A-9AE75CBC2E43}"/>
              </a:ext>
            </a:extLst>
          </p:cNvPr>
          <p:cNvGrpSpPr/>
          <p:nvPr/>
        </p:nvGrpSpPr>
        <p:grpSpPr>
          <a:xfrm>
            <a:off x="6667417" y="4335079"/>
            <a:ext cx="5018389" cy="1592090"/>
            <a:chOff x="6667417" y="4335079"/>
            <a:chExt cx="5018389" cy="1592090"/>
          </a:xfrm>
        </p:grpSpPr>
        <p:grpSp>
          <p:nvGrpSpPr>
            <p:cNvPr id="16" name="Group 15">
              <a:extLst>
                <a:ext uri="{FF2B5EF4-FFF2-40B4-BE49-F238E27FC236}">
                  <a16:creationId xmlns:a16="http://schemas.microsoft.com/office/drawing/2014/main" id="{E4790D0D-B174-C943-B2CF-1A96A6B48A2E}"/>
                </a:ext>
              </a:extLst>
            </p:cNvPr>
            <p:cNvGrpSpPr/>
            <p:nvPr/>
          </p:nvGrpSpPr>
          <p:grpSpPr>
            <a:xfrm>
              <a:off x="6667417" y="5317031"/>
              <a:ext cx="4254217" cy="610138"/>
              <a:chOff x="7077138" y="5212270"/>
              <a:chExt cx="4254217" cy="610138"/>
            </a:xfrm>
          </p:grpSpPr>
          <p:grpSp>
            <p:nvGrpSpPr>
              <p:cNvPr id="17" name="Group 16">
                <a:extLst>
                  <a:ext uri="{FF2B5EF4-FFF2-40B4-BE49-F238E27FC236}">
                    <a16:creationId xmlns:a16="http://schemas.microsoft.com/office/drawing/2014/main" id="{08151469-ACE1-FA4E-BC26-C29080C6D3C0}"/>
                  </a:ext>
                </a:extLst>
              </p:cNvPr>
              <p:cNvGrpSpPr/>
              <p:nvPr/>
            </p:nvGrpSpPr>
            <p:grpSpPr>
              <a:xfrm>
                <a:off x="7077138" y="5212270"/>
                <a:ext cx="3410178" cy="610138"/>
                <a:chOff x="7153841" y="4823012"/>
                <a:chExt cx="3410178" cy="610138"/>
              </a:xfrm>
            </p:grpSpPr>
            <p:sp>
              <p:nvSpPr>
                <p:cNvPr id="19" name="Triangle 18">
                  <a:extLst>
                    <a:ext uri="{FF2B5EF4-FFF2-40B4-BE49-F238E27FC236}">
                      <a16:creationId xmlns:a16="http://schemas.microsoft.com/office/drawing/2014/main" id="{15382DF2-E7EE-0F4A-99B2-863A21BF45C3}"/>
                    </a:ext>
                  </a:extLst>
                </p:cNvPr>
                <p:cNvSpPr/>
                <p:nvPr/>
              </p:nvSpPr>
              <p:spPr>
                <a:xfrm>
                  <a:off x="8032376"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0795915D-7CB4-FC49-9031-8E2C3E55FB96}"/>
                    </a:ext>
                  </a:extLst>
                </p:cNvPr>
                <p:cNvSpPr/>
                <p:nvPr/>
              </p:nvSpPr>
              <p:spPr>
                <a:xfrm>
                  <a:off x="9011770"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5901BD5D-1730-9143-B853-3C2B79CE5774}"/>
                    </a:ext>
                  </a:extLst>
                </p:cNvPr>
                <p:cNvSpPr/>
                <p:nvPr/>
              </p:nvSpPr>
              <p:spPr>
                <a:xfrm>
                  <a:off x="9882701"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C06CC890-A320-5A4E-A612-37BD1182F71C}"/>
                    </a:ext>
                  </a:extLst>
                </p:cNvPr>
                <p:cNvSpPr/>
                <p:nvPr/>
              </p:nvSpPr>
              <p:spPr>
                <a:xfrm>
                  <a:off x="7153841" y="4841480"/>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riangle 17">
                <a:extLst>
                  <a:ext uri="{FF2B5EF4-FFF2-40B4-BE49-F238E27FC236}">
                    <a16:creationId xmlns:a16="http://schemas.microsoft.com/office/drawing/2014/main" id="{C8E343CC-79F5-1041-9EB3-6B014C2D84AA}"/>
                  </a:ext>
                </a:extLst>
              </p:cNvPr>
              <p:cNvSpPr/>
              <p:nvPr/>
            </p:nvSpPr>
            <p:spPr>
              <a:xfrm>
                <a:off x="10650037" y="5230738"/>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32244F3-540A-3349-80A5-32D627C7A769}"/>
                </a:ext>
              </a:extLst>
            </p:cNvPr>
            <p:cNvGrpSpPr/>
            <p:nvPr/>
          </p:nvGrpSpPr>
          <p:grpSpPr>
            <a:xfrm>
              <a:off x="7431589" y="4335079"/>
              <a:ext cx="4254217" cy="610138"/>
              <a:chOff x="7077138" y="5212270"/>
              <a:chExt cx="4254217" cy="610138"/>
            </a:xfrm>
          </p:grpSpPr>
          <p:grpSp>
            <p:nvGrpSpPr>
              <p:cNvPr id="24" name="Group 23">
                <a:extLst>
                  <a:ext uri="{FF2B5EF4-FFF2-40B4-BE49-F238E27FC236}">
                    <a16:creationId xmlns:a16="http://schemas.microsoft.com/office/drawing/2014/main" id="{1226CEAB-8B01-4542-A672-00F1C2646FB6}"/>
                  </a:ext>
                </a:extLst>
              </p:cNvPr>
              <p:cNvGrpSpPr/>
              <p:nvPr/>
            </p:nvGrpSpPr>
            <p:grpSpPr>
              <a:xfrm>
                <a:off x="7077138" y="5212270"/>
                <a:ext cx="3410178" cy="610138"/>
                <a:chOff x="7153841" y="4823012"/>
                <a:chExt cx="3410178" cy="610138"/>
              </a:xfrm>
            </p:grpSpPr>
            <p:sp>
              <p:nvSpPr>
                <p:cNvPr id="26" name="Triangle 25">
                  <a:extLst>
                    <a:ext uri="{FF2B5EF4-FFF2-40B4-BE49-F238E27FC236}">
                      <a16:creationId xmlns:a16="http://schemas.microsoft.com/office/drawing/2014/main" id="{3E3CC37E-3CED-874A-A4CB-F4C209859058}"/>
                    </a:ext>
                  </a:extLst>
                </p:cNvPr>
                <p:cNvSpPr/>
                <p:nvPr/>
              </p:nvSpPr>
              <p:spPr>
                <a:xfrm>
                  <a:off x="8032376"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370398CD-F376-D243-A62A-2C514531450B}"/>
                    </a:ext>
                  </a:extLst>
                </p:cNvPr>
                <p:cNvSpPr/>
                <p:nvPr/>
              </p:nvSpPr>
              <p:spPr>
                <a:xfrm>
                  <a:off x="9011770"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349FA267-E2FE-C046-A6DE-406805485510}"/>
                    </a:ext>
                  </a:extLst>
                </p:cNvPr>
                <p:cNvSpPr/>
                <p:nvPr/>
              </p:nvSpPr>
              <p:spPr>
                <a:xfrm>
                  <a:off x="9882701" y="4823012"/>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289C56C-5BCF-4D40-8840-F592C06569D5}"/>
                    </a:ext>
                  </a:extLst>
                </p:cNvPr>
                <p:cNvSpPr/>
                <p:nvPr/>
              </p:nvSpPr>
              <p:spPr>
                <a:xfrm>
                  <a:off x="7153841" y="4841480"/>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riangle 24">
                <a:extLst>
                  <a:ext uri="{FF2B5EF4-FFF2-40B4-BE49-F238E27FC236}">
                    <a16:creationId xmlns:a16="http://schemas.microsoft.com/office/drawing/2014/main" id="{22A8178E-124E-1344-A3A3-FD4BFEE3412C}"/>
                  </a:ext>
                </a:extLst>
              </p:cNvPr>
              <p:cNvSpPr/>
              <p:nvPr/>
            </p:nvSpPr>
            <p:spPr>
              <a:xfrm>
                <a:off x="10650037" y="5230738"/>
                <a:ext cx="681318" cy="591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908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150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A91474-6ECA-49DC-B203-14275DBF4536}"/>
              </a:ext>
            </a:extLst>
          </p:cNvPr>
          <p:cNvSpPr>
            <a:spLocks noGrp="1"/>
          </p:cNvSpPr>
          <p:nvPr>
            <p:ph type="title"/>
          </p:nvPr>
        </p:nvSpPr>
        <p:spPr/>
        <p:txBody>
          <a:bodyPr>
            <a:normAutofit/>
          </a:bodyPr>
          <a:lstStyle/>
          <a:p>
            <a:r>
              <a:rPr lang="en-US" b="1" dirty="0"/>
              <a:t>Part 3 of the Learning Trajectory</a:t>
            </a:r>
            <a:endParaRPr lang="en-US" sz="3200" dirty="0">
              <a:cs typeface="Arial"/>
            </a:endParaRPr>
          </a:p>
        </p:txBody>
      </p:sp>
      <p:sp>
        <p:nvSpPr>
          <p:cNvPr id="5" name="Text Placeholder 1">
            <a:extLst>
              <a:ext uri="{FF2B5EF4-FFF2-40B4-BE49-F238E27FC236}">
                <a16:creationId xmlns:a16="http://schemas.microsoft.com/office/drawing/2014/main" id="{D8946D7F-AED5-42A7-AE34-A7BCDE60832F}"/>
              </a:ext>
            </a:extLst>
          </p:cNvPr>
          <p:cNvSpPr>
            <a:spLocks noGrp="1"/>
          </p:cNvSpPr>
          <p:nvPr>
            <p:ph idx="1"/>
          </p:nvPr>
        </p:nvSpPr>
        <p:spPr>
          <a:xfrm>
            <a:off x="680594" y="2138471"/>
            <a:ext cx="6030686" cy="3427442"/>
          </a:xfrm>
        </p:spPr>
        <p:txBody>
          <a:bodyPr>
            <a:noAutofit/>
          </a:bodyPr>
          <a:lstStyle/>
          <a:p>
            <a:pPr marL="742950" indent="-374904">
              <a:spcAft>
                <a:spcPts val="600"/>
              </a:spcAft>
              <a:buFont typeface="+mj-lt"/>
              <a:buAutoNum type="arabicPeriod"/>
            </a:pPr>
            <a:r>
              <a:rPr lang="en-US" sz="3200" dirty="0"/>
              <a:t>Goal</a:t>
            </a:r>
          </a:p>
          <a:p>
            <a:pPr marL="742950" indent="-374904">
              <a:spcAft>
                <a:spcPts val="600"/>
              </a:spcAft>
              <a:buFont typeface="+mj-lt"/>
              <a:buAutoNum type="arabicPeriod"/>
            </a:pPr>
            <a:r>
              <a:rPr lang="en-US" sz="3200" dirty="0"/>
              <a:t>Developmental Progression</a:t>
            </a:r>
          </a:p>
          <a:p>
            <a:pPr marL="742950" indent="-374904">
              <a:spcAft>
                <a:spcPts val="600"/>
              </a:spcAft>
              <a:buFont typeface="+mj-lt"/>
              <a:buAutoNum type="arabicPeriod"/>
            </a:pPr>
            <a:r>
              <a:rPr lang="en-US" sz="3200" b="1" dirty="0"/>
              <a:t>Educational Activities</a:t>
            </a:r>
          </a:p>
          <a:p>
            <a:pPr marL="0" indent="0">
              <a:spcBef>
                <a:spcPct val="0"/>
              </a:spcBef>
              <a:spcAft>
                <a:spcPts val="600"/>
              </a:spcAft>
              <a:buNone/>
            </a:pPr>
            <a:endParaRPr lang="en-US" sz="3200" dirty="0">
              <a:cs typeface="Arial"/>
            </a:endParaRPr>
          </a:p>
        </p:txBody>
      </p:sp>
      <p:pic>
        <p:nvPicPr>
          <p:cNvPr id="6" name="Picture Placeholder 5">
            <a:extLst>
              <a:ext uri="{FF2B5EF4-FFF2-40B4-BE49-F238E27FC236}">
                <a16:creationId xmlns:a16="http://schemas.microsoft.com/office/drawing/2014/main" id="{1D3E918A-F617-4445-8B6B-FF98B25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80" y="2511288"/>
            <a:ext cx="4377769" cy="2462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7768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05D8-571F-4502-BA4C-5CC042109A21}"/>
              </a:ext>
            </a:extLst>
          </p:cNvPr>
          <p:cNvSpPr>
            <a:spLocks noGrp="1"/>
          </p:cNvSpPr>
          <p:nvPr>
            <p:ph type="title"/>
          </p:nvPr>
        </p:nvSpPr>
        <p:spPr/>
        <p:txBody>
          <a:bodyPr/>
          <a:lstStyle/>
          <a:p>
            <a:r>
              <a:rPr lang="en-US" b="1" dirty="0">
                <a:solidFill>
                  <a:prstClr val="black"/>
                </a:solidFill>
              </a:rPr>
              <a:t>Math Language</a:t>
            </a:r>
            <a:endParaRPr lang="en-US" b="1" dirty="0"/>
          </a:p>
        </p:txBody>
      </p:sp>
      <p:sp>
        <p:nvSpPr>
          <p:cNvPr id="4" name="Shape 275">
            <a:extLst>
              <a:ext uri="{FF2B5EF4-FFF2-40B4-BE49-F238E27FC236}">
                <a16:creationId xmlns:a16="http://schemas.microsoft.com/office/drawing/2014/main" id="{6B5D9FA4-7FF3-4FF0-A27D-3E052F63DD42}"/>
              </a:ext>
            </a:extLst>
          </p:cNvPr>
          <p:cNvSpPr>
            <a:spLocks noGrp="1"/>
          </p:cNvSpPr>
          <p:nvPr>
            <p:ph idx="1"/>
          </p:nvPr>
        </p:nvSpPr>
        <p:spPr>
          <a:xfrm>
            <a:off x="838200" y="1825625"/>
            <a:ext cx="10515600" cy="4351338"/>
          </a:xfrm>
          <a:prstGeom prst="rect">
            <a:avLst/>
          </a:prstGeom>
        </p:spPr>
        <p:txBody>
          <a:bodyPr>
            <a:normAutofit/>
          </a:bodyPr>
          <a:lstStyle/>
          <a:p>
            <a:r>
              <a:rPr sz="3600" dirty="0"/>
              <a:t>When children make a math utterance, teachers:</a:t>
            </a:r>
            <a:endParaRPr lang="en-US" sz="3600" dirty="0"/>
          </a:p>
          <a:p>
            <a:pPr lvl="1"/>
            <a:r>
              <a:rPr lang="en-US" sz="3200" dirty="0"/>
              <a:t>60% of the time ignore it</a:t>
            </a:r>
          </a:p>
          <a:p>
            <a:pPr lvl="1"/>
            <a:r>
              <a:rPr lang="en-US" sz="3200" dirty="0"/>
              <a:t>only 10% of the time respond mathematically</a:t>
            </a:r>
          </a:p>
          <a:p>
            <a:pPr marL="0" indent="0">
              <a:buNone/>
            </a:pPr>
            <a:endParaRPr lang="en-US" sz="3200" dirty="0"/>
          </a:p>
          <a:p>
            <a:pPr marL="0" indent="0">
              <a:buNone/>
            </a:pPr>
            <a:r>
              <a:rPr lang="en-US" sz="3200" dirty="0"/>
              <a:t>This has important implications for children, particularly children speaking or learning their tribal language.</a:t>
            </a:r>
            <a:endParaRPr sz="3200" dirty="0"/>
          </a:p>
        </p:txBody>
      </p:sp>
    </p:spTree>
    <p:extLst>
      <p:ext uri="{BB962C8B-B14F-4D97-AF65-F5344CB8AC3E}">
        <p14:creationId xmlns:p14="http://schemas.microsoft.com/office/powerpoint/2010/main" val="73090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4010-7968-48D8-8308-29693FEAE231}"/>
              </a:ext>
            </a:extLst>
          </p:cNvPr>
          <p:cNvSpPr>
            <a:spLocks noGrp="1"/>
          </p:cNvSpPr>
          <p:nvPr>
            <p:ph type="title"/>
          </p:nvPr>
        </p:nvSpPr>
        <p:spPr>
          <a:xfrm>
            <a:off x="642257" y="227635"/>
            <a:ext cx="10769601" cy="962459"/>
          </a:xfrm>
        </p:spPr>
        <p:txBody>
          <a:bodyPr>
            <a:normAutofit/>
          </a:bodyPr>
          <a:lstStyle/>
          <a:p>
            <a:r>
              <a:rPr lang="en-US" b="1" dirty="0">
                <a:solidFill>
                  <a:prstClr val="black"/>
                </a:solidFill>
              </a:rPr>
              <a:t>Support Subitizing for  AIAN Children </a:t>
            </a:r>
            <a:endParaRPr lang="en-US" b="1" dirty="0"/>
          </a:p>
        </p:txBody>
      </p:sp>
      <p:sp>
        <p:nvSpPr>
          <p:cNvPr id="4" name="Content Placeholder 4">
            <a:extLst>
              <a:ext uri="{FF2B5EF4-FFF2-40B4-BE49-F238E27FC236}">
                <a16:creationId xmlns:a16="http://schemas.microsoft.com/office/drawing/2014/main" id="{ACD82079-2046-410A-8E7D-D8702371004B}"/>
              </a:ext>
            </a:extLst>
          </p:cNvPr>
          <p:cNvSpPr txBox="1">
            <a:spLocks/>
          </p:cNvSpPr>
          <p:nvPr/>
        </p:nvSpPr>
        <p:spPr>
          <a:xfrm>
            <a:off x="642257" y="1760311"/>
            <a:ext cx="81989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Choose culturally meaningful and familiar materials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Connect math terms to child’s tribal </a:t>
            </a:r>
            <a:r>
              <a:rPr lang="en-US" dirty="0">
                <a:solidFill>
                  <a:sysClr val="windowText" lastClr="000000"/>
                </a:solidFill>
                <a:latin typeface="Calibri" panose="020F0502020204030204"/>
              </a:rPr>
              <a:t>language</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sysClr val="windowText" lastClr="000000"/>
                </a:solidFill>
                <a:latin typeface="Calibri" panose="020F0502020204030204"/>
              </a:rPr>
              <a:t>Learn if the</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child can subitize in </a:t>
            </a:r>
            <a:r>
              <a:rPr lang="en-US" dirty="0">
                <a:solidFill>
                  <a:sysClr val="windowText" lastClr="000000"/>
                </a:solidFill>
                <a:latin typeface="Calibri" panose="020F0502020204030204"/>
              </a:rPr>
              <a:t>their t</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ribal</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language?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Embed language of child in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sysClr val="windowText" lastClr="000000"/>
                </a:solidFill>
                <a:latin typeface="Calibri" panose="020F0502020204030204"/>
              </a:rPr>
              <a:t>Use one or two words and phrases</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Multiple representations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Emerging competence versus</a:t>
            </a:r>
            <a:b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struggles with expressive vocabulary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Tiered levels of questions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0084AF-8600-4CF4-9E78-F066609C8FD1}"/>
              </a:ext>
            </a:extLst>
          </p:cNvPr>
          <p:cNvPicPr>
            <a:picLocks noChangeAspect="1"/>
          </p:cNvPicPr>
          <p:nvPr/>
        </p:nvPicPr>
        <p:blipFill rotWithShape="1">
          <a:blip r:embed="rId3">
            <a:extLst>
              <a:ext uri="{28A0092B-C50C-407E-A947-70E740481C1C}">
                <a14:useLocalDpi xmlns:a14="http://schemas.microsoft.com/office/drawing/2010/main" val="0"/>
              </a:ext>
            </a:extLst>
          </a:blip>
          <a:srcRect l="16952" t="7871"/>
          <a:stretch/>
        </p:blipFill>
        <p:spPr>
          <a:xfrm>
            <a:off x="7761515" y="3200399"/>
            <a:ext cx="3846286" cy="284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8118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25FC654-0FE3-461A-B73D-CBBBC6228DA2}"/>
              </a:ext>
            </a:extLst>
          </p:cNvPr>
          <p:cNvSpPr txBox="1">
            <a:spLocks/>
          </p:cNvSpPr>
          <p:nvPr/>
        </p:nvSpPr>
        <p:spPr>
          <a:xfrm>
            <a:off x="768350" y="242358"/>
            <a:ext cx="10515600" cy="962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Math Stretches Across the ELOF Domains</a:t>
            </a:r>
          </a:p>
        </p:txBody>
      </p:sp>
      <p:pic>
        <p:nvPicPr>
          <p:cNvPr id="5" name="Content Placeholder 4">
            <a:extLst>
              <a:ext uri="{FF2B5EF4-FFF2-40B4-BE49-F238E27FC236}">
                <a16:creationId xmlns:a16="http://schemas.microsoft.com/office/drawing/2014/main" id="{17D334AA-DB96-4593-B5E8-C2C6319D3E25}"/>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792" r="2107" b="5549"/>
          <a:stretch/>
        </p:blipFill>
        <p:spPr>
          <a:xfrm>
            <a:off x="267285" y="1768510"/>
            <a:ext cx="11517729" cy="4334063"/>
          </a:xfrm>
          <a:prstGeom prst="rect">
            <a:avLst/>
          </a:prstGeom>
        </p:spPr>
      </p:pic>
    </p:spTree>
    <p:extLst>
      <p:ext uri="{BB962C8B-B14F-4D97-AF65-F5344CB8AC3E}">
        <p14:creationId xmlns:p14="http://schemas.microsoft.com/office/powerpoint/2010/main" val="538066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5CBE-7DB9-4A9C-8F85-C203174AE5BF}"/>
              </a:ext>
            </a:extLst>
          </p:cNvPr>
          <p:cNvSpPr>
            <a:spLocks noGrp="1"/>
          </p:cNvSpPr>
          <p:nvPr>
            <p:ph type="title"/>
          </p:nvPr>
        </p:nvSpPr>
        <p:spPr/>
        <p:txBody>
          <a:bodyPr/>
          <a:lstStyle/>
          <a:p>
            <a:r>
              <a:rPr lang="en-US" b="1" dirty="0"/>
              <a:t>What To Do?</a:t>
            </a:r>
          </a:p>
        </p:txBody>
      </p:sp>
      <p:sp>
        <p:nvSpPr>
          <p:cNvPr id="6" name="Text Placeholder 1">
            <a:extLst>
              <a:ext uri="{FF2B5EF4-FFF2-40B4-BE49-F238E27FC236}">
                <a16:creationId xmlns:a16="http://schemas.microsoft.com/office/drawing/2014/main" id="{B50FA22D-8D5B-4508-92A3-E426832728C9}"/>
              </a:ext>
            </a:extLst>
          </p:cNvPr>
          <p:cNvSpPr txBox="1">
            <a:spLocks/>
          </p:cNvSpPr>
          <p:nvPr/>
        </p:nvSpPr>
        <p:spPr>
          <a:xfrm>
            <a:off x="917803" y="1404256"/>
            <a:ext cx="5089297" cy="464094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rPr>
              <a:t>Quick Images or Snapshots</a:t>
            </a:r>
          </a:p>
          <a:p>
            <a:pPr marL="571500" marR="0" lvl="0" indent="-571500" algn="l" defTabSz="914400" rtl="0" eaLnBrk="1" fontAlgn="auto" latinLnBrk="0" hangingPunct="1">
              <a:lnSpc>
                <a:spcPct val="100000"/>
              </a:lnSpc>
              <a:spcBef>
                <a:spcPct val="0"/>
              </a:spcBef>
              <a:spcAft>
                <a:spcPts val="600"/>
              </a:spcAft>
              <a:buClrTx/>
              <a:buSzTx/>
              <a:buFont typeface="Arial"/>
              <a:buChar char="•"/>
              <a:tabLst/>
              <a:defRPr/>
            </a:pPr>
            <a:r>
              <a:rPr lang="en-US" sz="3200" dirty="0">
                <a:solidFill>
                  <a:sysClr val="windowText" lastClr="000000"/>
                </a:solidFill>
                <a:latin typeface="Calibri" panose="020F0502020204030204"/>
                <a:cs typeface="Arial"/>
              </a:rPr>
              <a:t>Show a set for 2 seconds or less, then hide it</a:t>
            </a:r>
          </a:p>
          <a:p>
            <a:pPr marL="571500" marR="0" lvl="0" indent="-571500" algn="l" defTabSz="914400" rtl="0" eaLnBrk="1" fontAlgn="auto" latinLnBrk="0" hangingPunct="1">
              <a:lnSpc>
                <a:spcPct val="100000"/>
              </a:lnSpc>
              <a:spcBef>
                <a:spcPct val="0"/>
              </a:spcBef>
              <a:spcAft>
                <a:spcPts val="60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cs typeface="Arial"/>
              </a:rPr>
              <a:t>Ask children to say how many they saw</a:t>
            </a:r>
          </a:p>
          <a:p>
            <a:pPr marR="0" lvl="0" algn="l" defTabSz="914400" rtl="0" eaLnBrk="1" fontAlgn="auto" latinLnBrk="0" hangingPunct="1">
              <a:lnSpc>
                <a:spcPct val="100000"/>
              </a:lnSpc>
              <a:spcBef>
                <a:spcPct val="0"/>
              </a:spcBef>
              <a:spcAft>
                <a:spcPts val="600"/>
              </a:spcAft>
              <a:buClrTx/>
              <a:buSzTx/>
              <a:tabLst/>
              <a:defRPr/>
            </a:pPr>
            <a:endParaRPr lang="en-US" sz="3200" dirty="0">
              <a:solidFill>
                <a:sysClr val="windowText" lastClr="000000"/>
              </a:solidFill>
              <a:latin typeface="Calibri" panose="020F0502020204030204"/>
              <a:cs typeface="Arial"/>
            </a:endParaRPr>
          </a:p>
          <a:p>
            <a:pPr marR="0" lvl="0" algn="l" defTabSz="914400" rtl="0" eaLnBrk="1" fontAlgn="auto" latinLnBrk="0" hangingPunct="1">
              <a:lnSpc>
                <a:spcPct val="100000"/>
              </a:lnSpc>
              <a:spcBef>
                <a:spcPct val="0"/>
              </a:spcBef>
              <a:spcAft>
                <a:spcPts val="600"/>
              </a:spcAft>
              <a:buClrTx/>
              <a:buSzTx/>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cs typeface="Arial"/>
              </a:rPr>
              <a:t>How would you need to alter these cards to play this game?</a:t>
            </a:r>
          </a:p>
        </p:txBody>
      </p:sp>
      <p:pic>
        <p:nvPicPr>
          <p:cNvPr id="3" name="Picture 2" descr="2013-Cook-Inlet-Jason-P0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1456050"/>
            <a:ext cx="4013200" cy="5164850"/>
          </a:xfrm>
          <a:prstGeom prst="rect">
            <a:avLst/>
          </a:prstGeom>
        </p:spPr>
      </p:pic>
    </p:spTree>
    <p:extLst>
      <p:ext uri="{BB962C8B-B14F-4D97-AF65-F5344CB8AC3E}">
        <p14:creationId xmlns:p14="http://schemas.microsoft.com/office/powerpoint/2010/main" val="2082207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E76F-5D92-486C-A751-A1F0CF41C8C6}"/>
              </a:ext>
            </a:extLst>
          </p:cNvPr>
          <p:cNvSpPr>
            <a:spLocks noGrp="1"/>
          </p:cNvSpPr>
          <p:nvPr>
            <p:ph type="title"/>
          </p:nvPr>
        </p:nvSpPr>
        <p:spPr/>
        <p:txBody>
          <a:bodyPr/>
          <a:lstStyle/>
          <a:p>
            <a:r>
              <a:rPr lang="en-US" dirty="0"/>
              <a:t>Rhythmic Subitizing</a:t>
            </a:r>
          </a:p>
        </p:txBody>
      </p:sp>
      <p:sp>
        <p:nvSpPr>
          <p:cNvPr id="3" name="Content Placeholder 2">
            <a:extLst>
              <a:ext uri="{FF2B5EF4-FFF2-40B4-BE49-F238E27FC236}">
                <a16:creationId xmlns:a16="http://schemas.microsoft.com/office/drawing/2014/main" id="{F1F151C6-3B96-4174-A8DD-A5360CF0F097}"/>
              </a:ext>
            </a:extLst>
          </p:cNvPr>
          <p:cNvSpPr>
            <a:spLocks noGrp="1"/>
          </p:cNvSpPr>
          <p:nvPr>
            <p:ph sz="half" idx="1"/>
          </p:nvPr>
        </p:nvSpPr>
        <p:spPr/>
        <p:txBody>
          <a:bodyPr/>
          <a:lstStyle/>
          <a:p>
            <a:r>
              <a:rPr lang="en-US" dirty="0">
                <a:solidFill>
                  <a:srgbClr val="FFFFFF"/>
                </a:solidFill>
              </a:rPr>
              <a:t>Subitizing can also be rhythmic</a:t>
            </a:r>
          </a:p>
          <a:p>
            <a:pPr marL="0" indent="0" algn="ctr">
              <a:buNone/>
            </a:pPr>
            <a:r>
              <a:rPr lang="en-US" dirty="0"/>
              <a:t>Subitizing can also be </a:t>
            </a:r>
          </a:p>
          <a:p>
            <a:pPr marL="0" indent="0" algn="ctr">
              <a:buNone/>
            </a:pPr>
            <a:r>
              <a:rPr lang="en-US" dirty="0"/>
              <a:t>rhythmic</a:t>
            </a:r>
          </a:p>
          <a:p>
            <a:endParaRPr lang="en-US" dirty="0"/>
          </a:p>
        </p:txBody>
      </p:sp>
      <p:pic>
        <p:nvPicPr>
          <p:cNvPr id="5" name="Content Placeholder 5">
            <a:extLst>
              <a:ext uri="{FF2B5EF4-FFF2-40B4-BE49-F238E27FC236}">
                <a16:creationId xmlns:a16="http://schemas.microsoft.com/office/drawing/2014/main" id="{EAB86EEF-3EC0-4757-8FC5-3AF4C1F8EE9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999" r="26887" b="-1"/>
          <a:stretch/>
        </p:blipFill>
        <p:spPr>
          <a:xfrm>
            <a:off x="6768294" y="1825625"/>
            <a:ext cx="3989412" cy="4351338"/>
          </a:xfrm>
          <a:prstGeom prst="rect">
            <a:avLst/>
          </a:prstGeom>
        </p:spPr>
      </p:pic>
    </p:spTree>
    <p:extLst>
      <p:ext uri="{BB962C8B-B14F-4D97-AF65-F5344CB8AC3E}">
        <p14:creationId xmlns:p14="http://schemas.microsoft.com/office/powerpoint/2010/main" val="1982080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6A31-4620-6040-8DA8-B2DAE75FF700}"/>
              </a:ext>
            </a:extLst>
          </p:cNvPr>
          <p:cNvSpPr>
            <a:spLocks noGrp="1"/>
          </p:cNvSpPr>
          <p:nvPr>
            <p:ph type="title"/>
          </p:nvPr>
        </p:nvSpPr>
        <p:spPr>
          <a:xfrm>
            <a:off x="639417" y="126586"/>
            <a:ext cx="10515600" cy="962459"/>
          </a:xfrm>
        </p:spPr>
        <p:txBody>
          <a:bodyPr>
            <a:normAutofit fontScale="90000"/>
          </a:bodyPr>
          <a:lstStyle/>
          <a:p>
            <a:r>
              <a:rPr lang="en-US" dirty="0"/>
              <a:t>Supporting Children with Suspected Delays or Identified Disabilities</a:t>
            </a:r>
          </a:p>
        </p:txBody>
      </p:sp>
      <p:sp>
        <p:nvSpPr>
          <p:cNvPr id="3" name="Content Placeholder 2">
            <a:extLst>
              <a:ext uri="{FF2B5EF4-FFF2-40B4-BE49-F238E27FC236}">
                <a16:creationId xmlns:a16="http://schemas.microsoft.com/office/drawing/2014/main" id="{97907259-2385-C84B-A902-A03B4ABE4310}"/>
              </a:ext>
            </a:extLst>
          </p:cNvPr>
          <p:cNvSpPr>
            <a:spLocks noGrp="1"/>
          </p:cNvSpPr>
          <p:nvPr>
            <p:ph sz="half" idx="1"/>
          </p:nvPr>
        </p:nvSpPr>
        <p:spPr/>
        <p:txBody>
          <a:bodyPr>
            <a:normAutofit/>
          </a:bodyPr>
          <a:lstStyle/>
          <a:p>
            <a:r>
              <a:rPr lang="en-US" dirty="0"/>
              <a:t>Subitizing is </a:t>
            </a:r>
            <a:r>
              <a:rPr lang="en-US" i="1" dirty="0"/>
              <a:t>especially</a:t>
            </a:r>
            <a:r>
              <a:rPr lang="en-US" dirty="0"/>
              <a:t> important for the mathematical development of children with special needs.</a:t>
            </a:r>
          </a:p>
          <a:p>
            <a:r>
              <a:rPr lang="en-US" i="1" dirty="0"/>
              <a:t>Follow the learning trajectory with patience!</a:t>
            </a:r>
            <a:r>
              <a:rPr lang="en-US" dirty="0"/>
              <a:t> </a:t>
            </a:r>
          </a:p>
        </p:txBody>
      </p:sp>
      <p:sp>
        <p:nvSpPr>
          <p:cNvPr id="4" name="Content Placeholder 3">
            <a:extLst>
              <a:ext uri="{FF2B5EF4-FFF2-40B4-BE49-F238E27FC236}">
                <a16:creationId xmlns:a16="http://schemas.microsoft.com/office/drawing/2014/main" id="{16DB821A-815A-2645-9F45-800E42B5A631}"/>
              </a:ext>
            </a:extLst>
          </p:cNvPr>
          <p:cNvSpPr>
            <a:spLocks noGrp="1"/>
          </p:cNvSpPr>
          <p:nvPr>
            <p:ph sz="half" idx="2"/>
          </p:nvPr>
        </p:nvSpPr>
        <p:spPr>
          <a:xfrm>
            <a:off x="6172200" y="1825625"/>
            <a:ext cx="4982817" cy="2150027"/>
          </a:xfrm>
        </p:spPr>
        <p:txBody>
          <a:bodyPr>
            <a:normAutofit/>
          </a:bodyPr>
          <a:lstStyle/>
          <a:p>
            <a:r>
              <a:rPr lang="en-US" dirty="0"/>
              <a:t>Use number names </a:t>
            </a:r>
            <a:r>
              <a:rPr lang="en-US" i="1" dirty="0"/>
              <a:t>all day,</a:t>
            </a:r>
            <a:r>
              <a:rPr lang="en-US" dirty="0"/>
              <a:t> naturally but intentionally</a:t>
            </a:r>
            <a:r>
              <a:rPr lang="en-US" i="1" dirty="0"/>
              <a:t>.</a:t>
            </a:r>
          </a:p>
          <a:p>
            <a:r>
              <a:rPr lang="en-US" dirty="0"/>
              <a:t>Play a lot of dice and domino games.</a:t>
            </a:r>
          </a:p>
          <a:p>
            <a:endParaRPr lang="en-US" dirty="0"/>
          </a:p>
        </p:txBody>
      </p:sp>
      <p:pic>
        <p:nvPicPr>
          <p:cNvPr id="6" name="Picture 5">
            <a:extLst>
              <a:ext uri="{FF2B5EF4-FFF2-40B4-BE49-F238E27FC236}">
                <a16:creationId xmlns:a16="http://schemas.microsoft.com/office/drawing/2014/main" id="{C90C55EF-C43C-624C-8277-3C73952B5554}"/>
              </a:ext>
            </a:extLst>
          </p:cNvPr>
          <p:cNvPicPr>
            <a:picLocks noChangeAspect="1"/>
          </p:cNvPicPr>
          <p:nvPr/>
        </p:nvPicPr>
        <p:blipFill>
          <a:blip r:embed="rId3"/>
          <a:stretch>
            <a:fillRect/>
          </a:stretch>
        </p:blipFill>
        <p:spPr>
          <a:xfrm>
            <a:off x="7642640" y="3764527"/>
            <a:ext cx="2717800" cy="2154518"/>
          </a:xfrm>
          <a:prstGeom prst="rect">
            <a:avLst/>
          </a:prstGeom>
        </p:spPr>
      </p:pic>
    </p:spTree>
    <p:extLst>
      <p:ext uri="{BB962C8B-B14F-4D97-AF65-F5344CB8AC3E}">
        <p14:creationId xmlns:p14="http://schemas.microsoft.com/office/powerpoint/2010/main" val="686614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6A31-4620-6040-8DA8-B2DAE75FF700}"/>
              </a:ext>
            </a:extLst>
          </p:cNvPr>
          <p:cNvSpPr>
            <a:spLocks noGrp="1"/>
          </p:cNvSpPr>
          <p:nvPr>
            <p:ph type="title"/>
          </p:nvPr>
        </p:nvSpPr>
        <p:spPr>
          <a:xfrm>
            <a:off x="838200" y="227965"/>
            <a:ext cx="10515600" cy="962459"/>
          </a:xfrm>
        </p:spPr>
        <p:txBody>
          <a:bodyPr>
            <a:normAutofit/>
          </a:bodyPr>
          <a:lstStyle/>
          <a:p>
            <a:r>
              <a:rPr lang="en-US" dirty="0"/>
              <a:t>Children </a:t>
            </a:r>
            <a:r>
              <a:rPr lang="en-US"/>
              <a:t>with Disabilities</a:t>
            </a:r>
            <a:endParaRPr lang="en-US" dirty="0"/>
          </a:p>
        </p:txBody>
      </p:sp>
      <p:sp>
        <p:nvSpPr>
          <p:cNvPr id="3" name="Content Placeholder 2">
            <a:extLst>
              <a:ext uri="{FF2B5EF4-FFF2-40B4-BE49-F238E27FC236}">
                <a16:creationId xmlns:a16="http://schemas.microsoft.com/office/drawing/2014/main" id="{97907259-2385-C84B-A902-A03B4ABE4310}"/>
              </a:ext>
            </a:extLst>
          </p:cNvPr>
          <p:cNvSpPr>
            <a:spLocks noGrp="1"/>
          </p:cNvSpPr>
          <p:nvPr>
            <p:ph sz="half" idx="1"/>
          </p:nvPr>
        </p:nvSpPr>
        <p:spPr/>
        <p:txBody>
          <a:bodyPr>
            <a:normAutofit/>
          </a:bodyPr>
          <a:lstStyle/>
          <a:p>
            <a:r>
              <a:rPr lang="en-US" dirty="0"/>
              <a:t>Work toward use of fives and tens frames, a powerful representation (</a:t>
            </a:r>
            <a:r>
              <a:rPr lang="en-US" dirty="0" err="1"/>
              <a:t>Flexer</a:t>
            </a:r>
            <a:r>
              <a:rPr lang="en-US" dirty="0"/>
              <a:t>, 1989)</a:t>
            </a:r>
          </a:p>
        </p:txBody>
      </p:sp>
      <p:sp>
        <p:nvSpPr>
          <p:cNvPr id="4" name="Content Placeholder 3">
            <a:extLst>
              <a:ext uri="{FF2B5EF4-FFF2-40B4-BE49-F238E27FC236}">
                <a16:creationId xmlns:a16="http://schemas.microsoft.com/office/drawing/2014/main" id="{16DB821A-815A-2645-9F45-800E42B5A631}"/>
              </a:ext>
            </a:extLst>
          </p:cNvPr>
          <p:cNvSpPr>
            <a:spLocks noGrp="1"/>
          </p:cNvSpPr>
          <p:nvPr>
            <p:ph sz="half" idx="2"/>
          </p:nvPr>
        </p:nvSpPr>
        <p:spPr/>
        <p:txBody>
          <a:bodyPr>
            <a:normAutofit/>
          </a:bodyPr>
          <a:lstStyle/>
          <a:p>
            <a:r>
              <a:rPr lang="en-US" dirty="0"/>
              <a:t>For those with perceptual issues, such as visual impairment:</a:t>
            </a:r>
          </a:p>
          <a:p>
            <a:pPr lvl="1"/>
            <a:r>
              <a:rPr lang="en-US" dirty="0"/>
              <a:t>use manipulatives that can be held</a:t>
            </a:r>
          </a:p>
          <a:p>
            <a:pPr lvl="1"/>
            <a:r>
              <a:rPr lang="en-US" dirty="0"/>
              <a:t>include lots of </a:t>
            </a:r>
            <a:r>
              <a:rPr lang="en-US" i="1" dirty="0"/>
              <a:t>rhythmic</a:t>
            </a:r>
            <a:r>
              <a:rPr lang="en-US" dirty="0"/>
              <a:t> subitizing</a:t>
            </a:r>
          </a:p>
          <a:p>
            <a:endParaRPr lang="en-US" dirty="0"/>
          </a:p>
        </p:txBody>
      </p:sp>
      <p:pic>
        <p:nvPicPr>
          <p:cNvPr id="5" name="Picture 4">
            <a:extLst>
              <a:ext uri="{FF2B5EF4-FFF2-40B4-BE49-F238E27FC236}">
                <a16:creationId xmlns:a16="http://schemas.microsoft.com/office/drawing/2014/main" id="{B4B5241D-2BCD-0043-95C9-D0B243DBDA12}"/>
              </a:ext>
            </a:extLst>
          </p:cNvPr>
          <p:cNvPicPr>
            <a:picLocks noChangeAspect="1"/>
          </p:cNvPicPr>
          <p:nvPr/>
        </p:nvPicPr>
        <p:blipFill>
          <a:blip r:embed="rId3"/>
          <a:stretch>
            <a:fillRect/>
          </a:stretch>
        </p:blipFill>
        <p:spPr>
          <a:xfrm>
            <a:off x="1802822" y="3326186"/>
            <a:ext cx="2382258" cy="2850777"/>
          </a:xfrm>
          <a:prstGeom prst="rect">
            <a:avLst/>
          </a:prstGeom>
        </p:spPr>
      </p:pic>
    </p:spTree>
    <p:extLst>
      <p:ext uri="{BB962C8B-B14F-4D97-AF65-F5344CB8AC3E}">
        <p14:creationId xmlns:p14="http://schemas.microsoft.com/office/powerpoint/2010/main" val="64263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76EE-93A6-4935-8752-676B2BEDBE15}"/>
              </a:ext>
            </a:extLst>
          </p:cNvPr>
          <p:cNvSpPr>
            <a:spLocks noGrp="1"/>
          </p:cNvSpPr>
          <p:nvPr>
            <p:ph type="title"/>
          </p:nvPr>
        </p:nvSpPr>
        <p:spPr/>
        <p:txBody>
          <a:bodyPr/>
          <a:lstStyle/>
          <a:p>
            <a:r>
              <a:rPr lang="en-US" dirty="0"/>
              <a:t>Review</a:t>
            </a:r>
          </a:p>
        </p:txBody>
      </p:sp>
      <p:pic>
        <p:nvPicPr>
          <p:cNvPr id="9" name="Picture 8" descr="A person sitting at a table with a birthday cake&#10;&#10;Description automatically generated">
            <a:extLst>
              <a:ext uri="{FF2B5EF4-FFF2-40B4-BE49-F238E27FC236}">
                <a16:creationId xmlns:a16="http://schemas.microsoft.com/office/drawing/2014/main" id="{05470429-8AAB-477C-A980-ED8A5BB4B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28" y="1552667"/>
            <a:ext cx="2987040" cy="4480560"/>
          </a:xfrm>
          <a:prstGeom prst="rect">
            <a:avLst/>
          </a:prstGeom>
        </p:spPr>
      </p:pic>
      <p:pic>
        <p:nvPicPr>
          <p:cNvPr id="11" name="Picture 10" descr="A small child sitting on a table&#10;&#10;Description automatically generated">
            <a:extLst>
              <a:ext uri="{FF2B5EF4-FFF2-40B4-BE49-F238E27FC236}">
                <a16:creationId xmlns:a16="http://schemas.microsoft.com/office/drawing/2014/main" id="{364D16B4-EDA6-46E2-9665-2842D143A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662" y="2375627"/>
            <a:ext cx="4251960" cy="2834640"/>
          </a:xfrm>
          <a:prstGeom prst="rect">
            <a:avLst/>
          </a:prstGeom>
        </p:spPr>
      </p:pic>
      <p:pic>
        <p:nvPicPr>
          <p:cNvPr id="13" name="Picture 12" descr="A picture containing person, indoor, table, child&#10;&#10;Description automatically generated">
            <a:extLst>
              <a:ext uri="{FF2B5EF4-FFF2-40B4-BE49-F238E27FC236}">
                <a16:creationId xmlns:a16="http://schemas.microsoft.com/office/drawing/2014/main" id="{3E39C412-954F-4E33-AEA2-94900EB4B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084" y="1552667"/>
            <a:ext cx="2987040" cy="4480560"/>
          </a:xfrm>
          <a:prstGeom prst="rect">
            <a:avLst/>
          </a:prstGeom>
        </p:spPr>
      </p:pic>
    </p:spTree>
    <p:extLst>
      <p:ext uri="{BB962C8B-B14F-4D97-AF65-F5344CB8AC3E}">
        <p14:creationId xmlns:p14="http://schemas.microsoft.com/office/powerpoint/2010/main" val="82918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25FC654-0FE3-461A-B73D-CBBBC6228DA2}"/>
              </a:ext>
            </a:extLst>
          </p:cNvPr>
          <p:cNvSpPr txBox="1">
            <a:spLocks/>
          </p:cNvSpPr>
          <p:nvPr/>
        </p:nvSpPr>
        <p:spPr>
          <a:xfrm>
            <a:off x="768350" y="242358"/>
            <a:ext cx="10515600" cy="962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Math Stretches Across the ELOF Domains</a:t>
            </a:r>
          </a:p>
        </p:txBody>
      </p:sp>
      <p:sp>
        <p:nvSpPr>
          <p:cNvPr id="7" name="Content Placeholder 5">
            <a:extLst>
              <a:ext uri="{FF2B5EF4-FFF2-40B4-BE49-F238E27FC236}">
                <a16:creationId xmlns:a16="http://schemas.microsoft.com/office/drawing/2014/main" id="{EC8BC8EC-EB4D-48FC-B0DD-204E904D1ABE}"/>
              </a:ext>
            </a:extLst>
          </p:cNvPr>
          <p:cNvSpPr>
            <a:spLocks noGrp="1"/>
          </p:cNvSpPr>
          <p:nvPr>
            <p:ph sz="half" idx="2"/>
          </p:nvPr>
        </p:nvSpPr>
        <p:spPr>
          <a:xfrm>
            <a:off x="6172200" y="1825625"/>
            <a:ext cx="5541478" cy="4351338"/>
          </a:xfrm>
        </p:spPr>
        <p:txBody>
          <a:bodyPr>
            <a:normAutofit/>
          </a:bodyPr>
          <a:lstStyle/>
          <a:p>
            <a:r>
              <a:rPr lang="en-US" sz="2600" dirty="0">
                <a:latin typeface="Calibri Light"/>
                <a:cs typeface="Calibri Light"/>
              </a:rPr>
              <a:t>Cognition (Infant/Toddler)</a:t>
            </a:r>
          </a:p>
          <a:p>
            <a:pPr lvl="1"/>
            <a:r>
              <a:rPr lang="en-US" sz="2200" dirty="0">
                <a:latin typeface="Calibri Light"/>
                <a:cs typeface="Calibri Light"/>
              </a:rPr>
              <a:t>Reasoning and Problem-Solving</a:t>
            </a:r>
          </a:p>
          <a:p>
            <a:pPr lvl="1"/>
            <a:r>
              <a:rPr lang="en-US" sz="2200" dirty="0">
                <a:latin typeface="Calibri Light"/>
                <a:cs typeface="Calibri Light"/>
              </a:rPr>
              <a:t>Emergent Mathematical Thinking</a:t>
            </a:r>
          </a:p>
          <a:p>
            <a:r>
              <a:rPr lang="en-US" sz="2600" dirty="0">
                <a:latin typeface="Calibri Light"/>
                <a:cs typeface="Calibri Light"/>
              </a:rPr>
              <a:t>Cognition/Mathematics Development (Preschooler)</a:t>
            </a:r>
          </a:p>
          <a:p>
            <a:pPr lvl="1"/>
            <a:r>
              <a:rPr lang="en-US" sz="2200" dirty="0">
                <a:latin typeface="Calibri Light"/>
                <a:cs typeface="Calibri Light"/>
              </a:rPr>
              <a:t>Counting and Cardinality</a:t>
            </a:r>
          </a:p>
          <a:p>
            <a:r>
              <a:rPr lang="en-US" sz="2600" dirty="0">
                <a:latin typeface="Calibri Light"/>
                <a:cs typeface="Calibri Light"/>
              </a:rPr>
              <a:t>Approaches to Learning</a:t>
            </a:r>
          </a:p>
          <a:p>
            <a:pPr lvl="1"/>
            <a:r>
              <a:rPr lang="en-US" sz="2200" dirty="0">
                <a:latin typeface="Calibri Light"/>
                <a:cs typeface="Calibri Light"/>
              </a:rPr>
              <a:t>Cognitive Self-Regulation</a:t>
            </a:r>
          </a:p>
          <a:p>
            <a:r>
              <a:rPr lang="en-US" sz="2600" dirty="0">
                <a:latin typeface="Calibri Light"/>
                <a:cs typeface="Calibri Light"/>
              </a:rPr>
              <a:t>Language and Communication</a:t>
            </a:r>
          </a:p>
          <a:p>
            <a:pPr lvl="1"/>
            <a:r>
              <a:rPr lang="en-US" sz="2200" dirty="0">
                <a:latin typeface="Calibri Light"/>
                <a:cs typeface="Calibri Light"/>
              </a:rPr>
              <a:t>Communicating and Speaking</a:t>
            </a:r>
          </a:p>
        </p:txBody>
      </p:sp>
      <p:pic>
        <p:nvPicPr>
          <p:cNvPr id="20" name="Content Placeholder 19">
            <a:extLst>
              <a:ext uri="{FF2B5EF4-FFF2-40B4-BE49-F238E27FC236}">
                <a16:creationId xmlns:a16="http://schemas.microsoft.com/office/drawing/2014/main" id="{F3CF5405-5FD3-4AC0-85F9-E5CBA8C66E2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153" y="2148841"/>
            <a:ext cx="5414997" cy="3045936"/>
          </a:xfrm>
        </p:spPr>
      </p:pic>
    </p:spTree>
    <p:extLst>
      <p:ext uri="{BB962C8B-B14F-4D97-AF65-F5344CB8AC3E}">
        <p14:creationId xmlns:p14="http://schemas.microsoft.com/office/powerpoint/2010/main" val="323364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0B33F-B148-40ED-B711-3FC43D98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502" y="1058137"/>
            <a:ext cx="5431787" cy="5571066"/>
          </a:xfrm>
          <a:prstGeom prst="rect">
            <a:avLst/>
          </a:prstGeom>
        </p:spPr>
      </p:pic>
      <p:sp>
        <p:nvSpPr>
          <p:cNvPr id="2" name="TextBox 1">
            <a:extLst>
              <a:ext uri="{FF2B5EF4-FFF2-40B4-BE49-F238E27FC236}">
                <a16:creationId xmlns:a16="http://schemas.microsoft.com/office/drawing/2014/main" id="{44826A34-59E4-418D-B3A0-D119567AC5B0}"/>
              </a:ext>
            </a:extLst>
          </p:cNvPr>
          <p:cNvSpPr txBox="1"/>
          <p:nvPr/>
        </p:nvSpPr>
        <p:spPr>
          <a:xfrm>
            <a:off x="2137144" y="329609"/>
            <a:ext cx="6932428" cy="584775"/>
          </a:xfrm>
          <a:prstGeom prst="rect">
            <a:avLst/>
          </a:prstGeom>
          <a:noFill/>
        </p:spPr>
        <p:txBody>
          <a:bodyPr wrap="square" rtlCol="0">
            <a:spAutoFit/>
          </a:bodyPr>
          <a:lstStyle/>
          <a:p>
            <a:pPr algn="ctr"/>
            <a:r>
              <a:rPr lang="en-US" sz="3200" b="1" dirty="0"/>
              <a:t>Making It Work</a:t>
            </a:r>
          </a:p>
        </p:txBody>
      </p:sp>
      <p:sp>
        <p:nvSpPr>
          <p:cNvPr id="4" name="TextBox 3">
            <a:extLst>
              <a:ext uri="{FF2B5EF4-FFF2-40B4-BE49-F238E27FC236}">
                <a16:creationId xmlns:a16="http://schemas.microsoft.com/office/drawing/2014/main" id="{3B7A68E1-9357-461C-BE72-3A74D6EC9DC6}"/>
              </a:ext>
            </a:extLst>
          </p:cNvPr>
          <p:cNvSpPr txBox="1"/>
          <p:nvPr/>
        </p:nvSpPr>
        <p:spPr>
          <a:xfrm>
            <a:off x="384574" y="976864"/>
            <a:ext cx="5431787" cy="4893647"/>
          </a:xfrm>
          <a:prstGeom prst="rect">
            <a:avLst/>
          </a:prstGeom>
          <a:noFill/>
        </p:spPr>
        <p:txBody>
          <a:bodyPr wrap="square" rtlCol="0">
            <a:spAutoFit/>
          </a:bodyPr>
          <a:lstStyle/>
          <a:p>
            <a:pPr>
              <a:lnSpc>
                <a:spcPct val="100000"/>
              </a:lnSpc>
            </a:pPr>
            <a:r>
              <a:rPr lang="en-US" sz="2600" dirty="0"/>
              <a:t>We were always trying to integrate culture into the curriculum—the science domain, the math domain, etc. Then we realized that culture should be at the base, serving as the foundation, the building block for curriculum development. It was an amazing paradigm shift! We are now making huge gains in integrating language and culture into our early childhood programming.</a:t>
            </a:r>
          </a:p>
          <a:p>
            <a:pPr>
              <a:lnSpc>
                <a:spcPct val="100000"/>
              </a:lnSpc>
            </a:pPr>
            <a:r>
              <a:rPr lang="en-US" sz="2600" dirty="0"/>
              <a:t> —The Red Cliff Early Childhood Center</a:t>
            </a:r>
          </a:p>
        </p:txBody>
      </p:sp>
    </p:spTree>
    <p:extLst>
      <p:ext uri="{BB962C8B-B14F-4D97-AF65-F5344CB8AC3E}">
        <p14:creationId xmlns:p14="http://schemas.microsoft.com/office/powerpoint/2010/main" val="391100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964E-EF8D-48DE-A361-589123D06E5C}"/>
              </a:ext>
            </a:extLst>
          </p:cNvPr>
          <p:cNvSpPr>
            <a:spLocks noGrp="1"/>
          </p:cNvSpPr>
          <p:nvPr>
            <p:ph type="title"/>
          </p:nvPr>
        </p:nvSpPr>
        <p:spPr>
          <a:xfrm>
            <a:off x="839788" y="457200"/>
            <a:ext cx="10515600" cy="660400"/>
          </a:xfrm>
        </p:spPr>
        <p:txBody>
          <a:bodyPr>
            <a:normAutofit/>
          </a:bodyPr>
          <a:lstStyle/>
          <a:p>
            <a:pPr algn="ctr"/>
            <a:r>
              <a:rPr lang="en-US" sz="4000" dirty="0"/>
              <a:t>Language and Culture Matter</a:t>
            </a:r>
          </a:p>
        </p:txBody>
      </p:sp>
      <p:pic>
        <p:nvPicPr>
          <p:cNvPr id="6" name="Picture Placeholder 5">
            <a:extLst>
              <a:ext uri="{FF2B5EF4-FFF2-40B4-BE49-F238E27FC236}">
                <a16:creationId xmlns:a16="http://schemas.microsoft.com/office/drawing/2014/main" id="{24A83EEB-ACD4-4F51-B58D-594644D9B2E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615" b="9615"/>
          <a:stretch>
            <a:fillRect/>
          </a:stretch>
        </p:blipFill>
        <p:spPr/>
      </p:pic>
      <p:sp>
        <p:nvSpPr>
          <p:cNvPr id="4" name="Text Placeholder 3">
            <a:extLst>
              <a:ext uri="{FF2B5EF4-FFF2-40B4-BE49-F238E27FC236}">
                <a16:creationId xmlns:a16="http://schemas.microsoft.com/office/drawing/2014/main" id="{1C039FDC-1FB6-49FE-9689-9D9C15CFB48B}"/>
              </a:ext>
            </a:extLst>
          </p:cNvPr>
          <p:cNvSpPr>
            <a:spLocks noGrp="1"/>
          </p:cNvSpPr>
          <p:nvPr>
            <p:ph type="body" sz="half" idx="2"/>
          </p:nvPr>
        </p:nvSpPr>
        <p:spPr>
          <a:xfrm>
            <a:off x="839788" y="1335521"/>
            <a:ext cx="4011181" cy="4801807"/>
          </a:xfrm>
        </p:spPr>
        <p:txBody>
          <a:bodyPr>
            <a:normAutofit lnSpcReduction="10000"/>
          </a:bodyPr>
          <a:lstStyle/>
          <a:p>
            <a:r>
              <a:rPr lang="en-US" sz="2800" dirty="0"/>
              <a:t>Without language, the canoe, paddle, water, seat, the birds you hear are different than what our ancestors experienced. If you know the language, then you know what our ancestors heard, saw, felt, and experienced.</a:t>
            </a:r>
          </a:p>
          <a:p>
            <a:r>
              <a:rPr lang="en-US" sz="2800" dirty="0"/>
              <a:t>—</a:t>
            </a:r>
            <a:r>
              <a:rPr lang="en-US" sz="2800" dirty="0" err="1"/>
              <a:t>Zalmai</a:t>
            </a:r>
            <a:r>
              <a:rPr lang="en-US" sz="2800" dirty="0"/>
              <a:t> “Zeke” </a:t>
            </a:r>
            <a:r>
              <a:rPr lang="en-US" sz="2800" dirty="0" err="1"/>
              <a:t>Zahir</a:t>
            </a:r>
            <a:r>
              <a:rPr lang="en-US" sz="2800" dirty="0"/>
              <a:t>,  University  of Oregon</a:t>
            </a:r>
          </a:p>
          <a:p>
            <a:pPr>
              <a:lnSpc>
                <a:spcPct val="100000"/>
              </a:lnSpc>
            </a:pPr>
            <a:endParaRPr lang="en-US" sz="2000" dirty="0"/>
          </a:p>
        </p:txBody>
      </p:sp>
    </p:spTree>
    <p:extLst>
      <p:ext uri="{BB962C8B-B14F-4D97-AF65-F5344CB8AC3E}">
        <p14:creationId xmlns:p14="http://schemas.microsoft.com/office/powerpoint/2010/main" val="1118225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9879B-A836-445F-9C3F-FEF3DF28F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545" y="0"/>
            <a:ext cx="8603406" cy="6452051"/>
          </a:xfrm>
          <a:prstGeom prst="rect">
            <a:avLst/>
          </a:prstGeom>
        </p:spPr>
      </p:pic>
    </p:spTree>
    <p:extLst>
      <p:ext uri="{BB962C8B-B14F-4D97-AF65-F5344CB8AC3E}">
        <p14:creationId xmlns:p14="http://schemas.microsoft.com/office/powerpoint/2010/main" val="127395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87E-944E-4FE6-B3A5-1A3756A387AB}"/>
              </a:ext>
            </a:extLst>
          </p:cNvPr>
          <p:cNvSpPr>
            <a:spLocks noGrp="1"/>
          </p:cNvSpPr>
          <p:nvPr>
            <p:ph type="title"/>
          </p:nvPr>
        </p:nvSpPr>
        <p:spPr>
          <a:xfrm>
            <a:off x="287867" y="-182033"/>
            <a:ext cx="7143432" cy="1875365"/>
          </a:xfrm>
        </p:spPr>
        <p:txBody>
          <a:bodyPr vert="horz" lIns="91440" tIns="45720" rIns="91440" bIns="45720" rtlCol="0" anchor="ctr">
            <a:normAutofit/>
          </a:bodyPr>
          <a:lstStyle/>
          <a:p>
            <a:pPr algn="ctr"/>
            <a:r>
              <a:rPr lang="en-US" b="1" dirty="0"/>
              <a:t>Parent, Family, and Community  Engagement </a:t>
            </a:r>
          </a:p>
        </p:txBody>
      </p:sp>
      <p:sp>
        <p:nvSpPr>
          <p:cNvPr id="4" name="Text Placeholder 3">
            <a:extLst>
              <a:ext uri="{FF2B5EF4-FFF2-40B4-BE49-F238E27FC236}">
                <a16:creationId xmlns:a16="http://schemas.microsoft.com/office/drawing/2014/main" id="{598B1037-ADB9-4B4F-B80E-A2308231AFA0}"/>
              </a:ext>
            </a:extLst>
          </p:cNvPr>
          <p:cNvSpPr>
            <a:spLocks noGrp="1"/>
          </p:cNvSpPr>
          <p:nvPr>
            <p:ph type="body" sz="half" idx="2"/>
          </p:nvPr>
        </p:nvSpPr>
        <p:spPr>
          <a:xfrm>
            <a:off x="897467" y="1693332"/>
            <a:ext cx="6358997" cy="4512205"/>
          </a:xfrm>
        </p:spPr>
        <p:txBody>
          <a:bodyPr vert="horz" lIns="91440" tIns="45720" rIns="91440" bIns="45720" rtlCol="0" anchor="ctr">
            <a:normAutofit/>
          </a:bodyPr>
          <a:lstStyle/>
          <a:p>
            <a:r>
              <a:rPr lang="en-US" sz="3200" dirty="0"/>
              <a:t>Culturally and linguistically responsive environments can only be created by engaging and partnering with families, Elders, and the community. Establishing a partnership with families and the community is crucial for children’s learning and later success </a:t>
            </a:r>
            <a:r>
              <a:rPr lang="en-US" sz="3200"/>
              <a:t>in life.</a:t>
            </a:r>
            <a:r>
              <a:rPr lang="en-US" sz="1800"/>
              <a:t> </a:t>
            </a:r>
            <a:endParaRPr lang="en-US" sz="1800" dirty="0"/>
          </a:p>
        </p:txBody>
      </p:sp>
      <p:pic>
        <p:nvPicPr>
          <p:cNvPr id="8" name="Picture Placeholder 7" descr="A picture containing photo, wall, indoor&#10;&#10;Description automatically generated">
            <a:extLst>
              <a:ext uri="{FF2B5EF4-FFF2-40B4-BE49-F238E27FC236}">
                <a16:creationId xmlns:a16="http://schemas.microsoft.com/office/drawing/2014/main" id="{029E931A-15C7-43EF-806F-1CF39E43717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2" b="3864"/>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3053142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05753CD350AE4AB3D7EFE9AB479410" ma:contentTypeVersion="12" ma:contentTypeDescription="Create a new document." ma:contentTypeScope="" ma:versionID="51cfbd52bac5bc0865e4723a030ad7b5">
  <xsd:schema xmlns:xsd="http://www.w3.org/2001/XMLSchema" xmlns:xs="http://www.w3.org/2001/XMLSchema" xmlns:p="http://schemas.microsoft.com/office/2006/metadata/properties" xmlns:ns3="99cd8f2a-a5bb-4efd-af66-c6ee116eb493" xmlns:ns4="ebd0d198-5245-404d-9b00-bfeab2adc313" targetNamespace="http://schemas.microsoft.com/office/2006/metadata/properties" ma:root="true" ma:fieldsID="0cfa9a162bb6182f22c1db65b63913fd" ns3:_="" ns4:_="">
    <xsd:import namespace="99cd8f2a-a5bb-4efd-af66-c6ee116eb493"/>
    <xsd:import namespace="ebd0d198-5245-404d-9b00-bfeab2adc31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d8f2a-a5bb-4efd-af66-c6ee116eb49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d0d198-5245-404d-9b00-bfeab2adc3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9D8DAF-2CB1-4F20-A7DC-06D00DAA2F8A}">
  <ds:schemaRefs>
    <ds:schemaRef ds:uri="http://purl.org/dc/elements/1.1/"/>
    <ds:schemaRef ds:uri="http://schemas.openxmlformats.org/package/2006/metadata/core-properties"/>
    <ds:schemaRef ds:uri="ebd0d198-5245-404d-9b00-bfeab2adc313"/>
    <ds:schemaRef ds:uri="http://purl.org/dc/dcmitype/"/>
    <ds:schemaRef ds:uri="http://purl.org/dc/terms/"/>
    <ds:schemaRef ds:uri="http://schemas.microsoft.com/office/2006/documentManagement/types"/>
    <ds:schemaRef ds:uri="99cd8f2a-a5bb-4efd-af66-c6ee116eb493"/>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747C564-F704-450C-9848-3A337F78B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cd8f2a-a5bb-4efd-af66-c6ee116eb493"/>
    <ds:schemaRef ds:uri="ebd0d198-5245-404d-9b00-bfeab2adc3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FCF6E3-1657-4815-949D-0BC1198128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TotalTime>
  <Words>1295</Words>
  <Application>Microsoft Office PowerPoint</Application>
  <PresentationFormat>Widescreen</PresentationFormat>
  <Paragraphs>219</Paragraphs>
  <Slides>44</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.AppleSystemUIFont</vt:lpstr>
      <vt:lpstr>Arial</vt:lpstr>
      <vt:lpstr>Calibri</vt:lpstr>
      <vt:lpstr>Calibri Light</vt:lpstr>
      <vt:lpstr>Office Theme</vt:lpstr>
      <vt:lpstr>1_Office Theme</vt:lpstr>
      <vt:lpstr>PowerPoint Presentation</vt:lpstr>
      <vt:lpstr>Every Individual is Rooted in Culture</vt:lpstr>
      <vt:lpstr>Two-Eyed Seeing</vt:lpstr>
      <vt:lpstr>PowerPoint Presentation</vt:lpstr>
      <vt:lpstr>PowerPoint Presentation</vt:lpstr>
      <vt:lpstr>PowerPoint Presentation</vt:lpstr>
      <vt:lpstr>Language and Culture Matter</vt:lpstr>
      <vt:lpstr>PowerPoint Presentation</vt:lpstr>
      <vt:lpstr>Parent, Family, and Community  Engagement </vt:lpstr>
      <vt:lpstr>PowerPoint Presentation</vt:lpstr>
      <vt:lpstr>Culturally and Linguistic Responsive  Practices</vt:lpstr>
      <vt:lpstr>Session Objectives</vt:lpstr>
      <vt:lpstr>Subitizing</vt:lpstr>
      <vt:lpstr>Some Examples of Subitizing in the Classroom</vt:lpstr>
      <vt:lpstr>Learning Trajectory</vt:lpstr>
      <vt:lpstr>Part 1 of the Learning Trajectory</vt:lpstr>
      <vt:lpstr>LT Goal for Number Recognition / Subitizing</vt:lpstr>
      <vt:lpstr>PowerPoint Presentation</vt:lpstr>
      <vt:lpstr>Number Recognition</vt:lpstr>
      <vt:lpstr>Why Is this Goal Important?</vt:lpstr>
      <vt:lpstr>Part 2 of the Learning Trajectory</vt:lpstr>
      <vt:lpstr>Young Children and Number</vt:lpstr>
      <vt:lpstr>PowerPoint Presentation</vt:lpstr>
      <vt:lpstr>PowerPoint Presentation</vt:lpstr>
      <vt:lpstr>Perceptual Subitizing</vt:lpstr>
      <vt:lpstr>PowerPoint Presentation</vt:lpstr>
      <vt:lpstr>Conceptual Subitizing</vt:lpstr>
      <vt:lpstr>PowerPoint Presentation</vt:lpstr>
      <vt:lpstr>What Did You See?</vt:lpstr>
      <vt:lpstr>LT Level: Foundations</vt:lpstr>
      <vt:lpstr>LT Level: Small Collection Namer</vt:lpstr>
      <vt:lpstr>LT Level: Maker of Small Collections</vt:lpstr>
      <vt:lpstr>LT Level: Perceptual Subitizer to 4</vt:lpstr>
      <vt:lpstr>LT Level: Perceptual Subitizer to 5</vt:lpstr>
      <vt:lpstr>LT Level: Conceptual Subitizer to 5</vt:lpstr>
      <vt:lpstr>LT Level: Conceptual Subitizer to 10</vt:lpstr>
      <vt:lpstr>Part 3 of the Learning Trajectory</vt:lpstr>
      <vt:lpstr>Math Language</vt:lpstr>
      <vt:lpstr>Support Subitizing for  AIAN Children </vt:lpstr>
      <vt:lpstr>What To Do?</vt:lpstr>
      <vt:lpstr>Rhythmic Subitizing</vt:lpstr>
      <vt:lpstr>Supporting Children with Suspected Delays or Identified Disabilities</vt:lpstr>
      <vt:lpstr>Children with Disabilities</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Mazzeo</dc:creator>
  <cp:lastModifiedBy>Treshawn Anderson</cp:lastModifiedBy>
  <cp:revision>3</cp:revision>
  <dcterms:created xsi:type="dcterms:W3CDTF">2019-06-06T18:18:11Z</dcterms:created>
  <dcterms:modified xsi:type="dcterms:W3CDTF">2020-03-23T20:59:08Z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0x010100E305753CD350AE4AB3D7EFE9AB479410</vt:lpwstr>
  </property>
  <property fmtid="{D5CDD505-2E9C-101B-9397-08002B2CF9AE}" pid="3" name="DocumentStatus">
    <vt:lpwstr>Manager Review</vt:lpwstr>
  </property>
  <property fmtid="{D5CDD505-2E9C-101B-9397-08002B2CF9AE}" pid="4" name="SharedWithUsers">
    <vt:lpwstr/>
  </property>
</Properties>
</file>