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8" r:id="rId2"/>
    <p:sldId id="276" r:id="rId3"/>
    <p:sldId id="259" r:id="rId4"/>
    <p:sldId id="261" r:id="rId5"/>
    <p:sldId id="263" r:id="rId6"/>
    <p:sldId id="265" r:id="rId7"/>
    <p:sldId id="266" r:id="rId8"/>
    <p:sldId id="267" r:id="rId9"/>
    <p:sldId id="264" r:id="rId10"/>
    <p:sldId id="268" r:id="rId11"/>
    <p:sldId id="269" r:id="rId12"/>
    <p:sldId id="270" r:id="rId13"/>
    <p:sldId id="273" r:id="rId14"/>
    <p:sldId id="271" r:id="rId15"/>
    <p:sldId id="272" r:id="rId16"/>
    <p:sldId id="27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  <p:cmAuthor id="2" name="Tamarack O'Donnell" initials="" lastIdx="4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A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0" d="100"/>
          <a:sy n="80" d="100"/>
        </p:scale>
        <p:origin x="-864" y="-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commentAuthors" Target="commentAuthors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2-08-28T15:55:04.033" idx="4">
    <p:pos x="10" y="10"/>
    <p:text>change "correspond to sizeable units of time" to:
Correspond to concrete units of time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2-08-28T15:53:03.355" idx="3">
    <p:pos x="10" y="10"/>
    <p:text>replace "concept of time" with:
Sufficient time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2-08-28T16:08:19.964" idx="2">
    <p:pos x="10" y="10"/>
    <p:text>
replace "modeling" with:
Provide model
the word "model" should start with a lower case 'm' and be underlined
delete "for following routines"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2-08-28T15:50:43.597" idx="1">
    <p:pos x="10" y="10"/>
    <p:text>Make all text size in red box consistent
Change "Help to create a safe and fun environment" to:
Promote a safe and fun environment.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8E08A-FF39-4C4F-8625-C05A5B39FDB2}" type="datetimeFigureOut">
              <a:rPr lang="en-US" smtClean="0"/>
              <a:t>9/5/12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CF638-6B5E-2B47-92FC-9FC33315E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17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61B8E-B0D5-4CDC-9813-2FA0BC3D95D5}" type="datetimeFigureOut">
              <a:rPr lang="en-US" smtClean="0"/>
              <a:t>9/5/12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B2435-DE0B-42AE-BBD5-5BFD3DEAD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68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B2435-DE0B-42AE-BBD5-5BFD3DEAD7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97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For more Information, contact us at: </a:t>
            </a:r>
            <a:r>
              <a:rPr lang="en-US" sz="1400" b="1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NCQTL@UW.EDU </a:t>
            </a: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or 877-731-0764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</a:b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 marL="0">
              <a:spcBef>
                <a:spcPts val="600"/>
              </a:spcBef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07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/>
              <a:t>9/5/12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6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omments" Target="../comments/commen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omments" Target="../comments/commen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comments" Target="../comments/commen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88356" y="2722643"/>
            <a:ext cx="5884322" cy="1461822"/>
          </a:xfrm>
          <a:prstGeom prst="rect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98113" y="2875560"/>
            <a:ext cx="5859471" cy="1176560"/>
          </a:xfrm>
        </p:spPr>
        <p:txBody>
          <a:bodyPr>
            <a:noAutofit/>
          </a:bodyPr>
          <a:lstStyle/>
          <a:p>
            <a:r>
              <a:rPr lang="en-US" sz="1900" dirty="0" smtClean="0"/>
              <a:t>Managing the classroom: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dirty="0" smtClean="0"/>
              <a:t>Schedules </a:t>
            </a:r>
            <a:r>
              <a:rPr lang="en-US" dirty="0"/>
              <a:t>and Routines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2012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07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eaching-The-Daily-Schedule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94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Teaching the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983" y="1830387"/>
            <a:ext cx="5055491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Post the schedule</a:t>
            </a:r>
          </a:p>
          <a:p>
            <a:r>
              <a:rPr lang="en-US" dirty="0" smtClean="0"/>
              <a:t>Follow the schedule consistently</a:t>
            </a:r>
          </a:p>
          <a:p>
            <a:r>
              <a:rPr lang="en-US" dirty="0" smtClean="0"/>
              <a:t>Teach the schedule so ALL children understand</a:t>
            </a:r>
          </a:p>
          <a:p>
            <a:r>
              <a:rPr lang="en-US" dirty="0" smtClean="0"/>
              <a:t>Individualize instruction</a:t>
            </a:r>
          </a:p>
          <a:p>
            <a:r>
              <a:rPr lang="en-US" dirty="0" smtClean="0"/>
              <a:t>Encourage children’s efforts</a:t>
            </a:r>
            <a:endParaRPr lang="en-US" dirty="0"/>
          </a:p>
        </p:txBody>
      </p:sp>
      <p:pic>
        <p:nvPicPr>
          <p:cNvPr id="5" name="Picture 4" descr="image15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9923" y="1600200"/>
            <a:ext cx="2351632" cy="470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27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to the Schedule</a:t>
            </a:r>
          </a:p>
        </p:txBody>
      </p:sp>
      <p:sp>
        <p:nvSpPr>
          <p:cNvPr id="4" name="Freeform 3"/>
          <p:cNvSpPr/>
          <p:nvPr/>
        </p:nvSpPr>
        <p:spPr>
          <a:xfrm>
            <a:off x="1616030" y="1979989"/>
            <a:ext cx="5895642" cy="2066568"/>
          </a:xfrm>
          <a:custGeom>
            <a:avLst/>
            <a:gdLst>
              <a:gd name="connsiteX0" fmla="*/ 0 w 5895642"/>
              <a:gd name="connsiteY0" fmla="*/ 0 h 2066568"/>
              <a:gd name="connsiteX1" fmla="*/ 5895642 w 5895642"/>
              <a:gd name="connsiteY1" fmla="*/ 0 h 2066568"/>
              <a:gd name="connsiteX2" fmla="*/ 5895642 w 5895642"/>
              <a:gd name="connsiteY2" fmla="*/ 2066568 h 2066568"/>
              <a:gd name="connsiteX3" fmla="*/ 0 w 5895642"/>
              <a:gd name="connsiteY3" fmla="*/ 2066568 h 2066568"/>
              <a:gd name="connsiteX4" fmla="*/ 0 w 5895642"/>
              <a:gd name="connsiteY4" fmla="*/ 0 h 2066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95642" h="2066568">
                <a:moveTo>
                  <a:pt x="0" y="0"/>
                </a:moveTo>
                <a:lnTo>
                  <a:pt x="5895642" y="0"/>
                </a:lnTo>
                <a:lnTo>
                  <a:pt x="5895642" y="2066568"/>
                </a:lnTo>
                <a:lnTo>
                  <a:pt x="0" y="2066568"/>
                </a:lnTo>
                <a:lnTo>
                  <a:pt x="0" y="0"/>
                </a:lnTo>
                <a:close/>
              </a:path>
            </a:pathLst>
          </a:custGeom>
          <a:solidFill>
            <a:srgbClr val="3366FF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4290" tIns="34290" rIns="34290" bIns="34290" numCol="1" spcCol="1270" anchor="ctr" anchorCtr="0">
            <a:noAutofit/>
          </a:bodyPr>
          <a:lstStyle/>
          <a:p>
            <a:pPr lvl="0" algn="ctr" defTabSz="2400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5400" b="1" kern="1200" dirty="0" smtClean="0">
                <a:solidFill>
                  <a:srgbClr val="FFFFFF"/>
                </a:solidFill>
                <a:latin typeface="Century Gothic"/>
                <a:cs typeface="Century Gothic"/>
              </a:rPr>
              <a:t>Prepare </a:t>
            </a:r>
            <a:r>
              <a:rPr lang="en-US" sz="5400" kern="1200" dirty="0" smtClean="0">
                <a:solidFill>
                  <a:srgbClr val="FFFFFF"/>
                </a:solidFill>
                <a:latin typeface="Century Gothic"/>
                <a:cs typeface="Century Gothic"/>
              </a:rPr>
              <a:t>children ahead of time</a:t>
            </a:r>
            <a:endParaRPr lang="en-US" sz="5400" kern="12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631695" y="4313069"/>
            <a:ext cx="1968670" cy="1729457"/>
          </a:xfrm>
          <a:custGeom>
            <a:avLst/>
            <a:gdLst>
              <a:gd name="connsiteX0" fmla="*/ 0 w 2403991"/>
              <a:gd name="connsiteY0" fmla="*/ 0 h 983541"/>
              <a:gd name="connsiteX1" fmla="*/ 2403991 w 2403991"/>
              <a:gd name="connsiteY1" fmla="*/ 0 h 983541"/>
              <a:gd name="connsiteX2" fmla="*/ 2403991 w 2403991"/>
              <a:gd name="connsiteY2" fmla="*/ 983541 h 983541"/>
              <a:gd name="connsiteX3" fmla="*/ 0 w 2403991"/>
              <a:gd name="connsiteY3" fmla="*/ 983541 h 983541"/>
              <a:gd name="connsiteX4" fmla="*/ 0 w 2403991"/>
              <a:gd name="connsiteY4" fmla="*/ 0 h 98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3991" h="983541">
                <a:moveTo>
                  <a:pt x="0" y="0"/>
                </a:moveTo>
                <a:lnTo>
                  <a:pt x="2403991" y="0"/>
                </a:lnTo>
                <a:lnTo>
                  <a:pt x="2403991" y="983541"/>
                </a:lnTo>
                <a:lnTo>
                  <a:pt x="0" y="983541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15" tIns="18415" rIns="18415" bIns="18415" numCol="1" spcCol="1270" anchor="ctr" anchorCtr="0">
            <a:noAutofit/>
          </a:bodyPr>
          <a:lstStyle/>
          <a:p>
            <a:pPr lvl="0" algn="ctr" defTabSz="12890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Announce at large group </a:t>
            </a:r>
            <a:endParaRPr lang="en-US" sz="2400" kern="1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355474" y="4313069"/>
            <a:ext cx="2406316" cy="1729457"/>
          </a:xfrm>
          <a:custGeom>
            <a:avLst/>
            <a:gdLst>
              <a:gd name="connsiteX0" fmla="*/ 0 w 2525478"/>
              <a:gd name="connsiteY0" fmla="*/ 0 h 983541"/>
              <a:gd name="connsiteX1" fmla="*/ 2525478 w 2525478"/>
              <a:gd name="connsiteY1" fmla="*/ 0 h 983541"/>
              <a:gd name="connsiteX2" fmla="*/ 2525478 w 2525478"/>
              <a:gd name="connsiteY2" fmla="*/ 983541 h 983541"/>
              <a:gd name="connsiteX3" fmla="*/ 0 w 2525478"/>
              <a:gd name="connsiteY3" fmla="*/ 983541 h 983541"/>
              <a:gd name="connsiteX4" fmla="*/ 0 w 2525478"/>
              <a:gd name="connsiteY4" fmla="*/ 0 h 98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5478" h="983541">
                <a:moveTo>
                  <a:pt x="0" y="0"/>
                </a:moveTo>
                <a:lnTo>
                  <a:pt x="2525478" y="0"/>
                </a:lnTo>
                <a:lnTo>
                  <a:pt x="2525478" y="983541"/>
                </a:lnTo>
                <a:lnTo>
                  <a:pt x="0" y="983541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15" tIns="18415" rIns="18415" bIns="18415" numCol="1" spcCol="1270" anchor="ctr" anchorCtr="0">
            <a:noAutofit/>
          </a:bodyPr>
          <a:lstStyle/>
          <a:p>
            <a:pPr lvl="0" algn="ctr" defTabSz="12890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Provide visual supports</a:t>
            </a:r>
            <a:endParaRPr lang="en-US" sz="2400" kern="1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221990" y="4313069"/>
            <a:ext cx="2266957" cy="1729457"/>
          </a:xfrm>
          <a:custGeom>
            <a:avLst/>
            <a:gdLst>
              <a:gd name="connsiteX0" fmla="*/ 0 w 2768236"/>
              <a:gd name="connsiteY0" fmla="*/ 0 h 983541"/>
              <a:gd name="connsiteX1" fmla="*/ 2768236 w 2768236"/>
              <a:gd name="connsiteY1" fmla="*/ 0 h 983541"/>
              <a:gd name="connsiteX2" fmla="*/ 2768236 w 2768236"/>
              <a:gd name="connsiteY2" fmla="*/ 983541 h 983541"/>
              <a:gd name="connsiteX3" fmla="*/ 0 w 2768236"/>
              <a:gd name="connsiteY3" fmla="*/ 983541 h 983541"/>
              <a:gd name="connsiteX4" fmla="*/ 0 w 2768236"/>
              <a:gd name="connsiteY4" fmla="*/ 0 h 98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8236" h="983541">
                <a:moveTo>
                  <a:pt x="0" y="0"/>
                </a:moveTo>
                <a:lnTo>
                  <a:pt x="2768236" y="0"/>
                </a:lnTo>
                <a:lnTo>
                  <a:pt x="2768236" y="983541"/>
                </a:lnTo>
                <a:lnTo>
                  <a:pt x="0" y="983541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15" tIns="18415" rIns="18415" bIns="18415" numCol="1" spcCol="1270" anchor="ctr" anchorCtr="0">
            <a:noAutofit/>
          </a:bodyPr>
          <a:lstStyle/>
          <a:p>
            <a:pPr lvl="0" algn="ctr" defTabSz="12890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>
                <a:solidFill>
                  <a:schemeClr val="bg1"/>
                </a:solidFill>
                <a:latin typeface="Century Gothic"/>
                <a:cs typeface="Century Gothic"/>
              </a:rPr>
              <a:t>Gently remind children often</a:t>
            </a:r>
            <a:endParaRPr lang="en-US" sz="2400" kern="1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58979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83351" y="2000731"/>
            <a:ext cx="5992753" cy="925114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71600" lvl="0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Century Gothic"/>
                <a:cs typeface="Century Gothic"/>
              </a:rPr>
              <a:t>Series of behaviors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83351" y="3116084"/>
            <a:ext cx="5992753" cy="190817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71600" lvl="0" defTabSz="10668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bg1"/>
                </a:solidFill>
                <a:latin typeface="Century Gothic"/>
              </a:rPr>
              <a:t>Include</a:t>
            </a:r>
          </a:p>
          <a:p>
            <a:pPr marL="1371600" lvl="1" defTabSz="889000">
              <a:lnSpc>
                <a:spcPct val="140000"/>
              </a:lnSpc>
              <a:spcBef>
                <a:spcPct val="0"/>
              </a:spcBef>
              <a:buFontTx/>
              <a:buChar char="••"/>
              <a:defRPr/>
            </a:pPr>
            <a:r>
              <a:rPr lang="en-US" sz="2000" b="1" dirty="0" smtClean="0">
                <a:solidFill>
                  <a:srgbClr val="FFFFFF"/>
                </a:solidFill>
                <a:latin typeface="Century Gothic"/>
              </a:rPr>
              <a:t>Clean–up </a:t>
            </a:r>
            <a:endParaRPr lang="en-US" sz="2000" b="1" dirty="0">
              <a:solidFill>
                <a:srgbClr val="FFFFFF"/>
              </a:solidFill>
              <a:latin typeface="Century Gothic"/>
            </a:endParaRPr>
          </a:p>
          <a:p>
            <a:pPr lvl="3" defTabSz="889000">
              <a:lnSpc>
                <a:spcPct val="140000"/>
              </a:lnSpc>
              <a:spcBef>
                <a:spcPct val="0"/>
              </a:spcBef>
              <a:buFontTx/>
              <a:buChar char="••"/>
              <a:defRPr/>
            </a:pPr>
            <a:r>
              <a:rPr lang="en-US" sz="2000" b="1" dirty="0">
                <a:solidFill>
                  <a:srgbClr val="FFFFFF"/>
                </a:solidFill>
                <a:latin typeface="Century Gothic"/>
              </a:rPr>
              <a:t>Meal </a:t>
            </a:r>
            <a:r>
              <a:rPr lang="en-US" sz="2000" b="1" dirty="0" smtClean="0">
                <a:solidFill>
                  <a:srgbClr val="FFFFFF"/>
                </a:solidFill>
                <a:latin typeface="Century Gothic"/>
              </a:rPr>
              <a:t>times</a:t>
            </a:r>
            <a:endParaRPr lang="en-US" sz="2000" b="1" dirty="0">
              <a:solidFill>
                <a:srgbClr val="FFFFFF"/>
              </a:solidFill>
              <a:latin typeface="Century Gothic"/>
            </a:endParaRPr>
          </a:p>
          <a:p>
            <a:pPr marL="1371600" lvl="2" defTabSz="889000">
              <a:lnSpc>
                <a:spcPct val="140000"/>
              </a:lnSpc>
              <a:spcBef>
                <a:spcPct val="0"/>
              </a:spcBef>
              <a:buFontTx/>
              <a:buChar char="••"/>
              <a:defRPr/>
            </a:pPr>
            <a:r>
              <a:rPr lang="en-US" sz="2000" b="1" dirty="0">
                <a:solidFill>
                  <a:srgbClr val="FFFFFF"/>
                </a:solidFill>
                <a:latin typeface="Century Gothic"/>
              </a:rPr>
              <a:t>Arrival/</a:t>
            </a:r>
            <a:r>
              <a:rPr lang="en-US" sz="2000" b="1" dirty="0" smtClean="0">
                <a:solidFill>
                  <a:srgbClr val="FFFFFF"/>
                </a:solidFill>
                <a:latin typeface="Century Gothic"/>
              </a:rPr>
              <a:t>departure</a:t>
            </a:r>
            <a:endParaRPr lang="en-US" sz="2000" b="1" dirty="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83351" y="5214499"/>
            <a:ext cx="5992753" cy="92511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71600" lvl="0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Century Gothic"/>
                <a:cs typeface="Century Gothic"/>
              </a:rPr>
              <a:t>Occur regularly</a:t>
            </a:r>
          </a:p>
        </p:txBody>
      </p:sp>
      <p:sp>
        <p:nvSpPr>
          <p:cNvPr id="9" name="Oval 8"/>
          <p:cNvSpPr/>
          <p:nvPr/>
        </p:nvSpPr>
        <p:spPr>
          <a:xfrm>
            <a:off x="474859" y="2703920"/>
            <a:ext cx="3191967" cy="2924186"/>
          </a:xfrm>
          <a:prstGeom prst="ellipse">
            <a:avLst/>
          </a:prstGeom>
          <a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B w="165100" h="254000"/>
          </a:sp3d>
        </p:spPr>
      </p:sp>
    </p:spTree>
    <p:extLst>
      <p:ext uri="{BB962C8B-B14F-4D97-AF65-F5344CB8AC3E}">
        <p14:creationId xmlns:p14="http://schemas.microsoft.com/office/powerpoint/2010/main" val="424756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Routines</a:t>
            </a:r>
          </a:p>
        </p:txBody>
      </p:sp>
      <p:sp>
        <p:nvSpPr>
          <p:cNvPr id="4" name="Freeform 3"/>
          <p:cNvSpPr/>
          <p:nvPr/>
        </p:nvSpPr>
        <p:spPr>
          <a:xfrm>
            <a:off x="795648" y="1878953"/>
            <a:ext cx="7695209" cy="1373886"/>
          </a:xfrm>
          <a:custGeom>
            <a:avLst/>
            <a:gdLst>
              <a:gd name="connsiteX0" fmla="*/ 0 w 8603070"/>
              <a:gd name="connsiteY0" fmla="*/ 397974 h 2387798"/>
              <a:gd name="connsiteX1" fmla="*/ 397974 w 8603070"/>
              <a:gd name="connsiteY1" fmla="*/ 0 h 2387798"/>
              <a:gd name="connsiteX2" fmla="*/ 8205096 w 8603070"/>
              <a:gd name="connsiteY2" fmla="*/ 0 h 2387798"/>
              <a:gd name="connsiteX3" fmla="*/ 8603070 w 8603070"/>
              <a:gd name="connsiteY3" fmla="*/ 397974 h 2387798"/>
              <a:gd name="connsiteX4" fmla="*/ 8603070 w 8603070"/>
              <a:gd name="connsiteY4" fmla="*/ 1989824 h 2387798"/>
              <a:gd name="connsiteX5" fmla="*/ 8205096 w 8603070"/>
              <a:gd name="connsiteY5" fmla="*/ 2387798 h 2387798"/>
              <a:gd name="connsiteX6" fmla="*/ 397974 w 8603070"/>
              <a:gd name="connsiteY6" fmla="*/ 2387798 h 2387798"/>
              <a:gd name="connsiteX7" fmla="*/ 0 w 8603070"/>
              <a:gd name="connsiteY7" fmla="*/ 1989824 h 2387798"/>
              <a:gd name="connsiteX8" fmla="*/ 0 w 8603070"/>
              <a:gd name="connsiteY8" fmla="*/ 397974 h 2387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03070" h="2387798">
                <a:moveTo>
                  <a:pt x="0" y="397974"/>
                </a:moveTo>
                <a:cubicBezTo>
                  <a:pt x="0" y="178179"/>
                  <a:pt x="178179" y="0"/>
                  <a:pt x="397974" y="0"/>
                </a:cubicBezTo>
                <a:lnTo>
                  <a:pt x="8205096" y="0"/>
                </a:lnTo>
                <a:cubicBezTo>
                  <a:pt x="8424891" y="0"/>
                  <a:pt x="8603070" y="178179"/>
                  <a:pt x="8603070" y="397974"/>
                </a:cubicBezTo>
                <a:lnTo>
                  <a:pt x="8603070" y="1989824"/>
                </a:lnTo>
                <a:cubicBezTo>
                  <a:pt x="8603070" y="2209619"/>
                  <a:pt x="8424891" y="2387798"/>
                  <a:pt x="8205096" y="2387798"/>
                </a:cubicBezTo>
                <a:lnTo>
                  <a:pt x="397974" y="2387798"/>
                </a:lnTo>
                <a:cubicBezTo>
                  <a:pt x="178179" y="2387798"/>
                  <a:pt x="0" y="2209619"/>
                  <a:pt x="0" y="1989824"/>
                </a:cubicBezTo>
                <a:lnTo>
                  <a:pt x="0" y="39797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9050" cmpd="sng"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rgbClr r="0" g="0" b="0"/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7533" tIns="257533" rIns="257533" bIns="257533" numCol="1" spcCol="1270" anchor="ctr" anchorCtr="0">
            <a:noAutofit/>
          </a:bodyPr>
          <a:lstStyle/>
          <a:p>
            <a:pPr lvl="0" algn="ctr" defTabSz="16446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dirty="0" smtClean="0">
                <a:solidFill>
                  <a:schemeClr val="tx1"/>
                </a:solidFill>
                <a:latin typeface="Century Gothic"/>
                <a:cs typeface="Century Gothic"/>
              </a:rPr>
              <a:t>Provide </a:t>
            </a:r>
            <a:r>
              <a:rPr lang="en-US" sz="4400" b="1" u="sng" dirty="0" smtClean="0">
                <a:solidFill>
                  <a:schemeClr val="tx1"/>
                </a:solidFill>
                <a:latin typeface="Century Gothic"/>
                <a:cs typeface="Century Gothic"/>
              </a:rPr>
              <a:t>m</a:t>
            </a:r>
            <a:r>
              <a:rPr lang="en-US" sz="4400" b="1" u="sng" kern="1200" dirty="0" smtClean="0">
                <a:solidFill>
                  <a:schemeClr val="tx1"/>
                </a:solidFill>
                <a:latin typeface="Century Gothic"/>
                <a:cs typeface="Century Gothic"/>
              </a:rPr>
              <a:t>odel</a:t>
            </a:r>
            <a:r>
              <a:rPr lang="en-US" sz="4400" kern="1200" dirty="0" smtClean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</a:p>
        </p:txBody>
      </p:sp>
      <p:sp>
        <p:nvSpPr>
          <p:cNvPr id="5" name="Freeform 4"/>
          <p:cNvSpPr/>
          <p:nvPr/>
        </p:nvSpPr>
        <p:spPr>
          <a:xfrm>
            <a:off x="795648" y="5010556"/>
            <a:ext cx="7695208" cy="1425039"/>
          </a:xfrm>
          <a:custGeom>
            <a:avLst/>
            <a:gdLst>
              <a:gd name="connsiteX0" fmla="*/ 0 w 8603070"/>
              <a:gd name="connsiteY0" fmla="*/ 338768 h 2032565"/>
              <a:gd name="connsiteX1" fmla="*/ 338768 w 8603070"/>
              <a:gd name="connsiteY1" fmla="*/ 0 h 2032565"/>
              <a:gd name="connsiteX2" fmla="*/ 8264302 w 8603070"/>
              <a:gd name="connsiteY2" fmla="*/ 0 h 2032565"/>
              <a:gd name="connsiteX3" fmla="*/ 8603070 w 8603070"/>
              <a:gd name="connsiteY3" fmla="*/ 338768 h 2032565"/>
              <a:gd name="connsiteX4" fmla="*/ 8603070 w 8603070"/>
              <a:gd name="connsiteY4" fmla="*/ 1693797 h 2032565"/>
              <a:gd name="connsiteX5" fmla="*/ 8264302 w 8603070"/>
              <a:gd name="connsiteY5" fmla="*/ 2032565 h 2032565"/>
              <a:gd name="connsiteX6" fmla="*/ 338768 w 8603070"/>
              <a:gd name="connsiteY6" fmla="*/ 2032565 h 2032565"/>
              <a:gd name="connsiteX7" fmla="*/ 0 w 8603070"/>
              <a:gd name="connsiteY7" fmla="*/ 1693797 h 2032565"/>
              <a:gd name="connsiteX8" fmla="*/ 0 w 8603070"/>
              <a:gd name="connsiteY8" fmla="*/ 338768 h 2032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03070" h="2032565">
                <a:moveTo>
                  <a:pt x="0" y="338768"/>
                </a:moveTo>
                <a:cubicBezTo>
                  <a:pt x="0" y="151672"/>
                  <a:pt x="151672" y="0"/>
                  <a:pt x="338768" y="0"/>
                </a:cubicBezTo>
                <a:lnTo>
                  <a:pt x="8264302" y="0"/>
                </a:lnTo>
                <a:cubicBezTo>
                  <a:pt x="8451398" y="0"/>
                  <a:pt x="8603070" y="151672"/>
                  <a:pt x="8603070" y="338768"/>
                </a:cubicBezTo>
                <a:lnTo>
                  <a:pt x="8603070" y="1693797"/>
                </a:lnTo>
                <a:cubicBezTo>
                  <a:pt x="8603070" y="1880893"/>
                  <a:pt x="8451398" y="2032565"/>
                  <a:pt x="8264302" y="2032565"/>
                </a:cubicBezTo>
                <a:lnTo>
                  <a:pt x="338768" y="2032565"/>
                </a:lnTo>
                <a:cubicBezTo>
                  <a:pt x="151672" y="2032565"/>
                  <a:pt x="0" y="1880893"/>
                  <a:pt x="0" y="1693797"/>
                </a:cubicBezTo>
                <a:lnTo>
                  <a:pt x="0" y="338768"/>
                </a:lnTo>
                <a:close/>
              </a:path>
            </a:pathLst>
          </a:custGeom>
          <a:solidFill>
            <a:srgbClr val="3366FF"/>
          </a:solidFill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rgbClr r="0" g="0" b="0"/>
          </a:lnRef>
          <a:fillRef idx="1">
            <a:schemeClr val="accent2">
              <a:hueOff val="2817853"/>
              <a:satOff val="-20162"/>
              <a:lumOff val="-1177"/>
              <a:alphaOff val="0"/>
            </a:schemeClr>
          </a:fillRef>
          <a:effectRef idx="2">
            <a:schemeClr val="accent2">
              <a:hueOff val="2817853"/>
              <a:satOff val="-20162"/>
              <a:lumOff val="-117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192" tIns="240192" rIns="240192" bIns="240192" numCol="1" spcCol="1270" anchor="ctr" anchorCtr="0">
            <a:noAutofit/>
          </a:bodyPr>
          <a:lstStyle/>
          <a:p>
            <a:pPr lvl="0" algn="ctr" defTabSz="16446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kern="1200" dirty="0" smtClean="0">
                <a:solidFill>
                  <a:schemeClr val="tx1"/>
                </a:solidFill>
                <a:latin typeface="Century Gothic"/>
                <a:cs typeface="Century Gothic"/>
              </a:rPr>
              <a:t>Provide </a:t>
            </a:r>
            <a:r>
              <a:rPr lang="en-US" sz="4000" b="1" u="sng" kern="1200" dirty="0" smtClean="0">
                <a:solidFill>
                  <a:schemeClr val="tx1"/>
                </a:solidFill>
                <a:latin typeface="Century Gothic"/>
                <a:cs typeface="Century Gothic"/>
              </a:rPr>
              <a:t>positive feedback</a:t>
            </a:r>
            <a:endParaRPr lang="en-US" sz="4000" kern="12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795648" y="3403637"/>
            <a:ext cx="7695209" cy="1455137"/>
          </a:xfrm>
          <a:custGeom>
            <a:avLst/>
            <a:gdLst>
              <a:gd name="connsiteX0" fmla="*/ 0 w 8603070"/>
              <a:gd name="connsiteY0" fmla="*/ 397974 h 2387798"/>
              <a:gd name="connsiteX1" fmla="*/ 397974 w 8603070"/>
              <a:gd name="connsiteY1" fmla="*/ 0 h 2387798"/>
              <a:gd name="connsiteX2" fmla="*/ 8205096 w 8603070"/>
              <a:gd name="connsiteY2" fmla="*/ 0 h 2387798"/>
              <a:gd name="connsiteX3" fmla="*/ 8603070 w 8603070"/>
              <a:gd name="connsiteY3" fmla="*/ 397974 h 2387798"/>
              <a:gd name="connsiteX4" fmla="*/ 8603070 w 8603070"/>
              <a:gd name="connsiteY4" fmla="*/ 1989824 h 2387798"/>
              <a:gd name="connsiteX5" fmla="*/ 8205096 w 8603070"/>
              <a:gd name="connsiteY5" fmla="*/ 2387798 h 2387798"/>
              <a:gd name="connsiteX6" fmla="*/ 397974 w 8603070"/>
              <a:gd name="connsiteY6" fmla="*/ 2387798 h 2387798"/>
              <a:gd name="connsiteX7" fmla="*/ 0 w 8603070"/>
              <a:gd name="connsiteY7" fmla="*/ 1989824 h 2387798"/>
              <a:gd name="connsiteX8" fmla="*/ 0 w 8603070"/>
              <a:gd name="connsiteY8" fmla="*/ 397974 h 2387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03070" h="2387798">
                <a:moveTo>
                  <a:pt x="0" y="397974"/>
                </a:moveTo>
                <a:cubicBezTo>
                  <a:pt x="0" y="178179"/>
                  <a:pt x="178179" y="0"/>
                  <a:pt x="397974" y="0"/>
                </a:cubicBezTo>
                <a:lnTo>
                  <a:pt x="8205096" y="0"/>
                </a:lnTo>
                <a:cubicBezTo>
                  <a:pt x="8424891" y="0"/>
                  <a:pt x="8603070" y="178179"/>
                  <a:pt x="8603070" y="397974"/>
                </a:cubicBezTo>
                <a:lnTo>
                  <a:pt x="8603070" y="1989824"/>
                </a:lnTo>
                <a:cubicBezTo>
                  <a:pt x="8603070" y="2209619"/>
                  <a:pt x="8424891" y="2387798"/>
                  <a:pt x="8205096" y="2387798"/>
                </a:cubicBezTo>
                <a:lnTo>
                  <a:pt x="397974" y="2387798"/>
                </a:lnTo>
                <a:cubicBezTo>
                  <a:pt x="178179" y="2387798"/>
                  <a:pt x="0" y="2209619"/>
                  <a:pt x="0" y="1989824"/>
                </a:cubicBezTo>
                <a:lnTo>
                  <a:pt x="0" y="39797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9050" cmpd="sng"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rgbClr r="0" g="0" b="0"/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7533" tIns="257533" rIns="257533" bIns="257533" numCol="1" spcCol="1270" anchor="ctr" anchorCtr="0">
            <a:noAutofit/>
          </a:bodyPr>
          <a:lstStyle/>
          <a:p>
            <a:pPr lvl="0" algn="ctr" defTabSz="16446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dirty="0" smtClean="0">
                <a:solidFill>
                  <a:schemeClr val="tx1"/>
                </a:solidFill>
                <a:latin typeface="Century Gothic"/>
                <a:cs typeface="Century Gothic"/>
              </a:rPr>
              <a:t>P</a:t>
            </a:r>
            <a:r>
              <a:rPr lang="en-US" sz="4400" b="0" kern="1200" dirty="0" smtClean="0">
                <a:solidFill>
                  <a:schemeClr val="tx1"/>
                </a:solidFill>
                <a:latin typeface="Century Gothic"/>
                <a:cs typeface="Century Gothic"/>
              </a:rPr>
              <a:t>rovide</a:t>
            </a:r>
            <a:r>
              <a:rPr lang="en-US" sz="4400" b="1" kern="1200" dirty="0" smtClean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sz="4400" b="1" u="sng" kern="1200" dirty="0" smtClean="0">
                <a:solidFill>
                  <a:schemeClr val="tx1"/>
                </a:solidFill>
                <a:latin typeface="Century Gothic"/>
                <a:cs typeface="Century Gothic"/>
              </a:rPr>
              <a:t>visual supports</a:t>
            </a:r>
            <a:endParaRPr lang="en-US" sz="4400" b="1" u="sng" kern="12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40807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half" idx="1"/>
          </p:nvPr>
        </p:nvSpPr>
        <p:spPr>
          <a:xfrm>
            <a:off x="775369" y="2766950"/>
            <a:ext cx="7700211" cy="1642997"/>
          </a:xfrm>
          <a:solidFill>
            <a:schemeClr val="accent2">
              <a:lumMod val="75000"/>
            </a:schemeClr>
          </a:solidFill>
          <a:ln w="57150" cmpd="sng">
            <a:solidFill>
              <a:schemeClr val="tx1"/>
            </a:solidFill>
            <a:prstDash val="solid"/>
          </a:ln>
        </p:spPr>
        <p:txBody>
          <a:bodyPr anchor="ctr">
            <a:normAutofit fontScale="25000" lnSpcReduction="20000"/>
          </a:bodyPr>
          <a:lstStyle/>
          <a:p>
            <a:pPr marL="114300" indent="0" algn="ctr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114300" indent="0" algn="ctr">
              <a:buNone/>
            </a:pPr>
            <a:endParaRPr lang="en-US" sz="12800" dirty="0" smtClean="0">
              <a:solidFill>
                <a:srgbClr val="FFFFFF"/>
              </a:solidFill>
            </a:endParaRPr>
          </a:p>
          <a:p>
            <a:pPr marL="114300" indent="0" algn="ctr">
              <a:lnSpc>
                <a:spcPct val="120000"/>
              </a:lnSpc>
              <a:buNone/>
            </a:pPr>
            <a:r>
              <a:rPr lang="en-US" sz="12800" dirty="0" smtClean="0">
                <a:solidFill>
                  <a:srgbClr val="FFFFFF"/>
                </a:solidFill>
              </a:rPr>
              <a:t>Foster engagement</a:t>
            </a:r>
            <a:endParaRPr lang="en-US" sz="12800" dirty="0">
              <a:solidFill>
                <a:srgbClr val="FFFFFF"/>
              </a:solidFill>
            </a:endParaRPr>
          </a:p>
          <a:p>
            <a:pPr marL="114300" indent="0" algn="ctr">
              <a:buNone/>
            </a:pPr>
            <a:r>
              <a:rPr lang="en-US" sz="12800" dirty="0" smtClean="0">
                <a:solidFill>
                  <a:srgbClr val="FFFFFF"/>
                </a:solidFill>
              </a:rPr>
              <a:t>Meet </a:t>
            </a:r>
            <a:r>
              <a:rPr lang="en-US" sz="12800" dirty="0">
                <a:solidFill>
                  <a:srgbClr val="FFFFFF"/>
                </a:solidFill>
              </a:rPr>
              <a:t>the needs of </a:t>
            </a:r>
            <a:r>
              <a:rPr lang="en-US" sz="12800" dirty="0" smtClean="0">
                <a:solidFill>
                  <a:srgbClr val="FFFFFF"/>
                </a:solidFill>
              </a:rPr>
              <a:t>children</a:t>
            </a:r>
          </a:p>
          <a:p>
            <a:pPr marL="114300" indent="0" algn="ctr">
              <a:buNone/>
            </a:pPr>
            <a:r>
              <a:rPr lang="en-US" sz="12800" dirty="0" smtClean="0">
                <a:solidFill>
                  <a:srgbClr val="FFFFFF"/>
                </a:solidFill>
              </a:rPr>
              <a:t>Promote a safe and fun environment</a:t>
            </a:r>
          </a:p>
          <a:p>
            <a:pPr marL="114300" indent="0" algn="ctr">
              <a:buNone/>
            </a:pPr>
            <a:endParaRPr lang="en-US" sz="4600" dirty="0">
              <a:solidFill>
                <a:srgbClr val="FFFFFF"/>
              </a:solidFill>
            </a:endParaRPr>
          </a:p>
          <a:p>
            <a:pPr marL="114300" indent="0" algn="ctr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114300" indent="0" algn="ctr">
              <a:buNone/>
            </a:pPr>
            <a:endParaRPr lang="en-US" dirty="0">
              <a:solidFill>
                <a:srgbClr val="FFFFFF"/>
              </a:solidFill>
            </a:endParaRPr>
          </a:p>
          <a:p>
            <a:pPr algn="ctr"/>
            <a:endParaRPr lang="en-US" dirty="0">
              <a:solidFill>
                <a:srgbClr val="FFFFFF"/>
              </a:solidFill>
            </a:endParaRPr>
          </a:p>
          <a:p>
            <a:pPr algn="ctr"/>
            <a:endParaRPr lang="en-US" dirty="0" smtClean="0">
              <a:solidFill>
                <a:srgbClr val="FFFFFF"/>
              </a:solidFill>
            </a:endParaRPr>
          </a:p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 Placeholder 5"/>
          <p:cNvSpPr txBox="1">
            <a:spLocks/>
          </p:cNvSpPr>
          <p:nvPr/>
        </p:nvSpPr>
        <p:spPr>
          <a:xfrm>
            <a:off x="4625474" y="4512623"/>
            <a:ext cx="3850106" cy="190292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</p:spPr>
        <p:txBody>
          <a:bodyPr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624"/>
              </a:spcBef>
              <a:buFont typeface="Arial"/>
              <a:buNone/>
            </a:pPr>
            <a:r>
              <a:rPr lang="en-US" sz="12800" b="1" dirty="0" smtClean="0"/>
              <a:t>Routines</a:t>
            </a:r>
            <a:endParaRPr lang="en-US" sz="12800" dirty="0" smtClean="0"/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Font typeface="Arial"/>
              <a:buNone/>
            </a:pPr>
            <a:r>
              <a:rPr lang="en-US" sz="8000" dirty="0" smtClean="0"/>
              <a:t>A series of behaviors that </a:t>
            </a: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Font typeface="Arial"/>
              <a:buNone/>
            </a:pPr>
            <a:r>
              <a:rPr lang="en-US" sz="8000" dirty="0" smtClean="0"/>
              <a:t>occur regularly</a:t>
            </a: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Font typeface="Arial"/>
              <a:buNone/>
            </a:pPr>
            <a:r>
              <a:rPr lang="en-US" sz="8000" dirty="0" smtClean="0"/>
              <a:t>May be posted and </a:t>
            </a:r>
            <a:r>
              <a:rPr lang="en-US" sz="8000" dirty="0"/>
              <a:t>t</a:t>
            </a:r>
            <a:r>
              <a:rPr lang="en-US" sz="8000" dirty="0" smtClean="0"/>
              <a:t>aught </a:t>
            </a:r>
          </a:p>
          <a:p>
            <a:pPr marL="0" indent="0">
              <a:buFont typeface="Arial"/>
              <a:buNone/>
            </a:pPr>
            <a:endParaRPr lang="en-US" sz="8000" dirty="0"/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775368" y="4512623"/>
            <a:ext cx="3649148" cy="190292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4925" cmpd="sng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Schedules</a:t>
            </a:r>
          </a:p>
          <a:p>
            <a:pPr algn="ctr"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  <a:latin typeface="Century Gothic"/>
                <a:cs typeface="Century Gothic"/>
              </a:rPr>
              <a:t>Blocks of time</a:t>
            </a:r>
          </a:p>
          <a:p>
            <a:pPr algn="ctr"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  <a:latin typeface="Century Gothic"/>
                <a:cs typeface="Century Gothic"/>
              </a:rPr>
              <a:t>Balanced</a:t>
            </a:r>
          </a:p>
          <a:p>
            <a:pPr algn="ctr"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  <a:latin typeface="Century Gothic"/>
                <a:cs typeface="Century Gothic"/>
              </a:rPr>
              <a:t>Sequenced</a:t>
            </a:r>
          </a:p>
          <a:p>
            <a:pPr algn="ctr"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  <a:latin typeface="Century Gothic"/>
                <a:cs typeface="Century Gothic"/>
              </a:rPr>
              <a:t>Posted and taught</a:t>
            </a:r>
            <a:endParaRPr lang="en-US" sz="20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775369" y="1892549"/>
            <a:ext cx="7700211" cy="75564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 cmpd="sng">
            <a:solidFill>
              <a:schemeClr val="tx1"/>
            </a:solidFill>
            <a:prstDash val="solid"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buFont typeface="Arial"/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114300" indent="0" algn="ctr">
              <a:buFont typeface="Arial"/>
              <a:buNone/>
            </a:pPr>
            <a:r>
              <a:rPr lang="en-US" sz="11200" b="1" dirty="0" smtClean="0">
                <a:solidFill>
                  <a:srgbClr val="FFFFFF"/>
                </a:solidFill>
              </a:rPr>
              <a:t>Classroom schedules and routines:</a:t>
            </a:r>
          </a:p>
          <a:p>
            <a:pPr marL="114300" indent="0" algn="ctr">
              <a:buFont typeface="Arial"/>
              <a:buNone/>
            </a:pPr>
            <a:endParaRPr lang="en-US" sz="4600" dirty="0" smtClean="0">
              <a:solidFill>
                <a:srgbClr val="FFFFFF"/>
              </a:solidFill>
            </a:endParaRPr>
          </a:p>
          <a:p>
            <a:pPr marL="114300" indent="0">
              <a:buFont typeface="Arial"/>
              <a:buNone/>
            </a:pP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56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  <p:bldP spid="6" grpId="0" animBg="1"/>
      <p:bldP spid="7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64266" y="6247921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2012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949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use-Graphic_outline-3foundation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" b="1"/>
          <a:stretch/>
        </p:blipFill>
        <p:spPr>
          <a:xfrm>
            <a:off x="818445" y="1600200"/>
            <a:ext cx="7323666" cy="5339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FRAMEWORK FOR EFFECTIVE PRACTICE </a:t>
            </a:r>
            <a:br>
              <a:rPr lang="en-US" dirty="0"/>
            </a:br>
            <a:r>
              <a:rPr lang="en-US" sz="2200" dirty="0"/>
              <a:t>SUPPORTING SCHOOL READINESS FOR ALL CHILDREN</a:t>
            </a:r>
          </a:p>
        </p:txBody>
      </p:sp>
      <p:pic>
        <p:nvPicPr>
          <p:cNvPr id="4" name="Content Placeholder 3" descr="House-Framework-10-23-2011-2.png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3" b="2181"/>
          <a:stretch/>
        </p:blipFill>
        <p:spPr>
          <a:xfrm>
            <a:off x="1817979" y="1840941"/>
            <a:ext cx="5592525" cy="4646655"/>
          </a:xfrm>
        </p:spPr>
      </p:pic>
      <p:sp>
        <p:nvSpPr>
          <p:cNvPr id="3" name="Rectangle 2"/>
          <p:cNvSpPr/>
          <p:nvPr/>
        </p:nvSpPr>
        <p:spPr>
          <a:xfrm>
            <a:off x="1072444" y="1840941"/>
            <a:ext cx="6985000" cy="37047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6889" y="4331227"/>
            <a:ext cx="5773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FOCUS ON</a:t>
            </a:r>
          </a:p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FOUNDATION</a:t>
            </a:r>
            <a:endParaRPr lang="en-US" sz="3600" dirty="0">
              <a:solidFill>
                <a:srgbClr val="3366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90618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flipH="1">
            <a:off x="494632" y="3558675"/>
            <a:ext cx="8154736" cy="135021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494632" y="5005140"/>
            <a:ext cx="8154736" cy="135021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H="1">
            <a:off x="494632" y="2112212"/>
            <a:ext cx="8154736" cy="1350210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2105" y="2312737"/>
            <a:ext cx="1809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entury Gothic"/>
                <a:cs typeface="Century Gothic"/>
              </a:rPr>
              <a:t>Define</a:t>
            </a:r>
            <a:endParaRPr lang="en-US" sz="4000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2105" y="3765884"/>
            <a:ext cx="23710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00"/>
                </a:solidFill>
                <a:latin typeface="Century Gothic"/>
                <a:cs typeface="Century Gothic"/>
              </a:rPr>
              <a:t>Describe</a:t>
            </a:r>
            <a:endParaRPr lang="en-US" sz="40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2105" y="5219031"/>
            <a:ext cx="20481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00"/>
                </a:solidFill>
                <a:latin typeface="Century Gothic"/>
                <a:cs typeface="Century Gothic"/>
              </a:rPr>
              <a:t>Provide</a:t>
            </a:r>
            <a:endParaRPr lang="en-US" sz="40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62947" y="2245892"/>
            <a:ext cx="49864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  <a:latin typeface="Century Gothic"/>
                <a:cs typeface="Century Gothic"/>
              </a:rPr>
              <a:t>Daily schedules </a:t>
            </a:r>
            <a:r>
              <a:rPr lang="en-US" sz="3200" dirty="0" smtClean="0">
                <a:solidFill>
                  <a:schemeClr val="bg1"/>
                </a:solidFill>
                <a:latin typeface="Century Gothic"/>
                <a:cs typeface="Century Gothic"/>
              </a:rPr>
              <a:t/>
            </a:r>
            <a:br>
              <a:rPr lang="en-US" sz="32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3200" dirty="0" smtClean="0">
                <a:solidFill>
                  <a:schemeClr val="bg1"/>
                </a:solidFill>
                <a:latin typeface="Century Gothic"/>
                <a:cs typeface="Century Gothic"/>
              </a:rPr>
              <a:t>and routines</a:t>
            </a:r>
            <a:endParaRPr lang="en-US" sz="3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62947" y="3685676"/>
            <a:ext cx="49864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  <a:latin typeface="Century Gothic"/>
                <a:cs typeface="Century Gothic"/>
              </a:rPr>
              <a:t>Components of daily schedules and routines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62947" y="5138824"/>
            <a:ext cx="49864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  <a:latin typeface="Century Gothic"/>
                <a:cs typeface="Century Gothic"/>
              </a:rPr>
              <a:t>Guidelines for teaching schedules &amp; routines</a:t>
            </a:r>
          </a:p>
        </p:txBody>
      </p:sp>
    </p:spTree>
    <p:extLst>
      <p:ext uri="{BB962C8B-B14F-4D97-AF65-F5344CB8AC3E}">
        <p14:creationId xmlns:p14="http://schemas.microsoft.com/office/powerpoint/2010/main" val="2264387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0" grpId="0" animBg="1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sz="6000" b="1" dirty="0"/>
              <a:t>BIG</a:t>
            </a:r>
            <a:r>
              <a:rPr lang="en-US" dirty="0"/>
              <a:t> </a:t>
            </a:r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984" y="1830387"/>
            <a:ext cx="5403069" cy="4525963"/>
          </a:xfrm>
        </p:spPr>
        <p:txBody>
          <a:bodyPr>
            <a:normAutofit/>
          </a:bodyPr>
          <a:lstStyle/>
          <a:p>
            <a:r>
              <a:rPr lang="en-US" dirty="0"/>
              <a:t>Help children know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</a:t>
            </a:r>
            <a:r>
              <a:rPr lang="en-US" dirty="0"/>
              <a:t>to </a:t>
            </a:r>
            <a:r>
              <a:rPr lang="en-US" dirty="0" smtClean="0"/>
              <a:t>expect</a:t>
            </a:r>
            <a:endParaRPr lang="en-US" dirty="0"/>
          </a:p>
          <a:p>
            <a:r>
              <a:rPr lang="en-US" dirty="0"/>
              <a:t>Enhance feelings of </a:t>
            </a:r>
            <a:r>
              <a:rPr lang="en-US" dirty="0" smtClean="0"/>
              <a:t>security</a:t>
            </a:r>
            <a:endParaRPr lang="en-US" dirty="0"/>
          </a:p>
          <a:p>
            <a:r>
              <a:rPr lang="en-US" dirty="0"/>
              <a:t>Influence </a:t>
            </a:r>
            <a:r>
              <a:rPr lang="en-US" dirty="0" smtClean="0"/>
              <a:t>cognitive and </a:t>
            </a:r>
            <a:r>
              <a:rPr lang="en-US" dirty="0"/>
              <a:t>social </a:t>
            </a:r>
            <a:r>
              <a:rPr lang="en-US" dirty="0" smtClean="0"/>
              <a:t>development</a:t>
            </a:r>
            <a:endParaRPr lang="en-US" dirty="0"/>
          </a:p>
          <a:p>
            <a:r>
              <a:rPr lang="en-US" dirty="0"/>
              <a:t>I</a:t>
            </a:r>
            <a:r>
              <a:rPr lang="en-US" dirty="0" smtClean="0"/>
              <a:t>ncrease </a:t>
            </a:r>
            <a:r>
              <a:rPr lang="en-US" dirty="0"/>
              <a:t>rates of engagement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893" y="2027322"/>
            <a:ext cx="29337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3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Schedules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Content Placeholder 3" descr="845726_5029546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1475" y="2045368"/>
            <a:ext cx="8061158" cy="4184316"/>
          </a:xfrm>
          <a:ln w="98425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IMG_000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876842" y="2281992"/>
            <a:ext cx="4451684" cy="36268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30777" y="2642892"/>
            <a:ext cx="45720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latin typeface="Century Gothic"/>
                <a:cs typeface="Century Gothic"/>
              </a:rPr>
              <a:t>Organize the </a:t>
            </a:r>
            <a:r>
              <a:rPr lang="en-US" sz="2800" dirty="0" smtClean="0">
                <a:latin typeface="Century Gothic"/>
                <a:cs typeface="Century Gothic"/>
              </a:rPr>
              <a:t>day</a:t>
            </a:r>
            <a:endParaRPr lang="en-US" sz="2800" dirty="0">
              <a:latin typeface="Century Gothic"/>
              <a:cs typeface="Century Gothic"/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latin typeface="Century Gothic"/>
                <a:cs typeface="Century Gothic"/>
              </a:rPr>
              <a:t>Arrange meaningful experiences for </a:t>
            </a:r>
            <a:r>
              <a:rPr lang="en-US" sz="2800" dirty="0" smtClean="0">
                <a:latin typeface="Century Gothic"/>
                <a:cs typeface="Century Gothic"/>
              </a:rPr>
              <a:t>children</a:t>
            </a:r>
            <a:endParaRPr lang="en-US" sz="2800" dirty="0">
              <a:latin typeface="Century Gothic"/>
              <a:cs typeface="Century Gothic"/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latin typeface="Century Gothic"/>
                <a:cs typeface="Century Gothic"/>
              </a:rPr>
              <a:t>Correspond </a:t>
            </a:r>
            <a:r>
              <a:rPr lang="en-US" sz="2800" dirty="0" smtClean="0">
                <a:latin typeface="Century Gothic"/>
                <a:cs typeface="Century Gothic"/>
              </a:rPr>
              <a:t>to </a:t>
            </a:r>
            <a:br>
              <a:rPr lang="en-US" sz="2800" dirty="0" smtClean="0">
                <a:latin typeface="Century Gothic"/>
                <a:cs typeface="Century Gothic"/>
              </a:rPr>
            </a:br>
            <a:r>
              <a:rPr lang="en-US" sz="2800" dirty="0" smtClean="0">
                <a:latin typeface="Century Gothic"/>
                <a:cs typeface="Century Gothic"/>
              </a:rPr>
              <a:t>concrete units </a:t>
            </a:r>
            <a:r>
              <a:rPr lang="en-US" sz="2800" dirty="0">
                <a:latin typeface="Century Gothic"/>
                <a:cs typeface="Century Gothic"/>
              </a:rPr>
              <a:t>of </a:t>
            </a:r>
            <a:r>
              <a:rPr lang="en-US" sz="2800" dirty="0" smtClean="0">
                <a:latin typeface="Century Gothic"/>
                <a:cs typeface="Century Gothic"/>
              </a:rPr>
              <a:t>time</a:t>
            </a:r>
            <a:endParaRPr lang="en-US" sz="2800" dirty="0">
              <a:latin typeface="Century Gothic"/>
              <a:cs typeface="Century Gothic"/>
            </a:endParaRPr>
          </a:p>
        </p:txBody>
      </p:sp>
      <p:pic>
        <p:nvPicPr>
          <p:cNvPr id="3" name="Picture 2" descr="image7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51442">
            <a:off x="864384" y="2398368"/>
            <a:ext cx="2479272" cy="3543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29540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Influences on Child Engagement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997805" y="1991349"/>
            <a:ext cx="4671946" cy="925114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Century Gothic"/>
                <a:cs typeface="Century Gothic"/>
              </a:rPr>
              <a:t>Attention span</a:t>
            </a:r>
          </a:p>
        </p:txBody>
      </p:sp>
      <p:sp>
        <p:nvSpPr>
          <p:cNvPr id="6" name="Rectangle 5"/>
          <p:cNvSpPr/>
          <p:nvPr/>
        </p:nvSpPr>
        <p:spPr>
          <a:xfrm>
            <a:off x="3997805" y="3121428"/>
            <a:ext cx="4671946" cy="925114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rgbClr val="FFFFFF"/>
                </a:solidFill>
                <a:latin typeface="Century Gothic"/>
                <a:cs typeface="Century Gothic"/>
              </a:rPr>
              <a:t>Alertness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3997805" y="4251507"/>
            <a:ext cx="4671946" cy="925114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rgbClr val="FFFFFF"/>
                </a:solidFill>
                <a:latin typeface="Century Gothic"/>
                <a:cs typeface="Century Gothic"/>
              </a:rPr>
              <a:t>Adult availability</a:t>
            </a:r>
          </a:p>
        </p:txBody>
      </p:sp>
      <p:sp>
        <p:nvSpPr>
          <p:cNvPr id="8" name="Rectangle 7"/>
          <p:cNvSpPr/>
          <p:nvPr/>
        </p:nvSpPr>
        <p:spPr>
          <a:xfrm>
            <a:off x="3997805" y="5381587"/>
            <a:ext cx="4671946" cy="925114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 smtClean="0">
                <a:solidFill>
                  <a:srgbClr val="FFFFFF"/>
                </a:solidFill>
                <a:latin typeface="Century Gothic"/>
                <a:cs typeface="Century Gothic"/>
              </a:rPr>
              <a:t>Sufficient time</a:t>
            </a:r>
            <a:endParaRPr lang="en-US" sz="28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9" name="Content Placeholder 8" descr="Free Play:Block Area 4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167" y="2032384"/>
            <a:ext cx="3271444" cy="4274317"/>
          </a:xfrm>
        </p:spPr>
      </p:pic>
    </p:spTree>
    <p:extLst>
      <p:ext uri="{BB962C8B-B14F-4D97-AF65-F5344CB8AC3E}">
        <p14:creationId xmlns:p14="http://schemas.microsoft.com/office/powerpoint/2010/main" val="2087413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A SCHEDULE</a:t>
            </a:r>
          </a:p>
        </p:txBody>
      </p:sp>
      <p:sp>
        <p:nvSpPr>
          <p:cNvPr id="4" name="Rectangle 3"/>
          <p:cNvSpPr/>
          <p:nvPr/>
        </p:nvSpPr>
        <p:spPr>
          <a:xfrm>
            <a:off x="454652" y="1881589"/>
            <a:ext cx="4123227" cy="4468773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30280" y="1881590"/>
            <a:ext cx="3923792" cy="4468772"/>
          </a:xfrm>
          <a:prstGeom prst="rect">
            <a:avLst/>
          </a:prstGeom>
          <a:solidFill>
            <a:srgbClr val="CAA8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9817" y="2132468"/>
            <a:ext cx="369993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FFFF"/>
                </a:solidFill>
                <a:latin typeface="Century Gothic"/>
                <a:cs typeface="Century Gothic"/>
              </a:rPr>
              <a:t>Blocks</a:t>
            </a: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rgbClr val="FFFFFF"/>
                </a:solidFill>
                <a:latin typeface="Century Gothic"/>
                <a:cs typeface="Century Gothic"/>
              </a:rPr>
              <a:t> of time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9817" y="3590699"/>
            <a:ext cx="369993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Century Gothic"/>
                <a:cs typeface="Century Gothic"/>
              </a:rPr>
              <a:t>Group time</a:t>
            </a:r>
          </a:p>
          <a:p>
            <a:pPr marL="342900" lvl="0" indent="-34290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Century Gothic"/>
                <a:cs typeface="Century Gothic"/>
              </a:rPr>
              <a:t>Activity/ center time</a:t>
            </a:r>
          </a:p>
          <a:p>
            <a:pPr marL="342900" lvl="0" indent="-34290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Century Gothic"/>
                <a:cs typeface="Century Gothic"/>
              </a:rPr>
              <a:t>Meals</a:t>
            </a:r>
          </a:p>
          <a:p>
            <a:pPr marL="342900" lvl="0" indent="-34290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Century Gothic"/>
                <a:cs typeface="Century Gothic"/>
              </a:rPr>
              <a:t>Outdoor time</a:t>
            </a:r>
          </a:p>
          <a:p>
            <a:pPr marL="342900" lvl="0" indent="-34290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Story time</a:t>
            </a:r>
            <a:endParaRPr 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2211" y="2127812"/>
            <a:ext cx="3699930" cy="146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Sequence</a:t>
            </a: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f </a:t>
            </a:r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time</a:t>
            </a:r>
            <a:endParaRPr 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42211" y="3757346"/>
            <a:ext cx="3699930" cy="886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Classroom activities</a:t>
            </a:r>
            <a:endParaRPr 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342900" lvl="0" indent="-34290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Classroom routines</a:t>
            </a:r>
            <a:endParaRPr lang="en-US" sz="24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20907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Balance</a:t>
            </a:r>
            <a:endParaRPr lang="en-US" dirty="0"/>
          </a:p>
        </p:txBody>
      </p:sp>
      <p:sp>
        <p:nvSpPr>
          <p:cNvPr id="4" name="Pentagon 3"/>
          <p:cNvSpPr/>
          <p:nvPr/>
        </p:nvSpPr>
        <p:spPr>
          <a:xfrm>
            <a:off x="1379633" y="2110095"/>
            <a:ext cx="3370699" cy="1128954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      Requirements</a:t>
            </a:r>
            <a:endParaRPr lang="en-US" sz="24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5" name="Pentagon 4"/>
          <p:cNvSpPr/>
          <p:nvPr/>
        </p:nvSpPr>
        <p:spPr>
          <a:xfrm flipH="1">
            <a:off x="4338335" y="3071269"/>
            <a:ext cx="3107875" cy="1128954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solidFill>
                  <a:srgbClr val="FFFFFF"/>
                </a:solidFill>
                <a:latin typeface="Century Gothic"/>
                <a:cs typeface="Century Gothic"/>
              </a:rPr>
              <a:t>Active/Quiet </a:t>
            </a:r>
            <a:r>
              <a:rPr lang="en-US" sz="24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/>
            </a:r>
            <a:br>
              <a:rPr lang="en-US" sz="2400" b="1" dirty="0" smtClean="0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en-US" sz="24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activities</a:t>
            </a:r>
            <a:endParaRPr lang="en-US" sz="24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1711158" y="4032443"/>
            <a:ext cx="3039174" cy="112895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solidFill>
                  <a:srgbClr val="FFFFFF"/>
                </a:solidFill>
                <a:latin typeface="Century Gothic"/>
                <a:cs typeface="Century Gothic"/>
              </a:rPr>
              <a:t>Small/Large </a:t>
            </a:r>
            <a:r>
              <a:rPr lang="en-US" sz="24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/>
            </a:r>
            <a:br>
              <a:rPr lang="en-US" sz="2400" b="1" dirty="0" smtClean="0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en-US" sz="24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groups</a:t>
            </a:r>
            <a:endParaRPr lang="en-US" sz="24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7" name="Pentagon 6"/>
          <p:cNvSpPr/>
          <p:nvPr/>
        </p:nvSpPr>
        <p:spPr>
          <a:xfrm flipH="1">
            <a:off x="4338336" y="4993616"/>
            <a:ext cx="3107874" cy="1128954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b="1" dirty="0">
                <a:solidFill>
                  <a:srgbClr val="FFFFFF"/>
                </a:solidFill>
                <a:latin typeface="Century Gothic"/>
                <a:cs typeface="Century Gothic"/>
              </a:rPr>
              <a:t>Teacher-directed</a:t>
            </a:r>
            <a:r>
              <a:rPr lang="en-US" sz="2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/</a:t>
            </a:r>
            <a:br>
              <a:rPr lang="en-US" sz="2000" b="1" dirty="0" smtClean="0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en-US" sz="2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Child</a:t>
            </a:r>
            <a:r>
              <a:rPr lang="en-US" sz="2000" b="1" dirty="0">
                <a:solidFill>
                  <a:srgbClr val="FFFFFF"/>
                </a:solidFill>
                <a:latin typeface="Century Gothic"/>
                <a:cs typeface="Century Gothic"/>
              </a:rPr>
              <a:t>-initiated</a:t>
            </a:r>
          </a:p>
        </p:txBody>
      </p:sp>
      <p:sp>
        <p:nvSpPr>
          <p:cNvPr id="8" name="Oval 7"/>
          <p:cNvSpPr/>
          <p:nvPr/>
        </p:nvSpPr>
        <p:spPr>
          <a:xfrm>
            <a:off x="480648" y="1909023"/>
            <a:ext cx="1479059" cy="151113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Oval 8"/>
          <p:cNvSpPr/>
          <p:nvPr/>
        </p:nvSpPr>
        <p:spPr>
          <a:xfrm>
            <a:off x="7156683" y="2864828"/>
            <a:ext cx="1517904" cy="1518492"/>
          </a:xfrm>
          <a:prstGeom prst="ellipse">
            <a:avLst/>
          </a:pr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7156683" y="4783712"/>
            <a:ext cx="1517904" cy="1517904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49"/>
            </a:stretch>
          </a:blip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Oval 11"/>
          <p:cNvSpPr/>
          <p:nvPr/>
        </p:nvSpPr>
        <p:spPr>
          <a:xfrm>
            <a:off x="510070" y="3857800"/>
            <a:ext cx="1517904" cy="1517904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282683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Examples of schedules</a:t>
            </a:r>
            <a:endParaRPr lang="en-US" dirty="0"/>
          </a:p>
        </p:txBody>
      </p:sp>
      <p:pic>
        <p:nvPicPr>
          <p:cNvPr id="4" name="Content Placeholder 3" descr="Daily Schedule 3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68082" y="2639492"/>
            <a:ext cx="2721949" cy="28539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 descr="Schedule 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89173">
            <a:off x="5653029" y="2793679"/>
            <a:ext cx="2742340" cy="291733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 descr="SpanishEnglishClassroomScheduleCROPRetouch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995" y="1924727"/>
            <a:ext cx="2263819" cy="4437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5262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215</Words>
  <Application>Microsoft Macintosh PowerPoint</Application>
  <PresentationFormat>On-screen Show (4:3)</PresentationFormat>
  <Paragraphs>90</Paragraphs>
  <Slides>16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Managing the classroom: Schedules and Routines</vt:lpstr>
      <vt:lpstr>FRAMEWORK FOR EFFECTIVE PRACTICE  SUPPORTING SCHOOL READINESS FOR ALL CHILDREN</vt:lpstr>
      <vt:lpstr>Objectives</vt:lpstr>
      <vt:lpstr>The BIG Picture</vt:lpstr>
      <vt:lpstr>Schedules…</vt:lpstr>
      <vt:lpstr>Influences on Child Engagement</vt:lpstr>
      <vt:lpstr>Components OF A SCHEDULE</vt:lpstr>
      <vt:lpstr>Balance</vt:lpstr>
      <vt:lpstr>Examples of schedules</vt:lpstr>
      <vt:lpstr>PowerPoint Presentation</vt:lpstr>
      <vt:lpstr>Teaching the schedule</vt:lpstr>
      <vt:lpstr>Changes to the Schedule</vt:lpstr>
      <vt:lpstr>Routines</vt:lpstr>
      <vt:lpstr>Teaching Routines</vt:lpstr>
      <vt:lpstr>Review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2012-09-05T17:53:23Z</dcterms:modified>
</cp:coreProperties>
</file>