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 id="2147483677" r:id="rId2"/>
    <p:sldMasterId id="2147483695" r:id="rId3"/>
  </p:sldMasterIdLst>
  <p:notesMasterIdLst>
    <p:notesMasterId r:id="rId20"/>
  </p:notesMasterIdLst>
  <p:handoutMasterIdLst>
    <p:handoutMasterId r:id="rId21"/>
  </p:handoutMasterIdLst>
  <p:sldIdLst>
    <p:sldId id="258" r:id="rId4"/>
    <p:sldId id="277" r:id="rId5"/>
    <p:sldId id="259" r:id="rId6"/>
    <p:sldId id="279" r:id="rId7"/>
    <p:sldId id="280" r:id="rId8"/>
    <p:sldId id="265" r:id="rId9"/>
    <p:sldId id="266" r:id="rId10"/>
    <p:sldId id="281" r:id="rId11"/>
    <p:sldId id="264" r:id="rId12"/>
    <p:sldId id="285" r:id="rId13"/>
    <p:sldId id="269" r:id="rId14"/>
    <p:sldId id="282" r:id="rId15"/>
    <p:sldId id="283" r:id="rId16"/>
    <p:sldId id="284" r:id="rId17"/>
    <p:sldId id="272" r:id="rId18"/>
    <p:sldId id="278"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6"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A82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39" autoAdjust="0"/>
  </p:normalViewPr>
  <p:slideViewPr>
    <p:cSldViewPr snapToGrid="0" snapToObjects="1">
      <p:cViewPr>
        <p:scale>
          <a:sx n="106" d="100"/>
          <a:sy n="106" d="100"/>
        </p:scale>
        <p:origin x="-114" y="-14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118E08A-FF39-4C4F-8625-C05A5B39FDB2}" type="datetimeFigureOut">
              <a:rPr lang="en-US" smtClean="0"/>
              <a:t>7/11/2014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93CF638-6B5E-2B47-92FC-9FC33315E4BF}" type="slidenum">
              <a:rPr lang="en-US" smtClean="0"/>
              <a:t>‹#›</a:t>
            </a:fld>
            <a:endParaRPr lang="en-US"/>
          </a:p>
        </p:txBody>
      </p:sp>
    </p:spTree>
    <p:extLst>
      <p:ext uri="{BB962C8B-B14F-4D97-AF65-F5344CB8AC3E}">
        <p14:creationId xmlns:p14="http://schemas.microsoft.com/office/powerpoint/2010/main" val="40230174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E61B8E-B0D5-4CDC-9813-2FA0BC3D95D5}" type="datetimeFigureOut">
              <a:rPr lang="en-US" smtClean="0"/>
              <a:t>7/11/2014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AB2435-DE0B-42AE-BBD5-5BFD3DEAD7FB}" type="slidenum">
              <a:rPr lang="en-US" smtClean="0"/>
              <a:t>‹#›</a:t>
            </a:fld>
            <a:endParaRPr lang="en-US"/>
          </a:p>
        </p:txBody>
      </p:sp>
    </p:spTree>
    <p:extLst>
      <p:ext uri="{BB962C8B-B14F-4D97-AF65-F5344CB8AC3E}">
        <p14:creationId xmlns:p14="http://schemas.microsoft.com/office/powerpoint/2010/main" val="3061368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AB2435-DE0B-42AE-BBD5-5BFD3DEAD7FB}" type="slidenum">
              <a:rPr lang="en-US" smtClean="0"/>
              <a:t>3</a:t>
            </a:fld>
            <a:endParaRPr lang="en-US"/>
          </a:p>
        </p:txBody>
      </p:sp>
    </p:spTree>
    <p:extLst>
      <p:ext uri="{BB962C8B-B14F-4D97-AF65-F5344CB8AC3E}">
        <p14:creationId xmlns:p14="http://schemas.microsoft.com/office/powerpoint/2010/main" val="1546597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55CD1D0-D2E6-014E-BFD7-4A23BDD99E43}" type="slidenum">
              <a:rPr lang="en-US" smtClean="0">
                <a:solidFill>
                  <a:prstClr val="black"/>
                </a:solidFill>
              </a:rPr>
              <a:pPr>
                <a:defRPr/>
              </a:pPr>
              <a:t>16</a:t>
            </a:fld>
            <a:endParaRPr lang="en-US" dirty="0">
              <a:solidFill>
                <a:prstClr val="black"/>
              </a:solidFill>
            </a:endParaRPr>
          </a:p>
        </p:txBody>
      </p:sp>
    </p:spTree>
    <p:extLst>
      <p:ext uri="{BB962C8B-B14F-4D97-AF65-F5344CB8AC3E}">
        <p14:creationId xmlns:p14="http://schemas.microsoft.com/office/powerpoint/2010/main" val="36764133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4201" y="2880313"/>
            <a:ext cx="5829994" cy="1030655"/>
          </a:xfrm>
        </p:spPr>
        <p:txBody>
          <a:bodyPr>
            <a:normAutofit/>
          </a:bodyPr>
          <a:lstStyle>
            <a:lvl1pPr>
              <a:defRPr sz="3200">
                <a:solidFill>
                  <a:schemeClr val="bg1">
                    <a:lumMod val="95000"/>
                  </a:schemeClr>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DBBC453A-6B12-3E4E-8E5B-4BFBFD851DC7}" type="datetimeFigureOut">
              <a:rPr lang="en-US" smtClean="0"/>
              <a:t>7/11/2014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671038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BC453A-6B12-3E4E-8E5B-4BFBFD851DC7}" type="datetimeFigureOut">
              <a:rPr lang="en-US" smtClean="0"/>
              <a:t>7/11/2014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1439141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BC453A-6B12-3E4E-8E5B-4BFBFD851DC7}" type="datetimeFigureOut">
              <a:rPr lang="en-US" smtClean="0"/>
              <a:t>7/11/2014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4217416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t>7/11/2014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53842-EB21-0F45-9793-244089871662}" type="slidenum">
              <a:rPr lang="en-US" smtClean="0"/>
              <a:t>‹#›</a:t>
            </a:fld>
            <a:endParaRPr lang="en-US"/>
          </a:p>
        </p:txBody>
      </p:sp>
      <p:sp>
        <p:nvSpPr>
          <p:cNvPr id="8" name="TextBox 7"/>
          <p:cNvSpPr txBox="1"/>
          <p:nvPr userDrawn="1"/>
        </p:nvSpPr>
        <p:spPr>
          <a:xfrm>
            <a:off x="331983" y="5584015"/>
            <a:ext cx="8477737" cy="877163"/>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smtClean="0">
                <a:solidFill>
                  <a:schemeClr val="tx1"/>
                </a:solidFill>
                <a:latin typeface="Century Gothic"/>
                <a:ea typeface="+mn-ea"/>
                <a:cs typeface="Century Gothic"/>
              </a:rPr>
              <a:t>For more Information, contact us at: </a:t>
            </a:r>
            <a:r>
              <a:rPr lang="en-US" sz="1400" b="1" i="0" u="none" strike="noStrike" kern="1200" baseline="0" dirty="0" smtClean="0">
                <a:solidFill>
                  <a:schemeClr val="tx1"/>
                </a:solidFill>
                <a:latin typeface="Century Gothic"/>
                <a:ea typeface="+mn-ea"/>
                <a:cs typeface="Century Gothic"/>
              </a:rPr>
              <a:t>NCQTL@UW.EDU </a:t>
            </a:r>
            <a:r>
              <a:rPr lang="en-US" sz="1400" b="0" i="0" u="none" strike="noStrike" kern="1200" baseline="0" dirty="0" smtClean="0">
                <a:solidFill>
                  <a:schemeClr val="tx1"/>
                </a:solidFill>
                <a:latin typeface="Century Gothic"/>
                <a:ea typeface="+mn-ea"/>
                <a:cs typeface="Century Gothic"/>
              </a:rPr>
              <a:t>or 877-731-0764</a:t>
            </a:r>
          </a:p>
          <a:p>
            <a:pPr marL="0" marR="0" indent="0" algn="ctr" defTabSz="457200" rtl="0" eaLnBrk="1" fontAlgn="auto" latinLnBrk="0" hangingPunct="1">
              <a:lnSpc>
                <a:spcPct val="100000"/>
              </a:lnSpc>
              <a:spcBef>
                <a:spcPts val="600"/>
              </a:spcBef>
              <a:spcAft>
                <a:spcPts val="0"/>
              </a:spcAft>
              <a:buClrTx/>
              <a:buSzTx/>
              <a:buFontTx/>
              <a:buNone/>
              <a:tabLst/>
              <a:defRPr/>
            </a:pPr>
            <a:r>
              <a:rPr lang="en-US" sz="900" b="0" i="0" u="none" strike="noStrike" kern="1200" baseline="0" dirty="0" smtClean="0">
                <a:solidFill>
                  <a:schemeClr val="tx1"/>
                </a:solidFill>
                <a:latin typeface="Century Gothic"/>
                <a:ea typeface="+mn-ea"/>
                <a:cs typeface="Century Gothic"/>
              </a:rPr>
              <a:t>This document was prepared under Grant #90HC0002 for the U.S. Department of Health and Human Services, </a:t>
            </a:r>
            <a:br>
              <a:rPr lang="en-US" sz="900" b="0" i="0" u="none" strike="noStrike" kern="1200" baseline="0" dirty="0" smtClean="0">
                <a:solidFill>
                  <a:schemeClr val="tx1"/>
                </a:solidFill>
                <a:latin typeface="Century Gothic"/>
                <a:ea typeface="+mn-ea"/>
                <a:cs typeface="Century Gothic"/>
              </a:rPr>
            </a:br>
            <a:r>
              <a:rPr lang="en-US" sz="900" b="0" i="0" u="none" strike="noStrike" kern="1200" baseline="0" dirty="0" smtClean="0">
                <a:solidFill>
                  <a:schemeClr val="tx1"/>
                </a:solidFill>
                <a:latin typeface="Century Gothic"/>
                <a:ea typeface="+mn-ea"/>
                <a:cs typeface="Century Gothic"/>
              </a:rPr>
              <a:t>Administration for Children and Families, Office of Head Start, by the National Center on Quality Teaching and Learning.</a:t>
            </a:r>
          </a:p>
          <a:p>
            <a:pPr marL="0">
              <a:spcBef>
                <a:spcPts val="600"/>
              </a:spcBef>
            </a:pPr>
            <a:endParaRPr lang="en-US" sz="900" dirty="0"/>
          </a:p>
        </p:txBody>
      </p:sp>
    </p:spTree>
    <p:extLst>
      <p:ext uri="{BB962C8B-B14F-4D97-AF65-F5344CB8AC3E}">
        <p14:creationId xmlns:p14="http://schemas.microsoft.com/office/powerpoint/2010/main" val="32381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EFF424-F111-43CB-9C75-D52325012943}" type="datetime1">
              <a:rPr lang="en-US" smtClean="0">
                <a:solidFill>
                  <a:prstClr val="black">
                    <a:tint val="75000"/>
                  </a:prstClr>
                </a:solidFill>
              </a:rPr>
              <a:pPr/>
              <a:t>7/11/2014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538989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A8BBF0-342D-409A-9C0A-B1B451E92883}" type="datetime1">
              <a:rPr lang="en-US" smtClean="0">
                <a:solidFill>
                  <a:prstClr val="black">
                    <a:tint val="75000"/>
                  </a:prstClr>
                </a:solidFill>
              </a:rPr>
              <a:pPr/>
              <a:t>7/11/2014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5411059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5DA190-4BDC-4D39-B5BB-A14B3E8B1B3D}" type="datetime1">
              <a:rPr lang="en-US" smtClean="0">
                <a:solidFill>
                  <a:prstClr val="black">
                    <a:tint val="75000"/>
                  </a:prstClr>
                </a:solidFill>
              </a:rPr>
              <a:pPr/>
              <a:t>7/11/2014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469554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01792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5769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201792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657691"/>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1D52F2-9B11-4FC0-9217-7D20B3AC9849}" type="datetime1">
              <a:rPr lang="en-US" smtClean="0">
                <a:solidFill>
                  <a:prstClr val="black">
                    <a:tint val="75000"/>
                  </a:prstClr>
                </a:solidFill>
              </a:rPr>
              <a:pPr/>
              <a:t>7/11/2014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02330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4CF13737-8506-438E-ABC0-0BE7E06DCCA6}" type="datetime1">
              <a:rPr lang="en-US" smtClean="0">
                <a:solidFill>
                  <a:prstClr val="black">
                    <a:tint val="75000"/>
                  </a:prstClr>
                </a:solidFill>
              </a:rPr>
              <a:pPr/>
              <a:t>7/11/2014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779443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43563C-D9B3-4432-B336-144C997D6215}" type="datetime1">
              <a:rPr lang="en-US" smtClean="0">
                <a:solidFill>
                  <a:prstClr val="black">
                    <a:tint val="75000"/>
                  </a:prstClr>
                </a:solidFill>
              </a:rPr>
              <a:pPr/>
              <a:t>7/11/2014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46228967"/>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solidFill>
                  <a:prstClr val="black">
                    <a:tint val="75000"/>
                  </a:prstClr>
                </a:solidFill>
              </a:rPr>
              <a:pPr/>
              <a:t>7/11/2014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2748516"/>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BBC453A-6B12-3E4E-8E5B-4BFBFD851DC7}" type="datetimeFigureOut">
              <a:rPr lang="en-US" smtClean="0"/>
              <a:t>7/11/2014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1975649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solidFill>
                  <a:prstClr val="black">
                    <a:tint val="75000"/>
                  </a:prstClr>
                </a:solidFill>
              </a:rPr>
              <a:pPr/>
              <a:t>7/11/2014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45441230"/>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solidFill>
                  <a:prstClr val="black">
                    <a:tint val="75000"/>
                  </a:prstClr>
                </a:solidFill>
              </a:rPr>
              <a:pPr/>
              <a:t>7/11/2014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42467703"/>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solidFill>
                  <a:prstClr val="black">
                    <a:tint val="75000"/>
                  </a:prstClr>
                </a:solidFill>
              </a:rPr>
              <a:pPr/>
              <a:t>7/11/2014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3424612"/>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C43563C-D9B3-4432-B336-144C997D6215}" type="datetime1">
              <a:rPr lang="en-US" smtClean="0">
                <a:solidFill>
                  <a:prstClr val="black">
                    <a:tint val="75000"/>
                  </a:prstClr>
                </a:solidFill>
              </a:rPr>
              <a:pPr/>
              <a:t>7/11/2014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
        <p:nvSpPr>
          <p:cNvPr id="8" name="TextBox 7"/>
          <p:cNvSpPr txBox="1"/>
          <p:nvPr/>
        </p:nvSpPr>
        <p:spPr>
          <a:xfrm>
            <a:off x="331983" y="5584015"/>
            <a:ext cx="8477737" cy="877163"/>
          </a:xfrm>
          <a:prstGeom prst="rect">
            <a:avLst/>
          </a:prstGeom>
          <a:noFill/>
        </p:spPr>
        <p:txBody>
          <a:bodyPr wrap="square" rtlCol="0">
            <a:spAutoFit/>
          </a:bodyPr>
          <a:lstStyle/>
          <a:p>
            <a:pPr algn="ctr">
              <a:defRPr/>
            </a:pPr>
            <a:r>
              <a:rPr lang="en-US" sz="1400" dirty="0" smtClean="0">
                <a:solidFill>
                  <a:prstClr val="black"/>
                </a:solidFill>
                <a:latin typeface="Century Gothic"/>
                <a:ea typeface="ＭＳ Ｐゴシック" charset="0"/>
                <a:cs typeface="Century Gothic"/>
              </a:rPr>
              <a:t>For more Information, contact us at: </a:t>
            </a:r>
            <a:r>
              <a:rPr lang="en-US" sz="1400" b="1" dirty="0" smtClean="0">
                <a:solidFill>
                  <a:prstClr val="black"/>
                </a:solidFill>
                <a:latin typeface="Century Gothic"/>
                <a:ea typeface="ＭＳ Ｐゴシック" charset="0"/>
                <a:cs typeface="Century Gothic"/>
              </a:rPr>
              <a:t>NCQTL@UW.EDU </a:t>
            </a:r>
            <a:r>
              <a:rPr lang="en-US" sz="1400" dirty="0" smtClean="0">
                <a:solidFill>
                  <a:prstClr val="black"/>
                </a:solidFill>
                <a:latin typeface="Century Gothic"/>
                <a:ea typeface="ＭＳ Ｐゴシック" charset="0"/>
                <a:cs typeface="Century Gothic"/>
              </a:rPr>
              <a:t>or 877-731-0764</a:t>
            </a:r>
          </a:p>
          <a:p>
            <a:pPr algn="ctr">
              <a:spcBef>
                <a:spcPts val="600"/>
              </a:spcBef>
              <a:defRPr/>
            </a:pPr>
            <a:r>
              <a:rPr lang="en-US" sz="900" dirty="0" smtClean="0">
                <a:solidFill>
                  <a:prstClr val="black"/>
                </a:solidFill>
                <a:latin typeface="Century Gothic"/>
                <a:ea typeface="ＭＳ Ｐゴシック" charset="0"/>
                <a:cs typeface="Century Gothic"/>
              </a:rPr>
              <a:t>This document was prepared under Grant #90HC0002 for the U.S. Department of Health and Human Services, </a:t>
            </a:r>
            <a:br>
              <a:rPr lang="en-US" sz="900" dirty="0" smtClean="0">
                <a:solidFill>
                  <a:prstClr val="black"/>
                </a:solidFill>
                <a:latin typeface="Century Gothic"/>
                <a:ea typeface="ＭＳ Ｐゴシック" charset="0"/>
                <a:cs typeface="Century Gothic"/>
              </a:rPr>
            </a:br>
            <a:r>
              <a:rPr lang="en-US" sz="900" dirty="0" smtClean="0">
                <a:solidFill>
                  <a:prstClr val="black"/>
                </a:solidFill>
                <a:latin typeface="Century Gothic"/>
                <a:ea typeface="ＭＳ Ｐゴシック" charset="0"/>
                <a:cs typeface="Century Gothic"/>
              </a:rPr>
              <a:t>Administration for Children and Families, Office of Head Start, by the National Center on Quality Teaching and Learning.</a:t>
            </a:r>
          </a:p>
          <a:p>
            <a:pPr defTabSz="914400">
              <a:spcBef>
                <a:spcPts val="600"/>
              </a:spcBef>
            </a:pPr>
            <a:endParaRPr lang="en-US" sz="900" dirty="0">
              <a:solidFill>
                <a:prstClr val="black"/>
              </a:solidFill>
              <a:ea typeface="ＭＳ Ｐゴシック" charset="0"/>
            </a:endParaRPr>
          </a:p>
        </p:txBody>
      </p:sp>
    </p:spTree>
    <p:extLst>
      <p:ext uri="{BB962C8B-B14F-4D97-AF65-F5344CB8AC3E}">
        <p14:creationId xmlns:p14="http://schemas.microsoft.com/office/powerpoint/2010/main" val="3143114941"/>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8" name="Rectangle 17"/>
          <p:cNvSpPr/>
          <p:nvPr userDrawn="1"/>
        </p:nvSpPr>
        <p:spPr>
          <a:xfrm>
            <a:off x="4654172" y="2388460"/>
            <a:ext cx="4337628" cy="20836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3" name="Title 12"/>
          <p:cNvSpPr>
            <a:spLocks noGrp="1"/>
          </p:cNvSpPr>
          <p:nvPr>
            <p:ph type="title"/>
          </p:nvPr>
        </p:nvSpPr>
        <p:spPr>
          <a:xfrm>
            <a:off x="4829696" y="2518060"/>
            <a:ext cx="4014782" cy="1828800"/>
          </a:xfrm>
          <a:ln>
            <a:noFill/>
          </a:ln>
        </p:spPr>
        <p:txBody>
          <a:bodyPr lIns="0" tIns="0" rIns="0" bIns="0"/>
          <a:lstStyle>
            <a:lvl1pPr algn="l">
              <a:defRPr sz="3600" spc="15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185239263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tx1"/>
        </a:solidFill>
        <a:effectLst/>
      </p:bgPr>
    </p:bg>
    <p:spTree>
      <p:nvGrpSpPr>
        <p:cNvPr id="1" name=""/>
        <p:cNvGrpSpPr/>
        <p:nvPr/>
      </p:nvGrpSpPr>
      <p:grpSpPr>
        <a:xfrm>
          <a:off x="0" y="0"/>
          <a:ext cx="0" cy="0"/>
          <a:chOff x="0" y="0"/>
          <a:chExt cx="0" cy="0"/>
        </a:xfrm>
      </p:grpSpPr>
      <p:sp>
        <p:nvSpPr>
          <p:cNvPr id="2" name="TextBox 1"/>
          <p:cNvSpPr txBox="1"/>
          <p:nvPr userDrawn="1"/>
        </p:nvSpPr>
        <p:spPr>
          <a:xfrm>
            <a:off x="1690393" y="4498962"/>
            <a:ext cx="5688308" cy="501419"/>
          </a:xfrm>
          <a:prstGeom prst="rect">
            <a:avLst/>
          </a:prstGeom>
          <a:noFill/>
        </p:spPr>
        <p:txBody>
          <a:bodyPr wrap="square" rtlCol="0">
            <a:spAutoFit/>
          </a:bodyPr>
          <a:lstStyle/>
          <a:p>
            <a:pPr algn="ctr" defTabSz="914400"/>
            <a:r>
              <a:rPr lang="en-US" sz="1100" b="1" dirty="0" smtClean="0">
                <a:solidFill>
                  <a:srgbClr val="1F497D"/>
                </a:solidFill>
                <a:ea typeface="ＭＳ Ｐゴシック" charset="0"/>
              </a:rPr>
              <a:t>For more Information</a:t>
            </a:r>
          </a:p>
          <a:p>
            <a:pPr algn="ctr" defTabSz="914400">
              <a:lnSpc>
                <a:spcPct val="150000"/>
              </a:lnSpc>
            </a:pPr>
            <a:r>
              <a:rPr lang="en-US" sz="1100" dirty="0" smtClean="0">
                <a:solidFill>
                  <a:srgbClr val="1F497D"/>
                </a:solidFill>
                <a:ea typeface="ＭＳ Ｐゴシック" charset="0"/>
              </a:rPr>
              <a:t>Visit: www.ncqtl.org     Contact us at: ncqtl@uw.edu or 877-731-0764</a:t>
            </a:r>
            <a:endParaRPr lang="en-US" sz="1100" dirty="0">
              <a:solidFill>
                <a:srgbClr val="1F497D"/>
              </a:solidFill>
              <a:ea typeface="ＭＳ Ｐゴシック" charset="0"/>
            </a:endParaRPr>
          </a:p>
        </p:txBody>
      </p:sp>
      <p:sp>
        <p:nvSpPr>
          <p:cNvPr id="8" name="TextBox 7"/>
          <p:cNvSpPr txBox="1"/>
          <p:nvPr userDrawn="1"/>
        </p:nvSpPr>
        <p:spPr>
          <a:xfrm>
            <a:off x="849668" y="5885311"/>
            <a:ext cx="7325039" cy="461665"/>
          </a:xfrm>
          <a:prstGeom prst="rect">
            <a:avLst/>
          </a:prstGeom>
          <a:noFill/>
        </p:spPr>
        <p:txBody>
          <a:bodyPr wrap="square" rtlCol="0">
            <a:spAutoFit/>
          </a:bodyPr>
          <a:lstStyle/>
          <a:p>
            <a:pPr defTabSz="914400"/>
            <a:r>
              <a:rPr lang="en-US" sz="800" dirty="0" smtClean="0">
                <a:solidFill>
                  <a:srgbClr val="1F497D"/>
                </a:solidFill>
                <a:ea typeface="ＭＳ Ｐゴシック" charset="0"/>
              </a:rPr>
              <a:t>This material was made possible by grant number 90HC000201 from the Office of Head Start, Administration on Children, Youth and Families, U.S. Department of Health and Human Services. The contents are solely the responsibility of the authors and do not represent the office views or policies of the funding agency, nor does publication in any way constitute an endorsement by the funding agency.</a:t>
            </a:r>
          </a:p>
        </p:txBody>
      </p:sp>
    </p:spTree>
    <p:extLst>
      <p:ext uri="{BB962C8B-B14F-4D97-AF65-F5344CB8AC3E}">
        <p14:creationId xmlns:p14="http://schemas.microsoft.com/office/powerpoint/2010/main" val="75997631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rPr>
              <a:pPr/>
              <a:t>7/11/2014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627454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450850" y="320675"/>
            <a:ext cx="2486025" cy="8921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2" name="Title 1"/>
          <p:cNvSpPr>
            <a:spLocks noGrp="1"/>
          </p:cNvSpPr>
          <p:nvPr>
            <p:ph type="ctrTitle" hasCustomPrompt="1"/>
          </p:nvPr>
        </p:nvSpPr>
        <p:spPr>
          <a:xfrm>
            <a:off x="3124201" y="2880313"/>
            <a:ext cx="5829994" cy="1030655"/>
          </a:xfrm>
        </p:spPr>
        <p:txBody>
          <a:bodyPr>
            <a:normAutofit/>
          </a:bodyPr>
          <a:lstStyle>
            <a:lvl1pPr>
              <a:defRPr sz="3200">
                <a:solidFill>
                  <a:schemeClr val="bg1">
                    <a:lumMod val="95000"/>
                  </a:schemeClr>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pPr>
              <a:defRPr/>
            </a:pPr>
            <a:fld id="{7AEEDAE7-E26B-EE44-8C4B-F26137572B79}" type="datetimeFigureOut">
              <a:rPr lang="en-US" smtClean="0">
                <a:solidFill>
                  <a:srgbClr val="005DAA"/>
                </a:solidFill>
              </a:rPr>
              <a:pPr>
                <a:defRPr/>
              </a:pPr>
              <a:t>7/11/2014</a:t>
            </a:fld>
            <a:endParaRPr lang="en-US" dirty="0">
              <a:solidFill>
                <a:srgbClr val="005DAA"/>
              </a:solidFill>
            </a:endParaRPr>
          </a:p>
        </p:txBody>
      </p:sp>
      <p:sp>
        <p:nvSpPr>
          <p:cNvPr id="5" name="Footer Placeholder 4"/>
          <p:cNvSpPr>
            <a:spLocks noGrp="1"/>
          </p:cNvSpPr>
          <p:nvPr>
            <p:ph type="ftr" sz="quarter" idx="11"/>
          </p:nvPr>
        </p:nvSpPr>
        <p:spPr/>
        <p:txBody>
          <a:bodyPr/>
          <a:lstStyle/>
          <a:p>
            <a:pPr>
              <a:defRPr/>
            </a:pPr>
            <a:endParaRPr lang="en-US" dirty="0">
              <a:solidFill>
                <a:srgbClr val="005DAA"/>
              </a:solidFill>
            </a:endParaRPr>
          </a:p>
        </p:txBody>
      </p:sp>
      <p:sp>
        <p:nvSpPr>
          <p:cNvPr id="6" name="Slide Number Placeholder 5"/>
          <p:cNvSpPr>
            <a:spLocks noGrp="1"/>
          </p:cNvSpPr>
          <p:nvPr>
            <p:ph type="sldNum" sz="quarter" idx="12"/>
          </p:nvPr>
        </p:nvSpPr>
        <p:spPr/>
        <p:txBody>
          <a:bodyPr/>
          <a:lstStyle/>
          <a:p>
            <a:pPr>
              <a:defRPr/>
            </a:pPr>
            <a:fld id="{80E53508-F60E-9449-8DA4-643631CE1139}" type="slidenum">
              <a:rPr lang="en-US" smtClean="0">
                <a:solidFill>
                  <a:srgbClr val="005DAA"/>
                </a:solidFill>
              </a:rPr>
              <a:pPr>
                <a:defRPr/>
              </a:pPr>
              <a:t>‹#›</a:t>
            </a:fld>
            <a:endParaRPr lang="en-US" dirty="0">
              <a:solidFill>
                <a:srgbClr val="005DAA"/>
              </a:solidFill>
            </a:endParaRPr>
          </a:p>
        </p:txBody>
      </p:sp>
      <p:pic>
        <p:nvPicPr>
          <p:cNvPr id="3" name="Picture 2" descr="NCQTL_Logo_SPANISH.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75923" y="434415"/>
            <a:ext cx="2223701" cy="673660"/>
          </a:xfrm>
          <a:prstGeom prst="rect">
            <a:avLst/>
          </a:prstGeom>
        </p:spPr>
      </p:pic>
    </p:spTree>
    <p:extLst>
      <p:ext uri="{BB962C8B-B14F-4D97-AF65-F5344CB8AC3E}">
        <p14:creationId xmlns:p14="http://schemas.microsoft.com/office/powerpoint/2010/main" val="30721635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rPr>
              <a:pPr/>
              <a:t>7/11/2014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787042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rPr>
              <a:pPr/>
              <a:t>7/11/2014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10531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BC453A-6B12-3E4E-8E5B-4BFBFD851DC7}" type="datetimeFigureOut">
              <a:rPr lang="en-US" smtClean="0"/>
              <a:t>7/11/2014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39460526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4" name="Picture 3" descr="Title slide3.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p:cNvSpPr>
            <a:spLocks noGrp="1"/>
          </p:cNvSpPr>
          <p:nvPr>
            <p:ph type="title" hasCustomPrompt="1"/>
          </p:nvPr>
        </p:nvSpPr>
        <p:spPr>
          <a:xfrm>
            <a:off x="4866736" y="1233786"/>
            <a:ext cx="4191785" cy="1945450"/>
          </a:xfrm>
        </p:spPr>
        <p:txBody>
          <a:bodyPr anchor="t">
            <a:normAutofit/>
          </a:bodyPr>
          <a:lstStyle>
            <a:lvl1pPr algn="l">
              <a:lnSpc>
                <a:spcPct val="100000"/>
              </a:lnSpc>
              <a:defRPr sz="2200" b="1" i="0" baseline="0">
                <a:solidFill>
                  <a:schemeClr val="bg1"/>
                </a:solidFill>
                <a:latin typeface="Arial"/>
                <a:cs typeface="Arial"/>
              </a:defRPr>
            </a:lvl1pPr>
          </a:lstStyle>
          <a:p>
            <a:r>
              <a:rPr lang="en-US" dirty="0" smtClean="0"/>
              <a:t>MANAGING THE CLASSROOM: </a:t>
            </a:r>
            <a:br>
              <a:rPr lang="en-US" dirty="0" smtClean="0"/>
            </a:br>
            <a:r>
              <a:rPr lang="en-US" dirty="0" smtClean="0"/>
              <a:t>DESIGNING ENVIRONMENTS</a:t>
            </a:r>
            <a:endParaRPr lang="en-US" dirty="0"/>
          </a:p>
        </p:txBody>
      </p:sp>
    </p:spTree>
    <p:extLst>
      <p:ext uri="{BB962C8B-B14F-4D97-AF65-F5344CB8AC3E}">
        <p14:creationId xmlns:p14="http://schemas.microsoft.com/office/powerpoint/2010/main" val="5305612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12494"/>
            <a:ext cx="8229600" cy="1143000"/>
          </a:xfr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23"/>
            <a:ext cx="8229600" cy="438527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77750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5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12494"/>
            <a:ext cx="8229600" cy="1143000"/>
          </a:xfr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23"/>
            <a:ext cx="8229600" cy="438527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39050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12494"/>
            <a:ext cx="8229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23"/>
            <a:ext cx="8229600" cy="438527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03213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0756441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451EA0-7B7E-5148-B8C9-D1A45F1A8F19}" type="datetimeFigureOut">
              <a:rPr lang="en-US" smtClean="0">
                <a:solidFill>
                  <a:prstClr val="black">
                    <a:tint val="75000"/>
                  </a:prstClr>
                </a:solidFill>
              </a:rPr>
              <a:pPr/>
              <a:t>7/11/2014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93249E-EF50-AA43-B5CD-C47D8E4BDB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11083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451EA0-7B7E-5148-B8C9-D1A45F1A8F19}" type="datetimeFigureOut">
              <a:rPr lang="en-US" smtClean="0">
                <a:solidFill>
                  <a:prstClr val="black">
                    <a:tint val="75000"/>
                  </a:prstClr>
                </a:solidFill>
              </a:rPr>
              <a:pPr/>
              <a:t>7/11/2014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893249E-EF50-AA43-B5CD-C47D8E4BDB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46151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0B451EA0-7B7E-5148-B8C9-D1A45F1A8F19}" type="datetimeFigureOut">
              <a:rPr lang="en-US" smtClean="0">
                <a:solidFill>
                  <a:prstClr val="black">
                    <a:tint val="75000"/>
                  </a:prstClr>
                </a:solidFill>
              </a:rPr>
              <a:pPr/>
              <a:t>7/11/2014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893249E-EF50-AA43-B5CD-C47D8E4BDB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74624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451EA0-7B7E-5148-B8C9-D1A45F1A8F19}" type="datetimeFigureOut">
              <a:rPr lang="en-US" smtClean="0">
                <a:solidFill>
                  <a:prstClr val="black">
                    <a:tint val="75000"/>
                  </a:prstClr>
                </a:solidFill>
              </a:rPr>
              <a:pPr/>
              <a:t>7/11/2014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893249E-EF50-AA43-B5CD-C47D8E4BDB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06109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p:spPr>
        <p:txBody>
          <a:bodyPr anchor="b">
            <a:normAutofit/>
          </a:bodyPr>
          <a:lstStyle>
            <a:lvl1pPr algn="l">
              <a:defRPr sz="18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51EA0-7B7E-5148-B8C9-D1A45F1A8F19}" type="datetimeFigureOut">
              <a:rPr lang="en-US" smtClean="0">
                <a:solidFill>
                  <a:prstClr val="black">
                    <a:tint val="75000"/>
                  </a:prstClr>
                </a:solidFill>
              </a:rPr>
              <a:pPr/>
              <a:t>7/11/2014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93249E-EF50-AA43-B5CD-C47D8E4BDB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7394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BC453A-6B12-3E4E-8E5B-4BFBFD851DC7}" type="datetimeFigureOut">
              <a:rPr lang="en-US" smtClean="0"/>
              <a:t>7/11/2014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36804959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451EA0-7B7E-5148-B8C9-D1A45F1A8F19}" type="datetimeFigureOut">
              <a:rPr lang="en-US" smtClean="0">
                <a:solidFill>
                  <a:prstClr val="black">
                    <a:tint val="75000"/>
                  </a:prstClr>
                </a:solidFill>
              </a:rPr>
              <a:pPr/>
              <a:t>7/11/2014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93249E-EF50-AA43-B5CD-C47D8E4BDB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94856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51EA0-7B7E-5148-B8C9-D1A45F1A8F19}" type="datetimeFigureOut">
              <a:rPr lang="en-US" smtClean="0">
                <a:solidFill>
                  <a:prstClr val="black">
                    <a:tint val="75000"/>
                  </a:prstClr>
                </a:solidFill>
              </a:rPr>
              <a:pPr/>
              <a:t>7/11/2014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93249E-EF50-AA43-B5CD-C47D8E4BDB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1572509"/>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6781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4038600" cy="4525963"/>
          </a:xfrm>
        </p:spPr>
        <p:txBody>
          <a:bodyPr/>
          <a:lstStyle/>
          <a:p>
            <a:pPr lvl="0"/>
            <a:endParaRPr lang="en-US" noProof="0" smtClean="0"/>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13767880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6781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25221713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6781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13323582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4201" y="2880313"/>
            <a:ext cx="5829994" cy="1030655"/>
          </a:xfrm>
        </p:spPr>
        <p:txBody>
          <a:bodyPr>
            <a:normAutofit/>
          </a:bodyPr>
          <a:lstStyle>
            <a:lvl1pPr>
              <a:defRPr sz="3200">
                <a:solidFill>
                  <a:schemeClr val="bg1">
                    <a:lumMod val="95000"/>
                  </a:schemeClr>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DBBC453A-6B12-3E4E-8E5B-4BFBFD851DC7}" type="datetimeFigureOut">
              <a:rPr lang="en-US" smtClean="0">
                <a:solidFill>
                  <a:prstClr val="black">
                    <a:tint val="75000"/>
                  </a:prstClr>
                </a:solidFill>
              </a:rPr>
              <a:pPr/>
              <a:t>7/11/2014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619444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rPr>
              <a:pPr/>
              <a:t>7/11/2014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90305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black">
                    <a:tint val="75000"/>
                  </a:prstClr>
                </a:solidFill>
              </a:rPr>
              <a:pPr/>
              <a:t>7/11/2014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2504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01792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65769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201792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657691"/>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BC453A-6B12-3E4E-8E5B-4BFBFD851DC7}" type="datetimeFigureOut">
              <a:rPr lang="en-US" smtClean="0"/>
              <a:t>7/11/2014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3904539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DBBC453A-6B12-3E4E-8E5B-4BFBFD851DC7}" type="datetimeFigureOut">
              <a:rPr lang="en-US" smtClean="0"/>
              <a:t>7/11/2014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2421881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BC453A-6B12-3E4E-8E5B-4BFBFD851DC7}" type="datetimeFigureOut">
              <a:rPr lang="en-US" smtClean="0"/>
              <a:t>7/11/2014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3615092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BC453A-6B12-3E4E-8E5B-4BFBFD851DC7}" type="datetimeFigureOut">
              <a:rPr lang="en-US" smtClean="0"/>
              <a:t>7/11/2014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1021426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BC453A-6B12-3E4E-8E5B-4BFBFD851DC7}" type="datetimeFigureOut">
              <a:rPr lang="en-US" smtClean="0"/>
              <a:t>7/11/2014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233869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1.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image" Target="../media/image6.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theme" Target="../theme/theme3.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BC453A-6B12-3E4E-8E5B-4BFBFD851DC7}" type="datetimeFigureOut">
              <a:rPr lang="en-US" smtClean="0"/>
              <a:t>7/11/2014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53842-EB21-0F45-9793-244089871662}" type="slidenum">
              <a:rPr lang="en-US" smtClean="0"/>
              <a:t>‹#›</a:t>
            </a:fld>
            <a:endParaRPr lang="en-US"/>
          </a:p>
        </p:txBody>
      </p:sp>
    </p:spTree>
    <p:extLst>
      <p:ext uri="{BB962C8B-B14F-4D97-AF65-F5344CB8AC3E}">
        <p14:creationId xmlns:p14="http://schemas.microsoft.com/office/powerpoint/2010/main" val="11456041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EC43563C-D9B3-4432-B336-144C997D6215}" type="datetime1">
              <a:rPr lang="en-US" smtClean="0">
                <a:solidFill>
                  <a:prstClr val="black">
                    <a:tint val="75000"/>
                  </a:prstClr>
                </a:solidFill>
                <a:ea typeface="ＭＳ Ｐゴシック" charset="0"/>
              </a:rPr>
              <a:pPr defTabSz="914400"/>
              <a:t>7/11/2014</a:t>
            </a:fld>
            <a:endParaRPr lang="en-US" dirty="0">
              <a:solidFill>
                <a:prstClr val="black">
                  <a:tint val="75000"/>
                </a:prstClr>
              </a:solidFill>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a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886C9C-DC18-4195-8FD5-A50AA931D419}" type="slidenum">
              <a:rPr lang="en-US" smtClean="0">
                <a:solidFill>
                  <a:prstClr val="black">
                    <a:tint val="75000"/>
                  </a:prstClr>
                </a:solidFill>
                <a:ea typeface="ＭＳ Ｐゴシック" charset="0"/>
              </a:rPr>
              <a:pPr defTabSz="914400"/>
              <a:t>‹#›</a:t>
            </a:fld>
            <a:endParaRPr lang="en-US" dirty="0">
              <a:solidFill>
                <a:prstClr val="black">
                  <a:tint val="75000"/>
                </a:prstClr>
              </a:solidFill>
              <a:ea typeface="ＭＳ Ｐゴシック" charset="0"/>
            </a:endParaRPr>
          </a:p>
        </p:txBody>
      </p:sp>
    </p:spTree>
    <p:extLst>
      <p:ext uri="{BB962C8B-B14F-4D97-AF65-F5344CB8AC3E}">
        <p14:creationId xmlns:p14="http://schemas.microsoft.com/office/powerpoint/2010/main" val="127348002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Lst>
  <p:hf sldNum="0" hdr="0" ftr="0" dt="0"/>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2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3590"/>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51EA0-7B7E-5148-B8C9-D1A45F1A8F19}" type="datetimeFigureOut">
              <a:rPr lang="en-US" smtClean="0">
                <a:solidFill>
                  <a:prstClr val="black">
                    <a:tint val="75000"/>
                  </a:prstClr>
                </a:solidFill>
              </a:rPr>
              <a:pPr/>
              <a:t>7/11/2014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93249E-EF50-AA43-B5CD-C47D8E4BDB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464613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Lst>
  <p:timing>
    <p:tnLst>
      <p:par>
        <p:cTn id="1" dur="indefinite" restart="never" nodeType="tmRoot"/>
      </p:par>
    </p:tnLst>
  </p:timing>
  <p:txStyles>
    <p:titleStyle>
      <a:lvl1pPr algn="ctr" defTabSz="457200" rtl="0" eaLnBrk="1" latinLnBrk="0" hangingPunct="1">
        <a:lnSpc>
          <a:spcPct val="90000"/>
        </a:lnSpc>
        <a:spcBef>
          <a:spcPct val="0"/>
        </a:spcBef>
        <a:buNone/>
        <a:defRPr sz="3200" kern="1200">
          <a:solidFill>
            <a:schemeClr val="tx1"/>
          </a:solidFill>
          <a:latin typeface="Arial Black"/>
          <a:ea typeface="+mj-ea"/>
          <a:cs typeface="Arial Black"/>
        </a:defRPr>
      </a:lvl1pPr>
    </p:titleStyle>
    <p:bodyStyle>
      <a:lvl1pPr marL="0" indent="0" algn="l" defTabSz="457200" rtl="0" eaLnBrk="1" latinLnBrk="0" hangingPunct="1">
        <a:spcBef>
          <a:spcPct val="20000"/>
        </a:spcBef>
        <a:buClr>
          <a:srgbClr val="FDC82F"/>
        </a:buClr>
        <a:buSzPct val="70000"/>
        <a:buFont typeface="Wingdings" charset="2"/>
        <a:buNone/>
        <a:defRPr sz="3200" b="0" i="0" kern="1200">
          <a:solidFill>
            <a:schemeClr val="tx1"/>
          </a:solidFill>
          <a:latin typeface="Arial"/>
          <a:ea typeface="+mn-ea"/>
          <a:cs typeface="Arial"/>
        </a:defRPr>
      </a:lvl1pPr>
      <a:lvl2pPr marL="557784" indent="-228600" algn="l" defTabSz="457200" rtl="0" eaLnBrk="1" latinLnBrk="0" hangingPunct="1">
        <a:spcBef>
          <a:spcPct val="20000"/>
        </a:spcBef>
        <a:buClr>
          <a:srgbClr val="FDC82F"/>
        </a:buClr>
        <a:buSzPct val="70000"/>
        <a:buFont typeface="Wingdings" charset="2"/>
        <a:buChar char="§"/>
        <a:defRPr sz="2800" kern="1200" baseline="0">
          <a:solidFill>
            <a:schemeClr val="tx1"/>
          </a:solidFill>
          <a:latin typeface="Arial"/>
          <a:ea typeface="+mn-ea"/>
          <a:cs typeface="+mn-cs"/>
        </a:defRPr>
      </a:lvl2pPr>
      <a:lvl3pPr marL="777240" indent="-228600" algn="l" defTabSz="457200" rtl="0" eaLnBrk="1" latinLnBrk="0" hangingPunct="1">
        <a:spcBef>
          <a:spcPct val="20000"/>
        </a:spcBef>
        <a:buClr>
          <a:srgbClr val="FDC82F"/>
        </a:buClr>
        <a:buSzPct val="80000"/>
        <a:buFont typeface="Lucida Grande"/>
        <a:buChar char="–"/>
        <a:defRPr sz="2400" kern="1200" baseline="0">
          <a:solidFill>
            <a:schemeClr val="tx1"/>
          </a:solidFill>
          <a:latin typeface="Arial"/>
          <a:ea typeface="+mn-ea"/>
          <a:cs typeface="+mn-cs"/>
        </a:defRPr>
      </a:lvl3pPr>
      <a:lvl4pPr marL="1051560" indent="-182880" algn="l" defTabSz="457200" rtl="0" eaLnBrk="1" latinLnBrk="0" hangingPunct="1">
        <a:spcBef>
          <a:spcPct val="20000"/>
        </a:spcBef>
        <a:buSzPct val="70000"/>
        <a:buFont typeface="Wingdings" charset="2"/>
        <a:buChar char="§"/>
        <a:defRPr sz="2000" kern="1200">
          <a:solidFill>
            <a:schemeClr val="tx1"/>
          </a:solidFill>
          <a:latin typeface="Arial"/>
          <a:ea typeface="+mn-ea"/>
          <a:cs typeface="Arial"/>
        </a:defRPr>
      </a:lvl4pPr>
      <a:lvl5pPr marL="1234440" indent="-182880" algn="l" defTabSz="457200" rtl="0" eaLnBrk="1" latinLnBrk="0" hangingPunct="1">
        <a:spcBef>
          <a:spcPct val="20000"/>
        </a:spcBef>
        <a:buSzPct val="80000"/>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88356" y="2722643"/>
            <a:ext cx="5884322" cy="1461822"/>
          </a:xfrm>
          <a:prstGeom prst="rect">
            <a:avLst/>
          </a:prstGeom>
          <a:solidFill>
            <a:srgbClr val="0249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3088356" y="2722643"/>
            <a:ext cx="5859471" cy="1176560"/>
          </a:xfrm>
        </p:spPr>
        <p:txBody>
          <a:bodyPr>
            <a:noAutofit/>
          </a:bodyPr>
          <a:lstStyle/>
          <a:p>
            <a:r>
              <a:rPr lang="es-MX" sz="1900" dirty="0" smtClean="0"/>
              <a:t>Manejo DEL SALÓN DE CLASES:</a:t>
            </a:r>
            <a:r>
              <a:rPr lang="es-MX" sz="2400" dirty="0" smtClean="0"/>
              <a:t/>
            </a:r>
            <a:br>
              <a:rPr lang="es-MX" sz="2400" dirty="0" smtClean="0"/>
            </a:br>
            <a:r>
              <a:rPr lang="es-MX" dirty="0" smtClean="0"/>
              <a:t>HORARIOS Y RUTINAS</a:t>
            </a:r>
            <a:endParaRPr lang="es-MX" dirty="0"/>
          </a:p>
        </p:txBody>
      </p:sp>
      <p:sp>
        <p:nvSpPr>
          <p:cNvPr id="4" name="TextBox 3"/>
          <p:cNvSpPr txBox="1"/>
          <p:nvPr/>
        </p:nvSpPr>
        <p:spPr>
          <a:xfrm>
            <a:off x="7315200" y="6642556"/>
            <a:ext cx="1676400" cy="215444"/>
          </a:xfrm>
          <a:prstGeom prst="rect">
            <a:avLst/>
          </a:prstGeom>
          <a:noFill/>
        </p:spPr>
        <p:txBody>
          <a:bodyPr wrap="square" rtlCol="0">
            <a:spAutoFit/>
          </a:bodyPr>
          <a:lstStyle/>
          <a:p>
            <a:pPr algn="r"/>
            <a:r>
              <a:rPr lang="en-US" sz="800" dirty="0" smtClean="0">
                <a:solidFill>
                  <a:schemeClr val="tx1">
                    <a:lumMod val="50000"/>
                    <a:lumOff val="50000"/>
                  </a:schemeClr>
                </a:solidFill>
              </a:rPr>
              <a:t>OTOÑO 2012</a:t>
            </a:r>
            <a:endParaRPr lang="en-US" sz="800" dirty="0">
              <a:solidFill>
                <a:schemeClr val="tx1">
                  <a:lumMod val="50000"/>
                  <a:lumOff val="50000"/>
                </a:schemeClr>
              </a:solidFill>
            </a:endParaRPr>
          </a:p>
        </p:txBody>
      </p:sp>
      <p:sp>
        <p:nvSpPr>
          <p:cNvPr id="5" name="TextBox 4"/>
          <p:cNvSpPr txBox="1"/>
          <p:nvPr/>
        </p:nvSpPr>
        <p:spPr>
          <a:xfrm>
            <a:off x="7116793" y="3793392"/>
            <a:ext cx="1729961" cy="369332"/>
          </a:xfrm>
          <a:prstGeom prst="rect">
            <a:avLst/>
          </a:prstGeom>
          <a:noFill/>
        </p:spPr>
        <p:txBody>
          <a:bodyPr wrap="none" rtlCol="0">
            <a:spAutoFit/>
          </a:bodyPr>
          <a:lstStyle/>
          <a:p>
            <a:r>
              <a:rPr lang="es-MX" dirty="0" smtClean="0">
                <a:solidFill>
                  <a:schemeClr val="bg1"/>
                </a:solidFill>
              </a:rPr>
              <a:t>Español/</a:t>
            </a:r>
            <a:r>
              <a:rPr lang="es-MX" dirty="0" err="1" smtClean="0">
                <a:solidFill>
                  <a:schemeClr val="bg1"/>
                </a:solidFill>
              </a:rPr>
              <a:t>Spanish</a:t>
            </a:r>
            <a:endParaRPr lang="es-MX" dirty="0">
              <a:solidFill>
                <a:schemeClr val="bg1"/>
              </a:solidFill>
            </a:endParaRPr>
          </a:p>
        </p:txBody>
      </p:sp>
    </p:spTree>
    <p:extLst>
      <p:ext uri="{BB962C8B-B14F-4D97-AF65-F5344CB8AC3E}">
        <p14:creationId xmlns:p14="http://schemas.microsoft.com/office/powerpoint/2010/main" val="3974072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Teaching the Daily Schedule ESP_SUB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67743"/>
            <a:ext cx="9143999" cy="6510787"/>
          </a:xfrm>
          <a:prstGeom prst="rect">
            <a:avLst/>
          </a:prstGeom>
        </p:spPr>
      </p:pic>
    </p:spTree>
    <p:extLst>
      <p:ext uri="{BB962C8B-B14F-4D97-AF65-F5344CB8AC3E}">
        <p14:creationId xmlns:p14="http://schemas.microsoft.com/office/powerpoint/2010/main" val="36895071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mute="1">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dirty="0" smtClean="0"/>
              <a:t>Enseñando </a:t>
            </a:r>
            <a:r>
              <a:rPr lang="es-MX" dirty="0"/>
              <a:t>el </a:t>
            </a:r>
            <a:r>
              <a:rPr lang="es-MX" dirty="0" smtClean="0"/>
              <a:t>horario</a:t>
            </a:r>
            <a:endParaRPr lang="en-US" dirty="0"/>
          </a:p>
        </p:txBody>
      </p:sp>
      <p:sp>
        <p:nvSpPr>
          <p:cNvPr id="3" name="Content Placeholder 2"/>
          <p:cNvSpPr>
            <a:spLocks noGrp="1"/>
          </p:cNvSpPr>
          <p:nvPr>
            <p:ph idx="1"/>
          </p:nvPr>
        </p:nvSpPr>
        <p:spPr>
          <a:xfrm>
            <a:off x="331984" y="1822269"/>
            <a:ext cx="5240681" cy="4668178"/>
          </a:xfrm>
        </p:spPr>
        <p:txBody>
          <a:bodyPr>
            <a:noAutofit/>
          </a:bodyPr>
          <a:lstStyle/>
          <a:p>
            <a:r>
              <a:rPr lang="es-MX" sz="2700" dirty="0" smtClean="0"/>
              <a:t>Colocar </a:t>
            </a:r>
            <a:r>
              <a:rPr lang="es-MX" sz="2700" dirty="0"/>
              <a:t>el horario a la </a:t>
            </a:r>
            <a:r>
              <a:rPr lang="es-MX" sz="2700" dirty="0" smtClean="0"/>
              <a:t>vista</a:t>
            </a:r>
            <a:endParaRPr lang="es-MX" sz="1400" dirty="0" smtClean="0"/>
          </a:p>
          <a:p>
            <a:pPr marL="0" indent="0">
              <a:buNone/>
            </a:pPr>
            <a:endParaRPr lang="es-MX" sz="1000" dirty="0" smtClean="0"/>
          </a:p>
          <a:p>
            <a:r>
              <a:rPr lang="es-MX" sz="2700" dirty="0" smtClean="0"/>
              <a:t>Seguir </a:t>
            </a:r>
            <a:r>
              <a:rPr lang="es-MX" sz="2700" dirty="0"/>
              <a:t>el horario de manera </a:t>
            </a:r>
            <a:r>
              <a:rPr lang="es-MX" sz="2700" dirty="0" smtClean="0"/>
              <a:t>constante y congruente</a:t>
            </a:r>
            <a:endParaRPr lang="es-MX" sz="1000" dirty="0" smtClean="0"/>
          </a:p>
          <a:p>
            <a:pPr marL="0" indent="0">
              <a:buNone/>
            </a:pPr>
            <a:endParaRPr lang="es-MX" sz="1000" dirty="0" smtClean="0"/>
          </a:p>
          <a:p>
            <a:r>
              <a:rPr lang="es-MX" sz="2700" dirty="0" smtClean="0"/>
              <a:t>Enseñar </a:t>
            </a:r>
            <a:r>
              <a:rPr lang="es-MX" sz="2700" dirty="0"/>
              <a:t>el horario para </a:t>
            </a:r>
            <a:r>
              <a:rPr lang="es-MX" sz="2700" dirty="0" smtClean="0"/>
              <a:t>que TODOS </a:t>
            </a:r>
            <a:r>
              <a:rPr lang="es-MX" sz="2700" dirty="0"/>
              <a:t>los niños </a:t>
            </a:r>
            <a:r>
              <a:rPr lang="es-MX" sz="2700" dirty="0" smtClean="0"/>
              <a:t>entiendan</a:t>
            </a:r>
          </a:p>
          <a:p>
            <a:pPr marL="0" indent="0">
              <a:buNone/>
            </a:pPr>
            <a:endParaRPr lang="es-MX" sz="1000" dirty="0" smtClean="0"/>
          </a:p>
          <a:p>
            <a:r>
              <a:rPr lang="es-MX" sz="2700" dirty="0" smtClean="0"/>
              <a:t>Individualizar </a:t>
            </a:r>
            <a:r>
              <a:rPr lang="es-MX" sz="2700" dirty="0"/>
              <a:t>la </a:t>
            </a:r>
            <a:r>
              <a:rPr lang="es-MX" sz="2700" dirty="0" smtClean="0"/>
              <a:t>instrucción</a:t>
            </a:r>
          </a:p>
          <a:p>
            <a:pPr marL="0" indent="0">
              <a:buNone/>
            </a:pPr>
            <a:endParaRPr lang="es-MX" sz="1000" dirty="0" smtClean="0"/>
          </a:p>
          <a:p>
            <a:r>
              <a:rPr lang="es-MX" sz="2700" dirty="0" smtClean="0"/>
              <a:t>Alentar </a:t>
            </a:r>
            <a:r>
              <a:rPr lang="es-MX" sz="2700" dirty="0"/>
              <a:t>los esfuerzos de los </a:t>
            </a:r>
            <a:br>
              <a:rPr lang="es-MX" sz="2700" dirty="0"/>
            </a:br>
            <a:r>
              <a:rPr lang="es-MX" sz="2700" dirty="0" smtClean="0"/>
              <a:t>niños</a:t>
            </a:r>
            <a:endParaRPr lang="es-MX" sz="2700" dirty="0"/>
          </a:p>
        </p:txBody>
      </p:sp>
      <p:pic>
        <p:nvPicPr>
          <p:cNvPr id="5" name="Picture 4" descr="image15.jpe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29923" y="1600200"/>
            <a:ext cx="2351632" cy="4703263"/>
          </a:xfrm>
          <a:prstGeom prst="rect">
            <a:avLst/>
          </a:prstGeom>
        </p:spPr>
      </p:pic>
    </p:spTree>
    <p:extLst>
      <p:ext uri="{BB962C8B-B14F-4D97-AF65-F5344CB8AC3E}">
        <p14:creationId xmlns:p14="http://schemas.microsoft.com/office/powerpoint/2010/main" val="242132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37"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anim calcmode="lin" valueType="num">
                                      <p:cBhvr>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2"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grpId="0"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1000"/>
                                        <p:tgtEl>
                                          <p:spTgt spid="3">
                                            <p:txEl>
                                              <p:pRg st="6" end="6"/>
                                            </p:txEl>
                                          </p:spTgt>
                                        </p:tgtEl>
                                      </p:cBhvr>
                                    </p:animEffect>
                                    <p:anim calcmode="lin" valueType="num">
                                      <p:cBhvr>
                                        <p:cTn id="3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6"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7"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1000"/>
                                        <p:tgtEl>
                                          <p:spTgt spid="3">
                                            <p:txEl>
                                              <p:pRg st="8" end="8"/>
                                            </p:txEl>
                                          </p:spTgt>
                                        </p:tgtEl>
                                      </p:cBhvr>
                                    </p:animEffect>
                                    <p:anim calcmode="lin" valueType="num">
                                      <p:cBhvr>
                                        <p:cTn id="4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4" dur="900" decel="100000" fill="hold"/>
                                        <p:tgtEl>
                                          <p:spTgt spid="3">
                                            <p:txEl>
                                              <p:pRg st="8" end="8"/>
                                            </p:txEl>
                                          </p:spTgt>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3">
                                            <p:txEl>
                                              <p:pRg st="8" end="8"/>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smtClean="0"/>
              <a:t>Cambios en el horario</a:t>
            </a:r>
            <a:endParaRPr lang="es-MX" dirty="0"/>
          </a:p>
        </p:txBody>
      </p:sp>
      <p:sp>
        <p:nvSpPr>
          <p:cNvPr id="4" name="Freeform 3"/>
          <p:cNvSpPr/>
          <p:nvPr/>
        </p:nvSpPr>
        <p:spPr>
          <a:xfrm>
            <a:off x="1616030" y="1979989"/>
            <a:ext cx="5895642" cy="2066568"/>
          </a:xfrm>
          <a:custGeom>
            <a:avLst/>
            <a:gdLst>
              <a:gd name="connsiteX0" fmla="*/ 0 w 5895642"/>
              <a:gd name="connsiteY0" fmla="*/ 0 h 2066568"/>
              <a:gd name="connsiteX1" fmla="*/ 5895642 w 5895642"/>
              <a:gd name="connsiteY1" fmla="*/ 0 h 2066568"/>
              <a:gd name="connsiteX2" fmla="*/ 5895642 w 5895642"/>
              <a:gd name="connsiteY2" fmla="*/ 2066568 h 2066568"/>
              <a:gd name="connsiteX3" fmla="*/ 0 w 5895642"/>
              <a:gd name="connsiteY3" fmla="*/ 2066568 h 2066568"/>
              <a:gd name="connsiteX4" fmla="*/ 0 w 5895642"/>
              <a:gd name="connsiteY4" fmla="*/ 0 h 2066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5642" h="2066568">
                <a:moveTo>
                  <a:pt x="0" y="0"/>
                </a:moveTo>
                <a:lnTo>
                  <a:pt x="5895642" y="0"/>
                </a:lnTo>
                <a:lnTo>
                  <a:pt x="5895642" y="2066568"/>
                </a:lnTo>
                <a:lnTo>
                  <a:pt x="0" y="2066568"/>
                </a:lnTo>
                <a:lnTo>
                  <a:pt x="0" y="0"/>
                </a:lnTo>
                <a:close/>
              </a:path>
            </a:pathLst>
          </a:custGeom>
          <a:solidFill>
            <a:srgbClr val="3366FF"/>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34290" tIns="34290" rIns="34290" bIns="34290" numCol="1" spcCol="1270" anchor="ctr" anchorCtr="0">
            <a:noAutofit/>
          </a:bodyPr>
          <a:lstStyle/>
          <a:p>
            <a:pPr algn="ctr" defTabSz="2400300">
              <a:lnSpc>
                <a:spcPct val="90000"/>
              </a:lnSpc>
              <a:spcBef>
                <a:spcPct val="0"/>
              </a:spcBef>
              <a:spcAft>
                <a:spcPct val="35000"/>
              </a:spcAft>
            </a:pPr>
            <a:r>
              <a:rPr lang="es-MX" sz="4800" b="1" dirty="0">
                <a:solidFill>
                  <a:srgbClr val="FFFFFF"/>
                </a:solidFill>
                <a:latin typeface="Century Gothic"/>
                <a:cs typeface="Century Gothic"/>
              </a:rPr>
              <a:t>Prepare </a:t>
            </a:r>
            <a:r>
              <a:rPr lang="es-MX" sz="4800" dirty="0">
                <a:solidFill>
                  <a:srgbClr val="FFFFFF"/>
                </a:solidFill>
                <a:latin typeface="Century Gothic"/>
                <a:cs typeface="Century Gothic"/>
              </a:rPr>
              <a:t>a los niños de antemano</a:t>
            </a:r>
          </a:p>
        </p:txBody>
      </p:sp>
      <p:sp>
        <p:nvSpPr>
          <p:cNvPr id="5" name="Freeform 4"/>
          <p:cNvSpPr/>
          <p:nvPr/>
        </p:nvSpPr>
        <p:spPr>
          <a:xfrm>
            <a:off x="631695" y="4313069"/>
            <a:ext cx="1968670" cy="1729457"/>
          </a:xfrm>
          <a:custGeom>
            <a:avLst/>
            <a:gdLst>
              <a:gd name="connsiteX0" fmla="*/ 0 w 2403991"/>
              <a:gd name="connsiteY0" fmla="*/ 0 h 983541"/>
              <a:gd name="connsiteX1" fmla="*/ 2403991 w 2403991"/>
              <a:gd name="connsiteY1" fmla="*/ 0 h 983541"/>
              <a:gd name="connsiteX2" fmla="*/ 2403991 w 2403991"/>
              <a:gd name="connsiteY2" fmla="*/ 983541 h 983541"/>
              <a:gd name="connsiteX3" fmla="*/ 0 w 2403991"/>
              <a:gd name="connsiteY3" fmla="*/ 983541 h 983541"/>
              <a:gd name="connsiteX4" fmla="*/ 0 w 2403991"/>
              <a:gd name="connsiteY4" fmla="*/ 0 h 98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3991" h="983541">
                <a:moveTo>
                  <a:pt x="0" y="0"/>
                </a:moveTo>
                <a:lnTo>
                  <a:pt x="2403991" y="0"/>
                </a:lnTo>
                <a:lnTo>
                  <a:pt x="2403991" y="983541"/>
                </a:lnTo>
                <a:lnTo>
                  <a:pt x="0" y="983541"/>
                </a:lnTo>
                <a:lnTo>
                  <a:pt x="0" y="0"/>
                </a:lnTo>
                <a:close/>
              </a:path>
            </a:pathLst>
          </a:custGeom>
          <a:solidFill>
            <a:srgbClr val="00800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8415" tIns="18415" rIns="18415" bIns="18415" numCol="1" spcCol="1270" anchor="ctr" anchorCtr="0">
            <a:noAutofit/>
          </a:bodyPr>
          <a:lstStyle/>
          <a:p>
            <a:pPr algn="ctr" defTabSz="1289050">
              <a:lnSpc>
                <a:spcPct val="90000"/>
              </a:lnSpc>
              <a:spcBef>
                <a:spcPct val="0"/>
              </a:spcBef>
              <a:spcAft>
                <a:spcPct val="35000"/>
              </a:spcAft>
            </a:pPr>
            <a:r>
              <a:rPr lang="es-MX" sz="2400" dirty="0">
                <a:solidFill>
                  <a:prstClr val="white"/>
                </a:solidFill>
                <a:latin typeface="Century Gothic"/>
                <a:cs typeface="Century Gothic"/>
              </a:rPr>
              <a:t>Anúncielo al grupo entero </a:t>
            </a:r>
          </a:p>
        </p:txBody>
      </p:sp>
      <p:sp>
        <p:nvSpPr>
          <p:cNvPr id="6" name="Freeform 5"/>
          <p:cNvSpPr/>
          <p:nvPr/>
        </p:nvSpPr>
        <p:spPr>
          <a:xfrm>
            <a:off x="3355474" y="4313069"/>
            <a:ext cx="2406316" cy="1729457"/>
          </a:xfrm>
          <a:custGeom>
            <a:avLst/>
            <a:gdLst>
              <a:gd name="connsiteX0" fmla="*/ 0 w 2525478"/>
              <a:gd name="connsiteY0" fmla="*/ 0 h 983541"/>
              <a:gd name="connsiteX1" fmla="*/ 2525478 w 2525478"/>
              <a:gd name="connsiteY1" fmla="*/ 0 h 983541"/>
              <a:gd name="connsiteX2" fmla="*/ 2525478 w 2525478"/>
              <a:gd name="connsiteY2" fmla="*/ 983541 h 983541"/>
              <a:gd name="connsiteX3" fmla="*/ 0 w 2525478"/>
              <a:gd name="connsiteY3" fmla="*/ 983541 h 983541"/>
              <a:gd name="connsiteX4" fmla="*/ 0 w 2525478"/>
              <a:gd name="connsiteY4" fmla="*/ 0 h 98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5478" h="983541">
                <a:moveTo>
                  <a:pt x="0" y="0"/>
                </a:moveTo>
                <a:lnTo>
                  <a:pt x="2525478" y="0"/>
                </a:lnTo>
                <a:lnTo>
                  <a:pt x="2525478" y="983541"/>
                </a:lnTo>
                <a:lnTo>
                  <a:pt x="0" y="983541"/>
                </a:lnTo>
                <a:lnTo>
                  <a:pt x="0" y="0"/>
                </a:lnTo>
                <a:close/>
              </a:path>
            </a:pathLst>
          </a:custGeom>
          <a:solidFill>
            <a:srgbClr val="00800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8415" tIns="18415" rIns="18415" bIns="18415" numCol="1" spcCol="1270" anchor="ctr" anchorCtr="0">
            <a:noAutofit/>
          </a:bodyPr>
          <a:lstStyle/>
          <a:p>
            <a:pPr algn="ctr" defTabSz="1289050">
              <a:lnSpc>
                <a:spcPct val="90000"/>
              </a:lnSpc>
              <a:spcBef>
                <a:spcPct val="0"/>
              </a:spcBef>
              <a:spcAft>
                <a:spcPct val="35000"/>
              </a:spcAft>
            </a:pPr>
            <a:r>
              <a:rPr lang="es-MX" sz="2400" dirty="0">
                <a:solidFill>
                  <a:prstClr val="white"/>
                </a:solidFill>
                <a:latin typeface="Century Gothic"/>
                <a:cs typeface="Century Gothic"/>
              </a:rPr>
              <a:t>Proporcione apoyos </a:t>
            </a:r>
            <a:br>
              <a:rPr lang="es-MX" sz="2400" dirty="0">
                <a:solidFill>
                  <a:prstClr val="white"/>
                </a:solidFill>
                <a:latin typeface="Century Gothic"/>
                <a:cs typeface="Century Gothic"/>
              </a:rPr>
            </a:br>
            <a:r>
              <a:rPr lang="es-MX" sz="2400" dirty="0">
                <a:solidFill>
                  <a:prstClr val="white"/>
                </a:solidFill>
                <a:latin typeface="Century Gothic"/>
                <a:cs typeface="Century Gothic"/>
              </a:rPr>
              <a:t>visuales</a:t>
            </a:r>
          </a:p>
        </p:txBody>
      </p:sp>
      <p:sp>
        <p:nvSpPr>
          <p:cNvPr id="7" name="Freeform 6"/>
          <p:cNvSpPr/>
          <p:nvPr/>
        </p:nvSpPr>
        <p:spPr>
          <a:xfrm>
            <a:off x="6378193" y="4313069"/>
            <a:ext cx="2266957" cy="1729457"/>
          </a:xfrm>
          <a:custGeom>
            <a:avLst/>
            <a:gdLst>
              <a:gd name="connsiteX0" fmla="*/ 0 w 2768236"/>
              <a:gd name="connsiteY0" fmla="*/ 0 h 983541"/>
              <a:gd name="connsiteX1" fmla="*/ 2768236 w 2768236"/>
              <a:gd name="connsiteY1" fmla="*/ 0 h 983541"/>
              <a:gd name="connsiteX2" fmla="*/ 2768236 w 2768236"/>
              <a:gd name="connsiteY2" fmla="*/ 983541 h 983541"/>
              <a:gd name="connsiteX3" fmla="*/ 0 w 2768236"/>
              <a:gd name="connsiteY3" fmla="*/ 983541 h 983541"/>
              <a:gd name="connsiteX4" fmla="*/ 0 w 2768236"/>
              <a:gd name="connsiteY4" fmla="*/ 0 h 98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8236" h="983541">
                <a:moveTo>
                  <a:pt x="0" y="0"/>
                </a:moveTo>
                <a:lnTo>
                  <a:pt x="2768236" y="0"/>
                </a:lnTo>
                <a:lnTo>
                  <a:pt x="2768236" y="983541"/>
                </a:lnTo>
                <a:lnTo>
                  <a:pt x="0" y="983541"/>
                </a:lnTo>
                <a:lnTo>
                  <a:pt x="0" y="0"/>
                </a:lnTo>
                <a:close/>
              </a:path>
            </a:pathLst>
          </a:custGeom>
          <a:solidFill>
            <a:srgbClr val="00800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8415" tIns="18415" rIns="18415" bIns="18415" numCol="1" spcCol="1270" anchor="ctr" anchorCtr="0">
            <a:noAutofit/>
          </a:bodyPr>
          <a:lstStyle/>
          <a:p>
            <a:pPr algn="ctr" defTabSz="1289050">
              <a:lnSpc>
                <a:spcPct val="90000"/>
              </a:lnSpc>
              <a:spcBef>
                <a:spcPct val="0"/>
              </a:spcBef>
              <a:spcAft>
                <a:spcPct val="35000"/>
              </a:spcAft>
            </a:pPr>
            <a:r>
              <a:rPr lang="es-MX" sz="2400" dirty="0">
                <a:solidFill>
                  <a:prstClr val="white"/>
                </a:solidFill>
                <a:latin typeface="Century Gothic"/>
                <a:cs typeface="Century Gothic"/>
              </a:rPr>
              <a:t>Recuérdelo amablemente a los niños a menudo</a:t>
            </a:r>
          </a:p>
        </p:txBody>
      </p:sp>
    </p:spTree>
    <p:extLst>
      <p:ext uri="{BB962C8B-B14F-4D97-AF65-F5344CB8AC3E}">
        <p14:creationId xmlns:p14="http://schemas.microsoft.com/office/powerpoint/2010/main" val="96201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smtClean="0"/>
              <a:t>Rutinas</a:t>
            </a:r>
            <a:endParaRPr lang="es-MX" dirty="0"/>
          </a:p>
        </p:txBody>
      </p:sp>
      <p:sp>
        <p:nvSpPr>
          <p:cNvPr id="14" name="Rectangle 13"/>
          <p:cNvSpPr/>
          <p:nvPr/>
        </p:nvSpPr>
        <p:spPr>
          <a:xfrm>
            <a:off x="2683351" y="2000731"/>
            <a:ext cx="5992753" cy="925114"/>
          </a:xfrm>
          <a:prstGeom prst="rect">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1371600" defTabSz="1200150">
              <a:lnSpc>
                <a:spcPct val="90000"/>
              </a:lnSpc>
              <a:spcBef>
                <a:spcPct val="0"/>
              </a:spcBef>
              <a:spcAft>
                <a:spcPct val="35000"/>
              </a:spcAft>
            </a:pPr>
            <a:r>
              <a:rPr lang="es-MX" sz="2800" dirty="0">
                <a:solidFill>
                  <a:prstClr val="white"/>
                </a:solidFill>
                <a:latin typeface="Century Gothic"/>
                <a:cs typeface="Century Gothic"/>
              </a:rPr>
              <a:t>Una serie de comportamientos</a:t>
            </a:r>
          </a:p>
        </p:txBody>
      </p:sp>
      <p:sp>
        <p:nvSpPr>
          <p:cNvPr id="15" name="Rectangle 14"/>
          <p:cNvSpPr/>
          <p:nvPr/>
        </p:nvSpPr>
        <p:spPr>
          <a:xfrm>
            <a:off x="2683351" y="3037033"/>
            <a:ext cx="5992753" cy="2075294"/>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1371600" defTabSz="1066800">
              <a:lnSpc>
                <a:spcPct val="90000"/>
              </a:lnSpc>
              <a:spcBef>
                <a:spcPct val="0"/>
              </a:spcBef>
              <a:defRPr/>
            </a:pPr>
            <a:r>
              <a:rPr lang="es-MX" sz="2800" dirty="0">
                <a:solidFill>
                  <a:prstClr val="white"/>
                </a:solidFill>
                <a:latin typeface="Century Gothic"/>
              </a:rPr>
              <a:t>Incluyen</a:t>
            </a:r>
          </a:p>
          <a:p>
            <a:pPr marL="1371600" lvl="1" defTabSz="889000">
              <a:lnSpc>
                <a:spcPct val="140000"/>
              </a:lnSpc>
              <a:spcBef>
                <a:spcPct val="0"/>
              </a:spcBef>
              <a:buFontTx/>
              <a:buChar char="••"/>
              <a:defRPr/>
            </a:pPr>
            <a:r>
              <a:rPr lang="es-MX" sz="2000" b="1" dirty="0" smtClean="0">
                <a:solidFill>
                  <a:srgbClr val="FFFFFF"/>
                </a:solidFill>
                <a:latin typeface="Century Gothic"/>
              </a:rPr>
              <a:t>Recoger</a:t>
            </a:r>
            <a:endParaRPr lang="es-MX" sz="2000" b="1" dirty="0">
              <a:solidFill>
                <a:srgbClr val="FFFFFF"/>
              </a:solidFill>
              <a:latin typeface="Century Gothic"/>
            </a:endParaRPr>
          </a:p>
          <a:p>
            <a:pPr lvl="3" defTabSz="889000">
              <a:lnSpc>
                <a:spcPct val="140000"/>
              </a:lnSpc>
              <a:spcBef>
                <a:spcPct val="0"/>
              </a:spcBef>
              <a:buFontTx/>
              <a:buChar char="••"/>
              <a:defRPr/>
            </a:pPr>
            <a:r>
              <a:rPr lang="es-MX" sz="2000" b="1" dirty="0">
                <a:solidFill>
                  <a:srgbClr val="FFFFFF"/>
                </a:solidFill>
                <a:latin typeface="Century Gothic"/>
              </a:rPr>
              <a:t>Las horas de comidas</a:t>
            </a:r>
          </a:p>
          <a:p>
            <a:pPr marL="1371600" lvl="2" defTabSz="889000">
              <a:lnSpc>
                <a:spcPct val="140000"/>
              </a:lnSpc>
              <a:spcBef>
                <a:spcPct val="0"/>
              </a:spcBef>
              <a:buFontTx/>
              <a:buChar char="••"/>
              <a:defRPr/>
            </a:pPr>
            <a:r>
              <a:rPr lang="es-MX" sz="2000" b="1" dirty="0">
                <a:solidFill>
                  <a:srgbClr val="FFFFFF"/>
                </a:solidFill>
                <a:latin typeface="Century Gothic"/>
              </a:rPr>
              <a:t>Llegada/salida</a:t>
            </a:r>
          </a:p>
        </p:txBody>
      </p:sp>
      <p:sp>
        <p:nvSpPr>
          <p:cNvPr id="16" name="Rectangle 15"/>
          <p:cNvSpPr/>
          <p:nvPr/>
        </p:nvSpPr>
        <p:spPr>
          <a:xfrm>
            <a:off x="2683351" y="5214499"/>
            <a:ext cx="5992753" cy="925114"/>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1371600" defTabSz="1200150">
              <a:lnSpc>
                <a:spcPct val="90000"/>
              </a:lnSpc>
              <a:spcBef>
                <a:spcPct val="0"/>
              </a:spcBef>
              <a:spcAft>
                <a:spcPct val="35000"/>
              </a:spcAft>
            </a:pPr>
            <a:r>
              <a:rPr lang="es-MX" sz="2800" dirty="0">
                <a:solidFill>
                  <a:prstClr val="white"/>
                </a:solidFill>
                <a:latin typeface="Century Gothic"/>
                <a:cs typeface="Century Gothic"/>
              </a:rPr>
              <a:t>Ocurren de manera    </a:t>
            </a:r>
            <a:br>
              <a:rPr lang="es-MX" sz="2800" dirty="0">
                <a:solidFill>
                  <a:prstClr val="white"/>
                </a:solidFill>
                <a:latin typeface="Century Gothic"/>
                <a:cs typeface="Century Gothic"/>
              </a:rPr>
            </a:br>
            <a:r>
              <a:rPr lang="es-MX" sz="2800" dirty="0">
                <a:solidFill>
                  <a:prstClr val="white"/>
                </a:solidFill>
                <a:latin typeface="Century Gothic"/>
                <a:cs typeface="Century Gothic"/>
              </a:rPr>
              <a:t>           regular</a:t>
            </a:r>
          </a:p>
        </p:txBody>
      </p:sp>
      <p:sp>
        <p:nvSpPr>
          <p:cNvPr id="9" name="Oval 8"/>
          <p:cNvSpPr/>
          <p:nvPr/>
        </p:nvSpPr>
        <p:spPr>
          <a:xfrm>
            <a:off x="474859" y="2703920"/>
            <a:ext cx="3191967" cy="2924186"/>
          </a:xfrm>
          <a:prstGeom prst="ellipse">
            <a:avLst/>
          </a:prstGeom>
          <a:blipFill rotWithShape="1">
            <a:blip r:embed="rId2" cstate="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B w="165100" h="254000"/>
          </a:sp3d>
        </p:spPr>
      </p:sp>
    </p:spTree>
    <p:extLst>
      <p:ext uri="{BB962C8B-B14F-4D97-AF65-F5344CB8AC3E}">
        <p14:creationId xmlns:p14="http://schemas.microsoft.com/office/powerpoint/2010/main" val="138806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900" decel="100000" fill="hold"/>
                                        <p:tgtEl>
                                          <p:spTgt spid="1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900" decel="100000" fill="hold"/>
                                        <p:tgtEl>
                                          <p:spTgt spid="16"/>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smtClean="0"/>
              <a:t>Enseñando las rutinas</a:t>
            </a:r>
            <a:endParaRPr lang="es-MX" dirty="0"/>
          </a:p>
        </p:txBody>
      </p:sp>
      <p:sp>
        <p:nvSpPr>
          <p:cNvPr id="4" name="Freeform 3"/>
          <p:cNvSpPr/>
          <p:nvPr/>
        </p:nvSpPr>
        <p:spPr>
          <a:xfrm>
            <a:off x="795647" y="1816960"/>
            <a:ext cx="7695209" cy="1373886"/>
          </a:xfrm>
          <a:custGeom>
            <a:avLst/>
            <a:gdLst>
              <a:gd name="connsiteX0" fmla="*/ 0 w 8603070"/>
              <a:gd name="connsiteY0" fmla="*/ 397974 h 2387798"/>
              <a:gd name="connsiteX1" fmla="*/ 397974 w 8603070"/>
              <a:gd name="connsiteY1" fmla="*/ 0 h 2387798"/>
              <a:gd name="connsiteX2" fmla="*/ 8205096 w 8603070"/>
              <a:gd name="connsiteY2" fmla="*/ 0 h 2387798"/>
              <a:gd name="connsiteX3" fmla="*/ 8603070 w 8603070"/>
              <a:gd name="connsiteY3" fmla="*/ 397974 h 2387798"/>
              <a:gd name="connsiteX4" fmla="*/ 8603070 w 8603070"/>
              <a:gd name="connsiteY4" fmla="*/ 1989824 h 2387798"/>
              <a:gd name="connsiteX5" fmla="*/ 8205096 w 8603070"/>
              <a:gd name="connsiteY5" fmla="*/ 2387798 h 2387798"/>
              <a:gd name="connsiteX6" fmla="*/ 397974 w 8603070"/>
              <a:gd name="connsiteY6" fmla="*/ 2387798 h 2387798"/>
              <a:gd name="connsiteX7" fmla="*/ 0 w 8603070"/>
              <a:gd name="connsiteY7" fmla="*/ 1989824 h 2387798"/>
              <a:gd name="connsiteX8" fmla="*/ 0 w 8603070"/>
              <a:gd name="connsiteY8" fmla="*/ 397974 h 238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03070" h="2387798">
                <a:moveTo>
                  <a:pt x="0" y="397974"/>
                </a:moveTo>
                <a:cubicBezTo>
                  <a:pt x="0" y="178179"/>
                  <a:pt x="178179" y="0"/>
                  <a:pt x="397974" y="0"/>
                </a:cubicBezTo>
                <a:lnTo>
                  <a:pt x="8205096" y="0"/>
                </a:lnTo>
                <a:cubicBezTo>
                  <a:pt x="8424891" y="0"/>
                  <a:pt x="8603070" y="178179"/>
                  <a:pt x="8603070" y="397974"/>
                </a:cubicBezTo>
                <a:lnTo>
                  <a:pt x="8603070" y="1989824"/>
                </a:lnTo>
                <a:cubicBezTo>
                  <a:pt x="8603070" y="2209619"/>
                  <a:pt x="8424891" y="2387798"/>
                  <a:pt x="8205096" y="2387798"/>
                </a:cubicBezTo>
                <a:lnTo>
                  <a:pt x="397974" y="2387798"/>
                </a:lnTo>
                <a:cubicBezTo>
                  <a:pt x="178179" y="2387798"/>
                  <a:pt x="0" y="2209619"/>
                  <a:pt x="0" y="1989824"/>
                </a:cubicBezTo>
                <a:lnTo>
                  <a:pt x="0" y="397974"/>
                </a:lnTo>
                <a:close/>
              </a:path>
            </a:pathLst>
          </a:custGeom>
          <a:solidFill>
            <a:schemeClr val="accent6">
              <a:lumMod val="75000"/>
            </a:schemeClr>
          </a:solidFill>
          <a:ln w="19050" cmpd="sng">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257533" tIns="257533" rIns="257533" bIns="257533" numCol="1" spcCol="1270" anchor="ctr" anchorCtr="0">
            <a:noAutofit/>
          </a:bodyPr>
          <a:lstStyle/>
          <a:p>
            <a:pPr algn="ctr" defTabSz="1644650">
              <a:lnSpc>
                <a:spcPct val="90000"/>
              </a:lnSpc>
              <a:spcBef>
                <a:spcPct val="0"/>
              </a:spcBef>
              <a:spcAft>
                <a:spcPct val="35000"/>
              </a:spcAft>
            </a:pPr>
            <a:r>
              <a:rPr lang="es-MX" sz="4400" dirty="0">
                <a:solidFill>
                  <a:prstClr val="black"/>
                </a:solidFill>
                <a:latin typeface="Century Gothic"/>
                <a:cs typeface="Century Gothic"/>
              </a:rPr>
              <a:t>Proporcionar un </a:t>
            </a:r>
            <a:r>
              <a:rPr lang="es-MX" sz="4400" b="1" u="sng" dirty="0">
                <a:solidFill>
                  <a:prstClr val="black"/>
                </a:solidFill>
                <a:latin typeface="Century Gothic"/>
                <a:cs typeface="Century Gothic"/>
              </a:rPr>
              <a:t>modelo</a:t>
            </a:r>
            <a:r>
              <a:rPr lang="es-MX" sz="4400" dirty="0">
                <a:solidFill>
                  <a:prstClr val="black"/>
                </a:solidFill>
                <a:latin typeface="Century Gothic"/>
                <a:cs typeface="Century Gothic"/>
              </a:rPr>
              <a:t> </a:t>
            </a:r>
          </a:p>
        </p:txBody>
      </p:sp>
      <p:sp>
        <p:nvSpPr>
          <p:cNvPr id="5" name="Freeform 4"/>
          <p:cNvSpPr/>
          <p:nvPr/>
        </p:nvSpPr>
        <p:spPr>
          <a:xfrm>
            <a:off x="795648" y="5010556"/>
            <a:ext cx="7695208" cy="1425039"/>
          </a:xfrm>
          <a:custGeom>
            <a:avLst/>
            <a:gdLst>
              <a:gd name="connsiteX0" fmla="*/ 0 w 8603070"/>
              <a:gd name="connsiteY0" fmla="*/ 338768 h 2032565"/>
              <a:gd name="connsiteX1" fmla="*/ 338768 w 8603070"/>
              <a:gd name="connsiteY1" fmla="*/ 0 h 2032565"/>
              <a:gd name="connsiteX2" fmla="*/ 8264302 w 8603070"/>
              <a:gd name="connsiteY2" fmla="*/ 0 h 2032565"/>
              <a:gd name="connsiteX3" fmla="*/ 8603070 w 8603070"/>
              <a:gd name="connsiteY3" fmla="*/ 338768 h 2032565"/>
              <a:gd name="connsiteX4" fmla="*/ 8603070 w 8603070"/>
              <a:gd name="connsiteY4" fmla="*/ 1693797 h 2032565"/>
              <a:gd name="connsiteX5" fmla="*/ 8264302 w 8603070"/>
              <a:gd name="connsiteY5" fmla="*/ 2032565 h 2032565"/>
              <a:gd name="connsiteX6" fmla="*/ 338768 w 8603070"/>
              <a:gd name="connsiteY6" fmla="*/ 2032565 h 2032565"/>
              <a:gd name="connsiteX7" fmla="*/ 0 w 8603070"/>
              <a:gd name="connsiteY7" fmla="*/ 1693797 h 2032565"/>
              <a:gd name="connsiteX8" fmla="*/ 0 w 8603070"/>
              <a:gd name="connsiteY8" fmla="*/ 338768 h 203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03070" h="2032565">
                <a:moveTo>
                  <a:pt x="0" y="338768"/>
                </a:moveTo>
                <a:cubicBezTo>
                  <a:pt x="0" y="151672"/>
                  <a:pt x="151672" y="0"/>
                  <a:pt x="338768" y="0"/>
                </a:cubicBezTo>
                <a:lnTo>
                  <a:pt x="8264302" y="0"/>
                </a:lnTo>
                <a:cubicBezTo>
                  <a:pt x="8451398" y="0"/>
                  <a:pt x="8603070" y="151672"/>
                  <a:pt x="8603070" y="338768"/>
                </a:cubicBezTo>
                <a:lnTo>
                  <a:pt x="8603070" y="1693797"/>
                </a:lnTo>
                <a:cubicBezTo>
                  <a:pt x="8603070" y="1880893"/>
                  <a:pt x="8451398" y="2032565"/>
                  <a:pt x="8264302" y="2032565"/>
                </a:cubicBezTo>
                <a:lnTo>
                  <a:pt x="338768" y="2032565"/>
                </a:lnTo>
                <a:cubicBezTo>
                  <a:pt x="151672" y="2032565"/>
                  <a:pt x="0" y="1880893"/>
                  <a:pt x="0" y="1693797"/>
                </a:cubicBezTo>
                <a:lnTo>
                  <a:pt x="0" y="338768"/>
                </a:lnTo>
                <a:close/>
              </a:path>
            </a:pathLst>
          </a:custGeom>
          <a:solidFill>
            <a:srgbClr val="3366FF"/>
          </a:solidFill>
          <a:ln>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hemeClr val="accent2">
              <a:hueOff val="2817853"/>
              <a:satOff val="-20162"/>
              <a:lumOff val="-1177"/>
              <a:alphaOff val="0"/>
            </a:schemeClr>
          </a:fillRef>
          <a:effectRef idx="2">
            <a:schemeClr val="accent2">
              <a:hueOff val="2817853"/>
              <a:satOff val="-20162"/>
              <a:lumOff val="-1177"/>
              <a:alphaOff val="0"/>
            </a:schemeClr>
          </a:effectRef>
          <a:fontRef idx="minor">
            <a:schemeClr val="lt1"/>
          </a:fontRef>
        </p:style>
        <p:txBody>
          <a:bodyPr spcFirstLastPara="0" vert="horz" wrap="square" lIns="240192" tIns="240192" rIns="240192" bIns="240192" numCol="1" spcCol="1270" anchor="ctr" anchorCtr="0">
            <a:noAutofit/>
          </a:bodyPr>
          <a:lstStyle/>
          <a:p>
            <a:pPr algn="ctr" defTabSz="1644650">
              <a:lnSpc>
                <a:spcPct val="90000"/>
              </a:lnSpc>
              <a:spcBef>
                <a:spcPct val="0"/>
              </a:spcBef>
              <a:spcAft>
                <a:spcPct val="35000"/>
              </a:spcAft>
            </a:pPr>
            <a:r>
              <a:rPr lang="es-MX" sz="4000" dirty="0">
                <a:solidFill>
                  <a:prstClr val="black"/>
                </a:solidFill>
                <a:latin typeface="Century Gothic"/>
                <a:cs typeface="Century Gothic"/>
              </a:rPr>
              <a:t>Proporcionar </a:t>
            </a:r>
            <a:r>
              <a:rPr lang="es-MX" sz="4000" b="1" u="sng" dirty="0">
                <a:solidFill>
                  <a:prstClr val="black"/>
                </a:solidFill>
                <a:latin typeface="Century Gothic"/>
                <a:cs typeface="Century Gothic"/>
              </a:rPr>
              <a:t>comentarios positivos</a:t>
            </a:r>
            <a:endParaRPr lang="es-MX" sz="4000" dirty="0">
              <a:solidFill>
                <a:prstClr val="black"/>
              </a:solidFill>
              <a:latin typeface="Century Gothic"/>
              <a:cs typeface="Century Gothic"/>
            </a:endParaRPr>
          </a:p>
        </p:txBody>
      </p:sp>
      <p:sp>
        <p:nvSpPr>
          <p:cNvPr id="6" name="Freeform 5"/>
          <p:cNvSpPr/>
          <p:nvPr/>
        </p:nvSpPr>
        <p:spPr>
          <a:xfrm>
            <a:off x="795648" y="3403637"/>
            <a:ext cx="7695209" cy="1455137"/>
          </a:xfrm>
          <a:custGeom>
            <a:avLst/>
            <a:gdLst>
              <a:gd name="connsiteX0" fmla="*/ 0 w 8603070"/>
              <a:gd name="connsiteY0" fmla="*/ 397974 h 2387798"/>
              <a:gd name="connsiteX1" fmla="*/ 397974 w 8603070"/>
              <a:gd name="connsiteY1" fmla="*/ 0 h 2387798"/>
              <a:gd name="connsiteX2" fmla="*/ 8205096 w 8603070"/>
              <a:gd name="connsiteY2" fmla="*/ 0 h 2387798"/>
              <a:gd name="connsiteX3" fmla="*/ 8603070 w 8603070"/>
              <a:gd name="connsiteY3" fmla="*/ 397974 h 2387798"/>
              <a:gd name="connsiteX4" fmla="*/ 8603070 w 8603070"/>
              <a:gd name="connsiteY4" fmla="*/ 1989824 h 2387798"/>
              <a:gd name="connsiteX5" fmla="*/ 8205096 w 8603070"/>
              <a:gd name="connsiteY5" fmla="*/ 2387798 h 2387798"/>
              <a:gd name="connsiteX6" fmla="*/ 397974 w 8603070"/>
              <a:gd name="connsiteY6" fmla="*/ 2387798 h 2387798"/>
              <a:gd name="connsiteX7" fmla="*/ 0 w 8603070"/>
              <a:gd name="connsiteY7" fmla="*/ 1989824 h 2387798"/>
              <a:gd name="connsiteX8" fmla="*/ 0 w 8603070"/>
              <a:gd name="connsiteY8" fmla="*/ 397974 h 238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03070" h="2387798">
                <a:moveTo>
                  <a:pt x="0" y="397974"/>
                </a:moveTo>
                <a:cubicBezTo>
                  <a:pt x="0" y="178179"/>
                  <a:pt x="178179" y="0"/>
                  <a:pt x="397974" y="0"/>
                </a:cubicBezTo>
                <a:lnTo>
                  <a:pt x="8205096" y="0"/>
                </a:lnTo>
                <a:cubicBezTo>
                  <a:pt x="8424891" y="0"/>
                  <a:pt x="8603070" y="178179"/>
                  <a:pt x="8603070" y="397974"/>
                </a:cubicBezTo>
                <a:lnTo>
                  <a:pt x="8603070" y="1989824"/>
                </a:lnTo>
                <a:cubicBezTo>
                  <a:pt x="8603070" y="2209619"/>
                  <a:pt x="8424891" y="2387798"/>
                  <a:pt x="8205096" y="2387798"/>
                </a:cubicBezTo>
                <a:lnTo>
                  <a:pt x="397974" y="2387798"/>
                </a:lnTo>
                <a:cubicBezTo>
                  <a:pt x="178179" y="2387798"/>
                  <a:pt x="0" y="2209619"/>
                  <a:pt x="0" y="1989824"/>
                </a:cubicBezTo>
                <a:lnTo>
                  <a:pt x="0" y="397974"/>
                </a:lnTo>
                <a:close/>
              </a:path>
            </a:pathLst>
          </a:custGeom>
          <a:solidFill>
            <a:schemeClr val="accent3">
              <a:lumMod val="75000"/>
            </a:schemeClr>
          </a:solidFill>
          <a:ln w="19050" cmpd="sng">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257533" tIns="257533" rIns="257533" bIns="257533" numCol="1" spcCol="1270" anchor="ctr" anchorCtr="0">
            <a:noAutofit/>
          </a:bodyPr>
          <a:lstStyle/>
          <a:p>
            <a:pPr algn="ctr" defTabSz="1644650">
              <a:lnSpc>
                <a:spcPct val="90000"/>
              </a:lnSpc>
              <a:spcBef>
                <a:spcPct val="0"/>
              </a:spcBef>
              <a:spcAft>
                <a:spcPct val="35000"/>
              </a:spcAft>
            </a:pPr>
            <a:r>
              <a:rPr lang="es-MX" sz="4400" dirty="0">
                <a:solidFill>
                  <a:prstClr val="black"/>
                </a:solidFill>
                <a:latin typeface="Century Gothic"/>
                <a:cs typeface="Century Gothic"/>
              </a:rPr>
              <a:t>Proporcionar </a:t>
            </a:r>
            <a:r>
              <a:rPr lang="es-MX" sz="4400" b="1" dirty="0">
                <a:solidFill>
                  <a:prstClr val="black"/>
                </a:solidFill>
                <a:latin typeface="Century Gothic"/>
                <a:cs typeface="Century Gothic"/>
              </a:rPr>
              <a:t> </a:t>
            </a:r>
            <a:r>
              <a:rPr lang="es-MX" sz="4400" b="1" u="sng" dirty="0">
                <a:solidFill>
                  <a:prstClr val="black"/>
                </a:solidFill>
                <a:latin typeface="Century Gothic"/>
                <a:cs typeface="Century Gothic"/>
              </a:rPr>
              <a:t>apoyos</a:t>
            </a:r>
            <a:r>
              <a:rPr lang="es-MX" sz="4400" b="1" dirty="0">
                <a:solidFill>
                  <a:prstClr val="black"/>
                </a:solidFill>
                <a:latin typeface="Century Gothic"/>
                <a:cs typeface="Century Gothic"/>
              </a:rPr>
              <a:t> </a:t>
            </a:r>
            <a:r>
              <a:rPr lang="es-MX" sz="4400" b="1" u="sng" dirty="0">
                <a:solidFill>
                  <a:prstClr val="black"/>
                </a:solidFill>
                <a:latin typeface="Century Gothic"/>
                <a:cs typeface="Century Gothic"/>
              </a:rPr>
              <a:t>visuales</a:t>
            </a:r>
          </a:p>
        </p:txBody>
      </p:sp>
    </p:spTree>
    <p:extLst>
      <p:ext uri="{BB962C8B-B14F-4D97-AF65-F5344CB8AC3E}">
        <p14:creationId xmlns:p14="http://schemas.microsoft.com/office/powerpoint/2010/main" val="407439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ppt_y</p:attrName>
                                        </p:attrNameLst>
                                      </p:cBhvr>
                                      <p:tavLst>
                                        <p:tav tm="0">
                                          <p:val>
                                            <p:strVal val="#ppt_y+#ppt_h*1.125000"/>
                                          </p:val>
                                        </p:tav>
                                        <p:tav tm="100000">
                                          <p:val>
                                            <p:strVal val="#ppt_y"/>
                                          </p:val>
                                        </p:tav>
                                      </p:tavLst>
                                    </p:anim>
                                    <p:animEffect transition="in" filter="wipe(up)">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p:tgtEl>
                                          <p:spTgt spid="5"/>
                                        </p:tgtEl>
                                        <p:attrNameLst>
                                          <p:attrName>ppt_y</p:attrName>
                                        </p:attrNameLst>
                                      </p:cBhvr>
                                      <p:tavLst>
                                        <p:tav tm="0">
                                          <p:val>
                                            <p:strVal val="#ppt_y+#ppt_h*1.125000"/>
                                          </p:val>
                                        </p:tav>
                                        <p:tav tm="100000">
                                          <p:val>
                                            <p:strVal val="#ppt_y"/>
                                          </p:val>
                                        </p:tav>
                                      </p:tavLst>
                                    </p:anim>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dirty="0" smtClean="0"/>
              <a:t>Repaso</a:t>
            </a:r>
            <a:endParaRPr lang="es-MX" dirty="0"/>
          </a:p>
        </p:txBody>
      </p:sp>
      <p:sp>
        <p:nvSpPr>
          <p:cNvPr id="4" name="Content Placeholder 4"/>
          <p:cNvSpPr>
            <a:spLocks noGrp="1"/>
          </p:cNvSpPr>
          <p:nvPr>
            <p:ph sz="half" idx="1"/>
          </p:nvPr>
        </p:nvSpPr>
        <p:spPr>
          <a:xfrm>
            <a:off x="775369" y="2766950"/>
            <a:ext cx="7700211" cy="1642997"/>
          </a:xfrm>
          <a:solidFill>
            <a:schemeClr val="accent2">
              <a:lumMod val="75000"/>
            </a:schemeClr>
          </a:solidFill>
          <a:ln w="57150" cmpd="sng">
            <a:solidFill>
              <a:schemeClr val="tx1"/>
            </a:solidFill>
            <a:prstDash val="solid"/>
          </a:ln>
        </p:spPr>
        <p:txBody>
          <a:bodyPr tIns="502920" anchor="ctr" anchorCtr="0">
            <a:noAutofit/>
          </a:bodyPr>
          <a:lstStyle/>
          <a:p>
            <a:pPr marL="114300" indent="0" algn="ctr">
              <a:buNone/>
            </a:pPr>
            <a:endParaRPr lang="es-MX" sz="1600" dirty="0" smtClean="0">
              <a:solidFill>
                <a:srgbClr val="FFFFFF"/>
              </a:solidFill>
            </a:endParaRPr>
          </a:p>
          <a:p>
            <a:pPr marL="114300" indent="0" algn="ctr">
              <a:buNone/>
            </a:pPr>
            <a:endParaRPr lang="es-MX" sz="1600" dirty="0" smtClean="0">
              <a:solidFill>
                <a:srgbClr val="FFFFFF"/>
              </a:solidFill>
            </a:endParaRPr>
          </a:p>
          <a:p>
            <a:pPr marL="114300" indent="0" algn="ctr">
              <a:lnSpc>
                <a:spcPct val="120000"/>
              </a:lnSpc>
              <a:buNone/>
            </a:pPr>
            <a:r>
              <a:rPr lang="es-MX" sz="2000" dirty="0" smtClean="0">
                <a:solidFill>
                  <a:srgbClr val="FFFFFF"/>
                </a:solidFill>
              </a:rPr>
              <a:t>Fomentan la participación</a:t>
            </a:r>
          </a:p>
          <a:p>
            <a:pPr marL="114300" indent="0" algn="ctr">
              <a:buNone/>
            </a:pPr>
            <a:r>
              <a:rPr lang="es-MX" sz="2000" dirty="0" smtClean="0">
                <a:solidFill>
                  <a:srgbClr val="FFFFFF"/>
                </a:solidFill>
              </a:rPr>
              <a:t>Llenan las necesidades de los niños</a:t>
            </a:r>
          </a:p>
          <a:p>
            <a:pPr marL="114300" indent="0" algn="ctr">
              <a:buNone/>
            </a:pPr>
            <a:r>
              <a:rPr lang="es-MX" sz="2000" dirty="0" smtClean="0">
                <a:solidFill>
                  <a:srgbClr val="FFFFFF"/>
                </a:solidFill>
              </a:rPr>
              <a:t>Promueven un ambiente seguro </a:t>
            </a:r>
            <a:br>
              <a:rPr lang="es-MX" sz="2000" dirty="0" smtClean="0">
                <a:solidFill>
                  <a:srgbClr val="FFFFFF"/>
                </a:solidFill>
              </a:rPr>
            </a:br>
            <a:r>
              <a:rPr lang="es-MX" sz="2000" dirty="0" smtClean="0">
                <a:solidFill>
                  <a:srgbClr val="FFFFFF"/>
                </a:solidFill>
              </a:rPr>
              <a:t>y divertido</a:t>
            </a:r>
          </a:p>
          <a:p>
            <a:pPr marL="114300" indent="0" algn="ctr">
              <a:buNone/>
            </a:pPr>
            <a:endParaRPr lang="es-MX" sz="1600" dirty="0" smtClean="0">
              <a:solidFill>
                <a:srgbClr val="FFFFFF"/>
              </a:solidFill>
            </a:endParaRPr>
          </a:p>
          <a:p>
            <a:pPr algn="ctr"/>
            <a:endParaRPr lang="es-MX" sz="1600" dirty="0" smtClean="0">
              <a:solidFill>
                <a:srgbClr val="FFFFFF"/>
              </a:solidFill>
            </a:endParaRPr>
          </a:p>
          <a:p>
            <a:pPr algn="ctr"/>
            <a:endParaRPr lang="es-MX" sz="1600" dirty="0" smtClean="0">
              <a:solidFill>
                <a:srgbClr val="FFFFFF"/>
              </a:solidFill>
            </a:endParaRPr>
          </a:p>
          <a:p>
            <a:pPr algn="ctr"/>
            <a:endParaRPr lang="es-MX" sz="1600" dirty="0">
              <a:solidFill>
                <a:srgbClr val="FFFFFF"/>
              </a:solidFill>
            </a:endParaRPr>
          </a:p>
        </p:txBody>
      </p:sp>
      <p:sp>
        <p:nvSpPr>
          <p:cNvPr id="5" name="Text Placeholder 5"/>
          <p:cNvSpPr txBox="1">
            <a:spLocks/>
          </p:cNvSpPr>
          <p:nvPr/>
        </p:nvSpPr>
        <p:spPr>
          <a:xfrm>
            <a:off x="4625474" y="4512623"/>
            <a:ext cx="3850106" cy="1902926"/>
          </a:xfrm>
          <a:prstGeom prst="rect">
            <a:avLst/>
          </a:prstGeom>
          <a:solidFill>
            <a:schemeClr val="accent5">
              <a:lumMod val="60000"/>
              <a:lumOff val="40000"/>
            </a:schemeClr>
          </a:solidFill>
          <a:ln w="38100" cmpd="sng">
            <a:solidFill>
              <a:schemeClr val="tx1"/>
            </a:solidFill>
          </a:ln>
        </p:spPr>
        <p:txBody>
          <a:bodyPr>
            <a:normAutofit fontScale="2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0000"/>
              </a:lnSpc>
              <a:spcBef>
                <a:spcPts val="624"/>
              </a:spcBef>
              <a:buFont typeface="Arial"/>
              <a:buNone/>
            </a:pPr>
            <a:r>
              <a:rPr lang="es-MX" sz="12800" b="1" dirty="0" smtClean="0"/>
              <a:t>Rutinas</a:t>
            </a:r>
            <a:endParaRPr lang="es-MX" sz="12800" dirty="0" smtClean="0"/>
          </a:p>
          <a:p>
            <a:pPr marL="0" indent="0" algn="ctr">
              <a:lnSpc>
                <a:spcPct val="120000"/>
              </a:lnSpc>
              <a:spcBef>
                <a:spcPts val="600"/>
              </a:spcBef>
              <a:buFont typeface="Arial"/>
              <a:buNone/>
            </a:pPr>
            <a:r>
              <a:rPr lang="es-MX" sz="7200" dirty="0" smtClean="0"/>
              <a:t>Una serie de comportamientos que ocurren de manera regular</a:t>
            </a:r>
          </a:p>
          <a:p>
            <a:pPr marL="0" indent="0" algn="ctr">
              <a:lnSpc>
                <a:spcPct val="120000"/>
              </a:lnSpc>
              <a:spcBef>
                <a:spcPts val="600"/>
              </a:spcBef>
              <a:buNone/>
            </a:pPr>
            <a:r>
              <a:rPr lang="es-MX" sz="7200" dirty="0" smtClean="0"/>
              <a:t>Pueden ser colocadas a la vista y enseñadas</a:t>
            </a:r>
          </a:p>
          <a:p>
            <a:pPr marL="0" indent="0">
              <a:buFont typeface="Arial"/>
              <a:buNone/>
            </a:pPr>
            <a:endParaRPr lang="es-MX" sz="8000" dirty="0"/>
          </a:p>
        </p:txBody>
      </p:sp>
      <p:sp>
        <p:nvSpPr>
          <p:cNvPr id="6" name="Text Placeholder 5"/>
          <p:cNvSpPr txBox="1">
            <a:spLocks/>
          </p:cNvSpPr>
          <p:nvPr/>
        </p:nvSpPr>
        <p:spPr>
          <a:xfrm>
            <a:off x="775368" y="4512623"/>
            <a:ext cx="3649148" cy="1902925"/>
          </a:xfrm>
          <a:prstGeom prst="rect">
            <a:avLst/>
          </a:prstGeom>
          <a:solidFill>
            <a:schemeClr val="accent3">
              <a:lumMod val="75000"/>
            </a:schemeClr>
          </a:solidFill>
          <a:ln w="34925" cmpd="sng">
            <a:solidFill>
              <a:schemeClr val="tx1"/>
            </a:solidFill>
          </a:ln>
        </p:spPr>
        <p:txBody>
          <a:bodyPr vert="horz" lIns="91440" tIns="45720" rIns="91440" bIns="45720" rtlCol="0">
            <a:noAutofit/>
          </a:bodyPr>
          <a:lstStyle>
            <a:lvl1pPr marL="0" indent="0" algn="l" defTabSz="914400" rtl="0" eaLnBrk="1" latinLnBrk="0" hangingPunct="1">
              <a:spcBef>
                <a:spcPts val="400"/>
              </a:spcBef>
              <a:buClr>
                <a:schemeClr val="accent1"/>
              </a:buClr>
              <a:buFont typeface="Arial" pitchFamily="34" charset="0"/>
              <a:buNone/>
              <a:defRPr sz="1400" kern="1200">
                <a:solidFill>
                  <a:schemeClr val="accent1">
                    <a:lumMod val="50000"/>
                  </a:schemeClr>
                </a:solidFill>
                <a:latin typeface="+mn-lt"/>
                <a:ea typeface="+mn-ea"/>
                <a:cs typeface="+mn-cs"/>
              </a:defRPr>
            </a:lvl1pPr>
            <a:lvl2pPr marL="457200" indent="0" algn="l" defTabSz="914400" rtl="0" eaLnBrk="1" latinLnBrk="0" hangingPunct="1">
              <a:spcBef>
                <a:spcPct val="20000"/>
              </a:spcBef>
              <a:buClr>
                <a:schemeClr val="accent2"/>
              </a:buClr>
              <a:buFont typeface="Arial" pitchFamily="34" charset="0"/>
              <a:buNone/>
              <a:defRPr sz="1200" kern="1200">
                <a:solidFill>
                  <a:schemeClr val="tx2"/>
                </a:solidFill>
                <a:latin typeface="+mn-lt"/>
                <a:ea typeface="+mn-ea"/>
                <a:cs typeface="+mn-cs"/>
              </a:defRPr>
            </a:lvl2pPr>
            <a:lvl3pPr marL="914400" indent="0" algn="l" defTabSz="914400" rtl="0" eaLnBrk="1" latinLnBrk="0" hangingPunct="1">
              <a:spcBef>
                <a:spcPct val="20000"/>
              </a:spcBef>
              <a:buClr>
                <a:schemeClr val="accent3"/>
              </a:buClr>
              <a:buFont typeface="Arial" pitchFamily="34" charset="0"/>
              <a:buNone/>
              <a:defRPr sz="1000" kern="1200">
                <a:solidFill>
                  <a:schemeClr val="tx2"/>
                </a:solidFill>
                <a:latin typeface="+mn-lt"/>
                <a:ea typeface="+mn-ea"/>
                <a:cs typeface="+mn-cs"/>
              </a:defRPr>
            </a:lvl3pPr>
            <a:lvl4pPr marL="1371600" indent="0" algn="l" defTabSz="914400" rtl="0" eaLnBrk="1" latinLnBrk="0" hangingPunct="1">
              <a:spcBef>
                <a:spcPct val="20000"/>
              </a:spcBef>
              <a:buClr>
                <a:schemeClr val="accent4"/>
              </a:buClr>
              <a:buFont typeface="Arial" pitchFamily="34" charset="0"/>
              <a:buNone/>
              <a:defRPr sz="900" kern="1200">
                <a:solidFill>
                  <a:schemeClr val="tx2"/>
                </a:solidFill>
                <a:latin typeface="+mn-lt"/>
                <a:ea typeface="+mn-ea"/>
                <a:cs typeface="+mn-cs"/>
              </a:defRPr>
            </a:lvl4pPr>
            <a:lvl5pPr marL="1828800" indent="0" algn="l" defTabSz="914400" rtl="0" eaLnBrk="1" latinLnBrk="0" hangingPunct="1">
              <a:spcBef>
                <a:spcPct val="20000"/>
              </a:spcBef>
              <a:buClr>
                <a:schemeClr val="accent5"/>
              </a:buClr>
              <a:buFont typeface="Arial" pitchFamily="34" charset="0"/>
              <a:buNone/>
              <a:defRPr sz="900" kern="1200" baseline="0">
                <a:solidFill>
                  <a:schemeClr val="tx2"/>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900" kern="1200">
                <a:solidFill>
                  <a:schemeClr val="tx2"/>
                </a:solidFill>
                <a:latin typeface="+mn-lt"/>
                <a:ea typeface="+mn-ea"/>
                <a:cs typeface="+mn-cs"/>
              </a:defRPr>
            </a:lvl6pPr>
            <a:lvl7pPr marL="2743200" indent="0" algn="l" defTabSz="914400" rtl="0" eaLnBrk="1" latinLnBrk="0" hangingPunct="1">
              <a:spcBef>
                <a:spcPct val="20000"/>
              </a:spcBef>
              <a:buClr>
                <a:schemeClr val="accent2"/>
              </a:buClr>
              <a:buFont typeface="Arial" pitchFamily="34" charset="0"/>
              <a:buNone/>
              <a:defRPr sz="900" kern="1200">
                <a:solidFill>
                  <a:schemeClr val="tx2"/>
                </a:solidFill>
                <a:latin typeface="+mn-lt"/>
                <a:ea typeface="+mn-ea"/>
                <a:cs typeface="+mn-cs"/>
              </a:defRPr>
            </a:lvl7pPr>
            <a:lvl8pPr marL="3200400" indent="0" algn="l" defTabSz="914400" rtl="0" eaLnBrk="1" latinLnBrk="0" hangingPunct="1">
              <a:spcBef>
                <a:spcPct val="20000"/>
              </a:spcBef>
              <a:buClr>
                <a:schemeClr val="accent3"/>
              </a:buClr>
              <a:buFont typeface="Arial" pitchFamily="34" charset="0"/>
              <a:buNone/>
              <a:defRPr sz="900" kern="1200">
                <a:solidFill>
                  <a:schemeClr val="tx2"/>
                </a:solidFill>
                <a:latin typeface="+mn-lt"/>
                <a:ea typeface="+mn-ea"/>
                <a:cs typeface="+mn-cs"/>
              </a:defRPr>
            </a:lvl8pPr>
            <a:lvl9pPr marL="3657600" indent="0" algn="l" defTabSz="914400" rtl="0" eaLnBrk="1" latinLnBrk="0" hangingPunct="1">
              <a:spcBef>
                <a:spcPct val="20000"/>
              </a:spcBef>
              <a:buClr>
                <a:schemeClr val="accent4"/>
              </a:buClr>
              <a:buFont typeface="Arial" pitchFamily="34" charset="0"/>
              <a:buNone/>
              <a:defRPr sz="900" kern="1200">
                <a:solidFill>
                  <a:schemeClr val="tx2"/>
                </a:solidFill>
                <a:latin typeface="+mn-lt"/>
                <a:ea typeface="+mn-ea"/>
                <a:cs typeface="+mn-cs"/>
              </a:defRPr>
            </a:lvl9pPr>
          </a:lstStyle>
          <a:p>
            <a:pPr algn="ctr"/>
            <a:r>
              <a:rPr lang="es-MX" sz="3200" b="1" dirty="0" smtClean="0">
                <a:solidFill>
                  <a:schemeClr val="tx1"/>
                </a:solidFill>
                <a:latin typeface="Century Gothic"/>
                <a:cs typeface="Century Gothic"/>
              </a:rPr>
              <a:t>Horarios</a:t>
            </a:r>
          </a:p>
          <a:p>
            <a:pPr algn="ctr">
              <a:spcBef>
                <a:spcPts val="0"/>
              </a:spcBef>
            </a:pPr>
            <a:r>
              <a:rPr lang="es-MX" sz="1800" dirty="0" smtClean="0">
                <a:solidFill>
                  <a:schemeClr val="tx1"/>
                </a:solidFill>
                <a:latin typeface="Century Gothic"/>
                <a:cs typeface="Century Gothic"/>
              </a:rPr>
              <a:t>Bloques de tiempo</a:t>
            </a:r>
          </a:p>
          <a:p>
            <a:pPr algn="ctr">
              <a:spcBef>
                <a:spcPts val="0"/>
              </a:spcBef>
            </a:pPr>
            <a:r>
              <a:rPr lang="es-MX" sz="1800" dirty="0" smtClean="0">
                <a:solidFill>
                  <a:schemeClr val="tx1"/>
                </a:solidFill>
                <a:latin typeface="Century Gothic"/>
                <a:cs typeface="Century Gothic"/>
              </a:rPr>
              <a:t>Equilibrados</a:t>
            </a:r>
          </a:p>
          <a:p>
            <a:pPr algn="ctr">
              <a:spcBef>
                <a:spcPts val="0"/>
              </a:spcBef>
            </a:pPr>
            <a:r>
              <a:rPr lang="es-MX" sz="1800" dirty="0" smtClean="0">
                <a:solidFill>
                  <a:schemeClr val="tx1"/>
                </a:solidFill>
                <a:latin typeface="Century Gothic"/>
                <a:cs typeface="Century Gothic"/>
              </a:rPr>
              <a:t>Secuenciados</a:t>
            </a:r>
          </a:p>
          <a:p>
            <a:pPr algn="ctr">
              <a:spcBef>
                <a:spcPts val="0"/>
              </a:spcBef>
            </a:pPr>
            <a:r>
              <a:rPr lang="es-MX" sz="1800" dirty="0" smtClean="0">
                <a:solidFill>
                  <a:schemeClr val="tx1"/>
                </a:solidFill>
                <a:latin typeface="Century Gothic"/>
                <a:cs typeface="Century Gothic"/>
              </a:rPr>
              <a:t>Colocados a la vista y enseñados</a:t>
            </a:r>
            <a:endParaRPr lang="es-MX" sz="1800" dirty="0">
              <a:solidFill>
                <a:schemeClr val="tx1"/>
              </a:solidFill>
              <a:latin typeface="Century Gothic"/>
              <a:cs typeface="Century Gothic"/>
            </a:endParaRPr>
          </a:p>
        </p:txBody>
      </p:sp>
      <p:sp>
        <p:nvSpPr>
          <p:cNvPr id="7" name="Content Placeholder 4"/>
          <p:cNvSpPr txBox="1">
            <a:spLocks/>
          </p:cNvSpPr>
          <p:nvPr/>
        </p:nvSpPr>
        <p:spPr>
          <a:xfrm>
            <a:off x="775369" y="1892549"/>
            <a:ext cx="7700211" cy="755648"/>
          </a:xfrm>
          <a:prstGeom prst="rect">
            <a:avLst/>
          </a:prstGeom>
          <a:solidFill>
            <a:schemeClr val="accent1">
              <a:lumMod val="75000"/>
            </a:schemeClr>
          </a:solidFill>
          <a:ln w="57150" cmpd="sng">
            <a:solidFill>
              <a:schemeClr val="tx1"/>
            </a:solidFill>
            <a:prstDash val="solid"/>
          </a:ln>
        </p:spPr>
        <p:txBody>
          <a:bodyPr vert="horz" lIns="91440" tIns="45720" rIns="91440" bIns="45720" rtlCol="0">
            <a:normAutofit fontScale="2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4300" indent="0" algn="ctr">
              <a:buFont typeface="Arial"/>
              <a:buNone/>
            </a:pPr>
            <a:endParaRPr lang="es-MX" dirty="0" smtClean="0">
              <a:solidFill>
                <a:srgbClr val="FFFFFF"/>
              </a:solidFill>
            </a:endParaRPr>
          </a:p>
          <a:p>
            <a:pPr marL="114300" indent="0" algn="ctr">
              <a:buFont typeface="Arial"/>
              <a:buNone/>
            </a:pPr>
            <a:r>
              <a:rPr lang="es-MX" sz="11200" b="1" dirty="0" smtClean="0">
                <a:solidFill>
                  <a:srgbClr val="FFFFFF"/>
                </a:solidFill>
              </a:rPr>
              <a:t>Horarios y rutinas del salón de clases:</a:t>
            </a:r>
          </a:p>
          <a:p>
            <a:pPr marL="114300" indent="0" algn="ctr">
              <a:buFont typeface="Arial"/>
              <a:buNone/>
            </a:pPr>
            <a:endParaRPr lang="es-MX" sz="4600" dirty="0" smtClean="0">
              <a:solidFill>
                <a:srgbClr val="FFFFFF"/>
              </a:solidFill>
            </a:endParaRPr>
          </a:p>
          <a:p>
            <a:pPr marL="114300" indent="0">
              <a:buFont typeface="Arial"/>
              <a:buNone/>
            </a:pPr>
            <a:endParaRPr lang="es-MX" dirty="0" smtClean="0">
              <a:solidFill>
                <a:srgbClr val="FFFFFF"/>
              </a:solidFill>
            </a:endParaRPr>
          </a:p>
        </p:txBody>
      </p:sp>
    </p:spTree>
    <p:extLst>
      <p:ext uri="{BB962C8B-B14F-4D97-AF65-F5344CB8AC3E}">
        <p14:creationId xmlns:p14="http://schemas.microsoft.com/office/powerpoint/2010/main" val="82965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blinds(horizontal)">
                                      <p:cBhvr>
                                        <p:cTn id="7" dur="500"/>
                                        <p:tgtEl>
                                          <p:spTgt spid="7">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blinds(horizontal)">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animEffect transition="in" filter="blinds(horizontal)">
                                      <p:cBhvr>
                                        <p:cTn id="15" dur="500"/>
                                        <p:tgtEl>
                                          <p:spTgt spid="4">
                                            <p:bg/>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blinds(horizontal)">
                                      <p:cBhvr>
                                        <p:cTn id="18" dur="500"/>
                                        <p:tgtEl>
                                          <p:spTgt spid="4">
                                            <p:txEl>
                                              <p:pRg st="2" end="2"/>
                                            </p:txEl>
                                          </p:spTgt>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blinds(horizontal)">
                                      <p:cBhvr>
                                        <p:cTn id="21" dur="500"/>
                                        <p:tgtEl>
                                          <p:spTgt spid="4">
                                            <p:txEl>
                                              <p:pRg st="3" end="3"/>
                                            </p:txEl>
                                          </p:spTgt>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blinds(horizontal)">
                                      <p:cBhvr>
                                        <p:cTn id="24" dur="500"/>
                                        <p:tgtEl>
                                          <p:spTgt spid="4">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linds(horizont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5">
                                            <p:bg/>
                                          </p:spTgt>
                                        </p:tgtEl>
                                        <p:attrNameLst>
                                          <p:attrName>style.visibility</p:attrName>
                                        </p:attrNameLst>
                                      </p:cBhvr>
                                      <p:to>
                                        <p:strVal val="visible"/>
                                      </p:to>
                                    </p:set>
                                    <p:animEffect transition="in" filter="blinds(horizontal)">
                                      <p:cBhvr>
                                        <p:cTn id="34" dur="500"/>
                                        <p:tgtEl>
                                          <p:spTgt spid="5">
                                            <p:bg/>
                                          </p:spTgt>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blinds(horizontal)">
                                      <p:cBhvr>
                                        <p:cTn id="37" dur="500"/>
                                        <p:tgtEl>
                                          <p:spTgt spid="5">
                                            <p:txEl>
                                              <p:pRg st="0" end="0"/>
                                            </p:txEl>
                                          </p:spTgt>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5">
                                            <p:txEl>
                                              <p:pRg st="1" end="1"/>
                                            </p:txEl>
                                          </p:spTgt>
                                        </p:tgtEl>
                                        <p:attrNameLst>
                                          <p:attrName>style.visibility</p:attrName>
                                        </p:attrNameLst>
                                      </p:cBhvr>
                                      <p:to>
                                        <p:strVal val="visible"/>
                                      </p:to>
                                    </p:set>
                                    <p:animEffect transition="in" filter="blinds(horizontal)">
                                      <p:cBhvr>
                                        <p:cTn id="40" dur="500"/>
                                        <p:tgtEl>
                                          <p:spTgt spid="5">
                                            <p:txEl>
                                              <p:pRg st="1" end="1"/>
                                            </p:txEl>
                                          </p:spTgt>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5">
                                            <p:txEl>
                                              <p:pRg st="2" end="2"/>
                                            </p:txEl>
                                          </p:spTgt>
                                        </p:tgtEl>
                                        <p:attrNameLst>
                                          <p:attrName>style.visibility</p:attrName>
                                        </p:attrNameLst>
                                      </p:cBhvr>
                                      <p:to>
                                        <p:strVal val="visible"/>
                                      </p:to>
                                    </p:set>
                                    <p:animEffect transition="in" filter="blinds(horizontal)">
                                      <p:cBhvr>
                                        <p:cTn id="4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5" grpId="0" build="p" animBg="1"/>
      <p:bldP spid="6" grpId="0" animBg="1"/>
      <p:bldP spid="7"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67450" y="6252031"/>
            <a:ext cx="1676400" cy="215444"/>
          </a:xfrm>
          <a:prstGeom prst="rect">
            <a:avLst/>
          </a:prstGeom>
          <a:noFill/>
        </p:spPr>
        <p:txBody>
          <a:bodyPr wrap="square" rtlCol="0">
            <a:spAutoFit/>
          </a:bodyPr>
          <a:lstStyle/>
          <a:p>
            <a:pPr algn="r" defTabSz="914400"/>
            <a:r>
              <a:rPr lang="es-MX" sz="800" dirty="0" smtClean="0">
                <a:solidFill>
                  <a:prstClr val="black">
                    <a:lumMod val="50000"/>
                    <a:lumOff val="50000"/>
                  </a:prstClr>
                </a:solidFill>
                <a:ea typeface="ＭＳ Ｐゴシック" charset="0"/>
              </a:rPr>
              <a:t>OTOÑO</a:t>
            </a:r>
            <a:r>
              <a:rPr lang="en-US" sz="800" dirty="0" smtClean="0">
                <a:solidFill>
                  <a:prstClr val="black">
                    <a:lumMod val="50000"/>
                    <a:lumOff val="50000"/>
                  </a:prstClr>
                </a:solidFill>
                <a:ea typeface="ＭＳ Ｐゴシック" charset="0"/>
              </a:rPr>
              <a:t>, 2012</a:t>
            </a:r>
            <a:endParaRPr lang="en-US" sz="800" dirty="0">
              <a:solidFill>
                <a:prstClr val="black">
                  <a:lumMod val="50000"/>
                  <a:lumOff val="50000"/>
                </a:prstClr>
              </a:solidFill>
              <a:ea typeface="ＭＳ Ｐゴシック" charset="0"/>
            </a:endParaRPr>
          </a:p>
        </p:txBody>
      </p:sp>
      <p:sp>
        <p:nvSpPr>
          <p:cNvPr id="4" name="TextBox 3"/>
          <p:cNvSpPr txBox="1"/>
          <p:nvPr/>
        </p:nvSpPr>
        <p:spPr>
          <a:xfrm>
            <a:off x="381000" y="5675100"/>
            <a:ext cx="8382000" cy="600164"/>
          </a:xfrm>
          <a:prstGeom prst="rect">
            <a:avLst/>
          </a:prstGeom>
          <a:solidFill>
            <a:schemeClr val="bg1"/>
          </a:solidFill>
        </p:spPr>
        <p:txBody>
          <a:bodyPr wrap="square" rtlCol="0">
            <a:spAutoFit/>
          </a:bodyPr>
          <a:lstStyle/>
          <a:p>
            <a:pPr algn="ctr" defTabSz="914400" fontAlgn="base">
              <a:spcBef>
                <a:spcPct val="0"/>
              </a:spcBef>
              <a:spcAft>
                <a:spcPct val="0"/>
              </a:spcAft>
            </a:pPr>
            <a:r>
              <a:rPr lang="es-ES" sz="1300" dirty="0" smtClean="0">
                <a:solidFill>
                  <a:prstClr val="black"/>
                </a:solidFill>
                <a:latin typeface="Century Gothic" pitchFamily="34" charset="0"/>
                <a:ea typeface="ＭＳ Ｐゴシック" charset="0"/>
              </a:rPr>
              <a:t>Si desea más información, por favor escríbanos a: </a:t>
            </a:r>
            <a:r>
              <a:rPr lang="es-ES" sz="1300" b="1" dirty="0" smtClean="0">
                <a:solidFill>
                  <a:prstClr val="black"/>
                </a:solidFill>
                <a:latin typeface="Century Gothic" pitchFamily="34" charset="0"/>
                <a:ea typeface="ＭＳ Ｐゴシック" charset="0"/>
              </a:rPr>
              <a:t>NCQTL@UW.EDU</a:t>
            </a:r>
            <a:r>
              <a:rPr lang="es-ES" sz="1300" dirty="0" smtClean="0">
                <a:solidFill>
                  <a:prstClr val="black"/>
                </a:solidFill>
                <a:latin typeface="Century Gothic" pitchFamily="34" charset="0"/>
                <a:ea typeface="ＭＳ Ｐゴシック" charset="0"/>
              </a:rPr>
              <a:t> o llámenos al 877-731-0764</a:t>
            </a:r>
          </a:p>
          <a:p>
            <a:pPr algn="ctr" defTabSz="914400" fontAlgn="base">
              <a:spcBef>
                <a:spcPct val="0"/>
              </a:spcBef>
              <a:spcAft>
                <a:spcPct val="0"/>
              </a:spcAft>
            </a:pPr>
            <a:endParaRPr lang="es-ES" sz="400" dirty="0" smtClean="0">
              <a:solidFill>
                <a:prstClr val="black"/>
              </a:solidFill>
              <a:latin typeface="Century Gothic" pitchFamily="34" charset="0"/>
              <a:ea typeface="ＭＳ Ｐゴシック" charset="0"/>
            </a:endParaRPr>
          </a:p>
          <a:p>
            <a:pPr algn="ctr" defTabSz="914400" fontAlgn="base">
              <a:spcBef>
                <a:spcPct val="0"/>
              </a:spcBef>
              <a:spcAft>
                <a:spcPct val="0"/>
              </a:spcAft>
            </a:pPr>
            <a:r>
              <a:rPr lang="es-MX" sz="800" dirty="0" smtClean="0">
                <a:solidFill>
                  <a:prstClr val="black"/>
                </a:solidFill>
                <a:latin typeface="Century Gothic" pitchFamily="34" charset="0"/>
                <a:ea typeface="ＭＳ Ｐゴシック" charset="0"/>
              </a:rPr>
              <a:t>Este documento fue preparado por el Centro Nacional para la Enseñanza y el Aprendizaje de Calidad para el Departamento de Salud y Servicios Humanos </a:t>
            </a:r>
            <a:br>
              <a:rPr lang="es-MX" sz="800" dirty="0" smtClean="0">
                <a:solidFill>
                  <a:prstClr val="black"/>
                </a:solidFill>
                <a:latin typeface="Century Gothic" pitchFamily="34" charset="0"/>
                <a:ea typeface="ＭＳ Ｐゴシック" charset="0"/>
              </a:rPr>
            </a:br>
            <a:r>
              <a:rPr lang="es-MX" sz="800" dirty="0" smtClean="0">
                <a:solidFill>
                  <a:prstClr val="black"/>
                </a:solidFill>
                <a:latin typeface="Century Gothic" pitchFamily="34" charset="0"/>
                <a:ea typeface="ＭＳ Ｐゴシック" charset="0"/>
              </a:rPr>
              <a:t>de los Estados Unidos, Administración para Niños y Familias, Oficina Nacional de Head Start, con la subvención #90HC0002.</a:t>
            </a:r>
            <a:endParaRPr lang="en-US" sz="800" dirty="0">
              <a:solidFill>
                <a:prstClr val="black"/>
              </a:solidFill>
              <a:latin typeface="Century Gothic" pitchFamily="34" charset="0"/>
              <a:ea typeface="ＭＳ Ｐゴシック" charset="0"/>
            </a:endParaRPr>
          </a:p>
        </p:txBody>
      </p:sp>
      <p:sp>
        <p:nvSpPr>
          <p:cNvPr id="5" name="Rectangle 4"/>
          <p:cNvSpPr/>
          <p:nvPr/>
        </p:nvSpPr>
        <p:spPr>
          <a:xfrm>
            <a:off x="1935958" y="2957700"/>
            <a:ext cx="2486025" cy="8921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pic>
        <p:nvPicPr>
          <p:cNvPr id="6" name="Picture 5" descr="NCQTL_Logo_SPANISH.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49991" y="3071440"/>
            <a:ext cx="2223701" cy="673660"/>
          </a:xfrm>
          <a:prstGeom prst="rect">
            <a:avLst/>
          </a:prstGeom>
        </p:spPr>
      </p:pic>
    </p:spTree>
    <p:extLst>
      <p:ext uri="{BB962C8B-B14F-4D97-AF65-F5344CB8AC3E}">
        <p14:creationId xmlns:p14="http://schemas.microsoft.com/office/powerpoint/2010/main" val="29500172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SP-House.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662544" y="1893455"/>
            <a:ext cx="5473219" cy="4679602"/>
          </a:xfrm>
          <a:prstGeom prst="rect">
            <a:avLst/>
          </a:prstGeom>
        </p:spPr>
      </p:pic>
      <p:sp>
        <p:nvSpPr>
          <p:cNvPr id="2" name="Title 1"/>
          <p:cNvSpPr>
            <a:spLocks noGrp="1"/>
          </p:cNvSpPr>
          <p:nvPr>
            <p:ph type="title"/>
          </p:nvPr>
        </p:nvSpPr>
        <p:spPr>
          <a:xfrm>
            <a:off x="331984" y="457200"/>
            <a:ext cx="8477737" cy="1143000"/>
          </a:xfrm>
        </p:spPr>
        <p:txBody>
          <a:bodyPr>
            <a:normAutofit fontScale="90000"/>
          </a:bodyPr>
          <a:lstStyle/>
          <a:p>
            <a:pPr>
              <a:lnSpc>
                <a:spcPct val="90000"/>
              </a:lnSpc>
            </a:pPr>
            <a:r>
              <a:rPr lang="es-ES" sz="3200" b="1" dirty="0" smtClean="0"/>
              <a:t>MARCO DE REFERENCIA PARA </a:t>
            </a:r>
            <a:br>
              <a:rPr lang="es-ES" sz="3200" b="1" dirty="0" smtClean="0"/>
            </a:br>
            <a:r>
              <a:rPr lang="es-ES" sz="3200" b="1" dirty="0" smtClean="0"/>
              <a:t>LA PRÁCTICA EFECTIVA </a:t>
            </a:r>
            <a:br>
              <a:rPr lang="es-ES" sz="3200" b="1" dirty="0" smtClean="0"/>
            </a:br>
            <a:r>
              <a:rPr lang="es-ES" sz="2000" dirty="0" smtClean="0"/>
              <a:t>EN APOYO A LA PREPARACIÓN PARA LA ESCUELA PARA TODOS LOS NIÑOS</a:t>
            </a:r>
            <a:endParaRPr lang="en-US" sz="1700" dirty="0"/>
          </a:p>
        </p:txBody>
      </p:sp>
      <p:grpSp>
        <p:nvGrpSpPr>
          <p:cNvPr id="25" name="Group 24"/>
          <p:cNvGrpSpPr/>
          <p:nvPr/>
        </p:nvGrpSpPr>
        <p:grpSpPr>
          <a:xfrm>
            <a:off x="1363435" y="1811042"/>
            <a:ext cx="6985000" cy="4615942"/>
            <a:chOff x="1398070" y="1857224"/>
            <a:chExt cx="6985000" cy="4615942"/>
          </a:xfrm>
        </p:grpSpPr>
        <p:sp>
          <p:nvSpPr>
            <p:cNvPr id="20" name="Rectangle 19"/>
            <p:cNvSpPr/>
            <p:nvPr/>
          </p:nvSpPr>
          <p:spPr bwMode="auto">
            <a:xfrm>
              <a:off x="1971636" y="5523587"/>
              <a:ext cx="5212905" cy="949579"/>
            </a:xfrm>
            <a:prstGeom prst="rect">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914400" fontAlgn="base">
                <a:spcBef>
                  <a:spcPct val="0"/>
                </a:spcBef>
                <a:spcAft>
                  <a:spcPct val="0"/>
                </a:spcAft>
                <a:defRPr/>
              </a:pPr>
              <a:endParaRPr lang="en-US" dirty="0">
                <a:solidFill>
                  <a:prstClr val="white"/>
                </a:solidFill>
              </a:endParaRPr>
            </a:p>
          </p:txBody>
        </p:sp>
        <p:sp>
          <p:nvSpPr>
            <p:cNvPr id="19" name="Rectangle 18"/>
            <p:cNvSpPr/>
            <p:nvPr/>
          </p:nvSpPr>
          <p:spPr>
            <a:xfrm>
              <a:off x="1398070" y="1857224"/>
              <a:ext cx="6985000" cy="3704726"/>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dirty="0">
                <a:solidFill>
                  <a:prstClr val="white"/>
                </a:solidFill>
              </a:endParaRPr>
            </a:p>
          </p:txBody>
        </p:sp>
        <p:sp>
          <p:nvSpPr>
            <p:cNvPr id="15" name="TextBox 14"/>
            <p:cNvSpPr txBox="1"/>
            <p:nvPr/>
          </p:nvSpPr>
          <p:spPr>
            <a:xfrm>
              <a:off x="2240678" y="3843654"/>
              <a:ext cx="4640178" cy="1588127"/>
            </a:xfrm>
            <a:prstGeom prst="rect">
              <a:avLst/>
            </a:prstGeom>
            <a:noFill/>
          </p:spPr>
          <p:txBody>
            <a:bodyPr wrap="square" rtlCol="0">
              <a:spAutoFit/>
            </a:bodyPr>
            <a:lstStyle/>
            <a:p>
              <a:pPr algn="ctr" defTabSz="914400" fontAlgn="base">
                <a:lnSpc>
                  <a:spcPct val="90000"/>
                </a:lnSpc>
                <a:spcBef>
                  <a:spcPct val="0"/>
                </a:spcBef>
                <a:spcAft>
                  <a:spcPct val="0"/>
                </a:spcAft>
              </a:pPr>
              <a:r>
                <a:rPr lang="es-MX" sz="3600" dirty="0" smtClean="0">
                  <a:solidFill>
                    <a:srgbClr val="005DAA"/>
                  </a:solidFill>
                  <a:latin typeface="Century Gothic"/>
                  <a:ea typeface="ＭＳ Ｐゴシック" charset="0"/>
                  <a:cs typeface="Century Gothic"/>
                </a:rPr>
                <a:t>ENFOCARSE EN</a:t>
              </a:r>
            </a:p>
            <a:p>
              <a:pPr algn="ctr" defTabSz="914400" fontAlgn="base">
                <a:lnSpc>
                  <a:spcPct val="90000"/>
                </a:lnSpc>
                <a:spcBef>
                  <a:spcPct val="0"/>
                </a:spcBef>
                <a:spcAft>
                  <a:spcPct val="0"/>
                </a:spcAft>
              </a:pPr>
              <a:r>
                <a:rPr lang="es-MX" sz="3600" dirty="0" smtClean="0">
                  <a:solidFill>
                    <a:srgbClr val="005DAA"/>
                  </a:solidFill>
                  <a:latin typeface="Century Gothic"/>
                  <a:ea typeface="ＭＳ Ｐゴシック" charset="0"/>
                  <a:cs typeface="Century Gothic"/>
                </a:rPr>
                <a:t>LA BASE—LOS CIMIENTOS</a:t>
              </a:r>
              <a:endParaRPr lang="es-MX" sz="3600" dirty="0">
                <a:solidFill>
                  <a:srgbClr val="005DAA"/>
                </a:solidFill>
                <a:latin typeface="Century Gothic"/>
                <a:ea typeface="ＭＳ Ｐゴシック" charset="0"/>
                <a:cs typeface="Century Gothic"/>
              </a:endParaRPr>
            </a:p>
          </p:txBody>
        </p:sp>
        <p:sp>
          <p:nvSpPr>
            <p:cNvPr id="22" name="Rounded Rectangle 21"/>
            <p:cNvSpPr/>
            <p:nvPr/>
          </p:nvSpPr>
          <p:spPr>
            <a:xfrm>
              <a:off x="1996631" y="5575220"/>
              <a:ext cx="1648492" cy="850534"/>
            </a:xfrm>
            <a:prstGeom prst="roundRect">
              <a:avLst>
                <a:gd name="adj" fmla="val 5663"/>
              </a:avLst>
            </a:prstGeom>
            <a:solidFill>
              <a:srgbClr val="0B46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23" name="Rounded Rectangle 22"/>
            <p:cNvSpPr/>
            <p:nvPr/>
          </p:nvSpPr>
          <p:spPr>
            <a:xfrm>
              <a:off x="3730069" y="5575220"/>
              <a:ext cx="1648492" cy="850534"/>
            </a:xfrm>
            <a:prstGeom prst="roundRect">
              <a:avLst>
                <a:gd name="adj" fmla="val 5663"/>
              </a:avLst>
            </a:prstGeom>
            <a:solidFill>
              <a:srgbClr val="0B46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24" name="Rounded Rectangle 23"/>
            <p:cNvSpPr/>
            <p:nvPr/>
          </p:nvSpPr>
          <p:spPr>
            <a:xfrm>
              <a:off x="5463508" y="5575220"/>
              <a:ext cx="1648492" cy="850534"/>
            </a:xfrm>
            <a:prstGeom prst="roundRect">
              <a:avLst>
                <a:gd name="adj" fmla="val 5663"/>
              </a:avLst>
            </a:prstGeom>
            <a:solidFill>
              <a:srgbClr val="0B46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11" name="TextBox 21"/>
            <p:cNvSpPr txBox="1">
              <a:spLocks noChangeArrowheads="1"/>
            </p:cNvSpPr>
            <p:nvPr/>
          </p:nvSpPr>
          <p:spPr bwMode="auto">
            <a:xfrm>
              <a:off x="2003531" y="5717031"/>
              <a:ext cx="1653570" cy="539635"/>
            </a:xfrm>
            <a:prstGeom prst="rect">
              <a:avLst/>
            </a:prstGeom>
            <a:noFill/>
            <a:ln w="9525">
              <a:noFill/>
              <a:miter lim="800000"/>
              <a:headEnd/>
              <a:tailEnd/>
            </a:ln>
          </p:spPr>
          <p:txBody>
            <a:bodyPr wrap="square">
              <a:spAutoFit/>
            </a:bodyPr>
            <a:lstStyle/>
            <a:p>
              <a:pPr marL="0" lvl="1" algn="ctr" defTabSz="914400" fontAlgn="base">
                <a:lnSpc>
                  <a:spcPct val="90000"/>
                </a:lnSpc>
                <a:spcBef>
                  <a:spcPct val="0"/>
                </a:spcBef>
                <a:spcAft>
                  <a:spcPct val="0"/>
                </a:spcAft>
              </a:pPr>
              <a:r>
                <a:rPr lang="es-MX" sz="1600" dirty="0" smtClean="0">
                  <a:solidFill>
                    <a:prstClr val="white"/>
                  </a:solidFill>
                  <a:latin typeface="Century Gothic" pitchFamily="34" charset="0"/>
                  <a:ea typeface="ＭＳ Ｐゴシック" charset="0"/>
                </a:rPr>
                <a:t>Apoyo social y emocional</a:t>
              </a:r>
              <a:endParaRPr lang="es-MX" sz="1600" dirty="0">
                <a:solidFill>
                  <a:prstClr val="white"/>
                </a:solidFill>
                <a:latin typeface="Century Gothic" pitchFamily="34" charset="0"/>
                <a:ea typeface="ＭＳ Ｐゴシック" charset="0"/>
              </a:endParaRPr>
            </a:p>
          </p:txBody>
        </p:sp>
        <p:sp>
          <p:nvSpPr>
            <p:cNvPr id="13" name="TextBox 23"/>
            <p:cNvSpPr txBox="1">
              <a:spLocks noChangeArrowheads="1"/>
            </p:cNvSpPr>
            <p:nvPr/>
          </p:nvSpPr>
          <p:spPr bwMode="auto">
            <a:xfrm>
              <a:off x="3738947" y="5702932"/>
              <a:ext cx="1643641" cy="539635"/>
            </a:xfrm>
            <a:prstGeom prst="rect">
              <a:avLst/>
            </a:prstGeom>
            <a:noFill/>
            <a:ln w="9525">
              <a:noFill/>
              <a:miter lim="800000"/>
              <a:headEnd/>
              <a:tailEnd/>
            </a:ln>
          </p:spPr>
          <p:txBody>
            <a:bodyPr wrap="square">
              <a:spAutoFit/>
            </a:bodyPr>
            <a:lstStyle/>
            <a:p>
              <a:pPr marL="0" lvl="1" algn="ctr" defTabSz="914400" fontAlgn="base">
                <a:lnSpc>
                  <a:spcPct val="90000"/>
                </a:lnSpc>
                <a:spcBef>
                  <a:spcPct val="0"/>
                </a:spcBef>
                <a:spcAft>
                  <a:spcPct val="0"/>
                </a:spcAft>
              </a:pPr>
              <a:r>
                <a:rPr lang="es-MX" sz="1600" dirty="0" smtClean="0">
                  <a:solidFill>
                    <a:prstClr val="white"/>
                  </a:solidFill>
                  <a:latin typeface="Century Gothic" pitchFamily="34" charset="0"/>
                  <a:ea typeface="ＭＳ Ｐゴシック" charset="0"/>
                </a:rPr>
                <a:t>Aulas bien organizadas</a:t>
              </a:r>
              <a:endParaRPr lang="es-MX" sz="1600" dirty="0">
                <a:solidFill>
                  <a:prstClr val="white"/>
                </a:solidFill>
                <a:latin typeface="Century Gothic" pitchFamily="34" charset="0"/>
                <a:ea typeface="ＭＳ Ｐゴシック" charset="0"/>
              </a:endParaRPr>
            </a:p>
          </p:txBody>
        </p:sp>
        <p:sp>
          <p:nvSpPr>
            <p:cNvPr id="10" name="TextBox 20"/>
            <p:cNvSpPr txBox="1">
              <a:spLocks noChangeArrowheads="1"/>
            </p:cNvSpPr>
            <p:nvPr/>
          </p:nvSpPr>
          <p:spPr bwMode="auto">
            <a:xfrm>
              <a:off x="5467568" y="5702933"/>
              <a:ext cx="1647155" cy="539635"/>
            </a:xfrm>
            <a:prstGeom prst="rect">
              <a:avLst/>
            </a:prstGeom>
            <a:noFill/>
            <a:ln w="9525">
              <a:noFill/>
              <a:miter lim="800000"/>
              <a:headEnd/>
              <a:tailEnd/>
            </a:ln>
          </p:spPr>
          <p:txBody>
            <a:bodyPr wrap="square">
              <a:spAutoFit/>
            </a:bodyPr>
            <a:lstStyle/>
            <a:p>
              <a:pPr marL="0" lvl="1" algn="ctr" defTabSz="914400" fontAlgn="base">
                <a:lnSpc>
                  <a:spcPct val="90000"/>
                </a:lnSpc>
                <a:spcBef>
                  <a:spcPct val="0"/>
                </a:spcBef>
                <a:spcAft>
                  <a:spcPct val="0"/>
                </a:spcAft>
              </a:pPr>
              <a:r>
                <a:rPr lang="es-MX" sz="1600" dirty="0" smtClean="0">
                  <a:solidFill>
                    <a:prstClr val="white"/>
                  </a:solidFill>
                  <a:latin typeface="Century Gothic" pitchFamily="34" charset="0"/>
                  <a:ea typeface="ＭＳ Ｐゴシック" charset="0"/>
                </a:rPr>
                <a:t>Interacciones didácticas</a:t>
              </a:r>
              <a:endParaRPr lang="es-MX" sz="1600" dirty="0">
                <a:solidFill>
                  <a:prstClr val="white"/>
                </a:solidFill>
                <a:latin typeface="Century Gothic" pitchFamily="34" charset="0"/>
                <a:ea typeface="ＭＳ Ｐゴシック" charset="0"/>
              </a:endParaRPr>
            </a:p>
          </p:txBody>
        </p:sp>
      </p:grpSp>
    </p:spTree>
    <p:extLst>
      <p:ext uri="{BB962C8B-B14F-4D97-AF65-F5344CB8AC3E}">
        <p14:creationId xmlns:p14="http://schemas.microsoft.com/office/powerpoint/2010/main" val="341758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flipH="1">
            <a:off x="494632" y="3558675"/>
            <a:ext cx="8154736" cy="1350210"/>
          </a:xfrm>
          <a:prstGeom prst="rect">
            <a:avLst/>
          </a:prstGeom>
          <a:gradFill>
            <a:gsLst>
              <a:gs pos="0">
                <a:schemeClr val="accent1">
                  <a:lumMod val="75000"/>
                </a:schemeClr>
              </a:gs>
              <a:gs pos="100000">
                <a:schemeClr val="accent1">
                  <a:lumMod val="20000"/>
                  <a:lumOff val="8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flipH="1">
            <a:off x="494632" y="5005140"/>
            <a:ext cx="8154736" cy="1350210"/>
          </a:xfrm>
          <a:prstGeom prst="rect">
            <a:avLst/>
          </a:prstGeom>
          <a:gradFill>
            <a:gsLst>
              <a:gs pos="0">
                <a:schemeClr val="accent3">
                  <a:lumMod val="75000"/>
                </a:schemeClr>
              </a:gs>
              <a:gs pos="100000">
                <a:schemeClr val="accent3">
                  <a:lumMod val="20000"/>
                  <a:lumOff val="8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flipH="1">
            <a:off x="494632" y="2112212"/>
            <a:ext cx="8154736" cy="1350210"/>
          </a:xfrm>
          <a:prstGeom prst="rect">
            <a:avLst/>
          </a:prstGeom>
          <a:gradFill>
            <a:gsLst>
              <a:gs pos="0">
                <a:schemeClr val="accent5">
                  <a:lumMod val="75000"/>
                </a:schemeClr>
              </a:gs>
              <a:gs pos="100000">
                <a:schemeClr val="accent5">
                  <a:lumMod val="20000"/>
                  <a:lumOff val="8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s-MX" dirty="0" smtClean="0"/>
              <a:t>Objetivos</a:t>
            </a:r>
            <a:endParaRPr lang="es-MX" dirty="0"/>
          </a:p>
        </p:txBody>
      </p:sp>
      <p:sp>
        <p:nvSpPr>
          <p:cNvPr id="4" name="TextBox 3"/>
          <p:cNvSpPr txBox="1"/>
          <p:nvPr/>
        </p:nvSpPr>
        <p:spPr>
          <a:xfrm>
            <a:off x="802105" y="2312737"/>
            <a:ext cx="1731564" cy="707886"/>
          </a:xfrm>
          <a:prstGeom prst="rect">
            <a:avLst/>
          </a:prstGeom>
          <a:noFill/>
        </p:spPr>
        <p:txBody>
          <a:bodyPr wrap="none" rtlCol="0">
            <a:spAutoFit/>
          </a:bodyPr>
          <a:lstStyle/>
          <a:p>
            <a:r>
              <a:rPr lang="es-MX" sz="4000" dirty="0" smtClean="0">
                <a:latin typeface="Century Gothic"/>
                <a:cs typeface="Century Gothic"/>
              </a:rPr>
              <a:t>Definir</a:t>
            </a:r>
            <a:endParaRPr lang="es-MX" sz="4000" dirty="0">
              <a:latin typeface="Century Gothic"/>
              <a:cs typeface="Century Gothic"/>
            </a:endParaRPr>
          </a:p>
        </p:txBody>
      </p:sp>
      <p:sp>
        <p:nvSpPr>
          <p:cNvPr id="5" name="TextBox 4"/>
          <p:cNvSpPr txBox="1"/>
          <p:nvPr/>
        </p:nvSpPr>
        <p:spPr>
          <a:xfrm>
            <a:off x="802105" y="3765884"/>
            <a:ext cx="2292615" cy="707886"/>
          </a:xfrm>
          <a:prstGeom prst="rect">
            <a:avLst/>
          </a:prstGeom>
          <a:noFill/>
        </p:spPr>
        <p:txBody>
          <a:bodyPr wrap="none" rtlCol="0">
            <a:spAutoFit/>
          </a:bodyPr>
          <a:lstStyle/>
          <a:p>
            <a:r>
              <a:rPr lang="es-MX" sz="4000" dirty="0" smtClean="0">
                <a:solidFill>
                  <a:srgbClr val="000000"/>
                </a:solidFill>
                <a:latin typeface="Century Gothic"/>
                <a:cs typeface="Century Gothic"/>
              </a:rPr>
              <a:t>Describir</a:t>
            </a:r>
            <a:endParaRPr lang="es-MX" sz="4000" dirty="0">
              <a:solidFill>
                <a:srgbClr val="000000"/>
              </a:solidFill>
              <a:latin typeface="Century Gothic"/>
              <a:cs typeface="Century Gothic"/>
            </a:endParaRPr>
          </a:p>
        </p:txBody>
      </p:sp>
      <p:sp>
        <p:nvSpPr>
          <p:cNvPr id="6" name="TextBox 5"/>
          <p:cNvSpPr txBox="1"/>
          <p:nvPr/>
        </p:nvSpPr>
        <p:spPr>
          <a:xfrm>
            <a:off x="494632" y="5219031"/>
            <a:ext cx="3087705" cy="646331"/>
          </a:xfrm>
          <a:prstGeom prst="rect">
            <a:avLst/>
          </a:prstGeom>
          <a:noFill/>
        </p:spPr>
        <p:txBody>
          <a:bodyPr wrap="none" rtlCol="0">
            <a:spAutoFit/>
          </a:bodyPr>
          <a:lstStyle/>
          <a:p>
            <a:r>
              <a:rPr lang="es-MX" sz="3600" dirty="0" smtClean="0">
                <a:solidFill>
                  <a:srgbClr val="000000"/>
                </a:solidFill>
                <a:latin typeface="Century Gothic"/>
                <a:cs typeface="Century Gothic"/>
              </a:rPr>
              <a:t>Proporcionar</a:t>
            </a:r>
            <a:endParaRPr lang="es-MX" sz="3600" dirty="0">
              <a:solidFill>
                <a:srgbClr val="000000"/>
              </a:solidFill>
              <a:latin typeface="Century Gothic"/>
              <a:cs typeface="Century Gothic"/>
            </a:endParaRPr>
          </a:p>
        </p:txBody>
      </p:sp>
      <p:sp>
        <p:nvSpPr>
          <p:cNvPr id="13" name="TextBox 12"/>
          <p:cNvSpPr txBox="1"/>
          <p:nvPr/>
        </p:nvSpPr>
        <p:spPr>
          <a:xfrm>
            <a:off x="3662947" y="2312737"/>
            <a:ext cx="4986421" cy="830997"/>
          </a:xfrm>
          <a:prstGeom prst="rect">
            <a:avLst/>
          </a:prstGeom>
          <a:noFill/>
        </p:spPr>
        <p:txBody>
          <a:bodyPr wrap="square" rtlCol="0">
            <a:spAutoFit/>
          </a:bodyPr>
          <a:lstStyle/>
          <a:p>
            <a:r>
              <a:rPr lang="es-MX" sz="2400" dirty="0" smtClean="0">
                <a:solidFill>
                  <a:schemeClr val="bg1"/>
                </a:solidFill>
                <a:latin typeface="Century Gothic"/>
                <a:cs typeface="Century Gothic"/>
              </a:rPr>
              <a:t>Los horarios </a:t>
            </a:r>
            <a:r>
              <a:rPr lang="es-MX" sz="2400" dirty="0">
                <a:solidFill>
                  <a:schemeClr val="bg1"/>
                </a:solidFill>
                <a:latin typeface="Century Gothic"/>
                <a:cs typeface="Century Gothic"/>
              </a:rPr>
              <a:t>cotidianos</a:t>
            </a:r>
          </a:p>
          <a:p>
            <a:pPr lvl="0"/>
            <a:r>
              <a:rPr lang="es-MX" sz="2400" dirty="0" smtClean="0">
                <a:solidFill>
                  <a:schemeClr val="bg1"/>
                </a:solidFill>
                <a:latin typeface="Century Gothic"/>
                <a:cs typeface="Century Gothic"/>
              </a:rPr>
              <a:t>y las rutinas</a:t>
            </a:r>
            <a:endParaRPr lang="es-MX" sz="2400" dirty="0">
              <a:solidFill>
                <a:schemeClr val="bg1"/>
              </a:solidFill>
              <a:latin typeface="Century Gothic"/>
              <a:cs typeface="Century Gothic"/>
            </a:endParaRPr>
          </a:p>
        </p:txBody>
      </p:sp>
      <p:sp>
        <p:nvSpPr>
          <p:cNvPr id="14" name="TextBox 13"/>
          <p:cNvSpPr txBox="1"/>
          <p:nvPr/>
        </p:nvSpPr>
        <p:spPr>
          <a:xfrm>
            <a:off x="3662947" y="3560872"/>
            <a:ext cx="4986421" cy="1200328"/>
          </a:xfrm>
          <a:prstGeom prst="rect">
            <a:avLst/>
          </a:prstGeom>
          <a:noFill/>
        </p:spPr>
        <p:txBody>
          <a:bodyPr wrap="square" rtlCol="0">
            <a:spAutoFit/>
          </a:bodyPr>
          <a:lstStyle/>
          <a:p>
            <a:r>
              <a:rPr lang="es-MX" sz="2400" dirty="0" smtClean="0">
                <a:solidFill>
                  <a:schemeClr val="bg1"/>
                </a:solidFill>
                <a:latin typeface="Century Gothic"/>
                <a:cs typeface="Century Gothic"/>
              </a:rPr>
              <a:t>Los componentes de </a:t>
            </a:r>
            <a:r>
              <a:rPr lang="es-MX" sz="2400" dirty="0" smtClean="0">
                <a:solidFill>
                  <a:prstClr val="white"/>
                </a:solidFill>
                <a:latin typeface="Century Gothic"/>
                <a:cs typeface="Century Gothic"/>
              </a:rPr>
              <a:t>los horarios </a:t>
            </a:r>
            <a:r>
              <a:rPr lang="es-MX" sz="2400" dirty="0">
                <a:solidFill>
                  <a:prstClr val="white"/>
                </a:solidFill>
                <a:latin typeface="Century Gothic"/>
                <a:cs typeface="Century Gothic"/>
              </a:rPr>
              <a:t>cotidianos</a:t>
            </a:r>
            <a:endParaRPr lang="es-MX" sz="2400" dirty="0">
              <a:solidFill>
                <a:schemeClr val="bg1"/>
              </a:solidFill>
              <a:latin typeface="Century Gothic"/>
              <a:cs typeface="Century Gothic"/>
            </a:endParaRPr>
          </a:p>
          <a:p>
            <a:pPr lvl="0"/>
            <a:r>
              <a:rPr lang="es-MX" sz="2400" dirty="0" smtClean="0">
                <a:solidFill>
                  <a:prstClr val="white"/>
                </a:solidFill>
                <a:latin typeface="Century Gothic"/>
                <a:cs typeface="Century Gothic"/>
              </a:rPr>
              <a:t>y las rutinas</a:t>
            </a:r>
            <a:endParaRPr lang="es-MX" sz="2400" dirty="0">
              <a:solidFill>
                <a:schemeClr val="bg1"/>
              </a:solidFill>
              <a:latin typeface="Century Gothic"/>
              <a:cs typeface="Century Gothic"/>
            </a:endParaRPr>
          </a:p>
        </p:txBody>
      </p:sp>
      <p:sp>
        <p:nvSpPr>
          <p:cNvPr id="15" name="TextBox 14"/>
          <p:cNvSpPr txBox="1"/>
          <p:nvPr/>
        </p:nvSpPr>
        <p:spPr>
          <a:xfrm>
            <a:off x="3662946" y="5332620"/>
            <a:ext cx="4986421" cy="830997"/>
          </a:xfrm>
          <a:prstGeom prst="rect">
            <a:avLst/>
          </a:prstGeom>
          <a:noFill/>
        </p:spPr>
        <p:txBody>
          <a:bodyPr wrap="square" rtlCol="0">
            <a:spAutoFit/>
          </a:bodyPr>
          <a:lstStyle/>
          <a:p>
            <a:pPr lvl="0"/>
            <a:r>
              <a:rPr lang="es-MX" sz="2400" dirty="0" smtClean="0">
                <a:solidFill>
                  <a:schemeClr val="bg1"/>
                </a:solidFill>
                <a:latin typeface="Century Gothic"/>
                <a:cs typeface="Century Gothic"/>
              </a:rPr>
              <a:t>Lineamientos para enseñar </a:t>
            </a:r>
            <a:r>
              <a:rPr lang="es-MX" sz="2400" dirty="0" smtClean="0">
                <a:solidFill>
                  <a:prstClr val="white"/>
                </a:solidFill>
                <a:latin typeface="Century Gothic"/>
                <a:cs typeface="Century Gothic"/>
              </a:rPr>
              <a:t>los horarios y las rutinas</a:t>
            </a:r>
            <a:endParaRPr lang="es-MX" sz="2400" dirty="0">
              <a:solidFill>
                <a:prstClr val="white"/>
              </a:solidFill>
              <a:latin typeface="Century Gothic"/>
              <a:cs typeface="Century Gothic"/>
            </a:endParaRPr>
          </a:p>
        </p:txBody>
      </p:sp>
    </p:spTree>
    <p:extLst>
      <p:ext uri="{BB962C8B-B14F-4D97-AF65-F5344CB8AC3E}">
        <p14:creationId xmlns:p14="http://schemas.microsoft.com/office/powerpoint/2010/main" val="2264387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0" grpId="0" animBg="1"/>
      <p:bldP spid="13"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dirty="0" smtClean="0"/>
              <a:t>Las </a:t>
            </a:r>
            <a:r>
              <a:rPr lang="es-MX" sz="6000" b="1" dirty="0" smtClean="0"/>
              <a:t>GRANDES</a:t>
            </a:r>
            <a:r>
              <a:rPr lang="es-MX" dirty="0" smtClean="0"/>
              <a:t> ideas</a:t>
            </a:r>
            <a:endParaRPr lang="es-MX" dirty="0"/>
          </a:p>
        </p:txBody>
      </p:sp>
      <p:sp>
        <p:nvSpPr>
          <p:cNvPr id="3" name="Content Placeholder 2"/>
          <p:cNvSpPr>
            <a:spLocks noGrp="1"/>
          </p:cNvSpPr>
          <p:nvPr>
            <p:ph idx="1"/>
          </p:nvPr>
        </p:nvSpPr>
        <p:spPr>
          <a:xfrm>
            <a:off x="255722" y="1703706"/>
            <a:ext cx="8229600" cy="4385271"/>
          </a:xfrm>
        </p:spPr>
        <p:txBody>
          <a:bodyPr>
            <a:normAutofit/>
          </a:bodyPr>
          <a:lstStyle/>
          <a:p>
            <a:pPr>
              <a:buFont typeface="Arial" panose="020B0604020202020204" pitchFamily="34" charset="0"/>
              <a:buChar char="•"/>
            </a:pPr>
            <a:r>
              <a:rPr lang="es-MX" dirty="0" smtClean="0"/>
              <a:t>Ayudarles a los niños a </a:t>
            </a:r>
            <a:br>
              <a:rPr lang="es-MX" dirty="0" smtClean="0"/>
            </a:br>
            <a:r>
              <a:rPr lang="es-MX" dirty="0" smtClean="0"/>
              <a:t>saber qué pueden esperar</a:t>
            </a:r>
          </a:p>
          <a:p>
            <a:pPr>
              <a:buClr>
                <a:schemeClr val="tx1"/>
              </a:buClr>
              <a:buFont typeface="Arial" panose="020B0604020202020204" pitchFamily="34" charset="0"/>
              <a:buChar char="•"/>
            </a:pPr>
            <a:r>
              <a:rPr lang="es-MX" dirty="0" smtClean="0"/>
              <a:t>Aumentar la sensación de </a:t>
            </a:r>
            <a:br>
              <a:rPr lang="es-MX" dirty="0" smtClean="0"/>
            </a:br>
            <a:r>
              <a:rPr lang="es-MX" dirty="0" smtClean="0"/>
              <a:t>seguridad</a:t>
            </a:r>
          </a:p>
          <a:p>
            <a:pPr>
              <a:buFont typeface="Arial" panose="020B0604020202020204" pitchFamily="34" charset="0"/>
              <a:buChar char="•"/>
            </a:pPr>
            <a:r>
              <a:rPr lang="es-MX" dirty="0" smtClean="0"/>
              <a:t>Influir en el desarrollo </a:t>
            </a:r>
            <a:br>
              <a:rPr lang="es-MX" dirty="0" smtClean="0"/>
            </a:br>
            <a:r>
              <a:rPr lang="es-MX" dirty="0" smtClean="0"/>
              <a:t>cognitivo y social</a:t>
            </a:r>
          </a:p>
          <a:p>
            <a:pPr>
              <a:buFont typeface="Arial" panose="020B0604020202020204" pitchFamily="34" charset="0"/>
              <a:buChar char="•"/>
            </a:pPr>
            <a:r>
              <a:rPr lang="es-MX" dirty="0" smtClean="0"/>
              <a:t>Incrementar los índices de </a:t>
            </a:r>
            <a:br>
              <a:rPr lang="es-MX" dirty="0" smtClean="0"/>
            </a:br>
            <a:r>
              <a:rPr lang="es-MX" dirty="0" smtClean="0"/>
              <a:t>participación</a:t>
            </a:r>
          </a:p>
          <a:p>
            <a:endParaRPr lang="es-MX" dirty="0"/>
          </a:p>
        </p:txBody>
      </p:sp>
      <p:pic>
        <p:nvPicPr>
          <p:cNvPr id="4" name="Picture 3"/>
          <p:cNvPicPr>
            <a:picLocks noChangeAspect="1"/>
          </p:cNvPicPr>
          <p:nvPr/>
        </p:nvPicPr>
        <p:blipFill>
          <a:blip r:embed="rId2"/>
          <a:stretch>
            <a:fillRect/>
          </a:stretch>
        </p:blipFill>
        <p:spPr>
          <a:xfrm>
            <a:off x="6088281" y="2014779"/>
            <a:ext cx="2887536" cy="4062551"/>
          </a:xfrm>
          <a:prstGeom prst="rect">
            <a:avLst/>
          </a:prstGeom>
        </p:spPr>
      </p:pic>
    </p:spTree>
    <p:extLst>
      <p:ext uri="{BB962C8B-B14F-4D97-AF65-F5344CB8AC3E}">
        <p14:creationId xmlns:p14="http://schemas.microsoft.com/office/powerpoint/2010/main" val="1829886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dirty="0" smtClean="0"/>
              <a:t>Los horarios…</a:t>
            </a:r>
            <a:endParaRPr lang="es-MX" dirty="0"/>
          </a:p>
        </p:txBody>
      </p:sp>
      <p:pic>
        <p:nvPicPr>
          <p:cNvPr id="4" name="Content Placeholder 3" descr="845726_50295461.jpg"/>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544483" y="1697730"/>
            <a:ext cx="8055033" cy="4189615"/>
          </a:xfrm>
          <a:ln w="98425">
            <a:solidFill>
              <a:schemeClr val="accent6">
                <a:lumMod val="50000"/>
              </a:schemeClr>
            </a:solidFill>
            <a:miter lim="800000"/>
          </a:ln>
          <a:effectLst>
            <a:outerShdw blurRad="50800" dist="38100" dir="2700000" algn="tl" rotWithShape="0">
              <a:srgbClr val="000000">
                <a:alpha val="43000"/>
              </a:srgbClr>
            </a:outerShdw>
          </a:effectLst>
        </p:spPr>
      </p:pic>
      <p:pic>
        <p:nvPicPr>
          <p:cNvPr id="7" name="Picture 6" descr="IMG_0007.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3876842" y="2281992"/>
            <a:ext cx="4451684" cy="3626853"/>
          </a:xfrm>
          <a:prstGeom prst="rect">
            <a:avLst/>
          </a:prstGeom>
        </p:spPr>
      </p:pic>
      <p:sp>
        <p:nvSpPr>
          <p:cNvPr id="6" name="TextBox 5"/>
          <p:cNvSpPr txBox="1"/>
          <p:nvPr/>
        </p:nvSpPr>
        <p:spPr>
          <a:xfrm>
            <a:off x="4130777" y="2453990"/>
            <a:ext cx="4572000" cy="3416320"/>
          </a:xfrm>
          <a:prstGeom prst="rect">
            <a:avLst/>
          </a:prstGeom>
          <a:noFill/>
        </p:spPr>
        <p:txBody>
          <a:bodyPr wrap="square" rtlCol="0">
            <a:spAutoFit/>
          </a:bodyPr>
          <a:lstStyle/>
          <a:p>
            <a:pPr marL="285750" indent="-285750" defTabSz="457200">
              <a:spcBef>
                <a:spcPts val="1200"/>
              </a:spcBef>
              <a:buFont typeface="Arial"/>
              <a:buChar char="•"/>
            </a:pPr>
            <a:r>
              <a:rPr lang="es-MX" sz="2800" dirty="0">
                <a:solidFill>
                  <a:prstClr val="black"/>
                </a:solidFill>
                <a:latin typeface="Century Gothic"/>
                <a:cs typeface="Century Gothic"/>
              </a:rPr>
              <a:t>Organizan el día.</a:t>
            </a:r>
          </a:p>
          <a:p>
            <a:pPr marL="285750" indent="-285750" defTabSz="457200">
              <a:spcBef>
                <a:spcPts val="1200"/>
              </a:spcBef>
              <a:buFont typeface="Arial"/>
              <a:buChar char="•"/>
            </a:pPr>
            <a:r>
              <a:rPr lang="es-MX" sz="2800" dirty="0">
                <a:solidFill>
                  <a:prstClr val="black"/>
                </a:solidFill>
                <a:latin typeface="Century Gothic"/>
                <a:cs typeface="Century Gothic"/>
              </a:rPr>
              <a:t>Arreglan experiencias significativas para los niños.</a:t>
            </a:r>
          </a:p>
          <a:p>
            <a:pPr marL="285750" indent="-285750" defTabSz="457200">
              <a:spcBef>
                <a:spcPts val="1200"/>
              </a:spcBef>
              <a:buFont typeface="Arial"/>
              <a:buChar char="•"/>
            </a:pPr>
            <a:r>
              <a:rPr lang="es-MX" sz="2800" dirty="0">
                <a:solidFill>
                  <a:prstClr val="black"/>
                </a:solidFill>
                <a:latin typeface="Century Gothic"/>
                <a:cs typeface="Century Gothic"/>
              </a:rPr>
              <a:t>Corresponden a unidades concretas</a:t>
            </a:r>
            <a:br>
              <a:rPr lang="es-MX" sz="2800" dirty="0">
                <a:solidFill>
                  <a:prstClr val="black"/>
                </a:solidFill>
                <a:latin typeface="Century Gothic"/>
                <a:cs typeface="Century Gothic"/>
              </a:rPr>
            </a:br>
            <a:r>
              <a:rPr lang="es-MX" sz="2800" dirty="0">
                <a:solidFill>
                  <a:prstClr val="black"/>
                </a:solidFill>
                <a:latin typeface="Century Gothic"/>
                <a:cs typeface="Century Gothic"/>
              </a:rPr>
              <a:t>de tiempo.</a:t>
            </a:r>
          </a:p>
        </p:txBody>
      </p:sp>
      <p:pic>
        <p:nvPicPr>
          <p:cNvPr id="3" name="Picture 2" descr="image7.jpe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1251442">
            <a:off x="864384" y="2398368"/>
            <a:ext cx="2479272" cy="35431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18126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calcmode="lin" valueType="num">
                                      <p:cBhvr additive="base">
                                        <p:cTn id="1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dirty="0" smtClean="0"/>
              <a:t>Influencia EN EL INVOLUCRAMIENTO DE LOS NIÑOS</a:t>
            </a:r>
            <a:endParaRPr lang="es-MX" dirty="0"/>
          </a:p>
        </p:txBody>
      </p:sp>
      <p:sp>
        <p:nvSpPr>
          <p:cNvPr id="5" name="Rectangle 4"/>
          <p:cNvSpPr/>
          <p:nvPr/>
        </p:nvSpPr>
        <p:spPr>
          <a:xfrm>
            <a:off x="3997805" y="1991349"/>
            <a:ext cx="4671946" cy="925114"/>
          </a:xfrm>
          <a:prstGeom prst="rect">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defTabSz="1200150">
              <a:lnSpc>
                <a:spcPct val="90000"/>
              </a:lnSpc>
              <a:spcBef>
                <a:spcPct val="0"/>
              </a:spcBef>
              <a:spcAft>
                <a:spcPct val="35000"/>
              </a:spcAft>
            </a:pPr>
            <a:r>
              <a:rPr lang="es-MX" sz="2800" dirty="0" smtClean="0">
                <a:solidFill>
                  <a:schemeClr val="bg1"/>
                </a:solidFill>
                <a:latin typeface="Century Gothic"/>
                <a:cs typeface="Century Gothic"/>
              </a:rPr>
              <a:t>La capacidad de concentración</a:t>
            </a:r>
            <a:endParaRPr lang="es-MX" sz="2800" dirty="0">
              <a:solidFill>
                <a:schemeClr val="bg1"/>
              </a:solidFill>
              <a:latin typeface="Century Gothic"/>
              <a:cs typeface="Century Gothic"/>
            </a:endParaRPr>
          </a:p>
        </p:txBody>
      </p:sp>
      <p:sp>
        <p:nvSpPr>
          <p:cNvPr id="6" name="Rectangle 5"/>
          <p:cNvSpPr/>
          <p:nvPr/>
        </p:nvSpPr>
        <p:spPr>
          <a:xfrm>
            <a:off x="3997805" y="3121428"/>
            <a:ext cx="4671946" cy="925114"/>
          </a:xfrm>
          <a:prstGeom prst="rect">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defTabSz="1200150">
              <a:lnSpc>
                <a:spcPct val="90000"/>
              </a:lnSpc>
              <a:spcBef>
                <a:spcPct val="0"/>
              </a:spcBef>
              <a:spcAft>
                <a:spcPct val="35000"/>
              </a:spcAft>
            </a:pPr>
            <a:r>
              <a:rPr lang="es-MX" sz="2800" dirty="0" smtClean="0">
                <a:solidFill>
                  <a:srgbClr val="FFFFFF"/>
                </a:solidFill>
                <a:latin typeface="Century Gothic"/>
                <a:cs typeface="Century Gothic"/>
              </a:rPr>
              <a:t>Nivel de atención</a:t>
            </a:r>
            <a:endParaRPr lang="es-MX" sz="2800" dirty="0">
              <a:solidFill>
                <a:srgbClr val="FFFFFF"/>
              </a:solidFill>
              <a:latin typeface="Century Gothic"/>
              <a:cs typeface="Century Gothic"/>
            </a:endParaRPr>
          </a:p>
        </p:txBody>
      </p:sp>
      <p:sp>
        <p:nvSpPr>
          <p:cNvPr id="7" name="Rectangle 6"/>
          <p:cNvSpPr/>
          <p:nvPr/>
        </p:nvSpPr>
        <p:spPr>
          <a:xfrm>
            <a:off x="3997805" y="4251507"/>
            <a:ext cx="4671946" cy="925114"/>
          </a:xfrm>
          <a:prstGeom prst="rect">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defTabSz="1200150">
              <a:lnSpc>
                <a:spcPct val="90000"/>
              </a:lnSpc>
              <a:spcBef>
                <a:spcPct val="0"/>
              </a:spcBef>
              <a:spcAft>
                <a:spcPct val="35000"/>
              </a:spcAft>
            </a:pPr>
            <a:r>
              <a:rPr lang="es-MX" sz="2800" dirty="0" smtClean="0">
                <a:solidFill>
                  <a:srgbClr val="FFFFFF"/>
                </a:solidFill>
                <a:latin typeface="Century Gothic"/>
                <a:cs typeface="Century Gothic"/>
              </a:rPr>
              <a:t>La disponibilidad de los adultos</a:t>
            </a:r>
            <a:endParaRPr lang="es-MX" sz="2800" dirty="0">
              <a:solidFill>
                <a:srgbClr val="FFFFFF"/>
              </a:solidFill>
              <a:latin typeface="Century Gothic"/>
              <a:cs typeface="Century Gothic"/>
            </a:endParaRPr>
          </a:p>
        </p:txBody>
      </p:sp>
      <p:sp>
        <p:nvSpPr>
          <p:cNvPr id="8" name="Rectangle 7"/>
          <p:cNvSpPr/>
          <p:nvPr/>
        </p:nvSpPr>
        <p:spPr>
          <a:xfrm>
            <a:off x="3997805" y="5381587"/>
            <a:ext cx="4671946" cy="925114"/>
          </a:xfrm>
          <a:prstGeom prst="rect">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defTabSz="1200150">
              <a:lnSpc>
                <a:spcPct val="90000"/>
              </a:lnSpc>
              <a:spcBef>
                <a:spcPct val="0"/>
              </a:spcBef>
              <a:spcAft>
                <a:spcPct val="35000"/>
              </a:spcAft>
            </a:pPr>
            <a:r>
              <a:rPr lang="es-MX" sz="2800" dirty="0" smtClean="0">
                <a:solidFill>
                  <a:srgbClr val="FFFFFF"/>
                </a:solidFill>
                <a:latin typeface="Century Gothic"/>
                <a:cs typeface="Century Gothic"/>
              </a:rPr>
              <a:t>El tiempo suficiente</a:t>
            </a:r>
            <a:endParaRPr lang="es-MX" sz="2800" dirty="0">
              <a:solidFill>
                <a:srgbClr val="FFFFFF"/>
              </a:solidFill>
              <a:latin typeface="Century Gothic"/>
              <a:cs typeface="Century Gothic"/>
            </a:endParaRPr>
          </a:p>
        </p:txBody>
      </p:sp>
      <p:pic>
        <p:nvPicPr>
          <p:cNvPr id="9" name="Content Placeholder 8" descr="Free Play:Block Area 4.JPG"/>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513167" y="2032384"/>
            <a:ext cx="3271444" cy="4274317"/>
          </a:xfrm>
        </p:spPr>
      </p:pic>
    </p:spTree>
    <p:extLst>
      <p:ext uri="{BB962C8B-B14F-4D97-AF65-F5344CB8AC3E}">
        <p14:creationId xmlns:p14="http://schemas.microsoft.com/office/powerpoint/2010/main" val="2087413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900" decel="100000" fill="hold"/>
                                        <p:tgtEl>
                                          <p:spTgt spid="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900" decel="100000" fill="hold"/>
                                        <p:tgtEl>
                                          <p:spTgt spid="7"/>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900" decel="100000" fill="hold"/>
                                        <p:tgtEl>
                                          <p:spTgt spid="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dirty="0" smtClean="0"/>
              <a:t>LOS Componentes DE UN HORARIO</a:t>
            </a:r>
            <a:endParaRPr lang="es-MX" dirty="0"/>
          </a:p>
        </p:txBody>
      </p:sp>
      <p:sp>
        <p:nvSpPr>
          <p:cNvPr id="4" name="Rectangle 3"/>
          <p:cNvSpPr/>
          <p:nvPr/>
        </p:nvSpPr>
        <p:spPr>
          <a:xfrm>
            <a:off x="454652" y="1881589"/>
            <a:ext cx="4123227" cy="4468773"/>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defTabSz="1200150">
              <a:lnSpc>
                <a:spcPct val="90000"/>
              </a:lnSpc>
              <a:spcBef>
                <a:spcPct val="0"/>
              </a:spcBef>
              <a:spcAft>
                <a:spcPct val="35000"/>
              </a:spcAft>
            </a:pPr>
            <a:endParaRPr lang="en-US" sz="2800" dirty="0">
              <a:solidFill>
                <a:schemeClr val="bg1"/>
              </a:solidFill>
              <a:latin typeface="Century Gothic"/>
              <a:cs typeface="Century Gothic"/>
            </a:endParaRPr>
          </a:p>
        </p:txBody>
      </p:sp>
      <p:sp>
        <p:nvSpPr>
          <p:cNvPr id="5" name="Rectangle 4"/>
          <p:cNvSpPr/>
          <p:nvPr/>
        </p:nvSpPr>
        <p:spPr>
          <a:xfrm>
            <a:off x="4730280" y="1881590"/>
            <a:ext cx="3923792" cy="4468772"/>
          </a:xfrm>
          <a:prstGeom prst="rect">
            <a:avLst/>
          </a:prstGeom>
          <a:solidFill>
            <a:srgbClr val="CAA8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defTabSz="1200150">
              <a:lnSpc>
                <a:spcPct val="90000"/>
              </a:lnSpc>
              <a:spcBef>
                <a:spcPct val="0"/>
              </a:spcBef>
              <a:spcAft>
                <a:spcPct val="35000"/>
              </a:spcAft>
            </a:pPr>
            <a:endParaRPr lang="en-US" sz="2800" dirty="0">
              <a:solidFill>
                <a:schemeClr val="bg1"/>
              </a:solidFill>
              <a:latin typeface="Century Gothic"/>
              <a:cs typeface="Century Gothic"/>
            </a:endParaRPr>
          </a:p>
        </p:txBody>
      </p:sp>
      <p:sp>
        <p:nvSpPr>
          <p:cNvPr id="7" name="TextBox 6"/>
          <p:cNvSpPr txBox="1"/>
          <p:nvPr/>
        </p:nvSpPr>
        <p:spPr>
          <a:xfrm>
            <a:off x="689817" y="1881590"/>
            <a:ext cx="3699930" cy="1061829"/>
          </a:xfrm>
          <a:prstGeom prst="rect">
            <a:avLst/>
          </a:prstGeom>
          <a:noFill/>
        </p:spPr>
        <p:txBody>
          <a:bodyPr wrap="square" rtlCol="0">
            <a:spAutoFit/>
          </a:bodyPr>
          <a:lstStyle/>
          <a:p>
            <a:pPr lvl="0" algn="ctr" defTabSz="1244600">
              <a:lnSpc>
                <a:spcPct val="90000"/>
              </a:lnSpc>
              <a:spcBef>
                <a:spcPct val="0"/>
              </a:spcBef>
              <a:spcAft>
                <a:spcPts val="600"/>
              </a:spcAft>
            </a:pPr>
            <a:r>
              <a:rPr lang="es-MX" sz="4000" b="1" dirty="0" smtClean="0">
                <a:solidFill>
                  <a:srgbClr val="FFFFFF"/>
                </a:solidFill>
                <a:latin typeface="Century Gothic"/>
                <a:cs typeface="Century Gothic"/>
              </a:rPr>
              <a:t>Bloques</a:t>
            </a:r>
          </a:p>
          <a:p>
            <a:pPr lvl="0" algn="ctr" defTabSz="1244600">
              <a:lnSpc>
                <a:spcPct val="90000"/>
              </a:lnSpc>
              <a:spcBef>
                <a:spcPct val="0"/>
              </a:spcBef>
              <a:spcAft>
                <a:spcPct val="35000"/>
              </a:spcAft>
            </a:pPr>
            <a:r>
              <a:rPr lang="es-MX" sz="2400" dirty="0" smtClean="0">
                <a:solidFill>
                  <a:srgbClr val="FFFFFF"/>
                </a:solidFill>
                <a:latin typeface="Century Gothic"/>
                <a:cs typeface="Century Gothic"/>
              </a:rPr>
              <a:t> de tiempo</a:t>
            </a:r>
            <a:endParaRPr lang="es-MX" sz="2400" dirty="0">
              <a:solidFill>
                <a:srgbClr val="FFFFFF"/>
              </a:solidFill>
              <a:latin typeface="Century Gothic"/>
              <a:cs typeface="Century Gothic"/>
            </a:endParaRPr>
          </a:p>
        </p:txBody>
      </p:sp>
      <p:sp>
        <p:nvSpPr>
          <p:cNvPr id="8" name="TextBox 7"/>
          <p:cNvSpPr txBox="1"/>
          <p:nvPr/>
        </p:nvSpPr>
        <p:spPr>
          <a:xfrm>
            <a:off x="552091" y="3129551"/>
            <a:ext cx="4025788" cy="2936188"/>
          </a:xfrm>
          <a:prstGeom prst="rect">
            <a:avLst/>
          </a:prstGeom>
          <a:noFill/>
        </p:spPr>
        <p:txBody>
          <a:bodyPr wrap="square" rtlCol="0">
            <a:spAutoFit/>
          </a:bodyPr>
          <a:lstStyle/>
          <a:p>
            <a:pPr marL="342900" lvl="0" indent="-342900" defTabSz="1066800">
              <a:lnSpc>
                <a:spcPct val="90000"/>
              </a:lnSpc>
              <a:spcBef>
                <a:spcPct val="0"/>
              </a:spcBef>
              <a:spcAft>
                <a:spcPct val="35000"/>
              </a:spcAft>
              <a:buFont typeface="Arial"/>
              <a:buChar char="•"/>
            </a:pPr>
            <a:r>
              <a:rPr lang="es-MX" sz="2400" dirty="0" smtClean="0">
                <a:solidFill>
                  <a:srgbClr val="FFFFFF"/>
                </a:solidFill>
                <a:latin typeface="Century Gothic"/>
                <a:cs typeface="Century Gothic"/>
              </a:rPr>
              <a:t>La hora con el grupo entero</a:t>
            </a:r>
          </a:p>
          <a:p>
            <a:pPr marL="342900" lvl="0" indent="-342900" defTabSz="1066800">
              <a:lnSpc>
                <a:spcPct val="90000"/>
              </a:lnSpc>
              <a:spcBef>
                <a:spcPct val="0"/>
              </a:spcBef>
              <a:spcAft>
                <a:spcPct val="35000"/>
              </a:spcAft>
              <a:buFont typeface="Arial"/>
              <a:buChar char="•"/>
            </a:pPr>
            <a:r>
              <a:rPr lang="es-MX" sz="2400" dirty="0" smtClean="0">
                <a:solidFill>
                  <a:srgbClr val="FFFFFF"/>
                </a:solidFill>
                <a:latin typeface="Century Gothic"/>
                <a:cs typeface="Century Gothic"/>
              </a:rPr>
              <a:t>La hora de las actividades/los centros</a:t>
            </a:r>
          </a:p>
          <a:p>
            <a:pPr marL="342900" lvl="0" indent="-342900" defTabSz="1066800">
              <a:lnSpc>
                <a:spcPct val="90000"/>
              </a:lnSpc>
              <a:spcBef>
                <a:spcPct val="0"/>
              </a:spcBef>
              <a:spcAft>
                <a:spcPct val="35000"/>
              </a:spcAft>
              <a:buFont typeface="Arial"/>
              <a:buChar char="•"/>
            </a:pPr>
            <a:r>
              <a:rPr lang="es-MX" sz="2400" dirty="0" smtClean="0">
                <a:solidFill>
                  <a:srgbClr val="FFFFFF"/>
                </a:solidFill>
                <a:latin typeface="Century Gothic"/>
                <a:cs typeface="Century Gothic"/>
              </a:rPr>
              <a:t>Las comidas</a:t>
            </a:r>
          </a:p>
          <a:p>
            <a:pPr marL="342900" lvl="0" indent="-342900" defTabSz="1066800">
              <a:lnSpc>
                <a:spcPct val="90000"/>
              </a:lnSpc>
              <a:spcBef>
                <a:spcPct val="0"/>
              </a:spcBef>
              <a:spcAft>
                <a:spcPct val="35000"/>
              </a:spcAft>
              <a:buFont typeface="Arial"/>
              <a:buChar char="•"/>
            </a:pPr>
            <a:r>
              <a:rPr lang="es-MX" sz="2400" dirty="0" smtClean="0">
                <a:solidFill>
                  <a:srgbClr val="FFFFFF"/>
                </a:solidFill>
                <a:latin typeface="Century Gothic"/>
                <a:cs typeface="Century Gothic"/>
              </a:rPr>
              <a:t>La hora de estar afuera </a:t>
            </a:r>
          </a:p>
          <a:p>
            <a:pPr marL="342900" lvl="0" indent="-342900" defTabSz="1066800">
              <a:lnSpc>
                <a:spcPct val="90000"/>
              </a:lnSpc>
              <a:spcBef>
                <a:spcPct val="0"/>
              </a:spcBef>
              <a:spcAft>
                <a:spcPct val="35000"/>
              </a:spcAft>
              <a:buFont typeface="Arial"/>
              <a:buChar char="•"/>
            </a:pPr>
            <a:r>
              <a:rPr lang="es-MX" sz="2400" dirty="0" smtClean="0">
                <a:solidFill>
                  <a:srgbClr val="FFFFFF"/>
                </a:solidFill>
                <a:latin typeface="Century Gothic"/>
                <a:cs typeface="Century Gothic"/>
              </a:rPr>
              <a:t>La hora del cuento</a:t>
            </a:r>
            <a:endParaRPr lang="es-MX" sz="2400" dirty="0">
              <a:solidFill>
                <a:srgbClr val="FFFFFF"/>
              </a:solidFill>
              <a:latin typeface="Century Gothic"/>
              <a:cs typeface="Century Gothic"/>
            </a:endParaRPr>
          </a:p>
        </p:txBody>
      </p:sp>
      <p:sp>
        <p:nvSpPr>
          <p:cNvPr id="9" name="TextBox 8"/>
          <p:cNvSpPr txBox="1"/>
          <p:nvPr/>
        </p:nvSpPr>
        <p:spPr>
          <a:xfrm>
            <a:off x="4842211" y="1887304"/>
            <a:ext cx="3699930" cy="1465016"/>
          </a:xfrm>
          <a:prstGeom prst="rect">
            <a:avLst/>
          </a:prstGeom>
          <a:noFill/>
        </p:spPr>
        <p:txBody>
          <a:bodyPr wrap="square" rtlCol="0">
            <a:spAutoFit/>
          </a:bodyPr>
          <a:lstStyle/>
          <a:p>
            <a:pPr lvl="0" algn="ctr" defTabSz="1244600">
              <a:lnSpc>
                <a:spcPct val="90000"/>
              </a:lnSpc>
              <a:spcBef>
                <a:spcPct val="0"/>
              </a:spcBef>
              <a:spcAft>
                <a:spcPts val="600"/>
              </a:spcAft>
            </a:pPr>
            <a:r>
              <a:rPr lang="es-MX" sz="4000" b="1" dirty="0" smtClean="0">
                <a:solidFill>
                  <a:srgbClr val="FFFFFF"/>
                </a:solidFill>
                <a:latin typeface="Century Gothic"/>
                <a:cs typeface="Century Gothic"/>
              </a:rPr>
              <a:t>Secuencias</a:t>
            </a:r>
          </a:p>
          <a:p>
            <a:pPr lvl="0" algn="ctr" defTabSz="1244600">
              <a:lnSpc>
                <a:spcPct val="90000"/>
              </a:lnSpc>
              <a:spcBef>
                <a:spcPct val="0"/>
              </a:spcBef>
              <a:spcAft>
                <a:spcPts val="600"/>
              </a:spcAft>
            </a:pPr>
            <a:r>
              <a:rPr lang="es-MX" sz="2400" dirty="0" smtClean="0">
                <a:solidFill>
                  <a:srgbClr val="FFFFFF"/>
                </a:solidFill>
                <a:latin typeface="Century Gothic"/>
                <a:cs typeface="Century Gothic"/>
              </a:rPr>
              <a:t>de tiempo</a:t>
            </a:r>
          </a:p>
          <a:p>
            <a:pPr lvl="0" algn="ctr" defTabSz="1244600">
              <a:lnSpc>
                <a:spcPct val="90000"/>
              </a:lnSpc>
              <a:spcBef>
                <a:spcPct val="0"/>
              </a:spcBef>
              <a:spcAft>
                <a:spcPct val="35000"/>
              </a:spcAft>
            </a:pPr>
            <a:r>
              <a:rPr lang="es-MX" sz="2400" dirty="0" smtClean="0">
                <a:solidFill>
                  <a:srgbClr val="FFFFFF"/>
                </a:solidFill>
                <a:latin typeface="Century Gothic"/>
                <a:cs typeface="Century Gothic"/>
              </a:rPr>
              <a:t> </a:t>
            </a:r>
            <a:endParaRPr lang="es-MX" sz="2400" dirty="0">
              <a:solidFill>
                <a:srgbClr val="FFFFFF"/>
              </a:solidFill>
              <a:latin typeface="Century Gothic"/>
              <a:cs typeface="Century Gothic"/>
            </a:endParaRPr>
          </a:p>
        </p:txBody>
      </p:sp>
      <p:sp>
        <p:nvSpPr>
          <p:cNvPr id="11" name="TextBox 10"/>
          <p:cNvSpPr txBox="1"/>
          <p:nvPr/>
        </p:nvSpPr>
        <p:spPr>
          <a:xfrm>
            <a:off x="4842211" y="3481301"/>
            <a:ext cx="3699930" cy="1551194"/>
          </a:xfrm>
          <a:prstGeom prst="rect">
            <a:avLst/>
          </a:prstGeom>
          <a:noFill/>
        </p:spPr>
        <p:txBody>
          <a:bodyPr wrap="square" rtlCol="0">
            <a:spAutoFit/>
          </a:bodyPr>
          <a:lstStyle/>
          <a:p>
            <a:pPr marL="342900" lvl="0" indent="-342900" defTabSz="1066800">
              <a:lnSpc>
                <a:spcPct val="90000"/>
              </a:lnSpc>
              <a:spcBef>
                <a:spcPct val="0"/>
              </a:spcBef>
              <a:spcAft>
                <a:spcPct val="35000"/>
              </a:spcAft>
              <a:buFont typeface="Arial"/>
              <a:buChar char="•"/>
            </a:pPr>
            <a:r>
              <a:rPr lang="es-MX" sz="2400" dirty="0" smtClean="0">
                <a:solidFill>
                  <a:srgbClr val="FFFFFF"/>
                </a:solidFill>
                <a:latin typeface="Century Gothic"/>
                <a:cs typeface="Century Gothic"/>
              </a:rPr>
              <a:t>Actividades del salón de clases</a:t>
            </a:r>
          </a:p>
          <a:p>
            <a:pPr marL="342900" lvl="0" indent="-342900" defTabSz="1066800">
              <a:lnSpc>
                <a:spcPct val="90000"/>
              </a:lnSpc>
              <a:spcBef>
                <a:spcPct val="0"/>
              </a:spcBef>
              <a:spcAft>
                <a:spcPct val="35000"/>
              </a:spcAft>
              <a:buFont typeface="Arial"/>
              <a:buChar char="•"/>
            </a:pPr>
            <a:r>
              <a:rPr lang="es-MX" sz="2400" dirty="0" smtClean="0">
                <a:solidFill>
                  <a:srgbClr val="FFFFFF"/>
                </a:solidFill>
                <a:latin typeface="Century Gothic"/>
                <a:cs typeface="Century Gothic"/>
              </a:rPr>
              <a:t>Rutinas del salón de clases</a:t>
            </a:r>
            <a:endParaRPr lang="es-MX" sz="2400" dirty="0">
              <a:solidFill>
                <a:srgbClr val="FFFFFF"/>
              </a:solidFill>
              <a:latin typeface="Century Gothic"/>
              <a:cs typeface="Century Gothic"/>
            </a:endParaRPr>
          </a:p>
        </p:txBody>
      </p:sp>
    </p:spTree>
    <p:extLst>
      <p:ext uri="{BB962C8B-B14F-4D97-AF65-F5344CB8AC3E}">
        <p14:creationId xmlns:p14="http://schemas.microsoft.com/office/powerpoint/2010/main" val="212090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smtClean="0"/>
              <a:t>Equilibrar</a:t>
            </a:r>
            <a:endParaRPr lang="es-MX" dirty="0"/>
          </a:p>
        </p:txBody>
      </p:sp>
      <p:sp>
        <p:nvSpPr>
          <p:cNvPr id="4" name="Pentagon 3"/>
          <p:cNvSpPr/>
          <p:nvPr/>
        </p:nvSpPr>
        <p:spPr>
          <a:xfrm>
            <a:off x="1379633" y="2110095"/>
            <a:ext cx="3370699" cy="1128954"/>
          </a:xfrm>
          <a:prstGeom prst="homePlate">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s-MX" sz="2400" b="1" dirty="0">
                <a:solidFill>
                  <a:srgbClr val="FFFFFF"/>
                </a:solidFill>
                <a:latin typeface="Century Gothic"/>
                <a:cs typeface="Century Gothic"/>
              </a:rPr>
              <a:t>      Requerimientos</a:t>
            </a:r>
          </a:p>
        </p:txBody>
      </p:sp>
      <p:sp>
        <p:nvSpPr>
          <p:cNvPr id="5" name="Pentagon 4"/>
          <p:cNvSpPr/>
          <p:nvPr/>
        </p:nvSpPr>
        <p:spPr>
          <a:xfrm flipH="1">
            <a:off x="4338335" y="3071269"/>
            <a:ext cx="3107875" cy="1128954"/>
          </a:xfrm>
          <a:prstGeom prst="homePlate">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s-MX" sz="2400" b="1" dirty="0">
                <a:solidFill>
                  <a:srgbClr val="FFFFFF"/>
                </a:solidFill>
                <a:latin typeface="Century Gothic"/>
                <a:cs typeface="Century Gothic"/>
              </a:rPr>
              <a:t>Actividades</a:t>
            </a:r>
            <a:br>
              <a:rPr lang="es-MX" sz="2400" b="1" dirty="0">
                <a:solidFill>
                  <a:srgbClr val="FFFFFF"/>
                </a:solidFill>
                <a:latin typeface="Century Gothic"/>
                <a:cs typeface="Century Gothic"/>
              </a:rPr>
            </a:br>
            <a:r>
              <a:rPr lang="es-MX" sz="2400" b="1" dirty="0">
                <a:solidFill>
                  <a:srgbClr val="FFFFFF"/>
                </a:solidFill>
                <a:latin typeface="Century Gothic"/>
                <a:cs typeface="Century Gothic"/>
              </a:rPr>
              <a:t>activas/</a:t>
            </a:r>
            <a:br>
              <a:rPr lang="es-MX" sz="2400" b="1" dirty="0">
                <a:solidFill>
                  <a:srgbClr val="FFFFFF"/>
                </a:solidFill>
                <a:latin typeface="Century Gothic"/>
                <a:cs typeface="Century Gothic"/>
              </a:rPr>
            </a:br>
            <a:r>
              <a:rPr lang="es-MX" sz="2400" b="1" dirty="0">
                <a:solidFill>
                  <a:srgbClr val="FFFFFF"/>
                </a:solidFill>
                <a:latin typeface="Century Gothic"/>
                <a:cs typeface="Century Gothic"/>
              </a:rPr>
              <a:t>tranquilas</a:t>
            </a:r>
          </a:p>
        </p:txBody>
      </p:sp>
      <p:sp>
        <p:nvSpPr>
          <p:cNvPr id="6" name="Pentagon 5"/>
          <p:cNvSpPr/>
          <p:nvPr/>
        </p:nvSpPr>
        <p:spPr>
          <a:xfrm>
            <a:off x="1711158" y="4032443"/>
            <a:ext cx="3039174" cy="1128954"/>
          </a:xfrm>
          <a:prstGeom prst="homePlate">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s-MX" sz="2400" b="1" dirty="0">
                <a:solidFill>
                  <a:srgbClr val="FFFFFF"/>
                </a:solidFill>
                <a:latin typeface="Century Gothic"/>
                <a:cs typeface="Century Gothic"/>
              </a:rPr>
              <a:t>Grupos pequeños/</a:t>
            </a:r>
            <a:br>
              <a:rPr lang="es-MX" sz="2400" b="1" dirty="0">
                <a:solidFill>
                  <a:srgbClr val="FFFFFF"/>
                </a:solidFill>
                <a:latin typeface="Century Gothic"/>
                <a:cs typeface="Century Gothic"/>
              </a:rPr>
            </a:br>
            <a:r>
              <a:rPr lang="es-MX" sz="2400" b="1" dirty="0">
                <a:solidFill>
                  <a:srgbClr val="FFFFFF"/>
                </a:solidFill>
                <a:latin typeface="Century Gothic"/>
                <a:cs typeface="Century Gothic"/>
              </a:rPr>
              <a:t>grandes</a:t>
            </a:r>
          </a:p>
        </p:txBody>
      </p:sp>
      <p:sp>
        <p:nvSpPr>
          <p:cNvPr id="7" name="Pentagon 6"/>
          <p:cNvSpPr/>
          <p:nvPr/>
        </p:nvSpPr>
        <p:spPr>
          <a:xfrm flipH="1">
            <a:off x="4338335" y="4993616"/>
            <a:ext cx="3107875" cy="1128954"/>
          </a:xfrm>
          <a:prstGeom prst="homePlate">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s-MX" b="1" dirty="0">
                <a:solidFill>
                  <a:srgbClr val="FFFFFF"/>
                </a:solidFill>
                <a:latin typeface="Century Gothic"/>
                <a:cs typeface="Century Gothic"/>
              </a:rPr>
              <a:t>Dirigidas por el maestro/</a:t>
            </a:r>
            <a:br>
              <a:rPr lang="es-MX" b="1" dirty="0">
                <a:solidFill>
                  <a:srgbClr val="FFFFFF"/>
                </a:solidFill>
                <a:latin typeface="Century Gothic"/>
                <a:cs typeface="Century Gothic"/>
              </a:rPr>
            </a:br>
            <a:r>
              <a:rPr lang="es-MX" b="1" dirty="0">
                <a:solidFill>
                  <a:srgbClr val="FFFFFF"/>
                </a:solidFill>
                <a:latin typeface="Century Gothic"/>
                <a:cs typeface="Century Gothic"/>
              </a:rPr>
              <a:t>Iniciadas por </a:t>
            </a:r>
            <a:br>
              <a:rPr lang="es-MX" b="1" dirty="0">
                <a:solidFill>
                  <a:srgbClr val="FFFFFF"/>
                </a:solidFill>
                <a:latin typeface="Century Gothic"/>
                <a:cs typeface="Century Gothic"/>
              </a:rPr>
            </a:br>
            <a:r>
              <a:rPr lang="es-MX" b="1" dirty="0">
                <a:solidFill>
                  <a:srgbClr val="FFFFFF"/>
                </a:solidFill>
                <a:latin typeface="Century Gothic"/>
                <a:cs typeface="Century Gothic"/>
              </a:rPr>
              <a:t>el niño</a:t>
            </a:r>
          </a:p>
        </p:txBody>
      </p:sp>
      <p:sp>
        <p:nvSpPr>
          <p:cNvPr id="8" name="Oval 7"/>
          <p:cNvSpPr/>
          <p:nvPr/>
        </p:nvSpPr>
        <p:spPr>
          <a:xfrm>
            <a:off x="480648" y="1909023"/>
            <a:ext cx="1479059" cy="1511130"/>
          </a:xfrm>
          <a:prstGeom prst="ellipse">
            <a:avLst/>
          </a:prstGeom>
          <a:blipFill dpi="0" rotWithShape="1">
            <a:blip r:embed="rId2" cstate="print">
              <a:extLst>
                <a:ext uri="{28A0092B-C50C-407E-A947-70E740481C1C}">
                  <a14:useLocalDpi xmlns:a14="http://schemas.microsoft.com/office/drawing/2010/main"/>
                </a:ext>
              </a:extLst>
            </a:blip>
            <a:srcRect/>
            <a:stretch>
              <a:fillRect/>
            </a:stretch>
          </a:blipFill>
          <a:ln>
            <a:solidFill>
              <a:schemeClr val="tx1">
                <a:lumMod val="95000"/>
                <a:lumOff val="5000"/>
              </a:schemeClr>
            </a:solidFill>
          </a:ln>
        </p:spPr>
        <p:style>
          <a:lnRef idx="3">
            <a:scrgbClr r="0" g="0" b="0"/>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sp>
        <p:nvSpPr>
          <p:cNvPr id="9" name="Oval 8"/>
          <p:cNvSpPr/>
          <p:nvPr/>
        </p:nvSpPr>
        <p:spPr>
          <a:xfrm>
            <a:off x="7156683" y="2864828"/>
            <a:ext cx="1517904" cy="1518492"/>
          </a:xfrm>
          <a:prstGeom prst="ellipse">
            <a:avLst/>
          </a:prstGeom>
          <a:blipFill dpi="0" rotWithShape="0">
            <a:blip r:embed="rId3" cstate="print">
              <a:extLst>
                <a:ext uri="{28A0092B-C50C-407E-A947-70E740481C1C}">
                  <a14:useLocalDpi xmlns:a14="http://schemas.microsoft.com/office/drawing/2010/main"/>
                </a:ext>
              </a:extLst>
            </a:blip>
            <a:srcRect/>
            <a:stretch>
              <a:fillRect/>
            </a:stretch>
          </a:blipFill>
          <a:ln>
            <a:solidFill>
              <a:schemeClr val="tx1">
                <a:lumMod val="95000"/>
                <a:lumOff val="5000"/>
              </a:schemeClr>
            </a:solidFill>
          </a:ln>
        </p:spPr>
        <p:style>
          <a:lnRef idx="3">
            <a:scrgbClr r="0" g="0" b="0"/>
          </a:lnRef>
          <a:fillRef idx="1">
            <a:scrgbClr r="0" g="0" b="0"/>
          </a:fillRef>
          <a:effectRef idx="1">
            <a:schemeClr val="accent3">
              <a:tint val="50000"/>
              <a:hueOff val="0"/>
              <a:satOff val="0"/>
              <a:lumOff val="0"/>
              <a:alphaOff val="0"/>
            </a:schemeClr>
          </a:effectRef>
          <a:fontRef idx="minor">
            <a:schemeClr val="lt1">
              <a:hueOff val="0"/>
              <a:satOff val="0"/>
              <a:lumOff val="0"/>
              <a:alphaOff val="0"/>
            </a:schemeClr>
          </a:fontRef>
        </p:style>
      </p:sp>
      <p:sp>
        <p:nvSpPr>
          <p:cNvPr id="11" name="Oval 10"/>
          <p:cNvSpPr/>
          <p:nvPr/>
        </p:nvSpPr>
        <p:spPr>
          <a:xfrm>
            <a:off x="7156683" y="4783712"/>
            <a:ext cx="1517904" cy="1517904"/>
          </a:xfrm>
          <a:prstGeom prst="ellipse">
            <a:avLst/>
          </a:prstGeom>
          <a:blipFill dpi="0" rotWithShape="1">
            <a:blip r:embed="rId4" cstate="print">
              <a:extLst>
                <a:ext uri="{28A0092B-C50C-407E-A947-70E740481C1C}">
                  <a14:useLocalDpi xmlns:a14="http://schemas.microsoft.com/office/drawing/2010/main"/>
                </a:ext>
              </a:extLst>
            </a:blip>
            <a:srcRect/>
            <a:stretch>
              <a:fillRect t="149"/>
            </a:stretch>
          </a:blipFill>
          <a:ln>
            <a:solidFill>
              <a:schemeClr val="tx1">
                <a:lumMod val="95000"/>
                <a:lumOff val="5000"/>
              </a:schemeClr>
            </a:solidFill>
          </a:ln>
        </p:spPr>
        <p:style>
          <a:lnRef idx="3">
            <a:scrgbClr r="0" g="0" b="0"/>
          </a:lnRef>
          <a:fillRef idx="1">
            <a:scrgbClr r="0" g="0" b="0"/>
          </a:fillRef>
          <a:effectRef idx="1">
            <a:schemeClr val="accent5">
              <a:tint val="50000"/>
              <a:hueOff val="0"/>
              <a:satOff val="0"/>
              <a:lumOff val="0"/>
              <a:alphaOff val="0"/>
            </a:schemeClr>
          </a:effectRef>
          <a:fontRef idx="minor">
            <a:schemeClr val="lt1">
              <a:hueOff val="0"/>
              <a:satOff val="0"/>
              <a:lumOff val="0"/>
              <a:alphaOff val="0"/>
            </a:schemeClr>
          </a:fontRef>
        </p:style>
      </p:sp>
      <p:sp>
        <p:nvSpPr>
          <p:cNvPr id="12" name="Oval 11"/>
          <p:cNvSpPr/>
          <p:nvPr/>
        </p:nvSpPr>
        <p:spPr>
          <a:xfrm>
            <a:off x="510070" y="3857800"/>
            <a:ext cx="1517904" cy="1517904"/>
          </a:xfrm>
          <a:prstGeom prst="ellipse">
            <a:avLst/>
          </a:prstGeom>
          <a:blipFill dpi="0" rotWithShape="1">
            <a:blip r:embed="rId5" cstate="print">
              <a:extLst>
                <a:ext uri="{28A0092B-C50C-407E-A947-70E740481C1C}">
                  <a14:useLocalDpi xmlns:a14="http://schemas.microsoft.com/office/drawing/2010/main"/>
                </a:ext>
              </a:extLst>
            </a:blip>
            <a:srcRect/>
            <a:stretch>
              <a:fillRect/>
            </a:stretch>
          </a:blipFill>
          <a:ln>
            <a:solidFill>
              <a:schemeClr val="tx1">
                <a:lumMod val="95000"/>
                <a:lumOff val="5000"/>
              </a:schemeClr>
            </a:solidFill>
          </a:ln>
        </p:spPr>
        <p:style>
          <a:lnRef idx="3">
            <a:scrgbClr r="0" g="0" b="0"/>
          </a:lnRef>
          <a:fillRef idx="1">
            <a:scrgbClr r="0" g="0" b="0"/>
          </a:fillRef>
          <a:effectRef idx="1">
            <a:schemeClr val="accent4">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3439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1+#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0-#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0-#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1+#ppt_w/2"/>
                                          </p:val>
                                        </p:tav>
                                        <p:tav tm="100000">
                                          <p:val>
                                            <p:strVal val="#ppt_x"/>
                                          </p:val>
                                        </p:tav>
                                      </p:tavLst>
                                    </p:anim>
                                    <p:anim calcmode="lin" valueType="num">
                                      <p:cBhvr additive="base">
                                        <p:cTn id="38" dur="500" fill="hold"/>
                                        <p:tgtEl>
                                          <p:spTgt spid="7"/>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1+#ppt_w/2"/>
                                          </p:val>
                                        </p:tav>
                                        <p:tav tm="100000">
                                          <p:val>
                                            <p:strVal val="#ppt_x"/>
                                          </p:val>
                                        </p:tav>
                                      </p:tavLst>
                                    </p:anim>
                                    <p:anim calcmode="lin" valueType="num">
                                      <p:cBhvr additive="base">
                                        <p:cTn id="4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EJEMPLOS DE HORARIOS</a:t>
            </a:r>
            <a:endParaRPr lang="en-US" dirty="0"/>
          </a:p>
        </p:txBody>
      </p:sp>
      <p:pic>
        <p:nvPicPr>
          <p:cNvPr id="4" name="Content Placeholder 3" descr="Daily Schedule 3.JPG"/>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rot="5400000">
            <a:off x="868082" y="2639492"/>
            <a:ext cx="2721949" cy="285390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descr="Schedule 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89173">
            <a:off x="5653029" y="2793679"/>
            <a:ext cx="2742340" cy="291733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descr="SpanishEnglishClassroomScheduleCROPRetouche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4995" y="1924727"/>
            <a:ext cx="2263819" cy="44378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0526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Powerpoin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EA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343</Words>
  <Application>Microsoft Office PowerPoint</Application>
  <PresentationFormat>On-screen Show (4:3)</PresentationFormat>
  <Paragraphs>101</Paragraphs>
  <Slides>16</Slides>
  <Notes>2</Notes>
  <HiddenSlides>0</HiddenSlides>
  <MMClips>1</MMClips>
  <ScaleCrop>false</ScaleCrop>
  <HeadingPairs>
    <vt:vector size="4" baseType="variant">
      <vt:variant>
        <vt:lpstr>Theme</vt:lpstr>
      </vt:variant>
      <vt:variant>
        <vt:i4>3</vt:i4>
      </vt:variant>
      <vt:variant>
        <vt:lpstr>Slide Titles</vt:lpstr>
      </vt:variant>
      <vt:variant>
        <vt:i4>16</vt:i4>
      </vt:variant>
    </vt:vector>
  </HeadingPairs>
  <TitlesOfParts>
    <vt:vector size="19" baseType="lpstr">
      <vt:lpstr>Office Theme</vt:lpstr>
      <vt:lpstr>4_Powerpoint_template</vt:lpstr>
      <vt:lpstr>EA PowerPoint Template</vt:lpstr>
      <vt:lpstr>Manejo DEL SALÓN DE CLASES: HORARIOS Y RUTINAS</vt:lpstr>
      <vt:lpstr>MARCO DE REFERENCIA PARA  LA PRÁCTICA EFECTIVA  EN APOYO A LA PREPARACIÓN PARA LA ESCUELA PARA TODOS LOS NIÑOS</vt:lpstr>
      <vt:lpstr>Objetivos</vt:lpstr>
      <vt:lpstr>Las GRANDES ideas</vt:lpstr>
      <vt:lpstr>Los horarios…</vt:lpstr>
      <vt:lpstr>Influencia EN EL INVOLUCRAMIENTO DE LOS NIÑOS</vt:lpstr>
      <vt:lpstr>LOS Componentes DE UN HORARIO</vt:lpstr>
      <vt:lpstr>Equilibrar</vt:lpstr>
      <vt:lpstr>EJEMPLOS DE HORARIOS</vt:lpstr>
      <vt:lpstr>PowerPoint Presentation</vt:lpstr>
      <vt:lpstr>Enseñando el horario</vt:lpstr>
      <vt:lpstr>Cambios en el horario</vt:lpstr>
      <vt:lpstr>Rutinas</vt:lpstr>
      <vt:lpstr>Enseñando las rutinas</vt:lpstr>
      <vt:lpstr>Repaso</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2014-07-12T00:05:21Z</dcterms:modified>
</cp:coreProperties>
</file>