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279" r:id="rId2"/>
    <p:sldId id="299" r:id="rId3"/>
    <p:sldId id="280" r:id="rId4"/>
    <p:sldId id="281" r:id="rId5"/>
    <p:sldId id="282" r:id="rId6"/>
    <p:sldId id="297" r:id="rId7"/>
    <p:sldId id="300" r:id="rId8"/>
    <p:sldId id="285" r:id="rId9"/>
    <p:sldId id="286" r:id="rId10"/>
    <p:sldId id="287" r:id="rId11"/>
    <p:sldId id="298" r:id="rId12"/>
    <p:sldId id="288" r:id="rId13"/>
    <p:sldId id="289" r:id="rId14"/>
    <p:sldId id="290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. Cameron" initials="D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2C"/>
    <a:srgbClr val="F47B20"/>
    <a:srgbClr val="8EB4E3"/>
    <a:srgbClr val="8DC293"/>
    <a:srgbClr val="FF4558"/>
    <a:srgbClr val="820053"/>
    <a:srgbClr val="C0504D"/>
    <a:srgbClr val="00AA4F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3" autoAdjust="0"/>
    <p:restoredTop sz="95511" autoAdjust="0"/>
  </p:normalViewPr>
  <p:slideViewPr>
    <p:cSldViewPr snapToGrid="0" snapToObjects="1">
      <p:cViewPr>
        <p:scale>
          <a:sx n="100" d="100"/>
          <a:sy n="100" d="100"/>
        </p:scale>
        <p:origin x="-1296" y="-1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1F5C-D8AB-4B47-BD8D-39E6ADB2DB69}" type="datetimeFigureOut">
              <a:rPr lang="en-US" smtClean="0"/>
              <a:t>8/29/13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6BC18-DAB5-451D-A1A4-979297D25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6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86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8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4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b="0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4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63866" y="2711062"/>
            <a:ext cx="5978534" cy="145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124201" y="2711062"/>
            <a:ext cx="5861065" cy="1450114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8/29/13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8/29/13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8/29/13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8/29/13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8/29/13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955517"/>
            <a:ext cx="5829994" cy="1030655"/>
          </a:xfrm>
        </p:spPr>
        <p:txBody>
          <a:bodyPr>
            <a:normAutofit fontScale="90000"/>
          </a:bodyPr>
          <a:lstStyle/>
          <a:p>
            <a:r>
              <a:rPr lang="es-ES_tradnl" sz="2100" dirty="0" smtClean="0"/>
              <a:t>Modelado del lenguaje </a:t>
            </a:r>
            <a:br>
              <a:rPr lang="es-ES_tradnl" sz="2100" dirty="0" smtClean="0"/>
            </a:br>
            <a:r>
              <a:rPr lang="es-ES_tradnl" sz="2100" dirty="0" smtClean="0"/>
              <a:t>y conversaciones: </a:t>
            </a:r>
            <a:br>
              <a:rPr lang="es-ES_tradnl" sz="2100" dirty="0" smtClean="0"/>
            </a:br>
            <a:r>
              <a:rPr lang="es-ES_tradnl" sz="3000" dirty="0" smtClean="0"/>
              <a:t>CONVERSACIONES PROFUNDAS </a:t>
            </a:r>
            <a:br>
              <a:rPr lang="es-ES_tradnl" sz="3000" dirty="0" smtClean="0"/>
            </a:br>
            <a:r>
              <a:rPr lang="es-ES_tradnl" sz="3000" dirty="0" smtClean="0"/>
              <a:t>Y SUPERFICIALES</a:t>
            </a:r>
            <a:endParaRPr lang="es-ES_tradnl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OTOÑO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9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4810"/>
              </p:ext>
            </p:extLst>
          </p:nvPr>
        </p:nvGraphicFramePr>
        <p:xfrm>
          <a:off x="312536" y="4233332"/>
          <a:ext cx="3039533" cy="198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501"/>
                <a:gridCol w="2047032"/>
              </a:tblGrid>
              <a:tr h="355600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700" b="0" i="0" noProof="0" dirty="0" smtClean="0">
                          <a:latin typeface="Century Gothic"/>
                          <a:cs typeface="Century Gothic"/>
                        </a:rPr>
                        <a:t>Ejemplo</a:t>
                      </a:r>
                      <a:r>
                        <a:rPr lang="es-ES_tradnl" sz="1700" b="0" i="0" baseline="0" noProof="0" dirty="0" smtClean="0">
                          <a:latin typeface="Century Gothic"/>
                          <a:cs typeface="Century Gothic"/>
                        </a:rPr>
                        <a:t> de una conversación superficial</a:t>
                      </a:r>
                      <a:endParaRPr lang="es-ES_tradnl" sz="1700" b="0" i="0" noProof="0" dirty="0"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DC2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1377420"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s-ES_tradnl" sz="1200" b="0" baseline="0" noProof="0" dirty="0" smtClean="0">
                          <a:latin typeface="Century Gothic"/>
                          <a:cs typeface="Century Gothic"/>
                        </a:rPr>
                        <a:t>Maestro: </a:t>
                      </a:r>
                      <a:endParaRPr lang="es-ES_tradnl" sz="120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s-ES_tradnl" sz="120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s-ES_tradnl" sz="120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  <a:r>
                        <a:rPr lang="es-ES_tradnl" sz="120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s-ES_tradnl" sz="120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  <a:endParaRPr lang="es-ES_tradnl" sz="1200" b="1" noProof="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s-ES_tradnl" sz="1200" baseline="0" noProof="0" dirty="0" smtClean="0">
                          <a:latin typeface="Century Gothic"/>
                          <a:cs typeface="Century Gothic"/>
                        </a:rPr>
                        <a:t>¿Qué hiciste?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_tradnl" sz="1200" b="1" baseline="0" noProof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Un avión.</a:t>
                      </a:r>
                      <a:endParaRPr lang="es-ES_tradnl" sz="120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_tradnl" sz="1200" baseline="0" noProof="0" dirty="0" smtClean="0">
                          <a:latin typeface="Century Gothic"/>
                          <a:cs typeface="Century Gothic"/>
                        </a:rPr>
                        <a:t>¿Puede volar?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_tradnl" sz="1200" b="1" baseline="0" noProof="0" dirty="0" smtClean="0">
                          <a:latin typeface="Century Gothic"/>
                          <a:cs typeface="Century Gothic"/>
                        </a:rPr>
                        <a:t>Sí.</a:t>
                      </a:r>
                    </a:p>
                  </a:txBody>
                  <a:tcPr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099020"/>
              </p:ext>
            </p:extLst>
          </p:nvPr>
        </p:nvGraphicFramePr>
        <p:xfrm>
          <a:off x="3602014" y="262468"/>
          <a:ext cx="5192946" cy="6451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491"/>
                <a:gridCol w="4327455"/>
              </a:tblGrid>
              <a:tr h="7980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2400" b="1" i="0" noProof="0" dirty="0" smtClean="0">
                          <a:latin typeface="Century Gothic"/>
                          <a:cs typeface="Century Gothic"/>
                        </a:rPr>
                        <a:t>Ejemplo</a:t>
                      </a:r>
                      <a:r>
                        <a:rPr lang="es-MX" sz="2400" b="1" i="0" baseline="0" noProof="0" dirty="0" smtClean="0">
                          <a:latin typeface="Century Gothic"/>
                          <a:cs typeface="Century Gothic"/>
                        </a:rPr>
                        <a:t> de una </a:t>
                      </a:r>
                      <a:br>
                        <a:rPr lang="es-MX" sz="2400" b="1" i="0" baseline="0" noProof="0" dirty="0" smtClean="0">
                          <a:latin typeface="Century Gothic"/>
                          <a:cs typeface="Century Gothic"/>
                        </a:rPr>
                      </a:br>
                      <a:r>
                        <a:rPr lang="es-MX" sz="2400" b="1" i="0" baseline="0" noProof="0" dirty="0" smtClean="0">
                          <a:latin typeface="Century Gothic"/>
                          <a:cs typeface="Century Gothic"/>
                        </a:rPr>
                        <a:t>conversación profunda</a:t>
                      </a:r>
                      <a:endParaRPr lang="es-MX" sz="2400" b="1" i="0" noProof="0" dirty="0"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DC2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562884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Maestro: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es-MX" sz="1150" b="1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Niño:</a:t>
                      </a:r>
                      <a:endParaRPr lang="es-MX" sz="1150" b="1" noProof="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¿Cuál fue tu parte favorita en la creación de esta pieza de arte?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Me gustó hacer el avión.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Oh, hiciste un avión. Dime cómo hiciste este avión.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Dibujé en el papel y lo doblé.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Ya veo. Dibujaste tu diseño en el papel con marcadores y luego doblaste el papel como un avión. ¿Cuál va a ser tu siguiente plan?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Voy a volarlo en el cielo.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Muy interesante, ¿cómo sabes que tu avión podrá volar?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Porque yo hice las alas.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noProof="0" dirty="0" smtClean="0">
                          <a:latin typeface="Century Gothic"/>
                          <a:cs typeface="Century Gothic"/>
                        </a:rPr>
                        <a:t>Oh ya</a:t>
                      </a: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 veo, así que tú crees que las alas ayudan al avión a volar. Creo que es una excelente hipótesis. ¿Cómo probarías tu idea de que las alas harán a tu avión volar?</a:t>
                      </a:r>
                      <a:endParaRPr lang="es-MX" sz="115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Lo voy a lanzar. </a:t>
                      </a: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(Lanza el avión y se ríe.) </a:t>
                      </a: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¡Y lo hice!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MX" sz="1150" baseline="0" noProof="0" dirty="0" smtClean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Sí, ¡tu avión salió disparado sobre la mesa! ¿Cómo crees que podrías hacer que tu avión vuele más alto?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aseline="0" noProof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150" b="1" baseline="0" noProof="0" dirty="0" smtClean="0">
                          <a:latin typeface="Century Gothic"/>
                          <a:cs typeface="Century Gothic"/>
                        </a:rPr>
                        <a:t>Voy a hacerle otra ala. </a:t>
                      </a:r>
                      <a:r>
                        <a:rPr lang="es-MX" sz="1150" b="0" baseline="0" noProof="0" dirty="0" smtClean="0">
                          <a:latin typeface="Century Gothic"/>
                          <a:cs typeface="Century Gothic"/>
                        </a:rPr>
                        <a:t>(El niño se dirige de vuelta al centro de dibujo y escritura.)</a:t>
                      </a:r>
                      <a:endParaRPr lang="es-MX" sz="1150" b="0" noProof="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 descr="PaperAirplaneThrow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5" y="874178"/>
            <a:ext cx="3039533" cy="3169873"/>
          </a:xfrm>
          <a:prstGeom prst="rect">
            <a:avLst/>
          </a:prstGeom>
          <a:ln w="127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901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VIDEO: día de nieve</a:t>
            </a:r>
            <a:endParaRPr lang="es-MX" dirty="0"/>
          </a:p>
        </p:txBody>
      </p:sp>
      <p:pic>
        <p:nvPicPr>
          <p:cNvPr id="4" name="Snow_Day ES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5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REVISIÓN DEL VIDEO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968104"/>
            <a:ext cx="8195202" cy="4648200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1176"/>
              </a:spcBef>
              <a:buSzPct val="80000"/>
            </a:pPr>
            <a:r>
              <a:rPr lang="es-ES_tradnl" sz="2400" dirty="0" smtClean="0"/>
              <a:t>Muestra interés sobre lo</a:t>
            </a:r>
            <a:br>
              <a:rPr lang="es-ES_tradnl" sz="2400" dirty="0" smtClean="0"/>
            </a:br>
            <a:r>
              <a:rPr lang="es-ES_tradnl" sz="2400" dirty="0" smtClean="0"/>
              <a:t>que está haciendo la niña.</a:t>
            </a:r>
          </a:p>
          <a:p>
            <a:pPr marL="256032" indent="-256032">
              <a:spcBef>
                <a:spcPts val="1176"/>
              </a:spcBef>
              <a:buSzPct val="80000"/>
            </a:pPr>
            <a:r>
              <a:rPr lang="es-ES_tradnl" sz="2400" dirty="0" smtClean="0"/>
              <a:t>Expande sobre las ideas</a:t>
            </a:r>
            <a:br>
              <a:rPr lang="es-ES_tradnl" sz="2400" dirty="0" smtClean="0"/>
            </a:br>
            <a:r>
              <a:rPr lang="es-ES_tradnl" sz="2400" dirty="0" smtClean="0"/>
              <a:t>de la niña.</a:t>
            </a:r>
          </a:p>
          <a:p>
            <a:pPr marL="256032" indent="-256032">
              <a:spcBef>
                <a:spcPts val="1176"/>
              </a:spcBef>
              <a:buSzPct val="80000"/>
            </a:pPr>
            <a:r>
              <a:rPr lang="es-ES_tradnl" sz="2400" dirty="0" smtClean="0"/>
              <a:t>Extiende el pensamiento</a:t>
            </a:r>
            <a:br>
              <a:rPr lang="es-ES_tradnl" sz="2400" dirty="0" smtClean="0"/>
            </a:br>
            <a:r>
              <a:rPr lang="es-ES_tradnl" sz="2400" dirty="0" smtClean="0"/>
              <a:t>al hacer preguntas.</a:t>
            </a:r>
          </a:p>
          <a:p>
            <a:pPr marL="256032" indent="-256032">
              <a:spcBef>
                <a:spcPts val="1176"/>
              </a:spcBef>
              <a:buSzPct val="80000"/>
            </a:pPr>
            <a:r>
              <a:rPr lang="es-ES_tradnl" sz="2400" dirty="0" smtClean="0"/>
              <a:t>Conecta con experiencias previas.</a:t>
            </a:r>
          </a:p>
          <a:p>
            <a:pPr marL="256032" indent="-256032">
              <a:spcBef>
                <a:spcPts val="1176"/>
              </a:spcBef>
              <a:buSzPct val="80000"/>
            </a:pPr>
            <a:r>
              <a:rPr lang="es-ES_tradnl" sz="2400" dirty="0" smtClean="0"/>
              <a:t>Proporciona andamiaje al desarrollo de lenguaje.</a:t>
            </a:r>
            <a:endParaRPr lang="es-ES_tradnl" sz="800" dirty="0"/>
          </a:p>
        </p:txBody>
      </p:sp>
      <p:pic>
        <p:nvPicPr>
          <p:cNvPr id="4" name="Picture 3" descr="TeacheStudents_PlayChalk_6reCR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r="14165" b="8683"/>
          <a:stretch/>
        </p:blipFill>
        <p:spPr>
          <a:xfrm>
            <a:off x="5014438" y="1977745"/>
            <a:ext cx="3488674" cy="2577517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293705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31799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INVOLUCRAR A LOS NIÑOS </a:t>
            </a:r>
            <a:br>
              <a:rPr lang="en-US" dirty="0" smtClean="0"/>
            </a:br>
            <a:r>
              <a:rPr lang="en-US" dirty="0" smtClean="0"/>
              <a:t>EN CONVERSACIONES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87" y="1947333"/>
            <a:ext cx="8078442" cy="4411134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" sz="2400" dirty="0" smtClean="0"/>
              <a:t>Escuchar </a:t>
            </a:r>
            <a:r>
              <a:rPr lang="es-ES" sz="2400" dirty="0"/>
              <a:t>activamente lo que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dice</a:t>
            </a:r>
            <a:r>
              <a:rPr lang="es-ES" sz="2400" dirty="0"/>
              <a:t> </a:t>
            </a:r>
            <a:r>
              <a:rPr lang="es-ES" sz="2400" dirty="0" smtClean="0"/>
              <a:t>el </a:t>
            </a:r>
            <a:r>
              <a:rPr lang="es-ES" sz="2400" dirty="0"/>
              <a:t>niño</a:t>
            </a:r>
            <a:r>
              <a:rPr lang="es-ES" sz="2400" dirty="0" smtClean="0"/>
              <a:t>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" sz="2400" dirty="0" smtClean="0"/>
              <a:t>Emparejar </a:t>
            </a:r>
            <a:r>
              <a:rPr lang="es-ES" sz="2400" dirty="0"/>
              <a:t>el tono y los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sentimientos </a:t>
            </a:r>
            <a:r>
              <a:rPr lang="es-ES" sz="2400" dirty="0"/>
              <a:t>de la conversación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al </a:t>
            </a:r>
            <a:r>
              <a:rPr lang="es-ES" sz="2400" dirty="0"/>
              <a:t>nivel afectivo del niño</a:t>
            </a:r>
            <a:r>
              <a:rPr lang="es-ES" sz="2400" dirty="0" smtClean="0"/>
              <a:t>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" sz="2400" dirty="0" smtClean="0"/>
              <a:t>Construir a partir de las </a:t>
            </a:r>
            <a:br>
              <a:rPr lang="es-ES" sz="2400" dirty="0" smtClean="0"/>
            </a:br>
            <a:r>
              <a:rPr lang="es-ES" sz="2400" dirty="0" smtClean="0"/>
              <a:t>experiencias y los intereses </a:t>
            </a:r>
            <a:br>
              <a:rPr lang="es-ES" sz="2400" dirty="0" smtClean="0"/>
            </a:br>
            <a:r>
              <a:rPr lang="es-ES" sz="2400" dirty="0" smtClean="0"/>
              <a:t>del niño.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" sz="2400" dirty="0" smtClean="0"/>
              <a:t>Promover varios intercambios de ida y vuelta entre los participantes en la conversación.</a:t>
            </a:r>
            <a:endParaRPr lang="es-ES" sz="24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SzPct val="80000"/>
              <a:buNone/>
            </a:pPr>
            <a:endParaRPr lang="en-US" sz="2400" dirty="0"/>
          </a:p>
        </p:txBody>
      </p:sp>
      <p:pic>
        <p:nvPicPr>
          <p:cNvPr id="4" name="Picture 3" descr="Quinn_Luis_DonnaDragonflyPuzzle_1r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8" r="3014"/>
          <a:stretch/>
        </p:blipFill>
        <p:spPr>
          <a:xfrm>
            <a:off x="5902259" y="2002235"/>
            <a:ext cx="2475921" cy="3188349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80625" y="6453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7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EXTENDER LA CONVERSACIÓN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4" y="1930400"/>
            <a:ext cx="5317066" cy="4318000"/>
          </a:xfrm>
        </p:spPr>
        <p:txBody>
          <a:bodyPr>
            <a:noAutofit/>
          </a:bodyPr>
          <a:lstStyle/>
          <a:p>
            <a:pPr marL="256032" indent="-256032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_tradnl" sz="2400" dirty="0" smtClean="0"/>
              <a:t>Promover múltiples intercambios de ida y vuelta.</a:t>
            </a:r>
          </a:p>
          <a:p>
            <a:pPr marL="256032" indent="-256032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_tradnl" sz="2400" dirty="0" smtClean="0"/>
              <a:t>Proveer oportunidades </a:t>
            </a:r>
            <a:br>
              <a:rPr lang="es-ES_tradnl" sz="2400" dirty="0" smtClean="0"/>
            </a:br>
            <a:r>
              <a:rPr lang="es-ES_tradnl" sz="2400" dirty="0" smtClean="0"/>
              <a:t>para extender el lenguaje de </a:t>
            </a:r>
            <a:br>
              <a:rPr lang="es-ES_tradnl" sz="2400" dirty="0" smtClean="0"/>
            </a:br>
            <a:r>
              <a:rPr lang="es-ES_tradnl" sz="2400" dirty="0" smtClean="0"/>
              <a:t>los niños.</a:t>
            </a:r>
          </a:p>
          <a:p>
            <a:pPr marL="256032" indent="-256032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_tradnl" sz="2400" dirty="0" smtClean="0"/>
              <a:t>Responder a los intereses y las ideas de los niños.</a:t>
            </a:r>
          </a:p>
          <a:p>
            <a:pPr marL="256032" indent="-256032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s-ES_tradnl" sz="2400" dirty="0" smtClean="0"/>
              <a:t>Invitar a los niños a involucrarse en el pensamiento de más </a:t>
            </a:r>
            <a:br>
              <a:rPr lang="es-ES_tradnl" sz="2400" dirty="0" smtClean="0"/>
            </a:br>
            <a:r>
              <a:rPr lang="es-ES_tradnl" sz="2400" dirty="0" smtClean="0"/>
              <a:t>alto nivel.</a:t>
            </a:r>
            <a:endParaRPr lang="es-ES_tradnl" sz="2400" dirty="0"/>
          </a:p>
        </p:txBody>
      </p:sp>
      <p:pic>
        <p:nvPicPr>
          <p:cNvPr id="6" name="Picture 5" descr="NoemiRRichardKapla_blocks1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" b="2812"/>
          <a:stretch/>
        </p:blipFill>
        <p:spPr>
          <a:xfrm>
            <a:off x="5831429" y="2035213"/>
            <a:ext cx="2779649" cy="3747002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376787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OTOÑO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escríbanos 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4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-Hous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1877173"/>
            <a:ext cx="5473219" cy="467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3200" b="1" dirty="0" smtClean="0"/>
              <a:t>MARCO DE REFERENCIA PARA </a:t>
            </a:r>
            <a:br>
              <a:rPr lang="es-ES" sz="3200" b="1" dirty="0" smtClean="0"/>
            </a:br>
            <a:r>
              <a:rPr lang="es-ES" sz="3200" b="1" dirty="0" smtClean="0"/>
              <a:t>LA PRÁCTICA EFECTIVA </a:t>
            </a:r>
            <a:br>
              <a:rPr lang="es-ES" sz="3200" b="1" dirty="0" smtClean="0"/>
            </a:br>
            <a:r>
              <a:rPr lang="es-ES" sz="2000" dirty="0" smtClean="0"/>
              <a:t>EN APOYO A LA PREPARACIÓN PARA LA ESCUELA PARA TODOS LOS NIÑOS</a:t>
            </a:r>
            <a:endParaRPr lang="en-US" sz="17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63435" y="1794760"/>
            <a:ext cx="6985000" cy="4615942"/>
            <a:chOff x="1398070" y="1857224"/>
            <a:chExt cx="6985000" cy="461594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71636" y="5523587"/>
              <a:ext cx="5212905" cy="949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8070" y="1857224"/>
              <a:ext cx="6985000" cy="370472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2401" y="4482009"/>
              <a:ext cx="4640178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ENFOCARSE EN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LA BASE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96631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30069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463508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003531" y="5717031"/>
              <a:ext cx="1653570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Apoyo social y emocional</a:t>
              </a: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3738947" y="5702932"/>
              <a:ext cx="1643641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Aulas bien organizadas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5467568" y="5702933"/>
              <a:ext cx="1647155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Interacciones didácticas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5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Objetivos</a:t>
            </a:r>
            <a:endParaRPr lang="es-MX" dirty="0"/>
          </a:p>
        </p:txBody>
      </p:sp>
      <p:sp>
        <p:nvSpPr>
          <p:cNvPr id="6" name="Rectangle 5"/>
          <p:cNvSpPr/>
          <p:nvPr/>
        </p:nvSpPr>
        <p:spPr>
          <a:xfrm>
            <a:off x="2114551" y="1905116"/>
            <a:ext cx="6544768" cy="1313423"/>
          </a:xfrm>
          <a:prstGeom prst="rect">
            <a:avLst/>
          </a:prstGeom>
          <a:solidFill>
            <a:srgbClr val="FF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ES_tradnl" sz="2500" dirty="0" smtClean="0">
                <a:latin typeface="Century Gothic"/>
                <a:cs typeface="Century Gothic"/>
              </a:rPr>
              <a:t>Definir lo que son las conversaciones extendidas.</a:t>
            </a:r>
            <a:endParaRPr lang="es-ES_tradnl" sz="2500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6943" y="3421222"/>
            <a:ext cx="6802376" cy="1313423"/>
          </a:xfrm>
          <a:prstGeom prst="rect">
            <a:avLst/>
          </a:prstGeom>
          <a:solidFill>
            <a:srgbClr val="FF45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ES_tradnl" sz="2500" dirty="0" smtClean="0">
                <a:latin typeface="Century Gothic"/>
                <a:cs typeface="Century Gothic"/>
              </a:rPr>
              <a:t>Identificar los beneficios de las conversaciones extendidas.</a:t>
            </a:r>
            <a:endParaRPr lang="es-ES_tradnl" sz="2500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0243" y="4915403"/>
            <a:ext cx="6679076" cy="1472697"/>
          </a:xfrm>
          <a:prstGeom prst="rect">
            <a:avLst/>
          </a:prstGeom>
          <a:solidFill>
            <a:srgbClr val="8DC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ES_tradnl" sz="2500" dirty="0" smtClean="0">
                <a:latin typeface="Century Gothic"/>
                <a:cs typeface="Century Gothic"/>
              </a:rPr>
              <a:t>Aprender qué es lo que hace a </a:t>
            </a:r>
            <a:br>
              <a:rPr lang="es-ES_tradnl" sz="2500" dirty="0" smtClean="0">
                <a:latin typeface="Century Gothic"/>
                <a:cs typeface="Century Gothic"/>
              </a:rPr>
            </a:br>
            <a:r>
              <a:rPr lang="es-ES_tradnl" sz="2500" dirty="0" smtClean="0">
                <a:latin typeface="Century Gothic"/>
                <a:cs typeface="Century Gothic"/>
              </a:rPr>
              <a:t>una conversación ser “profunda” </a:t>
            </a:r>
            <a:br>
              <a:rPr lang="es-ES_tradnl" sz="2500" dirty="0" smtClean="0">
                <a:latin typeface="Century Gothic"/>
                <a:cs typeface="Century Gothic"/>
              </a:rPr>
            </a:br>
            <a:r>
              <a:rPr lang="es-ES_tradnl" sz="2500" dirty="0" smtClean="0">
                <a:latin typeface="Century Gothic"/>
                <a:cs typeface="Century Gothic"/>
              </a:rPr>
              <a:t>y extendida.</a:t>
            </a:r>
            <a:endParaRPr lang="es-ES_tradnl" sz="2500" dirty="0">
              <a:latin typeface="Century Gothic"/>
              <a:cs typeface="Century Gothic"/>
            </a:endParaRPr>
          </a:p>
        </p:txBody>
      </p:sp>
      <p:pic>
        <p:nvPicPr>
          <p:cNvPr id="4" name="Picture 3" descr="Objecrives_Photo_fann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1624" r="9101" b="1306"/>
          <a:stretch/>
        </p:blipFill>
        <p:spPr>
          <a:xfrm>
            <a:off x="476249" y="1904137"/>
            <a:ext cx="1638302" cy="1313423"/>
          </a:xfrm>
          <a:prstGeom prst="rect">
            <a:avLst/>
          </a:prstGeom>
        </p:spPr>
      </p:pic>
      <p:pic>
        <p:nvPicPr>
          <p:cNvPr id="11" name="Picture 10" descr="Objectives_photo_Carmen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13520"/>
          <a:stretch/>
        </p:blipFill>
        <p:spPr>
          <a:xfrm>
            <a:off x="476248" y="3421223"/>
            <a:ext cx="1638303" cy="1313422"/>
          </a:xfrm>
          <a:prstGeom prst="rect">
            <a:avLst/>
          </a:prstGeom>
        </p:spPr>
      </p:pic>
      <p:pic>
        <p:nvPicPr>
          <p:cNvPr id="12" name="Picture 11" descr="Objectives_photo_science_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3185"/>
          <a:stretch/>
        </p:blipFill>
        <p:spPr>
          <a:xfrm>
            <a:off x="476249" y="4915403"/>
            <a:ext cx="1638302" cy="147269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114551" y="1784070"/>
            <a:ext cx="0" cy="460403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8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¿qué son las conversaciones extendidas?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879600"/>
            <a:ext cx="4289554" cy="419448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S_tradnl" sz="2700" dirty="0" smtClean="0"/>
              <a:t>Las conversaciones extendidas son fructíferos intercambios de ida y vuelta, que ayudan a los niños a desarrollar habilidades de pensamiento y lenguaje más complejas.</a:t>
            </a:r>
          </a:p>
          <a:p>
            <a:pPr marL="45720" indent="0">
              <a:buNone/>
            </a:pPr>
            <a:endParaRPr lang="en-US" sz="2700" dirty="0" smtClean="0"/>
          </a:p>
        </p:txBody>
      </p:sp>
      <p:pic>
        <p:nvPicPr>
          <p:cNvPr id="4" name="Picture 3" descr="Gabe_small_group_activity_3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83" y="1965885"/>
            <a:ext cx="3878606" cy="2585737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130583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¿cómo son las conversaciones extendidas?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888067"/>
            <a:ext cx="5765799" cy="46224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_tradnl" dirty="0" smtClean="0"/>
              <a:t>Durante conversaciones extendidas con los niños, </a:t>
            </a:r>
            <a:br>
              <a:rPr lang="es-ES_tradnl" dirty="0" smtClean="0"/>
            </a:br>
            <a:r>
              <a:rPr lang="es-ES_tradnl" dirty="0" smtClean="0"/>
              <a:t>los maestros:</a:t>
            </a:r>
            <a:endParaRPr lang="es-ES_tradnl" sz="900" dirty="0" smtClean="0"/>
          </a:p>
          <a:p>
            <a:pPr marL="228600" indent="-228600"/>
            <a:r>
              <a:rPr lang="es-ES_tradnl" sz="2400" dirty="0" smtClean="0"/>
              <a:t>Tienen en cuenta los intereses </a:t>
            </a:r>
            <a:br>
              <a:rPr lang="es-ES_tradnl" sz="2400" dirty="0" smtClean="0"/>
            </a:br>
            <a:r>
              <a:rPr lang="es-ES_tradnl" sz="2400" dirty="0" smtClean="0"/>
              <a:t>y experiencias de los niños.</a:t>
            </a:r>
            <a:endParaRPr lang="es-ES_tradnl" sz="800" dirty="0" smtClean="0"/>
          </a:p>
          <a:p>
            <a:pPr marL="228600" indent="-228600"/>
            <a:r>
              <a:rPr lang="es-ES_tradnl" sz="2400" dirty="0" smtClean="0"/>
              <a:t>Proveen oportunidades para proporcionar andamiaje al desarrollo de lenguaje.</a:t>
            </a:r>
          </a:p>
          <a:p>
            <a:pPr marL="228600" indent="-228600"/>
            <a:r>
              <a:rPr lang="es-ES_tradnl" sz="2400" dirty="0" smtClean="0"/>
              <a:t>Expanden sobre las ideas y acciones de los niños.</a:t>
            </a:r>
            <a:endParaRPr lang="es-ES_tradnl" sz="2400" dirty="0"/>
          </a:p>
        </p:txBody>
      </p:sp>
      <p:pic>
        <p:nvPicPr>
          <p:cNvPr id="4" name="Picture 3" descr="Girl_with_toy_insects_16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30" y="2015201"/>
            <a:ext cx="2580559" cy="3870838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335494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VIDEO: </a:t>
            </a:r>
            <a:br>
              <a:rPr lang="es-MX" dirty="0" smtClean="0"/>
            </a:br>
            <a:r>
              <a:rPr lang="es-MX" dirty="0" smtClean="0"/>
              <a:t>conversaciones profundas</a:t>
            </a:r>
            <a:endParaRPr lang="es-MX" dirty="0"/>
          </a:p>
        </p:txBody>
      </p:sp>
      <p:pic>
        <p:nvPicPr>
          <p:cNvPr id="3" name="Thick Conversations ES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82"/>
            <a:ext cx="8229600" cy="974124"/>
          </a:xfrm>
        </p:spPr>
        <p:txBody>
          <a:bodyPr>
            <a:noAutofit/>
          </a:bodyPr>
          <a:lstStyle/>
          <a:p>
            <a:r>
              <a:rPr lang="es-MX" sz="3400" dirty="0" smtClean="0"/>
              <a:t>¿CÓMO BENEFICIAN A LOS NIÑOS LAS CONVERSACIONES EXTENDIDAS?</a:t>
            </a:r>
            <a:endParaRPr lang="es-MX" sz="3400" dirty="0"/>
          </a:p>
        </p:txBody>
      </p:sp>
      <p:sp>
        <p:nvSpPr>
          <p:cNvPr id="6" name="Freeform 5"/>
          <p:cNvSpPr/>
          <p:nvPr/>
        </p:nvSpPr>
        <p:spPr>
          <a:xfrm>
            <a:off x="5559344" y="4350166"/>
            <a:ext cx="3014758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748" tIns="511059" rIns="90310" bIns="90310" numCol="1" spcCol="1270" anchor="b" anchorCtr="0">
            <a:noAutofit/>
          </a:bodyPr>
          <a:lstStyle/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MX" sz="1400" dirty="0"/>
          </a:p>
        </p:txBody>
      </p:sp>
      <p:sp>
        <p:nvSpPr>
          <p:cNvPr id="10" name="Freeform 9"/>
          <p:cNvSpPr/>
          <p:nvPr/>
        </p:nvSpPr>
        <p:spPr>
          <a:xfrm>
            <a:off x="694133" y="4350166"/>
            <a:ext cx="2687421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410" tIns="457719" rIns="869748" bIns="36970" numCol="1" spcCol="1270" anchor="b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Desarrolla el aprendizaje de nuevos conceptos </a:t>
            </a:r>
            <a:r>
              <a:rPr lang="es-MX" sz="1300" dirty="0" smtClean="0">
                <a:latin typeface="Century Gothic"/>
                <a:cs typeface="Century Gothic"/>
              </a:rPr>
              <a:t/>
            </a:r>
            <a:br>
              <a:rPr lang="es-MX" sz="1300" dirty="0" smtClean="0">
                <a:latin typeface="Century Gothic"/>
                <a:cs typeface="Century Gothic"/>
              </a:rPr>
            </a:br>
            <a:r>
              <a:rPr lang="es-MX" sz="1300" dirty="0" smtClean="0">
                <a:latin typeface="Century Gothic"/>
                <a:cs typeface="Century Gothic"/>
              </a:rPr>
              <a:t>y </a:t>
            </a:r>
            <a:r>
              <a:rPr lang="es-MX" sz="1300" dirty="0">
                <a:latin typeface="Century Gothic"/>
                <a:cs typeface="Century Gothic"/>
              </a:rPr>
              <a:t>habilidades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Enriquece la comprensión de los niños durante toda la conversación</a:t>
            </a:r>
          </a:p>
        </p:txBody>
      </p:sp>
      <p:sp>
        <p:nvSpPr>
          <p:cNvPr id="11" name="Freeform 10"/>
          <p:cNvSpPr/>
          <p:nvPr/>
        </p:nvSpPr>
        <p:spPr>
          <a:xfrm>
            <a:off x="5505901" y="2143941"/>
            <a:ext cx="2642971" cy="1682997"/>
          </a:xfrm>
          <a:custGeom>
            <a:avLst/>
            <a:gdLst>
              <a:gd name="connsiteX0" fmla="*/ 0 w 2642971"/>
              <a:gd name="connsiteY0" fmla="*/ 168300 h 1682997"/>
              <a:gd name="connsiteX1" fmla="*/ 168300 w 2642971"/>
              <a:gd name="connsiteY1" fmla="*/ 0 h 1682997"/>
              <a:gd name="connsiteX2" fmla="*/ 2474671 w 2642971"/>
              <a:gd name="connsiteY2" fmla="*/ 0 h 1682997"/>
              <a:gd name="connsiteX3" fmla="*/ 2642971 w 2642971"/>
              <a:gd name="connsiteY3" fmla="*/ 168300 h 1682997"/>
              <a:gd name="connsiteX4" fmla="*/ 2642971 w 2642971"/>
              <a:gd name="connsiteY4" fmla="*/ 1514697 h 1682997"/>
              <a:gd name="connsiteX5" fmla="*/ 2474671 w 2642971"/>
              <a:gd name="connsiteY5" fmla="*/ 1682997 h 1682997"/>
              <a:gd name="connsiteX6" fmla="*/ 168300 w 2642971"/>
              <a:gd name="connsiteY6" fmla="*/ 1682997 h 1682997"/>
              <a:gd name="connsiteX7" fmla="*/ 0 w 2642971"/>
              <a:gd name="connsiteY7" fmla="*/ 1514697 h 1682997"/>
              <a:gd name="connsiteX8" fmla="*/ 0 w 2642971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2971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74671" y="0"/>
                </a:lnTo>
                <a:cubicBezTo>
                  <a:pt x="2567621" y="0"/>
                  <a:pt x="2642971" y="75350"/>
                  <a:pt x="2642971" y="168300"/>
                </a:cubicBezTo>
                <a:lnTo>
                  <a:pt x="2642971" y="1514697"/>
                </a:lnTo>
                <a:cubicBezTo>
                  <a:pt x="2642971" y="1607647"/>
                  <a:pt x="2567621" y="1682997"/>
                  <a:pt x="2474671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3201" tIns="90310" rIns="90310" bIns="511059" numCol="1" spcCol="1270" anchor="t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Modela intercambios de ida y vuelta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Ayuda a los niños </a:t>
            </a:r>
            <a:r>
              <a:rPr lang="es-MX" sz="1300" dirty="0" smtClean="0">
                <a:latin typeface="Century Gothic"/>
                <a:cs typeface="Century Gothic"/>
              </a:rPr>
              <a:t/>
            </a:r>
            <a:br>
              <a:rPr lang="es-MX" sz="1300" dirty="0" smtClean="0">
                <a:latin typeface="Century Gothic"/>
                <a:cs typeface="Century Gothic"/>
              </a:rPr>
            </a:br>
            <a:r>
              <a:rPr lang="es-MX" sz="1300" dirty="0" smtClean="0">
                <a:latin typeface="Century Gothic"/>
                <a:cs typeface="Century Gothic"/>
              </a:rPr>
              <a:t>a </a:t>
            </a:r>
            <a:r>
              <a:rPr lang="es-MX" sz="1300" dirty="0">
                <a:latin typeface="Century Gothic"/>
                <a:cs typeface="Century Gothic"/>
              </a:rPr>
              <a:t>aprender a comunicarse con más claridad y </a:t>
            </a:r>
            <a:r>
              <a:rPr lang="es-MX" sz="1300" dirty="0" smtClean="0">
                <a:latin typeface="Century Gothic"/>
                <a:cs typeface="Century Gothic"/>
              </a:rPr>
              <a:t>precisión</a:t>
            </a:r>
            <a:endParaRPr lang="es-MX" sz="1300" dirty="0">
              <a:latin typeface="Century Gothic"/>
              <a:cs typeface="Century Gothic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94133" y="2167277"/>
            <a:ext cx="2687422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310" tIns="90310" rIns="869748" bIns="511059" numCol="1" spcCol="1270" anchor="t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Aumenta su vocabulario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MX" sz="1300" dirty="0">
                <a:latin typeface="Century Gothic"/>
                <a:cs typeface="Century Gothic"/>
              </a:rPr>
              <a:t>Ayuda a los niños a aprender más lenguaje, para comprender sus acciones y para expresar sus ideas</a:t>
            </a:r>
          </a:p>
        </p:txBody>
      </p:sp>
      <p:sp>
        <p:nvSpPr>
          <p:cNvPr id="13" name="Freeform 12"/>
          <p:cNvSpPr/>
          <p:nvPr/>
        </p:nvSpPr>
        <p:spPr>
          <a:xfrm>
            <a:off x="2364598" y="2141323"/>
            <a:ext cx="1751385" cy="1882854"/>
          </a:xfrm>
          <a:custGeom>
            <a:avLst/>
            <a:gdLst>
              <a:gd name="connsiteX0" fmla="*/ 0 w 1751385"/>
              <a:gd name="connsiteY0" fmla="*/ 1882854 h 1882854"/>
              <a:gd name="connsiteX1" fmla="*/ 1751385 w 1751385"/>
              <a:gd name="connsiteY1" fmla="*/ 0 h 1882854"/>
              <a:gd name="connsiteX2" fmla="*/ 1751385 w 1751385"/>
              <a:gd name="connsiteY2" fmla="*/ 1882854 h 1882854"/>
              <a:gd name="connsiteX3" fmla="*/ 0 w 1751385"/>
              <a:gd name="connsiteY3" fmla="*/ 1882854 h 188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385" h="1882854">
                <a:moveTo>
                  <a:pt x="0" y="1882854"/>
                </a:moveTo>
                <a:cubicBezTo>
                  <a:pt x="0" y="842982"/>
                  <a:pt x="784122" y="0"/>
                  <a:pt x="1751385" y="0"/>
                </a:cubicBezTo>
                <a:lnTo>
                  <a:pt x="1751385" y="1882854"/>
                </a:lnTo>
                <a:lnTo>
                  <a:pt x="0" y="188285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649" tIns="658155" rIns="106680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dirty="0" smtClean="0">
                <a:latin typeface="Century Gothic"/>
                <a:cs typeface="Century Gothic"/>
              </a:rPr>
              <a:t>Presentar palabras novedosas</a:t>
            </a:r>
            <a:endParaRPr lang="en-US" sz="1500" b="1" dirty="0">
              <a:latin typeface="Century Gothic"/>
              <a:cs typeface="Century Gothic"/>
            </a:endParaRPr>
          </a:p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500" b="1" kern="1200" dirty="0" smtClean="0">
              <a:latin typeface="Century Gothic"/>
              <a:cs typeface="Century Gothic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336869" y="2123082"/>
            <a:ext cx="1897110" cy="1907858"/>
          </a:xfrm>
          <a:custGeom>
            <a:avLst/>
            <a:gdLst>
              <a:gd name="connsiteX0" fmla="*/ 0 w 1907858"/>
              <a:gd name="connsiteY0" fmla="*/ 1897110 h 1897110"/>
              <a:gd name="connsiteX1" fmla="*/ 1907858 w 1907858"/>
              <a:gd name="connsiteY1" fmla="*/ 0 h 1897110"/>
              <a:gd name="connsiteX2" fmla="*/ 1907858 w 1907858"/>
              <a:gd name="connsiteY2" fmla="*/ 1897110 h 1897110"/>
              <a:gd name="connsiteX3" fmla="*/ 0 w 1907858"/>
              <a:gd name="connsiteY3" fmla="*/ 1897110 h 189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858" h="1897110">
                <a:moveTo>
                  <a:pt x="1" y="0"/>
                </a:moveTo>
                <a:cubicBezTo>
                  <a:pt x="1053681" y="0"/>
                  <a:pt x="1907857" y="849365"/>
                  <a:pt x="1907857" y="1897110"/>
                </a:cubicBezTo>
                <a:lnTo>
                  <a:pt x="1" y="1897110"/>
                </a:lnTo>
                <a:lnTo>
                  <a:pt x="1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65479" rIns="662331" bIns="10668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dirty="0" smtClean="0">
                <a:latin typeface="Century Gothic"/>
                <a:cs typeface="Century Gothic"/>
              </a:rPr>
              <a:t>Involucrar-se en conversa-</a:t>
            </a:r>
            <a:r>
              <a:rPr lang="es-MX" sz="1500" b="1" dirty="0" err="1" smtClean="0">
                <a:latin typeface="Century Gothic"/>
                <a:cs typeface="Century Gothic"/>
              </a:rPr>
              <a:t>ciones</a:t>
            </a:r>
            <a:r>
              <a:rPr lang="es-MX" sz="1500" b="1" dirty="0" smtClean="0">
                <a:latin typeface="Century Gothic"/>
                <a:cs typeface="Century Gothic"/>
              </a:rPr>
              <a:t> </a:t>
            </a:r>
            <a:r>
              <a:rPr lang="es-MX" sz="1500" b="1" dirty="0">
                <a:latin typeface="Century Gothic"/>
                <a:cs typeface="Century Gothic"/>
              </a:rPr>
              <a:t>más profundas</a:t>
            </a:r>
          </a:p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 smtClean="0">
              <a:latin typeface="Century Gothic"/>
              <a:cs typeface="Century Gothic"/>
            </a:endParaRPr>
          </a:p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>
              <a:latin typeface="Century Gothic"/>
              <a:cs typeface="Century Gothic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336869" y="4254330"/>
            <a:ext cx="1814489" cy="1873586"/>
          </a:xfrm>
          <a:custGeom>
            <a:avLst/>
            <a:gdLst>
              <a:gd name="connsiteX0" fmla="*/ 0 w 1814489"/>
              <a:gd name="connsiteY0" fmla="*/ 1873585 h 1873585"/>
              <a:gd name="connsiteX1" fmla="*/ 1814489 w 1814489"/>
              <a:gd name="connsiteY1" fmla="*/ 0 h 1873585"/>
              <a:gd name="connsiteX2" fmla="*/ 1814489 w 1814489"/>
              <a:gd name="connsiteY2" fmla="*/ 1873585 h 1873585"/>
              <a:gd name="connsiteX3" fmla="*/ 0 w 1814489"/>
              <a:gd name="connsiteY3" fmla="*/ 1873585 h 187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489" h="1873585">
                <a:moveTo>
                  <a:pt x="1814489" y="0"/>
                </a:moveTo>
                <a:cubicBezTo>
                  <a:pt x="1814489" y="1034752"/>
                  <a:pt x="1002115" y="1873585"/>
                  <a:pt x="0" y="1873585"/>
                </a:cubicBezTo>
                <a:lnTo>
                  <a:pt x="0" y="0"/>
                </a:lnTo>
                <a:lnTo>
                  <a:pt x="1814489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9" rIns="631020" bIns="64832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1200" dirty="0" smtClean="0">
              <a:latin typeface="Century Gothic"/>
              <a:cs typeface="Century Gothic"/>
            </a:endParaRP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dirty="0" smtClean="0">
                <a:latin typeface="Century Gothic"/>
                <a:cs typeface="Century Gothic"/>
              </a:rPr>
              <a:t>Hacer preguntas</a:t>
            </a:r>
            <a:r>
              <a:rPr lang="es-MX" sz="1500" b="1" kern="1200" dirty="0" smtClean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6" name="Freeform 15"/>
          <p:cNvSpPr/>
          <p:nvPr/>
        </p:nvSpPr>
        <p:spPr>
          <a:xfrm>
            <a:off x="2317275" y="4224988"/>
            <a:ext cx="1798708" cy="1905855"/>
          </a:xfrm>
          <a:custGeom>
            <a:avLst/>
            <a:gdLst>
              <a:gd name="connsiteX0" fmla="*/ 0 w 1905854"/>
              <a:gd name="connsiteY0" fmla="*/ 1798707 h 1798707"/>
              <a:gd name="connsiteX1" fmla="*/ 1905854 w 1905854"/>
              <a:gd name="connsiteY1" fmla="*/ 0 h 1798707"/>
              <a:gd name="connsiteX2" fmla="*/ 1905854 w 1905854"/>
              <a:gd name="connsiteY2" fmla="*/ 1798707 h 1798707"/>
              <a:gd name="connsiteX3" fmla="*/ 0 w 1905854"/>
              <a:gd name="connsiteY3" fmla="*/ 1798707 h 17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854" h="1798707">
                <a:moveTo>
                  <a:pt x="1905853" y="1798707"/>
                </a:moveTo>
                <a:cubicBezTo>
                  <a:pt x="853280" y="1798707"/>
                  <a:pt x="1" y="993398"/>
                  <a:pt x="1" y="0"/>
                </a:cubicBezTo>
                <a:lnTo>
                  <a:pt x="1905853" y="0"/>
                </a:lnTo>
                <a:lnTo>
                  <a:pt x="1905853" y="179870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510" tIns="106681" rIns="106680" bIns="664892" numCol="1" spcCol="1270" anchor="ctr" anchorCtr="0">
            <a:noAutofit/>
          </a:bodyPr>
          <a:lstStyle/>
          <a:p>
            <a:pPr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500" b="1" dirty="0" smtClean="0">
              <a:latin typeface="Century Gothic"/>
              <a:cs typeface="Century Gothic"/>
            </a:endParaRPr>
          </a:p>
          <a:p>
            <a:pPr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dirty="0" smtClean="0">
                <a:latin typeface="Century Gothic"/>
                <a:cs typeface="Century Gothic"/>
              </a:rPr>
              <a:t>Expandir sobre </a:t>
            </a:r>
            <a:r>
              <a:rPr lang="es-MX" sz="1500" b="1" dirty="0">
                <a:latin typeface="Century Gothic"/>
                <a:cs typeface="Century Gothic"/>
              </a:rPr>
              <a:t>lo que dicen los </a:t>
            </a:r>
            <a:r>
              <a:rPr lang="es-MX" sz="1500" b="1" dirty="0" smtClean="0">
                <a:latin typeface="Century Gothic"/>
                <a:cs typeface="Century Gothic"/>
              </a:rPr>
              <a:t>niños</a:t>
            </a:r>
            <a:endParaRPr lang="es-MX" sz="1500" b="1" dirty="0">
              <a:latin typeface="Century Gothic"/>
              <a:cs typeface="Century Gothic"/>
            </a:endParaRPr>
          </a:p>
        </p:txBody>
      </p:sp>
      <p:sp>
        <p:nvSpPr>
          <p:cNvPr id="17" name="Circular Arrow 16"/>
          <p:cNvSpPr/>
          <p:nvPr/>
        </p:nvSpPr>
        <p:spPr>
          <a:xfrm>
            <a:off x="3845114" y="3692384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ircular Arrow 17"/>
          <p:cNvSpPr/>
          <p:nvPr/>
        </p:nvSpPr>
        <p:spPr>
          <a:xfrm rot="10800000">
            <a:off x="3845114" y="3826937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3706184" y="3574613"/>
            <a:ext cx="1183873" cy="106409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84324" y="3677407"/>
            <a:ext cx="144063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/>
                <a:cs typeface="Century Gothic"/>
              </a:rPr>
              <a:t>Extender</a:t>
            </a:r>
          </a:p>
          <a:p>
            <a:pPr algn="ctr"/>
            <a:r>
              <a:rPr lang="es-MX" sz="1200" b="1" dirty="0" smtClean="0">
                <a:latin typeface="Century Gothic"/>
                <a:cs typeface="Century Gothic"/>
              </a:rPr>
              <a:t>las </a:t>
            </a:r>
            <a:r>
              <a:rPr lang="es-MX" sz="1100" b="1" dirty="0" smtClean="0">
                <a:latin typeface="Century Gothic"/>
                <a:cs typeface="Century Gothic"/>
              </a:rPr>
              <a:t>conversaciones</a:t>
            </a:r>
            <a:endParaRPr lang="es-MX" sz="11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6184" y="4398456"/>
            <a:ext cx="2467358" cy="179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300" dirty="0" smtClean="0">
                <a:latin typeface="Century Gothic"/>
                <a:cs typeface="Century Gothic"/>
              </a:rPr>
              <a:t>Expande las habilidades de pensamiento de alto nivel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300" dirty="0" smtClean="0">
                <a:latin typeface="Century Gothic"/>
                <a:cs typeface="Century Gothic"/>
              </a:rPr>
              <a:t>Brinda oportunidades </a:t>
            </a:r>
            <a:br>
              <a:rPr lang="es-ES_tradnl" sz="1300" dirty="0" smtClean="0">
                <a:latin typeface="Century Gothic"/>
                <a:cs typeface="Century Gothic"/>
              </a:rPr>
            </a:br>
            <a:r>
              <a:rPr lang="es-ES_tradnl" sz="1300" dirty="0" smtClean="0">
                <a:latin typeface="Century Gothic"/>
                <a:cs typeface="Century Gothic"/>
              </a:rPr>
              <a:t>para que los niños reflexionen acerca de sus procesos de pensamiento y evalúen su comprensión</a:t>
            </a:r>
          </a:p>
          <a:p>
            <a:endParaRPr lang="es-MX" sz="13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10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07884"/>
            <a:ext cx="8477737" cy="1143000"/>
          </a:xfrm>
        </p:spPr>
        <p:txBody>
          <a:bodyPr>
            <a:noAutofit/>
          </a:bodyPr>
          <a:lstStyle/>
          <a:p>
            <a:r>
              <a:rPr lang="es-ES_tradnl" sz="2900" dirty="0" smtClean="0"/>
              <a:t>¿Cómo </a:t>
            </a:r>
            <a:r>
              <a:rPr lang="es-ES_tradnl" sz="2900" dirty="0"/>
              <a:t>benefician a los </a:t>
            </a:r>
            <a:r>
              <a:rPr lang="es-ES_tradnl" sz="2900" dirty="0" smtClean="0"/>
              <a:t>maestros las conversaciones extendidas con niños</a:t>
            </a:r>
            <a:r>
              <a:rPr lang="es-ES_tradnl" sz="29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8866"/>
            <a:ext cx="8352521" cy="4461933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72"/>
              </a:spcBef>
              <a:buSzPct val="80000"/>
            </a:pPr>
            <a:r>
              <a:rPr lang="es-ES_tradnl" sz="2200" dirty="0" smtClean="0"/>
              <a:t>Informan a los maestros sobre </a:t>
            </a:r>
            <a:br>
              <a:rPr lang="es-ES_tradnl" sz="2200" dirty="0" smtClean="0"/>
            </a:br>
            <a:r>
              <a:rPr lang="es-ES_tradnl" sz="2200" dirty="0" smtClean="0"/>
              <a:t>los intereses y modos de </a:t>
            </a:r>
            <a:br>
              <a:rPr lang="es-ES_tradnl" sz="2200" dirty="0" smtClean="0"/>
            </a:br>
            <a:r>
              <a:rPr lang="es-ES_tradnl" sz="2200" dirty="0" smtClean="0"/>
              <a:t>comprender</a:t>
            </a:r>
            <a:r>
              <a:rPr lang="es-ES_tradnl" sz="2200" dirty="0"/>
              <a:t> </a:t>
            </a:r>
            <a:r>
              <a:rPr lang="es-ES_tradnl" sz="2200" dirty="0" smtClean="0"/>
              <a:t>de los niños.</a:t>
            </a:r>
          </a:p>
          <a:p>
            <a:pPr marL="228600" indent="-228600">
              <a:spcBef>
                <a:spcPts val="672"/>
              </a:spcBef>
              <a:buSzPct val="80000"/>
            </a:pPr>
            <a:r>
              <a:rPr lang="es-ES_tradnl" sz="2200" dirty="0" smtClean="0"/>
              <a:t>Asisten con la planificación </a:t>
            </a:r>
            <a:br>
              <a:rPr lang="es-ES_tradnl" sz="2200" dirty="0" smtClean="0"/>
            </a:br>
            <a:r>
              <a:rPr lang="es-ES_tradnl" sz="2200" dirty="0" smtClean="0"/>
              <a:t>curricular significativa.</a:t>
            </a:r>
          </a:p>
          <a:p>
            <a:pPr marL="228600" indent="-228600">
              <a:spcBef>
                <a:spcPts val="672"/>
              </a:spcBef>
              <a:buSzPct val="80000"/>
            </a:pPr>
            <a:r>
              <a:rPr lang="es-ES_tradnl" sz="2200" dirty="0" smtClean="0"/>
              <a:t>Proporcionan oportunidades </a:t>
            </a:r>
            <a:br>
              <a:rPr lang="es-ES_tradnl" sz="2200" dirty="0" smtClean="0"/>
            </a:br>
            <a:r>
              <a:rPr lang="es-ES_tradnl" sz="2200" dirty="0" smtClean="0"/>
              <a:t>para la evaluación informal </a:t>
            </a:r>
            <a:br>
              <a:rPr lang="es-ES_tradnl" sz="2200" dirty="0" smtClean="0"/>
            </a:br>
            <a:r>
              <a:rPr lang="es-ES_tradnl" sz="2200" dirty="0" smtClean="0"/>
              <a:t>para determinar sus: </a:t>
            </a:r>
          </a:p>
          <a:p>
            <a:pPr lvl="1"/>
            <a:r>
              <a:rPr lang="es-ES_tradnl" sz="2000" dirty="0" smtClean="0"/>
              <a:t>Habilidades actuales</a:t>
            </a:r>
          </a:p>
          <a:p>
            <a:pPr lvl="1"/>
            <a:r>
              <a:rPr lang="es-ES_tradnl" sz="2000" dirty="0" smtClean="0"/>
              <a:t>Necesidades futuras</a:t>
            </a:r>
          </a:p>
          <a:p>
            <a:pPr lvl="1"/>
            <a:r>
              <a:rPr lang="es-ES_tradnl" sz="2000" dirty="0" smtClean="0"/>
              <a:t>Aprendizaje continuo     </a:t>
            </a:r>
            <a:endParaRPr lang="es-ES_tradnl" sz="2000" dirty="0"/>
          </a:p>
        </p:txBody>
      </p:sp>
      <p:pic>
        <p:nvPicPr>
          <p:cNvPr id="6" name="Picture 5" descr="TeacherCarlStudentsClipboardLunch2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54" y="2043650"/>
            <a:ext cx="3614609" cy="2409739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59441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¡QUEREMOS CONVERSACIONES “PROFUNDAS”!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66080" y="1990186"/>
            <a:ext cx="2583936" cy="609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cap="small" spc="0" dirty="0" smtClean="0">
                <a:ln w="12700">
                  <a:noFill/>
                  <a:prstDash val="solid"/>
                </a:ln>
                <a:solidFill>
                  <a:srgbClr val="005DAA"/>
                </a:solidFill>
                <a:latin typeface="Arial Narrow"/>
                <a:cs typeface="Apple Symbols"/>
              </a:rPr>
              <a:t>SUPERFICIAL:</a:t>
            </a:r>
            <a:endParaRPr lang="en-US" sz="2800" cap="small" spc="0" dirty="0">
              <a:ln w="12700">
                <a:noFill/>
                <a:prstDash val="solid"/>
              </a:ln>
              <a:solidFill>
                <a:srgbClr val="005DAA"/>
              </a:solidFill>
              <a:latin typeface="Arial Narrow"/>
              <a:cs typeface="Apple Symbols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1508" y="2742793"/>
            <a:ext cx="1972723" cy="361156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spcBef>
                <a:spcPts val="0"/>
              </a:spcBef>
              <a:spcAft>
                <a:spcPts val="1200"/>
              </a:spcAft>
              <a:buClrTx/>
              <a:buSzPct val="80000"/>
            </a:pPr>
            <a:r>
              <a:rPr lang="es-ES_tradnl" sz="1600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Limitan las oportunidades de los niños para escuchar y usar lenguaje.</a:t>
            </a:r>
          </a:p>
          <a:p>
            <a:pPr marL="137160" indent="-137160">
              <a:spcBef>
                <a:spcPts val="0"/>
              </a:spcBef>
              <a:spcAft>
                <a:spcPts val="1200"/>
              </a:spcAft>
              <a:buClrTx/>
              <a:buSzPct val="80000"/>
            </a:pPr>
            <a:r>
              <a:rPr lang="es-ES_tradnl" sz="1600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Utilizan preguntas que requieren respuestas de una sola palabra.</a:t>
            </a:r>
          </a:p>
          <a:p>
            <a:pPr marL="137160" indent="-137160">
              <a:spcBef>
                <a:spcPts val="0"/>
              </a:spcBef>
              <a:spcAft>
                <a:spcPts val="1200"/>
              </a:spcAft>
              <a:buClrTx/>
              <a:buSzPct val="80000"/>
            </a:pPr>
            <a:r>
              <a:rPr lang="es-ES_tradnl" sz="1600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Detienen el proceso de pensamiento.</a:t>
            </a:r>
            <a:endParaRPr lang="en-US" sz="1600" spc="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Tx/>
              <a:buSzPct val="80000"/>
              <a:buNone/>
            </a:pPr>
            <a:endParaRPr lang="en-US" sz="1600" spc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2902844" y="1823965"/>
            <a:ext cx="4133198" cy="639762"/>
          </a:xfrm>
          <a:prstGeom prst="rect">
            <a:avLst/>
          </a:prstGeom>
          <a:ln>
            <a:noFill/>
          </a:ln>
          <a:effectLst/>
        </p:spPr>
        <p:txBody>
          <a:bodyPr anchor="t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MX" sz="4400" b="1" cap="all" dirty="0" smtClean="0">
                <a:ln w="38100" cmpd="sng">
                  <a:noFill/>
                  <a:prstDash val="solid"/>
                </a:ln>
                <a:solidFill>
                  <a:srgbClr val="005DAA"/>
                </a:solidFill>
                <a:latin typeface="Arial Black"/>
                <a:cs typeface="Arial Black"/>
              </a:rPr>
              <a:t>PROFUNDA:</a:t>
            </a:r>
            <a:endParaRPr lang="es-MX" sz="4400" b="1" cap="all" dirty="0">
              <a:ln w="38100" cmpd="sng">
                <a:noFill/>
                <a:prstDash val="solid"/>
              </a:ln>
              <a:solidFill>
                <a:srgbClr val="005DAA"/>
              </a:solidFill>
              <a:latin typeface="Arial Black"/>
              <a:cs typeface="Arial Black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823855" y="2742793"/>
            <a:ext cx="6086704" cy="366991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0"/>
              </a:spcBef>
              <a:spcAft>
                <a:spcPts val="600"/>
              </a:spcAft>
              <a:buClrTx/>
              <a:buSzPct val="80000"/>
            </a:pPr>
            <a:r>
              <a:rPr lang="es-ES_tradnl" sz="1800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Incluyen múltiples intercambios de ida y vuelta.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ClrTx/>
              <a:buSzPct val="80000"/>
            </a:pPr>
            <a:r>
              <a:rPr lang="es-ES_tradnl" sz="1800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Los niños usan y escuchan una variedad de lenguaje(s).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ClrTx/>
              <a:buSzPct val="80000"/>
            </a:pPr>
            <a:r>
              <a:rPr lang="es-ES_tradnl" sz="1800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Responden a las ideas </a:t>
            </a:r>
            <a:r>
              <a:rPr lang="es-ES_tradnl" sz="1800" b="1" spc="0" dirty="0">
                <a:solidFill>
                  <a:schemeClr val="tx1"/>
                </a:solidFill>
                <a:latin typeface="Century Gothic"/>
                <a:cs typeface="Century Gothic"/>
              </a:rPr>
              <a:t>y</a:t>
            </a:r>
            <a:r>
              <a:rPr lang="es-ES_tradnl" sz="1800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 los intereses de los niños.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ClrTx/>
              <a:buSzPct val="80000"/>
            </a:pPr>
            <a:r>
              <a:rPr lang="es-ES_tradnl" sz="1800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Promueven habilidades para el pensamiento de más alto nivel:</a:t>
            </a:r>
          </a:p>
          <a:p>
            <a:pPr marL="374904" lvl="2" indent="-192024">
              <a:spcBef>
                <a:spcPts val="0"/>
              </a:spcBef>
              <a:spcAft>
                <a:spcPts val="600"/>
              </a:spcAft>
              <a:buClrTx/>
              <a:buSzPct val="80000"/>
              <a:buFont typeface="Lucida Grande"/>
              <a:buChar char="–"/>
              <a:defRPr/>
            </a:pPr>
            <a:r>
              <a:rPr lang="es-ES_tradnl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Explicando</a:t>
            </a:r>
          </a:p>
          <a:p>
            <a:pPr marL="374904" lvl="2" indent="-192024">
              <a:spcBef>
                <a:spcPts val="0"/>
              </a:spcBef>
              <a:spcAft>
                <a:spcPts val="600"/>
              </a:spcAft>
              <a:buClrTx/>
              <a:buSzPct val="80000"/>
              <a:buFont typeface="Lucida Grande"/>
              <a:buChar char="–"/>
              <a:defRPr/>
            </a:pPr>
            <a:r>
              <a:rPr lang="es-ES_tradnl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Conectando</a:t>
            </a:r>
          </a:p>
          <a:p>
            <a:pPr marL="374904" lvl="2" indent="-192024">
              <a:spcBef>
                <a:spcPts val="0"/>
              </a:spcBef>
              <a:spcAft>
                <a:spcPts val="600"/>
              </a:spcAft>
              <a:buClrTx/>
              <a:buSzPct val="80000"/>
              <a:buFont typeface="Lucida Grande"/>
              <a:buChar char="–"/>
              <a:defRPr/>
            </a:pPr>
            <a:r>
              <a:rPr lang="es-ES_tradnl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Comparando</a:t>
            </a:r>
          </a:p>
          <a:p>
            <a:pPr marL="374904" lvl="2" indent="-192024">
              <a:spcBef>
                <a:spcPts val="0"/>
              </a:spcBef>
              <a:spcAft>
                <a:spcPts val="600"/>
              </a:spcAft>
              <a:buClrTx/>
              <a:buSzPct val="80000"/>
              <a:buFont typeface="Lucida Grande"/>
              <a:buChar char="–"/>
              <a:defRPr/>
            </a:pPr>
            <a:r>
              <a:rPr lang="es-ES_tradnl" b="1" spc="0" dirty="0" smtClean="0">
                <a:solidFill>
                  <a:schemeClr val="tx1"/>
                </a:solidFill>
                <a:latin typeface="Century Gothic"/>
                <a:cs typeface="Century Gothic"/>
              </a:rPr>
              <a:t>Imaginando posibilidades</a:t>
            </a:r>
            <a:endParaRPr lang="es-ES_tradnl" b="1" spc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1509" y="2624666"/>
            <a:ext cx="7956818" cy="7695"/>
          </a:xfrm>
          <a:prstGeom prst="line">
            <a:avLst/>
          </a:prstGeom>
          <a:ln>
            <a:solidFill>
              <a:srgbClr val="005D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31048" y="2624666"/>
            <a:ext cx="0" cy="3937001"/>
          </a:xfrm>
          <a:prstGeom prst="line">
            <a:avLst/>
          </a:prstGeom>
          <a:ln>
            <a:solidFill>
              <a:srgbClr val="005D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9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4379</TotalTime>
  <Words>626</Words>
  <Application>Microsoft Macintosh PowerPoint</Application>
  <PresentationFormat>On-screen Show (4:3)</PresentationFormat>
  <Paragraphs>155</Paragraphs>
  <Slides>15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Theme</vt:lpstr>
      <vt:lpstr>Modelado del lenguaje  y conversaciones:  CONVERSACIONES PROFUNDAS  Y SUPERFICIALES</vt:lpstr>
      <vt:lpstr>MARCO DE REFERENCIA PARA  LA PRÁCTICA EFECTIVA  EN APOYO A LA PREPARACIÓN PARA LA ESCUELA PARA TODOS LOS NIÑOS</vt:lpstr>
      <vt:lpstr>Objetivos</vt:lpstr>
      <vt:lpstr>¿qué son las conversaciones extendidas?</vt:lpstr>
      <vt:lpstr>¿cómo son las conversaciones extendidas?</vt:lpstr>
      <vt:lpstr>VIDEO:  conversaciones profundas</vt:lpstr>
      <vt:lpstr>¿CÓMO BENEFICIAN A LOS NIÑOS LAS CONVERSACIONES EXTENDIDAS?</vt:lpstr>
      <vt:lpstr>¿Cómo benefician a los maestros las conversaciones extendidas con niños?</vt:lpstr>
      <vt:lpstr>¡QUEREMOS CONVERSACIONES “PROFUNDAS”!</vt:lpstr>
      <vt:lpstr>PowerPoint Presentation</vt:lpstr>
      <vt:lpstr>VIDEO: día de nieve</vt:lpstr>
      <vt:lpstr>REVISIÓN DEL VIDEO</vt:lpstr>
      <vt:lpstr>INVOLUCRAR A LOS NIÑOS  EN CONVERSACIONES</vt:lpstr>
      <vt:lpstr>EXTENDER LA CONVERSACIÓN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Publications Services</dc:creator>
  <cp:lastModifiedBy>Prakarn</cp:lastModifiedBy>
  <cp:revision>252</cp:revision>
  <dcterms:created xsi:type="dcterms:W3CDTF">2011-03-22T22:20:26Z</dcterms:created>
  <dcterms:modified xsi:type="dcterms:W3CDTF">2013-08-29T18:18:26Z</dcterms:modified>
</cp:coreProperties>
</file>