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48" r:id="rId2"/>
  </p:sldMasterIdLst>
  <p:notesMasterIdLst>
    <p:notesMasterId r:id="rId22"/>
  </p:notesMasterIdLst>
  <p:handoutMasterIdLst>
    <p:handoutMasterId r:id="rId23"/>
  </p:handoutMasterIdLst>
  <p:sldIdLst>
    <p:sldId id="307" r:id="rId3"/>
    <p:sldId id="298" r:id="rId4"/>
    <p:sldId id="294" r:id="rId5"/>
    <p:sldId id="304" r:id="rId6"/>
    <p:sldId id="300" r:id="rId7"/>
    <p:sldId id="311" r:id="rId8"/>
    <p:sldId id="310" r:id="rId9"/>
    <p:sldId id="263" r:id="rId10"/>
    <p:sldId id="301" r:id="rId11"/>
    <p:sldId id="308" r:id="rId12"/>
    <p:sldId id="312" r:id="rId13"/>
    <p:sldId id="269" r:id="rId14"/>
    <p:sldId id="305" r:id="rId15"/>
    <p:sldId id="293" r:id="rId16"/>
    <p:sldId id="306" r:id="rId17"/>
    <p:sldId id="302" r:id="rId18"/>
    <p:sldId id="286" r:id="rId19"/>
    <p:sldId id="270" r:id="rId20"/>
    <p:sldId id="29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e Cook" initials="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99D"/>
    <a:srgbClr val="DBA72C"/>
    <a:srgbClr val="FFA72C"/>
    <a:srgbClr val="548698"/>
    <a:srgbClr val="0B9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2" autoAdjust="0"/>
    <p:restoredTop sz="91412" autoAdjust="0"/>
  </p:normalViewPr>
  <p:slideViewPr>
    <p:cSldViewPr snapToGrid="0">
      <p:cViewPr>
        <p:scale>
          <a:sx n="165" d="100"/>
          <a:sy n="165" d="100"/>
        </p:scale>
        <p:origin x="-68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8" d="100"/>
        <a:sy n="18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A43F9-656E-C24B-B584-DFD3972DBE4B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A1A74-EDD3-FB4B-B5EA-13171233F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1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8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33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79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4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1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0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0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01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79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7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C37D6-57F1-4938-9965-B985C1E2E4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0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47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A1A74-EDD3-FB4B-B5EA-13171233F09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3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3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1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45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709539" y="2865726"/>
            <a:ext cx="5389119" cy="1196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ouble-logo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771" y="2245499"/>
            <a:ext cx="6385793" cy="945876"/>
          </a:xfrm>
          <a:prstGeom prst="rect">
            <a:avLst/>
          </a:prstGeom>
        </p:spPr>
      </p:pic>
      <p:pic>
        <p:nvPicPr>
          <p:cNvPr id="8" name="Picture 7" descr="NCQTL block logo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596" y="3600760"/>
            <a:ext cx="1913055" cy="6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27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701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10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27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8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8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2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4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59B7A-1E54-4C2F-B908-D09AB68E3CE7}" type="datetimeFigureOut">
              <a:rPr lang="en-US" smtClean="0"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DFF45-18E2-4406-96CA-C587C33C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0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pPr/>
              <a:t>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microsoft.com/office/2007/relationships/hdphoto" Target="../media/hdphoto2.wdp"/><Relationship Id="rId5" Type="http://schemas.openxmlformats.org/officeDocument/2006/relationships/image" Target="../media/image22.jpeg"/><Relationship Id="rId6" Type="http://schemas.microsoft.com/office/2007/relationships/hdphoto" Target="../media/hdphoto3.wdp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jpeg"/><Relationship Id="rId3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8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9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jpeg"/><Relationship Id="rId3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9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0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3230879" y="2722643"/>
            <a:ext cx="5723315" cy="1461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95000"/>
                  </a:schemeClr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sz="1900" dirty="0" smtClean="0"/>
              <a:t>LANGUAGE MODELING AND CONVERSATIONS: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4200" dirty="0" smtClean="0"/>
              <a:t>EXPANSIONS</a:t>
            </a:r>
            <a:endParaRPr lang="en-US" sz="4200" dirty="0"/>
          </a:p>
        </p:txBody>
      </p:sp>
      <p:sp>
        <p:nvSpPr>
          <p:cNvPr id="4" name="TextBox 3"/>
          <p:cNvSpPr txBox="1"/>
          <p:nvPr/>
        </p:nvSpPr>
        <p:spPr>
          <a:xfrm>
            <a:off x="7387751" y="656876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5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5644010" y="4225637"/>
            <a:ext cx="2598127" cy="1930678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  <a:ln>
            <a:solidFill>
              <a:srgbClr val="DBA72C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69748" tIns="511059" rIns="90310" bIns="90310" numCol="1" spcCol="1270" anchor="b" anchorCtr="0">
            <a:noAutofit/>
          </a:bodyPr>
          <a:lstStyle/>
          <a:p>
            <a:pPr marL="182880" lvl="1" indent="-182880" algn="l" defTabSz="622300">
              <a:spcBef>
                <a:spcPct val="0"/>
              </a:spcBef>
              <a:spcAft>
                <a:spcPts val="300"/>
              </a:spcAft>
              <a:buChar char="••"/>
            </a:pPr>
            <a:endParaRPr lang="en-US" sz="1300" kern="1200" dirty="0" smtClean="0">
              <a:latin typeface="Century Gothic"/>
              <a:cs typeface="Century Gothic"/>
            </a:endParaRPr>
          </a:p>
          <a:p>
            <a:pPr marL="182880" lvl="1" indent="-182880" algn="l" defTabSz="622300">
              <a:spcBef>
                <a:spcPct val="0"/>
              </a:spcBef>
              <a:spcAft>
                <a:spcPts val="300"/>
              </a:spcAft>
              <a:buChar char="••"/>
            </a:pPr>
            <a:endParaRPr lang="en-US" sz="1300" dirty="0">
              <a:latin typeface="Century Gothic"/>
              <a:cs typeface="Century Gothic"/>
            </a:endParaRPr>
          </a:p>
          <a:p>
            <a:pPr marL="182880" lvl="1" indent="-182880" algn="l" defTabSz="622300">
              <a:spcBef>
                <a:spcPct val="0"/>
              </a:spcBef>
              <a:spcAft>
                <a:spcPts val="300"/>
              </a:spcAft>
              <a:buChar char="••"/>
            </a:pPr>
            <a:endParaRPr lang="en-US" sz="1300" kern="1200" dirty="0" smtClean="0">
              <a:latin typeface="Century Gothic"/>
              <a:cs typeface="Century Gothic"/>
            </a:endParaRPr>
          </a:p>
          <a:p>
            <a:pPr marL="182880" lvl="1" indent="-182880" algn="l" defTabSz="622300">
              <a:spcBef>
                <a:spcPct val="0"/>
              </a:spcBef>
              <a:spcAft>
                <a:spcPts val="300"/>
              </a:spcAft>
              <a:buChar char="••"/>
            </a:pPr>
            <a:endParaRPr lang="en-US" sz="1300" dirty="0">
              <a:latin typeface="Century Gothic"/>
              <a:cs typeface="Century Gothic"/>
            </a:endParaRPr>
          </a:p>
          <a:p>
            <a:pPr marL="182880" lvl="1" indent="-182880" algn="l" defTabSz="622300">
              <a:spcBef>
                <a:spcPct val="0"/>
              </a:spcBef>
              <a:spcAft>
                <a:spcPts val="300"/>
              </a:spcAft>
              <a:buChar char="••"/>
            </a:pPr>
            <a:r>
              <a:rPr lang="en-US" sz="1300" kern="1200" dirty="0" smtClean="0">
                <a:latin typeface="Century Gothic"/>
                <a:cs typeface="Century Gothic"/>
              </a:rPr>
              <a:t>Expands higher level thinking skills</a:t>
            </a:r>
            <a:endParaRPr lang="en-US" sz="1300" kern="1200" dirty="0">
              <a:latin typeface="Century Gothic"/>
              <a:cs typeface="Century Gothic"/>
            </a:endParaRPr>
          </a:p>
          <a:p>
            <a:pPr marL="182880" lvl="1" indent="-182880" algn="l" defTabSz="622300">
              <a:spcBef>
                <a:spcPct val="0"/>
              </a:spcBef>
              <a:spcAft>
                <a:spcPts val="300"/>
              </a:spcAft>
              <a:buChar char="••"/>
            </a:pPr>
            <a:r>
              <a:rPr lang="en-US" sz="1300" kern="1200" dirty="0" smtClean="0">
                <a:latin typeface="Century Gothic"/>
                <a:cs typeface="Century Gothic"/>
              </a:rPr>
              <a:t>Provides opportunities for children to think about their thinking and evaluate their understandings</a:t>
            </a:r>
            <a:endParaRPr lang="en-US" sz="1300" kern="1200" dirty="0">
              <a:latin typeface="Century Gothic"/>
              <a:cs typeface="Century Gothic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31334" y="4225636"/>
            <a:ext cx="2747034" cy="1931939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410" tIns="457719" rIns="869748" bIns="36970" numCol="1" spcCol="1270" anchor="b" anchorCtr="0">
            <a:noAutofit/>
          </a:bodyPr>
          <a:lstStyle/>
          <a:p>
            <a:pPr marL="182880" lvl="1" indent="-182880" algn="l" defTabSz="622300">
              <a:spcBef>
                <a:spcPct val="0"/>
              </a:spcBef>
              <a:spcAft>
                <a:spcPts val="300"/>
              </a:spcAft>
              <a:buChar char="••"/>
            </a:pPr>
            <a:r>
              <a:rPr lang="en-US" sz="1300" kern="1200" dirty="0" smtClean="0">
                <a:latin typeface="Century Gothic"/>
                <a:cs typeface="Century Gothic"/>
              </a:rPr>
              <a:t>Develops </a:t>
            </a:r>
            <a:br>
              <a:rPr lang="en-US" sz="1300" kern="1200" dirty="0" smtClean="0">
                <a:latin typeface="Century Gothic"/>
                <a:cs typeface="Century Gothic"/>
              </a:rPr>
            </a:br>
            <a:r>
              <a:rPr lang="en-US" sz="1300" kern="1200" dirty="0" smtClean="0">
                <a:latin typeface="Century Gothic"/>
                <a:cs typeface="Century Gothic"/>
              </a:rPr>
              <a:t>knowledge of </a:t>
            </a:r>
            <a:br>
              <a:rPr lang="en-US" sz="1300" kern="1200" dirty="0" smtClean="0">
                <a:latin typeface="Century Gothic"/>
                <a:cs typeface="Century Gothic"/>
              </a:rPr>
            </a:br>
            <a:r>
              <a:rPr lang="en-US" sz="1300" kern="1200" dirty="0" smtClean="0">
                <a:latin typeface="Century Gothic"/>
                <a:cs typeface="Century Gothic"/>
              </a:rPr>
              <a:t>new concepts </a:t>
            </a:r>
            <a:br>
              <a:rPr lang="en-US" sz="1300" kern="1200" dirty="0" smtClean="0">
                <a:latin typeface="Century Gothic"/>
                <a:cs typeface="Century Gothic"/>
              </a:rPr>
            </a:br>
            <a:r>
              <a:rPr lang="en-US" sz="1300" kern="1200" dirty="0" smtClean="0">
                <a:latin typeface="Century Gothic"/>
                <a:cs typeface="Century Gothic"/>
              </a:rPr>
              <a:t>and skills</a:t>
            </a:r>
            <a:endParaRPr lang="en-US" sz="1300" kern="1200" dirty="0">
              <a:latin typeface="Century Gothic"/>
              <a:cs typeface="Century Gothic"/>
            </a:endParaRPr>
          </a:p>
          <a:p>
            <a:pPr marL="182880" lvl="1" indent="-182880" algn="l" defTabSz="622300">
              <a:spcBef>
                <a:spcPct val="0"/>
              </a:spcBef>
              <a:spcAft>
                <a:spcPts val="300"/>
              </a:spcAft>
              <a:buChar char="••"/>
            </a:pPr>
            <a:r>
              <a:rPr lang="en-US" sz="1300" kern="1200" dirty="0" smtClean="0">
                <a:latin typeface="Century Gothic"/>
                <a:cs typeface="Century Gothic"/>
              </a:rPr>
              <a:t>Enhances children’s understandings throughout the conversation</a:t>
            </a:r>
            <a:endParaRPr lang="en-US" sz="1300" kern="1200" dirty="0">
              <a:latin typeface="Century Gothic"/>
              <a:cs typeface="Century Gothic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590567" y="2105456"/>
            <a:ext cx="2652887" cy="1873877"/>
          </a:xfrm>
          <a:custGeom>
            <a:avLst/>
            <a:gdLst>
              <a:gd name="connsiteX0" fmla="*/ 0 w 2642971"/>
              <a:gd name="connsiteY0" fmla="*/ 168300 h 1682997"/>
              <a:gd name="connsiteX1" fmla="*/ 168300 w 2642971"/>
              <a:gd name="connsiteY1" fmla="*/ 0 h 1682997"/>
              <a:gd name="connsiteX2" fmla="*/ 2474671 w 2642971"/>
              <a:gd name="connsiteY2" fmla="*/ 0 h 1682997"/>
              <a:gd name="connsiteX3" fmla="*/ 2642971 w 2642971"/>
              <a:gd name="connsiteY3" fmla="*/ 168300 h 1682997"/>
              <a:gd name="connsiteX4" fmla="*/ 2642971 w 2642971"/>
              <a:gd name="connsiteY4" fmla="*/ 1514697 h 1682997"/>
              <a:gd name="connsiteX5" fmla="*/ 2474671 w 2642971"/>
              <a:gd name="connsiteY5" fmla="*/ 1682997 h 1682997"/>
              <a:gd name="connsiteX6" fmla="*/ 168300 w 2642971"/>
              <a:gd name="connsiteY6" fmla="*/ 1682997 h 1682997"/>
              <a:gd name="connsiteX7" fmla="*/ 0 w 2642971"/>
              <a:gd name="connsiteY7" fmla="*/ 1514697 h 1682997"/>
              <a:gd name="connsiteX8" fmla="*/ 0 w 2642971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2971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74671" y="0"/>
                </a:lnTo>
                <a:cubicBezTo>
                  <a:pt x="2567621" y="0"/>
                  <a:pt x="2642971" y="75350"/>
                  <a:pt x="2642971" y="168300"/>
                </a:cubicBezTo>
                <a:lnTo>
                  <a:pt x="2642971" y="1514697"/>
                </a:lnTo>
                <a:cubicBezTo>
                  <a:pt x="2642971" y="1607647"/>
                  <a:pt x="2567621" y="1682997"/>
                  <a:pt x="2474671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  <a:ln>
            <a:solidFill>
              <a:srgbClr val="548698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3201" tIns="90310" rIns="90310" bIns="511059" numCol="1" spcCol="1270" anchor="t" anchorCtr="0">
            <a:noAutofit/>
          </a:bodyPr>
          <a:lstStyle/>
          <a:p>
            <a:pPr marL="182880" lvl="1" indent="-182880" algn="l" defTabSz="622300">
              <a:spcBef>
                <a:spcPct val="0"/>
              </a:spcBef>
              <a:spcAft>
                <a:spcPts val="600"/>
              </a:spcAft>
              <a:buChar char="••"/>
            </a:pPr>
            <a:r>
              <a:rPr lang="en-US" sz="1300" kern="1200" dirty="0" smtClean="0">
                <a:latin typeface="Century Gothic"/>
                <a:cs typeface="Century Gothic"/>
              </a:rPr>
              <a:t>Models back-and-forth exchanges</a:t>
            </a:r>
            <a:endParaRPr lang="en-US" sz="1300" kern="1200" dirty="0">
              <a:latin typeface="Century Gothic"/>
              <a:cs typeface="Century Gothic"/>
            </a:endParaRPr>
          </a:p>
          <a:p>
            <a:pPr marL="182880" lvl="1" indent="-182880" algn="l" defTabSz="622300">
              <a:spcBef>
                <a:spcPct val="0"/>
              </a:spcBef>
              <a:spcAft>
                <a:spcPts val="600"/>
              </a:spcAft>
              <a:buChar char="••"/>
            </a:pPr>
            <a:r>
              <a:rPr lang="en-US" sz="1300" kern="1200" dirty="0" smtClean="0">
                <a:latin typeface="Century Gothic"/>
                <a:cs typeface="Century Gothic"/>
              </a:rPr>
              <a:t>Assists children in learning how to communicate more clearly and accurately</a:t>
            </a:r>
            <a:endParaRPr lang="en-US" sz="1300" kern="1200" dirty="0">
              <a:latin typeface="Century Gothic"/>
              <a:cs typeface="Century Gothic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31333" y="2144905"/>
            <a:ext cx="2836669" cy="1826731"/>
          </a:xfrm>
          <a:custGeom>
            <a:avLst/>
            <a:gdLst>
              <a:gd name="connsiteX0" fmla="*/ 0 w 2598127"/>
              <a:gd name="connsiteY0" fmla="*/ 168300 h 1682997"/>
              <a:gd name="connsiteX1" fmla="*/ 168300 w 2598127"/>
              <a:gd name="connsiteY1" fmla="*/ 0 h 1682997"/>
              <a:gd name="connsiteX2" fmla="*/ 2429827 w 2598127"/>
              <a:gd name="connsiteY2" fmla="*/ 0 h 1682997"/>
              <a:gd name="connsiteX3" fmla="*/ 2598127 w 2598127"/>
              <a:gd name="connsiteY3" fmla="*/ 168300 h 1682997"/>
              <a:gd name="connsiteX4" fmla="*/ 2598127 w 2598127"/>
              <a:gd name="connsiteY4" fmla="*/ 1514697 h 1682997"/>
              <a:gd name="connsiteX5" fmla="*/ 2429827 w 2598127"/>
              <a:gd name="connsiteY5" fmla="*/ 1682997 h 1682997"/>
              <a:gd name="connsiteX6" fmla="*/ 168300 w 2598127"/>
              <a:gd name="connsiteY6" fmla="*/ 1682997 h 1682997"/>
              <a:gd name="connsiteX7" fmla="*/ 0 w 2598127"/>
              <a:gd name="connsiteY7" fmla="*/ 1514697 h 1682997"/>
              <a:gd name="connsiteX8" fmla="*/ 0 w 2598127"/>
              <a:gd name="connsiteY8" fmla="*/ 168300 h 168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127" h="1682997">
                <a:moveTo>
                  <a:pt x="0" y="168300"/>
                </a:moveTo>
                <a:cubicBezTo>
                  <a:pt x="0" y="75350"/>
                  <a:pt x="75350" y="0"/>
                  <a:pt x="168300" y="0"/>
                </a:cubicBezTo>
                <a:lnTo>
                  <a:pt x="2429827" y="0"/>
                </a:lnTo>
                <a:cubicBezTo>
                  <a:pt x="2522777" y="0"/>
                  <a:pt x="2598127" y="75350"/>
                  <a:pt x="2598127" y="168300"/>
                </a:cubicBezTo>
                <a:lnTo>
                  <a:pt x="2598127" y="1514697"/>
                </a:lnTo>
                <a:cubicBezTo>
                  <a:pt x="2598127" y="1607647"/>
                  <a:pt x="2522777" y="1682997"/>
                  <a:pt x="2429827" y="1682997"/>
                </a:cubicBezTo>
                <a:lnTo>
                  <a:pt x="168300" y="1682997"/>
                </a:lnTo>
                <a:cubicBezTo>
                  <a:pt x="75350" y="1682997"/>
                  <a:pt x="0" y="1607647"/>
                  <a:pt x="0" y="1514697"/>
                </a:cubicBezTo>
                <a:lnTo>
                  <a:pt x="0" y="168300"/>
                </a:lnTo>
                <a:close/>
              </a:path>
            </a:pathLst>
          </a:custGeom>
          <a:ln>
            <a:solidFill>
              <a:srgbClr val="D22733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310" tIns="90310" rIns="869748" bIns="511059" numCol="1" spcCol="1270" anchor="t" anchorCtr="0">
            <a:noAutofit/>
          </a:bodyPr>
          <a:lstStyle/>
          <a:p>
            <a:pPr marL="182880" lvl="1" indent="-182880" algn="l" defTabSz="622300">
              <a:spcBef>
                <a:spcPct val="0"/>
              </a:spcBef>
              <a:spcAft>
                <a:spcPts val="300"/>
              </a:spcAft>
              <a:buChar char="••"/>
            </a:pPr>
            <a:r>
              <a:rPr lang="en-US" sz="1300" kern="1200" dirty="0" smtClean="0">
                <a:latin typeface="Century Gothic"/>
                <a:cs typeface="Century Gothic"/>
              </a:rPr>
              <a:t>Increases vocabulary</a:t>
            </a:r>
            <a:endParaRPr lang="en-US" sz="1300" kern="1200" dirty="0">
              <a:latin typeface="Century Gothic"/>
              <a:cs typeface="Century Gothic"/>
            </a:endParaRPr>
          </a:p>
          <a:p>
            <a:pPr marL="182880" lvl="1" indent="-182880" algn="l" defTabSz="622300">
              <a:spcBef>
                <a:spcPct val="0"/>
              </a:spcBef>
              <a:spcAft>
                <a:spcPts val="300"/>
              </a:spcAft>
              <a:buChar char="••"/>
            </a:pPr>
            <a:r>
              <a:rPr lang="en-US" sz="1300" kern="1200" dirty="0" smtClean="0">
                <a:latin typeface="Century Gothic"/>
                <a:cs typeface="Century Gothic"/>
              </a:rPr>
              <a:t>Helps children learn more language to understand their actions and to express their </a:t>
            </a:r>
            <a:br>
              <a:rPr lang="en-US" sz="1300" kern="1200" dirty="0" smtClean="0">
                <a:latin typeface="Century Gothic"/>
                <a:cs typeface="Century Gothic"/>
              </a:rPr>
            </a:br>
            <a:r>
              <a:rPr lang="en-US" sz="1300" kern="1200" dirty="0" smtClean="0">
                <a:latin typeface="Century Gothic"/>
                <a:cs typeface="Century Gothic"/>
              </a:rPr>
              <a:t>ideas</a:t>
            </a:r>
            <a:endParaRPr lang="en-US" sz="1300" kern="1200" dirty="0">
              <a:latin typeface="Century Gothic"/>
              <a:cs typeface="Century Gothic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595507" y="2102838"/>
            <a:ext cx="1751385" cy="1882854"/>
          </a:xfrm>
          <a:custGeom>
            <a:avLst/>
            <a:gdLst>
              <a:gd name="connsiteX0" fmla="*/ 0 w 1751385"/>
              <a:gd name="connsiteY0" fmla="*/ 1882854 h 1882854"/>
              <a:gd name="connsiteX1" fmla="*/ 1751385 w 1751385"/>
              <a:gd name="connsiteY1" fmla="*/ 0 h 1882854"/>
              <a:gd name="connsiteX2" fmla="*/ 1751385 w 1751385"/>
              <a:gd name="connsiteY2" fmla="*/ 1882854 h 1882854"/>
              <a:gd name="connsiteX3" fmla="*/ 0 w 1751385"/>
              <a:gd name="connsiteY3" fmla="*/ 1882854 h 188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385" h="1882854">
                <a:moveTo>
                  <a:pt x="0" y="1882854"/>
                </a:moveTo>
                <a:cubicBezTo>
                  <a:pt x="0" y="842982"/>
                  <a:pt x="784122" y="0"/>
                  <a:pt x="1751385" y="0"/>
                </a:cubicBezTo>
                <a:lnTo>
                  <a:pt x="1751385" y="1882854"/>
                </a:lnTo>
                <a:lnTo>
                  <a:pt x="0" y="1882854"/>
                </a:lnTo>
                <a:close/>
              </a:path>
            </a:pathLst>
          </a:custGeom>
          <a:solidFill>
            <a:srgbClr val="D22733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649" tIns="658155" rIns="106680" bIns="106680" numCol="1" spcCol="1270" anchor="ctr" anchorCtr="0">
            <a:noAutofit/>
          </a:bodyPr>
          <a:lstStyle/>
          <a:p>
            <a:pPr lvl="0" algn="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 smtClean="0">
                <a:latin typeface="Century Gothic"/>
                <a:cs typeface="Century Gothic"/>
              </a:rPr>
              <a:t>Introducing Novel Words</a:t>
            </a:r>
          </a:p>
          <a:p>
            <a:pPr lvl="0" algn="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b="1" kern="1200" dirty="0">
              <a:latin typeface="Century Gothic"/>
              <a:cs typeface="Century Gothic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567778" y="2084597"/>
            <a:ext cx="1913070" cy="1907858"/>
          </a:xfrm>
          <a:custGeom>
            <a:avLst/>
            <a:gdLst>
              <a:gd name="connsiteX0" fmla="*/ 0 w 1907858"/>
              <a:gd name="connsiteY0" fmla="*/ 1897110 h 1897110"/>
              <a:gd name="connsiteX1" fmla="*/ 1907858 w 1907858"/>
              <a:gd name="connsiteY1" fmla="*/ 0 h 1897110"/>
              <a:gd name="connsiteX2" fmla="*/ 1907858 w 1907858"/>
              <a:gd name="connsiteY2" fmla="*/ 1897110 h 1897110"/>
              <a:gd name="connsiteX3" fmla="*/ 0 w 1907858"/>
              <a:gd name="connsiteY3" fmla="*/ 1897110 h 189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7858" h="1897110">
                <a:moveTo>
                  <a:pt x="1" y="0"/>
                </a:moveTo>
                <a:cubicBezTo>
                  <a:pt x="1053681" y="0"/>
                  <a:pt x="1907857" y="849365"/>
                  <a:pt x="1907857" y="1897110"/>
                </a:cubicBezTo>
                <a:lnTo>
                  <a:pt x="1" y="1897110"/>
                </a:lnTo>
                <a:lnTo>
                  <a:pt x="1" y="0"/>
                </a:lnTo>
                <a:close/>
              </a:path>
            </a:pathLst>
          </a:custGeom>
          <a:solidFill>
            <a:srgbClr val="548698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665479" rIns="662331" bIns="106680" numCol="1" spcCol="1270" anchor="ctr" anchorCtr="0">
            <a:noAutofit/>
          </a:bodyPr>
          <a:lstStyle/>
          <a:p>
            <a:pPr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 smtClean="0">
                <a:latin typeface="Century Gothic"/>
                <a:cs typeface="Century Gothic"/>
              </a:rPr>
              <a:t>Engaging </a:t>
            </a:r>
            <a:br>
              <a:rPr lang="en-US" sz="1300" b="1" kern="1200" dirty="0" smtClean="0">
                <a:latin typeface="Century Gothic"/>
                <a:cs typeface="Century Gothic"/>
              </a:rPr>
            </a:br>
            <a:r>
              <a:rPr lang="en-US" sz="1300" b="1" kern="1200" dirty="0" smtClean="0">
                <a:latin typeface="Century Gothic"/>
                <a:cs typeface="Century Gothic"/>
              </a:rPr>
              <a:t>in Thick Conversations</a:t>
            </a:r>
          </a:p>
          <a:p>
            <a:pPr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b="1" kern="1200" dirty="0" smtClean="0">
              <a:latin typeface="Century Gothic"/>
              <a:cs typeface="Century Gothic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567778" y="4215845"/>
            <a:ext cx="1928464" cy="1873586"/>
          </a:xfrm>
          <a:custGeom>
            <a:avLst/>
            <a:gdLst>
              <a:gd name="connsiteX0" fmla="*/ 0 w 1814489"/>
              <a:gd name="connsiteY0" fmla="*/ 1873585 h 1873585"/>
              <a:gd name="connsiteX1" fmla="*/ 1814489 w 1814489"/>
              <a:gd name="connsiteY1" fmla="*/ 0 h 1873585"/>
              <a:gd name="connsiteX2" fmla="*/ 1814489 w 1814489"/>
              <a:gd name="connsiteY2" fmla="*/ 1873585 h 1873585"/>
              <a:gd name="connsiteX3" fmla="*/ 0 w 1814489"/>
              <a:gd name="connsiteY3" fmla="*/ 1873585 h 187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4489" h="1873585">
                <a:moveTo>
                  <a:pt x="1814489" y="0"/>
                </a:moveTo>
                <a:cubicBezTo>
                  <a:pt x="1814489" y="1034752"/>
                  <a:pt x="1002115" y="1873585"/>
                  <a:pt x="0" y="1873585"/>
                </a:cubicBezTo>
                <a:lnTo>
                  <a:pt x="0" y="0"/>
                </a:lnTo>
                <a:lnTo>
                  <a:pt x="1814489" y="0"/>
                </a:lnTo>
                <a:close/>
              </a:path>
            </a:pathLst>
          </a:custGeom>
          <a:solidFill>
            <a:srgbClr val="DBA72C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99569" rIns="631020" bIns="648328" numCol="1" spcCol="1270" anchor="ctr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b="1" kern="1200" dirty="0" smtClean="0">
              <a:latin typeface="Century Gothic"/>
              <a:cs typeface="Century Gothic"/>
            </a:endParaRPr>
          </a:p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 smtClean="0">
                <a:latin typeface="Century Gothic"/>
                <a:cs typeface="Century Gothic"/>
              </a:rPr>
              <a:t>Asking Questions</a:t>
            </a:r>
          </a:p>
        </p:txBody>
      </p:sp>
      <p:sp>
        <p:nvSpPr>
          <p:cNvPr id="15" name="Freeform 14"/>
          <p:cNvSpPr/>
          <p:nvPr/>
        </p:nvSpPr>
        <p:spPr>
          <a:xfrm>
            <a:off x="2595507" y="4186503"/>
            <a:ext cx="1798708" cy="1905855"/>
          </a:xfrm>
          <a:custGeom>
            <a:avLst/>
            <a:gdLst>
              <a:gd name="connsiteX0" fmla="*/ 0 w 1905854"/>
              <a:gd name="connsiteY0" fmla="*/ 1798707 h 1798707"/>
              <a:gd name="connsiteX1" fmla="*/ 1905854 w 1905854"/>
              <a:gd name="connsiteY1" fmla="*/ 0 h 1798707"/>
              <a:gd name="connsiteX2" fmla="*/ 1905854 w 1905854"/>
              <a:gd name="connsiteY2" fmla="*/ 1798707 h 1798707"/>
              <a:gd name="connsiteX3" fmla="*/ 0 w 1905854"/>
              <a:gd name="connsiteY3" fmla="*/ 1798707 h 17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854" h="1798707">
                <a:moveTo>
                  <a:pt x="1905853" y="1798707"/>
                </a:moveTo>
                <a:cubicBezTo>
                  <a:pt x="853280" y="1798707"/>
                  <a:pt x="1" y="993398"/>
                  <a:pt x="1" y="0"/>
                </a:cubicBezTo>
                <a:lnTo>
                  <a:pt x="1905853" y="0"/>
                </a:lnTo>
                <a:lnTo>
                  <a:pt x="1905853" y="179870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510" tIns="106681" rIns="106680" bIns="664892" numCol="1" spcCol="1270" anchor="ctr" anchorCtr="0">
            <a:noAutofit/>
          </a:bodyPr>
          <a:lstStyle/>
          <a:p>
            <a:pPr lvl="0" algn="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 smtClean="0">
                <a:latin typeface="Century Gothic"/>
                <a:cs typeface="Century Gothic"/>
              </a:rPr>
              <a:t>Expanding on What Children Say</a:t>
            </a:r>
          </a:p>
        </p:txBody>
      </p:sp>
      <p:sp>
        <p:nvSpPr>
          <p:cNvPr id="16" name="Circular Arrow 15"/>
          <p:cNvSpPr/>
          <p:nvPr/>
        </p:nvSpPr>
        <p:spPr>
          <a:xfrm>
            <a:off x="4076023" y="3653899"/>
            <a:ext cx="786275" cy="683717"/>
          </a:xfrm>
          <a:prstGeom prst="circular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Circular Arrow 16"/>
          <p:cNvSpPr/>
          <p:nvPr/>
        </p:nvSpPr>
        <p:spPr>
          <a:xfrm rot="10800000">
            <a:off x="4076023" y="3788452"/>
            <a:ext cx="786275" cy="683717"/>
          </a:xfrm>
          <a:prstGeom prst="circular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/>
          <p:cNvSpPr/>
          <p:nvPr/>
        </p:nvSpPr>
        <p:spPr>
          <a:xfrm>
            <a:off x="3937093" y="3536128"/>
            <a:ext cx="1183873" cy="1064090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>
              <a:latin typeface="Century Gothic"/>
              <a:cs typeface="Century Gothi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69974" y="3788454"/>
            <a:ext cx="127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Century Gothic"/>
                <a:cs typeface="Century Gothic"/>
              </a:rPr>
              <a:t>Extended Conversations</a:t>
            </a:r>
            <a:endParaRPr lang="en-US" sz="1200" b="1" dirty="0">
              <a:latin typeface="Century Gothic"/>
              <a:cs typeface="Century Gothic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31984" y="441806"/>
            <a:ext cx="8477737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How does EXPANDING ON WHAT CHILDREN SAY benefit </a:t>
            </a:r>
            <a:r>
              <a:rPr lang="en-US" sz="3400" b="1" dirty="0" smtClean="0"/>
              <a:t>all</a:t>
            </a:r>
            <a:r>
              <a:rPr lang="en-US" sz="3400" dirty="0" smtClean="0"/>
              <a:t> children?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65736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34109"/>
            <a:ext cx="8477737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How does Expanding on what children say benefit teachers?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56943" y="1967642"/>
            <a:ext cx="6802376" cy="1326662"/>
          </a:xfrm>
          <a:prstGeom prst="rect">
            <a:avLst/>
          </a:prstGeom>
          <a:solidFill>
            <a:srgbClr val="548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600" dirty="0">
                <a:latin typeface="Century Gothic"/>
                <a:cs typeface="Century Gothic"/>
              </a:rPr>
              <a:t>I can add new information to the conversation</a:t>
            </a:r>
            <a:r>
              <a:rPr lang="en-US" sz="2600" dirty="0" smtClean="0">
                <a:latin typeface="Century Gothic"/>
                <a:cs typeface="Century Gothic"/>
              </a:rPr>
              <a:t>.</a:t>
            </a:r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6943" y="3366983"/>
            <a:ext cx="6802376" cy="1672791"/>
          </a:xfrm>
          <a:prstGeom prst="rect">
            <a:avLst/>
          </a:prstGeom>
          <a:solidFill>
            <a:srgbClr val="0B9A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400" dirty="0">
                <a:latin typeface="Century Gothic"/>
                <a:cs typeface="Century Gothic"/>
              </a:rPr>
              <a:t>Provides me with great opportunities for ongoing child assessment and ideas for individualized curriculum planning.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56943" y="5100562"/>
            <a:ext cx="6802376" cy="1296048"/>
          </a:xfrm>
          <a:prstGeom prst="rect">
            <a:avLst/>
          </a:prstGeom>
          <a:solidFill>
            <a:srgbClr val="DB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600" dirty="0">
                <a:latin typeface="Century Gothic"/>
                <a:cs typeface="Century Gothic"/>
              </a:rPr>
              <a:t>Helps me understand what each child knows.</a:t>
            </a:r>
          </a:p>
        </p:txBody>
      </p:sp>
      <p:pic>
        <p:nvPicPr>
          <p:cNvPr id="21" name="Picture 3" descr="M:\Photos and Videos\photos and clips 04.14\Helligar FCC for T Drive\Photos\DSC_01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013" y="1970104"/>
            <a:ext cx="1925053" cy="132736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M:\Photos and Videos\Photos\SEATTLE\program photos\DSC_02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014" y="5058305"/>
            <a:ext cx="1925052" cy="133574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M:\Photos and Videos\Photos\Higher Horizons EHS 11-6-08\Pictures\HiHo 11-6-08 1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680" y="3364938"/>
            <a:ext cx="1926926" cy="167147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2430193" y="1905000"/>
            <a:ext cx="0" cy="449580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5297" y="6555356"/>
            <a:ext cx="18922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Photos courtesy of EHS NRC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4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3937" y="1918793"/>
            <a:ext cx="8111900" cy="898085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93308" y="2101451"/>
            <a:ext cx="5172810" cy="54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INFANTS AND TODDLERS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Autofit/>
          </a:bodyPr>
          <a:lstStyle/>
          <a:p>
            <a:r>
              <a:rPr lang="en-US" sz="3100" dirty="0" smtClean="0"/>
              <a:t>EXPAND ON CHILDREN’S COMMUNICATIONS TO SCAFFOLD </a:t>
            </a:r>
            <a:r>
              <a:rPr lang="en-US" sz="3100" b="1" dirty="0" smtClean="0"/>
              <a:t>LANGUAGE</a:t>
            </a:r>
            <a:endParaRPr lang="en-US" sz="3100" b="1" dirty="0"/>
          </a:p>
        </p:txBody>
      </p:sp>
      <p:sp>
        <p:nvSpPr>
          <p:cNvPr id="9" name="Freeform 8"/>
          <p:cNvSpPr/>
          <p:nvPr/>
        </p:nvSpPr>
        <p:spPr>
          <a:xfrm>
            <a:off x="5283834" y="2509210"/>
            <a:ext cx="2305503" cy="1164832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548698"/>
                </a:solidFill>
                <a:latin typeface="Century Gothic"/>
                <a:cs typeface="Century Gothic"/>
              </a:rPr>
              <a:t>Give meaning to my nonverbal </a:t>
            </a:r>
            <a:r>
              <a:rPr lang="en-US" b="1" dirty="0" smtClean="0">
                <a:solidFill>
                  <a:srgbClr val="548698"/>
                </a:solidFill>
                <a:latin typeface="Century Gothic"/>
                <a:cs typeface="Century Gothic"/>
              </a:rPr>
              <a:t/>
            </a:r>
            <a:br>
              <a:rPr lang="en-US" b="1" dirty="0" smtClean="0">
                <a:solidFill>
                  <a:srgbClr val="548698"/>
                </a:solidFill>
                <a:latin typeface="Century Gothic"/>
                <a:cs typeface="Century Gothic"/>
              </a:rPr>
            </a:br>
            <a:r>
              <a:rPr lang="en-US" b="1" dirty="0" smtClean="0">
                <a:solidFill>
                  <a:srgbClr val="548698"/>
                </a:solidFill>
                <a:latin typeface="Century Gothic"/>
                <a:cs typeface="Century Gothic"/>
              </a:rPr>
              <a:t>and </a:t>
            </a:r>
            <a:r>
              <a:rPr lang="en-US" b="1" dirty="0">
                <a:solidFill>
                  <a:srgbClr val="548698"/>
                </a:solidFill>
                <a:latin typeface="Century Gothic"/>
                <a:cs typeface="Century Gothic"/>
              </a:rPr>
              <a:t>verbal communications.</a:t>
            </a:r>
          </a:p>
        </p:txBody>
      </p:sp>
      <p:sp>
        <p:nvSpPr>
          <p:cNvPr id="11" name="Freeform 10"/>
          <p:cNvSpPr/>
          <p:nvPr/>
        </p:nvSpPr>
        <p:spPr>
          <a:xfrm>
            <a:off x="5283834" y="3774804"/>
            <a:ext cx="2305503" cy="1256836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02499D"/>
                </a:solidFill>
                <a:latin typeface="Century Gothic"/>
                <a:cs typeface="Century Gothic"/>
              </a:rPr>
              <a:t>Make my communications more complete and complex.</a:t>
            </a:r>
          </a:p>
        </p:txBody>
      </p:sp>
      <p:sp>
        <p:nvSpPr>
          <p:cNvPr id="13" name="Freeform 12"/>
          <p:cNvSpPr/>
          <p:nvPr/>
        </p:nvSpPr>
        <p:spPr>
          <a:xfrm>
            <a:off x="5283835" y="5128523"/>
            <a:ext cx="2305502" cy="1144508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0B9A52"/>
                </a:solidFill>
                <a:latin typeface="Century Gothic"/>
                <a:cs typeface="Century Gothic"/>
              </a:rPr>
              <a:t>Use more precise and interesting words.</a:t>
            </a:r>
          </a:p>
        </p:txBody>
      </p:sp>
      <p:pic>
        <p:nvPicPr>
          <p:cNvPr id="14" name="Picture 3" descr="M:\Photos and Videos\photos and clips 04.14\Montoya FCC for T Drive\Photos\DSC_05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45377" y="2956244"/>
            <a:ext cx="3940207" cy="328699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65559" y="6256957"/>
            <a:ext cx="18922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Photo courtesy of EHS NRC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5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pato-Eloise-P15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69"/>
          <a:stretch/>
        </p:blipFill>
        <p:spPr>
          <a:xfrm>
            <a:off x="981144" y="2963182"/>
            <a:ext cx="4237401" cy="30880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3937" y="1918793"/>
            <a:ext cx="8111900" cy="898085"/>
          </a:xfrm>
          <a:prstGeom prst="rect">
            <a:avLst/>
          </a:prstGeom>
          <a:solidFill>
            <a:srgbClr val="DB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93308" y="2101451"/>
            <a:ext cx="5172810" cy="54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PRESCHOOLERS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03321"/>
            <a:ext cx="8477737" cy="1143000"/>
          </a:xfrm>
        </p:spPr>
        <p:txBody>
          <a:bodyPr>
            <a:noAutofit/>
          </a:bodyPr>
          <a:lstStyle/>
          <a:p>
            <a:r>
              <a:rPr lang="en-US" dirty="0"/>
              <a:t>EXPAND ON CHILDREN’S </a:t>
            </a:r>
            <a:r>
              <a:rPr lang="en-US" dirty="0" smtClean="0"/>
              <a:t>WORDS</a:t>
            </a:r>
            <a:br>
              <a:rPr lang="en-US" dirty="0" smtClean="0"/>
            </a:br>
            <a:r>
              <a:rPr lang="en-US" dirty="0" smtClean="0"/>
              <a:t>TO SCAFFOLD </a:t>
            </a:r>
            <a:r>
              <a:rPr lang="en-US" b="1" dirty="0" smtClean="0"/>
              <a:t>LANGUAGE</a:t>
            </a:r>
            <a:endParaRPr lang="en-US" b="1" dirty="0"/>
          </a:p>
        </p:txBody>
      </p:sp>
      <p:sp>
        <p:nvSpPr>
          <p:cNvPr id="19" name="Freeform 18"/>
          <p:cNvSpPr/>
          <p:nvPr/>
        </p:nvSpPr>
        <p:spPr>
          <a:xfrm>
            <a:off x="5481184" y="2632363"/>
            <a:ext cx="2558942" cy="1156816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dirty="0">
                <a:solidFill>
                  <a:srgbClr val="548698"/>
                </a:solidFill>
                <a:latin typeface="Century Gothic"/>
                <a:cs typeface="Century Gothic"/>
              </a:rPr>
              <a:t>Make my phrase more complete.</a:t>
            </a:r>
          </a:p>
        </p:txBody>
      </p:sp>
      <p:sp>
        <p:nvSpPr>
          <p:cNvPr id="20" name="Freeform 19"/>
          <p:cNvSpPr/>
          <p:nvPr/>
        </p:nvSpPr>
        <p:spPr>
          <a:xfrm>
            <a:off x="5481183" y="3948545"/>
            <a:ext cx="2558941" cy="1065315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dirty="0">
                <a:solidFill>
                  <a:srgbClr val="02499D"/>
                </a:solidFill>
                <a:latin typeface="Century Gothic"/>
                <a:cs typeface="Century Gothic"/>
              </a:rPr>
              <a:t>Make my phrase more complex.</a:t>
            </a:r>
          </a:p>
        </p:txBody>
      </p:sp>
      <p:sp>
        <p:nvSpPr>
          <p:cNvPr id="21" name="Freeform 20"/>
          <p:cNvSpPr/>
          <p:nvPr/>
        </p:nvSpPr>
        <p:spPr>
          <a:xfrm>
            <a:off x="5481183" y="5180060"/>
            <a:ext cx="2558941" cy="1046788"/>
          </a:xfrm>
          <a:custGeom>
            <a:avLst/>
            <a:gdLst>
              <a:gd name="connsiteX0" fmla="*/ 0 w 1734499"/>
              <a:gd name="connsiteY0" fmla="*/ 138760 h 1387599"/>
              <a:gd name="connsiteX1" fmla="*/ 138760 w 1734499"/>
              <a:gd name="connsiteY1" fmla="*/ 0 h 1387599"/>
              <a:gd name="connsiteX2" fmla="*/ 1595739 w 1734499"/>
              <a:gd name="connsiteY2" fmla="*/ 0 h 1387599"/>
              <a:gd name="connsiteX3" fmla="*/ 1734499 w 1734499"/>
              <a:gd name="connsiteY3" fmla="*/ 138760 h 1387599"/>
              <a:gd name="connsiteX4" fmla="*/ 1734499 w 1734499"/>
              <a:gd name="connsiteY4" fmla="*/ 1248839 h 1387599"/>
              <a:gd name="connsiteX5" fmla="*/ 1595739 w 1734499"/>
              <a:gd name="connsiteY5" fmla="*/ 1387599 h 1387599"/>
              <a:gd name="connsiteX6" fmla="*/ 138760 w 1734499"/>
              <a:gd name="connsiteY6" fmla="*/ 1387599 h 1387599"/>
              <a:gd name="connsiteX7" fmla="*/ 0 w 1734499"/>
              <a:gd name="connsiteY7" fmla="*/ 1248839 h 1387599"/>
              <a:gd name="connsiteX8" fmla="*/ 0 w 1734499"/>
              <a:gd name="connsiteY8" fmla="*/ 138760 h 138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4499" h="1387599">
                <a:moveTo>
                  <a:pt x="0" y="138760"/>
                </a:moveTo>
                <a:cubicBezTo>
                  <a:pt x="0" y="62125"/>
                  <a:pt x="62125" y="0"/>
                  <a:pt x="138760" y="0"/>
                </a:cubicBezTo>
                <a:lnTo>
                  <a:pt x="1595739" y="0"/>
                </a:lnTo>
                <a:cubicBezTo>
                  <a:pt x="1672374" y="0"/>
                  <a:pt x="1734499" y="62125"/>
                  <a:pt x="1734499" y="138760"/>
                </a:cubicBezTo>
                <a:lnTo>
                  <a:pt x="1734499" y="1248839"/>
                </a:lnTo>
                <a:cubicBezTo>
                  <a:pt x="1734499" y="1325474"/>
                  <a:pt x="1672374" y="1387599"/>
                  <a:pt x="1595739" y="1387599"/>
                </a:cubicBezTo>
                <a:lnTo>
                  <a:pt x="138760" y="1387599"/>
                </a:lnTo>
                <a:cubicBezTo>
                  <a:pt x="62125" y="1387599"/>
                  <a:pt x="0" y="1325474"/>
                  <a:pt x="0" y="1248839"/>
                </a:cubicBezTo>
                <a:lnTo>
                  <a:pt x="0" y="1387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551" tIns="82551" rIns="82551" bIns="8255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dirty="0">
                <a:solidFill>
                  <a:srgbClr val="0B9A52"/>
                </a:solidFill>
                <a:latin typeface="Century Gothic"/>
                <a:cs typeface="Century Gothic"/>
              </a:rPr>
              <a:t>Add novel and interesting words.</a:t>
            </a:r>
          </a:p>
        </p:txBody>
      </p:sp>
    </p:spTree>
    <p:extLst>
      <p:ext uri="{BB962C8B-B14F-4D97-AF65-F5344CB8AC3E}">
        <p14:creationId xmlns:p14="http://schemas.microsoft.com/office/powerpoint/2010/main" val="367574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6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303" y="2978728"/>
            <a:ext cx="4833697" cy="32558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3937" y="1918793"/>
            <a:ext cx="8111900" cy="898085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93308" y="2101451"/>
            <a:ext cx="5172810" cy="54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INFANTS AND TODDLERS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0230"/>
            <a:ext cx="9144000" cy="1143000"/>
          </a:xfrm>
        </p:spPr>
        <p:txBody>
          <a:bodyPr>
            <a:noAutofit/>
          </a:bodyPr>
          <a:lstStyle/>
          <a:p>
            <a:r>
              <a:rPr lang="en-US" sz="3100" dirty="0"/>
              <a:t>EXPAND ON CHILDREN’S COMMUNICATIONS to scaffold </a:t>
            </a:r>
            <a:r>
              <a:rPr lang="en-US" sz="3100" b="1" dirty="0"/>
              <a:t>thinking</a:t>
            </a:r>
          </a:p>
        </p:txBody>
      </p:sp>
      <p:sp>
        <p:nvSpPr>
          <p:cNvPr id="9" name="Freeform 8"/>
          <p:cNvSpPr/>
          <p:nvPr/>
        </p:nvSpPr>
        <p:spPr>
          <a:xfrm>
            <a:off x="5470039" y="4290915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0B9A52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>
                <a:latin typeface="Century Gothic"/>
                <a:cs typeface="Century Gothic"/>
              </a:rPr>
              <a:t>Relate to my life.</a:t>
            </a:r>
            <a:endParaRPr lang="en-US" sz="1900" dirty="0">
              <a:latin typeface="Century Gothic"/>
              <a:cs typeface="Century Gothic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470039" y="3198786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548698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>
                <a:latin typeface="Century Gothic"/>
                <a:cs typeface="Century Gothic"/>
              </a:rPr>
              <a:t>Apply to my world.</a:t>
            </a:r>
            <a:endParaRPr lang="en-US" sz="1900" kern="1200" dirty="0">
              <a:latin typeface="Century Gothic"/>
              <a:cs typeface="Century Gothic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470039" y="5373551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02499D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>
                <a:latin typeface="Century Gothic"/>
                <a:cs typeface="Century Gothic"/>
              </a:rPr>
              <a:t>Explain thinking.</a:t>
            </a:r>
            <a:endParaRPr lang="en-US" sz="1900" kern="1200" dirty="0">
              <a:latin typeface="Century Gothic"/>
              <a:cs typeface="Century Gothic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470039" y="2125097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DBA72C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dirty="0">
                <a:latin typeface="Century Gothic"/>
                <a:cs typeface="Century Gothic"/>
              </a:rPr>
              <a:t>Clarify and summarize my thoughts.</a:t>
            </a:r>
          </a:p>
        </p:txBody>
      </p:sp>
      <p:sp>
        <p:nvSpPr>
          <p:cNvPr id="17" name="Freeform 16"/>
          <p:cNvSpPr/>
          <p:nvPr/>
        </p:nvSpPr>
        <p:spPr>
          <a:xfrm>
            <a:off x="6828917" y="2125097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0B9A52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latin typeface="Century Gothic"/>
                <a:cs typeface="Century Gothic"/>
              </a:rPr>
              <a:t>Link to what </a:t>
            </a:r>
            <a:br>
              <a:rPr lang="en-US" sz="1600" kern="1200" dirty="0" smtClean="0">
                <a:latin typeface="Century Gothic"/>
                <a:cs typeface="Century Gothic"/>
              </a:rPr>
            </a:br>
            <a:r>
              <a:rPr lang="en-US" sz="1600" kern="1200" dirty="0" smtClean="0">
                <a:latin typeface="Century Gothic"/>
                <a:cs typeface="Century Gothic"/>
              </a:rPr>
              <a:t>I already know.</a:t>
            </a:r>
            <a:endParaRPr lang="en-US" sz="1600" kern="1200" dirty="0">
              <a:latin typeface="Century Gothic"/>
              <a:cs typeface="Century Gothic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828917" y="3213427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02499D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kern="1200" dirty="0" smtClean="0">
                <a:latin typeface="Century Gothic"/>
                <a:cs typeface="Century Gothic"/>
              </a:rPr>
              <a:t>Connect concepts.</a:t>
            </a:r>
            <a:endParaRPr lang="en-US" kern="1200" dirty="0">
              <a:latin typeface="Century Gothic"/>
              <a:cs typeface="Century Gothic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828917" y="4290915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DBA72C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>
                <a:latin typeface="Century Gothic"/>
                <a:cs typeface="Century Gothic"/>
              </a:rPr>
              <a:t>Relate </a:t>
            </a:r>
            <a:br>
              <a:rPr lang="en-US" sz="1900" kern="1200" dirty="0" smtClean="0">
                <a:latin typeface="Century Gothic"/>
                <a:cs typeface="Century Gothic"/>
              </a:rPr>
            </a:br>
            <a:r>
              <a:rPr lang="en-US" sz="1900" kern="1200" dirty="0" smtClean="0">
                <a:latin typeface="Century Gothic"/>
                <a:cs typeface="Century Gothic"/>
              </a:rPr>
              <a:t>to my actions.</a:t>
            </a:r>
            <a:endParaRPr lang="en-US" sz="1900" kern="1200" dirty="0">
              <a:latin typeface="Century Gothic"/>
              <a:cs typeface="Century Gothic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828917" y="5373551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548698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Century Gothic"/>
                <a:cs typeface="Century Gothic"/>
              </a:rPr>
              <a:t>Ask open-ended questions.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8980" y="6244966"/>
            <a:ext cx="155471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Photo courtesy of EHS NRC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14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43937" y="1918793"/>
            <a:ext cx="8111900" cy="898085"/>
          </a:xfrm>
          <a:prstGeom prst="rect">
            <a:avLst/>
          </a:prstGeom>
          <a:solidFill>
            <a:srgbClr val="DB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93308" y="2101451"/>
            <a:ext cx="5172810" cy="54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PRESCHOOLERS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/>
              <a:t>EXPAND ON CHILDREN’S </a:t>
            </a:r>
            <a:r>
              <a:rPr lang="en-US" dirty="0" smtClean="0"/>
              <a:t>WORDS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scaffold </a:t>
            </a:r>
            <a:r>
              <a:rPr lang="en-US" b="1" dirty="0" smtClean="0"/>
              <a:t>thinking</a:t>
            </a:r>
            <a:endParaRPr lang="en-US" b="1" dirty="0"/>
          </a:p>
        </p:txBody>
      </p:sp>
      <p:sp>
        <p:nvSpPr>
          <p:cNvPr id="28" name="Freeform 27"/>
          <p:cNvSpPr/>
          <p:nvPr/>
        </p:nvSpPr>
        <p:spPr>
          <a:xfrm>
            <a:off x="5251871" y="4290915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02499D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dirty="0" smtClean="0">
                <a:latin typeface="Century Gothic"/>
                <a:cs typeface="Century Gothic"/>
              </a:rPr>
              <a:t>Relate to my life.</a:t>
            </a:r>
            <a:endParaRPr lang="en-US" sz="1900" dirty="0">
              <a:latin typeface="Century Gothic"/>
              <a:cs typeface="Century Gothic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251871" y="3198786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0B9A52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>
                <a:latin typeface="Century Gothic"/>
                <a:cs typeface="Century Gothic"/>
              </a:rPr>
              <a:t>Apply to my world.</a:t>
            </a:r>
            <a:endParaRPr lang="en-US" sz="1900" kern="1200" dirty="0">
              <a:latin typeface="Century Gothic"/>
              <a:cs typeface="Century Gothic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251871" y="5373551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DBA72C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>
                <a:latin typeface="Century Gothic"/>
                <a:cs typeface="Century Gothic"/>
              </a:rPr>
              <a:t>Explain thinking.</a:t>
            </a:r>
            <a:endParaRPr lang="en-US" sz="1900" kern="1200" dirty="0">
              <a:latin typeface="Century Gothic"/>
              <a:cs typeface="Century Gothic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251871" y="2125097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548698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 smtClean="0">
                <a:latin typeface="Century Gothic"/>
                <a:cs typeface="Century Gothic"/>
              </a:rPr>
              <a:t>Summarize my thoughts.</a:t>
            </a:r>
          </a:p>
        </p:txBody>
      </p:sp>
      <p:sp>
        <p:nvSpPr>
          <p:cNvPr id="32" name="Freeform 31"/>
          <p:cNvSpPr/>
          <p:nvPr/>
        </p:nvSpPr>
        <p:spPr>
          <a:xfrm>
            <a:off x="6610749" y="2125097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02499D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latin typeface="Century Gothic"/>
                <a:cs typeface="Century Gothic"/>
              </a:rPr>
              <a:t>Link to what </a:t>
            </a:r>
            <a:br>
              <a:rPr lang="en-US" sz="1600" kern="1200" dirty="0" smtClean="0">
                <a:latin typeface="Century Gothic"/>
                <a:cs typeface="Century Gothic"/>
              </a:rPr>
            </a:br>
            <a:r>
              <a:rPr lang="en-US" sz="1600" kern="1200" dirty="0" smtClean="0">
                <a:latin typeface="Century Gothic"/>
                <a:cs typeface="Century Gothic"/>
              </a:rPr>
              <a:t>I already know.</a:t>
            </a:r>
            <a:endParaRPr lang="en-US" sz="1600" kern="1200" dirty="0">
              <a:latin typeface="Century Gothic"/>
              <a:cs typeface="Century Gothic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610749" y="3213427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DBA72C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kern="1200" dirty="0" smtClean="0">
                <a:latin typeface="Century Gothic"/>
                <a:cs typeface="Century Gothic"/>
              </a:rPr>
              <a:t>Connect concepts.</a:t>
            </a:r>
            <a:endParaRPr lang="en-US" kern="1200" dirty="0">
              <a:latin typeface="Century Gothic"/>
              <a:cs typeface="Century Gothic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6610749" y="4290915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548698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>
                <a:latin typeface="Century Gothic"/>
                <a:cs typeface="Century Gothic"/>
              </a:rPr>
              <a:t>Relate </a:t>
            </a:r>
            <a:br>
              <a:rPr lang="en-US" sz="1900" kern="1200" dirty="0" smtClean="0">
                <a:latin typeface="Century Gothic"/>
                <a:cs typeface="Century Gothic"/>
              </a:rPr>
            </a:br>
            <a:r>
              <a:rPr lang="en-US" sz="1900" kern="1200" dirty="0" smtClean="0">
                <a:latin typeface="Century Gothic"/>
                <a:cs typeface="Century Gothic"/>
              </a:rPr>
              <a:t>to my actions.</a:t>
            </a:r>
            <a:endParaRPr lang="en-US" sz="1900" kern="1200" dirty="0">
              <a:latin typeface="Century Gothic"/>
              <a:cs typeface="Century Gothic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6610749" y="5373551"/>
            <a:ext cx="1258049" cy="1006439"/>
          </a:xfrm>
          <a:custGeom>
            <a:avLst/>
            <a:gdLst>
              <a:gd name="connsiteX0" fmla="*/ 0 w 1258049"/>
              <a:gd name="connsiteY0" fmla="*/ 100644 h 1006439"/>
              <a:gd name="connsiteX1" fmla="*/ 100644 w 1258049"/>
              <a:gd name="connsiteY1" fmla="*/ 0 h 1006439"/>
              <a:gd name="connsiteX2" fmla="*/ 1157405 w 1258049"/>
              <a:gd name="connsiteY2" fmla="*/ 0 h 1006439"/>
              <a:gd name="connsiteX3" fmla="*/ 1258049 w 1258049"/>
              <a:gd name="connsiteY3" fmla="*/ 100644 h 1006439"/>
              <a:gd name="connsiteX4" fmla="*/ 1258049 w 1258049"/>
              <a:gd name="connsiteY4" fmla="*/ 905795 h 1006439"/>
              <a:gd name="connsiteX5" fmla="*/ 1157405 w 1258049"/>
              <a:gd name="connsiteY5" fmla="*/ 1006439 h 1006439"/>
              <a:gd name="connsiteX6" fmla="*/ 100644 w 1258049"/>
              <a:gd name="connsiteY6" fmla="*/ 1006439 h 1006439"/>
              <a:gd name="connsiteX7" fmla="*/ 0 w 1258049"/>
              <a:gd name="connsiteY7" fmla="*/ 905795 h 1006439"/>
              <a:gd name="connsiteX8" fmla="*/ 0 w 1258049"/>
              <a:gd name="connsiteY8" fmla="*/ 100644 h 10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8049" h="1006439">
                <a:moveTo>
                  <a:pt x="0" y="100644"/>
                </a:moveTo>
                <a:cubicBezTo>
                  <a:pt x="0" y="45060"/>
                  <a:pt x="45060" y="0"/>
                  <a:pt x="100644" y="0"/>
                </a:cubicBezTo>
                <a:lnTo>
                  <a:pt x="1157405" y="0"/>
                </a:lnTo>
                <a:cubicBezTo>
                  <a:pt x="1212989" y="0"/>
                  <a:pt x="1258049" y="45060"/>
                  <a:pt x="1258049" y="100644"/>
                </a:cubicBezTo>
                <a:lnTo>
                  <a:pt x="1258049" y="905795"/>
                </a:lnTo>
                <a:cubicBezTo>
                  <a:pt x="1258049" y="961379"/>
                  <a:pt x="1212989" y="1006439"/>
                  <a:pt x="1157405" y="1006439"/>
                </a:cubicBezTo>
                <a:lnTo>
                  <a:pt x="100644" y="1006439"/>
                </a:lnTo>
                <a:cubicBezTo>
                  <a:pt x="45060" y="1006439"/>
                  <a:pt x="0" y="961379"/>
                  <a:pt x="0" y="905795"/>
                </a:cubicBezTo>
                <a:lnTo>
                  <a:pt x="0" y="100644"/>
                </a:lnTo>
                <a:close/>
              </a:path>
            </a:pathLst>
          </a:custGeom>
          <a:solidFill>
            <a:srgbClr val="0B9A52"/>
          </a:solidFill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73" tIns="65673" rIns="65673" bIns="6567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smtClean="0">
                <a:latin typeface="Century Gothic"/>
                <a:cs typeface="Century Gothic"/>
              </a:rPr>
              <a:t>Invite me to think deeper.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Picture 3" descr="CAPSLO-Nora-P06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298" y="2935425"/>
            <a:ext cx="3997301" cy="33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6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3106" y="1346243"/>
            <a:ext cx="5459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INSERT VIDEO: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 WET SLEEVE, CONTINUED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A Wet Sleeve Continued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9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tting-to-School-Continued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T:\DEPTS\EHS\2010 to 2015 EHS NRC FOLDER\TASK 4 ~ Program Development\Podcasts\2010-11 Podcast Development\P4. Positive messages in the environment\Photos for Podcast 4\Plan B-montage photos for audio clip 13\20080404_1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7963" y="2424545"/>
            <a:ext cx="3234582" cy="370168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34423" y="2018566"/>
            <a:ext cx="1254606" cy="999420"/>
            <a:chOff x="6519333" y="2878057"/>
            <a:chExt cx="1254606" cy="999420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6519333" y="2878057"/>
              <a:ext cx="1254606" cy="999420"/>
            </a:xfrm>
            <a:prstGeom prst="wedgeRoundRectCallout">
              <a:avLst>
                <a:gd name="adj1" fmla="val 29878"/>
                <a:gd name="adj2" fmla="val 6834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iley Face 17"/>
            <p:cNvSpPr/>
            <p:nvPr/>
          </p:nvSpPr>
          <p:spPr>
            <a:xfrm>
              <a:off x="6839951" y="3089591"/>
              <a:ext cx="609273" cy="60927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0550" y="2295971"/>
            <a:ext cx="4415186" cy="4088406"/>
          </a:xfrm>
        </p:spPr>
        <p:txBody>
          <a:bodyPr>
            <a:noAutofit/>
          </a:bodyPr>
          <a:lstStyle/>
          <a:p>
            <a:pPr marL="274320" indent="-274320">
              <a:spcBef>
                <a:spcPts val="1272"/>
              </a:spcBef>
            </a:pPr>
            <a:r>
              <a:rPr lang="en-US" sz="2800" dirty="0"/>
              <a:t>Expand on children’s actions, vocalizations, and words.</a:t>
            </a:r>
          </a:p>
          <a:p>
            <a:pPr marL="274320" indent="-274320">
              <a:spcBef>
                <a:spcPts val="1272"/>
              </a:spcBef>
            </a:pPr>
            <a:r>
              <a:rPr lang="en-US" sz="2800" dirty="0"/>
              <a:t>Add more complex language.</a:t>
            </a:r>
          </a:p>
          <a:p>
            <a:pPr marL="274320" indent="-274320">
              <a:spcBef>
                <a:spcPts val="1272"/>
              </a:spcBef>
            </a:pPr>
            <a:r>
              <a:rPr lang="en-US" sz="2800" dirty="0"/>
              <a:t>Add new information to support higher-level thinking.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21802" y="1606277"/>
            <a:ext cx="1223383" cy="999420"/>
            <a:chOff x="5834738" y="1948856"/>
            <a:chExt cx="1223383" cy="999420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5834738" y="1948856"/>
              <a:ext cx="1223383" cy="999420"/>
            </a:xfrm>
            <a:prstGeom prst="wedgeRoundRectCallout">
              <a:avLst>
                <a:gd name="adj1" fmla="val -43946"/>
                <a:gd name="adj2" fmla="val 6815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un 15"/>
            <p:cNvSpPr/>
            <p:nvPr/>
          </p:nvSpPr>
          <p:spPr>
            <a:xfrm>
              <a:off x="6029643" y="2039356"/>
              <a:ext cx="822960" cy="822960"/>
            </a:xfrm>
            <a:prstGeom prst="sun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1152" y="2019217"/>
            <a:ext cx="1265524" cy="1000565"/>
            <a:chOff x="6516112" y="2878708"/>
            <a:chExt cx="1265524" cy="1000565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6516112" y="2878708"/>
              <a:ext cx="1265524" cy="1000565"/>
            </a:xfrm>
            <a:prstGeom prst="wedgeRoundRectCallout">
              <a:avLst>
                <a:gd name="adj1" fmla="val 30142"/>
                <a:gd name="adj2" fmla="val 6944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oon 19"/>
            <p:cNvSpPr/>
            <p:nvPr/>
          </p:nvSpPr>
          <p:spPr>
            <a:xfrm>
              <a:off x="6901171" y="2962725"/>
              <a:ext cx="536401" cy="790020"/>
            </a:xfrm>
            <a:prstGeom prst="mo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21045" y="1597057"/>
            <a:ext cx="1238776" cy="1016000"/>
            <a:chOff x="5827042" y="1939636"/>
            <a:chExt cx="1238776" cy="1016000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5827042" y="1939636"/>
              <a:ext cx="1238776" cy="1016000"/>
            </a:xfrm>
            <a:prstGeom prst="wedgeRoundRectCallout">
              <a:avLst>
                <a:gd name="adj1" fmla="val -43649"/>
                <a:gd name="adj2" fmla="val 6774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art 21"/>
            <p:cNvSpPr/>
            <p:nvPr/>
          </p:nvSpPr>
          <p:spPr>
            <a:xfrm>
              <a:off x="6093934" y="2070104"/>
              <a:ext cx="728709" cy="707923"/>
            </a:xfrm>
            <a:prstGeom prst="heart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95844" y="6132037"/>
            <a:ext cx="18922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Photo courtesy of EHS NRC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7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05030" y="6587542"/>
            <a:ext cx="7754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08" y="5910561"/>
            <a:ext cx="845814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/>
                <a:cs typeface="Century Gothic"/>
              </a:rPr>
              <a:t>This document was prepared for the U.S. Department of Health and Human Services, Administration for Children </a:t>
            </a:r>
            <a:r>
              <a:rPr lang="en-US" sz="1000" dirty="0" smtClean="0">
                <a:latin typeface="Century Gothic"/>
                <a:cs typeface="Century Gothic"/>
              </a:rPr>
              <a:t>and</a:t>
            </a:r>
            <a:br>
              <a:rPr lang="en-US" sz="1000" dirty="0" smtClean="0">
                <a:latin typeface="Century Gothic"/>
                <a:cs typeface="Century Gothic"/>
              </a:rPr>
            </a:br>
            <a:r>
              <a:rPr lang="en-US" sz="1000" dirty="0" smtClean="0">
                <a:latin typeface="Century Gothic"/>
                <a:cs typeface="Century Gothic"/>
              </a:rPr>
              <a:t>Families</a:t>
            </a:r>
            <a:r>
              <a:rPr lang="en-US" sz="1000" dirty="0">
                <a:latin typeface="Century Gothic"/>
                <a:cs typeface="Century Gothic"/>
              </a:rPr>
              <a:t>, </a:t>
            </a:r>
            <a:r>
              <a:rPr lang="en-US" sz="1000" dirty="0" smtClean="0">
                <a:latin typeface="Century Gothic"/>
                <a:cs typeface="Century Gothic"/>
              </a:rPr>
              <a:t>Office </a:t>
            </a:r>
            <a:r>
              <a:rPr lang="en-US" sz="1000" dirty="0">
                <a:latin typeface="Century Gothic"/>
                <a:cs typeface="Century Gothic"/>
              </a:rPr>
              <a:t>of Head Start, by the National Center on Quality Teaching and Learning under Grant #90HC0002 </a:t>
            </a:r>
            <a:r>
              <a:rPr lang="en-US" sz="1000" dirty="0" smtClean="0">
                <a:latin typeface="Century Gothic"/>
                <a:cs typeface="Century Gothic"/>
              </a:rPr>
              <a:t>in</a:t>
            </a:r>
            <a:br>
              <a:rPr lang="en-US" sz="1000" dirty="0" smtClean="0">
                <a:latin typeface="Century Gothic"/>
                <a:cs typeface="Century Gothic"/>
              </a:rPr>
            </a:br>
            <a:r>
              <a:rPr lang="en-US" sz="1000" dirty="0" smtClean="0">
                <a:latin typeface="Century Gothic"/>
                <a:cs typeface="Century Gothic"/>
              </a:rPr>
              <a:t>collaboration </a:t>
            </a:r>
            <a:r>
              <a:rPr lang="en-US" sz="1000" dirty="0">
                <a:latin typeface="Century Gothic"/>
                <a:cs typeface="Century Gothic"/>
              </a:rPr>
              <a:t>with the </a:t>
            </a:r>
            <a:r>
              <a:rPr lang="en-US" sz="1000" dirty="0" smtClean="0">
                <a:latin typeface="Century Gothic"/>
                <a:cs typeface="Century Gothic"/>
              </a:rPr>
              <a:t>Early </a:t>
            </a:r>
            <a:r>
              <a:rPr lang="en-US" sz="1000" dirty="0">
                <a:latin typeface="Century Gothic"/>
                <a:cs typeface="Century Gothic"/>
              </a:rPr>
              <a:t>Head Start National Resource Center under Grant #HHSP23320100009YC</a:t>
            </a:r>
            <a:r>
              <a:rPr lang="en-US" sz="1000" dirty="0" smtClean="0">
                <a:latin typeface="Century Gothic"/>
                <a:cs typeface="Century Gothic"/>
              </a:rPr>
              <a:t>.</a:t>
            </a:r>
            <a:endParaRPr lang="en-US" sz="1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877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8367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56943" y="1967641"/>
            <a:ext cx="6802376" cy="1649959"/>
          </a:xfrm>
          <a:prstGeom prst="rect">
            <a:avLst/>
          </a:prstGeom>
          <a:solidFill>
            <a:srgbClr val="548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600" dirty="0">
                <a:latin typeface="Century Gothic"/>
                <a:cs typeface="Century Gothic"/>
              </a:rPr>
              <a:t>To understand how expansions create opportunities for extended conversation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6943" y="3710799"/>
            <a:ext cx="6802376" cy="1304905"/>
          </a:xfrm>
          <a:prstGeom prst="rect">
            <a:avLst/>
          </a:prstGeom>
          <a:solidFill>
            <a:srgbClr val="0B9A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600" dirty="0">
                <a:latin typeface="Century Gothic"/>
                <a:cs typeface="Century Gothic"/>
              </a:rPr>
              <a:t>To learn how expansions promote children’s language and thinking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856943" y="5108911"/>
            <a:ext cx="6802376" cy="1279189"/>
          </a:xfrm>
          <a:prstGeom prst="rect">
            <a:avLst/>
          </a:prstGeom>
          <a:solidFill>
            <a:srgbClr val="DB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600" dirty="0">
                <a:latin typeface="Century Gothic"/>
                <a:cs typeface="Century Gothic"/>
              </a:rPr>
              <a:t>To identify strategies used to expand on what children say</a:t>
            </a:r>
          </a:p>
        </p:txBody>
      </p:sp>
      <p:pic>
        <p:nvPicPr>
          <p:cNvPr id="3" name="Picture 2" descr="Jose_and_T_Ann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61" y="5108911"/>
            <a:ext cx="1949332" cy="1279189"/>
          </a:xfrm>
          <a:prstGeom prst="rect">
            <a:avLst/>
          </a:prstGeom>
        </p:spPr>
      </p:pic>
      <p:pic>
        <p:nvPicPr>
          <p:cNvPr id="13" name="Picture 12" descr="Teacher_Carl_with_students_and_clipboard_at_lunch_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0861" y="3710799"/>
            <a:ext cx="1949332" cy="1304905"/>
          </a:xfrm>
          <a:prstGeom prst="rect">
            <a:avLst/>
          </a:prstGeom>
        </p:spPr>
      </p:pic>
      <p:pic>
        <p:nvPicPr>
          <p:cNvPr id="4" name="Picture 3" descr="YWCA-Ernestine-P17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31" y="1970846"/>
            <a:ext cx="1943348" cy="164770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430193" y="1905000"/>
            <a:ext cx="0" cy="44958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82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be_small_group_activity_3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966" y="4184715"/>
            <a:ext cx="2968034" cy="2165974"/>
          </a:xfrm>
          <a:prstGeom prst="rect">
            <a:avLst/>
          </a:prstGeom>
          <a:ln w="38100" cmpd="sng">
            <a:noFill/>
          </a:ln>
        </p:spPr>
      </p:pic>
      <p:pic>
        <p:nvPicPr>
          <p:cNvPr id="6" name="Picture 2" descr="M:\Photos and Videos\photos and clips 04.14\RCMA MSHS, Covill Center, for M Drive\photos\DSC_08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966" y="1920079"/>
            <a:ext cx="2968034" cy="1971305"/>
          </a:xfrm>
          <a:prstGeom prst="rect">
            <a:avLst/>
          </a:prstGeom>
          <a:solidFill>
            <a:srgbClr val="DBA72C"/>
          </a:solidFill>
          <a:ln>
            <a:noFill/>
          </a:ln>
          <a:effectLst/>
          <a:extLst/>
        </p:spPr>
      </p:pic>
      <p:sp>
        <p:nvSpPr>
          <p:cNvPr id="8" name="TextBox 7"/>
          <p:cNvSpPr txBox="1"/>
          <p:nvPr/>
        </p:nvSpPr>
        <p:spPr>
          <a:xfrm>
            <a:off x="1011299" y="3869760"/>
            <a:ext cx="18922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Photo courtesy of EHS NRC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26412"/>
            <a:ext cx="8477737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WHAT ARE EXTENDED CONVERSATIONS?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2601" y="2271618"/>
            <a:ext cx="4132266" cy="3849234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500" dirty="0"/>
              <a:t>Extended conversations are</a:t>
            </a:r>
            <a:r>
              <a:rPr lang="en-US" sz="2500" b="1" dirty="0"/>
              <a:t> rich back-and-forth exchanges</a:t>
            </a:r>
            <a:r>
              <a:rPr lang="en-US" sz="2500" dirty="0"/>
              <a:t> that help children develop more complex language, thinking, and social skills.</a:t>
            </a: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Adults take a more active role with infants and toddlers.</a:t>
            </a:r>
          </a:p>
        </p:txBody>
      </p:sp>
    </p:spTree>
    <p:extLst>
      <p:ext uri="{BB962C8B-B14F-4D97-AF65-F5344CB8AC3E}">
        <p14:creationId xmlns:p14="http://schemas.microsoft.com/office/powerpoint/2010/main" val="30511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41806"/>
            <a:ext cx="8477737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Expanding on what children </a:t>
            </a:r>
            <a:br>
              <a:rPr lang="en-US" dirty="0" smtClean="0"/>
            </a:br>
            <a:r>
              <a:rPr lang="en-US" dirty="0" smtClean="0"/>
              <a:t>SAY scaffolds conversations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909" y="1885056"/>
            <a:ext cx="7498585" cy="4484187"/>
          </a:xfrm>
        </p:spPr>
        <p:txBody>
          <a:bodyPr>
            <a:noAutofit/>
          </a:bodyPr>
          <a:lstStyle/>
          <a:p>
            <a:pPr marL="274320" indent="-274320">
              <a:spcBef>
                <a:spcPts val="900"/>
              </a:spcBef>
            </a:pPr>
            <a:r>
              <a:rPr lang="en-US" sz="2800" dirty="0" smtClean="0"/>
              <a:t>Listen to the child.</a:t>
            </a:r>
          </a:p>
          <a:p>
            <a:pPr marL="274320" indent="-274320">
              <a:spcBef>
                <a:spcPts val="900"/>
              </a:spcBef>
            </a:pPr>
            <a:r>
              <a:rPr lang="en-US" sz="2800" dirty="0" smtClean="0"/>
              <a:t>Match tone of voice </a:t>
            </a:r>
            <a:br>
              <a:rPr lang="en-US" sz="2800" dirty="0" smtClean="0"/>
            </a:br>
            <a:r>
              <a:rPr lang="en-US" sz="2800" dirty="0" smtClean="0"/>
              <a:t>and emotion.</a:t>
            </a:r>
          </a:p>
          <a:p>
            <a:pPr marL="274320" indent="-274320">
              <a:spcBef>
                <a:spcPts val="900"/>
              </a:spcBef>
            </a:pPr>
            <a:r>
              <a:rPr lang="en-US" sz="2800" dirty="0" smtClean="0"/>
              <a:t>Repeat or reword </a:t>
            </a:r>
            <a:br>
              <a:rPr lang="en-US" sz="2800" dirty="0" smtClean="0"/>
            </a:br>
            <a:r>
              <a:rPr lang="en-US" sz="2800" dirty="0" smtClean="0"/>
              <a:t>and then expand.</a:t>
            </a:r>
          </a:p>
          <a:p>
            <a:pPr marL="274320" indent="-274320">
              <a:spcBef>
                <a:spcPts val="900"/>
              </a:spcBef>
            </a:pPr>
            <a:r>
              <a:rPr lang="en-US" sz="2800" dirty="0" smtClean="0"/>
              <a:t>Follow the child’s lead.</a:t>
            </a:r>
          </a:p>
          <a:p>
            <a:pPr marL="274320" indent="-274320">
              <a:spcBef>
                <a:spcPts val="900"/>
              </a:spcBef>
            </a:pPr>
            <a:r>
              <a:rPr lang="en-US" sz="2800" dirty="0" smtClean="0"/>
              <a:t>Give her time to respond.</a:t>
            </a:r>
          </a:p>
          <a:p>
            <a:pPr marL="274320" indent="-274320">
              <a:spcBef>
                <a:spcPts val="900"/>
              </a:spcBef>
            </a:pPr>
            <a:r>
              <a:rPr lang="en-US" sz="2800" dirty="0" smtClean="0"/>
              <a:t>Engage in several back-and-forth </a:t>
            </a:r>
            <a:br>
              <a:rPr lang="en-US" sz="2800" dirty="0" smtClean="0"/>
            </a:br>
            <a:r>
              <a:rPr lang="en-US" sz="2800" dirty="0" smtClean="0"/>
              <a:t>exchanges.</a:t>
            </a:r>
          </a:p>
        </p:txBody>
      </p:sp>
      <p:pic>
        <p:nvPicPr>
          <p:cNvPr id="4" name="Picture 2" descr="T:\DEPTS\EHS\2010 to 2015 EHS NRC FOLDER\TASK 4 ~ Program Development\QTL House Supplements\Language modeling.conversation\Engaging IT in Conv\Uh O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2970" y="1993513"/>
            <a:ext cx="3572158" cy="237101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1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43937" y="1918793"/>
            <a:ext cx="8111900" cy="798237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93308" y="2055269"/>
            <a:ext cx="5172810" cy="54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INFANTS AND TODDLERS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636046" y="5271486"/>
            <a:ext cx="3999954" cy="939969"/>
          </a:xfrm>
          <a:prstGeom prst="rect">
            <a:avLst/>
          </a:prstGeom>
          <a:solidFill>
            <a:srgbClr val="02499D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36046" y="4132401"/>
            <a:ext cx="3999954" cy="655114"/>
          </a:xfrm>
          <a:prstGeom prst="rect">
            <a:avLst/>
          </a:prstGeom>
          <a:solidFill>
            <a:srgbClr val="02499D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36046" y="3656061"/>
            <a:ext cx="3999954" cy="477212"/>
          </a:xfrm>
          <a:prstGeom prst="rect">
            <a:avLst/>
          </a:prstGeom>
          <a:solidFill>
            <a:srgbClr val="02499D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0375" y="2772941"/>
            <a:ext cx="8477737" cy="87741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2499D"/>
                </a:solidFill>
              </a:rPr>
              <a:t>Expansions provide additional language in response </a:t>
            </a:r>
            <a:r>
              <a:rPr lang="en-US" sz="2200" b="1" dirty="0" smtClean="0">
                <a:solidFill>
                  <a:srgbClr val="02499D"/>
                </a:solidFill>
              </a:rPr>
              <a:t>to children’s </a:t>
            </a:r>
            <a:r>
              <a:rPr lang="en-US" sz="2200" b="1" dirty="0">
                <a:solidFill>
                  <a:srgbClr val="02499D"/>
                </a:solidFill>
              </a:rPr>
              <a:t>communications to extend conversations.</a:t>
            </a:r>
          </a:p>
        </p:txBody>
      </p:sp>
      <p:pic>
        <p:nvPicPr>
          <p:cNvPr id="7" name="Picture 2" descr="M:\Photos and Videos\photos and clips 04.14\NVCS, 4.14 Copies for M\DSC_01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086" b="4419"/>
          <a:stretch/>
        </p:blipFill>
        <p:spPr bwMode="auto">
          <a:xfrm>
            <a:off x="518239" y="3644133"/>
            <a:ext cx="3961397" cy="2551928"/>
          </a:xfrm>
          <a:prstGeom prst="rect">
            <a:avLst/>
          </a:prstGeom>
          <a:solidFill>
            <a:srgbClr val="C0504D"/>
          </a:solidFill>
          <a:ln>
            <a:noFill/>
          </a:ln>
          <a:effectLst/>
          <a:extLst/>
        </p:spPr>
      </p:pic>
      <p:sp>
        <p:nvSpPr>
          <p:cNvPr id="16" name="TextBox 15"/>
          <p:cNvSpPr txBox="1"/>
          <p:nvPr/>
        </p:nvSpPr>
        <p:spPr>
          <a:xfrm>
            <a:off x="437950" y="6221685"/>
            <a:ext cx="155471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Photo courtesy of EHS NRC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</p:spPr>
        <p:txBody>
          <a:bodyPr>
            <a:normAutofit/>
          </a:bodyPr>
          <a:lstStyle/>
          <a:p>
            <a:r>
              <a:rPr lang="en-US" dirty="0"/>
              <a:t> expanding Conversations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36046" y="4787514"/>
            <a:ext cx="3999954" cy="484909"/>
          </a:xfrm>
          <a:prstGeom prst="rect">
            <a:avLst/>
          </a:prstGeom>
          <a:solidFill>
            <a:srgbClr val="02499D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7805" y="3765819"/>
            <a:ext cx="3920497" cy="250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spcAft>
                <a:spcPts val="1500"/>
              </a:spcAft>
            </a:pPr>
            <a:r>
              <a:rPr lang="en-US" sz="1700" i="1" dirty="0" smtClean="0">
                <a:latin typeface="Century Gothic"/>
                <a:cs typeface="Century Gothic"/>
              </a:rPr>
              <a:t>Child: </a:t>
            </a:r>
            <a:r>
              <a:rPr lang="en-US" sz="1700" dirty="0" err="1">
                <a:latin typeface="Century Gothic"/>
                <a:cs typeface="Century Gothic"/>
              </a:rPr>
              <a:t>Bwed</a:t>
            </a:r>
            <a:r>
              <a:rPr lang="en-US" sz="1700" dirty="0">
                <a:latin typeface="Century Gothic"/>
                <a:cs typeface="Century Gothic"/>
              </a:rPr>
              <a:t> in</a:t>
            </a:r>
            <a:r>
              <a:rPr lang="en-US" sz="1700" dirty="0" smtClean="0">
                <a:latin typeface="Century Gothic"/>
                <a:cs typeface="Century Gothic"/>
              </a:rPr>
              <a:t>!</a:t>
            </a:r>
            <a:endParaRPr lang="en-US" sz="1700" dirty="0">
              <a:latin typeface="Century Gothic"/>
              <a:cs typeface="Century Gothic"/>
            </a:endParaRPr>
          </a:p>
          <a:p>
            <a:pPr fontAlgn="t">
              <a:spcAft>
                <a:spcPts val="1500"/>
              </a:spcAft>
            </a:pPr>
            <a:r>
              <a:rPr lang="en-US" sz="1700" b="1" i="1" dirty="0" smtClean="0">
                <a:latin typeface="Century Gothic"/>
                <a:cs typeface="Century Gothic"/>
              </a:rPr>
              <a:t>Teacher: </a:t>
            </a:r>
            <a:r>
              <a:rPr lang="en-US" sz="1700" b="1" dirty="0" smtClean="0">
                <a:latin typeface="Century Gothic"/>
                <a:cs typeface="Century Gothic"/>
              </a:rPr>
              <a:t>Yes</a:t>
            </a:r>
            <a:r>
              <a:rPr lang="en-US" sz="1700" b="1" dirty="0">
                <a:latin typeface="Century Gothic"/>
                <a:cs typeface="Century Gothic"/>
              </a:rPr>
              <a:t>! The bread goes in </a:t>
            </a:r>
            <a:r>
              <a:rPr lang="en-US" sz="1700" b="1" dirty="0" smtClean="0">
                <a:latin typeface="Century Gothic"/>
                <a:cs typeface="Century Gothic"/>
              </a:rPr>
              <a:t/>
            </a:r>
            <a:br>
              <a:rPr lang="en-US" sz="1700" b="1" dirty="0" smtClean="0">
                <a:latin typeface="Century Gothic"/>
                <a:cs typeface="Century Gothic"/>
              </a:rPr>
            </a:br>
            <a:r>
              <a:rPr lang="en-US" sz="1700" b="1" dirty="0" smtClean="0">
                <a:latin typeface="Century Gothic"/>
                <a:cs typeface="Century Gothic"/>
              </a:rPr>
              <a:t>the </a:t>
            </a:r>
            <a:r>
              <a:rPr lang="en-US" sz="1700" b="1" dirty="0">
                <a:latin typeface="Century Gothic"/>
                <a:cs typeface="Century Gothic"/>
              </a:rPr>
              <a:t>toaster to make toast</a:t>
            </a:r>
            <a:r>
              <a:rPr lang="en-US" sz="1700" b="1" dirty="0" smtClean="0">
                <a:latin typeface="Century Gothic"/>
                <a:cs typeface="Century Gothic"/>
              </a:rPr>
              <a:t>.</a:t>
            </a:r>
          </a:p>
          <a:p>
            <a:pPr fontAlgn="t">
              <a:spcAft>
                <a:spcPts val="1500"/>
              </a:spcAft>
            </a:pPr>
            <a:r>
              <a:rPr lang="en-US" sz="1700" i="1" dirty="0">
                <a:latin typeface="Century Gothic"/>
                <a:cs typeface="Century Gothic"/>
              </a:rPr>
              <a:t>Child: </a:t>
            </a:r>
            <a:r>
              <a:rPr lang="en-US" sz="1700" dirty="0" err="1">
                <a:latin typeface="Century Gothic"/>
                <a:cs typeface="Century Gothic"/>
              </a:rPr>
              <a:t>Bwed</a:t>
            </a:r>
            <a:r>
              <a:rPr lang="en-US" sz="1700" dirty="0">
                <a:latin typeface="Century Gothic"/>
                <a:cs typeface="Century Gothic"/>
              </a:rPr>
              <a:t> up up?</a:t>
            </a:r>
          </a:p>
          <a:p>
            <a:pPr fontAlgn="t">
              <a:spcAft>
                <a:spcPts val="1500"/>
              </a:spcAft>
            </a:pPr>
            <a:r>
              <a:rPr lang="en-US" sz="1700" b="1" i="1" dirty="0">
                <a:latin typeface="Century Gothic"/>
                <a:cs typeface="Century Gothic"/>
              </a:rPr>
              <a:t>Teacher: </a:t>
            </a:r>
            <a:r>
              <a:rPr lang="en-US" sz="1700" b="1" dirty="0">
                <a:latin typeface="Century Gothic"/>
                <a:cs typeface="Century Gothic"/>
              </a:rPr>
              <a:t>Yes! When the bread is done toasting, it pops up. What would you like to put on your toast</a:t>
            </a:r>
            <a:r>
              <a:rPr lang="en-US" sz="1700" b="1" dirty="0" smtClean="0">
                <a:latin typeface="Century Gothic"/>
                <a:cs typeface="Century Gothic"/>
              </a:rPr>
              <a:t>?</a:t>
            </a:r>
            <a:endParaRPr lang="en-US" sz="17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8334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1" grpId="0" animBg="1"/>
      <p:bldP spid="5" grpId="0" build="p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3937" y="1918794"/>
            <a:ext cx="8111900" cy="821328"/>
          </a:xfrm>
          <a:prstGeom prst="rect">
            <a:avLst/>
          </a:prstGeom>
          <a:solidFill>
            <a:srgbClr val="DBA7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93308" y="2055269"/>
            <a:ext cx="5172810" cy="54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PRESCHOOLERS</a:t>
            </a:r>
            <a:endParaRPr lang="en-US" sz="2000" dirty="0"/>
          </a:p>
        </p:txBody>
      </p:sp>
      <p:sp>
        <p:nvSpPr>
          <p:cNvPr id="30" name="Rectangle 29"/>
          <p:cNvSpPr/>
          <p:nvPr/>
        </p:nvSpPr>
        <p:spPr>
          <a:xfrm>
            <a:off x="3958714" y="5487938"/>
            <a:ext cx="4597767" cy="759039"/>
          </a:xfrm>
          <a:prstGeom prst="rect">
            <a:avLst/>
          </a:prstGeom>
          <a:solidFill>
            <a:srgbClr val="02499D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EXPANDING Conversations</a:t>
            </a:r>
            <a:endParaRPr lang="en-US" dirty="0"/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484850" y="2760258"/>
            <a:ext cx="8263296" cy="92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02499D"/>
                </a:solidFill>
              </a:rPr>
              <a:t>Expansions provide additional language in response to children’s words to extend conversations.</a:t>
            </a:r>
          </a:p>
        </p:txBody>
      </p:sp>
      <p:pic>
        <p:nvPicPr>
          <p:cNvPr id="2" name="Picture 1" descr="Nathaniel-K_11-outl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0742">
            <a:off x="24428" y="3534313"/>
            <a:ext cx="4429721" cy="3629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48546" y="4079394"/>
            <a:ext cx="4610484" cy="697304"/>
          </a:xfrm>
          <a:prstGeom prst="rect">
            <a:avLst/>
          </a:prstGeom>
          <a:solidFill>
            <a:srgbClr val="02499D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51017" y="3602182"/>
            <a:ext cx="4597767" cy="492250"/>
          </a:xfrm>
          <a:prstGeom prst="rect">
            <a:avLst/>
          </a:prstGeom>
          <a:solidFill>
            <a:srgbClr val="02499D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58714" y="4780255"/>
            <a:ext cx="4597767" cy="707685"/>
          </a:xfrm>
          <a:prstGeom prst="rect">
            <a:avLst/>
          </a:prstGeom>
          <a:solidFill>
            <a:srgbClr val="02499D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15080" y="3750615"/>
            <a:ext cx="4667102" cy="250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spcAft>
                <a:spcPts val="1500"/>
              </a:spcAft>
            </a:pPr>
            <a:r>
              <a:rPr lang="en-US" sz="1700" i="1" dirty="0" smtClean="0">
                <a:latin typeface="Century Gothic"/>
                <a:cs typeface="Century Gothic"/>
              </a:rPr>
              <a:t>Child: </a:t>
            </a:r>
            <a:r>
              <a:rPr lang="en-US" sz="1700" dirty="0">
                <a:latin typeface="Century Gothic"/>
                <a:cs typeface="Century Gothic"/>
              </a:rPr>
              <a:t>Look a plane!</a:t>
            </a:r>
          </a:p>
          <a:p>
            <a:pPr fontAlgn="t">
              <a:spcAft>
                <a:spcPts val="1500"/>
              </a:spcAft>
            </a:pPr>
            <a:r>
              <a:rPr lang="en-US" sz="1700" b="1" i="1" dirty="0" smtClean="0">
                <a:latin typeface="Century Gothic"/>
                <a:cs typeface="Century Gothic"/>
              </a:rPr>
              <a:t>Teacher: </a:t>
            </a:r>
            <a:r>
              <a:rPr lang="en-US" sz="1700" b="1" dirty="0">
                <a:latin typeface="Century Gothic"/>
                <a:cs typeface="Century Gothic"/>
              </a:rPr>
              <a:t>I see a plane flying </a:t>
            </a:r>
            <a:br>
              <a:rPr lang="en-US" sz="1700" b="1" dirty="0">
                <a:latin typeface="Century Gothic"/>
                <a:cs typeface="Century Gothic"/>
              </a:rPr>
            </a:br>
            <a:r>
              <a:rPr lang="en-US" sz="1700" b="1" dirty="0">
                <a:latin typeface="Century Gothic"/>
                <a:cs typeface="Century Gothic"/>
              </a:rPr>
              <a:t>high in the sky.</a:t>
            </a:r>
          </a:p>
          <a:p>
            <a:pPr fontAlgn="t">
              <a:spcAft>
                <a:spcPts val="1500"/>
              </a:spcAft>
            </a:pPr>
            <a:r>
              <a:rPr lang="en-US" sz="1700" i="1" dirty="0" smtClean="0">
                <a:latin typeface="Century Gothic"/>
                <a:cs typeface="Century Gothic"/>
              </a:rPr>
              <a:t>Child: </a:t>
            </a:r>
            <a:r>
              <a:rPr lang="en-US" sz="1700" dirty="0" smtClean="0">
                <a:latin typeface="Century Gothic"/>
                <a:cs typeface="Century Gothic"/>
              </a:rPr>
              <a:t>I </a:t>
            </a:r>
            <a:r>
              <a:rPr lang="en-US" sz="1700" dirty="0">
                <a:latin typeface="Century Gothic"/>
                <a:cs typeface="Century Gothic"/>
              </a:rPr>
              <a:t>go on a plane with my grandma before.</a:t>
            </a:r>
          </a:p>
          <a:p>
            <a:pPr fontAlgn="t">
              <a:spcAft>
                <a:spcPts val="1500"/>
              </a:spcAft>
            </a:pPr>
            <a:r>
              <a:rPr lang="en-US" sz="1700" b="1" i="1" dirty="0" smtClean="0">
                <a:latin typeface="Century Gothic"/>
                <a:cs typeface="Century Gothic"/>
              </a:rPr>
              <a:t>Teacher</a:t>
            </a:r>
            <a:r>
              <a:rPr lang="en-US" sz="1700" b="1" i="1" dirty="0">
                <a:latin typeface="Century Gothic"/>
                <a:cs typeface="Century Gothic"/>
              </a:rPr>
              <a:t>: </a:t>
            </a:r>
            <a:r>
              <a:rPr lang="en-US" sz="1700" b="1" dirty="0">
                <a:latin typeface="Century Gothic"/>
                <a:cs typeface="Century Gothic"/>
              </a:rPr>
              <a:t>You went on a plane with your grandma. Where did the </a:t>
            </a:r>
            <a:r>
              <a:rPr lang="en-US" sz="1700" b="1" dirty="0" smtClean="0">
                <a:latin typeface="Century Gothic"/>
                <a:cs typeface="Century Gothic"/>
              </a:rPr>
              <a:t>plane </a:t>
            </a:r>
            <a:r>
              <a:rPr lang="en-US" sz="1700" b="1" dirty="0">
                <a:latin typeface="Century Gothic"/>
                <a:cs typeface="Century Gothic"/>
              </a:rPr>
              <a:t>take you?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09284" y="6283451"/>
            <a:ext cx="155471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Photo courtesy of EHS NRC</a:t>
            </a:r>
            <a:endParaRPr lang="en-US" sz="8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4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6" grpId="0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0787" y="1370060"/>
            <a:ext cx="68476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INSERT </a:t>
            </a:r>
          </a:p>
          <a:p>
            <a:pPr algn="ctr"/>
            <a:endParaRPr lang="en-US" sz="3000" dirty="0">
              <a:solidFill>
                <a:schemeClr val="bg1"/>
              </a:solidFill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VIDEO: Expansions: A Wet Sleeve</a:t>
            </a:r>
          </a:p>
        </p:txBody>
      </p:sp>
      <p:pic>
        <p:nvPicPr>
          <p:cNvPr id="3" name="A Wet Sleeve-Toddler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2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tting-to-School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8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8629</TotalTime>
  <Words>517</Words>
  <Application>Microsoft Macintosh PowerPoint</Application>
  <PresentationFormat>On-screen Show (4:3)</PresentationFormat>
  <Paragraphs>117</Paragraphs>
  <Slides>19</Slides>
  <Notes>13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1_Powerpoint_template</vt:lpstr>
      <vt:lpstr>Office Theme</vt:lpstr>
      <vt:lpstr>PowerPoint Presentation</vt:lpstr>
      <vt:lpstr>FRAMEWORK FOR EFFECTIVE PRACTICE  SUPPORTING SCHOOL READINESS FOR ALL CHILDREN</vt:lpstr>
      <vt:lpstr>OBJECTIVES</vt:lpstr>
      <vt:lpstr>WHAT ARE EXTENDED CONVERSATIONS?</vt:lpstr>
      <vt:lpstr>Expanding on what children  SAY scaffolds conversations</vt:lpstr>
      <vt:lpstr> expanding Conversations</vt:lpstr>
      <vt:lpstr>EXPANDING Conversations</vt:lpstr>
      <vt:lpstr>PowerPoint Presentation</vt:lpstr>
      <vt:lpstr>PowerPoint Presentation</vt:lpstr>
      <vt:lpstr>How does EXPANDING ON WHAT CHILDREN SAY benefit all children?</vt:lpstr>
      <vt:lpstr>How does Expanding on what children say benefit teachers?</vt:lpstr>
      <vt:lpstr>EXPAND ON CHILDREN’S COMMUNICATIONS TO SCAFFOLD LANGUAGE</vt:lpstr>
      <vt:lpstr>EXPAND ON CHILDREN’S WORDS TO SCAFFOLD LANGUAGE</vt:lpstr>
      <vt:lpstr>EXPAND ON CHILDREN’S COMMUNICATIONS to scaffold thinking</vt:lpstr>
      <vt:lpstr>EXPAND ON CHILDREN’S WORDS to scaffold thinking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M. Davis</dc:creator>
  <cp:lastModifiedBy>Jody Marx</cp:lastModifiedBy>
  <cp:revision>291</cp:revision>
  <cp:lastPrinted>2014-10-21T22:52:17Z</cp:lastPrinted>
  <dcterms:created xsi:type="dcterms:W3CDTF">2011-10-14T22:50:22Z</dcterms:created>
  <dcterms:modified xsi:type="dcterms:W3CDTF">2015-01-15T23:34:02Z</dcterms:modified>
</cp:coreProperties>
</file>