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52" r:id="rId5"/>
    <p:sldId id="308" r:id="rId6"/>
    <p:sldId id="301" r:id="rId7"/>
    <p:sldId id="261" r:id="rId8"/>
    <p:sldId id="305" r:id="rId9"/>
    <p:sldId id="343" r:id="rId10"/>
    <p:sldId id="351" r:id="rId11"/>
    <p:sldId id="340" r:id="rId12"/>
    <p:sldId id="349" r:id="rId13"/>
    <p:sldId id="307" r:id="rId14"/>
    <p:sldId id="344" r:id="rId15"/>
    <p:sldId id="331" r:id="rId16"/>
    <p:sldId id="347" r:id="rId17"/>
    <p:sldId id="326" r:id="rId18"/>
    <p:sldId id="350" r:id="rId19"/>
    <p:sldId id="336" r:id="rId20"/>
    <p:sldId id="328" r:id="rId21"/>
    <p:sldId id="3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orient="horz" pos="2390">
          <p15:clr>
            <a:srgbClr val="A4A3A4"/>
          </p15:clr>
        </p15:guide>
        <p15:guide id="3" orient="horz" pos="1727">
          <p15:clr>
            <a:srgbClr val="A4A3A4"/>
          </p15:clr>
        </p15:guide>
        <p15:guide id="4" pos="3839">
          <p15:clr>
            <a:srgbClr val="A4A3A4"/>
          </p15:clr>
        </p15:guide>
        <p15:guide id="5" pos="41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ckovich, Patricia (ACF) (CTR)" initials="M(" lastIdx="4" clrIdx="0"/>
  <p:cmAuthor id="2" name="Treshawn Anderson" initials="TA" lastIdx="2" clrIdx="1"/>
  <p:cmAuthor id="3" name="Elizabeth Zack" initials="" lastIdx="8" clrIdx="2"/>
  <p:cmAuthor id="4" name="Faith Polk" initials="FP" lastIdx="34" clrIdx="3"/>
  <p:cmAuthor id="5" name="Microsoft Office User" initials="MOU" lastIdx="22" clrIdx="4"/>
  <p:cmAuthor id="6" name="Osnat Zur" initials="OZ" lastIdx="58" clrIdx="5"/>
  <p:cmAuthor id="7" name="Osnat Zur" initials="OZ [2]" lastIdx="1" clrIdx="6"/>
  <p:cmAuthor id="8" name="Osnat Zur" initials="OZ [3]" lastIdx="1" clrIdx="7"/>
  <p:cmAuthor id="9" name="Osnat Zur" initials="OZ [4]" lastIdx="1" clrIdx="8"/>
  <p:cmAuthor id="10" name="Osnat Zur" initials="OZ [5]" lastIdx="1" clrIdx="9"/>
  <p:cmAuthor id="11" name="Osnat Zur" initials="OZ [6]" lastIdx="1" clrIdx="10"/>
  <p:cmAuthor id="12" name="Osnat Zur" initials="OZ [7]" lastIdx="1" clrIdx="11"/>
  <p:cmAuthor id="13" name="Osnat Zur" initials="OZ [8]" lastIdx="1" clrIdx="12"/>
  <p:cmAuthor id="14" name="Osnat Zur" initials="OZ [9]" lastIdx="1" clrIdx="13"/>
  <p:cmAuthor id="15" name="Osnat Zur" initials="OZ [10]" lastIdx="1" clrIdx="14"/>
  <p:cmAuthor id="16" name="Osnat Zur" initials="OZ [11]" lastIdx="1" clrIdx="15"/>
  <p:cmAuthor id="17" name="Osnat Zur" initials="OZ [12]" lastIdx="1" clrIdx="16"/>
  <p:cmAuthor id="18" name="Osnat Zur" initials="OZ [13]" lastIdx="1" clrIdx="17"/>
  <p:cmAuthor id="19" name="Osnat Zur" initials="OZ [14]" lastIdx="1" clrIdx="18"/>
  <p:cmAuthor id="20" name="Osnat Zur" initials="OZ [15]" lastIdx="1" clrIdx="19"/>
  <p:cmAuthor id="21" name="Osnat Zur" initials="OZ [16]" lastIdx="1" clrIdx="20"/>
  <p:cmAuthor id="22" name="Osnat Zur" initials="OZ [17]" lastIdx="1" clrIdx="21"/>
  <p:cmAuthor id="23" name="Osnat Zur" initials="OZ [18]" lastIdx="1" clrIdx="22"/>
  <p:cmAuthor id="24" name="Osnat Zur" initials="OZ [19]" lastIdx="1" clrIdx="23"/>
  <p:cmAuthor id="25" name="Osnat Zur" initials="OZ [20]" lastIdx="1" clrIdx="24"/>
  <p:cmAuthor id="26" name="Osnat Zur" initials="OZ [21]" lastIdx="1" clrIdx="25"/>
  <p:cmAuthor id="27" name="Sarah Merrill" initials="SM" lastIdx="3" clrIdx="26">
    <p:extLst>
      <p:ext uri="{19B8F6BF-5375-455C-9EA6-DF929625EA0E}">
        <p15:presenceInfo xmlns:p15="http://schemas.microsoft.com/office/powerpoint/2012/main" userId="S::sarah.merrill_acf.hhs.gov#ext#@zerotothree.org::3e53af37-13da-40ef-af67-5944c6d404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636"/>
    <a:srgbClr val="108001"/>
    <a:srgbClr val="108040"/>
    <a:srgbClr val="15AF80"/>
    <a:srgbClr val="21FF80"/>
    <a:srgbClr val="21FF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F3E2F-E2EE-4A25-9FC8-23299204661E}" v="1" dt="2020-12-21T13:21:27.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autoAdjust="0"/>
    <p:restoredTop sz="50152"/>
  </p:normalViewPr>
  <p:slideViewPr>
    <p:cSldViewPr snapToGrid="0">
      <p:cViewPr varScale="1">
        <p:scale>
          <a:sx n="42" d="100"/>
          <a:sy n="42" d="100"/>
        </p:scale>
        <p:origin x="1402" y="53"/>
      </p:cViewPr>
      <p:guideLst>
        <p:guide orient="horz" pos="3072"/>
        <p:guide orient="horz" pos="2390"/>
        <p:guide orient="horz" pos="1727"/>
        <p:guide pos="3839"/>
        <p:guide pos="4181"/>
      </p:guideLst>
    </p:cSldViewPr>
  </p:slideViewPr>
  <p:outlineViewPr>
    <p:cViewPr>
      <p:scale>
        <a:sx n="33" d="100"/>
        <a:sy n="33" d="100"/>
      </p:scale>
      <p:origin x="0" y="-2160"/>
    </p:cViewPr>
  </p:outlineViewPr>
  <p:notesTextViewPr>
    <p:cViewPr>
      <p:scale>
        <a:sx n="110" d="100"/>
        <a:sy n="110" d="100"/>
      </p:scale>
      <p:origin x="0" y="0"/>
    </p:cViewPr>
  </p:notesTextViewPr>
  <p:sorterViewPr>
    <p:cViewPr>
      <p:scale>
        <a:sx n="120" d="100"/>
        <a:sy n="120" d="100"/>
      </p:scale>
      <p:origin x="0" y="0"/>
    </p:cViewPr>
  </p:sorterViewPr>
  <p:notesViewPr>
    <p:cSldViewPr snapToGrid="0">
      <p:cViewPr>
        <p:scale>
          <a:sx n="1" d="2"/>
          <a:sy n="1" d="2"/>
        </p:scale>
        <p:origin x="3624" y="5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Lopez" userId="af31ac15-9047-4ce9-9665-ea4ba9d9e107" providerId="ADAL" clId="{858F3E2F-E2EE-4A25-9FC8-23299204661E}"/>
    <pc:docChg chg="modSld">
      <pc:chgData name="Bernard Lopez" userId="af31ac15-9047-4ce9-9665-ea4ba9d9e107" providerId="ADAL" clId="{858F3E2F-E2EE-4A25-9FC8-23299204661E}" dt="2020-12-21T13:21:56.411" v="1" actId="962"/>
      <pc:docMkLst>
        <pc:docMk/>
      </pc:docMkLst>
      <pc:sldChg chg="modSp">
        <pc:chgData name="Bernard Lopez" userId="af31ac15-9047-4ce9-9665-ea4ba9d9e107" providerId="ADAL" clId="{858F3E2F-E2EE-4A25-9FC8-23299204661E}" dt="2020-12-21T13:21:56.411" v="1" actId="962"/>
        <pc:sldMkLst>
          <pc:docMk/>
          <pc:sldMk cId="3998513083" sldId="308"/>
        </pc:sldMkLst>
        <pc:picChg chg="mod">
          <ac:chgData name="Bernard Lopez" userId="af31ac15-9047-4ce9-9665-ea4ba9d9e107" providerId="ADAL" clId="{858F3E2F-E2EE-4A25-9FC8-23299204661E}" dt="2020-12-21T13:21:56.411" v="1" actId="962"/>
          <ac:picMkLst>
            <pc:docMk/>
            <pc:sldMk cId="3998513083" sldId="308"/>
            <ac:picMk id="4" creationId="{435AA41B-3BC4-0C4A-B0CA-564B599A4106}"/>
          </ac:picMkLst>
        </pc:picChg>
      </pc:sldChg>
    </pc:docChg>
  </pc:docChgLst>
  <pc:docChgLst>
    <pc:chgData name="Danielle Burton" userId="8b011278-5f19-4c89-bed5-59098989f59c" providerId="ADAL" clId="{F5DBFF58-BF67-47CF-ABB4-E997D7B89EB8}"/>
    <pc:docChg chg="custSel modSld">
      <pc:chgData name="Danielle Burton" userId="8b011278-5f19-4c89-bed5-59098989f59c" providerId="ADAL" clId="{F5DBFF58-BF67-47CF-ABB4-E997D7B89EB8}" dt="2020-06-22T20:03:17.500" v="19"/>
      <pc:docMkLst>
        <pc:docMk/>
      </pc:docMkLst>
      <pc:sldChg chg="addSp delSp modSp mod delAnim">
        <pc:chgData name="Danielle Burton" userId="8b011278-5f19-4c89-bed5-59098989f59c" providerId="ADAL" clId="{F5DBFF58-BF67-47CF-ABB4-E997D7B89EB8}" dt="2020-06-22T20:03:17.500" v="19"/>
        <pc:sldMkLst>
          <pc:docMk/>
          <pc:sldMk cId="2812592849" sldId="328"/>
        </pc:sldMkLst>
        <pc:picChg chg="del">
          <ac:chgData name="Danielle Burton" userId="8b011278-5f19-4c89-bed5-59098989f59c" providerId="ADAL" clId="{F5DBFF58-BF67-47CF-ABB4-E997D7B89EB8}" dt="2020-06-22T20:01:36.370" v="8" actId="21"/>
          <ac:picMkLst>
            <pc:docMk/>
            <pc:sldMk cId="2812592849" sldId="328"/>
            <ac:picMk id="2" creationId="{237D3A63-F1F7-42C6-87A5-1CFB080B5423}"/>
          </ac:picMkLst>
        </pc:picChg>
        <pc:picChg chg="add mod">
          <ac:chgData name="Danielle Burton" userId="8b011278-5f19-4c89-bed5-59098989f59c" providerId="ADAL" clId="{F5DBFF58-BF67-47CF-ABB4-E997D7B89EB8}" dt="2020-06-22T20:02:49.951" v="14" actId="1076"/>
          <ac:picMkLst>
            <pc:docMk/>
            <pc:sldMk cId="2812592849" sldId="328"/>
            <ac:picMk id="5" creationId="{9A96D550-97CD-41D5-92A7-EEE6D2A48015}"/>
          </ac:picMkLst>
        </pc:picChg>
        <pc:picChg chg="add mod">
          <ac:chgData name="Danielle Burton" userId="8b011278-5f19-4c89-bed5-59098989f59c" providerId="ADAL" clId="{F5DBFF58-BF67-47CF-ABB4-E997D7B89EB8}" dt="2020-06-22T20:03:17.500" v="19"/>
          <ac:picMkLst>
            <pc:docMk/>
            <pc:sldMk cId="2812592849" sldId="328"/>
            <ac:picMk id="8" creationId="{DB2EFC5D-F089-4971-9591-B9799F4B61BD}"/>
          </ac:picMkLst>
        </pc:picChg>
      </pc:sldChg>
      <pc:sldChg chg="addSp delSp modSp mod delAnim">
        <pc:chgData name="Danielle Burton" userId="8b011278-5f19-4c89-bed5-59098989f59c" providerId="ADAL" clId="{F5DBFF58-BF67-47CF-ABB4-E997D7B89EB8}" dt="2020-06-22T20:01:29.308" v="7"/>
        <pc:sldMkLst>
          <pc:docMk/>
          <pc:sldMk cId="3337577584" sldId="336"/>
        </pc:sldMkLst>
        <pc:picChg chg="del">
          <ac:chgData name="Danielle Burton" userId="8b011278-5f19-4c89-bed5-59098989f59c" providerId="ADAL" clId="{F5DBFF58-BF67-47CF-ABB4-E997D7B89EB8}" dt="2020-06-22T20:00:01.982" v="0" actId="21"/>
          <ac:picMkLst>
            <pc:docMk/>
            <pc:sldMk cId="3337577584" sldId="336"/>
            <ac:picMk id="3" creationId="{AB0FC28C-BABA-4831-B6DD-0CD021C961E8}"/>
          </ac:picMkLst>
        </pc:picChg>
        <pc:picChg chg="add mod">
          <ac:chgData name="Danielle Burton" userId="8b011278-5f19-4c89-bed5-59098989f59c" providerId="ADAL" clId="{F5DBFF58-BF67-47CF-ABB4-E997D7B89EB8}" dt="2020-06-22T20:00:29.741" v="2" actId="14100"/>
          <ac:picMkLst>
            <pc:docMk/>
            <pc:sldMk cId="3337577584" sldId="336"/>
            <ac:picMk id="4" creationId="{B5337E00-D750-4BE8-90B9-41C8B153A7DE}"/>
          </ac:picMkLst>
        </pc:picChg>
        <pc:picChg chg="add mod">
          <ac:chgData name="Danielle Burton" userId="8b011278-5f19-4c89-bed5-59098989f59c" providerId="ADAL" clId="{F5DBFF58-BF67-47CF-ABB4-E997D7B89EB8}" dt="2020-06-22T20:01:29.308" v="7"/>
          <ac:picMkLst>
            <pc:docMk/>
            <pc:sldMk cId="3337577584" sldId="336"/>
            <ac:picMk id="8" creationId="{03EA15E0-F15E-4E3C-BBE4-1C08880264E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9CCD0-9ACF-2647-B345-EE4139C9C51B}"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45BE6A3B-34A3-4640-9795-0B6581F440FD}">
      <dgm:prSet phldrT="[Text]" custT="1"/>
      <dgm:spPr/>
      <dgm:t>
        <a:bodyPr/>
        <a:lstStyle/>
        <a:p>
          <a:r>
            <a:rPr lang="en-US" sz="3200" dirty="0"/>
            <a:t>Learning experiences during play and routines</a:t>
          </a:r>
        </a:p>
      </dgm:t>
    </dgm:pt>
    <dgm:pt modelId="{3BA59E6C-4663-0C46-8D06-48C3678BA833}" type="parTrans" cxnId="{8B0D762A-8513-3B40-8A67-A8CE71CD14ED}">
      <dgm:prSet/>
      <dgm:spPr/>
      <dgm:t>
        <a:bodyPr/>
        <a:lstStyle/>
        <a:p>
          <a:endParaRPr lang="en-US"/>
        </a:p>
      </dgm:t>
    </dgm:pt>
    <dgm:pt modelId="{C518563E-4C46-574B-85FC-AB6601E7E196}" type="sibTrans" cxnId="{8B0D762A-8513-3B40-8A67-A8CE71CD14ED}">
      <dgm:prSet/>
      <dgm:spPr/>
      <dgm:t>
        <a:bodyPr/>
        <a:lstStyle/>
        <a:p>
          <a:endParaRPr lang="en-US"/>
        </a:p>
      </dgm:t>
    </dgm:pt>
    <dgm:pt modelId="{A9353821-21FC-B140-989C-F0029FAC471D}">
      <dgm:prSet phldrT="[Text]" custT="1"/>
      <dgm:spPr/>
      <dgm:t>
        <a:bodyPr/>
        <a:lstStyle/>
        <a:p>
          <a:r>
            <a:rPr lang="en-US" sz="3200" dirty="0"/>
            <a:t>Home as a learning environment</a:t>
          </a:r>
        </a:p>
      </dgm:t>
    </dgm:pt>
    <dgm:pt modelId="{5E7CC09B-FBCC-294F-8627-F004F910EE7C}" type="parTrans" cxnId="{FE846ADB-864A-9745-AA35-CA99651E2DCA}">
      <dgm:prSet/>
      <dgm:spPr/>
      <dgm:t>
        <a:bodyPr/>
        <a:lstStyle/>
        <a:p>
          <a:endParaRPr lang="en-US"/>
        </a:p>
      </dgm:t>
    </dgm:pt>
    <dgm:pt modelId="{0BAEF5D3-7AE1-4342-BC96-2959E5E70210}" type="sibTrans" cxnId="{FE846ADB-864A-9745-AA35-CA99651E2DCA}">
      <dgm:prSet/>
      <dgm:spPr/>
      <dgm:t>
        <a:bodyPr/>
        <a:lstStyle/>
        <a:p>
          <a:endParaRPr lang="en-US"/>
        </a:p>
      </dgm:t>
    </dgm:pt>
    <dgm:pt modelId="{DC6AD695-4EEA-EC46-88FD-4D2F65676ACC}">
      <dgm:prSet phldrT="[Text]" custT="1"/>
      <dgm:spPr/>
      <dgm:t>
        <a:bodyPr/>
        <a:lstStyle/>
        <a:p>
          <a:r>
            <a:rPr lang="en-US" sz="3200" dirty="0"/>
            <a:t>Parent-child interactions</a:t>
          </a:r>
        </a:p>
      </dgm:t>
    </dgm:pt>
    <dgm:pt modelId="{9E587645-B87D-E547-8A18-C97A95337291}" type="parTrans" cxnId="{B5181372-5246-0C4E-81D7-09B52DD36BF4}">
      <dgm:prSet/>
      <dgm:spPr/>
      <dgm:t>
        <a:bodyPr/>
        <a:lstStyle/>
        <a:p>
          <a:endParaRPr lang="en-US"/>
        </a:p>
      </dgm:t>
    </dgm:pt>
    <dgm:pt modelId="{945354BA-80AC-8342-952E-BBDA308330AA}" type="sibTrans" cxnId="{B5181372-5246-0C4E-81D7-09B52DD36BF4}">
      <dgm:prSet/>
      <dgm:spPr/>
      <dgm:t>
        <a:bodyPr/>
        <a:lstStyle/>
        <a:p>
          <a:endParaRPr lang="en-US"/>
        </a:p>
      </dgm:t>
    </dgm:pt>
    <dgm:pt modelId="{CE1B3175-9DE3-1C42-8448-53ACB01A8553}" type="pres">
      <dgm:prSet presAssocID="{45D9CCD0-9ACF-2647-B345-EE4139C9C51B}" presName="Name0" presStyleCnt="0">
        <dgm:presLayoutVars>
          <dgm:dir/>
          <dgm:resizeHandles val="exact"/>
        </dgm:presLayoutVars>
      </dgm:prSet>
      <dgm:spPr/>
    </dgm:pt>
    <dgm:pt modelId="{B5886CAC-4E04-EC40-BBF0-D8BD008A14E3}" type="pres">
      <dgm:prSet presAssocID="{A9353821-21FC-B140-989C-F0029FAC471D}" presName="compNode" presStyleCnt="0"/>
      <dgm:spPr/>
    </dgm:pt>
    <dgm:pt modelId="{E3A06E10-2E9B-7F4C-BFFA-C682902D440D}" type="pres">
      <dgm:prSet presAssocID="{A9353821-21FC-B140-989C-F0029FAC471D}" presName="pict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A591EDF3-6317-9347-82A4-80A98E77778E}" type="pres">
      <dgm:prSet presAssocID="{A9353821-21FC-B140-989C-F0029FAC471D}" presName="textRect" presStyleLbl="revTx" presStyleIdx="0" presStyleCnt="3">
        <dgm:presLayoutVars>
          <dgm:bulletEnabled val="1"/>
        </dgm:presLayoutVars>
      </dgm:prSet>
      <dgm:spPr/>
    </dgm:pt>
    <dgm:pt modelId="{75D7309F-ADBF-AA40-BE79-4DDD8135F988}" type="pres">
      <dgm:prSet presAssocID="{0BAEF5D3-7AE1-4342-BC96-2959E5E70210}" presName="sibTrans" presStyleLbl="sibTrans2D1" presStyleIdx="0" presStyleCnt="0"/>
      <dgm:spPr/>
    </dgm:pt>
    <dgm:pt modelId="{2F2066B9-ACF7-CB4F-8F28-7E53EB7FDFD8}" type="pres">
      <dgm:prSet presAssocID="{45BE6A3B-34A3-4640-9795-0B6581F440FD}" presName="compNode" presStyleCnt="0"/>
      <dgm:spPr/>
    </dgm:pt>
    <dgm:pt modelId="{EA4D9D01-C228-3C4F-A650-87EC50561012}" type="pres">
      <dgm:prSet presAssocID="{45BE6A3B-34A3-4640-9795-0B6581F440FD}" presName="pictRect" presStyleLbl="nod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4221BFED-1E37-4B48-AB92-9D0E4770EB5F}" type="pres">
      <dgm:prSet presAssocID="{45BE6A3B-34A3-4640-9795-0B6581F440FD}" presName="textRect" presStyleLbl="revTx" presStyleIdx="1" presStyleCnt="3">
        <dgm:presLayoutVars>
          <dgm:bulletEnabled val="1"/>
        </dgm:presLayoutVars>
      </dgm:prSet>
      <dgm:spPr/>
    </dgm:pt>
    <dgm:pt modelId="{8D967B37-0F6E-3A42-9162-8D4781456F01}" type="pres">
      <dgm:prSet presAssocID="{C518563E-4C46-574B-85FC-AB6601E7E196}" presName="sibTrans" presStyleLbl="sibTrans2D1" presStyleIdx="0" presStyleCnt="0"/>
      <dgm:spPr/>
    </dgm:pt>
    <dgm:pt modelId="{46C3446F-5417-764A-B994-FC973866BC56}" type="pres">
      <dgm:prSet presAssocID="{DC6AD695-4EEA-EC46-88FD-4D2F65676ACC}" presName="compNode" presStyleCnt="0"/>
      <dgm:spPr/>
    </dgm:pt>
    <dgm:pt modelId="{9E02E896-4A54-AB4F-AA5D-9E50955F569C}" type="pres">
      <dgm:prSet presAssocID="{DC6AD695-4EEA-EC46-88FD-4D2F65676ACC}" presName="pictRect" presStyleLbl="nod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1F7E5EC6-A283-FF41-998E-BDED2C5FCEDB}" type="pres">
      <dgm:prSet presAssocID="{DC6AD695-4EEA-EC46-88FD-4D2F65676ACC}" presName="textRect" presStyleLbl="revTx" presStyleIdx="2" presStyleCnt="3">
        <dgm:presLayoutVars>
          <dgm:bulletEnabled val="1"/>
        </dgm:presLayoutVars>
      </dgm:prSet>
      <dgm:spPr/>
    </dgm:pt>
  </dgm:ptLst>
  <dgm:cxnLst>
    <dgm:cxn modelId="{0C23A212-6A95-7649-A9FD-DB2CCCFEF89E}" type="presOf" srcId="{0BAEF5D3-7AE1-4342-BC96-2959E5E70210}" destId="{75D7309F-ADBF-AA40-BE79-4DDD8135F988}" srcOrd="0" destOrd="0" presId="urn:microsoft.com/office/officeart/2005/8/layout/pList1"/>
    <dgm:cxn modelId="{8B0D762A-8513-3B40-8A67-A8CE71CD14ED}" srcId="{45D9CCD0-9ACF-2647-B345-EE4139C9C51B}" destId="{45BE6A3B-34A3-4640-9795-0B6581F440FD}" srcOrd="1" destOrd="0" parTransId="{3BA59E6C-4663-0C46-8D06-48C3678BA833}" sibTransId="{C518563E-4C46-574B-85FC-AB6601E7E196}"/>
    <dgm:cxn modelId="{CA6C0630-21C2-8E46-B094-A897F4EC4F8D}" type="presOf" srcId="{A9353821-21FC-B140-989C-F0029FAC471D}" destId="{A591EDF3-6317-9347-82A4-80A98E77778E}" srcOrd="0" destOrd="0" presId="urn:microsoft.com/office/officeart/2005/8/layout/pList1"/>
    <dgm:cxn modelId="{A8DA7836-EC3D-2846-A262-803F552B975A}" type="presOf" srcId="{DC6AD695-4EEA-EC46-88FD-4D2F65676ACC}" destId="{1F7E5EC6-A283-FF41-998E-BDED2C5FCEDB}" srcOrd="0" destOrd="0" presId="urn:microsoft.com/office/officeart/2005/8/layout/pList1"/>
    <dgm:cxn modelId="{B5181372-5246-0C4E-81D7-09B52DD36BF4}" srcId="{45D9CCD0-9ACF-2647-B345-EE4139C9C51B}" destId="{DC6AD695-4EEA-EC46-88FD-4D2F65676ACC}" srcOrd="2" destOrd="0" parTransId="{9E587645-B87D-E547-8A18-C97A95337291}" sibTransId="{945354BA-80AC-8342-952E-BBDA308330AA}"/>
    <dgm:cxn modelId="{7CE9827D-E0F2-DA45-87AB-580936E43E16}" type="presOf" srcId="{C518563E-4C46-574B-85FC-AB6601E7E196}" destId="{8D967B37-0F6E-3A42-9162-8D4781456F01}" srcOrd="0" destOrd="0" presId="urn:microsoft.com/office/officeart/2005/8/layout/pList1"/>
    <dgm:cxn modelId="{3D9FA5A8-35E0-8B4A-A65E-B44AD5FF8865}" type="presOf" srcId="{45BE6A3B-34A3-4640-9795-0B6581F440FD}" destId="{4221BFED-1E37-4B48-AB92-9D0E4770EB5F}" srcOrd="0" destOrd="0" presId="urn:microsoft.com/office/officeart/2005/8/layout/pList1"/>
    <dgm:cxn modelId="{C84C63D3-1863-D349-922A-2266F78B5C66}" type="presOf" srcId="{45D9CCD0-9ACF-2647-B345-EE4139C9C51B}" destId="{CE1B3175-9DE3-1C42-8448-53ACB01A8553}" srcOrd="0" destOrd="0" presId="urn:microsoft.com/office/officeart/2005/8/layout/pList1"/>
    <dgm:cxn modelId="{FE846ADB-864A-9745-AA35-CA99651E2DCA}" srcId="{45D9CCD0-9ACF-2647-B345-EE4139C9C51B}" destId="{A9353821-21FC-B140-989C-F0029FAC471D}" srcOrd="0" destOrd="0" parTransId="{5E7CC09B-FBCC-294F-8627-F004F910EE7C}" sibTransId="{0BAEF5D3-7AE1-4342-BC96-2959E5E70210}"/>
    <dgm:cxn modelId="{69827625-05DF-FF48-8B40-D31DC6E88B28}" type="presParOf" srcId="{CE1B3175-9DE3-1C42-8448-53ACB01A8553}" destId="{B5886CAC-4E04-EC40-BBF0-D8BD008A14E3}" srcOrd="0" destOrd="0" presId="urn:microsoft.com/office/officeart/2005/8/layout/pList1"/>
    <dgm:cxn modelId="{9A35168F-1E28-3046-B3F6-D64E98F17920}" type="presParOf" srcId="{B5886CAC-4E04-EC40-BBF0-D8BD008A14E3}" destId="{E3A06E10-2E9B-7F4C-BFFA-C682902D440D}" srcOrd="0" destOrd="0" presId="urn:microsoft.com/office/officeart/2005/8/layout/pList1"/>
    <dgm:cxn modelId="{DA3D6A60-696A-FA4D-A339-F91BF2F6B4DA}" type="presParOf" srcId="{B5886CAC-4E04-EC40-BBF0-D8BD008A14E3}" destId="{A591EDF3-6317-9347-82A4-80A98E77778E}" srcOrd="1" destOrd="0" presId="urn:microsoft.com/office/officeart/2005/8/layout/pList1"/>
    <dgm:cxn modelId="{0546FA94-F014-E247-A892-F620F7E992BA}" type="presParOf" srcId="{CE1B3175-9DE3-1C42-8448-53ACB01A8553}" destId="{75D7309F-ADBF-AA40-BE79-4DDD8135F988}" srcOrd="1" destOrd="0" presId="urn:microsoft.com/office/officeart/2005/8/layout/pList1"/>
    <dgm:cxn modelId="{F8092151-0C61-E64B-A6A8-893ADA09A3E8}" type="presParOf" srcId="{CE1B3175-9DE3-1C42-8448-53ACB01A8553}" destId="{2F2066B9-ACF7-CB4F-8F28-7E53EB7FDFD8}" srcOrd="2" destOrd="0" presId="urn:microsoft.com/office/officeart/2005/8/layout/pList1"/>
    <dgm:cxn modelId="{C07308E8-6C48-5645-813B-46D540F1C758}" type="presParOf" srcId="{2F2066B9-ACF7-CB4F-8F28-7E53EB7FDFD8}" destId="{EA4D9D01-C228-3C4F-A650-87EC50561012}" srcOrd="0" destOrd="0" presId="urn:microsoft.com/office/officeart/2005/8/layout/pList1"/>
    <dgm:cxn modelId="{51B54C9A-0653-EF4A-9457-388A3A366AD6}" type="presParOf" srcId="{2F2066B9-ACF7-CB4F-8F28-7E53EB7FDFD8}" destId="{4221BFED-1E37-4B48-AB92-9D0E4770EB5F}" srcOrd="1" destOrd="0" presId="urn:microsoft.com/office/officeart/2005/8/layout/pList1"/>
    <dgm:cxn modelId="{F4B81F94-3CDD-8642-A936-FC6DBB3565AE}" type="presParOf" srcId="{CE1B3175-9DE3-1C42-8448-53ACB01A8553}" destId="{8D967B37-0F6E-3A42-9162-8D4781456F01}" srcOrd="3" destOrd="0" presId="urn:microsoft.com/office/officeart/2005/8/layout/pList1"/>
    <dgm:cxn modelId="{8C367307-6292-3F40-934A-E0D674078A96}" type="presParOf" srcId="{CE1B3175-9DE3-1C42-8448-53ACB01A8553}" destId="{46C3446F-5417-764A-B994-FC973866BC56}" srcOrd="4" destOrd="0" presId="urn:microsoft.com/office/officeart/2005/8/layout/pList1"/>
    <dgm:cxn modelId="{4E73295D-6EFC-E846-BF77-70A29B068B0C}" type="presParOf" srcId="{46C3446F-5417-764A-B994-FC973866BC56}" destId="{9E02E896-4A54-AB4F-AA5D-9E50955F569C}" srcOrd="0" destOrd="0" presId="urn:microsoft.com/office/officeart/2005/8/layout/pList1"/>
    <dgm:cxn modelId="{2F40FE08-B0B4-CE45-B3F8-3D7087EFC645}" type="presParOf" srcId="{46C3446F-5417-764A-B994-FC973866BC56}" destId="{1F7E5EC6-A283-FF41-998E-BDED2C5FCED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B87C8-E15E-9D44-8034-731C6931D18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75190091-BFCF-4A4F-9502-FC5E6759CB2B}">
      <dgm:prSet phldrT="[Text]"/>
      <dgm:spPr>
        <a:solidFill>
          <a:schemeClr val="accent1">
            <a:lumMod val="20000"/>
            <a:lumOff val="80000"/>
          </a:schemeClr>
        </a:solidFill>
      </dgm:spPr>
      <dgm:t>
        <a:bodyPr/>
        <a:lstStyle/>
        <a:p>
          <a:r>
            <a:rPr lang="en-US" dirty="0">
              <a:solidFill>
                <a:schemeClr val="tx1"/>
              </a:solidFill>
            </a:rPr>
            <a:t>What do we know about the child’s interests?</a:t>
          </a:r>
        </a:p>
      </dgm:t>
    </dgm:pt>
    <dgm:pt modelId="{FEF9D743-EC3B-4A40-A093-E56B7440EEEB}" type="parTrans" cxnId="{CCD56297-136B-F441-9420-C8459BD47463}">
      <dgm:prSet/>
      <dgm:spPr/>
      <dgm:t>
        <a:bodyPr/>
        <a:lstStyle/>
        <a:p>
          <a:endParaRPr lang="en-US"/>
        </a:p>
      </dgm:t>
    </dgm:pt>
    <dgm:pt modelId="{8AB5979F-6873-5C4D-BA8B-B9C8A67CD49F}" type="sibTrans" cxnId="{CCD56297-136B-F441-9420-C8459BD47463}">
      <dgm:prSet/>
      <dgm:spPr>
        <a:solidFill>
          <a:schemeClr val="accent6">
            <a:lumMod val="40000"/>
            <a:lumOff val="60000"/>
          </a:schemeClr>
        </a:solidFill>
      </dgm:spPr>
      <dgm:t>
        <a:bodyPr/>
        <a:lstStyle/>
        <a:p>
          <a:endParaRPr lang="en-US"/>
        </a:p>
      </dgm:t>
    </dgm:pt>
    <dgm:pt modelId="{D9497BF9-2772-C743-8293-A1C02B3AC72E}">
      <dgm:prSet phldrT="[Text]"/>
      <dgm:spPr>
        <a:solidFill>
          <a:schemeClr val="accent1">
            <a:lumMod val="20000"/>
            <a:lumOff val="80000"/>
          </a:schemeClr>
        </a:solidFill>
      </dgm:spPr>
      <dgm:t>
        <a:bodyPr/>
        <a:lstStyle/>
        <a:p>
          <a:r>
            <a:rPr lang="en-US" dirty="0">
              <a:solidFill>
                <a:schemeClr val="tx1"/>
              </a:solidFill>
            </a:rPr>
            <a:t>What does my program’s home-based curriculum offer?</a:t>
          </a:r>
        </a:p>
      </dgm:t>
    </dgm:pt>
    <dgm:pt modelId="{6719A8A5-F6D6-A744-8B8E-0593A7C73ED5}" type="parTrans" cxnId="{2DA0DBA6-D2C1-A548-8ACC-30CBE1484CFB}">
      <dgm:prSet/>
      <dgm:spPr/>
      <dgm:t>
        <a:bodyPr/>
        <a:lstStyle/>
        <a:p>
          <a:endParaRPr lang="en-US"/>
        </a:p>
      </dgm:t>
    </dgm:pt>
    <dgm:pt modelId="{EC49077A-ABCB-F742-AFAB-30DFB3041549}" type="sibTrans" cxnId="{2DA0DBA6-D2C1-A548-8ACC-30CBE1484CFB}">
      <dgm:prSet/>
      <dgm:spPr/>
      <dgm:t>
        <a:bodyPr/>
        <a:lstStyle/>
        <a:p>
          <a:endParaRPr lang="en-US"/>
        </a:p>
      </dgm:t>
    </dgm:pt>
    <dgm:pt modelId="{1DD2FB34-0F77-D846-9EB7-CD4247579F9D}">
      <dgm:prSet phldrT="[Text]"/>
      <dgm:spPr>
        <a:solidFill>
          <a:schemeClr val="accent1">
            <a:lumMod val="20000"/>
            <a:lumOff val="80000"/>
          </a:schemeClr>
        </a:solidFill>
      </dgm:spPr>
      <dgm:t>
        <a:bodyPr/>
        <a:lstStyle/>
        <a:p>
          <a:r>
            <a:rPr lang="en-US" dirty="0">
              <a:solidFill>
                <a:schemeClr val="tx1"/>
              </a:solidFill>
            </a:rPr>
            <a:t>How do I use my program’s curriculum responsively with this family and child?</a:t>
          </a:r>
        </a:p>
      </dgm:t>
    </dgm:pt>
    <dgm:pt modelId="{F6C9C1FF-5609-8D48-B487-4DDD1EBA232C}" type="parTrans" cxnId="{40FB8788-DF9C-6045-9C9D-3212451E3800}">
      <dgm:prSet/>
      <dgm:spPr/>
      <dgm:t>
        <a:bodyPr/>
        <a:lstStyle/>
        <a:p>
          <a:endParaRPr lang="en-US"/>
        </a:p>
      </dgm:t>
    </dgm:pt>
    <dgm:pt modelId="{3C75E427-10A1-444C-A9D5-F88C49CD6C08}" type="sibTrans" cxnId="{40FB8788-DF9C-6045-9C9D-3212451E3800}">
      <dgm:prSet/>
      <dgm:spPr/>
      <dgm:t>
        <a:bodyPr/>
        <a:lstStyle/>
        <a:p>
          <a:endParaRPr lang="en-US"/>
        </a:p>
      </dgm:t>
    </dgm:pt>
    <dgm:pt modelId="{B3D7035A-4AC1-B742-8939-6C240D9AD46D}" type="pres">
      <dgm:prSet presAssocID="{9D1B87C8-E15E-9D44-8034-731C6931D188}" presName="linear" presStyleCnt="0">
        <dgm:presLayoutVars>
          <dgm:dir/>
          <dgm:resizeHandles val="exact"/>
        </dgm:presLayoutVars>
      </dgm:prSet>
      <dgm:spPr/>
    </dgm:pt>
    <dgm:pt modelId="{FD262A1E-07DC-EB4F-98A1-283F792CC051}" type="pres">
      <dgm:prSet presAssocID="{75190091-BFCF-4A4F-9502-FC5E6759CB2B}" presName="comp" presStyleCnt="0"/>
      <dgm:spPr/>
    </dgm:pt>
    <dgm:pt modelId="{2372988A-0586-9242-A299-C3AAF221FF30}" type="pres">
      <dgm:prSet presAssocID="{75190091-BFCF-4A4F-9502-FC5E6759CB2B}" presName="box" presStyleLbl="node1" presStyleIdx="0" presStyleCnt="3" custLinFactNeighborY="-11398"/>
      <dgm:spPr/>
    </dgm:pt>
    <dgm:pt modelId="{DE6B71F3-35F6-B242-A452-6B0E7FFC1EDF}" type="pres">
      <dgm:prSet presAssocID="{75190091-BFCF-4A4F-9502-FC5E6759CB2B}" presName="img" presStyleLbl="fgImgPlace1" presStyleIdx="0" presStyleCnt="3" custLinFactNeighborX="-6466" custLinFactNeighborY="3761"/>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824E2D22-4F3A-C748-A9A4-B925A40B3427}" type="pres">
      <dgm:prSet presAssocID="{75190091-BFCF-4A4F-9502-FC5E6759CB2B}" presName="text" presStyleLbl="node1" presStyleIdx="0" presStyleCnt="3">
        <dgm:presLayoutVars>
          <dgm:bulletEnabled val="1"/>
        </dgm:presLayoutVars>
      </dgm:prSet>
      <dgm:spPr/>
    </dgm:pt>
    <dgm:pt modelId="{496561AD-1FD4-514E-BF8A-A62EFDFE241D}" type="pres">
      <dgm:prSet presAssocID="{8AB5979F-6873-5C4D-BA8B-B9C8A67CD49F}" presName="spacer" presStyleCnt="0"/>
      <dgm:spPr/>
    </dgm:pt>
    <dgm:pt modelId="{3C3D9D2F-3332-364A-ADC2-7DAFF942F9F5}" type="pres">
      <dgm:prSet presAssocID="{D9497BF9-2772-C743-8293-A1C02B3AC72E}" presName="comp" presStyleCnt="0"/>
      <dgm:spPr/>
    </dgm:pt>
    <dgm:pt modelId="{0B88C9D6-5998-994F-BAED-951092A57C0E}" type="pres">
      <dgm:prSet presAssocID="{D9497BF9-2772-C743-8293-A1C02B3AC72E}" presName="box" presStyleLbl="node1" presStyleIdx="1" presStyleCnt="3"/>
      <dgm:spPr/>
    </dgm:pt>
    <dgm:pt modelId="{B248C6AF-7E41-C749-BB84-B640BE69FFF8}" type="pres">
      <dgm:prSet presAssocID="{D9497BF9-2772-C743-8293-A1C02B3AC72E}"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DF0FC00B-AA3F-9548-B6F0-FF795F209EA7}" type="pres">
      <dgm:prSet presAssocID="{D9497BF9-2772-C743-8293-A1C02B3AC72E}" presName="text" presStyleLbl="node1" presStyleIdx="1" presStyleCnt="3">
        <dgm:presLayoutVars>
          <dgm:bulletEnabled val="1"/>
        </dgm:presLayoutVars>
      </dgm:prSet>
      <dgm:spPr/>
    </dgm:pt>
    <dgm:pt modelId="{677B8998-4888-4F46-9020-F118FC37A90E}" type="pres">
      <dgm:prSet presAssocID="{EC49077A-ABCB-F742-AFAB-30DFB3041549}" presName="spacer" presStyleCnt="0"/>
      <dgm:spPr/>
    </dgm:pt>
    <dgm:pt modelId="{2873FD01-DB7C-524C-B7DC-A3713D7F858A}" type="pres">
      <dgm:prSet presAssocID="{1DD2FB34-0F77-D846-9EB7-CD4247579F9D}" presName="comp" presStyleCnt="0"/>
      <dgm:spPr/>
    </dgm:pt>
    <dgm:pt modelId="{86C60543-3FAC-AC4A-9967-2E5FBCFCED9C}" type="pres">
      <dgm:prSet presAssocID="{1DD2FB34-0F77-D846-9EB7-CD4247579F9D}" presName="box" presStyleLbl="node1" presStyleIdx="2" presStyleCnt="3"/>
      <dgm:spPr/>
    </dgm:pt>
    <dgm:pt modelId="{B97A9B5A-1A0F-D745-B506-A759E6BE6D0E}" type="pres">
      <dgm:prSet presAssocID="{1DD2FB34-0F77-D846-9EB7-CD4247579F9D}" presName="img"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51B0BC23-BD96-DA43-ABB8-9EE062619F6C}" type="pres">
      <dgm:prSet presAssocID="{1DD2FB34-0F77-D846-9EB7-CD4247579F9D}" presName="text" presStyleLbl="node1" presStyleIdx="2" presStyleCnt="3">
        <dgm:presLayoutVars>
          <dgm:bulletEnabled val="1"/>
        </dgm:presLayoutVars>
      </dgm:prSet>
      <dgm:spPr/>
    </dgm:pt>
  </dgm:ptLst>
  <dgm:cxnLst>
    <dgm:cxn modelId="{C9F8180A-BF97-3C4C-B58D-1F905706F584}" type="presOf" srcId="{1DD2FB34-0F77-D846-9EB7-CD4247579F9D}" destId="{51B0BC23-BD96-DA43-ABB8-9EE062619F6C}" srcOrd="1" destOrd="0" presId="urn:microsoft.com/office/officeart/2005/8/layout/vList4"/>
    <dgm:cxn modelId="{AE856647-FA2A-8140-B005-F346EB92290D}" type="presOf" srcId="{1DD2FB34-0F77-D846-9EB7-CD4247579F9D}" destId="{86C60543-3FAC-AC4A-9967-2E5FBCFCED9C}" srcOrd="0" destOrd="0" presId="urn:microsoft.com/office/officeart/2005/8/layout/vList4"/>
    <dgm:cxn modelId="{F188F757-C9AB-D84D-B6E3-805E592AADA7}" type="presOf" srcId="{9D1B87C8-E15E-9D44-8034-731C6931D188}" destId="{B3D7035A-4AC1-B742-8939-6C240D9AD46D}" srcOrd="0" destOrd="0" presId="urn:microsoft.com/office/officeart/2005/8/layout/vList4"/>
    <dgm:cxn modelId="{40FB8788-DF9C-6045-9C9D-3212451E3800}" srcId="{9D1B87C8-E15E-9D44-8034-731C6931D188}" destId="{1DD2FB34-0F77-D846-9EB7-CD4247579F9D}" srcOrd="2" destOrd="0" parTransId="{F6C9C1FF-5609-8D48-B487-4DDD1EBA232C}" sibTransId="{3C75E427-10A1-444C-A9D5-F88C49CD6C08}"/>
    <dgm:cxn modelId="{DC247992-5845-A644-B1B6-AEA5AE8CDB83}" type="presOf" srcId="{75190091-BFCF-4A4F-9502-FC5E6759CB2B}" destId="{2372988A-0586-9242-A299-C3AAF221FF30}" srcOrd="0" destOrd="0" presId="urn:microsoft.com/office/officeart/2005/8/layout/vList4"/>
    <dgm:cxn modelId="{CCD56297-136B-F441-9420-C8459BD47463}" srcId="{9D1B87C8-E15E-9D44-8034-731C6931D188}" destId="{75190091-BFCF-4A4F-9502-FC5E6759CB2B}" srcOrd="0" destOrd="0" parTransId="{FEF9D743-EC3B-4A40-A093-E56B7440EEEB}" sibTransId="{8AB5979F-6873-5C4D-BA8B-B9C8A67CD49F}"/>
    <dgm:cxn modelId="{2DA0DBA6-D2C1-A548-8ACC-30CBE1484CFB}" srcId="{9D1B87C8-E15E-9D44-8034-731C6931D188}" destId="{D9497BF9-2772-C743-8293-A1C02B3AC72E}" srcOrd="1" destOrd="0" parTransId="{6719A8A5-F6D6-A744-8B8E-0593A7C73ED5}" sibTransId="{EC49077A-ABCB-F742-AFAB-30DFB3041549}"/>
    <dgm:cxn modelId="{82F41DC8-CC9F-F74F-B93D-14B9669E1CF6}" type="presOf" srcId="{D9497BF9-2772-C743-8293-A1C02B3AC72E}" destId="{0B88C9D6-5998-994F-BAED-951092A57C0E}" srcOrd="0" destOrd="0" presId="urn:microsoft.com/office/officeart/2005/8/layout/vList4"/>
    <dgm:cxn modelId="{C236EED9-26B1-864A-AFA1-5A7EEBDD27BC}" type="presOf" srcId="{D9497BF9-2772-C743-8293-A1C02B3AC72E}" destId="{DF0FC00B-AA3F-9548-B6F0-FF795F209EA7}" srcOrd="1" destOrd="0" presId="urn:microsoft.com/office/officeart/2005/8/layout/vList4"/>
    <dgm:cxn modelId="{6B2E0CDA-1B27-EC48-B887-6A6CAAD2279A}" type="presOf" srcId="{75190091-BFCF-4A4F-9502-FC5E6759CB2B}" destId="{824E2D22-4F3A-C748-A9A4-B925A40B3427}" srcOrd="1" destOrd="0" presId="urn:microsoft.com/office/officeart/2005/8/layout/vList4"/>
    <dgm:cxn modelId="{DB25B579-6711-F44E-B8FA-A140330D8E64}" type="presParOf" srcId="{B3D7035A-4AC1-B742-8939-6C240D9AD46D}" destId="{FD262A1E-07DC-EB4F-98A1-283F792CC051}" srcOrd="0" destOrd="0" presId="urn:microsoft.com/office/officeart/2005/8/layout/vList4"/>
    <dgm:cxn modelId="{627C4774-79F9-044C-8FE1-ECD54EAD9BB6}" type="presParOf" srcId="{FD262A1E-07DC-EB4F-98A1-283F792CC051}" destId="{2372988A-0586-9242-A299-C3AAF221FF30}" srcOrd="0" destOrd="0" presId="urn:microsoft.com/office/officeart/2005/8/layout/vList4"/>
    <dgm:cxn modelId="{E3717A48-F40C-E64A-95FC-9F59FC59B3DA}" type="presParOf" srcId="{FD262A1E-07DC-EB4F-98A1-283F792CC051}" destId="{DE6B71F3-35F6-B242-A452-6B0E7FFC1EDF}" srcOrd="1" destOrd="0" presId="urn:microsoft.com/office/officeart/2005/8/layout/vList4"/>
    <dgm:cxn modelId="{9E77E023-54E4-B640-AAA8-FE92356F477A}" type="presParOf" srcId="{FD262A1E-07DC-EB4F-98A1-283F792CC051}" destId="{824E2D22-4F3A-C748-A9A4-B925A40B3427}" srcOrd="2" destOrd="0" presId="urn:microsoft.com/office/officeart/2005/8/layout/vList4"/>
    <dgm:cxn modelId="{80189557-24C8-BC48-BB8D-B783B60E328E}" type="presParOf" srcId="{B3D7035A-4AC1-B742-8939-6C240D9AD46D}" destId="{496561AD-1FD4-514E-BF8A-A62EFDFE241D}" srcOrd="1" destOrd="0" presId="urn:microsoft.com/office/officeart/2005/8/layout/vList4"/>
    <dgm:cxn modelId="{92C4036E-3545-9846-B376-18A322EDC4A3}" type="presParOf" srcId="{B3D7035A-4AC1-B742-8939-6C240D9AD46D}" destId="{3C3D9D2F-3332-364A-ADC2-7DAFF942F9F5}" srcOrd="2" destOrd="0" presId="urn:microsoft.com/office/officeart/2005/8/layout/vList4"/>
    <dgm:cxn modelId="{41FA5A55-76A2-184F-B132-BCC5E173C44E}" type="presParOf" srcId="{3C3D9D2F-3332-364A-ADC2-7DAFF942F9F5}" destId="{0B88C9D6-5998-994F-BAED-951092A57C0E}" srcOrd="0" destOrd="0" presId="urn:microsoft.com/office/officeart/2005/8/layout/vList4"/>
    <dgm:cxn modelId="{16563DB8-D69C-1945-9A98-FA8C9EEEA96C}" type="presParOf" srcId="{3C3D9D2F-3332-364A-ADC2-7DAFF942F9F5}" destId="{B248C6AF-7E41-C749-BB84-B640BE69FFF8}" srcOrd="1" destOrd="0" presId="urn:microsoft.com/office/officeart/2005/8/layout/vList4"/>
    <dgm:cxn modelId="{0CBA2797-8DFD-9F45-BC2F-103FC2229D60}" type="presParOf" srcId="{3C3D9D2F-3332-364A-ADC2-7DAFF942F9F5}" destId="{DF0FC00B-AA3F-9548-B6F0-FF795F209EA7}" srcOrd="2" destOrd="0" presId="urn:microsoft.com/office/officeart/2005/8/layout/vList4"/>
    <dgm:cxn modelId="{7AAE99C1-A1A6-0D4F-8410-839945A5DB6E}" type="presParOf" srcId="{B3D7035A-4AC1-B742-8939-6C240D9AD46D}" destId="{677B8998-4888-4F46-9020-F118FC37A90E}" srcOrd="3" destOrd="0" presId="urn:microsoft.com/office/officeart/2005/8/layout/vList4"/>
    <dgm:cxn modelId="{347611AD-4347-C84F-A77D-63ED912FD59D}" type="presParOf" srcId="{B3D7035A-4AC1-B742-8939-6C240D9AD46D}" destId="{2873FD01-DB7C-524C-B7DC-A3713D7F858A}" srcOrd="4" destOrd="0" presId="urn:microsoft.com/office/officeart/2005/8/layout/vList4"/>
    <dgm:cxn modelId="{58633010-1C03-E342-ADA1-AD7653071146}" type="presParOf" srcId="{2873FD01-DB7C-524C-B7DC-A3713D7F858A}" destId="{86C60543-3FAC-AC4A-9967-2E5FBCFCED9C}" srcOrd="0" destOrd="0" presId="urn:microsoft.com/office/officeart/2005/8/layout/vList4"/>
    <dgm:cxn modelId="{648442CB-B03E-B34E-B0F2-D26BC87101AE}" type="presParOf" srcId="{2873FD01-DB7C-524C-B7DC-A3713D7F858A}" destId="{B97A9B5A-1A0F-D745-B506-A759E6BE6D0E}" srcOrd="1" destOrd="0" presId="urn:microsoft.com/office/officeart/2005/8/layout/vList4"/>
    <dgm:cxn modelId="{06103CC0-A976-1D4B-B259-CA04B1947C7F}" type="presParOf" srcId="{2873FD01-DB7C-524C-B7DC-A3713D7F858A}" destId="{51B0BC23-BD96-DA43-ABB8-9EE062619F6C}" srcOrd="2" destOrd="0" presId="urn:microsoft.com/office/officeart/2005/8/layout/vList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06E10-2E9B-7F4C-BFFA-C682902D440D}">
      <dsp:nvSpPr>
        <dsp:cNvPr id="0" name=""/>
        <dsp:cNvSpPr/>
      </dsp:nvSpPr>
      <dsp:spPr>
        <a:xfrm>
          <a:off x="2361" y="596845"/>
          <a:ext cx="3746793" cy="2581540"/>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1EDF3-6317-9347-82A4-80A98E77778E}">
      <dsp:nvSpPr>
        <dsp:cNvPr id="0" name=""/>
        <dsp:cNvSpPr/>
      </dsp:nvSpPr>
      <dsp:spPr>
        <a:xfrm>
          <a:off x="2361" y="3178385"/>
          <a:ext cx="3746793" cy="13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en-US" sz="3200" kern="1200" dirty="0"/>
            <a:t>Home as a learning environment</a:t>
          </a:r>
        </a:p>
      </dsp:txBody>
      <dsp:txXfrm>
        <a:off x="2361" y="3178385"/>
        <a:ext cx="3746793" cy="1390060"/>
      </dsp:txXfrm>
    </dsp:sp>
    <dsp:sp modelId="{EA4D9D01-C228-3C4F-A650-87EC50561012}">
      <dsp:nvSpPr>
        <dsp:cNvPr id="0" name=""/>
        <dsp:cNvSpPr/>
      </dsp:nvSpPr>
      <dsp:spPr>
        <a:xfrm>
          <a:off x="4123991" y="596845"/>
          <a:ext cx="3746793" cy="2581540"/>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1BFED-1E37-4B48-AB92-9D0E4770EB5F}">
      <dsp:nvSpPr>
        <dsp:cNvPr id="0" name=""/>
        <dsp:cNvSpPr/>
      </dsp:nvSpPr>
      <dsp:spPr>
        <a:xfrm>
          <a:off x="4123991" y="3178385"/>
          <a:ext cx="3746793" cy="13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en-US" sz="3200" kern="1200" dirty="0"/>
            <a:t>Learning experiences during play and routines</a:t>
          </a:r>
        </a:p>
      </dsp:txBody>
      <dsp:txXfrm>
        <a:off x="4123991" y="3178385"/>
        <a:ext cx="3746793" cy="1390060"/>
      </dsp:txXfrm>
    </dsp:sp>
    <dsp:sp modelId="{9E02E896-4A54-AB4F-AA5D-9E50955F569C}">
      <dsp:nvSpPr>
        <dsp:cNvPr id="0" name=""/>
        <dsp:cNvSpPr/>
      </dsp:nvSpPr>
      <dsp:spPr>
        <a:xfrm>
          <a:off x="8245621" y="596845"/>
          <a:ext cx="3746793" cy="2581540"/>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E5EC6-A283-FF41-998E-BDED2C5FCEDB}">
      <dsp:nvSpPr>
        <dsp:cNvPr id="0" name=""/>
        <dsp:cNvSpPr/>
      </dsp:nvSpPr>
      <dsp:spPr>
        <a:xfrm>
          <a:off x="8245621" y="3178385"/>
          <a:ext cx="3746793" cy="13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en-US" sz="3200" kern="1200" dirty="0"/>
            <a:t>Parent-child interactions</a:t>
          </a:r>
        </a:p>
      </dsp:txBody>
      <dsp:txXfrm>
        <a:off x="8245621" y="3178385"/>
        <a:ext cx="3746793" cy="1390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2988A-0586-9242-A299-C3AAF221FF30}">
      <dsp:nvSpPr>
        <dsp:cNvPr id="0" name=""/>
        <dsp:cNvSpPr/>
      </dsp:nvSpPr>
      <dsp:spPr>
        <a:xfrm>
          <a:off x="0" y="0"/>
          <a:ext cx="10515600" cy="13597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What do we know about the child’s interests?</a:t>
          </a:r>
        </a:p>
      </dsp:txBody>
      <dsp:txXfrm>
        <a:off x="2239099" y="0"/>
        <a:ext cx="8276500" cy="1359793"/>
      </dsp:txXfrm>
    </dsp:sp>
    <dsp:sp modelId="{DE6B71F3-35F6-B242-A452-6B0E7FFC1EDF}">
      <dsp:nvSpPr>
        <dsp:cNvPr id="0" name=""/>
        <dsp:cNvSpPr/>
      </dsp:nvSpPr>
      <dsp:spPr>
        <a:xfrm>
          <a:off x="0" y="176892"/>
          <a:ext cx="2103120" cy="1087834"/>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88C9D6-5998-994F-BAED-951092A57C0E}">
      <dsp:nvSpPr>
        <dsp:cNvPr id="0" name=""/>
        <dsp:cNvSpPr/>
      </dsp:nvSpPr>
      <dsp:spPr>
        <a:xfrm>
          <a:off x="0" y="1495772"/>
          <a:ext cx="10515600" cy="13597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What does my program’s home-based curriculum offer?</a:t>
          </a:r>
        </a:p>
      </dsp:txBody>
      <dsp:txXfrm>
        <a:off x="2239099" y="1495772"/>
        <a:ext cx="8276500" cy="1359793"/>
      </dsp:txXfrm>
    </dsp:sp>
    <dsp:sp modelId="{B248C6AF-7E41-C749-BB84-B640BE69FFF8}">
      <dsp:nvSpPr>
        <dsp:cNvPr id="0" name=""/>
        <dsp:cNvSpPr/>
      </dsp:nvSpPr>
      <dsp:spPr>
        <a:xfrm>
          <a:off x="135979" y="1631751"/>
          <a:ext cx="2103120" cy="1087834"/>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60543-3FAC-AC4A-9967-2E5FBCFCED9C}">
      <dsp:nvSpPr>
        <dsp:cNvPr id="0" name=""/>
        <dsp:cNvSpPr/>
      </dsp:nvSpPr>
      <dsp:spPr>
        <a:xfrm>
          <a:off x="0" y="2991544"/>
          <a:ext cx="10515600" cy="13597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How do I use my program’s curriculum responsively with this family and child?</a:t>
          </a:r>
        </a:p>
      </dsp:txBody>
      <dsp:txXfrm>
        <a:off x="2239099" y="2991544"/>
        <a:ext cx="8276500" cy="1359793"/>
      </dsp:txXfrm>
    </dsp:sp>
    <dsp:sp modelId="{B97A9B5A-1A0F-D745-B506-A759E6BE6D0E}">
      <dsp:nvSpPr>
        <dsp:cNvPr id="0" name=""/>
        <dsp:cNvSpPr/>
      </dsp:nvSpPr>
      <dsp:spPr>
        <a:xfrm>
          <a:off x="135979" y="3127524"/>
          <a:ext cx="2103120" cy="1087834"/>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458E7-3ED8-424D-AD88-25A0D5B7B85B}" type="datetimeFigureOut">
              <a:rPr lang="en-US" smtClean="0"/>
              <a:t>12/21/2020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F6CDF-794E-4427-A88F-D37E84A406B0}" type="slidenum">
              <a:rPr lang="en-US" smtClean="0"/>
              <a:t>‹#›</a:t>
            </a:fld>
            <a:endParaRPr lang="en-US"/>
          </a:p>
        </p:txBody>
      </p:sp>
    </p:spTree>
    <p:extLst>
      <p:ext uri="{BB962C8B-B14F-4D97-AF65-F5344CB8AC3E}">
        <p14:creationId xmlns:p14="http://schemas.microsoft.com/office/powerpoint/2010/main" val="229891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2</a:t>
            </a:fld>
            <a:endParaRPr lang="en-US"/>
          </a:p>
        </p:txBody>
      </p:sp>
    </p:spTree>
    <p:extLst>
      <p:ext uri="{BB962C8B-B14F-4D97-AF65-F5344CB8AC3E}">
        <p14:creationId xmlns:p14="http://schemas.microsoft.com/office/powerpoint/2010/main" val="2668382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12</a:t>
            </a:fld>
            <a:endParaRPr lang="en-US"/>
          </a:p>
        </p:txBody>
      </p:sp>
    </p:spTree>
    <p:extLst>
      <p:ext uri="{BB962C8B-B14F-4D97-AF65-F5344CB8AC3E}">
        <p14:creationId xmlns:p14="http://schemas.microsoft.com/office/powerpoint/2010/main" val="15915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13</a:t>
            </a:fld>
            <a:endParaRPr lang="en-US"/>
          </a:p>
        </p:txBody>
      </p:sp>
    </p:spTree>
    <p:extLst>
      <p:ext uri="{BB962C8B-B14F-4D97-AF65-F5344CB8AC3E}">
        <p14:creationId xmlns:p14="http://schemas.microsoft.com/office/powerpoint/2010/main" val="365351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14</a:t>
            </a:fld>
            <a:endParaRPr lang="en-US"/>
          </a:p>
        </p:txBody>
      </p:sp>
    </p:spTree>
    <p:extLst>
      <p:ext uri="{BB962C8B-B14F-4D97-AF65-F5344CB8AC3E}">
        <p14:creationId xmlns:p14="http://schemas.microsoft.com/office/powerpoint/2010/main" val="92317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15</a:t>
            </a:fld>
            <a:endParaRPr lang="en-US"/>
          </a:p>
        </p:txBody>
      </p:sp>
    </p:spTree>
    <p:extLst>
      <p:ext uri="{BB962C8B-B14F-4D97-AF65-F5344CB8AC3E}">
        <p14:creationId xmlns:p14="http://schemas.microsoft.com/office/powerpoint/2010/main" val="2448619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FF6CDF-794E-4427-A88F-D37E84A406B0}" type="slidenum">
              <a:rPr lang="en-US" smtClean="0"/>
              <a:t>16</a:t>
            </a:fld>
            <a:endParaRPr lang="en-US"/>
          </a:p>
        </p:txBody>
      </p:sp>
    </p:spTree>
    <p:extLst>
      <p:ext uri="{BB962C8B-B14F-4D97-AF65-F5344CB8AC3E}">
        <p14:creationId xmlns:p14="http://schemas.microsoft.com/office/powerpoint/2010/main" val="56215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17</a:t>
            </a:fld>
            <a:endParaRPr lang="en-US"/>
          </a:p>
        </p:txBody>
      </p:sp>
    </p:spTree>
    <p:extLst>
      <p:ext uri="{BB962C8B-B14F-4D97-AF65-F5344CB8AC3E}">
        <p14:creationId xmlns:p14="http://schemas.microsoft.com/office/powerpoint/2010/main" val="791772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FF6CDF-794E-4427-A88F-D37E84A406B0}" type="slidenum">
              <a:rPr lang="en-US" smtClean="0"/>
              <a:t>18</a:t>
            </a:fld>
            <a:endParaRPr lang="en-US"/>
          </a:p>
        </p:txBody>
      </p:sp>
    </p:spTree>
    <p:extLst>
      <p:ext uri="{BB962C8B-B14F-4D97-AF65-F5344CB8AC3E}">
        <p14:creationId xmlns:p14="http://schemas.microsoft.com/office/powerpoint/2010/main" val="214934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FF6CDF-794E-4427-A88F-D37E84A406B0}" type="slidenum">
              <a:rPr lang="en-US" smtClean="0"/>
              <a:t>3</a:t>
            </a:fld>
            <a:endParaRPr lang="en-US"/>
          </a:p>
        </p:txBody>
      </p:sp>
    </p:spTree>
    <p:extLst>
      <p:ext uri="{BB962C8B-B14F-4D97-AF65-F5344CB8AC3E}">
        <p14:creationId xmlns:p14="http://schemas.microsoft.com/office/powerpoint/2010/main" val="415717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F6CDF-794E-4427-A88F-D37E84A406B0}" type="slidenum">
              <a:rPr lang="en-US" smtClean="0"/>
              <a:t>4</a:t>
            </a:fld>
            <a:endParaRPr lang="en-US"/>
          </a:p>
        </p:txBody>
      </p:sp>
    </p:spTree>
    <p:extLst>
      <p:ext uri="{BB962C8B-B14F-4D97-AF65-F5344CB8AC3E}">
        <p14:creationId xmlns:p14="http://schemas.microsoft.com/office/powerpoint/2010/main" val="415717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3AFF6CDF-794E-4427-A88F-D37E84A406B0}" type="slidenum">
              <a:rPr lang="en-US" smtClean="0"/>
              <a:t>5</a:t>
            </a:fld>
            <a:endParaRPr lang="en-US"/>
          </a:p>
        </p:txBody>
      </p:sp>
    </p:spTree>
    <p:extLst>
      <p:ext uri="{BB962C8B-B14F-4D97-AF65-F5344CB8AC3E}">
        <p14:creationId xmlns:p14="http://schemas.microsoft.com/office/powerpoint/2010/main" val="41735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2"/>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6</a:t>
            </a:fld>
            <a:endParaRPr lang="en-US"/>
          </a:p>
        </p:txBody>
      </p:sp>
    </p:spTree>
    <p:extLst>
      <p:ext uri="{BB962C8B-B14F-4D97-AF65-F5344CB8AC3E}">
        <p14:creationId xmlns:p14="http://schemas.microsoft.com/office/powerpoint/2010/main" val="273657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8</a:t>
            </a:fld>
            <a:endParaRPr lang="en-US"/>
          </a:p>
        </p:txBody>
      </p:sp>
    </p:spTree>
    <p:extLst>
      <p:ext uri="{BB962C8B-B14F-4D97-AF65-F5344CB8AC3E}">
        <p14:creationId xmlns:p14="http://schemas.microsoft.com/office/powerpoint/2010/main" val="280909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9</a:t>
            </a:fld>
            <a:endParaRPr lang="en-US"/>
          </a:p>
        </p:txBody>
      </p:sp>
    </p:spTree>
    <p:extLst>
      <p:ext uri="{BB962C8B-B14F-4D97-AF65-F5344CB8AC3E}">
        <p14:creationId xmlns:p14="http://schemas.microsoft.com/office/powerpoint/2010/main" val="266336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10</a:t>
            </a:fld>
            <a:endParaRPr lang="en-US"/>
          </a:p>
        </p:txBody>
      </p:sp>
    </p:spTree>
    <p:extLst>
      <p:ext uri="{BB962C8B-B14F-4D97-AF65-F5344CB8AC3E}">
        <p14:creationId xmlns:p14="http://schemas.microsoft.com/office/powerpoint/2010/main" val="331891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3AFF6CDF-794E-4427-A88F-D37E84A406B0}" type="slidenum">
              <a:rPr lang="en-US" smtClean="0"/>
              <a:t>11</a:t>
            </a:fld>
            <a:endParaRPr lang="en-US"/>
          </a:p>
        </p:txBody>
      </p:sp>
    </p:spTree>
    <p:extLst>
      <p:ext uri="{BB962C8B-B14F-4D97-AF65-F5344CB8AC3E}">
        <p14:creationId xmlns:p14="http://schemas.microsoft.com/office/powerpoint/2010/main" val="3238884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his is not nee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A87-6718-4B11-ACDA-C3CAD9501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6EA02-5309-4A7C-97AE-67572CEA2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B18CC-32F2-406F-A82D-B343E746411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5" name="Footer Placeholder 4">
            <a:extLst>
              <a:ext uri="{FF2B5EF4-FFF2-40B4-BE49-F238E27FC236}">
                <a16:creationId xmlns:a16="http://schemas.microsoft.com/office/drawing/2014/main" id="{45D731B8-4D12-4383-AEAF-3DCC417374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6F08F3-6AA2-4880-B565-24ADBA362013}"/>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Picture 7">
            <a:extLst>
              <a:ext uri="{FF2B5EF4-FFF2-40B4-BE49-F238E27FC236}">
                <a16:creationId xmlns:a16="http://schemas.microsoft.com/office/drawing/2014/main" id="{E8FE7B8F-2F6F-4E8A-ACC3-A5E78D3B4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5262" y="0"/>
            <a:ext cx="1266738" cy="993893"/>
          </a:xfrm>
          <a:prstGeom prst="rect">
            <a:avLst/>
          </a:prstGeom>
          <a:solidFill>
            <a:schemeClr val="bg1"/>
          </a:solidFill>
        </p:spPr>
      </p:pic>
      <p:pic>
        <p:nvPicPr>
          <p:cNvPr id="9" name="Picture 8">
            <a:extLst>
              <a:ext uri="{FF2B5EF4-FFF2-40B4-BE49-F238E27FC236}">
                <a16:creationId xmlns:a16="http://schemas.microsoft.com/office/drawing/2014/main" id="{6758E707-2758-4A96-98AE-211E09AC9AE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323475"/>
            <a:ext cx="4644852" cy="575962"/>
          </a:xfrm>
          <a:prstGeom prst="rect">
            <a:avLst/>
          </a:prstGeom>
          <a:solidFill>
            <a:srgbClr val="BFD9F1">
              <a:alpha val="61000"/>
            </a:srgbClr>
          </a:solidFill>
        </p:spPr>
      </p:pic>
    </p:spTree>
    <p:extLst>
      <p:ext uri="{BB962C8B-B14F-4D97-AF65-F5344CB8AC3E}">
        <p14:creationId xmlns:p14="http://schemas.microsoft.com/office/powerpoint/2010/main" val="221064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One Half Photo Left">
    <p:spTree>
      <p:nvGrpSpPr>
        <p:cNvPr id="1" name=""/>
        <p:cNvGrpSpPr/>
        <p:nvPr/>
      </p:nvGrpSpPr>
      <p:grpSpPr>
        <a:xfrm>
          <a:off x="0" y="0"/>
          <a:ext cx="0" cy="0"/>
          <a:chOff x="0" y="0"/>
          <a:chExt cx="0" cy="0"/>
        </a:xfrm>
      </p:grpSpPr>
      <p:sp>
        <p:nvSpPr>
          <p:cNvPr id="41" name="Rectangle 40"/>
          <p:cNvSpPr/>
          <p:nvPr userDrawn="1"/>
        </p:nvSpPr>
        <p:spPr>
          <a:xfrm>
            <a:off x="1198596" y="-1"/>
            <a:ext cx="10993404"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9" name="Text Placeholder 32"/>
          <p:cNvSpPr>
            <a:spLocks noGrp="1"/>
          </p:cNvSpPr>
          <p:nvPr>
            <p:ph type="body" sz="quarter" idx="14"/>
          </p:nvPr>
        </p:nvSpPr>
        <p:spPr>
          <a:xfrm>
            <a:off x="1338146" y="192036"/>
            <a:ext cx="10627882" cy="576820"/>
          </a:xfrm>
          <a:prstGeom prst="rect">
            <a:avLst/>
          </a:prstGeom>
        </p:spPr>
        <p:txBody>
          <a:bodyPr/>
          <a:lstStyle>
            <a:lvl1pPr marL="0" indent="0">
              <a:buNone/>
              <a:defRPr sz="3600" b="0" i="0" baseline="0">
                <a:solidFill>
                  <a:schemeClr val="bg1"/>
                </a:solidFill>
                <a:latin typeface="+mj-lt"/>
                <a:ea typeface="Arial" charset="0"/>
                <a:cs typeface="Arial"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a:t>Edit Master text styles</a:t>
            </a:r>
          </a:p>
        </p:txBody>
      </p:sp>
      <p:sp>
        <p:nvSpPr>
          <p:cNvPr id="40" name="Text Placeholder 20"/>
          <p:cNvSpPr>
            <a:spLocks noGrp="1"/>
          </p:cNvSpPr>
          <p:nvPr>
            <p:ph type="body" sz="quarter" idx="10" hasCustomPrompt="1"/>
          </p:nvPr>
        </p:nvSpPr>
        <p:spPr>
          <a:xfrm>
            <a:off x="6148552" y="1152932"/>
            <a:ext cx="5817477" cy="5211522"/>
          </a:xfrm>
          <a:prstGeom prst="rect">
            <a:avLst/>
          </a:prstGeom>
        </p:spPr>
        <p:txBody>
          <a:bodyPr/>
          <a:lstStyle>
            <a:lvl1pPr marL="0" indent="0">
              <a:buSzPct val="100000"/>
              <a:buFont typeface="Arial" panose="020B0604020202020204" pitchFamily="34" charset="0"/>
              <a:buNone/>
              <a:defRPr sz="2400" b="0" i="0" baseline="0">
                <a:latin typeface="+mj-lt"/>
                <a:ea typeface="Arial" charset="0"/>
                <a:cs typeface="Arial"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a:t>Here is a block of text, accompanied by a nice picture on the left.</a:t>
            </a:r>
          </a:p>
        </p:txBody>
      </p:sp>
      <p:pic>
        <p:nvPicPr>
          <p:cNvPr id="43" name="Picture 4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30334"/>
            <a:ext cx="3285641" cy="327666"/>
          </a:xfrm>
          <a:prstGeom prst="rect">
            <a:avLst/>
          </a:prstGeom>
        </p:spPr>
      </p:pic>
      <p:sp>
        <p:nvSpPr>
          <p:cNvPr id="44" name="Rectangle 43"/>
          <p:cNvSpPr/>
          <p:nvPr userDrawn="1"/>
        </p:nvSpPr>
        <p:spPr>
          <a:xfrm>
            <a:off x="1084881" y="6530334"/>
            <a:ext cx="1110711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1203828" cy="960895"/>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5"/>
          </p:nvPr>
        </p:nvSpPr>
        <p:spPr>
          <a:xfrm>
            <a:off x="239952" y="1152525"/>
            <a:ext cx="5577524" cy="5211763"/>
          </a:xfrm>
          <a:prstGeom prst="rect">
            <a:avLst/>
          </a:prstGeom>
        </p:spPr>
        <p:txBody>
          <a:bodyPr/>
          <a:lstStyle>
            <a:lvl1pPr marL="0" indent="0">
              <a:buNone/>
              <a:defRPr>
                <a:effectLst/>
                <a:latin typeface="+mj-lt"/>
              </a:defRPr>
            </a:lvl1pPr>
          </a:lstStyle>
          <a:p>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4185" y="105509"/>
            <a:ext cx="890093" cy="749873"/>
          </a:xfrm>
          <a:prstGeom prst="rect">
            <a:avLst/>
          </a:prstGeom>
        </p:spPr>
      </p:pic>
    </p:spTree>
    <p:extLst>
      <p:ext uri="{BB962C8B-B14F-4D97-AF65-F5344CB8AC3E}">
        <p14:creationId xmlns:p14="http://schemas.microsoft.com/office/powerpoint/2010/main" val="2724906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7E29-D7BD-4564-9DD0-6FBE920E6ED9}"/>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B5F82E2-91E1-4645-907D-3A0DBF82F5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64F08-90DD-485A-80DC-EE4A93D21991}"/>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5" name="Footer Placeholder 4">
            <a:extLst>
              <a:ext uri="{FF2B5EF4-FFF2-40B4-BE49-F238E27FC236}">
                <a16:creationId xmlns:a16="http://schemas.microsoft.com/office/drawing/2014/main" id="{205BF607-0DF4-4BF0-99C6-4EEED61396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3BDE48-251C-462F-A9E9-8C20CD71CD9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7" name="Content Placeholder 4">
            <a:extLst>
              <a:ext uri="{FF2B5EF4-FFF2-40B4-BE49-F238E27FC236}">
                <a16:creationId xmlns:a16="http://schemas.microsoft.com/office/drawing/2014/main" id="{168794A4-6746-4BD1-9562-7991C59DBF0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10" name="Picture 9">
            <a:extLst>
              <a:ext uri="{FF2B5EF4-FFF2-40B4-BE49-F238E27FC236}">
                <a16:creationId xmlns:a16="http://schemas.microsoft.com/office/drawing/2014/main" id="{29F79A38-6CD0-4066-9D39-68C996B4E1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C2D11C08-7E4B-4240-B412-5D0B509027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159794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295F-E6A2-48C9-AA8F-E678C643336C}"/>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D588DB-3C9C-4B98-9195-43026C8D1B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22A6F6-DB0D-4B34-8A5C-E40E90300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E5414-E16B-4479-A3E1-64747F445AD3}"/>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6" name="Footer Placeholder 5">
            <a:extLst>
              <a:ext uri="{FF2B5EF4-FFF2-40B4-BE49-F238E27FC236}">
                <a16:creationId xmlns:a16="http://schemas.microsoft.com/office/drawing/2014/main" id="{E917BA76-4374-4112-A76D-64A8E3DEE1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F06119-8E55-41DF-A6D9-E69E294CCA57}"/>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333EA2E9-E8AB-45CE-B58F-989B419D2E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3172CF27-AD3F-4F0F-B2AB-9AECCB2E55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B5A8A235-194F-411B-891A-8CEFA36B131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80914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A7E-A688-4E13-AE6F-376D04B15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8FDDD-FE61-461E-B8CD-D904A5223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9003A-7E2A-4A88-A273-F8091EDB03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E2D82-5797-4334-B5F9-3ECD0A4F1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9AF3BE-164C-4DE8-9D39-0C3BB96BF7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A85F0-8328-4A3C-9E10-FFCC49A3E2D5}"/>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8" name="Footer Placeholder 7">
            <a:extLst>
              <a:ext uri="{FF2B5EF4-FFF2-40B4-BE49-F238E27FC236}">
                <a16:creationId xmlns:a16="http://schemas.microsoft.com/office/drawing/2014/main" id="{297825FA-71E5-42D0-A69E-AB86CA3B2A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73569E-43ED-4E83-8BF6-093E6883F9C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10" name="Picture 9">
            <a:extLst>
              <a:ext uri="{FF2B5EF4-FFF2-40B4-BE49-F238E27FC236}">
                <a16:creationId xmlns:a16="http://schemas.microsoft.com/office/drawing/2014/main" id="{CBEF493B-E6A9-4C8E-8012-A947C534FA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215CACF0-901A-494E-BD8A-D23C97EAAB4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43297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04C2-91EA-48C9-A155-980C50D84292}"/>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Date Placeholder 2">
            <a:extLst>
              <a:ext uri="{FF2B5EF4-FFF2-40B4-BE49-F238E27FC236}">
                <a16:creationId xmlns:a16="http://schemas.microsoft.com/office/drawing/2014/main" id="{9447D938-A0DE-4D3F-A11E-4BCD8FD4054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4" name="Footer Placeholder 3">
            <a:extLst>
              <a:ext uri="{FF2B5EF4-FFF2-40B4-BE49-F238E27FC236}">
                <a16:creationId xmlns:a16="http://schemas.microsoft.com/office/drawing/2014/main" id="{F25DB100-4AAA-4BF0-B82D-EF8B07218D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6982B8E-BC79-4E84-B703-2E1BD210BBCF}"/>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6" name="Content Placeholder 4">
            <a:extLst>
              <a:ext uri="{FF2B5EF4-FFF2-40B4-BE49-F238E27FC236}">
                <a16:creationId xmlns:a16="http://schemas.microsoft.com/office/drawing/2014/main" id="{3017CFD4-F8EB-4F6B-B4FC-7D4C42F827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7" name="Picture 6">
            <a:extLst>
              <a:ext uri="{FF2B5EF4-FFF2-40B4-BE49-F238E27FC236}">
                <a16:creationId xmlns:a16="http://schemas.microsoft.com/office/drawing/2014/main" id="{458BA033-7F8C-45A0-BFFA-8C4A7A4E30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8" name="Picture 7">
            <a:extLst>
              <a:ext uri="{FF2B5EF4-FFF2-40B4-BE49-F238E27FC236}">
                <a16:creationId xmlns:a16="http://schemas.microsoft.com/office/drawing/2014/main" id="{7A0D6B42-2626-465A-9E46-64ABE31CC2B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47444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72074-52E6-405E-91DB-2F59C65CAB6D}"/>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3" name="Footer Placeholder 2">
            <a:extLst>
              <a:ext uri="{FF2B5EF4-FFF2-40B4-BE49-F238E27FC236}">
                <a16:creationId xmlns:a16="http://schemas.microsoft.com/office/drawing/2014/main" id="{A0C86D94-C871-404D-B845-3BA8BF69CC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87B515F-4FC9-4D2B-AB6B-369E69D5A23B}"/>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6" name="Picture 5">
            <a:extLst>
              <a:ext uri="{FF2B5EF4-FFF2-40B4-BE49-F238E27FC236}">
                <a16:creationId xmlns:a16="http://schemas.microsoft.com/office/drawing/2014/main" id="{58290959-59C0-414F-AA3A-2534A4BBA80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pic>
        <p:nvPicPr>
          <p:cNvPr id="5" name="Picture 4">
            <a:extLst>
              <a:ext uri="{FF2B5EF4-FFF2-40B4-BE49-F238E27FC236}">
                <a16:creationId xmlns:a16="http://schemas.microsoft.com/office/drawing/2014/main" id="{5A9E9AC3-D69B-4A12-B584-876F0C68C6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spTree>
    <p:extLst>
      <p:ext uri="{BB962C8B-B14F-4D97-AF65-F5344CB8AC3E}">
        <p14:creationId xmlns:p14="http://schemas.microsoft.com/office/powerpoint/2010/main" val="61139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1220A-F6A6-4E12-BCC5-A4D3BC9A3ED0}"/>
              </a:ext>
            </a:extLst>
          </p:cNvPr>
          <p:cNvSpPr>
            <a:spLocks noGrp="1"/>
          </p:cNvSpPr>
          <p:nvPr>
            <p:ph idx="1"/>
          </p:nvPr>
        </p:nvSpPr>
        <p:spPr>
          <a:xfrm>
            <a:off x="5183188" y="1564104"/>
            <a:ext cx="6172200" cy="42969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B1E6DE-414D-4E4F-BA0E-E84CE62660DA}"/>
              </a:ext>
            </a:extLst>
          </p:cNvPr>
          <p:cNvSpPr>
            <a:spLocks noGrp="1"/>
          </p:cNvSpPr>
          <p:nvPr>
            <p:ph type="body" sz="half" idx="2"/>
          </p:nvPr>
        </p:nvSpPr>
        <p:spPr>
          <a:xfrm>
            <a:off x="839788" y="1564104"/>
            <a:ext cx="3932237" cy="43048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C2971-DEAF-4AF1-A40C-0D70A7315C84}"/>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6" name="Footer Placeholder 5">
            <a:extLst>
              <a:ext uri="{FF2B5EF4-FFF2-40B4-BE49-F238E27FC236}">
                <a16:creationId xmlns:a16="http://schemas.microsoft.com/office/drawing/2014/main" id="{C354DD35-FF78-432A-8386-457086B664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9039DE-84D5-4246-B777-681AD6B1219A}"/>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EA53FFFF-5D75-4884-9DC5-7DC50253CFF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8C5699F-09F6-4206-A5ED-86193E9839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1183542B-566C-4E3A-BDE3-3262125F8BE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
        <p:nvSpPr>
          <p:cNvPr id="12" name="Title 1">
            <a:extLst>
              <a:ext uri="{FF2B5EF4-FFF2-40B4-BE49-F238E27FC236}">
                <a16:creationId xmlns:a16="http://schemas.microsoft.com/office/drawing/2014/main" id="{A15D9247-473C-467F-87C2-4E399B184CEB}"/>
              </a:ext>
            </a:extLst>
          </p:cNvPr>
          <p:cNvSpPr>
            <a:spLocks noGrp="1"/>
          </p:cNvSpPr>
          <p:nvPr>
            <p:ph type="title"/>
          </p:nvPr>
        </p:nvSpPr>
        <p:spPr>
          <a:xfrm>
            <a:off x="838200" y="365125"/>
            <a:ext cx="10515600" cy="962459"/>
          </a:xfrm>
        </p:spPr>
        <p:txBody>
          <a:bodyPr/>
          <a:lstStyle/>
          <a:p>
            <a:r>
              <a:rPr lang="en-US"/>
              <a:t>Click to edit Master title style</a:t>
            </a:r>
          </a:p>
        </p:txBody>
      </p:sp>
    </p:spTree>
    <p:extLst>
      <p:ext uri="{BB962C8B-B14F-4D97-AF65-F5344CB8AC3E}">
        <p14:creationId xmlns:p14="http://schemas.microsoft.com/office/powerpoint/2010/main" val="41559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839788" y="457200"/>
            <a:ext cx="3932237" cy="87038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5183188" y="1327584"/>
            <a:ext cx="6172200" cy="45334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650D1F96-2BC4-4091-B7DB-7E4AF7BC0F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F603C0AD-145F-4FBF-B9D9-E5707936F02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66005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ection Brea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A35419-6147-4661-8BDA-E07612AEF712}"/>
              </a:ext>
            </a:extLst>
          </p:cNvPr>
          <p:cNvSpPr/>
          <p:nvPr userDrawn="1"/>
        </p:nvSpPr>
        <p:spPr>
          <a:xfrm>
            <a:off x="1" y="0"/>
            <a:ext cx="948906" cy="6858000"/>
          </a:xfrm>
          <a:prstGeom prst="rect">
            <a:avLst/>
          </a:prstGeom>
          <a:solidFill>
            <a:srgbClr val="18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6291683" y="434350"/>
            <a:ext cx="3932237" cy="87038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948907" y="0"/>
            <a:ext cx="498606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6291683" y="17375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12/21/2020</a:t>
            </a:fld>
            <a:endParaRPr lang="en-US"/>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3760" y="-17746"/>
            <a:ext cx="1266738" cy="993893"/>
          </a:xfrm>
          <a:prstGeom prst="rect">
            <a:avLst/>
          </a:prstGeom>
        </p:spPr>
      </p:pic>
    </p:spTree>
    <p:extLst>
      <p:ext uri="{BB962C8B-B14F-4D97-AF65-F5344CB8AC3E}">
        <p14:creationId xmlns:p14="http://schemas.microsoft.com/office/powerpoint/2010/main" val="396799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01BDF-3040-4674-98E2-3E90B57DA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3E270-3BB7-4B98-931A-8E5D28E4C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807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3rdgradethoughts.com/2012/12/whole-brain-teaching-simple-lesson-plan.htm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hyperlink" Target="https://creativecommons.org/licenses/by-nd/3.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eclkc.ohs.acf.hhs.gov/video/curriculum-responsive-childrens-interests-home-visiting-video-1" TargetMode="Externa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eclkc.ohs.acf.hhs.gov/video/curriculum-responsive-childrens-interests-home-visiting-video-2"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food&#10;&#10;Description automatically generated">
            <a:extLst>
              <a:ext uri="{FF2B5EF4-FFF2-40B4-BE49-F238E27FC236}">
                <a16:creationId xmlns:a16="http://schemas.microsoft.com/office/drawing/2014/main" id="{C4A55FA9-7F52-4312-B2D1-5A50437F5FD2}"/>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96708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6352-6279-4DDA-8A2F-1ECE3F739194}"/>
              </a:ext>
            </a:extLst>
          </p:cNvPr>
          <p:cNvSpPr>
            <a:spLocks noGrp="1"/>
          </p:cNvSpPr>
          <p:nvPr>
            <p:ph type="title"/>
          </p:nvPr>
        </p:nvSpPr>
        <p:spPr>
          <a:xfrm>
            <a:off x="611090" y="182245"/>
            <a:ext cx="10969820" cy="1050131"/>
          </a:xfrm>
        </p:spPr>
        <p:txBody>
          <a:bodyPr>
            <a:normAutofit fontScale="90000"/>
          </a:bodyPr>
          <a:lstStyle/>
          <a:p>
            <a:r>
              <a:rPr lang="en-US" dirty="0"/>
              <a:t>Partnering with Families to Learn About Children’s Interests: </a:t>
            </a:r>
            <a:r>
              <a:rPr lang="en-US" b="1" dirty="0"/>
              <a:t>Personal Interests</a:t>
            </a:r>
          </a:p>
        </p:txBody>
      </p:sp>
      <p:pic>
        <p:nvPicPr>
          <p:cNvPr id="7" name="Content Placeholder 6" descr="A group of people sitting on a couch&#10;&#10;Description automatically generated">
            <a:extLst>
              <a:ext uri="{FF2B5EF4-FFF2-40B4-BE49-F238E27FC236}">
                <a16:creationId xmlns:a16="http://schemas.microsoft.com/office/drawing/2014/main" id="{BCC1FAFB-0BED-4E41-BAA0-846B4A592A0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560819" y="2217420"/>
            <a:ext cx="4557577" cy="3240409"/>
          </a:xfrm>
        </p:spPr>
      </p:pic>
      <p:pic>
        <p:nvPicPr>
          <p:cNvPr id="12" name="Content Placeholder 11" descr="A person sitting on a table&#10;&#10;Description automatically generated">
            <a:extLst>
              <a:ext uri="{FF2B5EF4-FFF2-40B4-BE49-F238E27FC236}">
                <a16:creationId xmlns:a16="http://schemas.microsoft.com/office/drawing/2014/main" id="{EE7D82C2-5E6F-9741-9A05-60B09093F320}"/>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1073604" y="2247011"/>
            <a:ext cx="4557577" cy="3210817"/>
          </a:xfrm>
        </p:spPr>
      </p:pic>
    </p:spTree>
    <p:extLst>
      <p:ext uri="{BB962C8B-B14F-4D97-AF65-F5344CB8AC3E}">
        <p14:creationId xmlns:p14="http://schemas.microsoft.com/office/powerpoint/2010/main" val="279394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6352-6279-4DDA-8A2F-1ECE3F739194}"/>
              </a:ext>
            </a:extLst>
          </p:cNvPr>
          <p:cNvSpPr>
            <a:spLocks noGrp="1"/>
          </p:cNvSpPr>
          <p:nvPr>
            <p:ph type="title"/>
          </p:nvPr>
        </p:nvSpPr>
        <p:spPr>
          <a:xfrm>
            <a:off x="838199" y="239949"/>
            <a:ext cx="10515600" cy="962459"/>
          </a:xfrm>
        </p:spPr>
        <p:txBody>
          <a:bodyPr>
            <a:normAutofit fontScale="90000"/>
          </a:bodyPr>
          <a:lstStyle/>
          <a:p>
            <a:r>
              <a:rPr lang="en-US" dirty="0"/>
              <a:t>Partnering with Families to Learn About Children’s Interests: </a:t>
            </a:r>
            <a:r>
              <a:rPr lang="en-US" b="1" dirty="0"/>
              <a:t>Situational Interests</a:t>
            </a:r>
          </a:p>
        </p:txBody>
      </p:sp>
      <p:pic>
        <p:nvPicPr>
          <p:cNvPr id="6" name="Content Placeholder 5">
            <a:extLst>
              <a:ext uri="{FF2B5EF4-FFF2-40B4-BE49-F238E27FC236}">
                <a16:creationId xmlns:a16="http://schemas.microsoft.com/office/drawing/2014/main" id="{4E84220D-B941-FD4E-A349-1F884C18106B}"/>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374574" y="1459864"/>
            <a:ext cx="5442851" cy="4836977"/>
          </a:xfrm>
          <a:prstGeom prst="flowChartAlternateProcess">
            <a:avLst/>
          </a:prstGeom>
        </p:spPr>
      </p:pic>
    </p:spTree>
    <p:extLst>
      <p:ext uri="{BB962C8B-B14F-4D97-AF65-F5344CB8AC3E}">
        <p14:creationId xmlns:p14="http://schemas.microsoft.com/office/powerpoint/2010/main" val="235281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0477-D98C-EB49-AB24-276D4116FD2F}"/>
              </a:ext>
            </a:extLst>
          </p:cNvPr>
          <p:cNvSpPr>
            <a:spLocks noGrp="1"/>
          </p:cNvSpPr>
          <p:nvPr>
            <p:ph type="title"/>
          </p:nvPr>
        </p:nvSpPr>
        <p:spPr/>
        <p:txBody>
          <a:bodyPr/>
          <a:lstStyle/>
          <a:p>
            <a:r>
              <a:rPr lang="en-US" dirty="0"/>
              <a:t>Home-Based Curricula Support</a:t>
            </a:r>
          </a:p>
        </p:txBody>
      </p:sp>
      <p:graphicFrame>
        <p:nvGraphicFramePr>
          <p:cNvPr id="4" name="Content Placeholder 3">
            <a:extLst>
              <a:ext uri="{FF2B5EF4-FFF2-40B4-BE49-F238E27FC236}">
                <a16:creationId xmlns:a16="http://schemas.microsoft.com/office/drawing/2014/main" id="{AD1F5738-D515-5845-BAA1-8E3F893697FB}"/>
              </a:ext>
            </a:extLst>
          </p:cNvPr>
          <p:cNvGraphicFramePr>
            <a:graphicFrameLocks noGrp="1"/>
          </p:cNvGraphicFramePr>
          <p:nvPr>
            <p:ph idx="1"/>
            <p:extLst>
              <p:ext uri="{D42A27DB-BD31-4B8C-83A1-F6EECF244321}">
                <p14:modId xmlns:p14="http://schemas.microsoft.com/office/powerpoint/2010/main" val="74904542"/>
              </p:ext>
            </p:extLst>
          </p:nvPr>
        </p:nvGraphicFramePr>
        <p:xfrm>
          <a:off x="98612" y="1430536"/>
          <a:ext cx="11994776" cy="5165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7846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CF-FF0B-D242-8FAF-737F9F16046F}"/>
              </a:ext>
            </a:extLst>
          </p:cNvPr>
          <p:cNvSpPr>
            <a:spLocks noGrp="1"/>
          </p:cNvSpPr>
          <p:nvPr>
            <p:ph type="title"/>
          </p:nvPr>
        </p:nvSpPr>
        <p:spPr/>
        <p:txBody>
          <a:bodyPr/>
          <a:lstStyle/>
          <a:p>
            <a:r>
              <a:rPr lang="en-US" dirty="0"/>
              <a:t>Home as a Learning Environment</a:t>
            </a:r>
          </a:p>
        </p:txBody>
      </p:sp>
      <p:sp>
        <p:nvSpPr>
          <p:cNvPr id="5" name="TextBox 4">
            <a:extLst>
              <a:ext uri="{FF2B5EF4-FFF2-40B4-BE49-F238E27FC236}">
                <a16:creationId xmlns:a16="http://schemas.microsoft.com/office/drawing/2014/main" id="{E35081BC-FF7E-D348-AF37-605BE145201D}"/>
              </a:ext>
            </a:extLst>
          </p:cNvPr>
          <p:cNvSpPr txBox="1"/>
          <p:nvPr/>
        </p:nvSpPr>
        <p:spPr>
          <a:xfrm>
            <a:off x="838200" y="1291243"/>
            <a:ext cx="10515600" cy="5509200"/>
          </a:xfrm>
          <a:prstGeom prst="rect">
            <a:avLst/>
          </a:prstGeom>
          <a:noFill/>
        </p:spPr>
        <p:txBody>
          <a:bodyPr wrap="square" rtlCol="0">
            <a:spAutoFit/>
          </a:bodyPr>
          <a:lstStyle/>
          <a:p>
            <a:r>
              <a:rPr lang="en-US" sz="3200" dirty="0"/>
              <a:t>Making It Count All Day Long for Toddlers</a:t>
            </a:r>
          </a:p>
          <a:p>
            <a:r>
              <a:rPr lang="en-US" dirty="0"/>
              <a:t>Did you know that children enjoy counting their way across the day?  Here are some ways to incorporate counting throughout daily routines.</a:t>
            </a:r>
          </a:p>
          <a:p>
            <a:endParaRPr lang="en-US" dirty="0"/>
          </a:p>
          <a:p>
            <a:r>
              <a:rPr lang="en-US" b="1" dirty="0"/>
              <a:t>Rise and Shine </a:t>
            </a:r>
            <a:r>
              <a:rPr lang="en-US" dirty="0"/>
              <a:t>:  Use number words as you help your child get dressed – “You have one shirt and one pair of pants. You put one leg in each side of your pants – one! Two! And now two socks for your two feet. </a:t>
            </a:r>
          </a:p>
          <a:p>
            <a:endParaRPr lang="en-US" dirty="0"/>
          </a:p>
          <a:p>
            <a:r>
              <a:rPr lang="en-US" b="1" dirty="0"/>
              <a:t>Outside</a:t>
            </a:r>
            <a:r>
              <a:rPr lang="en-US" dirty="0"/>
              <a:t>:  While playing outdoors,  count with your child the number of birds or trees you see or the number of times you push them on the swing. </a:t>
            </a:r>
          </a:p>
          <a:p>
            <a:endParaRPr lang="en-US" b="1" dirty="0"/>
          </a:p>
          <a:p>
            <a:r>
              <a:rPr lang="en-US" b="1" dirty="0"/>
              <a:t>Meal Time:  C</a:t>
            </a:r>
            <a:r>
              <a:rPr lang="en-US" dirty="0"/>
              <a:t>ount with your child the number of people in your family and count out enough plates, cups, and utensils  to set the table.  Ask your child to count the number of items on their plate</a:t>
            </a:r>
          </a:p>
          <a:p>
            <a:endParaRPr lang="en-US" dirty="0"/>
          </a:p>
          <a:p>
            <a:r>
              <a:rPr lang="en-US" b="1" dirty="0"/>
              <a:t>Clean-Up Time: </a:t>
            </a:r>
            <a:r>
              <a:rPr lang="en-US" dirty="0"/>
              <a:t>As you and your child clean-up, count the toys as you put them away.  </a:t>
            </a:r>
          </a:p>
          <a:p>
            <a:endParaRPr lang="en-US" b="1" dirty="0"/>
          </a:p>
          <a:p>
            <a:r>
              <a:rPr lang="en-US" b="1" dirty="0"/>
              <a:t>Bed Time: </a:t>
            </a:r>
            <a:r>
              <a:rPr lang="en-US" dirty="0"/>
              <a:t>Look for things in your bedtime story that can be counted – such as the number of characters or items on </a:t>
            </a:r>
            <a:r>
              <a:rPr lang="en-US"/>
              <a:t>a page. </a:t>
            </a:r>
            <a:endParaRPr lang="en-US" sz="3200" dirty="0"/>
          </a:p>
          <a:p>
            <a:endParaRPr lang="en-US" sz="3200" dirty="0"/>
          </a:p>
        </p:txBody>
      </p:sp>
      <p:sp>
        <p:nvSpPr>
          <p:cNvPr id="7" name="Rounded Rectangle 6">
            <a:extLst>
              <a:ext uri="{FF2B5EF4-FFF2-40B4-BE49-F238E27FC236}">
                <a16:creationId xmlns:a16="http://schemas.microsoft.com/office/drawing/2014/main" id="{6C84A2E0-1C4D-0449-BDF9-5FBFDBC0B581}"/>
              </a:ext>
            </a:extLst>
          </p:cNvPr>
          <p:cNvSpPr/>
          <p:nvPr/>
        </p:nvSpPr>
        <p:spPr>
          <a:xfrm>
            <a:off x="437322" y="1327583"/>
            <a:ext cx="11379539" cy="49340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22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CF-FF0B-D242-8FAF-737F9F16046F}"/>
              </a:ext>
            </a:extLst>
          </p:cNvPr>
          <p:cNvSpPr>
            <a:spLocks noGrp="1"/>
          </p:cNvSpPr>
          <p:nvPr>
            <p:ph type="title"/>
          </p:nvPr>
        </p:nvSpPr>
        <p:spPr>
          <a:xfrm>
            <a:off x="838200" y="425744"/>
            <a:ext cx="10515600" cy="962459"/>
          </a:xfrm>
        </p:spPr>
        <p:txBody>
          <a:bodyPr/>
          <a:lstStyle/>
          <a:p>
            <a:r>
              <a:rPr lang="en-US" dirty="0"/>
              <a:t>Learning Experiences</a:t>
            </a:r>
          </a:p>
        </p:txBody>
      </p:sp>
      <p:sp>
        <p:nvSpPr>
          <p:cNvPr id="12" name="TextBox 11">
            <a:extLst>
              <a:ext uri="{FF2B5EF4-FFF2-40B4-BE49-F238E27FC236}">
                <a16:creationId xmlns:a16="http://schemas.microsoft.com/office/drawing/2014/main" id="{BF206536-8477-D347-B446-32BE219F5C26}"/>
              </a:ext>
            </a:extLst>
          </p:cNvPr>
          <p:cNvSpPr txBox="1"/>
          <p:nvPr/>
        </p:nvSpPr>
        <p:spPr>
          <a:xfrm>
            <a:off x="2695074" y="4507531"/>
            <a:ext cx="4359776" cy="230832"/>
          </a:xfrm>
          <a:prstGeom prst="rect">
            <a:avLst/>
          </a:prstGeom>
          <a:noFill/>
        </p:spPr>
        <p:txBody>
          <a:bodyPr wrap="square" rtlCol="0">
            <a:spAutoFit/>
          </a:bodyPr>
          <a:lstStyle/>
          <a:p>
            <a:r>
              <a:rPr lang="en-US" sz="900">
                <a:hlinkClick r:id="rId3" tooltip="http://www.3rdgradethoughts.com/2012/12/whole-brain-teaching-simple-lesson-plan.html"/>
              </a:rPr>
              <a:t>This Photo</a:t>
            </a:r>
            <a:r>
              <a:rPr lang="en-US" sz="900"/>
              <a:t> by Unknown Author is licensed under </a:t>
            </a:r>
            <a:r>
              <a:rPr lang="en-US" sz="900">
                <a:hlinkClick r:id="rId4" tooltip="https://creativecommons.org/licenses/by-nd/3.0/"/>
              </a:rPr>
              <a:t>CC BY-ND</a:t>
            </a:r>
            <a:endParaRPr lang="en-US" sz="900"/>
          </a:p>
        </p:txBody>
      </p:sp>
      <p:grpSp>
        <p:nvGrpSpPr>
          <p:cNvPr id="4" name="Group 3">
            <a:extLst>
              <a:ext uri="{FF2B5EF4-FFF2-40B4-BE49-F238E27FC236}">
                <a16:creationId xmlns:a16="http://schemas.microsoft.com/office/drawing/2014/main" id="{02D551D3-69C2-434E-95C4-9D23E895D62D}"/>
              </a:ext>
            </a:extLst>
          </p:cNvPr>
          <p:cNvGrpSpPr/>
          <p:nvPr/>
        </p:nvGrpSpPr>
        <p:grpSpPr>
          <a:xfrm>
            <a:off x="656493" y="1388203"/>
            <a:ext cx="11066584" cy="6590952"/>
            <a:chOff x="838200" y="1327584"/>
            <a:chExt cx="10515600" cy="6651571"/>
          </a:xfrm>
        </p:grpSpPr>
        <p:sp>
          <p:nvSpPr>
            <p:cNvPr id="15" name="Rounded Rectangle 14">
              <a:extLst>
                <a:ext uri="{FF2B5EF4-FFF2-40B4-BE49-F238E27FC236}">
                  <a16:creationId xmlns:a16="http://schemas.microsoft.com/office/drawing/2014/main" id="{5B8DF0BF-A749-A841-9028-8247E2821E67}"/>
                </a:ext>
              </a:extLst>
            </p:cNvPr>
            <p:cNvSpPr/>
            <p:nvPr/>
          </p:nvSpPr>
          <p:spPr>
            <a:xfrm>
              <a:off x="838200" y="1327584"/>
              <a:ext cx="10515600" cy="489879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85C1ABC-D877-7044-9652-D9030AEF3C8A}"/>
                </a:ext>
              </a:extLst>
            </p:cNvPr>
            <p:cNvSpPr txBox="1"/>
            <p:nvPr/>
          </p:nvSpPr>
          <p:spPr>
            <a:xfrm>
              <a:off x="1166830" y="2069845"/>
              <a:ext cx="9508790" cy="5909310"/>
            </a:xfrm>
            <a:prstGeom prst="rect">
              <a:avLst/>
            </a:prstGeom>
            <a:noFill/>
          </p:spPr>
          <p:txBody>
            <a:bodyPr wrap="square" rtlCol="0">
              <a:spAutoFit/>
            </a:bodyPr>
            <a:lstStyle/>
            <a:p>
              <a:r>
                <a:rPr lang="en-US" sz="2000" b="1" dirty="0"/>
                <a:t>Action and Reaction</a:t>
              </a:r>
            </a:p>
            <a:p>
              <a:endParaRPr lang="en-US" sz="800" b="1" dirty="0"/>
            </a:p>
            <a:p>
              <a:r>
                <a:rPr lang="en-US" sz="1600" b="1" dirty="0"/>
                <a:t>Goals: S</a:t>
              </a:r>
              <a:r>
                <a:rPr lang="en-US" sz="1600" dirty="0"/>
                <a:t>upport</a:t>
              </a:r>
              <a:r>
                <a:rPr lang="en-US" sz="1600" b="1" dirty="0"/>
                <a:t> </a:t>
              </a:r>
              <a:r>
                <a:rPr lang="en-US" sz="1600" dirty="0"/>
                <a:t>fine motor development, attempts to repeat actions.</a:t>
              </a:r>
              <a:endParaRPr lang="en-US" sz="800" dirty="0"/>
            </a:p>
            <a:p>
              <a:endParaRPr lang="en-US" sz="1600" b="1" dirty="0"/>
            </a:p>
            <a:p>
              <a:r>
                <a:rPr lang="en-US" sz="1600" b="1" dirty="0"/>
                <a:t>Suggested materials: </a:t>
              </a:r>
              <a:r>
                <a:rPr lang="en-US" sz="1600" dirty="0"/>
                <a:t>small toys</a:t>
              </a:r>
            </a:p>
            <a:p>
              <a:endParaRPr lang="en-US" sz="1600" dirty="0"/>
            </a:p>
            <a:p>
              <a:pPr marL="285750" indent="-285750">
                <a:buFont typeface="Arial" panose="020B0604020202020204" pitchFamily="34" charset="0"/>
                <a:buChar char="•"/>
              </a:pPr>
              <a:r>
                <a:rPr lang="en-US" sz="1600" dirty="0"/>
                <a:t>Drop a toy and watch your baby’s reaction.</a:t>
              </a:r>
            </a:p>
            <a:p>
              <a:pPr marL="285750" indent="-285750">
                <a:buFont typeface="Arial" panose="020B0604020202020204" pitchFamily="34" charset="0"/>
                <a:buChar char="•"/>
              </a:pPr>
              <a:r>
                <a:rPr lang="en-US" sz="1600" dirty="0"/>
                <a:t>What does he do if you hand it back to him?</a:t>
              </a:r>
            </a:p>
            <a:p>
              <a:pPr marL="285750" indent="-285750">
                <a:buFont typeface="Arial" panose="020B0604020202020204" pitchFamily="34" charset="0"/>
                <a:buChar char="•"/>
              </a:pPr>
              <a:r>
                <a:rPr lang="en-US" sz="1600" dirty="0"/>
                <a:t>If he drops the toy again, watch for his reaction.  </a:t>
              </a:r>
            </a:p>
            <a:p>
              <a:pPr marL="742950" lvl="1" indent="-285750">
                <a:buFont typeface="Arial" panose="020B0604020202020204" pitchFamily="34" charset="0"/>
                <a:buChar char="•"/>
              </a:pPr>
              <a:r>
                <a:rPr lang="en-US" sz="1600" dirty="0"/>
                <a:t>What do you think he’s feeling?</a:t>
              </a:r>
            </a:p>
            <a:p>
              <a:pPr marL="742950" lvl="1" indent="-285750">
                <a:buFont typeface="Arial" panose="020B0604020202020204" pitchFamily="34" charset="0"/>
                <a:buChar char="•"/>
              </a:pPr>
              <a:r>
                <a:rPr lang="en-US" sz="1600" dirty="0"/>
                <a:t>What happens when you hand him the toy again?</a:t>
              </a:r>
            </a:p>
            <a:p>
              <a:pPr marL="285750" indent="-285750">
                <a:buFont typeface="Arial" panose="020B0604020202020204" pitchFamily="34" charset="0"/>
                <a:buChar char="•"/>
              </a:pPr>
              <a:r>
                <a:rPr lang="en-US" sz="1600" dirty="0"/>
                <a:t>If one of you drops the toy again, what does he do?</a:t>
              </a:r>
            </a:p>
            <a:p>
              <a:pPr marL="285750" indent="-285750">
                <a:buFont typeface="Arial" panose="020B0604020202020204" pitchFamily="34" charset="0"/>
                <a:buChar char="•"/>
              </a:pPr>
              <a:endParaRPr lang="en-US" sz="1600" dirty="0"/>
            </a:p>
            <a:p>
              <a:endParaRPr lang="en-US" sz="1600" dirty="0"/>
            </a:p>
            <a:p>
              <a:endParaRPr lang="en-US" sz="1600" dirty="0"/>
            </a:p>
            <a:p>
              <a:endParaRPr lang="en-US" sz="800" dirty="0"/>
            </a:p>
            <a:p>
              <a:endParaRPr lang="en-US" sz="800" dirty="0"/>
            </a:p>
            <a:p>
              <a:pPr marL="342900" indent="-342900">
                <a:buFont typeface="+mj-lt"/>
                <a:buAutoNum type="arabicPeriod"/>
              </a:pPr>
              <a:endParaRPr lang="en-US" dirty="0"/>
            </a:p>
            <a:p>
              <a:endParaRPr lang="en-US" dirty="0"/>
            </a:p>
            <a:p>
              <a:pPr marL="342900" indent="-342900">
                <a:buFont typeface="+mj-lt"/>
                <a:buAutoNum type="arabicPeriod"/>
              </a:pPr>
              <a:endParaRPr lang="en-US" dirty="0"/>
            </a:p>
            <a:p>
              <a:endParaRPr lang="en-US" b="1" dirty="0"/>
            </a:p>
            <a:p>
              <a:endParaRPr lang="en-US" b="1" dirty="0"/>
            </a:p>
            <a:p>
              <a:endParaRPr lang="en-US" dirty="0"/>
            </a:p>
            <a:p>
              <a:endParaRPr lang="en-US" dirty="0"/>
            </a:p>
          </p:txBody>
        </p:sp>
      </p:grpSp>
      <p:sp>
        <p:nvSpPr>
          <p:cNvPr id="3" name="TextBox 2">
            <a:extLst>
              <a:ext uri="{FF2B5EF4-FFF2-40B4-BE49-F238E27FC236}">
                <a16:creationId xmlns:a16="http://schemas.microsoft.com/office/drawing/2014/main" id="{F040C8EC-CDBB-7B42-B7C8-3B141FC9989E}"/>
              </a:ext>
            </a:extLst>
          </p:cNvPr>
          <p:cNvSpPr txBox="1"/>
          <p:nvPr/>
        </p:nvSpPr>
        <p:spPr>
          <a:xfrm>
            <a:off x="1166830" y="1578212"/>
            <a:ext cx="4708190" cy="369332"/>
          </a:xfrm>
          <a:prstGeom prst="rect">
            <a:avLst/>
          </a:prstGeom>
          <a:noFill/>
        </p:spPr>
        <p:txBody>
          <a:bodyPr wrap="square" rtlCol="0">
            <a:spAutoFit/>
          </a:bodyPr>
          <a:lstStyle/>
          <a:p>
            <a:r>
              <a:rPr lang="en-US" b="1" dirty="0"/>
              <a:t>AT SIX MONTHS</a:t>
            </a:r>
          </a:p>
        </p:txBody>
      </p:sp>
      <p:pic>
        <p:nvPicPr>
          <p:cNvPr id="7" name="Picture 6" descr="A person sitting on a table&#10;&#10;Description automatically generated">
            <a:extLst>
              <a:ext uri="{FF2B5EF4-FFF2-40B4-BE49-F238E27FC236}">
                <a16:creationId xmlns:a16="http://schemas.microsoft.com/office/drawing/2014/main" id="{9C8DB396-E24A-D442-9742-EB1389A0BC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31380" y="3266356"/>
            <a:ext cx="3444240" cy="2482350"/>
          </a:xfrm>
          <a:prstGeom prst="rect">
            <a:avLst/>
          </a:prstGeom>
        </p:spPr>
      </p:pic>
    </p:spTree>
    <p:extLst>
      <p:ext uri="{BB962C8B-B14F-4D97-AF65-F5344CB8AC3E}">
        <p14:creationId xmlns:p14="http://schemas.microsoft.com/office/powerpoint/2010/main" val="132311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EA1B77E0-6A4D-984C-9BC5-39BE11CFE0BA}"/>
              </a:ext>
            </a:extLst>
          </p:cNvPr>
          <p:cNvSpPr/>
          <p:nvPr/>
        </p:nvSpPr>
        <p:spPr>
          <a:xfrm>
            <a:off x="482112" y="1314454"/>
            <a:ext cx="11227776" cy="49596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7505056E-574C-BB4C-82AE-B8B670CC955A}"/>
              </a:ext>
            </a:extLst>
          </p:cNvPr>
          <p:cNvSpPr>
            <a:spLocks noGrp="1"/>
          </p:cNvSpPr>
          <p:nvPr>
            <p:ph type="title"/>
          </p:nvPr>
        </p:nvSpPr>
        <p:spPr/>
        <p:txBody>
          <a:bodyPr/>
          <a:lstStyle/>
          <a:p>
            <a:r>
              <a:rPr lang="en-US" dirty="0"/>
              <a:t>Parent-Child Interactions</a:t>
            </a:r>
          </a:p>
        </p:txBody>
      </p:sp>
      <p:sp>
        <p:nvSpPr>
          <p:cNvPr id="3" name="Content Placeholder 2">
            <a:extLst>
              <a:ext uri="{FF2B5EF4-FFF2-40B4-BE49-F238E27FC236}">
                <a16:creationId xmlns:a16="http://schemas.microsoft.com/office/drawing/2014/main" id="{8FC386ED-3B77-7645-8F3B-483160AC9000}"/>
              </a:ext>
            </a:extLst>
          </p:cNvPr>
          <p:cNvSpPr>
            <a:spLocks noGrp="1"/>
          </p:cNvSpPr>
          <p:nvPr>
            <p:ph idx="1"/>
          </p:nvPr>
        </p:nvSpPr>
        <p:spPr>
          <a:xfrm>
            <a:off x="838200" y="1475429"/>
            <a:ext cx="10752992" cy="4959648"/>
          </a:xfrm>
        </p:spPr>
        <p:txBody>
          <a:bodyPr>
            <a:normAutofit/>
          </a:bodyPr>
          <a:lstStyle/>
          <a:p>
            <a:pPr marL="0" indent="0">
              <a:buNone/>
            </a:pPr>
            <a:r>
              <a:rPr lang="en-US" sz="2400" b="1" dirty="0"/>
              <a:t>HELPFUL HINT: LOOK, LISTEN, LEARN, and TALK THROUGHOUT THE DAY</a:t>
            </a:r>
          </a:p>
          <a:p>
            <a:r>
              <a:rPr lang="en-US" sz="2400" b="1" dirty="0"/>
              <a:t>LOOK:  </a:t>
            </a:r>
            <a:r>
              <a:rPr lang="en-US" sz="2400" dirty="0"/>
              <a:t>What does your child look at, reach for, point to or play with?  What makes him smile?</a:t>
            </a:r>
          </a:p>
          <a:p>
            <a:r>
              <a:rPr lang="en-US" sz="2400" b="1" dirty="0"/>
              <a:t>LISTEN</a:t>
            </a:r>
            <a:r>
              <a:rPr lang="en-US" sz="2400" dirty="0"/>
              <a:t>:   What makes your child laugh or squeal with delight?  What does he like to talk about?</a:t>
            </a:r>
          </a:p>
          <a:p>
            <a:r>
              <a:rPr lang="en-US" sz="2400" b="1" dirty="0"/>
              <a:t>LEARN</a:t>
            </a:r>
            <a:r>
              <a:rPr lang="en-US" sz="2400" dirty="0"/>
              <a:t>:  Your child communicates with you in different ways. </a:t>
            </a:r>
          </a:p>
          <a:p>
            <a:r>
              <a:rPr lang="en-US" sz="2400" b="1" dirty="0"/>
              <a:t>TALK</a:t>
            </a:r>
            <a:r>
              <a:rPr lang="en-US" sz="2400" dirty="0"/>
              <a:t>:  Talk to your child about what he’s doing while he is doing it. Ask questions about what he’s doing.  This talk gives him the words for his actions, and it shows how interested you are in what he’s doing.</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83844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479C-275C-514A-B3E3-25F68076DBF3}"/>
              </a:ext>
            </a:extLst>
          </p:cNvPr>
          <p:cNvSpPr>
            <a:spLocks noGrp="1"/>
          </p:cNvSpPr>
          <p:nvPr>
            <p:ph type="title"/>
          </p:nvPr>
        </p:nvSpPr>
        <p:spPr>
          <a:xfrm>
            <a:off x="711200" y="275917"/>
            <a:ext cx="10515600" cy="962459"/>
          </a:xfrm>
        </p:spPr>
        <p:txBody>
          <a:bodyPr>
            <a:normAutofit fontScale="90000"/>
          </a:bodyPr>
          <a:lstStyle/>
          <a:p>
            <a:r>
              <a:rPr lang="en-US" dirty="0"/>
              <a:t>Activity: Building on a Toddler’s Personal Interests</a:t>
            </a:r>
          </a:p>
        </p:txBody>
      </p:sp>
      <p:pic>
        <p:nvPicPr>
          <p:cNvPr id="6" name="Content Placeholder 5" descr="A person sitting on a bed&#10;&#10;Description automatically generated">
            <a:extLst>
              <a:ext uri="{FF2B5EF4-FFF2-40B4-BE49-F238E27FC236}">
                <a16:creationId xmlns:a16="http://schemas.microsoft.com/office/drawing/2014/main" id="{03A4A448-BE12-FE41-9BB9-6CE4637DE3E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9885"/>
          <a:stretch/>
        </p:blipFill>
        <p:spPr>
          <a:xfrm>
            <a:off x="396070" y="3621881"/>
            <a:ext cx="2836080" cy="2328415"/>
          </a:xfrm>
        </p:spPr>
      </p:pic>
      <p:sp>
        <p:nvSpPr>
          <p:cNvPr id="7" name="Cloud Callout 6">
            <a:extLst>
              <a:ext uri="{FF2B5EF4-FFF2-40B4-BE49-F238E27FC236}">
                <a16:creationId xmlns:a16="http://schemas.microsoft.com/office/drawing/2014/main" id="{21A491C8-746D-AF4A-BA4A-564FD61C6F3F}"/>
              </a:ext>
            </a:extLst>
          </p:cNvPr>
          <p:cNvSpPr/>
          <p:nvPr/>
        </p:nvSpPr>
        <p:spPr>
          <a:xfrm>
            <a:off x="1814110" y="1412315"/>
            <a:ext cx="5034988" cy="2685327"/>
          </a:xfrm>
          <a:prstGeom prst="cloudCallout">
            <a:avLst>
              <a:gd name="adj1" fmla="val -17809"/>
              <a:gd name="adj2" fmla="val 6793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3C4CEE-8532-A245-8464-BA924817BE8D}"/>
              </a:ext>
            </a:extLst>
          </p:cNvPr>
          <p:cNvSpPr txBox="1"/>
          <p:nvPr/>
        </p:nvSpPr>
        <p:spPr>
          <a:xfrm>
            <a:off x="2820686" y="1785482"/>
            <a:ext cx="3148314" cy="1938992"/>
          </a:xfrm>
          <a:prstGeom prst="rect">
            <a:avLst/>
          </a:prstGeom>
          <a:noFill/>
        </p:spPr>
        <p:txBody>
          <a:bodyPr wrap="square" rtlCol="0">
            <a:spAutoFit/>
          </a:bodyPr>
          <a:lstStyle/>
          <a:p>
            <a:pPr algn="ctr"/>
            <a:r>
              <a:rPr lang="en-US" sz="2400" dirty="0"/>
              <a:t>How do I use my program’s home-based curriculum responsively with this family and child?</a:t>
            </a:r>
          </a:p>
        </p:txBody>
      </p:sp>
      <p:pic>
        <p:nvPicPr>
          <p:cNvPr id="4" name="Picture 3">
            <a:extLst>
              <a:ext uri="{FF2B5EF4-FFF2-40B4-BE49-F238E27FC236}">
                <a16:creationId xmlns:a16="http://schemas.microsoft.com/office/drawing/2014/main" id="{B5337E00-D750-4BE8-90B9-41C8B153A7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999" y="3428999"/>
            <a:ext cx="5081588" cy="2619375"/>
          </a:xfrm>
          <a:prstGeom prst="rect">
            <a:avLst/>
          </a:prstGeom>
        </p:spPr>
      </p:pic>
      <p:pic>
        <p:nvPicPr>
          <p:cNvPr id="8" name="Picture 2" descr="A picture containing clipart&#10;&#10;Description generated with high confidence">
            <a:hlinkClick r:id="rId5"/>
            <a:extLst>
              <a:ext uri="{FF2B5EF4-FFF2-40B4-BE49-F238E27FC236}">
                <a16:creationId xmlns:a16="http://schemas.microsoft.com/office/drawing/2014/main" id="{03EA15E0-F15E-4E3C-BBE4-1C08880264E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08608" y="4057902"/>
            <a:ext cx="1456370" cy="145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7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613F8-85D8-AB4A-87AD-4E87EC59F65E}"/>
              </a:ext>
            </a:extLst>
          </p:cNvPr>
          <p:cNvSpPr>
            <a:spLocks noGrp="1"/>
          </p:cNvSpPr>
          <p:nvPr>
            <p:ph type="title"/>
          </p:nvPr>
        </p:nvSpPr>
        <p:spPr>
          <a:xfrm>
            <a:off x="736600" y="298220"/>
            <a:ext cx="10617200" cy="905108"/>
          </a:xfrm>
        </p:spPr>
        <p:txBody>
          <a:bodyPr>
            <a:normAutofit fontScale="90000"/>
          </a:bodyPr>
          <a:lstStyle/>
          <a:p>
            <a:r>
              <a:rPr lang="en-US" dirty="0"/>
              <a:t>Activity: Following a Preschooler’s Situational  Interests</a:t>
            </a:r>
          </a:p>
        </p:txBody>
      </p:sp>
      <p:sp>
        <p:nvSpPr>
          <p:cNvPr id="6" name="Cloud Callout 5">
            <a:extLst>
              <a:ext uri="{FF2B5EF4-FFF2-40B4-BE49-F238E27FC236}">
                <a16:creationId xmlns:a16="http://schemas.microsoft.com/office/drawing/2014/main" id="{E68EADAD-3DBB-5842-A992-64B6B32BE7D1}"/>
              </a:ext>
            </a:extLst>
          </p:cNvPr>
          <p:cNvSpPr/>
          <p:nvPr/>
        </p:nvSpPr>
        <p:spPr>
          <a:xfrm>
            <a:off x="1708440" y="1473681"/>
            <a:ext cx="4974112" cy="2311111"/>
          </a:xfrm>
          <a:prstGeom prst="cloudCallout">
            <a:avLst>
              <a:gd name="adj1" fmla="val -21017"/>
              <a:gd name="adj2" fmla="val 74296"/>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084C81-7740-E24F-83B1-9AAC66419C4B}"/>
              </a:ext>
            </a:extLst>
          </p:cNvPr>
          <p:cNvSpPr txBox="1"/>
          <p:nvPr/>
        </p:nvSpPr>
        <p:spPr>
          <a:xfrm>
            <a:off x="2478443" y="1659740"/>
            <a:ext cx="3148314" cy="1938992"/>
          </a:xfrm>
          <a:prstGeom prst="rect">
            <a:avLst/>
          </a:prstGeom>
          <a:noFill/>
        </p:spPr>
        <p:txBody>
          <a:bodyPr wrap="square" rtlCol="0">
            <a:spAutoFit/>
          </a:bodyPr>
          <a:lstStyle/>
          <a:p>
            <a:pPr algn="ctr"/>
            <a:r>
              <a:rPr lang="en-US" sz="2400" dirty="0"/>
              <a:t>How do I use  my program’s home-based curriculum responsively with this family and child?</a:t>
            </a:r>
          </a:p>
        </p:txBody>
      </p:sp>
      <p:pic>
        <p:nvPicPr>
          <p:cNvPr id="4" name="Picture 3" descr="A person holding a baby&#10;&#10;Description automatically generated">
            <a:extLst>
              <a:ext uri="{FF2B5EF4-FFF2-40B4-BE49-F238E27FC236}">
                <a16:creationId xmlns:a16="http://schemas.microsoft.com/office/drawing/2014/main" id="{829E1DBF-105C-FB4B-8299-0969C7A94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32" y="3539010"/>
            <a:ext cx="2690417" cy="2456170"/>
          </a:xfrm>
          <a:prstGeom prst="rect">
            <a:avLst/>
          </a:prstGeom>
        </p:spPr>
      </p:pic>
      <p:pic>
        <p:nvPicPr>
          <p:cNvPr id="5" name="Picture 4">
            <a:extLst>
              <a:ext uri="{FF2B5EF4-FFF2-40B4-BE49-F238E27FC236}">
                <a16:creationId xmlns:a16="http://schemas.microsoft.com/office/drawing/2014/main" id="{9A96D550-97CD-41D5-92A7-EEE6D2A480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5200" y="3415375"/>
            <a:ext cx="5611128" cy="2889156"/>
          </a:xfrm>
          <a:prstGeom prst="rect">
            <a:avLst/>
          </a:prstGeom>
        </p:spPr>
      </p:pic>
      <p:pic>
        <p:nvPicPr>
          <p:cNvPr id="8" name="Picture 2" descr="A picture containing clipart&#10;&#10;Description generated with high confidence">
            <a:hlinkClick r:id="rId5"/>
            <a:extLst>
              <a:ext uri="{FF2B5EF4-FFF2-40B4-BE49-F238E27FC236}">
                <a16:creationId xmlns:a16="http://schemas.microsoft.com/office/drawing/2014/main" id="{DB2EFC5D-F089-4971-9591-B9799F4B61B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27157" y="3998258"/>
            <a:ext cx="1777053" cy="17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59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3E32-88ED-45EE-9C16-B6C42455B95D}"/>
              </a:ext>
            </a:extLst>
          </p:cNvPr>
          <p:cNvSpPr>
            <a:spLocks noGrp="1"/>
          </p:cNvSpPr>
          <p:nvPr>
            <p:ph type="title"/>
          </p:nvPr>
        </p:nvSpPr>
        <p:spPr>
          <a:xfrm>
            <a:off x="838200" y="365126"/>
            <a:ext cx="10515600" cy="820208"/>
          </a:xfrm>
        </p:spPr>
        <p:txBody>
          <a:bodyPr/>
          <a:lstStyle/>
          <a:p>
            <a:pPr algn="ctr"/>
            <a:r>
              <a:rPr lang="en-US"/>
              <a:t>Review</a:t>
            </a:r>
          </a:p>
        </p:txBody>
      </p:sp>
      <p:pic>
        <p:nvPicPr>
          <p:cNvPr id="5" name="Content Placeholder 4">
            <a:extLst>
              <a:ext uri="{FF2B5EF4-FFF2-40B4-BE49-F238E27FC236}">
                <a16:creationId xmlns:a16="http://schemas.microsoft.com/office/drawing/2014/main" id="{440DD0D5-20AF-4794-9FA8-77C2941F9C3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1185334"/>
            <a:ext cx="10515600" cy="142250"/>
          </a:xfrm>
        </p:spPr>
      </p:pic>
      <p:graphicFrame>
        <p:nvGraphicFramePr>
          <p:cNvPr id="7" name="Content Placeholder 4">
            <a:extLst>
              <a:ext uri="{FF2B5EF4-FFF2-40B4-BE49-F238E27FC236}">
                <a16:creationId xmlns:a16="http://schemas.microsoft.com/office/drawing/2014/main" id="{E51C77B1-6808-B540-BA28-186423843986}"/>
              </a:ext>
            </a:extLst>
          </p:cNvPr>
          <p:cNvGraphicFramePr>
            <a:graphicFrameLocks/>
          </p:cNvGraphicFramePr>
          <p:nvPr>
            <p:extLst>
              <p:ext uri="{D42A27DB-BD31-4B8C-83A1-F6EECF244321}">
                <p14:modId xmlns:p14="http://schemas.microsoft.com/office/powerpoint/2010/main" val="2246969726"/>
              </p:ext>
            </p:extLst>
          </p:nvPr>
        </p:nvGraphicFramePr>
        <p:xfrm>
          <a:off x="838200" y="1639646"/>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885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EBE1-324C-584D-BE63-D7E05A4E0C23}"/>
              </a:ext>
            </a:extLst>
          </p:cNvPr>
          <p:cNvSpPr>
            <a:spLocks noGrp="1"/>
          </p:cNvSpPr>
          <p:nvPr>
            <p:ph type="title"/>
          </p:nvPr>
        </p:nvSpPr>
        <p:spPr>
          <a:xfrm>
            <a:off x="838200" y="365125"/>
            <a:ext cx="10515600" cy="962459"/>
          </a:xfrm>
        </p:spPr>
        <p:txBody>
          <a:bodyPr/>
          <a:lstStyle/>
          <a:p>
            <a:r>
              <a:rPr lang="en-US" dirty="0"/>
              <a:t>Connections to the ELOF</a:t>
            </a:r>
          </a:p>
        </p:txBody>
      </p:sp>
      <p:pic>
        <p:nvPicPr>
          <p:cNvPr id="4" name="Content Placeholder 4" descr="Framework which includes central domains , approaches to learning , social and emotional devlopment , language and literacy , cognition , perceptual motor and physical devlopment , infant/toddler domain , language and communication preschooler domains literacy , mathematics , scientific reasoning.">
            <a:extLst>
              <a:ext uri="{FF2B5EF4-FFF2-40B4-BE49-F238E27FC236}">
                <a16:creationId xmlns:a16="http://schemas.microsoft.com/office/drawing/2014/main" id="{435AA41B-3BC4-0C4A-B0CA-564B599A410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838200" y="2200536"/>
            <a:ext cx="9929327" cy="3724014"/>
          </a:xfrm>
          <a:prstGeom prst="rect">
            <a:avLst/>
          </a:prstGeom>
        </p:spPr>
      </p:pic>
    </p:spTree>
    <p:extLst>
      <p:ext uri="{BB962C8B-B14F-4D97-AF65-F5344CB8AC3E}">
        <p14:creationId xmlns:p14="http://schemas.microsoft.com/office/powerpoint/2010/main" val="399851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S.House Graphic_ENG_hous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5296" y="-416520"/>
            <a:ext cx="9754362" cy="7315200"/>
          </a:xfrm>
          <a:prstGeom prst="rect">
            <a:avLst/>
          </a:prstGeom>
        </p:spPr>
      </p:pic>
    </p:spTree>
    <p:extLst>
      <p:ext uri="{BB962C8B-B14F-4D97-AF65-F5344CB8AC3E}">
        <p14:creationId xmlns:p14="http://schemas.microsoft.com/office/powerpoint/2010/main" val="365760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468833-F161-8349-BE93-A7A415A659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43657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lvl="0"/>
            <a:r>
              <a:rPr lang="en-US" b="1" dirty="0"/>
              <a:t>Discuss</a:t>
            </a:r>
            <a:r>
              <a:rPr lang="en-US" dirty="0"/>
              <a:t> the importance of learning with families about children’s interests.</a:t>
            </a:r>
          </a:p>
          <a:p>
            <a:pPr lvl="0"/>
            <a:r>
              <a:rPr lang="en-US" b="1" dirty="0"/>
              <a:t>Explore</a:t>
            </a:r>
            <a:r>
              <a:rPr lang="en-US" dirty="0"/>
              <a:t> ways</a:t>
            </a:r>
            <a:r>
              <a:rPr lang="en-US" b="1" dirty="0"/>
              <a:t> </a:t>
            </a:r>
            <a:r>
              <a:rPr lang="en-US" dirty="0"/>
              <a:t>curricula provide guidance on the home and socializations as environments, learning experiences, and parent-child interactions. </a:t>
            </a:r>
          </a:p>
          <a:p>
            <a:pPr lvl="0"/>
            <a:r>
              <a:rPr lang="en-US" b="1" dirty="0"/>
              <a:t>Learn </a:t>
            </a:r>
            <a:r>
              <a:rPr lang="en-US" dirty="0"/>
              <a:t>to work with families to use a curriculum responsively and build on a child’s interests.</a:t>
            </a:r>
            <a:r>
              <a:rPr lang="en-US" b="1" dirty="0"/>
              <a:t> </a:t>
            </a:r>
            <a:endParaRPr lang="en-US" dirty="0"/>
          </a:p>
        </p:txBody>
      </p:sp>
    </p:spTree>
    <p:extLst>
      <p:ext uri="{BB962C8B-B14F-4D97-AF65-F5344CB8AC3E}">
        <p14:creationId xmlns:p14="http://schemas.microsoft.com/office/powerpoint/2010/main" val="208950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76EB-66B7-8745-A5F1-4362566154FF}"/>
              </a:ext>
            </a:extLst>
          </p:cNvPr>
          <p:cNvSpPr>
            <a:spLocks noGrp="1"/>
          </p:cNvSpPr>
          <p:nvPr>
            <p:ph type="title"/>
          </p:nvPr>
        </p:nvSpPr>
        <p:spPr/>
        <p:txBody>
          <a:bodyPr>
            <a:normAutofit/>
          </a:bodyPr>
          <a:lstStyle/>
          <a:p>
            <a:r>
              <a:rPr lang="en-US" dirty="0"/>
              <a:t>Why Care About Children’s Interests?</a:t>
            </a:r>
          </a:p>
        </p:txBody>
      </p:sp>
      <p:pic>
        <p:nvPicPr>
          <p:cNvPr id="7" name="Content Placeholder 6" descr="A person sitting on a table&#10;&#10;Description automatically generated">
            <a:extLst>
              <a:ext uri="{FF2B5EF4-FFF2-40B4-BE49-F238E27FC236}">
                <a16:creationId xmlns:a16="http://schemas.microsoft.com/office/drawing/2014/main" id="{F9F8FA52-0AB6-EE48-B0FE-4B6DB20715C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261587" y="1825625"/>
            <a:ext cx="5668826" cy="4351338"/>
          </a:xfrm>
        </p:spPr>
      </p:pic>
    </p:spTree>
    <p:extLst>
      <p:ext uri="{BB962C8B-B14F-4D97-AF65-F5344CB8AC3E}">
        <p14:creationId xmlns:p14="http://schemas.microsoft.com/office/powerpoint/2010/main" val="272950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3118-AE33-0F47-9EA3-92286D062653}"/>
              </a:ext>
            </a:extLst>
          </p:cNvPr>
          <p:cNvSpPr>
            <a:spLocks noGrp="1"/>
          </p:cNvSpPr>
          <p:nvPr>
            <p:ph type="title"/>
          </p:nvPr>
        </p:nvSpPr>
        <p:spPr/>
        <p:txBody>
          <a:bodyPr>
            <a:normAutofit/>
          </a:bodyPr>
          <a:lstStyle/>
          <a:p>
            <a:r>
              <a:rPr lang="en-US" dirty="0"/>
              <a:t>Relationships: The Heart of Responsiveness</a:t>
            </a:r>
          </a:p>
        </p:txBody>
      </p:sp>
      <p:sp>
        <p:nvSpPr>
          <p:cNvPr id="4" name="Heart 3">
            <a:extLst>
              <a:ext uri="{FF2B5EF4-FFF2-40B4-BE49-F238E27FC236}">
                <a16:creationId xmlns:a16="http://schemas.microsoft.com/office/drawing/2014/main" id="{F7AD5309-C275-9343-B876-2FAF67749584}"/>
              </a:ext>
            </a:extLst>
          </p:cNvPr>
          <p:cNvSpPr/>
          <p:nvPr/>
        </p:nvSpPr>
        <p:spPr>
          <a:xfrm>
            <a:off x="2834640" y="1327584"/>
            <a:ext cx="5806440" cy="4983480"/>
          </a:xfrm>
          <a:prstGeom prst="heart">
            <a:avLst/>
          </a:prstGeom>
          <a:blipFill>
            <a:blip r:embed="rId2"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003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D924-688B-9F49-ACF0-A03725584E4B}"/>
              </a:ext>
            </a:extLst>
          </p:cNvPr>
          <p:cNvSpPr>
            <a:spLocks noGrp="1"/>
          </p:cNvSpPr>
          <p:nvPr>
            <p:ph type="title"/>
          </p:nvPr>
        </p:nvSpPr>
        <p:spPr>
          <a:xfrm>
            <a:off x="854764" y="404747"/>
            <a:ext cx="10515600" cy="962459"/>
          </a:xfrm>
        </p:spPr>
        <p:txBody>
          <a:bodyPr/>
          <a:lstStyle/>
          <a:p>
            <a:r>
              <a:rPr lang="en-US" dirty="0"/>
              <a:t>Active Role of Home Visitors</a:t>
            </a:r>
          </a:p>
        </p:txBody>
      </p:sp>
      <p:sp>
        <p:nvSpPr>
          <p:cNvPr id="9" name="Cloud Callout 8">
            <a:extLst>
              <a:ext uri="{FF2B5EF4-FFF2-40B4-BE49-F238E27FC236}">
                <a16:creationId xmlns:a16="http://schemas.microsoft.com/office/drawing/2014/main" id="{E5C07A38-5ABD-B54E-923B-4AC2377E055A}"/>
              </a:ext>
            </a:extLst>
          </p:cNvPr>
          <p:cNvSpPr/>
          <p:nvPr/>
        </p:nvSpPr>
        <p:spPr>
          <a:xfrm>
            <a:off x="2097321" y="1367207"/>
            <a:ext cx="9768469" cy="3851564"/>
          </a:xfrm>
          <a:prstGeom prst="cloudCallout">
            <a:avLst>
              <a:gd name="adj1" fmla="val -39014"/>
              <a:gd name="adj2" fmla="val 6091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357FAF39-42E3-8B48-A9DF-CF22626C0D2E}"/>
              </a:ext>
            </a:extLst>
          </p:cNvPr>
          <p:cNvGraphicFramePr>
            <a:graphicFrameLocks noGrp="1"/>
          </p:cNvGraphicFramePr>
          <p:nvPr>
            <p:extLst>
              <p:ext uri="{D42A27DB-BD31-4B8C-83A1-F6EECF244321}">
                <p14:modId xmlns:p14="http://schemas.microsoft.com/office/powerpoint/2010/main" val="3253914991"/>
              </p:ext>
            </p:extLst>
          </p:nvPr>
        </p:nvGraphicFramePr>
        <p:xfrm>
          <a:off x="2684564" y="2290821"/>
          <a:ext cx="7727697" cy="2348082"/>
        </p:xfrm>
        <a:graphic>
          <a:graphicData uri="http://schemas.openxmlformats.org/drawingml/2006/table">
            <a:tbl>
              <a:tblPr firstRow="1" bandRow="1">
                <a:tableStyleId>{5C22544A-7EE6-4342-B048-85BDC9FD1C3A}</a:tableStyleId>
              </a:tblPr>
              <a:tblGrid>
                <a:gridCol w="2575899">
                  <a:extLst>
                    <a:ext uri="{9D8B030D-6E8A-4147-A177-3AD203B41FA5}">
                      <a16:colId xmlns:a16="http://schemas.microsoft.com/office/drawing/2014/main" val="4163342583"/>
                    </a:ext>
                  </a:extLst>
                </a:gridCol>
                <a:gridCol w="2575899">
                  <a:extLst>
                    <a:ext uri="{9D8B030D-6E8A-4147-A177-3AD203B41FA5}">
                      <a16:colId xmlns:a16="http://schemas.microsoft.com/office/drawing/2014/main" val="861997558"/>
                    </a:ext>
                  </a:extLst>
                </a:gridCol>
                <a:gridCol w="2575899">
                  <a:extLst>
                    <a:ext uri="{9D8B030D-6E8A-4147-A177-3AD203B41FA5}">
                      <a16:colId xmlns:a16="http://schemas.microsoft.com/office/drawing/2014/main" val="2038009907"/>
                    </a:ext>
                  </a:extLst>
                </a:gridCol>
              </a:tblGrid>
              <a:tr h="2348082">
                <a:tc>
                  <a:txBody>
                    <a:bodyPr/>
                    <a:lstStyle/>
                    <a:p>
                      <a:pPr algn="ctr"/>
                      <a:r>
                        <a:rPr lang="en-US" sz="2400" b="0" dirty="0">
                          <a:solidFill>
                            <a:schemeClr val="tx1"/>
                          </a:solidFill>
                        </a:rPr>
                        <a:t>What do we know about the child’s interests?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a:solidFill>
                            <a:schemeClr val="tx1"/>
                          </a:solidFill>
                        </a:rPr>
                        <a:t>What does my program’s  curriculum offer?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a:solidFill>
                            <a:schemeClr val="tx1"/>
                          </a:solidFill>
                        </a:rPr>
                        <a:t>How do I use the curriculum responsively with this family and child?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27915"/>
                  </a:ext>
                </a:extLst>
              </a:tr>
            </a:tbl>
          </a:graphicData>
        </a:graphic>
      </p:graphicFrame>
      <p:pic>
        <p:nvPicPr>
          <p:cNvPr id="4" name="Picture 3" descr="A person in glasses looking at the camera&#10;&#10;Description automatically generated">
            <a:extLst>
              <a:ext uri="{FF2B5EF4-FFF2-40B4-BE49-F238E27FC236}">
                <a16:creationId xmlns:a16="http://schemas.microsoft.com/office/drawing/2014/main" id="{C40D461B-5BE5-234F-98A5-419DFD4084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093" y="4005032"/>
            <a:ext cx="2445511" cy="2209799"/>
          </a:xfrm>
          <a:prstGeom prst="ellipse">
            <a:avLst/>
          </a:prstGeom>
        </p:spPr>
      </p:pic>
    </p:spTree>
    <p:extLst>
      <p:ext uri="{BB962C8B-B14F-4D97-AF65-F5344CB8AC3E}">
        <p14:creationId xmlns:p14="http://schemas.microsoft.com/office/powerpoint/2010/main" val="25948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6800-2616-AF4A-BBFF-40689541F734}"/>
              </a:ext>
            </a:extLst>
          </p:cNvPr>
          <p:cNvSpPr>
            <a:spLocks noGrp="1"/>
          </p:cNvSpPr>
          <p:nvPr>
            <p:ph type="title"/>
          </p:nvPr>
        </p:nvSpPr>
        <p:spPr>
          <a:xfrm>
            <a:off x="345816" y="63912"/>
            <a:ext cx="10906008" cy="1115415"/>
          </a:xfrm>
        </p:spPr>
        <p:txBody>
          <a:bodyPr vert="horz" lIns="91440" tIns="45720" rIns="91440" bIns="45720" rtlCol="0" anchor="b">
            <a:normAutofit/>
          </a:bodyPr>
          <a:lstStyle/>
          <a:p>
            <a:pPr algn="ctr"/>
            <a:r>
              <a:rPr lang="en-US" sz="4200" kern="1200" dirty="0">
                <a:solidFill>
                  <a:schemeClr val="tx1"/>
                </a:solidFill>
                <a:latin typeface="+mj-lt"/>
                <a:ea typeface="+mj-ea"/>
                <a:cs typeface="+mj-cs"/>
              </a:rPr>
              <a:t>Observing and Learning About Children’s Interests</a:t>
            </a:r>
          </a:p>
        </p:txBody>
      </p:sp>
      <p:cxnSp>
        <p:nvCxnSpPr>
          <p:cNvPr id="19" name="Straight Connector 18">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80EEFF"/>
            </a:solidFill>
          </a:ln>
        </p:spPr>
        <p:style>
          <a:lnRef idx="1">
            <a:schemeClr val="accent1"/>
          </a:lnRef>
          <a:fillRef idx="0">
            <a:schemeClr val="accent1"/>
          </a:fillRef>
          <a:effectRef idx="0">
            <a:schemeClr val="accent1"/>
          </a:effectRef>
          <a:fontRef idx="minor">
            <a:schemeClr val="tx1"/>
          </a:fontRef>
        </p:style>
      </p:cxnSp>
      <p:pic>
        <p:nvPicPr>
          <p:cNvPr id="5" name="Picture 4" descr="A person sitting at a table&#10;&#10;Description automatically generated">
            <a:extLst>
              <a:ext uri="{FF2B5EF4-FFF2-40B4-BE49-F238E27FC236}">
                <a16:creationId xmlns:a16="http://schemas.microsoft.com/office/drawing/2014/main" id="{DA8101D8-9BEA-D74F-8BB1-00C6B51AE8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4134800" y="1488201"/>
            <a:ext cx="4163832" cy="3723869"/>
          </a:xfrm>
          <a:prstGeom prst="rect">
            <a:avLst/>
          </a:prstGeom>
        </p:spPr>
      </p:pic>
      <p:sp>
        <p:nvSpPr>
          <p:cNvPr id="7" name="Rectangle 6">
            <a:extLst>
              <a:ext uri="{FF2B5EF4-FFF2-40B4-BE49-F238E27FC236}">
                <a16:creationId xmlns:a16="http://schemas.microsoft.com/office/drawing/2014/main" id="{15D92259-B3D5-9F41-9EBF-89B0A88B0187}"/>
              </a:ext>
            </a:extLst>
          </p:cNvPr>
          <p:cNvSpPr/>
          <p:nvPr/>
        </p:nvSpPr>
        <p:spPr>
          <a:xfrm>
            <a:off x="8377051" y="1488202"/>
            <a:ext cx="3647309" cy="372386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holding a baby&#10;&#10;Description automatically generated">
            <a:extLst>
              <a:ext uri="{FF2B5EF4-FFF2-40B4-BE49-F238E27FC236}">
                <a16:creationId xmlns:a16="http://schemas.microsoft.com/office/drawing/2014/main" id="{AD9C7323-88A5-C343-97E6-F8AADABC58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400" y="1488205"/>
            <a:ext cx="4166088" cy="3723865"/>
          </a:xfrm>
          <a:prstGeom prst="rect">
            <a:avLst/>
          </a:prstGeom>
        </p:spPr>
      </p:pic>
    </p:spTree>
    <p:extLst>
      <p:ext uri="{BB962C8B-B14F-4D97-AF65-F5344CB8AC3E}">
        <p14:creationId xmlns:p14="http://schemas.microsoft.com/office/powerpoint/2010/main" val="3205555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8e6b88-029d-4974-94ab-4f46eee0f69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4C0ACEA8DAF04D970A1715B66301EA" ma:contentTypeVersion="10" ma:contentTypeDescription="Create a new document." ma:contentTypeScope="" ma:versionID="9041ff28876c537520f6b126ace39bd4">
  <xsd:schema xmlns:xsd="http://www.w3.org/2001/XMLSchema" xmlns:xs="http://www.w3.org/2001/XMLSchema" xmlns:p="http://schemas.microsoft.com/office/2006/metadata/properties" xmlns:ns2="638e6b88-029d-4974-94ab-4f46eee0f699" xmlns:ns3="86c47be5-a538-494d-86ba-4575a1c11fbc" targetNamespace="http://schemas.microsoft.com/office/2006/metadata/properties" ma:root="true" ma:fieldsID="a0c2c3e96807e4f5b6bc544139305446" ns2:_="" ns3:_="">
    <xsd:import namespace="638e6b88-029d-4974-94ab-4f46eee0f699"/>
    <xsd:import namespace="86c47be5-a538-494d-86ba-4575a1c11fb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6c47be5-a538-494d-86ba-4575a1c11fb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7573B4-FCEB-41FA-B825-6596928D8814}">
  <ds:schemaRefs>
    <ds:schemaRef ds:uri="http://schemas.microsoft.com/office/2006/metadata/properties"/>
    <ds:schemaRef ds:uri="http://schemas.microsoft.com/office/infopath/2007/PartnerControls"/>
    <ds:schemaRef ds:uri="638e6b88-029d-4974-94ab-4f46eee0f699"/>
  </ds:schemaRefs>
</ds:datastoreItem>
</file>

<file path=customXml/itemProps2.xml><?xml version="1.0" encoding="utf-8"?>
<ds:datastoreItem xmlns:ds="http://schemas.openxmlformats.org/officeDocument/2006/customXml" ds:itemID="{E8ABB737-6AD4-44D1-BAA7-EB4D56CA6A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e6b88-029d-4974-94ab-4f46eee0f699"/>
    <ds:schemaRef ds:uri="86c47be5-a538-494d-86ba-4575a1c11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6C1684-6783-42EE-ACDB-A0D872BEC8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657</Words>
  <Application>Microsoft Office PowerPoint</Application>
  <PresentationFormat>Widescreen</PresentationFormat>
  <Paragraphs>91</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vt:lpstr>
      <vt:lpstr>Segoe UI Light</vt:lpstr>
      <vt:lpstr>Office Theme</vt:lpstr>
      <vt:lpstr>PowerPoint Presentation</vt:lpstr>
      <vt:lpstr>Connections to the ELOF</vt:lpstr>
      <vt:lpstr>PowerPoint Presentation</vt:lpstr>
      <vt:lpstr>PowerPoint Presentation</vt:lpstr>
      <vt:lpstr>Objectives</vt:lpstr>
      <vt:lpstr>Why Care About Children’s Interests?</vt:lpstr>
      <vt:lpstr>Relationships: The Heart of Responsiveness</vt:lpstr>
      <vt:lpstr>Active Role of Home Visitors</vt:lpstr>
      <vt:lpstr>Observing and Learning About Children’s Interests</vt:lpstr>
      <vt:lpstr>Partnering with Families to Learn About Children’s Interests: Personal Interests</vt:lpstr>
      <vt:lpstr>Partnering with Families to Learn About Children’s Interests: Situational Interests</vt:lpstr>
      <vt:lpstr>Home-Based Curricula Support</vt:lpstr>
      <vt:lpstr>Home as a Learning Environment</vt:lpstr>
      <vt:lpstr>Learning Experiences</vt:lpstr>
      <vt:lpstr>Parent-Child Interactions</vt:lpstr>
      <vt:lpstr>Activity: Building on a Toddler’s Personal Interests</vt:lpstr>
      <vt:lpstr>Activity: Following a Preschooler’s Situational  Interests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Treshawn Anderson</dc:creator>
  <cp:lastModifiedBy>Bernard Lopez</cp:lastModifiedBy>
  <cp:revision>2</cp:revision>
  <dcterms:created xsi:type="dcterms:W3CDTF">2020-02-18T22:17:07Z</dcterms:created>
  <dcterms:modified xsi:type="dcterms:W3CDTF">2020-12-21T13:22:05Z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0x0101001B4C0ACEA8DAF04D970A1715B66301EA</vt:lpwstr>
  </property>
</Properties>
</file>