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7" r:id="rId2"/>
  </p:sldMasterIdLst>
  <p:notesMasterIdLst>
    <p:notesMasterId r:id="rId19"/>
  </p:notesMasterIdLst>
  <p:handoutMasterIdLst>
    <p:handoutMasterId r:id="rId20"/>
  </p:handoutMasterIdLst>
  <p:sldIdLst>
    <p:sldId id="298" r:id="rId3"/>
    <p:sldId id="300" r:id="rId4"/>
    <p:sldId id="296" r:id="rId5"/>
    <p:sldId id="265" r:id="rId6"/>
    <p:sldId id="267" r:id="rId7"/>
    <p:sldId id="268" r:id="rId8"/>
    <p:sldId id="269" r:id="rId9"/>
    <p:sldId id="290" r:id="rId10"/>
    <p:sldId id="288" r:id="rId11"/>
    <p:sldId id="282" r:id="rId12"/>
    <p:sldId id="294" r:id="rId13"/>
    <p:sldId id="281" r:id="rId14"/>
    <p:sldId id="276" r:id="rId15"/>
    <p:sldId id="297" r:id="rId16"/>
    <p:sldId id="278" r:id="rId17"/>
    <p:sldId id="299" r:id="rId1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E3283F1-5ECC-BC4E-B2E9-A19866F1C9A2}">
          <p14:sldIdLst>
            <p14:sldId id="298"/>
            <p14:sldId id="300"/>
            <p14:sldId id="296"/>
            <p14:sldId id="265"/>
            <p14:sldId id="267"/>
            <p14:sldId id="268"/>
            <p14:sldId id="269"/>
            <p14:sldId id="290"/>
            <p14:sldId id="288"/>
            <p14:sldId id="282"/>
            <p14:sldId id="294"/>
            <p14:sldId id="281"/>
            <p14:sldId id="276"/>
            <p14:sldId id="297"/>
            <p14:sldId id="278"/>
            <p14:sldId id="299"/>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Vick" initials="JV" lastIdx="4" clrIdx="0"/>
  <p:cmAuthor id="1" name="mek6d" initials="m" lastIdx="12" clrIdx="1"/>
  <p:cmAuthor id="2" name="bkh3d" initials="b" lastIdx="1" clrIdx="2"/>
  <p:cmAuthor id="3" name="Bettina Viteri" initials="" lastIdx="5" clrIdx="3"/>
  <p:cmAuthor id="4" name="Angela Notari Syverson" initials="" lastIdx="2" clrIdx="4"/>
  <p:cmAuthor id="5" name="T.M. Wardrop" initials="TMW" lastIdx="1" clrIdx="5"/>
  <p:cmAuthor id="6" name="Maggie" initials="" lastIdx="12"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045F7B"/>
    <a:srgbClr val="E1542B"/>
    <a:srgbClr val="9D674F"/>
    <a:srgbClr val="59B461"/>
    <a:srgbClr val="9F794E"/>
    <a:srgbClr val="00C900"/>
    <a:srgbClr val="2D8945"/>
    <a:srgbClr val="6B5133"/>
    <a:srgbClr val="D397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3" autoAdjust="0"/>
    <p:restoredTop sz="90231" autoAdjust="0"/>
  </p:normalViewPr>
  <p:slideViewPr>
    <p:cSldViewPr snapToGrid="0">
      <p:cViewPr varScale="1">
        <p:scale>
          <a:sx n="131" d="100"/>
          <a:sy n="131" d="100"/>
        </p:scale>
        <p:origin x="-9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4848"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B3265610-EFAD-EC48-9E59-3477A1F005C1}" type="datetimeFigureOut">
              <a:rPr lang="en-US" smtClean="0"/>
              <a:pPr/>
              <a:t>6/28/13</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51C0631D-B814-7F44-B836-1AE29DBFB36D}" type="slidenum">
              <a:rPr lang="en-US" smtClean="0"/>
              <a:pPr/>
              <a:t>‹#›</a:t>
            </a:fld>
            <a:endParaRPr lang="en-US"/>
          </a:p>
        </p:txBody>
      </p:sp>
    </p:spTree>
    <p:extLst>
      <p:ext uri="{BB962C8B-B14F-4D97-AF65-F5344CB8AC3E}">
        <p14:creationId xmlns:p14="http://schemas.microsoft.com/office/powerpoint/2010/main" val="980554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A08E84E2-8C02-421D-B747-E2B4E37B08BA}" type="datetimeFigureOut">
              <a:rPr lang="en-US" smtClean="0"/>
              <a:pPr/>
              <a:t>6/28/13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8277787-A0B5-4DB7-B777-E72895F662BE}" type="slidenum">
              <a:rPr lang="en-US" smtClean="0"/>
              <a:pPr/>
              <a:t>‹#›</a:t>
            </a:fld>
            <a:endParaRPr lang="en-US"/>
          </a:p>
        </p:txBody>
      </p:sp>
    </p:spTree>
    <p:extLst>
      <p:ext uri="{BB962C8B-B14F-4D97-AF65-F5344CB8AC3E}">
        <p14:creationId xmlns:p14="http://schemas.microsoft.com/office/powerpoint/2010/main" val="145501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89755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t>11</a:t>
            </a:fld>
            <a:endParaRPr lang="en-US"/>
          </a:p>
        </p:txBody>
      </p:sp>
    </p:spTree>
    <p:extLst>
      <p:ext uri="{BB962C8B-B14F-4D97-AF65-F5344CB8AC3E}">
        <p14:creationId xmlns:p14="http://schemas.microsoft.com/office/powerpoint/2010/main" val="4166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None/>
            </a:pPr>
            <a:endParaRPr lang="en-US" i="0" baseline="0" dirty="0" smtClean="0">
              <a:solidFill>
                <a:schemeClr val="tx1"/>
              </a:solidFill>
            </a:endParaRPr>
          </a:p>
          <a:p>
            <a:pPr lvl="1">
              <a:buFont typeface="Arial" pitchFamily="34" charset="0"/>
              <a:buNone/>
            </a:pPr>
            <a:endParaRPr lang="en-US" dirty="0" smtClean="0"/>
          </a:p>
          <a:p>
            <a:pPr lvl="0">
              <a:buFont typeface="Arial" pitchFamily="34" charset="0"/>
              <a:buNone/>
            </a:pPr>
            <a:endParaRPr lang="en-US" i="0" dirty="0" smtClean="0">
              <a:solidFill>
                <a:schemeClr val="tx1"/>
              </a:solidFill>
            </a:endParaRPr>
          </a:p>
          <a:p>
            <a:pPr marL="466618" lvl="1" defTabSz="933237">
              <a:defRPr/>
            </a:pPr>
            <a:endParaRPr lang="en-US" dirty="0" smtClean="0"/>
          </a:p>
          <a:p>
            <a:pPr lvl="1">
              <a:buFont typeface="Arial" pitchFamily="34" charset="0"/>
              <a:buChar char="•"/>
            </a:pPr>
            <a:endParaRPr lang="en-US" dirty="0" smtClean="0">
              <a:solidFill>
                <a:schemeClr val="tx1"/>
              </a:solidFill>
            </a:endParaRPr>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1225"/>
              </a:spcAft>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25"/>
              </a:spcAft>
            </a:pPr>
            <a:endParaRPr lang="en-US" dirty="0" smtClean="0"/>
          </a:p>
          <a:p>
            <a:pPr>
              <a:spcAft>
                <a:spcPts val="1225"/>
              </a:spcAft>
              <a:buFont typeface="Arial" pitchFamily="34" charset="0"/>
              <a:buChar char="•"/>
            </a:pPr>
            <a:endParaRPr lang="en-US" dirty="0" smtClean="0"/>
          </a:p>
          <a:p>
            <a:pPr defTabSz="933237">
              <a:buFont typeface="Arial"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i="0" dirty="0"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F464A2-EA97-4099-8F32-E997B892E3D1}" type="slidenum">
              <a:rPr lang="en-US"/>
              <a:pPr fontAlgn="base">
                <a:spcBef>
                  <a:spcPct val="0"/>
                </a:spcBef>
                <a:spcAft>
                  <a:spcPct val="0"/>
                </a:spcAft>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5</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8C1FB7-9B14-4039-89AC-6F000A0B52BF}" type="slidenum">
              <a:rPr lang="en-US"/>
              <a:pPr fontAlgn="base">
                <a:spcBef>
                  <a:spcPct val="0"/>
                </a:spcBef>
                <a:spcAft>
                  <a:spcPct val="0"/>
                </a:spcAft>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9</a:t>
            </a:fld>
            <a:endParaRPr lang="en-US"/>
          </a:p>
        </p:txBody>
      </p:sp>
    </p:spTree>
    <p:extLst>
      <p:ext uri="{BB962C8B-B14F-4D97-AF65-F5344CB8AC3E}">
        <p14:creationId xmlns:p14="http://schemas.microsoft.com/office/powerpoint/2010/main" val="416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endParaRPr lang="en-US" i="0" dirty="0" smtClean="0">
              <a:solidFill>
                <a:schemeClr val="tx1"/>
              </a:solidFill>
            </a:endParaRPr>
          </a:p>
          <a:p>
            <a:pPr lvl="1">
              <a:buFont typeface="Arial" pitchFamily="34" charset="0"/>
              <a:buNone/>
            </a:pPr>
            <a:endParaRPr lang="en-US" dirty="0" smtClean="0">
              <a:solidFill>
                <a:schemeClr val="tx1"/>
              </a:solidFill>
            </a:endParaRPr>
          </a:p>
          <a:p>
            <a:pPr lvl="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44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439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28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1609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40022296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dirty="0" smtClean="0">
                <a:solidFill>
                  <a:srgbClr val="1F497D"/>
                </a:solidFill>
                <a:ea typeface="ＭＳ Ｐゴシック" charset="0"/>
              </a:rPr>
              <a:t>For more Information</a:t>
            </a:r>
          </a:p>
          <a:p>
            <a:pPr algn="ctr">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1492934181"/>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96433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6/28/13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0792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4805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87780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7768941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8560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91552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825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65037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7930997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402422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7232964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6975032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874161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defTabSz="457200">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408732524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58214639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903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dirty="0" smtClean="0">
                <a:solidFill>
                  <a:srgbClr val="1F497D"/>
                </a:solidFill>
                <a:ea typeface="ＭＳ Ｐゴシック" charset="0"/>
              </a:rPr>
              <a:t>For more Information</a:t>
            </a:r>
          </a:p>
          <a:p>
            <a:pPr algn="ctr">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1722616905"/>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4494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6/28/13</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63965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6/28/13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710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07098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468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862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89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8659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917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39301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theme" Target="../theme/theme2.xml"/><Relationship Id="rId19" Type="http://schemas.openxmlformats.org/officeDocument/2006/relationships/image" Target="../media/image1.pn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BC453A-6B12-3E4E-8E5B-4BFBFD851DC7}" type="datetimeFigureOut">
              <a:rPr lang="en-US" smtClean="0">
                <a:solidFill>
                  <a:prstClr val="black">
                    <a:tint val="75000"/>
                  </a:prstClr>
                </a:solidFill>
                <a:latin typeface="Calibri"/>
              </a:rPr>
              <a:pPr defTabSz="457200"/>
              <a:t>6/28/13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6753842-EB21-0F45-9793-244089871662}"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436806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11" r:id="rId13"/>
    <p:sldLayoutId id="2147483712" r:id="rId14"/>
    <p:sldLayoutId id="2147483713" r:id="rId15"/>
    <p:sldLayoutId id="2147483715" r:id="rId16"/>
    <p:sldLayoutId id="2147483716" r:id="rId17"/>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prstClr val="black">
                    <a:tint val="75000"/>
                  </a:prstClr>
                </a:solidFill>
                <a:ea typeface="ＭＳ Ｐゴシック" charset="0"/>
              </a:rPr>
              <a:pPr/>
              <a:t>6/28/13</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prstClr val="black">
                    <a:tint val="75000"/>
                  </a:prstClr>
                </a:solidFill>
                <a:ea typeface="ＭＳ Ｐゴシック" charset="0"/>
              </a:rPr>
              <a:pPr/>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6882103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5.png"/><Relationship Id="rId1" Type="http://schemas.microsoft.com/office/2007/relationships/media" Target="../media/media2.wmv"/><Relationship Id="rId2" Type="http://schemas.openxmlformats.org/officeDocument/2006/relationships/video" Target="../media/media2.wm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4.png"/><Relationship Id="rId1" Type="http://schemas.microsoft.com/office/2007/relationships/media" Target="../media/media1.wmv"/><Relationship Id="rId2"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7315200" y="6642556"/>
            <a:ext cx="1676400" cy="215444"/>
          </a:xfrm>
          <a:prstGeom prst="rect">
            <a:avLst/>
          </a:prstGeom>
          <a:noFill/>
        </p:spPr>
        <p:txBody>
          <a:bodyPr wrap="square" rtlCol="0">
            <a:spAutoFit/>
          </a:bodyPr>
          <a:lstStyle/>
          <a:p>
            <a:pPr algn="r"/>
            <a:r>
              <a:rPr lang="es-MX" sz="800" dirty="0" smtClean="0">
                <a:solidFill>
                  <a:prstClr val="black">
                    <a:lumMod val="50000"/>
                    <a:lumOff val="50000"/>
                  </a:prstClr>
                </a:solidFill>
                <a:ea typeface="ＭＳ Ｐゴシック" charset="0"/>
              </a:rPr>
              <a:t>OTOÑO, 2012</a:t>
            </a:r>
            <a:endParaRPr lang="es-MX" sz="800" dirty="0">
              <a:solidFill>
                <a:prstClr val="black">
                  <a:lumMod val="50000"/>
                  <a:lumOff val="50000"/>
                </a:prstClr>
              </a:solidFill>
              <a:ea typeface="ＭＳ Ｐゴシック" charset="0"/>
            </a:endParaRPr>
          </a:p>
        </p:txBody>
      </p:sp>
      <p:sp>
        <p:nvSpPr>
          <p:cNvPr id="9" name="Rectangle 8"/>
          <p:cNvSpPr/>
          <p:nvPr/>
        </p:nvSpPr>
        <p:spPr>
          <a:xfrm>
            <a:off x="120946" y="4184465"/>
            <a:ext cx="2967410" cy="2599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3088357" y="5443057"/>
            <a:ext cx="3059718" cy="1340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NeveahClimbingStructure_cropped.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3108515" y="5482458"/>
            <a:ext cx="1435608" cy="1210739"/>
          </a:xfrm>
          <a:prstGeom prst="rect">
            <a:avLst/>
          </a:prstGeom>
        </p:spPr>
      </p:pic>
      <p:pic>
        <p:nvPicPr>
          <p:cNvPr id="14" name="Picture 13" descr="MickeyasAnthonyDrawChalkCRP.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181051" y="4279830"/>
            <a:ext cx="2827510" cy="2409233"/>
          </a:xfrm>
          <a:prstGeom prst="rect">
            <a:avLst/>
          </a:prstGeom>
        </p:spPr>
      </p:pic>
      <p:pic>
        <p:nvPicPr>
          <p:cNvPr id="15" name="Picture 14" descr="ChildMonkeyBarCROP.jpg"/>
          <p:cNvPicPr>
            <a:picLocks/>
          </p:cNvPicPr>
          <p:nvPr/>
        </p:nvPicPr>
        <p:blipFill>
          <a:blip r:embed="rId5" cstate="email">
            <a:extLst>
              <a:ext uri="{28A0092B-C50C-407E-A947-70E740481C1C}">
                <a14:useLocalDpi xmlns:a14="http://schemas.microsoft.com/office/drawing/2010/main" val="0"/>
              </a:ext>
            </a:extLst>
          </a:blip>
          <a:stretch>
            <a:fillRect/>
          </a:stretch>
        </p:blipFill>
        <p:spPr>
          <a:xfrm>
            <a:off x="4650125" y="5482457"/>
            <a:ext cx="1417320" cy="1206439"/>
          </a:xfrm>
          <a:prstGeom prst="rect">
            <a:avLst/>
          </a:prstGeom>
        </p:spPr>
      </p:pic>
      <p:sp>
        <p:nvSpPr>
          <p:cNvPr id="11" name="Title 1"/>
          <p:cNvSpPr>
            <a:spLocks noGrp="1"/>
          </p:cNvSpPr>
          <p:nvPr>
            <p:ph type="ctrTitle"/>
          </p:nvPr>
        </p:nvSpPr>
        <p:spPr>
          <a:xfrm>
            <a:off x="3102482" y="2746820"/>
            <a:ext cx="5871533" cy="1310687"/>
          </a:xfrm>
        </p:spPr>
        <p:txBody>
          <a:bodyPr>
            <a:normAutofit fontScale="90000"/>
          </a:bodyPr>
          <a:lstStyle/>
          <a:p>
            <a:pPr>
              <a:lnSpc>
                <a:spcPct val="90000"/>
              </a:lnSpc>
            </a:pPr>
            <a:r>
              <a:rPr lang="es-MX" sz="2100" dirty="0" smtClean="0"/>
              <a:t>Interacciones interesantes y atrayentes:</a:t>
            </a:r>
            <a:br>
              <a:rPr lang="es-MX" sz="2100" dirty="0" smtClean="0"/>
            </a:br>
            <a:r>
              <a:rPr lang="es-MX" sz="2800" dirty="0">
                <a:solidFill>
                  <a:prstClr val="white">
                    <a:lumMod val="95000"/>
                  </a:prstClr>
                </a:solidFill>
              </a:rPr>
              <a:t>PROPORCIONAR COMENTARIOS CONSTRUCTIVOS</a:t>
            </a:r>
            <a:endParaRPr lang="es-MX" sz="3100" dirty="0"/>
          </a:p>
        </p:txBody>
      </p:sp>
      <p:sp>
        <p:nvSpPr>
          <p:cNvPr id="12" name="TextBox 11"/>
          <p:cNvSpPr txBox="1"/>
          <p:nvPr/>
        </p:nvSpPr>
        <p:spPr>
          <a:xfrm>
            <a:off x="7315200" y="3882218"/>
            <a:ext cx="1609736" cy="307777"/>
          </a:xfrm>
          <a:prstGeom prst="rect">
            <a:avLst/>
          </a:prstGeom>
          <a:noFill/>
        </p:spPr>
        <p:txBody>
          <a:bodyPr wrap="none" rtlCol="0">
            <a:spAutoFit/>
          </a:bodyPr>
          <a:lstStyle/>
          <a:p>
            <a:pPr fontAlgn="base">
              <a:spcBef>
                <a:spcPct val="0"/>
              </a:spcBef>
              <a:spcAft>
                <a:spcPct val="0"/>
              </a:spcAft>
            </a:pPr>
            <a:r>
              <a:rPr lang="es-MX" sz="1400" b="1" dirty="0" smtClean="0">
                <a:solidFill>
                  <a:prstClr val="white"/>
                </a:solidFill>
                <a:latin typeface="Century Gothic" pitchFamily="34" charset="0"/>
                <a:ea typeface="ＭＳ Ｐゴシック" charset="0"/>
              </a:rPr>
              <a:t>Español/Spanish</a:t>
            </a:r>
            <a:endParaRPr lang="es-MX" sz="1400" b="1" dirty="0">
              <a:solidFill>
                <a:prstClr val="white"/>
              </a:solidFill>
              <a:latin typeface="Century Gothic" pitchFamily="34" charset="0"/>
              <a:ea typeface="ＭＳ Ｐゴシック" charset="0"/>
            </a:endParaRPr>
          </a:p>
        </p:txBody>
      </p:sp>
    </p:spTree>
    <p:extLst>
      <p:ext uri="{BB962C8B-B14F-4D97-AF65-F5344CB8AC3E}">
        <p14:creationId xmlns:p14="http://schemas.microsoft.com/office/powerpoint/2010/main" val="31234297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341"/>
            <a:ext cx="8381260" cy="1344705"/>
          </a:xfrm>
        </p:spPr>
        <p:txBody>
          <a:bodyPr>
            <a:normAutofit/>
          </a:bodyPr>
          <a:lstStyle/>
          <a:p>
            <a:r>
              <a:rPr lang="es-ES" dirty="0"/>
              <a:t>EN ESTE </a:t>
            </a:r>
            <a:r>
              <a:rPr lang="es-ES" dirty="0" smtClean="0"/>
              <a:t>VIDEOCLIP, </a:t>
            </a:r>
            <a:r>
              <a:rPr lang="es-ES" dirty="0"/>
              <a:t>LA </a:t>
            </a:r>
            <a:r>
              <a:rPr lang="es-ES" dirty="0" smtClean="0"/>
              <a:t>MAESTRA…</a:t>
            </a:r>
            <a:endParaRPr lang="en-US" b="1" dirty="0"/>
          </a:p>
        </p:txBody>
      </p:sp>
      <p:sp>
        <p:nvSpPr>
          <p:cNvPr id="16" name="Rounded Rectangle 15"/>
          <p:cNvSpPr/>
          <p:nvPr/>
        </p:nvSpPr>
        <p:spPr>
          <a:xfrm>
            <a:off x="5866736" y="3270421"/>
            <a:ext cx="2512673" cy="1556951"/>
          </a:xfrm>
          <a:prstGeom prst="roundRect">
            <a:avLst/>
          </a:prstGeom>
          <a:solidFill>
            <a:srgbClr val="E1542B"/>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nSpc>
                <a:spcPct val="90000"/>
              </a:lnSpc>
            </a:pPr>
            <a:r>
              <a:rPr lang="es-ES" sz="2000" dirty="0">
                <a:solidFill>
                  <a:schemeClr val="tx1"/>
                </a:solidFill>
                <a:latin typeface="Century Gothic" pitchFamily="34" charset="0"/>
              </a:rPr>
              <a:t>Apoya los </a:t>
            </a:r>
            <a:r>
              <a:rPr lang="es-ES" sz="2000" b="1" dirty="0">
                <a:solidFill>
                  <a:schemeClr val="bg1"/>
                </a:solidFill>
                <a:latin typeface="Century Gothic" pitchFamily="34" charset="0"/>
              </a:rPr>
              <a:t>Conocimientos y destrezas sobre lectoescritura</a:t>
            </a:r>
            <a:r>
              <a:rPr lang="es-ES" sz="2000" dirty="0">
                <a:solidFill>
                  <a:schemeClr val="bg1"/>
                </a:solidFill>
                <a:latin typeface="Century Gothic" pitchFamily="34" charset="0"/>
              </a:rPr>
              <a:t> </a:t>
            </a:r>
            <a:r>
              <a:rPr lang="es-ES" sz="2000" dirty="0" smtClean="0">
                <a:solidFill>
                  <a:schemeClr val="bg1"/>
                </a:solidFill>
                <a:latin typeface="Century Gothic" pitchFamily="34" charset="0"/>
              </a:rPr>
              <a:t/>
            </a:r>
            <a:br>
              <a:rPr lang="es-ES" sz="2000" dirty="0" smtClean="0">
                <a:solidFill>
                  <a:schemeClr val="bg1"/>
                </a:solidFill>
                <a:latin typeface="Century Gothic" pitchFamily="34" charset="0"/>
              </a:rPr>
            </a:br>
            <a:r>
              <a:rPr lang="es-ES" sz="2000" dirty="0" smtClean="0">
                <a:solidFill>
                  <a:schemeClr val="tx1"/>
                </a:solidFill>
                <a:latin typeface="Century Gothic" pitchFamily="34" charset="0"/>
              </a:rPr>
              <a:t>de </a:t>
            </a:r>
            <a:r>
              <a:rPr lang="es-ES" sz="2000" dirty="0">
                <a:solidFill>
                  <a:schemeClr val="tx1"/>
                </a:solidFill>
                <a:latin typeface="Century Gothic" pitchFamily="34" charset="0"/>
              </a:rPr>
              <a:t>los niños</a:t>
            </a:r>
            <a:endParaRPr lang="en-US" sz="2000" b="1" dirty="0" smtClean="0">
              <a:solidFill>
                <a:schemeClr val="tx1"/>
              </a:solidFill>
              <a:latin typeface="Century Gothic" pitchFamily="34" charset="0"/>
              <a:cs typeface="Century Gothic"/>
            </a:endParaRPr>
          </a:p>
        </p:txBody>
      </p:sp>
      <p:sp>
        <p:nvSpPr>
          <p:cNvPr id="25" name="Rounded Rectangle 24"/>
          <p:cNvSpPr/>
          <p:nvPr/>
        </p:nvSpPr>
        <p:spPr>
          <a:xfrm>
            <a:off x="932270" y="4049506"/>
            <a:ext cx="4216350" cy="1862405"/>
          </a:xfrm>
          <a:prstGeom prst="roundRect">
            <a:avLst/>
          </a:prstGeom>
          <a:solidFill>
            <a:srgbClr val="E1542B"/>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TextBox 25"/>
          <p:cNvSpPr txBox="1"/>
          <p:nvPr/>
        </p:nvSpPr>
        <p:spPr>
          <a:xfrm>
            <a:off x="1038628" y="4231777"/>
            <a:ext cx="4118690" cy="1569660"/>
          </a:xfrm>
          <a:prstGeom prst="rect">
            <a:avLst/>
          </a:prstGeom>
          <a:noFill/>
        </p:spPr>
        <p:txBody>
          <a:bodyPr wrap="square" rtlCol="0">
            <a:spAutoFit/>
          </a:bodyPr>
          <a:lstStyle/>
          <a:p>
            <a:pPr lvl="0"/>
            <a:r>
              <a:rPr lang="es-ES" sz="2400" b="1" dirty="0">
                <a:solidFill>
                  <a:schemeClr val="bg1"/>
                </a:solidFill>
                <a:latin typeface="Century Gothic"/>
                <a:cs typeface="Century Gothic"/>
              </a:rPr>
              <a:t>Alienta sus esfuerzos </a:t>
            </a:r>
            <a:r>
              <a:rPr lang="es-ES" sz="2400" dirty="0">
                <a:latin typeface="Century Gothic"/>
                <a:cs typeface="Century Gothic"/>
              </a:rPr>
              <a:t/>
            </a:r>
            <a:br>
              <a:rPr lang="es-ES" sz="2400" dirty="0">
                <a:latin typeface="Century Gothic"/>
                <a:cs typeface="Century Gothic"/>
              </a:rPr>
            </a:br>
            <a:r>
              <a:rPr lang="es-ES" sz="2400" dirty="0">
                <a:latin typeface="Century Gothic"/>
                <a:cs typeface="Century Gothic"/>
              </a:rPr>
              <a:t>y reconoce el esfuerzo de los niños cuando </a:t>
            </a:r>
            <a:r>
              <a:rPr lang="es-ES" sz="2400" dirty="0" smtClean="0">
                <a:latin typeface="Century Gothic"/>
                <a:cs typeface="Century Gothic"/>
              </a:rPr>
              <a:t>sigan la lectura del libro.</a:t>
            </a:r>
            <a:endParaRPr lang="es-ES" sz="2400" dirty="0">
              <a:latin typeface="Century Gothic"/>
              <a:cs typeface="Century Gothic"/>
            </a:endParaRPr>
          </a:p>
        </p:txBody>
      </p:sp>
      <p:cxnSp>
        <p:nvCxnSpPr>
          <p:cNvPr id="15" name="Straight Arrow Connector 14"/>
          <p:cNvCxnSpPr/>
          <p:nvPr/>
        </p:nvCxnSpPr>
        <p:spPr>
          <a:xfrm>
            <a:off x="5116693" y="3101929"/>
            <a:ext cx="744513" cy="795554"/>
          </a:xfrm>
          <a:prstGeom prst="straightConnector1">
            <a:avLst/>
          </a:prstGeom>
          <a:ln w="57150" cmpd="sng">
            <a:solidFill>
              <a:srgbClr val="E1542B"/>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6" idx="1"/>
          </p:cNvCxnSpPr>
          <p:nvPr/>
        </p:nvCxnSpPr>
        <p:spPr>
          <a:xfrm flipV="1">
            <a:off x="5007206" y="4048897"/>
            <a:ext cx="859530" cy="914190"/>
          </a:xfrm>
          <a:prstGeom prst="straightConnector1">
            <a:avLst/>
          </a:prstGeom>
          <a:ln w="57150" cmpd="sng">
            <a:solidFill>
              <a:srgbClr val="E1542B"/>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932270" y="1968678"/>
            <a:ext cx="4216350" cy="1753637"/>
          </a:xfrm>
          <a:prstGeom prst="roundRect">
            <a:avLst/>
          </a:prstGeom>
          <a:solidFill>
            <a:srgbClr val="E1542B"/>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r>
              <a:rPr lang="es-ES" sz="2400" dirty="0">
                <a:solidFill>
                  <a:schemeClr val="tx1"/>
                </a:solidFill>
                <a:latin typeface="Century Gothic"/>
                <a:cs typeface="Century Gothic"/>
              </a:rPr>
              <a:t>Pide a los niños que </a:t>
            </a:r>
            <a:r>
              <a:rPr lang="es-ES" sz="2400" b="1" dirty="0">
                <a:solidFill>
                  <a:schemeClr val="bg1"/>
                </a:solidFill>
                <a:latin typeface="Century Gothic"/>
                <a:cs typeface="Century Gothic"/>
              </a:rPr>
              <a:t>expliquen por qué creen </a:t>
            </a:r>
            <a:r>
              <a:rPr lang="es-ES" sz="2400" dirty="0">
                <a:solidFill>
                  <a:schemeClr val="tx1"/>
                </a:solidFill>
                <a:latin typeface="Century Gothic"/>
                <a:cs typeface="Century Gothic"/>
              </a:rPr>
              <a:t>que el libro dice </a:t>
            </a:r>
            <a:r>
              <a:rPr lang="es-ES" sz="2400" i="1" dirty="0">
                <a:solidFill>
                  <a:schemeClr val="tx1"/>
                </a:solidFill>
                <a:latin typeface="Century Gothic"/>
                <a:cs typeface="Century Gothic"/>
              </a:rPr>
              <a:t>cabello</a:t>
            </a:r>
            <a:r>
              <a:rPr lang="es-ES" sz="2400" dirty="0">
                <a:solidFill>
                  <a:schemeClr val="tx1"/>
                </a:solidFill>
                <a:latin typeface="Century Gothic"/>
                <a:cs typeface="Century Gothic"/>
              </a:rPr>
              <a:t>. </a:t>
            </a:r>
            <a:endParaRPr lang="en-US" sz="2400" dirty="0">
              <a:solidFill>
                <a:srgbClr val="000000"/>
              </a:solidFill>
              <a:latin typeface="Century Gothic"/>
              <a:cs typeface="Century Gothic"/>
            </a:endParaRPr>
          </a:p>
        </p:txBody>
      </p:sp>
    </p:spTree>
    <p:extLst>
      <p:ext uri="{BB962C8B-B14F-4D97-AF65-F5344CB8AC3E}">
        <p14:creationId xmlns:p14="http://schemas.microsoft.com/office/powerpoint/2010/main" val="31116454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0" y="6504746"/>
            <a:ext cx="9144000" cy="307777"/>
          </a:xfrm>
          <a:prstGeom prst="rect">
            <a:avLst/>
          </a:prstGeom>
          <a:noFill/>
        </p:spPr>
        <p:txBody>
          <a:bodyPr wrap="square" rtlCol="0">
            <a:spAutoFit/>
          </a:bodyPr>
          <a:lstStyle/>
          <a:p>
            <a:pPr algn="ctr"/>
            <a:r>
              <a:rPr lang="en-US" sz="1400" dirty="0" smtClean="0">
                <a:solidFill>
                  <a:schemeClr val="tx1">
                    <a:lumMod val="65000"/>
                    <a:lumOff val="35000"/>
                  </a:schemeClr>
                </a:solidFill>
              </a:rPr>
              <a:t>Source: The Center for Advanced Study of Teaching and Learning (CASTL)</a:t>
            </a:r>
            <a:endParaRPr lang="en-US" sz="1400" dirty="0">
              <a:solidFill>
                <a:schemeClr val="tx1">
                  <a:lumMod val="65000"/>
                  <a:lumOff val="35000"/>
                </a:schemeClr>
              </a:solidFill>
            </a:endParaRPr>
          </a:p>
        </p:txBody>
      </p:sp>
      <p:pic>
        <p:nvPicPr>
          <p:cNvPr id="4" name="esp-Spiderwebs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7815" y="34725"/>
            <a:ext cx="8351520" cy="6263640"/>
          </a:xfrm>
          <a:prstGeom prst="rect">
            <a:avLst/>
          </a:prstGeom>
        </p:spPr>
      </p:pic>
    </p:spTree>
    <p:extLst>
      <p:ext uri="{BB962C8B-B14F-4D97-AF65-F5344CB8AC3E}">
        <p14:creationId xmlns:p14="http://schemas.microsoft.com/office/powerpoint/2010/main" val="18521864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97435"/>
            <a:ext cx="8381260" cy="1216006"/>
          </a:xfrm>
        </p:spPr>
        <p:txBody>
          <a:bodyPr>
            <a:normAutofit/>
          </a:bodyPr>
          <a:lstStyle/>
          <a:p>
            <a:r>
              <a:rPr lang="es-ES" dirty="0"/>
              <a:t>EN ESTE VIDEOCLIP, LA MAESTRA…</a:t>
            </a:r>
            <a:endParaRPr lang="en-US" b="1" dirty="0"/>
          </a:p>
        </p:txBody>
      </p:sp>
      <p:sp>
        <p:nvSpPr>
          <p:cNvPr id="25" name="Rounded Rectangle 24"/>
          <p:cNvSpPr/>
          <p:nvPr/>
        </p:nvSpPr>
        <p:spPr>
          <a:xfrm>
            <a:off x="678427" y="2306646"/>
            <a:ext cx="4299476" cy="2855226"/>
          </a:xfrm>
          <a:prstGeom prst="roundRect">
            <a:avLst/>
          </a:prstGeom>
          <a:solidFill>
            <a:srgbClr val="9F7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cs typeface="Century Gothic"/>
            </a:endParaRPr>
          </a:p>
        </p:txBody>
      </p:sp>
      <p:sp>
        <p:nvSpPr>
          <p:cNvPr id="18" name="Rounded Rectangle 17"/>
          <p:cNvSpPr/>
          <p:nvPr/>
        </p:nvSpPr>
        <p:spPr>
          <a:xfrm>
            <a:off x="5588000" y="3116777"/>
            <a:ext cx="3002692" cy="1669238"/>
          </a:xfrm>
          <a:prstGeom prst="roundRect">
            <a:avLst/>
          </a:prstGeom>
          <a:solidFill>
            <a:srgbClr val="9F7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itchFamily="34" charset="0"/>
              </a:rPr>
              <a:t>Apoya los </a:t>
            </a:r>
            <a:r>
              <a:rPr lang="es-ES" sz="2000" b="1" dirty="0">
                <a:latin typeface="Century Gothic" pitchFamily="34" charset="0"/>
              </a:rPr>
              <a:t>Conocimientos y destrezas sobre ciencias</a:t>
            </a:r>
            <a:r>
              <a:rPr lang="es-ES" sz="2000" dirty="0">
                <a:latin typeface="Century Gothic" pitchFamily="34" charset="0"/>
              </a:rPr>
              <a:t> </a:t>
            </a:r>
            <a:r>
              <a:rPr lang="es-ES" sz="2000" dirty="0">
                <a:solidFill>
                  <a:schemeClr val="tx1"/>
                </a:solidFill>
                <a:latin typeface="Century Gothic" pitchFamily="34" charset="0"/>
              </a:rPr>
              <a:t>de los niños</a:t>
            </a:r>
            <a:endParaRPr lang="en-US" sz="1200" b="1" dirty="0">
              <a:solidFill>
                <a:schemeClr val="tx1"/>
              </a:solidFill>
              <a:latin typeface="Century Gothic" pitchFamily="34" charset="0"/>
            </a:endParaRPr>
          </a:p>
        </p:txBody>
      </p:sp>
      <p:cxnSp>
        <p:nvCxnSpPr>
          <p:cNvPr id="24" name="Straight Arrow Connector 23"/>
          <p:cNvCxnSpPr/>
          <p:nvPr/>
        </p:nvCxnSpPr>
        <p:spPr>
          <a:xfrm>
            <a:off x="4977903" y="3779260"/>
            <a:ext cx="610097" cy="18040"/>
          </a:xfrm>
          <a:prstGeom prst="straightConnector1">
            <a:avLst/>
          </a:prstGeom>
          <a:ln w="76200" cmpd="sng">
            <a:solidFill>
              <a:srgbClr val="9F794E"/>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66015" y="2543386"/>
            <a:ext cx="3924300" cy="2308324"/>
          </a:xfrm>
          <a:prstGeom prst="rect">
            <a:avLst/>
          </a:prstGeom>
        </p:spPr>
        <p:txBody>
          <a:bodyPr wrap="square">
            <a:spAutoFit/>
          </a:bodyPr>
          <a:lstStyle/>
          <a:p>
            <a:pPr lvl="0"/>
            <a:r>
              <a:rPr lang="es-ES" sz="2400" b="1" dirty="0">
                <a:solidFill>
                  <a:prstClr val="white"/>
                </a:solidFill>
                <a:latin typeface="Century Gothic" pitchFamily="34" charset="0"/>
              </a:rPr>
              <a:t>Participa en intercambios recíprocos</a:t>
            </a:r>
            <a:r>
              <a:rPr lang="es-ES" sz="2400" dirty="0">
                <a:solidFill>
                  <a:prstClr val="white"/>
                </a:solidFill>
                <a:latin typeface="Century Gothic" pitchFamily="34" charset="0"/>
              </a:rPr>
              <a:t> </a:t>
            </a:r>
            <a:r>
              <a:rPr lang="es-ES" sz="2400" dirty="0">
                <a:solidFill>
                  <a:prstClr val="black"/>
                </a:solidFill>
                <a:latin typeface="Century Gothic" pitchFamily="34" charset="0"/>
              </a:rPr>
              <a:t>para que los niños comprendan por qué las arañas necesitan telarañas. </a:t>
            </a:r>
            <a:endParaRPr lang="en-US" sz="2400" dirty="0">
              <a:solidFill>
                <a:prstClr val="black"/>
              </a:solidFill>
              <a:latin typeface="Century Gothic" pitchFamily="34" charset="0"/>
            </a:endParaRPr>
          </a:p>
        </p:txBody>
      </p:sp>
    </p:spTree>
    <p:extLst>
      <p:ext uri="{BB962C8B-B14F-4D97-AF65-F5344CB8AC3E}">
        <p14:creationId xmlns:p14="http://schemas.microsoft.com/office/powerpoint/2010/main" val="3808678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5164" y="1983381"/>
            <a:ext cx="8033597" cy="1490779"/>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B461"/>
              </a:solidFill>
            </a:endParaRPr>
          </a:p>
        </p:txBody>
      </p:sp>
      <p:sp>
        <p:nvSpPr>
          <p:cNvPr id="3" name="Title 2"/>
          <p:cNvSpPr>
            <a:spLocks noGrp="1"/>
          </p:cNvSpPr>
          <p:nvPr>
            <p:ph type="title"/>
          </p:nvPr>
        </p:nvSpPr>
        <p:spPr>
          <a:xfrm>
            <a:off x="331984" y="428004"/>
            <a:ext cx="8477737" cy="1143000"/>
          </a:xfrm>
        </p:spPr>
        <p:txBody>
          <a:bodyPr>
            <a:normAutofit fontScale="90000"/>
          </a:bodyPr>
          <a:lstStyle/>
          <a:p>
            <a:pPr>
              <a:lnSpc>
                <a:spcPct val="90000"/>
              </a:lnSpc>
            </a:pPr>
            <a:r>
              <a:rPr lang="es-ES" sz="3200" dirty="0"/>
              <a:t>¿CUÁNDO PUEDO PROPORCIONAR COMENTARIOS CONSTRUCTIVOS QUE APOYEN </a:t>
            </a:r>
            <a:br>
              <a:rPr lang="es-ES" sz="3200" dirty="0"/>
            </a:br>
            <a:r>
              <a:rPr lang="es-ES" sz="3200" dirty="0"/>
              <a:t>LA PARTICIPACIÓN Y EL APRENDIZAJE?</a:t>
            </a:r>
            <a:endParaRPr lang="en-US" sz="3300" dirty="0"/>
          </a:p>
        </p:txBody>
      </p:sp>
      <p:pic>
        <p:nvPicPr>
          <p:cNvPr id="4" name="Content Placeholder 3"/>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3083456" y="3209926"/>
            <a:ext cx="2822509" cy="1587661"/>
          </a:xfrm>
        </p:spPr>
      </p:pic>
      <p:sp>
        <p:nvSpPr>
          <p:cNvPr id="6" name="Content Placeholder 5"/>
          <p:cNvSpPr>
            <a:spLocks noGrp="1"/>
          </p:cNvSpPr>
          <p:nvPr>
            <p:ph sz="quarter" idx="4"/>
          </p:nvPr>
        </p:nvSpPr>
        <p:spPr>
          <a:xfrm>
            <a:off x="3257778" y="4990519"/>
            <a:ext cx="5143534" cy="927100"/>
          </a:xfrm>
        </p:spPr>
        <p:txBody>
          <a:bodyPr>
            <a:normAutofit fontScale="92500" lnSpcReduction="20000"/>
          </a:bodyPr>
          <a:lstStyle/>
          <a:p>
            <a:pPr marL="0" indent="0">
              <a:spcAft>
                <a:spcPts val="600"/>
              </a:spcAft>
              <a:buNone/>
            </a:pPr>
            <a:r>
              <a:rPr lang="es-MX" dirty="0" smtClean="0">
                <a:solidFill>
                  <a:srgbClr val="005DAA"/>
                </a:solidFill>
              </a:rPr>
              <a:t>El grupo pequeño es un foro ideal para los intercambios intencionales de ida y vuelta.</a:t>
            </a:r>
            <a:endParaRPr lang="es-MX" dirty="0">
              <a:solidFill>
                <a:srgbClr val="005DAA"/>
              </a:solidFill>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l="3646" t="11759" r="10833"/>
          <a:stretch/>
        </p:blipFill>
        <p:spPr>
          <a:xfrm>
            <a:off x="6041496" y="3214312"/>
            <a:ext cx="2322092" cy="1598988"/>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val="0"/>
              </a:ext>
            </a:extLst>
          </a:blip>
          <a:srcRect t="6388" b="11667"/>
          <a:stretch/>
        </p:blipFill>
        <p:spPr>
          <a:xfrm>
            <a:off x="779262" y="3213297"/>
            <a:ext cx="2190267" cy="2692203"/>
          </a:xfrm>
          <a:prstGeom prst="rect">
            <a:avLst/>
          </a:prstGeom>
        </p:spPr>
      </p:pic>
      <p:sp>
        <p:nvSpPr>
          <p:cNvPr id="9" name="Rectangle 8"/>
          <p:cNvSpPr/>
          <p:nvPr/>
        </p:nvSpPr>
        <p:spPr>
          <a:xfrm>
            <a:off x="779262" y="2013983"/>
            <a:ext cx="7772400" cy="1095685"/>
          </a:xfrm>
          <a:prstGeom prst="rect">
            <a:avLst/>
          </a:prstGeom>
        </p:spPr>
        <p:txBody>
          <a:bodyPr wrap="square">
            <a:spAutoFit/>
          </a:bodyPr>
          <a:lstStyle/>
          <a:p>
            <a:pPr>
              <a:lnSpc>
                <a:spcPct val="90000"/>
              </a:lnSpc>
              <a:spcAft>
                <a:spcPts val="600"/>
              </a:spcAft>
            </a:pPr>
            <a:r>
              <a:rPr lang="es-ES" sz="2400" dirty="0" smtClean="0">
                <a:solidFill>
                  <a:srgbClr val="FFFFFF"/>
                </a:solidFill>
                <a:latin typeface="Century Gothic"/>
                <a:cs typeface="Century Gothic"/>
              </a:rPr>
              <a:t>Los </a:t>
            </a:r>
            <a:r>
              <a:rPr lang="es-ES" sz="2400" dirty="0">
                <a:solidFill>
                  <a:srgbClr val="FFFFFF"/>
                </a:solidFill>
                <a:latin typeface="Century Gothic"/>
                <a:cs typeface="Century Gothic"/>
              </a:rPr>
              <a:t>maestros pueden proporcionar comentarios constructivos </a:t>
            </a:r>
            <a:r>
              <a:rPr lang="es-ES" sz="2400" b="1" dirty="0">
                <a:solidFill>
                  <a:srgbClr val="FFFFFF"/>
                </a:solidFill>
                <a:latin typeface="Century Gothic"/>
                <a:cs typeface="Century Gothic"/>
              </a:rPr>
              <a:t>durante todo el día escolar </a:t>
            </a:r>
            <a:r>
              <a:rPr lang="es-ES" sz="2400" dirty="0">
                <a:solidFill>
                  <a:srgbClr val="FFFFFF"/>
                </a:solidFill>
                <a:latin typeface="Century Gothic"/>
                <a:cs typeface="Century Gothic"/>
              </a:rPr>
              <a:t>en muchas actividades en el </a:t>
            </a:r>
            <a:r>
              <a:rPr lang="es-ES" sz="2400" dirty="0" smtClean="0">
                <a:solidFill>
                  <a:srgbClr val="FFFFFF"/>
                </a:solidFill>
                <a:latin typeface="Century Gothic"/>
                <a:cs typeface="Century Gothic"/>
              </a:rPr>
              <a:t>aula.</a:t>
            </a:r>
            <a:endParaRPr lang="en-US" sz="2400" dirty="0">
              <a:solidFill>
                <a:srgbClr val="FFFFFF"/>
              </a:solidFill>
              <a:latin typeface="Century Gothic"/>
              <a:cs typeface="Century Gothic"/>
            </a:endParaRPr>
          </a:p>
        </p:txBody>
      </p:sp>
    </p:spTree>
    <p:extLst>
      <p:ext uri="{BB962C8B-B14F-4D97-AF65-F5344CB8AC3E}">
        <p14:creationId xmlns:p14="http://schemas.microsoft.com/office/powerpoint/2010/main" val="2086726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ES" dirty="0"/>
              <a:t>MEJORAR LA PRÁCTICA</a:t>
            </a:r>
            <a:endParaRPr lang="en-US" dirty="0"/>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s-MX" sz="2800" dirty="0" smtClean="0">
                <a:solidFill>
                  <a:schemeClr val="bg1"/>
                </a:solidFill>
                <a:latin typeface="Century Gothic"/>
                <a:cs typeface="Century Gothic"/>
              </a:rPr>
              <a:t>Grabarse en video y repasar su propia práctica docente.</a:t>
            </a:r>
            <a:endParaRPr lang="es-MX" sz="2800" dirty="0">
              <a:solidFill>
                <a:schemeClr val="bg1"/>
              </a:solidFill>
              <a:latin typeface="Century Gothic"/>
              <a:cs typeface="Century Gothic"/>
            </a:endParaRPr>
          </a:p>
        </p:txBody>
      </p:sp>
      <p:sp>
        <p:nvSpPr>
          <p:cNvPr id="5" name="Rectangle 4"/>
          <p:cNvSpPr/>
          <p:nvPr/>
        </p:nvSpPr>
        <p:spPr>
          <a:xfrm>
            <a:off x="876850" y="3272397"/>
            <a:ext cx="7460616" cy="1000514"/>
          </a:xfrm>
          <a:prstGeom prst="rect">
            <a:avLst/>
          </a:prstGeom>
          <a:solidFill>
            <a:srgbClr val="C4960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s-MX" sz="2800" dirty="0" smtClean="0">
                <a:solidFill>
                  <a:schemeClr val="bg1"/>
                </a:solidFill>
                <a:latin typeface="Century Gothic"/>
                <a:cs typeface="Century Gothic"/>
              </a:rPr>
              <a:t>Practicar con un colega. </a:t>
            </a:r>
            <a:endParaRPr lang="es-MX" sz="2800" dirty="0">
              <a:solidFill>
                <a:schemeClr val="bg1"/>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F47B2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s-MX" sz="2800" dirty="0" smtClean="0">
                <a:solidFill>
                  <a:schemeClr val="bg1"/>
                </a:solidFill>
                <a:latin typeface="Century Gothic"/>
                <a:cs typeface="Century Gothic"/>
              </a:rPr>
              <a:t>Observar a un “maestro de maestros” en la </a:t>
            </a:r>
            <a:r>
              <a:rPr lang="es-MX" sz="2800" dirty="0" smtClean="0">
                <a:solidFill>
                  <a:prstClr val="white"/>
                </a:solidFill>
                <a:latin typeface="Century Gothic"/>
                <a:cs typeface="Century Gothic"/>
              </a:rPr>
              <a:t>práctica</a:t>
            </a:r>
            <a:r>
              <a:rPr lang="es-MX" sz="2800" dirty="0" smtClean="0">
                <a:solidFill>
                  <a:schemeClr val="bg1"/>
                </a:solidFill>
                <a:latin typeface="Century Gothic"/>
                <a:cs typeface="Century Gothic"/>
              </a:rPr>
              <a:t>.</a:t>
            </a:r>
            <a:endParaRPr lang="es-MX" sz="2800" dirty="0">
              <a:solidFill>
                <a:schemeClr val="bg1"/>
              </a:solidFill>
              <a:latin typeface="Century Gothic"/>
              <a:cs typeface="Century Gothic"/>
            </a:endParaRPr>
          </a:p>
        </p:txBody>
      </p:sp>
    </p:spTree>
    <p:extLst>
      <p:ext uri="{BB962C8B-B14F-4D97-AF65-F5344CB8AC3E}">
        <p14:creationId xmlns:p14="http://schemas.microsoft.com/office/powerpoint/2010/main" val="445246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RESUMEN</a:t>
            </a:r>
            <a:endParaRPr lang="en-US" dirty="0"/>
          </a:p>
        </p:txBody>
      </p:sp>
      <p:sp>
        <p:nvSpPr>
          <p:cNvPr id="2" name="Content Placeholder 1"/>
          <p:cNvSpPr>
            <a:spLocks noGrp="1"/>
          </p:cNvSpPr>
          <p:nvPr>
            <p:ph idx="1"/>
          </p:nvPr>
        </p:nvSpPr>
        <p:spPr>
          <a:xfrm>
            <a:off x="481743" y="1858471"/>
            <a:ext cx="8226133" cy="5131559"/>
          </a:xfrm>
        </p:spPr>
        <p:txBody>
          <a:bodyPr>
            <a:noAutofit/>
          </a:bodyPr>
          <a:lstStyle/>
          <a:p>
            <a:pPr marL="228600" indent="-228600">
              <a:spcBef>
                <a:spcPts val="0"/>
              </a:spcBef>
              <a:spcAft>
                <a:spcPts val="1200"/>
              </a:spcAft>
              <a:buSzPct val="80000"/>
            </a:pPr>
            <a:r>
              <a:rPr lang="es-MX" sz="2200" dirty="0" smtClean="0"/>
              <a:t>Los maestros pueden proporcionar comentarios constructivos que apoyen la participación y el aprendizaje al:</a:t>
            </a:r>
          </a:p>
          <a:p>
            <a:pPr lvl="1">
              <a:spcBef>
                <a:spcPts val="0"/>
              </a:spcBef>
              <a:spcAft>
                <a:spcPts val="600"/>
              </a:spcAft>
              <a:buSzPct val="80000"/>
            </a:pPr>
            <a:r>
              <a:rPr lang="es-MX" sz="2200" dirty="0" smtClean="0">
                <a:solidFill>
                  <a:prstClr val="black"/>
                </a:solidFill>
              </a:rPr>
              <a:t>Participar en </a:t>
            </a:r>
            <a:r>
              <a:rPr lang="es-MX" sz="2200" b="1" dirty="0" smtClean="0">
                <a:solidFill>
                  <a:prstClr val="black"/>
                </a:solidFill>
              </a:rPr>
              <a:t>intercambios recíprocos</a:t>
            </a:r>
            <a:r>
              <a:rPr lang="es-MX" sz="2200" dirty="0" smtClean="0">
                <a:solidFill>
                  <a:prstClr val="black"/>
                </a:solidFill>
              </a:rPr>
              <a:t>.</a:t>
            </a:r>
            <a:endParaRPr lang="es-MX" sz="2200" dirty="0" smtClean="0"/>
          </a:p>
          <a:p>
            <a:pPr lvl="1">
              <a:spcBef>
                <a:spcPts val="0"/>
              </a:spcBef>
              <a:spcAft>
                <a:spcPts val="600"/>
              </a:spcAft>
              <a:buSzPct val="80000"/>
            </a:pPr>
            <a:r>
              <a:rPr lang="es-MX" sz="2200" dirty="0" smtClean="0">
                <a:solidFill>
                  <a:prstClr val="black"/>
                </a:solidFill>
              </a:rPr>
              <a:t>Pedirles a los niños que </a:t>
            </a:r>
            <a:r>
              <a:rPr lang="es-MX" sz="2200" b="1" dirty="0" smtClean="0">
                <a:solidFill>
                  <a:prstClr val="black"/>
                </a:solidFill>
              </a:rPr>
              <a:t>expliquen sus procesos de pensamiento</a:t>
            </a:r>
            <a:r>
              <a:rPr lang="es-MX" sz="2200" dirty="0" smtClean="0">
                <a:solidFill>
                  <a:prstClr val="black"/>
                </a:solidFill>
              </a:rPr>
              <a:t>.</a:t>
            </a:r>
            <a:endParaRPr lang="es-MX" sz="2200" dirty="0" smtClean="0"/>
          </a:p>
          <a:p>
            <a:pPr lvl="1">
              <a:spcBef>
                <a:spcPts val="0"/>
              </a:spcBef>
              <a:spcAft>
                <a:spcPts val="600"/>
              </a:spcAft>
              <a:buSzPct val="80000"/>
            </a:pPr>
            <a:r>
              <a:rPr lang="es-MX" sz="2200" b="1" dirty="0" smtClean="0"/>
              <a:t>Alentar</a:t>
            </a:r>
            <a:r>
              <a:rPr lang="es-MX" sz="2200" dirty="0" smtClean="0"/>
              <a:t> los esfuerzos de los niños.</a:t>
            </a:r>
          </a:p>
          <a:p>
            <a:pPr marL="228600" indent="-228600">
              <a:spcAft>
                <a:spcPts val="600"/>
              </a:spcAft>
              <a:buSzPct val="80000"/>
            </a:pPr>
            <a:r>
              <a:rPr lang="es-MX" sz="2200" dirty="0" smtClean="0"/>
              <a:t>Los maestros pueden proporcionar comentarios constructivos durante todo el día escolar.</a:t>
            </a:r>
          </a:p>
          <a:p>
            <a:pPr marL="228600" lvl="0" indent="-228600">
              <a:buSzPct val="80000"/>
            </a:pPr>
            <a:r>
              <a:rPr lang="es-MX" sz="2200" dirty="0" smtClean="0">
                <a:solidFill>
                  <a:prstClr val="black"/>
                </a:solidFill>
              </a:rPr>
              <a:t>Los maestros pueden mejorar la calidad y la frecuencia con las que proporcionan comentarios constructivos a los niños.</a:t>
            </a:r>
            <a:endParaRPr lang="es-MX" sz="2200" dirty="0" smtClean="0"/>
          </a:p>
        </p:txBody>
      </p:sp>
    </p:spTree>
    <p:extLst>
      <p:ext uri="{BB962C8B-B14F-4D97-AF65-F5344CB8AC3E}">
        <p14:creationId xmlns:p14="http://schemas.microsoft.com/office/powerpoint/2010/main" val="3189993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a:r>
              <a:rPr lang="es-MX" sz="800" dirty="0" smtClean="0">
                <a:solidFill>
                  <a:prstClr val="black">
                    <a:lumMod val="50000"/>
                    <a:lumOff val="50000"/>
                  </a:prstClr>
                </a:solidFill>
                <a:ea typeface="ＭＳ Ｐゴシック" charset="0"/>
              </a:rPr>
              <a:t>OTOÑO</a:t>
            </a:r>
            <a:r>
              <a:rPr lang="en-US" sz="800" dirty="0" smtClean="0">
                <a:solidFill>
                  <a:prstClr val="black">
                    <a:lumMod val="50000"/>
                    <a:lumOff val="50000"/>
                  </a:prstClr>
                </a:solidFill>
                <a:ea typeface="ＭＳ Ｐゴシック" charset="0"/>
              </a:rPr>
              <a:t>, 2012</a:t>
            </a:r>
            <a:endParaRPr lang="en-US" sz="800" dirty="0">
              <a:solidFill>
                <a:prstClr val="black">
                  <a:lumMod val="50000"/>
                  <a:lumOff val="50000"/>
                </a:prstClr>
              </a:solidFill>
              <a:ea typeface="ＭＳ Ｐゴシック" charset="0"/>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fontAlgn="base">
              <a:spcBef>
                <a:spcPct val="0"/>
              </a:spcBef>
              <a:spcAft>
                <a:spcPct val="0"/>
              </a:spcAft>
            </a:pPr>
            <a:r>
              <a:rPr lang="es-ES" sz="1300" dirty="0" smtClean="0">
                <a:solidFill>
                  <a:prstClr val="black"/>
                </a:solidFill>
                <a:latin typeface="Century Gothic" pitchFamily="34" charset="0"/>
                <a:ea typeface="ＭＳ Ｐゴシック" charset="0"/>
              </a:rPr>
              <a:t>Si desea más información, escríbanos a: </a:t>
            </a:r>
            <a:r>
              <a:rPr lang="es-ES" sz="1300" b="1" dirty="0" smtClean="0">
                <a:solidFill>
                  <a:prstClr val="black"/>
                </a:solidFill>
                <a:latin typeface="Century Gothic" pitchFamily="34" charset="0"/>
                <a:ea typeface="ＭＳ Ｐゴシック" charset="0"/>
              </a:rPr>
              <a:t>NCQTL@UW.EDU</a:t>
            </a:r>
            <a:r>
              <a:rPr lang="es-ES" sz="1300" dirty="0" smtClean="0">
                <a:solidFill>
                  <a:prstClr val="black"/>
                </a:solidFill>
                <a:latin typeface="Century Gothic" pitchFamily="34" charset="0"/>
                <a:ea typeface="ＭＳ Ｐゴシック" charset="0"/>
              </a:rPr>
              <a:t> o llámenos al 877-731-0764</a:t>
            </a:r>
          </a:p>
          <a:p>
            <a:pPr algn="ctr" fontAlgn="base">
              <a:spcBef>
                <a:spcPct val="0"/>
              </a:spcBef>
              <a:spcAft>
                <a:spcPct val="0"/>
              </a:spcAft>
            </a:pPr>
            <a:endParaRPr lang="es-ES" sz="400" dirty="0" smtClean="0">
              <a:solidFill>
                <a:prstClr val="black"/>
              </a:solidFill>
              <a:latin typeface="Century Gothic" pitchFamily="34" charset="0"/>
              <a:ea typeface="ＭＳ Ｐゴシック" charset="0"/>
            </a:endParaRPr>
          </a:p>
          <a:p>
            <a:pPr algn="ctr" fontAlgn="base">
              <a:spcBef>
                <a:spcPct val="0"/>
              </a:spcBef>
              <a:spcAft>
                <a:spcPct val="0"/>
              </a:spcAft>
            </a:pPr>
            <a:r>
              <a:rPr lang="es-MX" sz="800" dirty="0" smtClean="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smtClean="0">
                <a:solidFill>
                  <a:prstClr val="black"/>
                </a:solidFill>
                <a:latin typeface="Century Gothic" pitchFamily="34" charset="0"/>
                <a:ea typeface="ＭＳ Ｐゴシック" charset="0"/>
              </a:rPr>
            </a:br>
            <a:r>
              <a:rPr lang="es-MX" sz="800" dirty="0" smtClean="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19078471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p:txBody>
          <a:bodyPr>
            <a:normAutofit fontScale="90000"/>
          </a:bodyPr>
          <a:lstStyle/>
          <a:p>
            <a:pPr>
              <a:lnSpc>
                <a:spcPct val="90000"/>
              </a:lnSpc>
            </a:pPr>
            <a:r>
              <a:rPr lang="es-ES" sz="3200" b="1" dirty="0" smtClean="0"/>
              <a:t>MARCO DE REFERENCIA PARA </a:t>
            </a:r>
            <a:br>
              <a:rPr lang="es-ES" sz="3200" b="1" dirty="0" smtClean="0"/>
            </a:br>
            <a:r>
              <a:rPr lang="es-ES" sz="3200" b="1" dirty="0" smtClean="0"/>
              <a:t>LA PRÁCTICA EFECTIVA </a:t>
            </a:r>
            <a:br>
              <a:rPr lang="es-ES" sz="3200" b="1" dirty="0" smtClean="0"/>
            </a:br>
            <a:r>
              <a:rPr lang="es-ES" sz="2000" dirty="0" smtClean="0"/>
              <a:t>EN APOYO A LA PREPARACIÓN PARA LA ESCUELA PARA TODOS LOS NIÑOS</a:t>
            </a:r>
            <a:endParaRPr lang="en-US"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ENFOCARSE EN</a:t>
              </a:r>
            </a:p>
            <a:p>
              <a:pPr algn="ctr"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LA BASE</a:t>
              </a:r>
              <a:endParaRPr lang="es-MX" sz="3600" dirty="0">
                <a:solidFill>
                  <a:srgbClr val="005DAA"/>
                </a:solidFill>
                <a:latin typeface="Century Gothic"/>
                <a:ea typeface="ＭＳ Ｐゴシック" charset="0"/>
                <a:cs typeface="Century Gothic"/>
              </a:endParaRP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Apoyo social y emocional</a:t>
              </a:r>
              <a:endParaRPr lang="es-MX" sz="1600" dirty="0">
                <a:solidFill>
                  <a:prstClr val="white"/>
                </a:solidFill>
                <a:latin typeface="Century Gothic" pitchFamily="34" charset="0"/>
                <a:ea typeface="ＭＳ Ｐゴシック" charset="0"/>
              </a:endParaRP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Aulas bien organizadas</a:t>
              </a:r>
              <a:endParaRPr lang="es-MX" sz="1600" dirty="0">
                <a:solidFill>
                  <a:prstClr val="white"/>
                </a:solidFill>
                <a:latin typeface="Century Gothic" pitchFamily="34" charset="0"/>
                <a:ea typeface="ＭＳ Ｐゴシック" charset="0"/>
              </a:endParaRP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Interacciones didácticas</a:t>
              </a:r>
              <a:endParaRPr lang="es-MX" sz="1600" dirty="0">
                <a:solidFill>
                  <a:prstClr val="white"/>
                </a:solidFill>
                <a:latin typeface="Century Gothic" pitchFamily="34" charset="0"/>
                <a:ea typeface="ＭＳ Ｐゴシック" charset="0"/>
              </a:endParaRPr>
            </a:p>
          </p:txBody>
        </p:sp>
      </p:grpSp>
    </p:spTree>
    <p:extLst>
      <p:ext uri="{BB962C8B-B14F-4D97-AF65-F5344CB8AC3E}">
        <p14:creationId xmlns:p14="http://schemas.microsoft.com/office/powerpoint/2010/main" val="1589282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s-MX" cap="none" dirty="0" smtClean="0"/>
              <a:t>OBJETIVOS</a:t>
            </a:r>
            <a:endParaRPr lang="es-MX" cap="none" dirty="0"/>
          </a:p>
        </p:txBody>
      </p:sp>
      <p:sp>
        <p:nvSpPr>
          <p:cNvPr id="4" name="Rectangle 3"/>
          <p:cNvSpPr/>
          <p:nvPr/>
        </p:nvSpPr>
        <p:spPr>
          <a:xfrm>
            <a:off x="469321" y="2040456"/>
            <a:ext cx="8219166" cy="969444"/>
          </a:xfrm>
          <a:prstGeom prst="rect">
            <a:avLst/>
          </a:prstGeom>
          <a:solidFill>
            <a:srgbClr val="045F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s-MX" b="1" dirty="0" smtClean="0">
                <a:latin typeface="Century Gothic"/>
                <a:ea typeface="Century Gothic"/>
                <a:cs typeface="Century Gothic"/>
              </a:rPr>
              <a:t>Proveer una definición</a:t>
            </a:r>
            <a:r>
              <a:rPr lang="es-MX" dirty="0" smtClean="0">
                <a:latin typeface="Century Gothic"/>
                <a:ea typeface="Century Gothic"/>
                <a:cs typeface="Century Gothic"/>
              </a:rPr>
              <a:t> de proporcionar comentarios constructivos que apoyen la participación y el aprendizaje.</a:t>
            </a:r>
            <a:endParaRPr lang="es-MX" dirty="0">
              <a:latin typeface="Century Gothic"/>
              <a:ea typeface="Century Gothic"/>
              <a:cs typeface="Century Gothic"/>
            </a:endParaRPr>
          </a:p>
        </p:txBody>
      </p:sp>
      <p:sp>
        <p:nvSpPr>
          <p:cNvPr id="5" name="Rectangle 4"/>
          <p:cNvSpPr/>
          <p:nvPr/>
        </p:nvSpPr>
        <p:spPr>
          <a:xfrm>
            <a:off x="469321" y="3123210"/>
            <a:ext cx="8219166" cy="987356"/>
          </a:xfrm>
          <a:prstGeom prst="rect">
            <a:avLst/>
          </a:prstGeom>
          <a:solidFill>
            <a:srgbClr val="BF0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s-MX" b="1" dirty="0" smtClean="0">
                <a:latin typeface="Century Gothic"/>
                <a:ea typeface="Century Gothic"/>
                <a:cs typeface="Century Gothic"/>
              </a:rPr>
              <a:t>Dar ejemplos y estrategias </a:t>
            </a:r>
            <a:r>
              <a:rPr lang="es-MX" dirty="0" smtClean="0">
                <a:latin typeface="Century Gothic"/>
                <a:ea typeface="Century Gothic"/>
                <a:cs typeface="Century Gothic"/>
              </a:rPr>
              <a:t>sobre cómo los maestros pueden proporcionar comentarios constructivos a los niños.</a:t>
            </a:r>
            <a:endParaRPr lang="es-MX" dirty="0">
              <a:latin typeface="Century Gothic"/>
              <a:ea typeface="Century Gothic"/>
              <a:cs typeface="Century Gothic"/>
            </a:endParaRPr>
          </a:p>
        </p:txBody>
      </p:sp>
      <p:sp>
        <p:nvSpPr>
          <p:cNvPr id="6" name="Rectangle 5"/>
          <p:cNvSpPr/>
          <p:nvPr/>
        </p:nvSpPr>
        <p:spPr>
          <a:xfrm>
            <a:off x="469321" y="4215739"/>
            <a:ext cx="8219166" cy="996087"/>
          </a:xfrm>
          <a:prstGeom prst="rect">
            <a:avLst/>
          </a:prstGeom>
          <a:solidFill>
            <a:srgbClr val="59B4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s-MX" b="1" dirty="0" smtClean="0">
                <a:latin typeface="Century Gothic"/>
                <a:ea typeface="Century Gothic"/>
                <a:cs typeface="Century Gothic"/>
              </a:rPr>
              <a:t>Conectar</a:t>
            </a:r>
            <a:r>
              <a:rPr lang="es-MX" dirty="0" smtClean="0">
                <a:latin typeface="Century Gothic"/>
                <a:ea typeface="Century Gothic"/>
                <a:cs typeface="Century Gothic"/>
              </a:rPr>
              <a:t> el proporcionar comentarios constructivos que apoyen </a:t>
            </a:r>
            <a:br>
              <a:rPr lang="es-MX" dirty="0" smtClean="0">
                <a:latin typeface="Century Gothic"/>
                <a:ea typeface="Century Gothic"/>
                <a:cs typeface="Century Gothic"/>
              </a:rPr>
            </a:br>
            <a:r>
              <a:rPr lang="es-MX" dirty="0" smtClean="0">
                <a:latin typeface="Century Gothic"/>
                <a:ea typeface="Century Gothic"/>
                <a:cs typeface="Century Gothic"/>
              </a:rPr>
              <a:t>la participación y el aprendizaje con el Marco de Head Start para el Desarrollo y Aprendizaje Temprano de los Niños.</a:t>
            </a:r>
            <a:endParaRPr lang="es-MX" dirty="0">
              <a:latin typeface="Century Gothic"/>
              <a:ea typeface="Century Gothic"/>
              <a:cs typeface="Century Gothic"/>
            </a:endParaRPr>
          </a:p>
        </p:txBody>
      </p:sp>
      <p:sp>
        <p:nvSpPr>
          <p:cNvPr id="7" name="Rectangle 6"/>
          <p:cNvSpPr/>
          <p:nvPr/>
        </p:nvSpPr>
        <p:spPr>
          <a:xfrm>
            <a:off x="469321" y="5320145"/>
            <a:ext cx="8219166" cy="963998"/>
          </a:xfrm>
          <a:prstGeom prst="rect">
            <a:avLst/>
          </a:prstGeom>
          <a:solidFill>
            <a:srgbClr val="6C9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s-MX" b="1" dirty="0" smtClean="0">
                <a:latin typeface="Century Gothic"/>
                <a:ea typeface="Century Gothic"/>
                <a:cs typeface="Century Gothic"/>
              </a:rPr>
              <a:t>Ofrecer sugerencias </a:t>
            </a:r>
            <a:r>
              <a:rPr lang="es-MX" dirty="0" smtClean="0">
                <a:latin typeface="Century Gothic"/>
                <a:ea typeface="Century Gothic"/>
                <a:cs typeface="Century Gothic"/>
              </a:rPr>
              <a:t>a los maestros sobre cómo mejorar su capacidad para proporcionar comentarios constructivos a los niños.</a:t>
            </a:r>
            <a:endParaRPr lang="es-MX" dirty="0">
              <a:latin typeface="Century Gothic"/>
              <a:ea typeface="Century Gothic"/>
              <a:cs typeface="Century Gothic"/>
            </a:endParaRPr>
          </a:p>
        </p:txBody>
      </p:sp>
    </p:spTree>
    <p:extLst>
      <p:ext uri="{BB962C8B-B14F-4D97-AF65-F5344CB8AC3E}">
        <p14:creationId xmlns:p14="http://schemas.microsoft.com/office/powerpoint/2010/main" val="3596002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375314"/>
            <a:ext cx="8477737" cy="1143000"/>
          </a:xfrm>
        </p:spPr>
        <p:txBody>
          <a:bodyPr>
            <a:noAutofit/>
          </a:bodyPr>
          <a:lstStyle/>
          <a:p>
            <a:r>
              <a:rPr lang="en-US" sz="3300" b="1" dirty="0" smtClean="0"/>
              <a:t/>
            </a:r>
            <a:br>
              <a:rPr lang="en-US" sz="3300" b="1" dirty="0" smtClean="0"/>
            </a:br>
            <a:r>
              <a:rPr lang="es-ES" sz="2900" dirty="0"/>
              <a:t>PROPORCIONAR COMENTARIOS CONSTRUCTIVOS QUE APOYEN LA PARTICIPACIÓN Y EL APRENDIZAJE </a:t>
            </a:r>
            <a:r>
              <a:rPr lang="en-US" sz="2900" dirty="0"/>
              <a:t/>
            </a:r>
            <a:br>
              <a:rPr lang="en-US" sz="2900" dirty="0"/>
            </a:br>
            <a:endParaRPr lang="en-US" sz="2900" dirty="0"/>
          </a:p>
        </p:txBody>
      </p:sp>
      <p:sp>
        <p:nvSpPr>
          <p:cNvPr id="2" name="Content Placeholder 1"/>
          <p:cNvSpPr>
            <a:spLocks noGrp="1"/>
          </p:cNvSpPr>
          <p:nvPr>
            <p:ph idx="1"/>
          </p:nvPr>
        </p:nvSpPr>
        <p:spPr>
          <a:xfrm>
            <a:off x="474443" y="1874181"/>
            <a:ext cx="8269929" cy="4665947"/>
          </a:xfrm>
        </p:spPr>
        <p:txBody>
          <a:bodyPr>
            <a:normAutofit/>
          </a:bodyPr>
          <a:lstStyle/>
          <a:p>
            <a:pPr marL="228600" indent="-228600">
              <a:lnSpc>
                <a:spcPct val="90000"/>
              </a:lnSpc>
              <a:spcAft>
                <a:spcPts val="600"/>
              </a:spcAft>
              <a:buSzPct val="89000"/>
            </a:pPr>
            <a:r>
              <a:rPr lang="en-US" sz="2800" b="1" dirty="0" smtClean="0"/>
              <a:t>¿</a:t>
            </a:r>
            <a:r>
              <a:rPr lang="es-MX" sz="2800" b="1" dirty="0" smtClean="0"/>
              <a:t>Cómo se manifiesta?</a:t>
            </a:r>
          </a:p>
          <a:p>
            <a:pPr marL="365760" lvl="1" indent="0">
              <a:lnSpc>
                <a:spcPct val="90000"/>
              </a:lnSpc>
              <a:spcAft>
                <a:spcPts val="1200"/>
              </a:spcAft>
              <a:buNone/>
            </a:pPr>
            <a:r>
              <a:rPr lang="es-ES" sz="2100" dirty="0" smtClean="0"/>
              <a:t>Los </a:t>
            </a:r>
            <a:r>
              <a:rPr lang="es-ES" sz="2100" dirty="0"/>
              <a:t>maestros</a:t>
            </a:r>
            <a:r>
              <a:rPr lang="en-US" sz="2100" dirty="0"/>
              <a:t>:</a:t>
            </a:r>
          </a:p>
          <a:p>
            <a:pPr lvl="1">
              <a:lnSpc>
                <a:spcPct val="90000"/>
              </a:lnSpc>
              <a:spcBef>
                <a:spcPts val="0"/>
              </a:spcBef>
              <a:spcAft>
                <a:spcPts val="1200"/>
              </a:spcAft>
            </a:pPr>
            <a:r>
              <a:rPr lang="es-ES" sz="2100" dirty="0" smtClean="0"/>
              <a:t>Participan </a:t>
            </a:r>
            <a:r>
              <a:rPr lang="es-ES" sz="2100" dirty="0"/>
              <a:t>en intercambios recíprocos con los niños que amplían su comprensión</a:t>
            </a:r>
            <a:r>
              <a:rPr lang="en-US" sz="2100" dirty="0"/>
              <a:t>. </a:t>
            </a:r>
          </a:p>
          <a:p>
            <a:pPr lvl="1">
              <a:lnSpc>
                <a:spcPct val="90000"/>
              </a:lnSpc>
              <a:spcBef>
                <a:spcPts val="0"/>
              </a:spcBef>
              <a:spcAft>
                <a:spcPts val="1200"/>
              </a:spcAft>
            </a:pPr>
            <a:r>
              <a:rPr lang="es-ES" sz="2100" dirty="0" smtClean="0"/>
              <a:t>Piden </a:t>
            </a:r>
            <a:r>
              <a:rPr lang="es-ES" sz="2100" dirty="0"/>
              <a:t>a los niños que expliquen su forma de pensar</a:t>
            </a:r>
            <a:r>
              <a:rPr lang="en-US" sz="2100" dirty="0"/>
              <a:t>.</a:t>
            </a:r>
          </a:p>
          <a:p>
            <a:pPr lvl="1">
              <a:lnSpc>
                <a:spcPct val="90000"/>
              </a:lnSpc>
              <a:spcBef>
                <a:spcPts val="0"/>
              </a:spcBef>
              <a:spcAft>
                <a:spcPts val="1200"/>
              </a:spcAft>
            </a:pPr>
            <a:r>
              <a:rPr lang="es-ES" sz="2100" dirty="0" smtClean="0"/>
              <a:t>Alientan </a:t>
            </a:r>
            <a:r>
              <a:rPr lang="es-ES" sz="2100" dirty="0"/>
              <a:t>los esfuerzos de los niños</a:t>
            </a:r>
            <a:r>
              <a:rPr lang="en-US" sz="2100" dirty="0" smtClean="0"/>
              <a:t>.</a:t>
            </a:r>
            <a:endParaRPr lang="en-US" sz="2000" dirty="0" smtClean="0"/>
          </a:p>
          <a:p>
            <a:pPr marL="228600" lvl="0" indent="-228600">
              <a:lnSpc>
                <a:spcPct val="90000"/>
              </a:lnSpc>
              <a:spcBef>
                <a:spcPts val="1272"/>
              </a:spcBef>
              <a:spcAft>
                <a:spcPts val="1200"/>
              </a:spcAft>
              <a:buSzPct val="80000"/>
            </a:pPr>
            <a:r>
              <a:rPr lang="es-ES" sz="2800" b="1" dirty="0" smtClean="0">
                <a:solidFill>
                  <a:prstClr val="black"/>
                </a:solidFill>
              </a:rPr>
              <a:t>¿Cómo </a:t>
            </a:r>
            <a:r>
              <a:rPr lang="es-ES" sz="2800" b="1" u="sng" dirty="0">
                <a:solidFill>
                  <a:prstClr val="black"/>
                </a:solidFill>
              </a:rPr>
              <a:t>NO</a:t>
            </a:r>
            <a:r>
              <a:rPr lang="es-ES" sz="2800" b="1" dirty="0">
                <a:solidFill>
                  <a:prstClr val="black"/>
                </a:solidFill>
              </a:rPr>
              <a:t> se manifiesta</a:t>
            </a:r>
            <a:r>
              <a:rPr lang="en-US" sz="2800" b="1" dirty="0">
                <a:solidFill>
                  <a:prstClr val="black"/>
                </a:solidFill>
              </a:rPr>
              <a:t>? </a:t>
            </a:r>
            <a:endParaRPr lang="en-US" sz="2800" b="1" dirty="0" smtClean="0"/>
          </a:p>
          <a:p>
            <a:pPr lvl="1">
              <a:lnSpc>
                <a:spcPct val="90000"/>
              </a:lnSpc>
              <a:spcAft>
                <a:spcPts val="1200"/>
              </a:spcAft>
            </a:pPr>
            <a:r>
              <a:rPr lang="es-ES" sz="2100" dirty="0" smtClean="0">
                <a:solidFill>
                  <a:srgbClr val="005DAA"/>
                </a:solidFill>
              </a:rPr>
              <a:t>Los </a:t>
            </a:r>
            <a:r>
              <a:rPr lang="es-ES" sz="2100" dirty="0">
                <a:solidFill>
                  <a:srgbClr val="005DAA"/>
                </a:solidFill>
              </a:rPr>
              <a:t>maestros proporcionan a los niños respuestas simples de sí/no o incorrecto/correcto</a:t>
            </a:r>
            <a:r>
              <a:rPr lang="es-ES" sz="2100" dirty="0" smtClean="0">
                <a:solidFill>
                  <a:srgbClr val="005DAA"/>
                </a:solidFill>
              </a:rPr>
              <a:t>.</a:t>
            </a:r>
            <a:r>
              <a:rPr lang="en-US" sz="2100" dirty="0" smtClean="0">
                <a:solidFill>
                  <a:srgbClr val="005DAA"/>
                </a:solidFill>
              </a:rPr>
              <a:t>  </a:t>
            </a:r>
          </a:p>
        </p:txBody>
      </p:sp>
    </p:spTree>
    <p:extLst>
      <p:ext uri="{BB962C8B-B14F-4D97-AF65-F5344CB8AC3E}">
        <p14:creationId xmlns:p14="http://schemas.microsoft.com/office/powerpoint/2010/main" val="1048071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5164" y="1983381"/>
            <a:ext cx="8033597" cy="1572619"/>
          </a:xfrm>
          <a:prstGeom prst="rect">
            <a:avLst/>
          </a:prstGeom>
          <a:solidFill>
            <a:srgbClr val="045F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s-ES" dirty="0"/>
              <a:t>INTERCAMBIOS RECÍPROCOS</a:t>
            </a:r>
            <a:endParaRPr lang="en-US" sz="2200" dirty="0"/>
          </a:p>
        </p:txBody>
      </p:sp>
      <p:sp>
        <p:nvSpPr>
          <p:cNvPr id="2" name="Content Placeholder 1"/>
          <p:cNvSpPr>
            <a:spLocks noGrp="1"/>
          </p:cNvSpPr>
          <p:nvPr>
            <p:ph idx="1"/>
          </p:nvPr>
        </p:nvSpPr>
        <p:spPr>
          <a:xfrm>
            <a:off x="673100" y="2142324"/>
            <a:ext cx="7861300" cy="1398355"/>
          </a:xfrm>
        </p:spPr>
        <p:txBody>
          <a:bodyPr>
            <a:noAutofit/>
          </a:bodyPr>
          <a:lstStyle/>
          <a:p>
            <a:pPr marL="0" indent="0">
              <a:buNone/>
            </a:pPr>
            <a:r>
              <a:rPr lang="es-ES" sz="2500" b="1" dirty="0" smtClean="0">
                <a:solidFill>
                  <a:schemeClr val="bg1"/>
                </a:solidFill>
              </a:rPr>
              <a:t>Participar </a:t>
            </a:r>
            <a:r>
              <a:rPr lang="es-ES" sz="2500" b="1" dirty="0">
                <a:solidFill>
                  <a:schemeClr val="bg1"/>
                </a:solidFill>
              </a:rPr>
              <a:t>en intercambios recíprocos </a:t>
            </a:r>
            <a:r>
              <a:rPr lang="es-ES" sz="2500" dirty="0">
                <a:solidFill>
                  <a:schemeClr val="bg1"/>
                </a:solidFill>
              </a:rPr>
              <a:t>que amplían y profundizan el aprendizaje de los niños</a:t>
            </a:r>
            <a:r>
              <a:rPr lang="es-ES" sz="2500" dirty="0" smtClean="0">
                <a:solidFill>
                  <a:schemeClr val="bg1"/>
                </a:solidFill>
              </a:rPr>
              <a:t>.</a:t>
            </a:r>
            <a:endParaRPr lang="en-US" sz="2500" dirty="0" smtClean="0">
              <a:solidFill>
                <a:schemeClr val="bg1"/>
              </a:solidFill>
            </a:endParaRPr>
          </a:p>
        </p:txBody>
      </p:sp>
      <p:sp>
        <p:nvSpPr>
          <p:cNvPr id="4" name="TextBox 3"/>
          <p:cNvSpPr txBox="1"/>
          <p:nvPr/>
        </p:nvSpPr>
        <p:spPr>
          <a:xfrm>
            <a:off x="535163" y="3584059"/>
            <a:ext cx="3260391" cy="2677656"/>
          </a:xfrm>
          <a:prstGeom prst="rect">
            <a:avLst/>
          </a:prstGeom>
          <a:noFill/>
        </p:spPr>
        <p:txBody>
          <a:bodyPr wrap="square" rtlCol="0">
            <a:spAutoFit/>
          </a:bodyPr>
          <a:lstStyle/>
          <a:p>
            <a:r>
              <a:rPr lang="es-ES" sz="1400" b="1" dirty="0">
                <a:solidFill>
                  <a:srgbClr val="045F7B"/>
                </a:solidFill>
              </a:rPr>
              <a:t>Por ejemplo</a:t>
            </a:r>
            <a:r>
              <a:rPr lang="en-US" sz="1400" b="1" dirty="0" smtClean="0">
                <a:solidFill>
                  <a:srgbClr val="045F7B"/>
                </a:solidFill>
              </a:rPr>
              <a:t>:</a:t>
            </a:r>
          </a:p>
          <a:p>
            <a:endParaRPr lang="en-US" sz="1400" dirty="0">
              <a:solidFill>
                <a:srgbClr val="045F7B"/>
              </a:solidFill>
            </a:endParaRPr>
          </a:p>
          <a:p>
            <a:r>
              <a:rPr lang="es-ES" sz="1400" b="1" dirty="0">
                <a:solidFill>
                  <a:srgbClr val="045F7B"/>
                </a:solidFill>
              </a:rPr>
              <a:t>Maestro</a:t>
            </a:r>
            <a:r>
              <a:rPr lang="en-US" sz="1400" b="1" dirty="0">
                <a:solidFill>
                  <a:srgbClr val="045F7B"/>
                </a:solidFill>
              </a:rPr>
              <a:t>: </a:t>
            </a:r>
            <a:r>
              <a:rPr lang="es-ES" sz="1400" dirty="0">
                <a:solidFill>
                  <a:srgbClr val="045F7B"/>
                </a:solidFill>
              </a:rPr>
              <a:t>Veo que a todos les gusta </a:t>
            </a:r>
            <a:r>
              <a:rPr lang="es-ES" sz="1400" dirty="0" smtClean="0">
                <a:solidFill>
                  <a:srgbClr val="045F7B"/>
                </a:solidFill>
              </a:rPr>
              <a:t>jugar</a:t>
            </a:r>
          </a:p>
          <a:p>
            <a:r>
              <a:rPr lang="es-ES" sz="1400" dirty="0" smtClean="0">
                <a:solidFill>
                  <a:srgbClr val="045F7B"/>
                </a:solidFill>
              </a:rPr>
              <a:t>con </a:t>
            </a:r>
            <a:r>
              <a:rPr lang="es-ES" sz="1400" dirty="0">
                <a:solidFill>
                  <a:srgbClr val="045F7B"/>
                </a:solidFill>
              </a:rPr>
              <a:t>osos. </a:t>
            </a:r>
            <a:r>
              <a:rPr lang="es-ES" sz="1400" dirty="0" smtClean="0">
                <a:solidFill>
                  <a:srgbClr val="045F7B"/>
                </a:solidFill>
              </a:rPr>
              <a:t>¿</a:t>
            </a:r>
            <a:r>
              <a:rPr lang="es-ES" sz="1400" dirty="0">
                <a:solidFill>
                  <a:srgbClr val="045F7B"/>
                </a:solidFill>
              </a:rPr>
              <a:t>Quién puede contarme </a:t>
            </a:r>
            <a:r>
              <a:rPr lang="es-ES" sz="1400" dirty="0" smtClean="0">
                <a:solidFill>
                  <a:srgbClr val="045F7B"/>
                </a:solidFill>
              </a:rPr>
              <a:t>algo</a:t>
            </a:r>
          </a:p>
          <a:p>
            <a:r>
              <a:rPr lang="es-ES" sz="1400" dirty="0" smtClean="0">
                <a:solidFill>
                  <a:srgbClr val="045F7B"/>
                </a:solidFill>
              </a:rPr>
              <a:t>especial </a:t>
            </a:r>
            <a:r>
              <a:rPr lang="es-ES" sz="1400" dirty="0">
                <a:solidFill>
                  <a:srgbClr val="045F7B"/>
                </a:solidFill>
              </a:rPr>
              <a:t>sobre los osos</a:t>
            </a:r>
            <a:r>
              <a:rPr lang="es-ES" sz="1400" dirty="0" smtClean="0">
                <a:solidFill>
                  <a:srgbClr val="045F7B"/>
                </a:solidFill>
              </a:rPr>
              <a:t>?</a:t>
            </a:r>
            <a:endParaRPr lang="en-US" sz="1400" dirty="0">
              <a:solidFill>
                <a:srgbClr val="045F7B"/>
              </a:solidFill>
            </a:endParaRPr>
          </a:p>
          <a:p>
            <a:r>
              <a:rPr lang="es-ES" sz="1400" b="1" dirty="0">
                <a:solidFill>
                  <a:srgbClr val="045F7B"/>
                </a:solidFill>
              </a:rPr>
              <a:t>Niño: </a:t>
            </a:r>
            <a:r>
              <a:rPr lang="es-ES" sz="1400" dirty="0">
                <a:solidFill>
                  <a:srgbClr val="045F7B"/>
                </a:solidFill>
              </a:rPr>
              <a:t>¡Duermen mucho tiempo</a:t>
            </a:r>
            <a:r>
              <a:rPr lang="en-US" sz="1400" dirty="0" smtClean="0">
                <a:solidFill>
                  <a:srgbClr val="045F7B"/>
                </a:solidFill>
              </a:rPr>
              <a:t>!</a:t>
            </a:r>
            <a:endParaRPr lang="en-US" sz="1400" dirty="0">
              <a:solidFill>
                <a:srgbClr val="045F7B"/>
              </a:solidFill>
            </a:endParaRPr>
          </a:p>
          <a:p>
            <a:r>
              <a:rPr lang="es-ES" sz="1400" b="1" dirty="0">
                <a:solidFill>
                  <a:srgbClr val="045F7B"/>
                </a:solidFill>
              </a:rPr>
              <a:t>Maestro:</a:t>
            </a:r>
            <a:r>
              <a:rPr lang="es-ES" sz="1400" dirty="0">
                <a:solidFill>
                  <a:srgbClr val="045F7B"/>
                </a:solidFill>
              </a:rPr>
              <a:t> Es cierto, ¡hibernan! ¿Cuándo hibernan</a:t>
            </a:r>
            <a:r>
              <a:rPr lang="en-US" sz="1400" dirty="0" smtClean="0">
                <a:solidFill>
                  <a:srgbClr val="045F7B"/>
                </a:solidFill>
              </a:rPr>
              <a:t>?</a:t>
            </a:r>
            <a:endParaRPr lang="en-US" sz="1400" dirty="0">
              <a:solidFill>
                <a:srgbClr val="045F7B"/>
              </a:solidFill>
            </a:endParaRPr>
          </a:p>
          <a:p>
            <a:r>
              <a:rPr lang="es-ES" sz="1400" b="1" dirty="0">
                <a:solidFill>
                  <a:srgbClr val="045F7B"/>
                </a:solidFill>
              </a:rPr>
              <a:t>Niño:</a:t>
            </a:r>
            <a:r>
              <a:rPr lang="es-ES" sz="1400" dirty="0">
                <a:solidFill>
                  <a:srgbClr val="045F7B"/>
                </a:solidFill>
              </a:rPr>
              <a:t> En invierno</a:t>
            </a:r>
            <a:r>
              <a:rPr lang="en-US" sz="1400" dirty="0" smtClean="0">
                <a:solidFill>
                  <a:srgbClr val="045F7B"/>
                </a:solidFill>
              </a:rPr>
              <a:t>.</a:t>
            </a:r>
            <a:endParaRPr lang="en-US" sz="1400" dirty="0">
              <a:solidFill>
                <a:srgbClr val="045F7B"/>
              </a:solidFill>
            </a:endParaRPr>
          </a:p>
          <a:p>
            <a:r>
              <a:rPr lang="es-ES" sz="1400" b="1" dirty="0">
                <a:solidFill>
                  <a:srgbClr val="045F7B"/>
                </a:solidFill>
              </a:rPr>
              <a:t>Maestro:</a:t>
            </a:r>
            <a:r>
              <a:rPr lang="es-ES" sz="1400" dirty="0">
                <a:solidFill>
                  <a:srgbClr val="045F7B"/>
                </a:solidFill>
              </a:rPr>
              <a:t> ¡Sí, durante la estación de invierno</a:t>
            </a:r>
            <a:r>
              <a:rPr lang="en-US" sz="1400" dirty="0">
                <a:solidFill>
                  <a:srgbClr val="045F7B"/>
                </a:solidFill>
              </a:rPr>
              <a:t>! </a:t>
            </a:r>
          </a:p>
          <a:p>
            <a:r>
              <a:rPr lang="es-ES" sz="1400" dirty="0">
                <a:solidFill>
                  <a:srgbClr val="045F7B"/>
                </a:solidFill>
              </a:rPr>
              <a:t>¿Quién sabe adónde van a hibernar</a:t>
            </a:r>
            <a:r>
              <a:rPr lang="en-US" sz="1400" dirty="0">
                <a:solidFill>
                  <a:srgbClr val="045F7B"/>
                </a:solidFill>
              </a:rPr>
              <a:t>?</a:t>
            </a:r>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val="0"/>
              </a:ext>
            </a:extLst>
          </a:blip>
          <a:srcRect t="12080" r="8742" b="38449"/>
          <a:stretch/>
        </p:blipFill>
        <p:spPr>
          <a:xfrm>
            <a:off x="3793561" y="3324223"/>
            <a:ext cx="4775200" cy="1763015"/>
          </a:xfrm>
          <a:prstGeom prst="rect">
            <a:avLst/>
          </a:prstGeom>
        </p:spPr>
      </p:pic>
      <p:sp>
        <p:nvSpPr>
          <p:cNvPr id="5" name="Rectangle 4"/>
          <p:cNvSpPr/>
          <p:nvPr/>
        </p:nvSpPr>
        <p:spPr>
          <a:xfrm>
            <a:off x="5812659" y="6012934"/>
            <a:ext cx="2615268" cy="369332"/>
          </a:xfrm>
          <a:prstGeom prst="rect">
            <a:avLst/>
          </a:prstGeom>
        </p:spPr>
        <p:txBody>
          <a:bodyPr wrap="none">
            <a:spAutoFit/>
          </a:bodyPr>
          <a:lstStyle/>
          <a:p>
            <a:pPr algn="r"/>
            <a:r>
              <a:rPr lang="es-ES" dirty="0">
                <a:solidFill>
                  <a:srgbClr val="008000"/>
                </a:solidFill>
              </a:rPr>
              <a:t>El intercambio continúa </a:t>
            </a:r>
            <a:r>
              <a:rPr lang="en-US" dirty="0">
                <a:solidFill>
                  <a:srgbClr val="008000"/>
                </a:solidFill>
              </a:rPr>
              <a:t>…</a:t>
            </a:r>
          </a:p>
        </p:txBody>
      </p:sp>
    </p:spTree>
    <p:extLst>
      <p:ext uri="{BB962C8B-B14F-4D97-AF65-F5344CB8AC3E}">
        <p14:creationId xmlns:p14="http://schemas.microsoft.com/office/powerpoint/2010/main" val="3535837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5164" y="1983381"/>
            <a:ext cx="8033597" cy="1331319"/>
          </a:xfrm>
          <a:prstGeom prst="rect">
            <a:avLst/>
          </a:prstGeom>
          <a:solidFill>
            <a:srgbClr val="59B4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B461"/>
              </a:solidFill>
            </a:endParaRPr>
          </a:p>
        </p:txBody>
      </p:sp>
      <p:sp>
        <p:nvSpPr>
          <p:cNvPr id="3" name="Title 2"/>
          <p:cNvSpPr>
            <a:spLocks noGrp="1"/>
          </p:cNvSpPr>
          <p:nvPr>
            <p:ph type="title"/>
          </p:nvPr>
        </p:nvSpPr>
        <p:spPr>
          <a:xfrm>
            <a:off x="331984" y="414396"/>
            <a:ext cx="8477737" cy="1143000"/>
          </a:xfrm>
        </p:spPr>
        <p:txBody>
          <a:bodyPr/>
          <a:lstStyle/>
          <a:p>
            <a:r>
              <a:rPr lang="es-ES" dirty="0"/>
              <a:t>EXPLICAR LA FORMA DE PENSAR</a:t>
            </a:r>
            <a:endParaRPr lang="en-US" sz="2200" dirty="0"/>
          </a:p>
        </p:txBody>
      </p:sp>
      <p:sp>
        <p:nvSpPr>
          <p:cNvPr id="2" name="Content Placeholder 1"/>
          <p:cNvSpPr>
            <a:spLocks noGrp="1"/>
          </p:cNvSpPr>
          <p:nvPr>
            <p:ph idx="1"/>
          </p:nvPr>
        </p:nvSpPr>
        <p:spPr>
          <a:xfrm>
            <a:off x="638757" y="2019876"/>
            <a:ext cx="7899400" cy="785756"/>
          </a:xfrm>
        </p:spPr>
        <p:txBody>
          <a:bodyPr>
            <a:noAutofit/>
          </a:bodyPr>
          <a:lstStyle/>
          <a:p>
            <a:pPr marL="0" indent="0">
              <a:spcAft>
                <a:spcPts val="1200"/>
              </a:spcAft>
              <a:buNone/>
            </a:pPr>
            <a:r>
              <a:rPr lang="es-ES" sz="2600" b="1" dirty="0" smtClean="0">
                <a:solidFill>
                  <a:schemeClr val="bg1"/>
                </a:solidFill>
              </a:rPr>
              <a:t>Pedirles</a:t>
            </a:r>
            <a:r>
              <a:rPr lang="es-ES" sz="2600" dirty="0" smtClean="0">
                <a:solidFill>
                  <a:schemeClr val="bg1"/>
                </a:solidFill>
              </a:rPr>
              <a:t> </a:t>
            </a:r>
            <a:r>
              <a:rPr lang="es-ES" sz="2600" dirty="0">
                <a:solidFill>
                  <a:schemeClr val="bg1"/>
                </a:solidFill>
              </a:rPr>
              <a:t>a los niños que expliquen sus procesos de pensamiento</a:t>
            </a:r>
            <a:r>
              <a:rPr lang="es-ES" sz="2600" dirty="0" smtClean="0">
                <a:solidFill>
                  <a:schemeClr val="bg1"/>
                </a:solidFill>
              </a:rPr>
              <a:t>.</a:t>
            </a:r>
            <a:endParaRPr lang="en-US" sz="2600" dirty="0" smtClean="0">
              <a:solidFill>
                <a:schemeClr val="bg1"/>
              </a:solidFill>
            </a:endParaRPr>
          </a:p>
          <a:p>
            <a:pPr marL="914400" lvl="2" indent="0">
              <a:spcAft>
                <a:spcPts val="1200"/>
              </a:spcAft>
              <a:buNone/>
            </a:pPr>
            <a:endParaRPr lang="en-US" sz="2600" dirty="0" smtClean="0">
              <a:solidFill>
                <a:schemeClr val="bg1"/>
              </a:solidFill>
            </a:endParaRPr>
          </a:p>
          <a:p>
            <a:pPr marL="0" indent="0">
              <a:buNone/>
            </a:pPr>
            <a:endParaRPr lang="en-US" sz="2600" dirty="0">
              <a:solidFill>
                <a:schemeClr val="bg1"/>
              </a:solidFill>
            </a:endParaRPr>
          </a:p>
        </p:txBody>
      </p:sp>
      <p:sp>
        <p:nvSpPr>
          <p:cNvPr id="4" name="TextBox 3"/>
          <p:cNvSpPr txBox="1"/>
          <p:nvPr/>
        </p:nvSpPr>
        <p:spPr>
          <a:xfrm>
            <a:off x="4963300" y="3351195"/>
            <a:ext cx="3605461" cy="2323713"/>
          </a:xfrm>
          <a:prstGeom prst="rect">
            <a:avLst/>
          </a:prstGeom>
          <a:noFill/>
        </p:spPr>
        <p:txBody>
          <a:bodyPr wrap="square" rtlCol="0">
            <a:spAutoFit/>
          </a:bodyPr>
          <a:lstStyle/>
          <a:p>
            <a:r>
              <a:rPr lang="es-ES" sz="1450" b="1" dirty="0">
                <a:solidFill>
                  <a:srgbClr val="59B461"/>
                </a:solidFill>
              </a:rPr>
              <a:t>Por ejemplo</a:t>
            </a:r>
            <a:r>
              <a:rPr lang="es-ES" sz="1450" b="1" dirty="0" smtClean="0">
                <a:solidFill>
                  <a:srgbClr val="59B461"/>
                </a:solidFill>
              </a:rPr>
              <a:t>:</a:t>
            </a:r>
          </a:p>
          <a:p>
            <a:endParaRPr lang="en-US" sz="1450" dirty="0">
              <a:solidFill>
                <a:srgbClr val="59B461"/>
              </a:solidFill>
            </a:endParaRPr>
          </a:p>
          <a:p>
            <a:r>
              <a:rPr lang="es-ES" sz="1450" b="1" dirty="0">
                <a:solidFill>
                  <a:srgbClr val="59B461"/>
                </a:solidFill>
              </a:rPr>
              <a:t>Maestra:</a:t>
            </a:r>
            <a:r>
              <a:rPr lang="es-ES" sz="1450" dirty="0">
                <a:solidFill>
                  <a:srgbClr val="59B461"/>
                </a:solidFill>
              </a:rPr>
              <a:t> ¿Cómo crees que se siente el niño en esta imagen</a:t>
            </a:r>
            <a:r>
              <a:rPr lang="es-ES" sz="1450" dirty="0" smtClean="0">
                <a:solidFill>
                  <a:srgbClr val="59B461"/>
                </a:solidFill>
              </a:rPr>
              <a:t>?</a:t>
            </a:r>
            <a:endParaRPr lang="en-US" sz="1450" dirty="0">
              <a:solidFill>
                <a:srgbClr val="59B461"/>
              </a:solidFill>
            </a:endParaRPr>
          </a:p>
          <a:p>
            <a:r>
              <a:rPr lang="es-ES" sz="1450" b="1" dirty="0">
                <a:solidFill>
                  <a:srgbClr val="59B461"/>
                </a:solidFill>
              </a:rPr>
              <a:t>Niño:</a:t>
            </a:r>
            <a:r>
              <a:rPr lang="es-ES" sz="1450" dirty="0">
                <a:solidFill>
                  <a:srgbClr val="59B461"/>
                </a:solidFill>
              </a:rPr>
              <a:t> Me parece que está triste</a:t>
            </a:r>
            <a:r>
              <a:rPr lang="es-ES" sz="1450" dirty="0" smtClean="0">
                <a:solidFill>
                  <a:srgbClr val="59B461"/>
                </a:solidFill>
              </a:rPr>
              <a:t>.</a:t>
            </a:r>
            <a:endParaRPr lang="en-US" sz="1450" dirty="0">
              <a:solidFill>
                <a:srgbClr val="59B461"/>
              </a:solidFill>
            </a:endParaRPr>
          </a:p>
          <a:p>
            <a:r>
              <a:rPr lang="es-ES" sz="1450" b="1" dirty="0">
                <a:solidFill>
                  <a:srgbClr val="59B461"/>
                </a:solidFill>
              </a:rPr>
              <a:t>Maestra:</a:t>
            </a:r>
            <a:r>
              <a:rPr lang="es-ES" sz="1450" dirty="0">
                <a:solidFill>
                  <a:srgbClr val="59B461"/>
                </a:solidFill>
              </a:rPr>
              <a:t> ¿Por qué crees eso</a:t>
            </a:r>
            <a:r>
              <a:rPr lang="es-ES" sz="1450" dirty="0" smtClean="0">
                <a:solidFill>
                  <a:srgbClr val="59B461"/>
                </a:solidFill>
              </a:rPr>
              <a:t>?</a:t>
            </a:r>
            <a:endParaRPr lang="en-US" sz="1450" dirty="0">
              <a:solidFill>
                <a:srgbClr val="59B461"/>
              </a:solidFill>
            </a:endParaRPr>
          </a:p>
          <a:p>
            <a:r>
              <a:rPr lang="es-ES" sz="1450" b="1" dirty="0">
                <a:solidFill>
                  <a:srgbClr val="59B461"/>
                </a:solidFill>
              </a:rPr>
              <a:t>Niño:</a:t>
            </a:r>
            <a:r>
              <a:rPr lang="es-ES" sz="1450" dirty="0">
                <a:solidFill>
                  <a:srgbClr val="59B461"/>
                </a:solidFill>
              </a:rPr>
              <a:t> Porque sus amigos están divirtiéndose en el agua y él no sabe nadar. </a:t>
            </a:r>
            <a:endParaRPr lang="en-US" sz="1450" dirty="0">
              <a:solidFill>
                <a:srgbClr val="59B461"/>
              </a:solidFill>
            </a:endParaRPr>
          </a:p>
          <a:p>
            <a:r>
              <a:rPr lang="es-ES" sz="1450" b="1" dirty="0">
                <a:solidFill>
                  <a:srgbClr val="59B461"/>
                </a:solidFill>
              </a:rPr>
              <a:t>Maestra:</a:t>
            </a:r>
            <a:r>
              <a:rPr lang="es-ES" sz="1450" dirty="0">
                <a:solidFill>
                  <a:srgbClr val="59B461"/>
                </a:solidFill>
              </a:rPr>
              <a:t> Sí, quizás se sienta un poco frustrado</a:t>
            </a:r>
            <a:r>
              <a:rPr lang="en-US" sz="1450" dirty="0">
                <a:solidFill>
                  <a:srgbClr val="59B461"/>
                </a:solidFill>
              </a:rPr>
              <a:t>. </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8841" r="5885"/>
          <a:stretch/>
        </p:blipFill>
        <p:spPr>
          <a:xfrm>
            <a:off x="686093" y="3044285"/>
            <a:ext cx="3937000" cy="2597000"/>
          </a:xfrm>
          <a:prstGeom prst="rect">
            <a:avLst/>
          </a:prstGeom>
        </p:spPr>
      </p:pic>
    </p:spTree>
    <p:extLst>
      <p:ext uri="{BB962C8B-B14F-4D97-AF65-F5344CB8AC3E}">
        <p14:creationId xmlns:p14="http://schemas.microsoft.com/office/powerpoint/2010/main" val="16691898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1884" y="1983381"/>
            <a:ext cx="8033597" cy="1461585"/>
          </a:xfrm>
          <a:prstGeom prst="rect">
            <a:avLst/>
          </a:prstGeom>
          <a:solidFill>
            <a:srgbClr val="9D67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B461"/>
              </a:solidFill>
            </a:endParaRPr>
          </a:p>
        </p:txBody>
      </p:sp>
      <p:sp>
        <p:nvSpPr>
          <p:cNvPr id="3" name="Title 2"/>
          <p:cNvSpPr>
            <a:spLocks noGrp="1"/>
          </p:cNvSpPr>
          <p:nvPr>
            <p:ph type="title"/>
          </p:nvPr>
        </p:nvSpPr>
        <p:spPr>
          <a:xfrm>
            <a:off x="331984" y="421530"/>
            <a:ext cx="8477737" cy="1143000"/>
          </a:xfrm>
        </p:spPr>
        <p:txBody>
          <a:bodyPr/>
          <a:lstStyle/>
          <a:p>
            <a:r>
              <a:rPr lang="es-ES" dirty="0"/>
              <a:t>ALENTAR LOS ESFUERZOS</a:t>
            </a:r>
            <a:endParaRPr lang="en-US" sz="2200" dirty="0"/>
          </a:p>
        </p:txBody>
      </p:sp>
      <p:sp>
        <p:nvSpPr>
          <p:cNvPr id="2" name="Content Placeholder 1"/>
          <p:cNvSpPr>
            <a:spLocks noGrp="1"/>
          </p:cNvSpPr>
          <p:nvPr>
            <p:ph idx="1"/>
          </p:nvPr>
        </p:nvSpPr>
        <p:spPr>
          <a:xfrm>
            <a:off x="748957" y="2029026"/>
            <a:ext cx="7902998" cy="1224070"/>
          </a:xfrm>
        </p:spPr>
        <p:txBody>
          <a:bodyPr>
            <a:noAutofit/>
          </a:bodyPr>
          <a:lstStyle/>
          <a:p>
            <a:pPr marL="61913" indent="0">
              <a:lnSpc>
                <a:spcPct val="90000"/>
              </a:lnSpc>
              <a:buNone/>
            </a:pPr>
            <a:r>
              <a:rPr lang="es-ES" sz="2500" b="1" dirty="0">
                <a:solidFill>
                  <a:srgbClr val="FFFFFF"/>
                </a:solidFill>
              </a:rPr>
              <a:t>Alentar</a:t>
            </a:r>
            <a:r>
              <a:rPr lang="es-ES" sz="2500" dirty="0">
                <a:solidFill>
                  <a:srgbClr val="FFFFFF"/>
                </a:solidFill>
              </a:rPr>
              <a:t> los esfuerzos de los niños y ayudarles a perseverar en las actividades que constituyen </a:t>
            </a:r>
            <a:r>
              <a:rPr lang="es-ES" sz="2500" dirty="0" smtClean="0">
                <a:solidFill>
                  <a:srgbClr val="FFFFFF"/>
                </a:solidFill>
              </a:rPr>
              <a:t/>
            </a:r>
            <a:br>
              <a:rPr lang="es-ES" sz="2500" dirty="0" smtClean="0">
                <a:solidFill>
                  <a:srgbClr val="FFFFFF"/>
                </a:solidFill>
              </a:rPr>
            </a:br>
            <a:r>
              <a:rPr lang="es-ES" sz="2500" dirty="0" smtClean="0">
                <a:solidFill>
                  <a:srgbClr val="FFFFFF"/>
                </a:solidFill>
              </a:rPr>
              <a:t>un reto. </a:t>
            </a:r>
            <a:endParaRPr lang="en-US" sz="2500" dirty="0">
              <a:solidFill>
                <a:srgbClr val="FFFFFF"/>
              </a:solidFill>
            </a:endParaRPr>
          </a:p>
        </p:txBody>
      </p:sp>
      <p:sp>
        <p:nvSpPr>
          <p:cNvPr id="5" name="TextBox 4"/>
          <p:cNvSpPr txBox="1"/>
          <p:nvPr/>
        </p:nvSpPr>
        <p:spPr>
          <a:xfrm>
            <a:off x="4683263" y="3581853"/>
            <a:ext cx="3902218" cy="2600712"/>
          </a:xfrm>
          <a:prstGeom prst="rect">
            <a:avLst/>
          </a:prstGeom>
          <a:noFill/>
        </p:spPr>
        <p:txBody>
          <a:bodyPr wrap="square" rtlCol="0">
            <a:spAutoFit/>
          </a:bodyPr>
          <a:lstStyle/>
          <a:p>
            <a:r>
              <a:rPr lang="es-ES" sz="1450" b="1" dirty="0">
                <a:solidFill>
                  <a:srgbClr val="9D674F"/>
                </a:solidFill>
              </a:rPr>
              <a:t>Por ejemplo</a:t>
            </a:r>
            <a:r>
              <a:rPr lang="es-ES" sz="1450" b="1" dirty="0" smtClean="0">
                <a:solidFill>
                  <a:srgbClr val="9D674F"/>
                </a:solidFill>
              </a:rPr>
              <a:t>:</a:t>
            </a:r>
          </a:p>
          <a:p>
            <a:endParaRPr lang="en-US" sz="1450" dirty="0">
              <a:solidFill>
                <a:srgbClr val="9D674F"/>
              </a:solidFill>
            </a:endParaRPr>
          </a:p>
          <a:p>
            <a:r>
              <a:rPr lang="es-ES" sz="1450" b="1" dirty="0">
                <a:solidFill>
                  <a:srgbClr val="9D674F"/>
                </a:solidFill>
              </a:rPr>
              <a:t>Maestra:</a:t>
            </a:r>
            <a:r>
              <a:rPr lang="es-ES" sz="1450" dirty="0">
                <a:solidFill>
                  <a:srgbClr val="9D674F"/>
                </a:solidFill>
              </a:rPr>
              <a:t> Veo que estás trabajando duro para armar ese </a:t>
            </a:r>
            <a:r>
              <a:rPr lang="es-ES" sz="1450" dirty="0" smtClean="0">
                <a:solidFill>
                  <a:srgbClr val="9D674F"/>
                </a:solidFill>
              </a:rPr>
              <a:t>patrón en bloques. </a:t>
            </a:r>
            <a:r>
              <a:rPr lang="es-ES" sz="1450" dirty="0">
                <a:solidFill>
                  <a:srgbClr val="9D674F"/>
                </a:solidFill>
              </a:rPr>
              <a:t>Sigue adelante, ¡ya casi lo logras</a:t>
            </a:r>
            <a:r>
              <a:rPr lang="es-ES" sz="1450" dirty="0" smtClean="0">
                <a:solidFill>
                  <a:srgbClr val="9D674F"/>
                </a:solidFill>
              </a:rPr>
              <a:t>!</a:t>
            </a:r>
            <a:endParaRPr lang="en-US" sz="1450" dirty="0">
              <a:solidFill>
                <a:srgbClr val="9D674F"/>
              </a:solidFill>
            </a:endParaRPr>
          </a:p>
          <a:p>
            <a:r>
              <a:rPr lang="es-ES" sz="1450" b="1" dirty="0">
                <a:solidFill>
                  <a:srgbClr val="9D674F"/>
                </a:solidFill>
              </a:rPr>
              <a:t>Niña:</a:t>
            </a:r>
            <a:r>
              <a:rPr lang="es-ES" sz="1450" dirty="0">
                <a:solidFill>
                  <a:srgbClr val="9D674F"/>
                </a:solidFill>
              </a:rPr>
              <a:t> ¡Lo terminé</a:t>
            </a:r>
            <a:r>
              <a:rPr lang="es-ES" sz="1450" dirty="0" smtClean="0">
                <a:solidFill>
                  <a:srgbClr val="9D674F"/>
                </a:solidFill>
              </a:rPr>
              <a:t>!</a:t>
            </a:r>
            <a:endParaRPr lang="en-US" sz="1450" dirty="0">
              <a:solidFill>
                <a:srgbClr val="9D674F"/>
              </a:solidFill>
            </a:endParaRPr>
          </a:p>
          <a:p>
            <a:r>
              <a:rPr lang="es-ES" sz="1450" b="1" dirty="0">
                <a:solidFill>
                  <a:srgbClr val="9D674F"/>
                </a:solidFill>
              </a:rPr>
              <a:t>Maestra:</a:t>
            </a:r>
            <a:r>
              <a:rPr lang="es-ES" sz="1450" dirty="0">
                <a:solidFill>
                  <a:srgbClr val="9D674F"/>
                </a:solidFill>
              </a:rPr>
              <a:t> ¡Lo lograste! Amigos, miren el </a:t>
            </a:r>
            <a:r>
              <a:rPr lang="es-ES" sz="1450" dirty="0" smtClean="0">
                <a:solidFill>
                  <a:srgbClr val="9D674F"/>
                </a:solidFill>
              </a:rPr>
              <a:t>patrón en bloques de </a:t>
            </a:r>
            <a:r>
              <a:rPr lang="es-ES" sz="1450" dirty="0">
                <a:solidFill>
                  <a:srgbClr val="9D674F"/>
                </a:solidFill>
              </a:rPr>
              <a:t>María. Trabajó muy duro para completarlo</a:t>
            </a:r>
            <a:r>
              <a:rPr lang="en-US" sz="1450" dirty="0">
                <a:solidFill>
                  <a:srgbClr val="9D674F"/>
                </a:solidFill>
              </a:rPr>
              <a:t>.</a:t>
            </a:r>
          </a:p>
          <a:p>
            <a:endParaRPr lang="en-US" sz="1450" dirty="0">
              <a:solidFill>
                <a:srgbClr val="9D674F"/>
              </a:solidFill>
            </a:endParaRPr>
          </a:p>
          <a:p>
            <a:endParaRPr lang="en-US" dirty="0">
              <a:solidFill>
                <a:srgbClr val="9D674F"/>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15208" t="8697" r="14584" b="9677"/>
          <a:stretch/>
        </p:blipFill>
        <p:spPr>
          <a:xfrm>
            <a:off x="870536" y="3262499"/>
            <a:ext cx="3644200" cy="2824580"/>
          </a:xfrm>
          <a:prstGeom prst="rect">
            <a:avLst/>
          </a:prstGeom>
        </p:spPr>
      </p:pic>
    </p:spTree>
    <p:extLst>
      <p:ext uri="{BB962C8B-B14F-4D97-AF65-F5344CB8AC3E}">
        <p14:creationId xmlns:p14="http://schemas.microsoft.com/office/powerpoint/2010/main" val="28663578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057401"/>
            <a:ext cx="6070600" cy="2087418"/>
          </a:xfrm>
          <a:prstGeom prst="rect">
            <a:avLst/>
          </a:prstGeom>
          <a:solidFill>
            <a:srgbClr val="07B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57200" y="341194"/>
            <a:ext cx="8352522" cy="1259006"/>
          </a:xfrm>
        </p:spPr>
        <p:txBody>
          <a:bodyPr>
            <a:normAutofit fontScale="90000"/>
          </a:bodyPr>
          <a:lstStyle/>
          <a:p>
            <a:pPr fontAlgn="auto">
              <a:spcAft>
                <a:spcPts val="0"/>
              </a:spcAft>
              <a:defRPr/>
            </a:pPr>
            <a:r>
              <a:rPr lang="es-ES" sz="3200" dirty="0"/>
              <a:t>EL MARCO DE HEAD START PARA EL DESARROLLO Y APRENDIZAJE TEMPRANO </a:t>
            </a:r>
            <a:r>
              <a:rPr lang="es-ES" sz="3200" dirty="0" smtClean="0"/>
              <a:t/>
            </a:r>
            <a:br>
              <a:rPr lang="es-ES" sz="3200" dirty="0" smtClean="0"/>
            </a:br>
            <a:r>
              <a:rPr lang="es-ES" sz="3200" dirty="0" smtClean="0"/>
              <a:t>DE </a:t>
            </a:r>
            <a:r>
              <a:rPr lang="es-ES" sz="3200" dirty="0"/>
              <a:t>LOS NIÑOS</a:t>
            </a:r>
            <a:endParaRPr lang="en-US" sz="3000" dirty="0"/>
          </a:p>
        </p:txBody>
      </p:sp>
      <p:sp>
        <p:nvSpPr>
          <p:cNvPr id="2" name="Content Placeholder 1"/>
          <p:cNvSpPr>
            <a:spLocks noGrp="1"/>
          </p:cNvSpPr>
          <p:nvPr>
            <p:ph sz="half" idx="1"/>
          </p:nvPr>
        </p:nvSpPr>
        <p:spPr>
          <a:xfrm>
            <a:off x="321234" y="2160473"/>
            <a:ext cx="4874221" cy="1938163"/>
          </a:xfrm>
        </p:spPr>
        <p:txBody>
          <a:bodyPr>
            <a:normAutofit lnSpcReduction="10000"/>
          </a:bodyPr>
          <a:lstStyle/>
          <a:p>
            <a:pPr marL="365760" lvl="1" indent="0">
              <a:lnSpc>
                <a:spcPct val="110000"/>
              </a:lnSpc>
              <a:spcAft>
                <a:spcPts val="600"/>
              </a:spcAft>
              <a:buNone/>
              <a:defRPr/>
            </a:pPr>
            <a:r>
              <a:rPr lang="es-ES" dirty="0">
                <a:solidFill>
                  <a:srgbClr val="FFFFFF"/>
                </a:solidFill>
              </a:rPr>
              <a:t>Proporcionar comentarios constructivos que apoyen </a:t>
            </a:r>
            <a:br>
              <a:rPr lang="es-ES" dirty="0">
                <a:solidFill>
                  <a:srgbClr val="FFFFFF"/>
                </a:solidFill>
              </a:rPr>
            </a:br>
            <a:r>
              <a:rPr lang="es-ES" dirty="0">
                <a:solidFill>
                  <a:srgbClr val="FFFFFF"/>
                </a:solidFill>
              </a:rPr>
              <a:t>la participación y el aprendizaje </a:t>
            </a:r>
            <a:r>
              <a:rPr lang="es-ES" b="1" dirty="0">
                <a:solidFill>
                  <a:srgbClr val="FFFFFF"/>
                </a:solidFill>
              </a:rPr>
              <a:t>es importante </a:t>
            </a:r>
            <a:br>
              <a:rPr lang="es-ES" b="1" dirty="0">
                <a:solidFill>
                  <a:srgbClr val="FFFFFF"/>
                </a:solidFill>
              </a:rPr>
            </a:br>
            <a:r>
              <a:rPr lang="es-ES" b="1" dirty="0">
                <a:solidFill>
                  <a:srgbClr val="FFFFFF"/>
                </a:solidFill>
              </a:rPr>
              <a:t>en muchas áreas del Marco. </a:t>
            </a:r>
            <a:endParaRPr lang="es-ES" b="1" dirty="0"/>
          </a:p>
        </p:txBody>
      </p:sp>
      <p:sp>
        <p:nvSpPr>
          <p:cNvPr id="7" name="TextBox 6"/>
          <p:cNvSpPr txBox="1"/>
          <p:nvPr/>
        </p:nvSpPr>
        <p:spPr>
          <a:xfrm>
            <a:off x="761999" y="4118871"/>
            <a:ext cx="5420373" cy="2144177"/>
          </a:xfrm>
          <a:prstGeom prst="rect">
            <a:avLst/>
          </a:prstGeom>
          <a:noFill/>
        </p:spPr>
        <p:txBody>
          <a:bodyPr wrap="square" rtlCol="0">
            <a:spAutoFit/>
          </a:bodyPr>
          <a:lstStyle/>
          <a:p>
            <a:pPr marL="0" lvl="1">
              <a:spcBef>
                <a:spcPts val="200"/>
              </a:spcBef>
              <a:defRPr/>
            </a:pPr>
            <a:r>
              <a:rPr lang="es-MX" dirty="0" smtClean="0">
                <a:latin typeface="Century Gothic"/>
                <a:cs typeface="Century Gothic"/>
              </a:rPr>
              <a:t>Algunos ejemplos son:</a:t>
            </a:r>
            <a:endParaRPr lang="es-MX" sz="1700" dirty="0" smtClean="0">
              <a:latin typeface="Century Gothic"/>
              <a:cs typeface="Century Gothic"/>
            </a:endParaRPr>
          </a:p>
          <a:p>
            <a:pPr marL="164592" lvl="1" indent="-164592">
              <a:spcBef>
                <a:spcPts val="800"/>
              </a:spcBef>
              <a:buSzPct val="80000"/>
              <a:buFont typeface="Arial"/>
              <a:buChar char="•"/>
              <a:defRPr/>
            </a:pPr>
            <a:r>
              <a:rPr lang="es-MX" sz="1700" dirty="0" smtClean="0">
                <a:solidFill>
                  <a:srgbClr val="00AA4F"/>
                </a:solidFill>
                <a:latin typeface="Century Gothic"/>
                <a:cs typeface="Century Gothic"/>
              </a:rPr>
              <a:t>Lógica y razonamiento </a:t>
            </a:r>
          </a:p>
          <a:p>
            <a:pPr marL="164592" lvl="1" indent="-164592">
              <a:spcBef>
                <a:spcPts val="200"/>
              </a:spcBef>
              <a:buSzPct val="80000"/>
              <a:buFont typeface="Arial"/>
              <a:buChar char="•"/>
              <a:defRPr/>
            </a:pPr>
            <a:r>
              <a:rPr lang="es-MX" sz="1700" dirty="0" smtClean="0">
                <a:solidFill>
                  <a:srgbClr val="E1542B"/>
                </a:solidFill>
                <a:latin typeface="Century Gothic"/>
                <a:cs typeface="Century Gothic"/>
              </a:rPr>
              <a:t>Conocimientos y destrezas sobre </a:t>
            </a:r>
            <a:br>
              <a:rPr lang="es-MX" sz="1700" dirty="0" smtClean="0">
                <a:solidFill>
                  <a:srgbClr val="E1542B"/>
                </a:solidFill>
                <a:latin typeface="Century Gothic"/>
                <a:cs typeface="Century Gothic"/>
              </a:rPr>
            </a:br>
            <a:r>
              <a:rPr lang="es-MX" sz="1700" dirty="0" smtClean="0">
                <a:solidFill>
                  <a:srgbClr val="E1542B"/>
                </a:solidFill>
                <a:latin typeface="Century Gothic"/>
                <a:cs typeface="Century Gothic"/>
              </a:rPr>
              <a:t>lectoescritura</a:t>
            </a:r>
          </a:p>
          <a:p>
            <a:pPr marL="164592" lvl="1" indent="-164592">
              <a:spcBef>
                <a:spcPts val="200"/>
              </a:spcBef>
              <a:buSzPct val="80000"/>
              <a:buFont typeface="Arial"/>
              <a:buChar char="•"/>
              <a:defRPr/>
            </a:pPr>
            <a:r>
              <a:rPr lang="es-MX" sz="1700" dirty="0" smtClean="0">
                <a:solidFill>
                  <a:srgbClr val="008000"/>
                </a:solidFill>
                <a:latin typeface="Century Gothic"/>
                <a:cs typeface="Century Gothic"/>
              </a:rPr>
              <a:t>Conocimientos y destrezas sobre matemáticas</a:t>
            </a:r>
          </a:p>
          <a:p>
            <a:pPr marL="164592" lvl="1" indent="-164592">
              <a:spcBef>
                <a:spcPts val="200"/>
              </a:spcBef>
              <a:buSzPct val="80000"/>
              <a:buFont typeface="Arial"/>
              <a:buChar char="•"/>
              <a:defRPr/>
            </a:pPr>
            <a:r>
              <a:rPr lang="es-MX" sz="1700" dirty="0" smtClean="0">
                <a:solidFill>
                  <a:srgbClr val="EE2F96"/>
                </a:solidFill>
                <a:latin typeface="Century Gothic"/>
                <a:cs typeface="Century Gothic"/>
              </a:rPr>
              <a:t>Desarrollo social y emocional</a:t>
            </a:r>
          </a:p>
          <a:p>
            <a:pPr marL="164592" lvl="1" indent="-164592">
              <a:spcBef>
                <a:spcPts val="200"/>
              </a:spcBef>
              <a:buSzPct val="80000"/>
              <a:buFont typeface="Arial"/>
              <a:buChar char="•"/>
              <a:defRPr/>
            </a:pPr>
            <a:r>
              <a:rPr lang="es-MX" sz="1700" dirty="0" smtClean="0">
                <a:solidFill>
                  <a:srgbClr val="9D674F"/>
                </a:solidFill>
                <a:latin typeface="Century Gothic"/>
                <a:cs typeface="Century Gothic"/>
              </a:rPr>
              <a:t>Conocimientos y destrezas sobre ciencias</a:t>
            </a:r>
            <a:endParaRPr lang="es-MX" sz="1700" dirty="0">
              <a:solidFill>
                <a:srgbClr val="9D674F"/>
              </a:solidFill>
              <a:latin typeface="Century Gothic"/>
              <a:cs typeface="Century Gothic"/>
            </a:endParaRPr>
          </a:p>
        </p:txBody>
      </p:sp>
      <p:pic>
        <p:nvPicPr>
          <p:cNvPr id="8" name="Picture 7" descr="EP-Whee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5166" y="1859280"/>
            <a:ext cx="4438834" cy="4572000"/>
          </a:xfrm>
          <a:prstGeom prst="rect">
            <a:avLst/>
          </a:prstGeom>
        </p:spPr>
      </p:pic>
    </p:spTree>
    <p:extLst>
      <p:ext uri="{BB962C8B-B14F-4D97-AF65-F5344CB8AC3E}">
        <p14:creationId xmlns:p14="http://schemas.microsoft.com/office/powerpoint/2010/main" val="7485260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6504746"/>
            <a:ext cx="9144000" cy="307777"/>
          </a:xfrm>
          <a:prstGeom prst="rect">
            <a:avLst/>
          </a:prstGeom>
          <a:noFill/>
        </p:spPr>
        <p:txBody>
          <a:bodyPr wrap="square" rtlCol="0">
            <a:spAutoFit/>
          </a:bodyPr>
          <a:lstStyle/>
          <a:p>
            <a:pPr algn="ctr"/>
            <a:r>
              <a:rPr lang="en-US" sz="1400" dirty="0" smtClean="0">
                <a:solidFill>
                  <a:schemeClr val="tx1">
                    <a:lumMod val="65000"/>
                    <a:lumOff val="35000"/>
                  </a:schemeClr>
                </a:solidFill>
              </a:rPr>
              <a:t>Source: The Center for Advanced Study of Teaching and Learning (CASTL)</a:t>
            </a:r>
            <a:endParaRPr lang="en-US" sz="1400" dirty="0">
              <a:solidFill>
                <a:schemeClr val="tx1">
                  <a:lumMod val="65000"/>
                  <a:lumOff val="35000"/>
                </a:schemeClr>
              </a:solidFill>
            </a:endParaRPr>
          </a:p>
        </p:txBody>
      </p:sp>
      <p:pic>
        <p:nvPicPr>
          <p:cNvPr id="2" name="esp-Down-by-the-bay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975" y="20252"/>
            <a:ext cx="8351520" cy="6263640"/>
          </a:xfrm>
          <a:prstGeom prst="rect">
            <a:avLst/>
          </a:prstGeom>
        </p:spPr>
      </p:pic>
    </p:spTree>
    <p:extLst>
      <p:ext uri="{BB962C8B-B14F-4D97-AF65-F5344CB8AC3E}">
        <p14:creationId xmlns:p14="http://schemas.microsoft.com/office/powerpoint/2010/main" val="12293674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Powerpoint_template.pptx</Template>
  <TotalTime>4783</TotalTime>
  <Words>705</Words>
  <Application>Microsoft Macintosh PowerPoint</Application>
  <PresentationFormat>On-screen Show (4:3)</PresentationFormat>
  <Paragraphs>108</Paragraphs>
  <Slides>16</Slides>
  <Notes>15</Notes>
  <HiddenSlides>0</HiddenSlides>
  <MMClips>2</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Default Theme</vt:lpstr>
      <vt:lpstr>2_Powerpoint_template</vt:lpstr>
      <vt:lpstr>Interacciones interesantes y atrayentes: PROPORCIONAR COMENTARIOS CONSTRUCTIVOS</vt:lpstr>
      <vt:lpstr>MARCO DE REFERENCIA PARA  LA PRÁCTICA EFECTIVA  EN APOYO A LA PREPARACIÓN PARA LA ESCUELA PARA TODOS LOS NIÑOS</vt:lpstr>
      <vt:lpstr>OBJETIVOS</vt:lpstr>
      <vt:lpstr> PROPORCIONAR COMENTARIOS CONSTRUCTIVOS QUE APOYEN LA PARTICIPACIÓN Y EL APRENDIZAJE  </vt:lpstr>
      <vt:lpstr>INTERCAMBIOS RECÍPROCOS</vt:lpstr>
      <vt:lpstr>EXPLICAR LA FORMA DE PENSAR</vt:lpstr>
      <vt:lpstr>ALENTAR LOS ESFUERZOS</vt:lpstr>
      <vt:lpstr>EL MARCO DE HEAD START PARA EL DESARROLLO Y APRENDIZAJE TEMPRANO  DE LOS NIÑOS</vt:lpstr>
      <vt:lpstr>PowerPoint Presentation</vt:lpstr>
      <vt:lpstr>EN ESTE VIDEOCLIP, LA MAESTRA…</vt:lpstr>
      <vt:lpstr>PowerPoint Presentation</vt:lpstr>
      <vt:lpstr>EN ESTE VIDEOCLIP, LA MAESTRA…</vt:lpstr>
      <vt:lpstr>¿CUÁNDO PUEDO PROPORCIONAR COMENTARIOS CONSTRUCTIVOS QUE APOYEN  LA PARTICIPACIÓN Y EL APRENDIZAJE?</vt:lpstr>
      <vt:lpstr>MEJORAR LA PRÁCTICA</vt:lpstr>
      <vt:lpstr>RESUMEN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NCQTL</dc:creator>
  <cp:lastModifiedBy>Prakarn</cp:lastModifiedBy>
  <cp:revision>360</cp:revision>
  <cp:lastPrinted>2012-08-28T21:27:16Z</cp:lastPrinted>
  <dcterms:created xsi:type="dcterms:W3CDTF">2011-03-22T22:20:26Z</dcterms:created>
  <dcterms:modified xsi:type="dcterms:W3CDTF">2013-06-28T23:06:16Z</dcterms:modified>
</cp:coreProperties>
</file>