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</p:sldMasterIdLst>
  <p:notesMasterIdLst>
    <p:notesMasterId r:id="rId19"/>
  </p:notesMasterIdLst>
  <p:handoutMasterIdLst>
    <p:handoutMasterId r:id="rId20"/>
  </p:handoutMasterIdLst>
  <p:sldIdLst>
    <p:sldId id="261" r:id="rId3"/>
    <p:sldId id="298" r:id="rId4"/>
    <p:sldId id="296" r:id="rId5"/>
    <p:sldId id="265" r:id="rId6"/>
    <p:sldId id="267" r:id="rId7"/>
    <p:sldId id="268" r:id="rId8"/>
    <p:sldId id="269" r:id="rId9"/>
    <p:sldId id="290" r:id="rId10"/>
    <p:sldId id="288" r:id="rId11"/>
    <p:sldId id="282" r:id="rId12"/>
    <p:sldId id="294" r:id="rId13"/>
    <p:sldId id="281" r:id="rId14"/>
    <p:sldId id="276" r:id="rId15"/>
    <p:sldId id="297" r:id="rId16"/>
    <p:sldId id="278" r:id="rId17"/>
    <p:sldId id="293" r:id="rId1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E3283F1-5ECC-BC4E-B2E9-A19866F1C9A2}">
          <p14:sldIdLst>
            <p14:sldId id="261"/>
            <p14:sldId id="298"/>
            <p14:sldId id="296"/>
            <p14:sldId id="265"/>
            <p14:sldId id="267"/>
            <p14:sldId id="268"/>
            <p14:sldId id="269"/>
            <p14:sldId id="290"/>
            <p14:sldId id="288"/>
            <p14:sldId id="282"/>
            <p14:sldId id="294"/>
            <p14:sldId id="281"/>
            <p14:sldId id="276"/>
            <p14:sldId id="297"/>
            <p14:sldId id="278"/>
            <p14:sldId id="29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Vick" initials="JV" lastIdx="4" clrIdx="0"/>
  <p:cmAuthor id="1" name="mek6d" initials="m" lastIdx="12" clrIdx="1"/>
  <p:cmAuthor id="2" name="bkh3d" initials="b" lastIdx="1" clrIdx="2"/>
  <p:cmAuthor id="3" name="Bettina Viteri" initials="" lastIdx="5" clrIdx="3"/>
  <p:cmAuthor id="4" name="Angela Notari Syverson" initials="" lastIdx="2" clrIdx="4"/>
  <p:cmAuthor id="5" name="T.M. Wardrop" initials="TMW" lastIdx="1" clrIdx="5"/>
  <p:cmAuthor id="6" name="Maggie" initials="" lastIdx="1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42B"/>
    <a:srgbClr val="9D674F"/>
    <a:srgbClr val="59B461"/>
    <a:srgbClr val="9F794E"/>
    <a:srgbClr val="00C900"/>
    <a:srgbClr val="2D8945"/>
    <a:srgbClr val="6B5133"/>
    <a:srgbClr val="D397CF"/>
    <a:srgbClr val="BA0AA1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 autoAdjust="0"/>
    <p:restoredTop sz="90231" autoAdjust="0"/>
  </p:normalViewPr>
  <p:slideViewPr>
    <p:cSldViewPr snapToGrid="0">
      <p:cViewPr varScale="1">
        <p:scale>
          <a:sx n="90" d="100"/>
          <a:sy n="90" d="100"/>
        </p:scale>
        <p:origin x="-17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848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3265610-EFAD-EC48-9E59-3477A1F005C1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1C0631D-B814-7F44-B836-1AE29DBFB3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08E84E2-8C02-421D-B747-E2B4E37B08BA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8277787-A0B5-4DB7-B777-E72895F66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None/>
            </a:pPr>
            <a:endParaRPr lang="en-US" i="0" baseline="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 smtClean="0"/>
          </a:p>
          <a:p>
            <a:pPr lvl="0">
              <a:buFont typeface="Arial" pitchFamily="34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  <a:p>
            <a:pPr marL="466618" lvl="1" defTabSz="933237">
              <a:defRPr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25"/>
              </a:spcAft>
            </a:pP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25"/>
              </a:spcAft>
            </a:pPr>
            <a:endParaRPr lang="en-US" dirty="0" smtClean="0"/>
          </a:p>
          <a:p>
            <a:pPr>
              <a:spcAft>
                <a:spcPts val="1225"/>
              </a:spcAft>
              <a:buFont typeface="Arial" pitchFamily="34" charset="0"/>
              <a:buChar char="•"/>
            </a:pPr>
            <a:endParaRPr lang="en-US" dirty="0" smtClean="0"/>
          </a:p>
          <a:p>
            <a:pPr defTabSz="933237">
              <a:buFont typeface="Arial" pitchFamily="34" charset="0"/>
              <a:buChar char="•"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i="0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F464A2-EA97-4099-8F32-E997B892E3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8C1FB7-9B14-4039-89AC-6F000A0B52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10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93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048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84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6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649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7/28/14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679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50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52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82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50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84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23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94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7/28/14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1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0" y="2717800"/>
            <a:ext cx="5880100" cy="1447800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24201" y="2861263"/>
            <a:ext cx="5829994" cy="1030655"/>
          </a:xfrm>
        </p:spPr>
        <p:txBody>
          <a:bodyPr>
            <a:normAutofit/>
          </a:bodyPr>
          <a:lstStyle/>
          <a:p>
            <a:pPr algn="ctr"/>
            <a:r>
              <a:rPr lang="en-US" sz="2100" dirty="0" smtClean="0"/>
              <a:t>engaging interactions: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700" dirty="0" smtClean="0"/>
              <a:t>PROVIDING FEEDBACK</a:t>
            </a:r>
            <a:endParaRPr lang="en-US" sz="3700" dirty="0"/>
          </a:p>
        </p:txBody>
      </p:sp>
      <p:sp>
        <p:nvSpPr>
          <p:cNvPr id="4" name="TextBox 4"/>
          <p:cNvSpPr txBox="1"/>
          <p:nvPr/>
        </p:nvSpPr>
        <p:spPr>
          <a:xfrm>
            <a:off x="729615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3207" y="3785974"/>
            <a:ext cx="585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/>
                <a:cs typeface="Century Gothic"/>
              </a:rPr>
              <a:t>Supporting Quality Teaching and Learning in AI/AN Head Start Classrooms</a:t>
            </a:r>
          </a:p>
        </p:txBody>
      </p:sp>
    </p:spTree>
    <p:extLst>
      <p:ext uri="{BB962C8B-B14F-4D97-AF65-F5344CB8AC3E}">
        <p14:creationId xmlns:p14="http://schemas.microsoft.com/office/powerpoint/2010/main" val="8367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44846"/>
            <a:ext cx="8381260" cy="1344705"/>
          </a:xfrm>
        </p:spPr>
        <p:txBody>
          <a:bodyPr>
            <a:normAutofit/>
          </a:bodyPr>
          <a:lstStyle/>
          <a:p>
            <a:r>
              <a:rPr lang="en-US" dirty="0" smtClean="0"/>
              <a:t>IN THIS CLIP, THE TEACHER…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89373" y="3060495"/>
            <a:ext cx="3002692" cy="1967217"/>
          </a:xfrm>
          <a:prstGeom prst="roundRect">
            <a:avLst/>
          </a:prstGeom>
          <a:solidFill>
            <a:srgbClr val="E1542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/>
                <a:cs typeface="Century Gothic"/>
              </a:rPr>
              <a:t>Persistence and Attentiveness and encourages Initiative and Cooperation </a:t>
            </a:r>
            <a:endParaRPr lang="en-US" sz="20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4908" y="4268466"/>
            <a:ext cx="4495648" cy="1890359"/>
          </a:xfrm>
          <a:prstGeom prst="roundRect">
            <a:avLst/>
          </a:prstGeom>
          <a:solidFill>
            <a:srgbClr val="E1542B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1266" y="4450737"/>
            <a:ext cx="4118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Encourages child’s </a:t>
            </a:r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efforts</a:t>
            </a:r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and recognizes children’s effort when they read along with the book </a:t>
            </a:r>
            <a:endParaRPr lang="en-US" sz="2800" dirty="0">
              <a:latin typeface="Century Gothic"/>
              <a:cs typeface="Century Gothic"/>
            </a:endParaRPr>
          </a:p>
        </p:txBody>
      </p: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5150556" y="2995000"/>
            <a:ext cx="352600" cy="1026322"/>
          </a:xfrm>
          <a:prstGeom prst="straightConnector1">
            <a:avLst/>
          </a:prstGeom>
          <a:ln w="57150" cmpd="sng">
            <a:solidFill>
              <a:srgbClr val="E154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164667" y="4138905"/>
            <a:ext cx="347187" cy="1279762"/>
          </a:xfrm>
          <a:prstGeom prst="straightConnector1">
            <a:avLst/>
          </a:prstGeom>
          <a:ln w="57150" cmpd="sng">
            <a:solidFill>
              <a:srgbClr val="E154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54908" y="1968677"/>
            <a:ext cx="4495648" cy="2052645"/>
          </a:xfrm>
          <a:prstGeom prst="roundRect">
            <a:avLst/>
          </a:prstGeom>
          <a:solidFill>
            <a:srgbClr val="E1542B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Encourages child’s </a:t>
            </a:r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initiative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and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helps her stick with challenging activities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1164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dding Trees AIA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8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97435"/>
            <a:ext cx="8381260" cy="1216006"/>
          </a:xfrm>
        </p:spPr>
        <p:txBody>
          <a:bodyPr>
            <a:normAutofit/>
          </a:bodyPr>
          <a:lstStyle/>
          <a:p>
            <a:r>
              <a:rPr lang="en-US" dirty="0" smtClean="0"/>
              <a:t>IN THIS CLIP, THE TEACHER…</a:t>
            </a:r>
            <a:endParaRPr lang="en-US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678427" y="2306646"/>
            <a:ext cx="4299476" cy="2855226"/>
          </a:xfrm>
          <a:prstGeom prst="roundRect">
            <a:avLst/>
          </a:prstGeom>
          <a:solidFill>
            <a:srgbClr val="9F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89373" y="3182472"/>
            <a:ext cx="3002692" cy="1669238"/>
          </a:xfrm>
          <a:prstGeom prst="roundRect">
            <a:avLst/>
          </a:prstGeom>
          <a:solidFill>
            <a:srgbClr val="9F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Supports children’s </a:t>
            </a:r>
            <a:endParaRPr lang="en-US" sz="20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Science Knowledge </a:t>
            </a:r>
            <a:r>
              <a:rPr lang="en-US" sz="2000" b="1" dirty="0">
                <a:solidFill>
                  <a:schemeClr val="bg1"/>
                </a:solidFill>
                <a:latin typeface="Century Gothic"/>
                <a:cs typeface="Century Gothic"/>
              </a:rPr>
              <a:t>&amp;</a:t>
            </a:r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Skills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977903" y="3779260"/>
            <a:ext cx="610097" cy="18040"/>
          </a:xfrm>
          <a:prstGeom prst="straightConnector1">
            <a:avLst/>
          </a:prstGeom>
          <a:ln w="76200" cmpd="sng">
            <a:solidFill>
              <a:srgbClr val="9F794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89001" y="3011141"/>
            <a:ext cx="39243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Engages in back-and- forth exchanges </a:t>
            </a:r>
            <a:r>
              <a:rPr lang="en-US" sz="2300" dirty="0">
                <a:latin typeface="Century Gothic"/>
                <a:cs typeface="Century Gothic"/>
              </a:rPr>
              <a:t>to engage children in learning about trees. </a:t>
            </a:r>
          </a:p>
        </p:txBody>
      </p:sp>
    </p:spTree>
    <p:extLst>
      <p:ext uri="{BB962C8B-B14F-4D97-AF65-F5344CB8AC3E}">
        <p14:creationId xmlns:p14="http://schemas.microsoft.com/office/powerpoint/2010/main" val="38086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5164" y="1983381"/>
            <a:ext cx="8033597" cy="1331319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B46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WHEN CAN I PROVIDE FEEDBACK THAT SUPPORTS ENGAGEMENT &amp; LEARNING?</a:t>
            </a:r>
            <a:endParaRPr lang="en-US" sz="33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80027" y="5164392"/>
            <a:ext cx="5343635" cy="927100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59B461"/>
                </a:solidFill>
              </a:rPr>
              <a:t>Small group is an optimal forum for focused back-and-forth exchanges.</a:t>
            </a:r>
            <a:endParaRPr lang="en-US" dirty="0">
              <a:solidFill>
                <a:srgbClr val="59B46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551" y="2156584"/>
            <a:ext cx="7881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Teachers may provide feedback 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cs typeface="Century Gothic"/>
              </a:rPr>
              <a:t>throughout the school day 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in all classroom activities.</a:t>
            </a:r>
          </a:p>
        </p:txBody>
      </p:sp>
      <p:pic>
        <p:nvPicPr>
          <p:cNvPr id="10" name="Picture 9" descr="Cook Inlet-Jason-P01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35" y="3105897"/>
            <a:ext cx="2679657" cy="2915002"/>
          </a:xfrm>
          <a:prstGeom prst="rect">
            <a:avLst/>
          </a:prstGeom>
        </p:spPr>
      </p:pic>
      <p:pic>
        <p:nvPicPr>
          <p:cNvPr id="11" name="Picture 10" descr="Cook Inlet-Jason-P01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189" y="3105897"/>
            <a:ext cx="2291916" cy="1655710"/>
          </a:xfrm>
          <a:prstGeom prst="rect">
            <a:avLst/>
          </a:prstGeom>
        </p:spPr>
      </p:pic>
      <p:pic>
        <p:nvPicPr>
          <p:cNvPr id="12" name="Picture 11" descr="Cook Inlet-Stacey-P00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603" y="3105897"/>
            <a:ext cx="2739307" cy="164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practice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6850" y="1979924"/>
            <a:ext cx="7460616" cy="1128117"/>
          </a:xfrm>
          <a:prstGeom prst="rect">
            <a:avLst/>
          </a:prstGeom>
          <a:solidFill>
            <a:srgbClr val="259828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Video record and review your own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850" y="3272397"/>
            <a:ext cx="7460616" cy="1000514"/>
          </a:xfrm>
          <a:prstGeom prst="rect">
            <a:avLst/>
          </a:prstGeom>
          <a:solidFill>
            <a:srgbClr val="C4960C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Practice with a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peer. 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850" y="4436656"/>
            <a:ext cx="7460616" cy="1091618"/>
          </a:xfrm>
          <a:prstGeom prst="rect">
            <a:avLst/>
          </a:prstGeom>
          <a:solidFill>
            <a:srgbClr val="F47B2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Watch a “</a:t>
            </a:r>
            <a:r>
              <a:rPr lang="en-US" sz="2800">
                <a:solidFill>
                  <a:schemeClr val="bg1"/>
                </a:solidFill>
                <a:latin typeface="Century Gothic"/>
                <a:cs typeface="Century Gothic"/>
              </a:rPr>
              <a:t>master </a:t>
            </a:r>
            <a:r>
              <a:rPr lang="en-US" sz="2800" smtClean="0">
                <a:solidFill>
                  <a:schemeClr val="bg1"/>
                </a:solidFill>
                <a:latin typeface="Century Gothic"/>
                <a:cs typeface="Century Gothic"/>
              </a:rPr>
              <a:t>teacher” </a:t>
            </a: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in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action.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4524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871470"/>
            <a:ext cx="8407893" cy="48102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 smtClean="0"/>
              <a:t>Teachers can provide feedback that supports engagement and learning by: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Engaging in </a:t>
            </a:r>
            <a:r>
              <a:rPr lang="en-US" b="1" dirty="0" smtClean="0"/>
              <a:t>back-and-forth exchanges</a:t>
            </a:r>
            <a:endParaRPr lang="en-US" dirty="0" smtClean="0"/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Asking children to </a:t>
            </a:r>
            <a:r>
              <a:rPr lang="en-US" b="1" dirty="0" smtClean="0"/>
              <a:t>explain their thought processes</a:t>
            </a:r>
            <a:r>
              <a:rPr lang="en-US" dirty="0" smtClean="0"/>
              <a:t>  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b="1" dirty="0" smtClean="0"/>
              <a:t>Encouraging</a:t>
            </a:r>
            <a:r>
              <a:rPr lang="en-US" dirty="0" smtClean="0"/>
              <a:t> children’s efforts.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 smtClean="0"/>
              <a:t>Teachers may provide feedback throughout the school day.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 smtClean="0"/>
              <a:t>Teachers can improve the quality and frequency of the feedback they provide to children.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9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267450" y="624250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210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9321" y="2040456"/>
            <a:ext cx="8219166" cy="969444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Provide a definition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of providing feedback that supports engagement and learning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>.</a:t>
            </a:r>
            <a:endParaRPr lang="en-US" dirty="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321" y="3141123"/>
            <a:ext cx="8219166" cy="969444"/>
          </a:xfrm>
          <a:prstGeom prst="rect">
            <a:avLst/>
          </a:prstGeom>
          <a:solidFill>
            <a:srgbClr val="BF00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Give examples and strategies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for how teachers can provide feedback to children.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9321" y="4241790"/>
            <a:ext cx="8219166" cy="969444"/>
          </a:xfrm>
          <a:prstGeom prst="rect">
            <a:avLst/>
          </a:prstGeom>
          <a:solidFill>
            <a:srgbClr val="59B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Connect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 providing feedback that supports engagement and learning to the Head Start Child Development and Early Learning 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>Framework</a:t>
            </a:r>
            <a:endParaRPr lang="en-US" dirty="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321" y="5342456"/>
            <a:ext cx="8219166" cy="969444"/>
          </a:xfrm>
          <a:prstGeom prst="rect">
            <a:avLst/>
          </a:prstGeom>
          <a:solidFill>
            <a:srgbClr val="6C91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Provide suggestions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for teachers on how to improve their ability 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ea typeface="Century Gothic"/>
                <a:cs typeface="Century Gothic"/>
              </a:rPr>
            </a:br>
            <a:r>
              <a:rPr lang="en-US" dirty="0" smtClean="0">
                <a:latin typeface="Century Gothic"/>
                <a:ea typeface="Century Gothic"/>
                <a:cs typeface="Century Gothic"/>
              </a:rPr>
              <a:t>to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provide feedback to children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>.</a:t>
            </a:r>
            <a:endParaRPr lang="en-US" dirty="0">
              <a:latin typeface="Century Gothic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9600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b="1" dirty="0" smtClean="0"/>
              <a:t/>
            </a:r>
            <a:br>
              <a:rPr lang="en-US" sz="3300" b="1" dirty="0" smtClean="0"/>
            </a:br>
            <a:r>
              <a:rPr lang="en-US" sz="3300" dirty="0" smtClean="0"/>
              <a:t>PROVIDING FEEDBACK THAT SUPPORTS ENGAGEMENT AND LEARNING</a:t>
            </a:r>
            <a:br>
              <a:rPr lang="en-US" sz="3300" dirty="0" smtClean="0"/>
            </a:br>
            <a:endParaRPr lang="en-US" sz="33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 smtClean="0"/>
              <a:t>What does it look like? </a:t>
            </a:r>
          </a:p>
          <a:p>
            <a:pPr marL="365760" lvl="1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2600" dirty="0" smtClean="0"/>
              <a:t>Teachers: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/>
              <a:t>E</a:t>
            </a:r>
            <a:r>
              <a:rPr lang="en-US" sz="2600" dirty="0" smtClean="0"/>
              <a:t>ngaging in back-and-forth exchanges with children that expand their understanding. 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/>
              <a:t>A</a:t>
            </a:r>
            <a:r>
              <a:rPr lang="en-US" sz="2600" dirty="0" smtClean="0"/>
              <a:t>sking children to explain their thinking.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/>
              <a:t>E</a:t>
            </a:r>
            <a:r>
              <a:rPr lang="en-US" sz="2600" dirty="0" smtClean="0"/>
              <a:t>ncouraging children’s efforts.</a:t>
            </a:r>
          </a:p>
          <a:p>
            <a:pPr lvl="1">
              <a:lnSpc>
                <a:spcPct val="120000"/>
              </a:lnSpc>
              <a:spcAft>
                <a:spcPts val="1200"/>
              </a:spcAft>
              <a:buNone/>
            </a:pPr>
            <a:endParaRPr lang="en-US" sz="2000" dirty="0" smtClean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 smtClean="0"/>
              <a:t>What does it </a:t>
            </a:r>
            <a:r>
              <a:rPr lang="en-US" sz="2800" b="1" u="sng" dirty="0" smtClean="0"/>
              <a:t>NOT</a:t>
            </a:r>
            <a:r>
              <a:rPr lang="en-US" sz="2800" b="1" dirty="0" smtClean="0"/>
              <a:t> look like? 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 smtClean="0">
                <a:solidFill>
                  <a:srgbClr val="005DAA"/>
                </a:solidFill>
              </a:rPr>
              <a:t>Teachers providing children with simple </a:t>
            </a:r>
            <a:r>
              <a:rPr lang="en-US" sz="2600" i="1" dirty="0" smtClean="0">
                <a:solidFill>
                  <a:srgbClr val="005DAA"/>
                </a:solidFill>
              </a:rPr>
              <a:t>yes/no </a:t>
            </a:r>
            <a:r>
              <a:rPr lang="en-US" sz="2600" dirty="0" smtClean="0">
                <a:solidFill>
                  <a:srgbClr val="005DAA"/>
                </a:solidFill>
              </a:rPr>
              <a:t>or </a:t>
            </a:r>
            <a:r>
              <a:rPr lang="en-US" sz="2600" i="1" dirty="0" smtClean="0">
                <a:solidFill>
                  <a:srgbClr val="005DAA"/>
                </a:solidFill>
              </a:rPr>
              <a:t>wrong/right </a:t>
            </a:r>
            <a:r>
              <a:rPr lang="en-US" sz="2600" dirty="0" smtClean="0">
                <a:solidFill>
                  <a:srgbClr val="005DAA"/>
                </a:solidFill>
              </a:rPr>
              <a:t>responses.  </a:t>
            </a:r>
          </a:p>
        </p:txBody>
      </p:sp>
    </p:spTree>
    <p:extLst>
      <p:ext uri="{BB962C8B-B14F-4D97-AF65-F5344CB8AC3E}">
        <p14:creationId xmlns:p14="http://schemas.microsoft.com/office/powerpoint/2010/main" val="104807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1572619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BACK-AND-FORTH EXCHANGES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3100" y="2142324"/>
            <a:ext cx="7861300" cy="1398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smtClean="0">
                <a:solidFill>
                  <a:schemeClr val="bg1"/>
                </a:solidFill>
              </a:rPr>
              <a:t>Engage in back-and-forth exchanges </a:t>
            </a:r>
            <a:r>
              <a:rPr lang="en-US" sz="2500" dirty="0" smtClean="0">
                <a:solidFill>
                  <a:schemeClr val="bg1"/>
                </a:solidFill>
              </a:rPr>
              <a:t>that expand and elaborate on children’s learning.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703" y="3709097"/>
            <a:ext cx="5118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For example:</a:t>
            </a:r>
          </a:p>
          <a:p>
            <a:endParaRPr lang="en-US" sz="140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sz="14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Teacher: </a:t>
            </a:r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I can see you are all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enjoying playing with bears. 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Who can tell me something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special about bears?</a:t>
            </a:r>
            <a:endParaRPr lang="en-US" sz="140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sz="14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Child: </a:t>
            </a:r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They sleep for a long time!</a:t>
            </a:r>
            <a:endParaRPr lang="en-US" sz="140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sz="14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: That’s right, they hibernate!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When do they hibernate?</a:t>
            </a:r>
            <a:endParaRPr lang="en-US" sz="140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sz="14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: In the winter time.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: Yes, during the winter season!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Century Gothic"/>
                <a:cs typeface="Century Gothic"/>
              </a:rPr>
              <a:t>Who knows where they go to hibernate?</a:t>
            </a:r>
            <a:endParaRPr lang="en-US" sz="1400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7873" y="6012934"/>
            <a:ext cx="2200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08000"/>
                </a:solidFill>
              </a:rPr>
              <a:t>Exchanges continue…</a:t>
            </a:r>
          </a:p>
        </p:txBody>
      </p:sp>
      <p:pic>
        <p:nvPicPr>
          <p:cNvPr id="7" name="Picture 6" descr="Oneida-Theresa-P04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981" y="3269530"/>
            <a:ext cx="3205906" cy="26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164" y="1983381"/>
            <a:ext cx="8033597" cy="1331319"/>
          </a:xfrm>
          <a:prstGeom prst="rect">
            <a:avLst/>
          </a:prstGeom>
          <a:solidFill>
            <a:srgbClr val="59B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B46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14396"/>
            <a:ext cx="8477737" cy="1143000"/>
          </a:xfrm>
        </p:spPr>
        <p:txBody>
          <a:bodyPr/>
          <a:lstStyle/>
          <a:p>
            <a:r>
              <a:rPr lang="en-US" dirty="0" smtClean="0"/>
              <a:t>EXPLAIN THINKING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2300" y="2120900"/>
            <a:ext cx="7899400" cy="78575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4000"/>
              </a:lnSpc>
              <a:spcAft>
                <a:spcPts val="12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Ask </a:t>
            </a:r>
            <a:r>
              <a:rPr lang="en-US" sz="2800" dirty="0" smtClean="0">
                <a:solidFill>
                  <a:schemeClr val="bg1"/>
                </a:solidFill>
              </a:rPr>
              <a:t>children to explain their thought processes.  </a:t>
            </a:r>
          </a:p>
          <a:p>
            <a:pPr marL="914400" lvl="2" indent="0">
              <a:spcAft>
                <a:spcPts val="1200"/>
              </a:spcAft>
              <a:buNone/>
            </a:pPr>
            <a:endParaRPr lang="en-US" sz="2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4964" y="3448650"/>
            <a:ext cx="3605461" cy="270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For example:</a:t>
            </a:r>
          </a:p>
          <a:p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: How do you think the boy feels in this picture?</a:t>
            </a:r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: I think he’s sad.</a:t>
            </a:r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: Why do you think that?</a:t>
            </a:r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: Because his friends are in the water having fun and he can’t swim. </a:t>
            </a: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Teacher: 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Yes, he might feel a little frustrated. 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5" name="Picture 4" descr="midsizeImage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90" y="2783382"/>
            <a:ext cx="3431242" cy="34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8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164" y="1983381"/>
            <a:ext cx="8033597" cy="1331319"/>
          </a:xfrm>
          <a:prstGeom prst="rect">
            <a:avLst/>
          </a:prstGeom>
          <a:solidFill>
            <a:srgbClr val="9D67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B46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21530"/>
            <a:ext cx="8477737" cy="1143000"/>
          </a:xfrm>
        </p:spPr>
        <p:txBody>
          <a:bodyPr/>
          <a:lstStyle/>
          <a:p>
            <a:r>
              <a:rPr lang="en-US" dirty="0" smtClean="0"/>
              <a:t>ENCOURAGE EFFORTS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5000" y="2082800"/>
            <a:ext cx="7772400" cy="1066800"/>
          </a:xfrm>
        </p:spPr>
        <p:txBody>
          <a:bodyPr/>
          <a:lstStyle/>
          <a:p>
            <a:pPr marL="61913" indent="0">
              <a:lnSpc>
                <a:spcPct val="114000"/>
              </a:lnSpc>
              <a:buNone/>
            </a:pPr>
            <a:r>
              <a:rPr lang="en-US" sz="2800" b="1" dirty="0" smtClean="0">
                <a:solidFill>
                  <a:srgbClr val="FFFFFF"/>
                </a:solidFill>
              </a:rPr>
              <a:t>Encourage</a:t>
            </a:r>
            <a:r>
              <a:rPr lang="en-US" sz="2800" dirty="0" smtClean="0">
                <a:solidFill>
                  <a:srgbClr val="FFFFFF"/>
                </a:solidFill>
              </a:rPr>
              <a:t> children’s efforts and help them stick with challenging </a:t>
            </a:r>
            <a:r>
              <a:rPr lang="en-US" sz="2800" dirty="0">
                <a:solidFill>
                  <a:srgbClr val="FFFFFF"/>
                </a:solidFill>
              </a:rPr>
              <a:t>activities</a:t>
            </a:r>
            <a:r>
              <a:rPr lang="en-US" sz="2800" dirty="0" smtClean="0">
                <a:solidFill>
                  <a:srgbClr val="FFFFFF"/>
                </a:solidFill>
              </a:rPr>
              <a:t>.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8683" y="3581853"/>
            <a:ext cx="3902218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For example:</a:t>
            </a:r>
          </a:p>
          <a:p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: I can see how hard you are working to put that pattern together. Keep going, you almost have it!</a:t>
            </a:r>
          </a:p>
          <a:p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Child: 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I’m done!</a:t>
            </a:r>
          </a:p>
          <a:p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Teacher: </a:t>
            </a:r>
            <a:r>
              <a:rPr lang="en-US" sz="1450" dirty="0" smtClean="0">
                <a:solidFill>
                  <a:srgbClr val="008000"/>
                </a:solidFill>
                <a:latin typeface="Century Gothic"/>
                <a:cs typeface="Century Gothic"/>
              </a:rPr>
              <a:t>You did it! Friends, look at Maria’s pattern. She worked so hard to complete it.</a:t>
            </a: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Wapato-Eloise-03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7457" y="3360557"/>
            <a:ext cx="3193578" cy="28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5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057400"/>
            <a:ext cx="6070600" cy="2286001"/>
          </a:xfrm>
          <a:prstGeom prst="rect">
            <a:avLst/>
          </a:prstGeom>
          <a:solidFill>
            <a:srgbClr val="07B2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dirty="0" smtClean="0"/>
              <a:t>THE HEAD START CHILD DEVELOPMENT AND EARLY LEARNING FRAMEWORK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21234" y="2241291"/>
            <a:ext cx="4669893" cy="2235201"/>
          </a:xfrm>
        </p:spPr>
        <p:txBody>
          <a:bodyPr>
            <a:normAutofit/>
          </a:bodyPr>
          <a:lstStyle/>
          <a:p>
            <a:pPr marL="365760" lvl="1" indent="0">
              <a:spcAft>
                <a:spcPts val="600"/>
              </a:spcAft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Providing </a:t>
            </a:r>
            <a:r>
              <a:rPr lang="en-US" dirty="0" smtClean="0">
                <a:solidFill>
                  <a:srgbClr val="FFFFFF"/>
                </a:solidFill>
              </a:rPr>
              <a:t>feedback </a:t>
            </a:r>
            <a:r>
              <a:rPr lang="en-US" dirty="0">
                <a:solidFill>
                  <a:srgbClr val="FFFFFF"/>
                </a:solidFill>
              </a:rPr>
              <a:t>that </a:t>
            </a:r>
            <a:r>
              <a:rPr lang="en-US" dirty="0" smtClean="0">
                <a:solidFill>
                  <a:srgbClr val="FFFFFF"/>
                </a:solidFill>
              </a:rPr>
              <a:t>supports </a:t>
            </a:r>
            <a:r>
              <a:rPr lang="en-US" dirty="0">
                <a:solidFill>
                  <a:srgbClr val="FFFFFF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ngagement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learning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b="1" dirty="0">
                <a:solidFill>
                  <a:srgbClr val="FFFFFF"/>
                </a:solidFill>
              </a:rPr>
              <a:t>important across many areas of </a:t>
            </a:r>
            <a:r>
              <a:rPr lang="en-US" b="1" dirty="0" smtClean="0">
                <a:solidFill>
                  <a:srgbClr val="FFFFFF"/>
                </a:solidFill>
              </a:rPr>
              <a:t>the  framework</a:t>
            </a:r>
            <a:r>
              <a:rPr lang="en-US" dirty="0">
                <a:solidFill>
                  <a:srgbClr val="FFFFFF"/>
                </a:solidFill>
              </a:rPr>
              <a:t>. </a:t>
            </a: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4" name="Picture 3" descr="framework-Aug-2011-Graphic-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15" y="1903275"/>
            <a:ext cx="3699181" cy="4642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4441954"/>
            <a:ext cx="4724400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spcBef>
                <a:spcPts val="200"/>
              </a:spcBef>
              <a:buNone/>
              <a:defRPr/>
            </a:pPr>
            <a:r>
              <a:rPr lang="en-US" sz="1700" dirty="0">
                <a:latin typeface="Century Gothic"/>
                <a:cs typeface="Century Gothic"/>
              </a:rPr>
              <a:t>Some examples are:</a:t>
            </a:r>
          </a:p>
          <a:p>
            <a:pPr marL="164592" lvl="1" indent="-164592">
              <a:spcBef>
                <a:spcPts val="8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00AA4F"/>
                </a:solidFill>
                <a:latin typeface="Century Gothic"/>
                <a:cs typeface="Century Gothic"/>
              </a:rPr>
              <a:t>Logic &amp; Reasoning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E1542B"/>
                </a:solidFill>
                <a:latin typeface="Century Gothic"/>
                <a:cs typeface="Century Gothic"/>
              </a:rPr>
              <a:t>Literacy </a:t>
            </a:r>
            <a:r>
              <a:rPr lang="en-US" sz="1700" dirty="0" smtClean="0">
                <a:solidFill>
                  <a:srgbClr val="E1542B"/>
                </a:solidFill>
                <a:latin typeface="Century Gothic"/>
                <a:cs typeface="Century Gothic"/>
              </a:rPr>
              <a:t>Knowledge </a:t>
            </a:r>
            <a:r>
              <a:rPr lang="en-US" sz="1700" dirty="0">
                <a:solidFill>
                  <a:srgbClr val="E1542B"/>
                </a:solidFill>
                <a:latin typeface="Century Gothic"/>
                <a:cs typeface="Century Gothic"/>
              </a:rPr>
              <a:t>&amp; Skills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008000"/>
                </a:solidFill>
                <a:latin typeface="Century Gothic"/>
                <a:cs typeface="Century Gothic"/>
              </a:rPr>
              <a:t>Mathematical Knowledge </a:t>
            </a:r>
            <a:r>
              <a:rPr lang="en-US" sz="1700" dirty="0" smtClean="0">
                <a:solidFill>
                  <a:srgbClr val="008000"/>
                </a:solidFill>
                <a:latin typeface="Century Gothic"/>
                <a:cs typeface="Century Gothic"/>
              </a:rPr>
              <a:t>&amp; </a:t>
            </a:r>
            <a:r>
              <a:rPr lang="en-US" sz="1700" dirty="0">
                <a:solidFill>
                  <a:srgbClr val="008000"/>
                </a:solidFill>
                <a:latin typeface="Century Gothic"/>
                <a:cs typeface="Century Gothic"/>
              </a:rPr>
              <a:t>Skills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EE2F96"/>
                </a:solidFill>
                <a:latin typeface="Century Gothic"/>
                <a:cs typeface="Century Gothic"/>
              </a:rPr>
              <a:t>Social &amp; Emotional Development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9D674F"/>
                </a:solidFill>
                <a:latin typeface="Century Gothic"/>
                <a:cs typeface="Century Gothic"/>
              </a:rPr>
              <a:t>Science Knowledge &amp; Skills</a:t>
            </a:r>
          </a:p>
        </p:txBody>
      </p:sp>
    </p:spTree>
    <p:extLst>
      <p:ext uri="{BB962C8B-B14F-4D97-AF65-F5344CB8AC3E}">
        <p14:creationId xmlns:p14="http://schemas.microsoft.com/office/powerpoint/2010/main" val="74852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encil Cutting AIA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AIAN_LearningMaterials_Presentation.pptx</Template>
  <TotalTime>4383</TotalTime>
  <Words>615</Words>
  <Application>Microsoft Macintosh PowerPoint</Application>
  <PresentationFormat>On-screen Show (4:3)</PresentationFormat>
  <Paragraphs>106</Paragraphs>
  <Slides>16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Office Theme</vt:lpstr>
      <vt:lpstr>engaging interactions:  PROVIDING FEEDBACK</vt:lpstr>
      <vt:lpstr>FRAMEWORK FOR EFFECTIVE PRACTICE  SUPPORTING SCHOOL READINESS FOR ALL CHILDREN</vt:lpstr>
      <vt:lpstr>Objectives</vt:lpstr>
      <vt:lpstr> PROVIDING FEEDBACK THAT SUPPORTS ENGAGEMENT AND LEARNING </vt:lpstr>
      <vt:lpstr>BACK-AND-FORTH EXCHANGES</vt:lpstr>
      <vt:lpstr>EXPLAIN THINKING</vt:lpstr>
      <vt:lpstr>ENCOURAGE EFFORTS</vt:lpstr>
      <vt:lpstr>THE HEAD START CHILD DEVELOPMENT AND EARLY LEARNING FRAMEWORK</vt:lpstr>
      <vt:lpstr>PowerPoint Presentation</vt:lpstr>
      <vt:lpstr>IN THIS CLIP, THE TEACHER…</vt:lpstr>
      <vt:lpstr>PowerPoint Presentation</vt:lpstr>
      <vt:lpstr>IN THIS CLIP, THE TEACHER…</vt:lpstr>
      <vt:lpstr>WHEN CAN I PROVIDE FEEDBACK THAT SUPPORTS ENGAGEMENT &amp; LEARNING?</vt:lpstr>
      <vt:lpstr>Improving practice</vt:lpstr>
      <vt:lpstr>SUMMARY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Prakarn</cp:lastModifiedBy>
  <cp:revision>332</cp:revision>
  <cp:lastPrinted>2012-08-28T21:27:16Z</cp:lastPrinted>
  <dcterms:created xsi:type="dcterms:W3CDTF">2011-03-22T22:20:26Z</dcterms:created>
  <dcterms:modified xsi:type="dcterms:W3CDTF">2014-07-28T20:10:00Z</dcterms:modified>
</cp:coreProperties>
</file>