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19"/>
  </p:notesMasterIdLst>
  <p:handoutMasterIdLst>
    <p:handoutMasterId r:id="rId20"/>
  </p:handoutMasterIdLst>
  <p:sldIdLst>
    <p:sldId id="320" r:id="rId3"/>
    <p:sldId id="318" r:id="rId4"/>
    <p:sldId id="264" r:id="rId5"/>
    <p:sldId id="317" r:id="rId6"/>
    <p:sldId id="307" r:id="rId7"/>
    <p:sldId id="283" r:id="rId8"/>
    <p:sldId id="267" r:id="rId9"/>
    <p:sldId id="286" r:id="rId10"/>
    <p:sldId id="308" r:id="rId11"/>
    <p:sldId id="316" r:id="rId12"/>
    <p:sldId id="310" r:id="rId13"/>
    <p:sldId id="319" r:id="rId14"/>
    <p:sldId id="276" r:id="rId15"/>
    <p:sldId id="295" r:id="rId16"/>
    <p:sldId id="302" r:id="rId17"/>
    <p:sldId id="31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Vick" initials="JV" lastIdx="4" clrIdx="0"/>
  <p:cmAuthor id="1" name="mek6d" initials="m" lastIdx="14" clrIdx="1"/>
  <p:cmAuthor id="2" name="bkh3d" initials="b" lastIdx="1" clrIdx="2"/>
  <p:cmAuthor id="3" name="Bettina Viteri" initials="" lastIdx="5" clrIdx="3"/>
  <p:cmAuthor id="4" name="Maggie" initials="" lastIdx="7"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clrMru>
    <a:srgbClr val="C9D658"/>
    <a:srgbClr val="0082C4"/>
    <a:srgbClr val="07B22F"/>
    <a:srgbClr val="9D674F"/>
    <a:srgbClr val="005DAA"/>
    <a:srgbClr val="F47B20"/>
    <a:srgbClr val="C4960C"/>
    <a:srgbClr val="CEFF91"/>
    <a:srgbClr val="917EAB"/>
    <a:srgbClr val="2F81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1" autoAdjust="0"/>
    <p:restoredTop sz="93042" autoAdjust="0"/>
  </p:normalViewPr>
  <p:slideViewPr>
    <p:cSldViewPr snapToGrid="0" snapToObjects="1">
      <p:cViewPr>
        <p:scale>
          <a:sx n="112" d="100"/>
          <a:sy n="112" d="100"/>
        </p:scale>
        <p:origin x="-848" y="-856"/>
      </p:cViewPr>
      <p:guideLst>
        <p:guide orient="horz" pos="3715"/>
        <p:guide pos="2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7" d="100"/>
          <a:sy n="77" d="100"/>
        </p:scale>
        <p:origin x="-484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265610-EFAD-EC48-9E59-3477A1F005C1}" type="datetimeFigureOut">
              <a:rPr lang="en-US" smtClean="0"/>
              <a:pPr/>
              <a:t>8/12/13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C0631D-B814-7F44-B836-1AE29DBFB36D}" type="slidenum">
              <a:rPr lang="en-US" smtClean="0"/>
              <a:pPr/>
              <a:t>‹#›</a:t>
            </a:fld>
            <a:endParaRPr lang="en-US"/>
          </a:p>
        </p:txBody>
      </p:sp>
    </p:spTree>
    <p:extLst>
      <p:ext uri="{BB962C8B-B14F-4D97-AF65-F5344CB8AC3E}">
        <p14:creationId xmlns:p14="http://schemas.microsoft.com/office/powerpoint/2010/main" val="980554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8E84E2-8C02-421D-B747-E2B4E37B08BA}" type="datetimeFigureOut">
              <a:rPr lang="en-US" smtClean="0"/>
              <a:pPr/>
              <a:t>8/12/13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277787-A0B5-4DB7-B777-E72895F662BE}" type="slidenum">
              <a:rPr lang="en-US" smtClean="0"/>
              <a:pPr/>
              <a:t>‹#›</a:t>
            </a:fld>
            <a:endParaRPr lang="en-US"/>
          </a:p>
        </p:txBody>
      </p:sp>
    </p:spTree>
    <p:extLst>
      <p:ext uri="{BB962C8B-B14F-4D97-AF65-F5344CB8AC3E}">
        <p14:creationId xmlns:p14="http://schemas.microsoft.com/office/powerpoint/2010/main" val="145501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None/>
            </a:pPr>
            <a:endParaRPr lang="en-US" i="0" dirty="0" smtClean="0">
              <a:solidFill>
                <a:schemeClr val="tx1"/>
              </a:solidFill>
            </a:endParaRPr>
          </a:p>
          <a:p>
            <a:pPr lvl="1">
              <a:buFont typeface="Arial" pitchFamily="34" charset="0"/>
              <a:buNone/>
            </a:pPr>
            <a:endParaRPr lang="en-US" dirty="0" smtClean="0">
              <a:solidFill>
                <a:schemeClr val="tx1"/>
              </a:solidFill>
            </a:endParaRPr>
          </a:p>
          <a:p>
            <a:pPr lvl="1">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Aft>
                <a:spcPts val="1200"/>
              </a:spcAft>
              <a:buFont typeface="Arial" pitchFamily="34" charset="0"/>
              <a:buNone/>
            </a:pPr>
            <a:endParaRPr lang="en-US" i="1"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buFont typeface="Arial" pitchFamily="34" charset="0"/>
              <a:buNone/>
            </a:pPr>
            <a:endParaRPr lang="en-US" dirty="0" smtClean="0"/>
          </a:p>
          <a:p>
            <a:pPr>
              <a:spcAft>
                <a:spcPts val="1200"/>
              </a:spcAft>
              <a:buFont typeface="Arial"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8277787-A0B5-4DB7-B777-E72895F662BE}" type="slidenum">
              <a:rPr lang="en-US" smtClean="0"/>
              <a:pPr/>
              <a:t>3</a:t>
            </a:fld>
            <a:endParaRPr lang="en-US"/>
          </a:p>
        </p:txBody>
      </p:sp>
    </p:spTree>
    <p:extLst>
      <p:ext uri="{BB962C8B-B14F-4D97-AF65-F5344CB8AC3E}">
        <p14:creationId xmlns:p14="http://schemas.microsoft.com/office/powerpoint/2010/main" val="168185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5</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6</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7</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8</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9</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rPr>
              <a:p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67103804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pPr/>
              <a:t>8/12/13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14391413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pPr/>
              <a:t>8/12/13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42174166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pPr/>
              <a:t>8/12/13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fld id="{F7886C9C-DC18-4195-8FD5-A50AA931D419}" type="slidenum">
              <a:rPr lang="en-US" smtClean="0"/>
              <a:pPr algn="r"/>
              <a:t>‹#›</a:t>
            </a:fld>
            <a:endParaRPr lang="en-US" dirty="0"/>
          </a:p>
        </p:txBody>
      </p:sp>
      <p:sp>
        <p:nvSpPr>
          <p:cNvPr id="8" name="TextBox 7"/>
          <p:cNvSpPr txBox="1"/>
          <p:nvPr/>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Century Gothic"/>
                <a:ea typeface="+mn-ea"/>
                <a:cs typeface="Century Gothic"/>
              </a:rPr>
              <a:t>For more Information, contact us at: </a:t>
            </a:r>
            <a:r>
              <a:rPr lang="en-US" sz="1400" b="1" i="0" u="none" strike="noStrike" kern="1200" baseline="0" dirty="0" smtClean="0">
                <a:solidFill>
                  <a:schemeClr val="tx1"/>
                </a:solidFill>
                <a:latin typeface="Century Gothic"/>
                <a:ea typeface="+mn-ea"/>
                <a:cs typeface="Century Gothic"/>
              </a:rPr>
              <a:t>NCQTL@UW.EDU </a:t>
            </a:r>
            <a:r>
              <a:rPr lang="en-US" sz="1400" b="0" i="0" u="none" strike="noStrike" kern="1200" baseline="0" dirty="0" smtClean="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n-US" sz="900" b="0" i="0" u="none" strike="noStrike" kern="1200" baseline="0" dirty="0" smtClean="0">
                <a:solidFill>
                  <a:schemeClr val="tx1"/>
                </a:solidFill>
                <a:latin typeface="Century Gothic"/>
                <a:ea typeface="+mn-ea"/>
                <a:cs typeface="Century Gothic"/>
              </a:rPr>
              <a:t>This document was prepared under Grant #90HC0002 for the U.S. Department of Health and Human Services, </a:t>
            </a:r>
            <a:br>
              <a:rPr lang="en-US" sz="900" b="0" i="0" u="none" strike="noStrike" kern="1200" baseline="0" dirty="0" smtClean="0">
                <a:solidFill>
                  <a:schemeClr val="tx1"/>
                </a:solidFill>
                <a:latin typeface="Century Gothic"/>
                <a:ea typeface="+mn-ea"/>
                <a:cs typeface="Century Gothic"/>
              </a:rPr>
            </a:br>
            <a:r>
              <a:rPr lang="en-US" sz="900" b="0" i="0" u="none" strike="noStrike" kern="1200" baseline="0" dirty="0" smtClean="0">
                <a:solidFill>
                  <a:schemeClr val="tx1"/>
                </a:solidFill>
                <a:latin typeface="Century Gothic"/>
                <a:ea typeface="+mn-ea"/>
                <a:cs typeface="Century Gothic"/>
              </a:rPr>
              <a:t>Administration for Children and Families, Office of Head Start, by the National Center on Quality Teaching and Learning.</a:t>
            </a:r>
          </a:p>
          <a:p>
            <a:pPr mar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i="0" u="none" strike="noStrike" kern="1200" baseline="0" dirty="0" smtClean="0">
                <a:solidFill>
                  <a:schemeClr val="bg2"/>
                </a:solidFill>
                <a:latin typeface="+mj-lt"/>
                <a:ea typeface="+mn-ea"/>
                <a:cs typeface="+mn-cs"/>
              </a:rPr>
              <a:t>For more Information</a:t>
            </a:r>
          </a:p>
          <a:p>
            <a:pPr algn="ctr">
              <a:lnSpc>
                <a:spcPct val="150000"/>
              </a:lnSpc>
            </a:pPr>
            <a:r>
              <a:rPr lang="en-US" sz="1100" b="0" i="0" u="none" strike="noStrike" kern="1200" baseline="0" dirty="0" smtClean="0">
                <a:solidFill>
                  <a:schemeClr val="bg2"/>
                </a:solidFill>
                <a:latin typeface="+mj-lt"/>
                <a:ea typeface="+mn-ea"/>
                <a:cs typeface="+mn-cs"/>
              </a:rPr>
              <a:t>Visit: </a:t>
            </a:r>
            <a:r>
              <a:rPr lang="en-US" sz="1100" b="0" i="0" u="none" strike="noStrike" kern="1200" baseline="0" dirty="0" err="1" smtClean="0">
                <a:solidFill>
                  <a:schemeClr val="bg2"/>
                </a:solidFill>
                <a:latin typeface="+mj-lt"/>
                <a:ea typeface="+mn-ea"/>
                <a:cs typeface="+mn-cs"/>
              </a:rPr>
              <a:t>www.ncqtl.org</a:t>
            </a:r>
            <a:r>
              <a:rPr lang="en-US" sz="1100" b="0" i="0" u="none" strike="noStrike" kern="1200" baseline="0" dirty="0" smtClean="0">
                <a:solidFill>
                  <a:schemeClr val="bg2"/>
                </a:solidFill>
                <a:latin typeface="+mj-lt"/>
                <a:ea typeface="+mn-ea"/>
                <a:cs typeface="+mn-cs"/>
              </a:rPr>
              <a:t>     Contact us at: </a:t>
            </a:r>
            <a:r>
              <a:rPr lang="en-US" sz="1100" b="0" i="0" u="none" strike="noStrike" kern="1200" baseline="0" dirty="0" err="1" smtClean="0">
                <a:solidFill>
                  <a:schemeClr val="bg2"/>
                </a:solidFill>
                <a:latin typeface="+mj-lt"/>
                <a:ea typeface="+mn-ea"/>
                <a:cs typeface="+mn-cs"/>
              </a:rPr>
              <a:t>ncqtl@uw.edu</a:t>
            </a:r>
            <a:r>
              <a:rPr lang="en-US" sz="1100" b="0" i="0" u="none" strike="noStrike" kern="1200" baseline="0" dirty="0" smtClean="0">
                <a:solidFill>
                  <a:schemeClr val="bg2"/>
                </a:solidFill>
                <a:latin typeface="+mj-lt"/>
                <a:ea typeface="+mn-ea"/>
                <a:cs typeface="+mn-cs"/>
              </a:rPr>
              <a:t> or 877-731-0764</a:t>
            </a:r>
            <a:endParaRPr lang="en-US" sz="1100" b="0" i="0" baseline="0" dirty="0">
              <a:solidFill>
                <a:schemeClr val="bg2"/>
              </a:solidFill>
              <a:latin typeface="+mj-lt"/>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b="0" i="0" kern="1200" dirty="0" smtClean="0">
                <a:solidFill>
                  <a:schemeClr val="bg2"/>
                </a:solidFill>
                <a:latin typeface="+mn-lt"/>
                <a:ea typeface="+mn-ea"/>
                <a:cs typeface="+mn-cs"/>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1488614542"/>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9722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8/12/13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67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881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6613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723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8/12/13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0946038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7141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8/12/13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4291332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8/12/13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3686244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8/12/13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7082603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8/12/13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4788502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8/12/13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89145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5071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576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pPr/>
              <a:t>8/12/13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3946052606"/>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pPr/>
              <a:t>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pPr/>
              <a:t>8/12/13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pPr/>
              <a:t>8/12/13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pPr/>
              <a:t>8/12/13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36150926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pPr/>
              <a:t>8/12/13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1021426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pPr/>
              <a:t>8/12/13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2338695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pPr/>
              <a:t>8/12/13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49" r:id="rId13"/>
    <p:sldLayoutId id="2147483658" r:id="rId14"/>
    <p:sldLayoutId id="2147483673" r:id="rId15"/>
    <p:sldLayoutId id="2147483687" r:id="rId16"/>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solidFill>
                  <a:prstClr val="black">
                    <a:tint val="75000"/>
                  </a:prstClr>
                </a:solidFill>
                <a:latin typeface="Calibri"/>
              </a:rPr>
              <a:pPr/>
              <a:t>8/12/13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063079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1" Type="http://schemas.microsoft.com/office/2007/relationships/media" Target="../media/media1.wmv"/><Relationship Id="rId2" Type="http://schemas.openxmlformats.org/officeDocument/2006/relationships/video" Target="../media/media1.wm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6100" y="2717800"/>
            <a:ext cx="5880100" cy="144780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itle 2"/>
          <p:cNvSpPr>
            <a:spLocks noGrp="1"/>
          </p:cNvSpPr>
          <p:nvPr>
            <p:ph type="ctrTitle"/>
          </p:nvPr>
        </p:nvSpPr>
        <p:spPr>
          <a:xfrm>
            <a:off x="3086100" y="2861263"/>
            <a:ext cx="5868095" cy="1030655"/>
          </a:xfrm>
        </p:spPr>
        <p:txBody>
          <a:bodyPr>
            <a:normAutofit fontScale="90000"/>
          </a:bodyPr>
          <a:lstStyle/>
          <a:p>
            <a:r>
              <a:rPr lang="en-US" sz="2100" dirty="0" smtClean="0"/>
              <a:t>Engaging interactions: </a:t>
            </a:r>
            <a:r>
              <a:rPr lang="en-US" sz="2100" dirty="0"/>
              <a:t/>
            </a:r>
            <a:br>
              <a:rPr lang="en-US" sz="2100" dirty="0"/>
            </a:br>
            <a:r>
              <a:rPr lang="en-US" sz="3300" dirty="0" smtClean="0">
                <a:solidFill>
                  <a:prstClr val="white">
                    <a:lumMod val="95000"/>
                  </a:prstClr>
                </a:solidFill>
              </a:rPr>
              <a:t>using the scientific method</a:t>
            </a:r>
            <a:endParaRPr lang="en-US" sz="3300" dirty="0"/>
          </a:p>
        </p:txBody>
      </p:sp>
      <p:sp>
        <p:nvSpPr>
          <p:cNvPr id="4" name="TextBox 4"/>
          <p:cNvSpPr txBox="1"/>
          <p:nvPr/>
        </p:nvSpPr>
        <p:spPr>
          <a:xfrm>
            <a:off x="7296150" y="6642556"/>
            <a:ext cx="1676400"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smtClean="0">
                <a:solidFill>
                  <a:prstClr val="black">
                    <a:lumMod val="50000"/>
                    <a:lumOff val="50000"/>
                  </a:prstClr>
                </a:solidFill>
                <a:latin typeface="Calibri"/>
              </a:rPr>
              <a:t>FALL 2012</a:t>
            </a:r>
            <a:endParaRPr lang="en-US" sz="800" dirty="0">
              <a:solidFill>
                <a:prstClr val="black">
                  <a:lumMod val="50000"/>
                  <a:lumOff val="50000"/>
                </a:prstClr>
              </a:solidFill>
              <a:latin typeface="Calibri"/>
            </a:endParaRPr>
          </a:p>
        </p:txBody>
      </p:sp>
      <p:sp>
        <p:nvSpPr>
          <p:cNvPr id="5" name="TextBox 4"/>
          <p:cNvSpPr txBox="1"/>
          <p:nvPr/>
        </p:nvSpPr>
        <p:spPr>
          <a:xfrm>
            <a:off x="3113207" y="3785974"/>
            <a:ext cx="5859471" cy="276999"/>
          </a:xfrm>
          <a:prstGeom prst="rect">
            <a:avLst/>
          </a:prstGeom>
          <a:noFill/>
        </p:spPr>
        <p:txBody>
          <a:bodyPr wrap="square" rtlCol="0">
            <a:spAutoFit/>
          </a:bodyPr>
          <a:lstStyle/>
          <a:p>
            <a:pPr algn="ctr"/>
            <a:r>
              <a:rPr lang="en-US" sz="1200" dirty="0">
                <a:solidFill>
                  <a:prstClr val="white"/>
                </a:solidFill>
                <a:latin typeface="Century Gothic"/>
                <a:cs typeface="Century Gothic"/>
              </a:rPr>
              <a:t>Supporting Quality Teaching and Learning in AI/AN Head Start Classrooms</a:t>
            </a:r>
          </a:p>
        </p:txBody>
      </p:sp>
    </p:spTree>
    <p:extLst>
      <p:ext uri="{BB962C8B-B14F-4D97-AF65-F5344CB8AC3E}">
        <p14:creationId xmlns:p14="http://schemas.microsoft.com/office/powerpoint/2010/main" val="1164578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5590" y="2340895"/>
            <a:ext cx="5356738" cy="1673225"/>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3" name="Title 2"/>
          <p:cNvSpPr>
            <a:spLocks noGrp="1"/>
          </p:cNvSpPr>
          <p:nvPr>
            <p:ph type="title"/>
          </p:nvPr>
        </p:nvSpPr>
        <p:spPr/>
        <p:txBody>
          <a:bodyPr>
            <a:noAutofit/>
          </a:bodyPr>
          <a:lstStyle/>
          <a:p>
            <a:r>
              <a:rPr lang="en-US" sz="3300" dirty="0" smtClean="0"/>
              <a:t>THE HEAD START CHILD DEVELOPMENT AND EARLY LEARNING FRAMEWORK</a:t>
            </a:r>
            <a:endParaRPr lang="en-US" sz="3300" dirty="0"/>
          </a:p>
        </p:txBody>
      </p:sp>
      <p:sp>
        <p:nvSpPr>
          <p:cNvPr id="2" name="Content Placeholder 1"/>
          <p:cNvSpPr>
            <a:spLocks noGrp="1"/>
          </p:cNvSpPr>
          <p:nvPr>
            <p:ph sz="half" idx="1"/>
          </p:nvPr>
        </p:nvSpPr>
        <p:spPr>
          <a:xfrm>
            <a:off x="797524" y="2394870"/>
            <a:ext cx="4767266" cy="1619250"/>
          </a:xfrm>
        </p:spPr>
        <p:txBody>
          <a:bodyPr>
            <a:normAutofit/>
          </a:bodyPr>
          <a:lstStyle/>
          <a:p>
            <a:pPr marL="0" indent="0">
              <a:spcAft>
                <a:spcPts val="600"/>
              </a:spcAft>
              <a:buNone/>
            </a:pPr>
            <a:r>
              <a:rPr lang="en-US" sz="2400" dirty="0" smtClean="0">
                <a:solidFill>
                  <a:schemeClr val="bg1"/>
                </a:solidFill>
              </a:rPr>
              <a:t>The scientific </a:t>
            </a:r>
            <a:r>
              <a:rPr lang="en-US" sz="2400" dirty="0">
                <a:solidFill>
                  <a:schemeClr val="bg1"/>
                </a:solidFill>
              </a:rPr>
              <a:t>m</a:t>
            </a:r>
            <a:r>
              <a:rPr lang="en-US" sz="2400" dirty="0" smtClean="0">
                <a:solidFill>
                  <a:schemeClr val="bg1"/>
                </a:solidFill>
              </a:rPr>
              <a:t>ethod </a:t>
            </a:r>
            <a:br>
              <a:rPr lang="en-US" sz="2400" dirty="0" smtClean="0">
                <a:solidFill>
                  <a:schemeClr val="bg1"/>
                </a:solidFill>
              </a:rPr>
            </a:br>
            <a:r>
              <a:rPr lang="en-US" sz="2400" dirty="0" smtClean="0">
                <a:solidFill>
                  <a:schemeClr val="bg1"/>
                </a:solidFill>
              </a:rPr>
              <a:t>can be incorporated </a:t>
            </a:r>
            <a:r>
              <a:rPr lang="en-US" sz="2400" b="1" dirty="0" smtClean="0">
                <a:solidFill>
                  <a:schemeClr val="bg1"/>
                </a:solidFill>
              </a:rPr>
              <a:t>within many areas of the </a:t>
            </a:r>
            <a:br>
              <a:rPr lang="en-US" sz="2400" b="1" dirty="0" smtClean="0">
                <a:solidFill>
                  <a:schemeClr val="bg1"/>
                </a:solidFill>
              </a:rPr>
            </a:br>
            <a:r>
              <a:rPr lang="en-US" sz="2400" b="1" dirty="0" smtClean="0">
                <a:solidFill>
                  <a:schemeClr val="bg1"/>
                </a:solidFill>
              </a:rPr>
              <a:t>framework.</a:t>
            </a:r>
            <a:endParaRPr lang="en-US" sz="2200" dirty="0" smtClean="0">
              <a:solidFill>
                <a:schemeClr val="bg1"/>
              </a:solidFill>
            </a:endParaRPr>
          </a:p>
        </p:txBody>
      </p:sp>
      <p:pic>
        <p:nvPicPr>
          <p:cNvPr id="7" name="Picture 6" descr="framework-Aug-2011-Graphic-V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1905000"/>
            <a:ext cx="3704035" cy="4648200"/>
          </a:xfrm>
          <a:prstGeom prst="rect">
            <a:avLst/>
          </a:prstGeom>
        </p:spPr>
      </p:pic>
      <p:sp>
        <p:nvSpPr>
          <p:cNvPr id="4" name="TextBox 3"/>
          <p:cNvSpPr txBox="1"/>
          <p:nvPr/>
        </p:nvSpPr>
        <p:spPr>
          <a:xfrm>
            <a:off x="812449" y="4068160"/>
            <a:ext cx="5449590" cy="2217428"/>
          </a:xfrm>
          <a:prstGeom prst="rect">
            <a:avLst/>
          </a:prstGeom>
          <a:noFill/>
        </p:spPr>
        <p:txBody>
          <a:bodyPr wrap="square" rtlCol="0">
            <a:spAutoFit/>
          </a:bodyPr>
          <a:lstStyle/>
          <a:p>
            <a:pPr>
              <a:lnSpc>
                <a:spcPct val="114000"/>
              </a:lnSpc>
              <a:spcAft>
                <a:spcPts val="600"/>
              </a:spcAft>
            </a:pPr>
            <a:r>
              <a:rPr lang="en-US" sz="2400" dirty="0">
                <a:latin typeface="Century Gothic"/>
                <a:cs typeface="Century Gothic"/>
              </a:rPr>
              <a:t>Some examples are:</a:t>
            </a:r>
          </a:p>
          <a:p>
            <a:pPr marL="800100" lvl="1" indent="-342900">
              <a:lnSpc>
                <a:spcPct val="114000"/>
              </a:lnSpc>
              <a:spcAft>
                <a:spcPts val="600"/>
              </a:spcAft>
              <a:buFont typeface="Arial"/>
              <a:buChar char="•"/>
            </a:pPr>
            <a:r>
              <a:rPr lang="en-US" sz="2000" dirty="0">
                <a:solidFill>
                  <a:srgbClr val="9D674F"/>
                </a:solidFill>
                <a:latin typeface="Century Gothic"/>
                <a:cs typeface="Century Gothic"/>
              </a:rPr>
              <a:t>Science Knowledge </a:t>
            </a:r>
            <a:r>
              <a:rPr lang="en-US" sz="2000" dirty="0" smtClean="0">
                <a:solidFill>
                  <a:srgbClr val="9D674F"/>
                </a:solidFill>
                <a:latin typeface="Century Gothic"/>
                <a:cs typeface="Century Gothic"/>
              </a:rPr>
              <a:t>&amp; </a:t>
            </a:r>
            <a:r>
              <a:rPr lang="en-US" sz="2000" dirty="0">
                <a:solidFill>
                  <a:srgbClr val="9D674F"/>
                </a:solidFill>
                <a:latin typeface="Century Gothic"/>
                <a:cs typeface="Century Gothic"/>
              </a:rPr>
              <a:t>Skills</a:t>
            </a:r>
          </a:p>
          <a:p>
            <a:pPr marL="800100" lvl="1" indent="-342900">
              <a:lnSpc>
                <a:spcPct val="114000"/>
              </a:lnSpc>
              <a:spcAft>
                <a:spcPts val="600"/>
              </a:spcAft>
              <a:buFont typeface="Arial"/>
              <a:buChar char="•"/>
            </a:pPr>
            <a:r>
              <a:rPr lang="en-US" sz="2000" dirty="0">
                <a:solidFill>
                  <a:srgbClr val="07B22F"/>
                </a:solidFill>
                <a:latin typeface="Century Gothic"/>
                <a:cs typeface="Century Gothic"/>
              </a:rPr>
              <a:t>Logic </a:t>
            </a:r>
            <a:r>
              <a:rPr lang="en-US" sz="2000" dirty="0" smtClean="0">
                <a:solidFill>
                  <a:srgbClr val="07B22F"/>
                </a:solidFill>
                <a:latin typeface="Century Gothic"/>
                <a:cs typeface="Century Gothic"/>
              </a:rPr>
              <a:t>&amp; </a:t>
            </a:r>
            <a:r>
              <a:rPr lang="en-US" sz="2000" dirty="0">
                <a:solidFill>
                  <a:srgbClr val="07B22F"/>
                </a:solidFill>
                <a:latin typeface="Century Gothic"/>
                <a:cs typeface="Century Gothic"/>
              </a:rPr>
              <a:t>Reasoning Skills</a:t>
            </a:r>
          </a:p>
          <a:p>
            <a:pPr marL="800100" lvl="1" indent="-342900">
              <a:lnSpc>
                <a:spcPct val="114000"/>
              </a:lnSpc>
              <a:spcAft>
                <a:spcPts val="600"/>
              </a:spcAft>
              <a:buFont typeface="Arial"/>
              <a:buChar char="•"/>
            </a:pPr>
            <a:r>
              <a:rPr lang="en-US" sz="2000" dirty="0">
                <a:solidFill>
                  <a:srgbClr val="0082C4"/>
                </a:solidFill>
                <a:latin typeface="Century Gothic"/>
                <a:cs typeface="Century Gothic"/>
              </a:rPr>
              <a:t>Language Development </a:t>
            </a:r>
            <a:r>
              <a:rPr lang="en-US" sz="2000" dirty="0" smtClean="0">
                <a:solidFill>
                  <a:srgbClr val="0082C4"/>
                </a:solidFill>
                <a:latin typeface="Century Gothic"/>
                <a:cs typeface="Century Gothic"/>
              </a:rPr>
              <a:t>&amp; Skills</a:t>
            </a:r>
            <a:endParaRPr lang="en-US" sz="2000" dirty="0">
              <a:solidFill>
                <a:srgbClr val="0082C4"/>
              </a:solidFill>
              <a:latin typeface="Century Gothic"/>
              <a:cs typeface="Century Gothic"/>
            </a:endParaRPr>
          </a:p>
          <a:p>
            <a:pPr marL="800100" lvl="1" indent="-342900">
              <a:lnSpc>
                <a:spcPct val="114000"/>
              </a:lnSpc>
              <a:spcAft>
                <a:spcPts val="600"/>
              </a:spcAft>
              <a:buFont typeface="Arial"/>
              <a:buChar char="•"/>
            </a:pPr>
            <a:r>
              <a:rPr lang="en-US" sz="2000" dirty="0">
                <a:solidFill>
                  <a:srgbClr val="C9D658"/>
                </a:solidFill>
                <a:latin typeface="Century Gothic"/>
                <a:cs typeface="Century Gothic"/>
              </a:rPr>
              <a:t>Approaches to Learning </a:t>
            </a:r>
          </a:p>
        </p:txBody>
      </p:sp>
    </p:spTree>
    <p:extLst>
      <p:ext uri="{BB962C8B-B14F-4D97-AF65-F5344CB8AC3E}">
        <p14:creationId xmlns:p14="http://schemas.microsoft.com/office/powerpoint/2010/main" val="40977592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lubber Experiment AIA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1" cy="6858000"/>
          </a:xfrm>
          <a:prstGeom prst="rect">
            <a:avLst/>
          </a:prstGeom>
        </p:spPr>
      </p:pic>
    </p:spTree>
    <p:extLst>
      <p:ext uri="{BB962C8B-B14F-4D97-AF65-F5344CB8AC3E}">
        <p14:creationId xmlns:p14="http://schemas.microsoft.com/office/powerpoint/2010/main" val="406679787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72008"/>
            <a:ext cx="8381260" cy="1258516"/>
          </a:xfrm>
        </p:spPr>
        <p:txBody>
          <a:bodyPr>
            <a:normAutofit/>
          </a:bodyPr>
          <a:lstStyle/>
          <a:p>
            <a:r>
              <a:rPr lang="en-US" sz="3300" dirty="0"/>
              <a:t>IN THIS CLIP, THE </a:t>
            </a:r>
            <a:r>
              <a:rPr lang="en-US" sz="3300" dirty="0" smtClean="0"/>
              <a:t>TEACHER USES </a:t>
            </a:r>
            <a:br>
              <a:rPr lang="en-US" sz="3300" dirty="0" smtClean="0"/>
            </a:br>
            <a:r>
              <a:rPr lang="en-US" sz="3300" dirty="0" smtClean="0"/>
              <a:t>THE SCIENTIFIC METHOD</a:t>
            </a:r>
            <a:endParaRPr lang="en-US" sz="3300" dirty="0"/>
          </a:p>
        </p:txBody>
      </p:sp>
      <p:sp>
        <p:nvSpPr>
          <p:cNvPr id="2" name="TextBox 1"/>
          <p:cNvSpPr txBox="1"/>
          <p:nvPr/>
        </p:nvSpPr>
        <p:spPr>
          <a:xfrm>
            <a:off x="3371396" y="1953100"/>
            <a:ext cx="5224049" cy="646331"/>
          </a:xfrm>
          <a:prstGeom prst="rect">
            <a:avLst/>
          </a:prstGeom>
          <a:ln>
            <a:solidFill>
              <a:srgbClr val="25982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Century Gothic"/>
                <a:cs typeface="Century Gothic"/>
              </a:rPr>
              <a:t>Does blubber help keep polar </a:t>
            </a:r>
            <a:r>
              <a:rPr lang="en-US" dirty="0" smtClean="0">
                <a:latin typeface="Century Gothic"/>
                <a:cs typeface="Century Gothic"/>
              </a:rPr>
              <a:t/>
            </a:r>
            <a:br>
              <a:rPr lang="en-US" dirty="0" smtClean="0">
                <a:latin typeface="Century Gothic"/>
                <a:cs typeface="Century Gothic"/>
              </a:rPr>
            </a:br>
            <a:r>
              <a:rPr lang="en-US" dirty="0" smtClean="0">
                <a:latin typeface="Century Gothic"/>
                <a:cs typeface="Century Gothic"/>
              </a:rPr>
              <a:t>bears </a:t>
            </a:r>
            <a:r>
              <a:rPr lang="en-US" dirty="0">
                <a:latin typeface="Century Gothic"/>
                <a:cs typeface="Century Gothic"/>
              </a:rPr>
              <a:t>warm?</a:t>
            </a:r>
          </a:p>
        </p:txBody>
      </p:sp>
      <p:sp>
        <p:nvSpPr>
          <p:cNvPr id="4" name="TextBox 3"/>
          <p:cNvSpPr txBox="1"/>
          <p:nvPr/>
        </p:nvSpPr>
        <p:spPr>
          <a:xfrm>
            <a:off x="3371397" y="2917197"/>
            <a:ext cx="5224048" cy="646331"/>
          </a:xfrm>
          <a:prstGeom prst="rect">
            <a:avLst/>
          </a:prstGeom>
          <a:ln>
            <a:solidFill>
              <a:srgbClr val="C4960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Century Gothic"/>
                <a:cs typeface="Century Gothic"/>
              </a:rPr>
              <a:t>The ways in which a bag of shortening is like blubber under the skin of animals.</a:t>
            </a:r>
          </a:p>
        </p:txBody>
      </p:sp>
      <p:sp>
        <p:nvSpPr>
          <p:cNvPr id="5" name="TextBox 4"/>
          <p:cNvSpPr txBox="1"/>
          <p:nvPr/>
        </p:nvSpPr>
        <p:spPr>
          <a:xfrm>
            <a:off x="3371397" y="3827962"/>
            <a:ext cx="5224048" cy="646331"/>
          </a:xfrm>
          <a:prstGeom prst="rect">
            <a:avLst/>
          </a:prstGeom>
          <a:ln>
            <a:solidFill>
              <a:srgbClr val="F47B2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Century Gothic"/>
                <a:cs typeface="Century Gothic"/>
              </a:rPr>
              <a:t>The child predicts how her hand will feel in cold water with and without blubber.</a:t>
            </a:r>
          </a:p>
        </p:txBody>
      </p:sp>
      <p:sp>
        <p:nvSpPr>
          <p:cNvPr id="6" name="TextBox 5"/>
          <p:cNvSpPr txBox="1"/>
          <p:nvPr/>
        </p:nvSpPr>
        <p:spPr>
          <a:xfrm>
            <a:off x="3371397" y="4790039"/>
            <a:ext cx="5224048" cy="646331"/>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Century Gothic"/>
                <a:cs typeface="Century Gothic"/>
              </a:rPr>
              <a:t>The child tests her idea by dipping her hands in ice water with and without blubber.</a:t>
            </a:r>
          </a:p>
        </p:txBody>
      </p:sp>
      <p:sp>
        <p:nvSpPr>
          <p:cNvPr id="7" name="TextBox 6"/>
          <p:cNvSpPr txBox="1"/>
          <p:nvPr/>
        </p:nvSpPr>
        <p:spPr>
          <a:xfrm>
            <a:off x="3371397" y="5700804"/>
            <a:ext cx="5224048" cy="646331"/>
          </a:xfrm>
          <a:prstGeom prst="rect">
            <a:avLst/>
          </a:prstGeom>
          <a:ln>
            <a:solidFill>
              <a:srgbClr val="005DAA"/>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Century Gothic"/>
                <a:cs typeface="Century Gothic"/>
              </a:rPr>
              <a:t>The teacher and child talk about her prediction and the result of the experiment.</a:t>
            </a:r>
          </a:p>
        </p:txBody>
      </p:sp>
      <p:sp>
        <p:nvSpPr>
          <p:cNvPr id="8" name="Rectangle 7"/>
          <p:cNvSpPr/>
          <p:nvPr/>
        </p:nvSpPr>
        <p:spPr>
          <a:xfrm>
            <a:off x="1167003" y="2042821"/>
            <a:ext cx="2204393" cy="463640"/>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900" b="1" dirty="0" smtClean="0">
                <a:latin typeface="Century Gothic"/>
                <a:cs typeface="Century Gothic"/>
              </a:rPr>
              <a:t>Question</a:t>
            </a:r>
            <a:endParaRPr lang="en-US" sz="1900" b="1" dirty="0">
              <a:latin typeface="Century Gothic"/>
              <a:cs typeface="Century Gothic"/>
            </a:endParaRPr>
          </a:p>
        </p:txBody>
      </p:sp>
      <p:sp>
        <p:nvSpPr>
          <p:cNvPr id="10" name="Rectangle 9"/>
          <p:cNvSpPr/>
          <p:nvPr/>
        </p:nvSpPr>
        <p:spPr>
          <a:xfrm>
            <a:off x="1186725" y="3016370"/>
            <a:ext cx="2184671" cy="463640"/>
          </a:xfrm>
          <a:prstGeom prst="rect">
            <a:avLst/>
          </a:prstGeom>
          <a:solidFill>
            <a:srgbClr val="C496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900" b="1" dirty="0" smtClean="0">
                <a:latin typeface="Century Gothic"/>
                <a:cs typeface="Century Gothic"/>
              </a:rPr>
              <a:t>Observe</a:t>
            </a:r>
            <a:endParaRPr lang="en-US" sz="1900" b="1" dirty="0">
              <a:latin typeface="Century Gothic"/>
              <a:cs typeface="Century Gothic"/>
            </a:endParaRPr>
          </a:p>
        </p:txBody>
      </p:sp>
      <p:sp>
        <p:nvSpPr>
          <p:cNvPr id="11" name="Rectangle 10"/>
          <p:cNvSpPr/>
          <p:nvPr/>
        </p:nvSpPr>
        <p:spPr>
          <a:xfrm>
            <a:off x="1376037" y="3923539"/>
            <a:ext cx="1995359" cy="463640"/>
          </a:xfrm>
          <a:prstGeom prst="rect">
            <a:avLst/>
          </a:prstGeom>
          <a:solidFill>
            <a:srgbClr val="F47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900" b="1" dirty="0" smtClean="0">
                <a:latin typeface="Century Gothic"/>
                <a:cs typeface="Century Gothic"/>
              </a:rPr>
              <a:t>Predict</a:t>
            </a:r>
            <a:endParaRPr lang="en-US" sz="1900" b="1" dirty="0">
              <a:latin typeface="Century Gothic"/>
              <a:cs typeface="Century Gothic"/>
            </a:endParaRPr>
          </a:p>
        </p:txBody>
      </p:sp>
      <p:sp>
        <p:nvSpPr>
          <p:cNvPr id="13" name="Rectangle 12"/>
          <p:cNvSpPr/>
          <p:nvPr/>
        </p:nvSpPr>
        <p:spPr>
          <a:xfrm>
            <a:off x="890931" y="4878039"/>
            <a:ext cx="2496242" cy="46364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900" b="1" dirty="0" smtClean="0">
                <a:latin typeface="Century Gothic"/>
                <a:cs typeface="Century Gothic"/>
              </a:rPr>
              <a:t>Experiment</a:t>
            </a:r>
            <a:endParaRPr lang="en-US" sz="1900" b="1" dirty="0">
              <a:latin typeface="Century Gothic"/>
              <a:cs typeface="Century Gothic"/>
            </a:endParaRPr>
          </a:p>
        </p:txBody>
      </p:sp>
      <p:sp>
        <p:nvSpPr>
          <p:cNvPr id="14" name="Rectangle 13"/>
          <p:cNvSpPr/>
          <p:nvPr/>
        </p:nvSpPr>
        <p:spPr>
          <a:xfrm>
            <a:off x="1324772" y="5808873"/>
            <a:ext cx="2046626" cy="46364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900" b="1" dirty="0" smtClean="0">
                <a:latin typeface="Century Gothic"/>
                <a:cs typeface="Century Gothic"/>
              </a:rPr>
              <a:t>Discuss</a:t>
            </a:r>
            <a:endParaRPr lang="en-US" sz="1900" b="1" dirty="0">
              <a:latin typeface="Century Gothic"/>
              <a:cs typeface="Century Gothic"/>
            </a:endParaRPr>
          </a:p>
        </p:txBody>
      </p:sp>
      <p:cxnSp>
        <p:nvCxnSpPr>
          <p:cNvPr id="15" name="Straight Arrow Connector 14"/>
          <p:cNvCxnSpPr/>
          <p:nvPr/>
        </p:nvCxnSpPr>
        <p:spPr>
          <a:xfrm>
            <a:off x="2397902" y="5139719"/>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90022" y="6070552"/>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386072" y="4177331"/>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6072" y="3285939"/>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397902" y="2307774"/>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93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10"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2547" y="1854200"/>
            <a:ext cx="8195203" cy="2210929"/>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31984" y="435302"/>
            <a:ext cx="8477737" cy="1143000"/>
          </a:xfrm>
        </p:spPr>
        <p:txBody>
          <a:bodyPr>
            <a:noAutofit/>
          </a:bodyPr>
          <a:lstStyle/>
          <a:p>
            <a:r>
              <a:rPr lang="en-US" sz="3300" dirty="0" smtClean="0"/>
              <a:t>When Can I use the </a:t>
            </a:r>
            <a:br>
              <a:rPr lang="en-US" sz="3300" dirty="0" smtClean="0"/>
            </a:br>
            <a:r>
              <a:rPr lang="en-US" sz="3300" dirty="0" smtClean="0"/>
              <a:t>scientific method?</a:t>
            </a:r>
            <a:endParaRPr lang="en-US" sz="3300" dirty="0"/>
          </a:p>
        </p:txBody>
      </p:sp>
      <p:sp>
        <p:nvSpPr>
          <p:cNvPr id="6" name="Content Placeholder 5"/>
          <p:cNvSpPr>
            <a:spLocks noGrp="1"/>
          </p:cNvSpPr>
          <p:nvPr>
            <p:ph sz="half" idx="2"/>
          </p:nvPr>
        </p:nvSpPr>
        <p:spPr>
          <a:xfrm>
            <a:off x="623142" y="2137763"/>
            <a:ext cx="7895746" cy="1735453"/>
          </a:xfrm>
        </p:spPr>
        <p:txBody>
          <a:bodyPr>
            <a:normAutofit/>
          </a:bodyPr>
          <a:lstStyle/>
          <a:p>
            <a:pPr marL="0" indent="0">
              <a:spcAft>
                <a:spcPts val="600"/>
              </a:spcAft>
              <a:buNone/>
            </a:pPr>
            <a:r>
              <a:rPr lang="en-US" sz="2800" dirty="0" smtClean="0">
                <a:solidFill>
                  <a:schemeClr val="bg1"/>
                </a:solidFill>
              </a:rPr>
              <a:t>Teachers can use the scientific method </a:t>
            </a:r>
            <a:r>
              <a:rPr lang="en-US" sz="2800" b="1" dirty="0" smtClean="0">
                <a:solidFill>
                  <a:schemeClr val="bg1"/>
                </a:solidFill>
              </a:rPr>
              <a:t>throughout </a:t>
            </a:r>
            <a:r>
              <a:rPr lang="en-US" sz="2800" b="1" dirty="0">
                <a:solidFill>
                  <a:schemeClr val="bg1"/>
                </a:solidFill>
              </a:rPr>
              <a:t>the school day </a:t>
            </a:r>
            <a:r>
              <a:rPr lang="en-US" sz="2800" dirty="0">
                <a:solidFill>
                  <a:schemeClr val="bg1"/>
                </a:solidFill>
              </a:rPr>
              <a:t>in many classroom </a:t>
            </a:r>
            <a:r>
              <a:rPr lang="en-US" sz="2800" dirty="0" smtClean="0">
                <a:solidFill>
                  <a:schemeClr val="bg1"/>
                </a:solidFill>
              </a:rPr>
              <a:t>activities.</a:t>
            </a:r>
            <a:endParaRPr lang="en-US" sz="2800" dirty="0">
              <a:solidFill>
                <a:schemeClr val="bg1"/>
              </a:solidFill>
            </a:endParaRPr>
          </a:p>
        </p:txBody>
      </p:sp>
      <p:pic>
        <p:nvPicPr>
          <p:cNvPr id="7" name="Picture 6" descr="Cook_Inlet_Stacey_P00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8813" y="3745281"/>
            <a:ext cx="2412118" cy="1890329"/>
          </a:xfrm>
          <a:prstGeom prst="rect">
            <a:avLst/>
          </a:prstGeom>
          <a:ln w="28575" cmpd="sng">
            <a:solidFill>
              <a:schemeClr val="tx1"/>
            </a:solidFill>
          </a:ln>
        </p:spPr>
      </p:pic>
      <p:pic>
        <p:nvPicPr>
          <p:cNvPr id="10" name="Picture 9" descr="Cook_Inlet_Stacey_P004.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18768" y="3738354"/>
            <a:ext cx="2497142" cy="1887826"/>
          </a:xfrm>
          <a:prstGeom prst="rect">
            <a:avLst/>
          </a:prstGeom>
          <a:ln w="28575" cmpd="sng">
            <a:solidFill>
              <a:schemeClr val="tx1"/>
            </a:solidFill>
          </a:ln>
        </p:spPr>
      </p:pic>
      <p:pic>
        <p:nvPicPr>
          <p:cNvPr id="2" name="Picture 1" descr="Oneida-Janice-031 Still Captur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8417" y="3745280"/>
            <a:ext cx="2136747" cy="1880899"/>
          </a:xfrm>
          <a:prstGeom prst="rect">
            <a:avLst/>
          </a:prstGeom>
          <a:ln w="28575" cmpd="sng">
            <a:solidFill>
              <a:srgbClr val="000000"/>
            </a:solidFill>
          </a:ln>
        </p:spPr>
      </p:pic>
    </p:spTree>
    <p:extLst>
      <p:ext uri="{BB962C8B-B14F-4D97-AF65-F5344CB8AC3E}">
        <p14:creationId xmlns:p14="http://schemas.microsoft.com/office/powerpoint/2010/main" val="2086726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84" y="435302"/>
            <a:ext cx="8477737" cy="1143000"/>
          </a:xfrm>
        </p:spPr>
        <p:txBody>
          <a:bodyPr>
            <a:normAutofit/>
          </a:bodyPr>
          <a:lstStyle/>
          <a:p>
            <a:r>
              <a:rPr lang="en-US" dirty="0" smtClean="0"/>
              <a:t>Improving practice</a:t>
            </a:r>
            <a:endParaRPr lang="en-US" dirty="0"/>
          </a:p>
        </p:txBody>
      </p:sp>
      <p:sp>
        <p:nvSpPr>
          <p:cNvPr id="4" name="Rectangle 3"/>
          <p:cNvSpPr/>
          <p:nvPr/>
        </p:nvSpPr>
        <p:spPr>
          <a:xfrm>
            <a:off x="876850" y="1979924"/>
            <a:ext cx="7460616" cy="1128117"/>
          </a:xfrm>
          <a:prstGeom prst="rect">
            <a:avLst/>
          </a:prstGeom>
          <a:solidFill>
            <a:srgbClr val="25982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a:solidFill>
                  <a:schemeClr val="bg1"/>
                </a:solidFill>
                <a:latin typeface="Century Gothic"/>
                <a:cs typeface="Century Gothic"/>
              </a:rPr>
              <a:t>Video record and review your own </a:t>
            </a:r>
            <a:r>
              <a:rPr lang="en-US" sz="2800" dirty="0" smtClean="0">
                <a:solidFill>
                  <a:schemeClr val="bg1"/>
                </a:solidFill>
                <a:latin typeface="Century Gothic"/>
                <a:cs typeface="Century Gothic"/>
              </a:rPr>
              <a:t>teaching.</a:t>
            </a:r>
            <a:endParaRPr lang="en-US" sz="2800" dirty="0">
              <a:solidFill>
                <a:schemeClr val="bg1"/>
              </a:solidFill>
              <a:latin typeface="Century Gothic"/>
              <a:cs typeface="Century Gothic"/>
            </a:endParaRPr>
          </a:p>
        </p:txBody>
      </p:sp>
      <p:sp>
        <p:nvSpPr>
          <p:cNvPr id="5" name="Rectangle 4"/>
          <p:cNvSpPr/>
          <p:nvPr/>
        </p:nvSpPr>
        <p:spPr>
          <a:xfrm>
            <a:off x="876850" y="3272397"/>
            <a:ext cx="7460616" cy="1000514"/>
          </a:xfrm>
          <a:prstGeom prst="rect">
            <a:avLst/>
          </a:prstGeom>
          <a:solidFill>
            <a:srgbClr val="C4960C"/>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a:solidFill>
                  <a:schemeClr val="bg1"/>
                </a:solidFill>
                <a:latin typeface="Century Gothic"/>
                <a:cs typeface="Century Gothic"/>
              </a:rPr>
              <a:t>Practice with a </a:t>
            </a:r>
            <a:r>
              <a:rPr lang="en-US" sz="2800" dirty="0" smtClean="0">
                <a:solidFill>
                  <a:schemeClr val="bg1"/>
                </a:solidFill>
                <a:latin typeface="Century Gothic"/>
                <a:cs typeface="Century Gothic"/>
              </a:rPr>
              <a:t>peer. </a:t>
            </a:r>
            <a:endParaRPr lang="en-US" sz="2800" dirty="0">
              <a:solidFill>
                <a:schemeClr val="bg1"/>
              </a:solidFill>
              <a:latin typeface="Century Gothic"/>
              <a:cs typeface="Century Gothic"/>
            </a:endParaRPr>
          </a:p>
        </p:txBody>
      </p:sp>
      <p:sp>
        <p:nvSpPr>
          <p:cNvPr id="6" name="Rectangle 5"/>
          <p:cNvSpPr/>
          <p:nvPr/>
        </p:nvSpPr>
        <p:spPr>
          <a:xfrm>
            <a:off x="876850" y="4436656"/>
            <a:ext cx="7460616" cy="1091618"/>
          </a:xfrm>
          <a:prstGeom prst="rect">
            <a:avLst/>
          </a:prstGeom>
          <a:solidFill>
            <a:srgbClr val="F47B2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smtClean="0">
                <a:solidFill>
                  <a:schemeClr val="bg1"/>
                </a:solidFill>
                <a:latin typeface="Century Gothic"/>
                <a:cs typeface="Century Gothic"/>
              </a:rPr>
              <a:t>Watch a “</a:t>
            </a:r>
            <a:r>
              <a:rPr lang="en-US" sz="2800">
                <a:solidFill>
                  <a:schemeClr val="bg1"/>
                </a:solidFill>
                <a:latin typeface="Century Gothic"/>
                <a:cs typeface="Century Gothic"/>
              </a:rPr>
              <a:t>master </a:t>
            </a:r>
            <a:r>
              <a:rPr lang="en-US" sz="2800" smtClean="0">
                <a:solidFill>
                  <a:schemeClr val="bg1"/>
                </a:solidFill>
                <a:latin typeface="Century Gothic"/>
                <a:cs typeface="Century Gothic"/>
              </a:rPr>
              <a:t>teacher” </a:t>
            </a:r>
            <a:r>
              <a:rPr lang="en-US" sz="2800" dirty="0">
                <a:solidFill>
                  <a:schemeClr val="bg1"/>
                </a:solidFill>
                <a:latin typeface="Century Gothic"/>
                <a:cs typeface="Century Gothic"/>
              </a:rPr>
              <a:t>in </a:t>
            </a:r>
            <a:r>
              <a:rPr lang="en-US" sz="2800" dirty="0" smtClean="0">
                <a:solidFill>
                  <a:schemeClr val="bg1"/>
                </a:solidFill>
                <a:latin typeface="Century Gothic"/>
                <a:cs typeface="Century Gothic"/>
              </a:rPr>
              <a:t>action.</a:t>
            </a:r>
            <a:endParaRPr lang="en-US" sz="2800" dirty="0">
              <a:solidFill>
                <a:schemeClr val="bg1"/>
              </a:solidFill>
              <a:latin typeface="Century Gothic"/>
              <a:cs typeface="Century Gothic"/>
            </a:endParaRPr>
          </a:p>
        </p:txBody>
      </p:sp>
    </p:spTree>
    <p:extLst>
      <p:ext uri="{BB962C8B-B14F-4D97-AF65-F5344CB8AC3E}">
        <p14:creationId xmlns:p14="http://schemas.microsoft.com/office/powerpoint/2010/main" val="132487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84" y="446251"/>
            <a:ext cx="8477737" cy="1143000"/>
          </a:xfrm>
        </p:spPr>
        <p:txBody>
          <a:bodyPr/>
          <a:lstStyle/>
          <a:p>
            <a:r>
              <a:rPr lang="en-US" dirty="0" smtClean="0"/>
              <a:t>Summary</a:t>
            </a:r>
            <a:endParaRPr lang="en-US" dirty="0"/>
          </a:p>
        </p:txBody>
      </p:sp>
      <p:sp>
        <p:nvSpPr>
          <p:cNvPr id="2" name="Content Placeholder 1"/>
          <p:cNvSpPr>
            <a:spLocks noGrp="1"/>
          </p:cNvSpPr>
          <p:nvPr>
            <p:ph idx="1"/>
          </p:nvPr>
        </p:nvSpPr>
        <p:spPr>
          <a:xfrm>
            <a:off x="453813" y="1972267"/>
            <a:ext cx="4614936" cy="4345140"/>
          </a:xfrm>
        </p:spPr>
        <p:txBody>
          <a:bodyPr>
            <a:normAutofit/>
          </a:bodyPr>
          <a:lstStyle/>
          <a:p>
            <a:pPr marL="228600" lvl="1" indent="-228600">
              <a:lnSpc>
                <a:spcPct val="90000"/>
              </a:lnSpc>
              <a:spcBef>
                <a:spcPts val="0"/>
              </a:spcBef>
              <a:spcAft>
                <a:spcPts val="800"/>
              </a:spcAft>
              <a:buSzPct val="80000"/>
              <a:buFont typeface="Arial"/>
              <a:buChar char="•"/>
            </a:pPr>
            <a:r>
              <a:rPr lang="en-US" sz="2400" dirty="0" smtClean="0"/>
              <a:t>Help </a:t>
            </a:r>
            <a:r>
              <a:rPr lang="en-US" sz="2400" dirty="0"/>
              <a:t>children form </a:t>
            </a:r>
            <a:r>
              <a:rPr lang="en-US" sz="2400" b="1" dirty="0">
                <a:solidFill>
                  <a:srgbClr val="259828"/>
                </a:solidFill>
              </a:rPr>
              <a:t>questions</a:t>
            </a:r>
            <a:r>
              <a:rPr lang="en-US" sz="2400" dirty="0"/>
              <a:t> about their world.</a:t>
            </a:r>
          </a:p>
          <a:p>
            <a:pPr marL="228600" lvl="1" indent="-228600">
              <a:lnSpc>
                <a:spcPct val="90000"/>
              </a:lnSpc>
              <a:spcBef>
                <a:spcPts val="0"/>
              </a:spcBef>
              <a:spcAft>
                <a:spcPts val="800"/>
              </a:spcAft>
              <a:buSzPct val="80000"/>
              <a:buFont typeface="Arial"/>
              <a:buChar char="•"/>
            </a:pPr>
            <a:r>
              <a:rPr lang="en-US" sz="2400" dirty="0"/>
              <a:t>Ask children to </a:t>
            </a:r>
            <a:r>
              <a:rPr lang="en-US" sz="2400" b="1" dirty="0">
                <a:solidFill>
                  <a:srgbClr val="C4960C"/>
                </a:solidFill>
              </a:rPr>
              <a:t>observe</a:t>
            </a:r>
            <a:r>
              <a:rPr lang="en-US" sz="2400" dirty="0"/>
              <a:t> the world around them.</a:t>
            </a:r>
          </a:p>
          <a:p>
            <a:pPr marL="228600" lvl="1" indent="-228600">
              <a:lnSpc>
                <a:spcPct val="90000"/>
              </a:lnSpc>
              <a:spcBef>
                <a:spcPts val="0"/>
              </a:spcBef>
              <a:spcAft>
                <a:spcPts val="800"/>
              </a:spcAft>
              <a:buSzPct val="80000"/>
              <a:buFont typeface="Arial"/>
              <a:buChar char="•"/>
            </a:pPr>
            <a:r>
              <a:rPr lang="en-US" sz="2400" dirty="0"/>
              <a:t>Encourage children to</a:t>
            </a:r>
            <a:r>
              <a:rPr lang="en-US" sz="2400" b="1" dirty="0"/>
              <a:t> </a:t>
            </a:r>
            <a:r>
              <a:rPr lang="en-US" sz="2400" b="1" dirty="0">
                <a:solidFill>
                  <a:srgbClr val="F47B20"/>
                </a:solidFill>
              </a:rPr>
              <a:t>predict</a:t>
            </a:r>
            <a:r>
              <a:rPr lang="en-US" sz="2400" b="1" dirty="0"/>
              <a:t> </a:t>
            </a:r>
            <a:r>
              <a:rPr lang="en-US" sz="2400" dirty="0"/>
              <a:t>during activities.</a:t>
            </a:r>
          </a:p>
          <a:p>
            <a:pPr marL="228600" lvl="1" indent="-228600">
              <a:lnSpc>
                <a:spcPct val="90000"/>
              </a:lnSpc>
              <a:spcBef>
                <a:spcPts val="0"/>
              </a:spcBef>
              <a:spcAft>
                <a:spcPts val="800"/>
              </a:spcAft>
              <a:buSzPct val="80000"/>
              <a:buFont typeface="Arial"/>
              <a:buChar char="•"/>
            </a:pPr>
            <a:r>
              <a:rPr lang="en-US" sz="2400" dirty="0"/>
              <a:t>Create </a:t>
            </a:r>
            <a:r>
              <a:rPr lang="en-US" sz="2400" b="1" dirty="0">
                <a:solidFill>
                  <a:schemeClr val="bg1">
                    <a:lumMod val="50000"/>
                  </a:schemeClr>
                </a:solidFill>
              </a:rPr>
              <a:t>experiments</a:t>
            </a:r>
            <a:r>
              <a:rPr lang="en-US" sz="2400" dirty="0"/>
              <a:t> for children to further explore </a:t>
            </a:r>
            <a:r>
              <a:rPr lang="en-US" sz="2400" dirty="0" smtClean="0"/>
              <a:t/>
            </a:r>
            <a:br>
              <a:rPr lang="en-US" sz="2400" dirty="0" smtClean="0"/>
            </a:br>
            <a:r>
              <a:rPr lang="en-US" sz="2400" dirty="0" smtClean="0"/>
              <a:t>and </a:t>
            </a:r>
            <a:r>
              <a:rPr lang="en-US" sz="2400" dirty="0"/>
              <a:t>test predictions.</a:t>
            </a:r>
          </a:p>
          <a:p>
            <a:pPr marL="228600" lvl="1" indent="-228600">
              <a:lnSpc>
                <a:spcPct val="90000"/>
              </a:lnSpc>
              <a:spcBef>
                <a:spcPts val="0"/>
              </a:spcBef>
              <a:spcAft>
                <a:spcPts val="800"/>
              </a:spcAft>
              <a:buSzPct val="80000"/>
              <a:buFont typeface="Arial"/>
              <a:buChar char="•"/>
            </a:pPr>
            <a:r>
              <a:rPr lang="en-US" sz="2400" dirty="0"/>
              <a:t>Allow children to </a:t>
            </a:r>
            <a:r>
              <a:rPr lang="en-US" sz="2400" b="1" dirty="0">
                <a:solidFill>
                  <a:srgbClr val="005DAA"/>
                </a:solidFill>
              </a:rPr>
              <a:t>discuss</a:t>
            </a:r>
            <a:r>
              <a:rPr lang="en-US" sz="2400" dirty="0"/>
              <a:t> the result of their experiments</a:t>
            </a:r>
            <a:r>
              <a:rPr lang="en-US" sz="2400" dirty="0" smtClean="0"/>
              <a:t>.</a:t>
            </a:r>
            <a:endParaRPr lang="en-US" sz="2400" dirty="0"/>
          </a:p>
        </p:txBody>
      </p:sp>
      <p:grpSp>
        <p:nvGrpSpPr>
          <p:cNvPr id="20" name="Group 19"/>
          <p:cNvGrpSpPr/>
          <p:nvPr/>
        </p:nvGrpSpPr>
        <p:grpSpPr>
          <a:xfrm>
            <a:off x="5713838" y="2193495"/>
            <a:ext cx="1256423" cy="1314031"/>
            <a:chOff x="5539496" y="1955967"/>
            <a:chExt cx="1256423" cy="1314031"/>
          </a:xfrm>
        </p:grpSpPr>
        <p:pic>
          <p:nvPicPr>
            <p:cNvPr id="21" name="Picture 20" descr="Scientific method series.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46985" y="1955967"/>
              <a:ext cx="835589" cy="918151"/>
            </a:xfrm>
            <a:prstGeom prst="rect">
              <a:avLst/>
            </a:prstGeom>
          </p:spPr>
        </p:pic>
        <p:sp>
          <p:nvSpPr>
            <p:cNvPr id="22" name="TextBox 21"/>
            <p:cNvSpPr txBox="1"/>
            <p:nvPr/>
          </p:nvSpPr>
          <p:spPr>
            <a:xfrm>
              <a:off x="5539496" y="2900666"/>
              <a:ext cx="1256423" cy="369332"/>
            </a:xfrm>
            <a:prstGeom prst="rect">
              <a:avLst/>
            </a:prstGeom>
            <a:noFill/>
          </p:spPr>
          <p:txBody>
            <a:bodyPr wrap="square" rtlCol="0">
              <a:spAutoFit/>
            </a:bodyPr>
            <a:lstStyle/>
            <a:p>
              <a:pPr algn="ctr"/>
              <a:r>
                <a:rPr lang="en-US" b="1" dirty="0" smtClean="0">
                  <a:latin typeface="Century Gothic"/>
                  <a:cs typeface="Century Gothic"/>
                </a:rPr>
                <a:t>Question</a:t>
              </a:r>
              <a:endParaRPr lang="en-US" b="1" dirty="0">
                <a:latin typeface="Century Gothic"/>
                <a:cs typeface="Century Gothic"/>
              </a:endParaRPr>
            </a:p>
          </p:txBody>
        </p:sp>
      </p:grpSp>
      <p:grpSp>
        <p:nvGrpSpPr>
          <p:cNvPr id="23" name="Group 22"/>
          <p:cNvGrpSpPr/>
          <p:nvPr/>
        </p:nvGrpSpPr>
        <p:grpSpPr>
          <a:xfrm>
            <a:off x="7360641" y="3665003"/>
            <a:ext cx="1226018" cy="1294314"/>
            <a:chOff x="7633720" y="3665003"/>
            <a:chExt cx="1226018" cy="1294314"/>
          </a:xfrm>
        </p:grpSpPr>
        <p:sp>
          <p:nvSpPr>
            <p:cNvPr id="24" name="TextBox 23"/>
            <p:cNvSpPr txBox="1"/>
            <p:nvPr/>
          </p:nvSpPr>
          <p:spPr>
            <a:xfrm>
              <a:off x="7633720" y="4589985"/>
              <a:ext cx="1226018" cy="369332"/>
            </a:xfrm>
            <a:prstGeom prst="rect">
              <a:avLst/>
            </a:prstGeom>
            <a:noFill/>
          </p:spPr>
          <p:txBody>
            <a:bodyPr wrap="square" rtlCol="0">
              <a:spAutoFit/>
            </a:bodyPr>
            <a:lstStyle/>
            <a:p>
              <a:pPr algn="ctr"/>
              <a:r>
                <a:rPr lang="en-US" b="1" dirty="0" smtClean="0">
                  <a:latin typeface="Century Gothic"/>
                  <a:cs typeface="Century Gothic"/>
                </a:rPr>
                <a:t>Observe</a:t>
              </a:r>
              <a:endParaRPr lang="en-US" b="1" dirty="0">
                <a:latin typeface="Century Gothic"/>
                <a:cs typeface="Century Gothic"/>
              </a:endParaRPr>
            </a:p>
          </p:txBody>
        </p:sp>
        <p:pic>
          <p:nvPicPr>
            <p:cNvPr id="25" name="Picture 24" descr="Scientific method series.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54625" y="3665003"/>
              <a:ext cx="882051" cy="918151"/>
            </a:xfrm>
            <a:prstGeom prst="rect">
              <a:avLst/>
            </a:prstGeom>
          </p:spPr>
        </p:pic>
      </p:grpSp>
      <p:grpSp>
        <p:nvGrpSpPr>
          <p:cNvPr id="26" name="Group 25"/>
          <p:cNvGrpSpPr/>
          <p:nvPr/>
        </p:nvGrpSpPr>
        <p:grpSpPr>
          <a:xfrm>
            <a:off x="6970261" y="2193495"/>
            <a:ext cx="1037156" cy="1218836"/>
            <a:chOff x="3844661" y="1928813"/>
            <a:chExt cx="1351435" cy="1588168"/>
          </a:xfrm>
        </p:grpSpPr>
        <p:sp>
          <p:nvSpPr>
            <p:cNvPr id="27" name="TextBox 26"/>
            <p:cNvSpPr txBox="1"/>
            <p:nvPr/>
          </p:nvSpPr>
          <p:spPr>
            <a:xfrm>
              <a:off x="3844661" y="3147649"/>
              <a:ext cx="1351435" cy="369332"/>
            </a:xfrm>
            <a:prstGeom prst="rect">
              <a:avLst/>
            </a:prstGeom>
            <a:noFill/>
          </p:spPr>
          <p:txBody>
            <a:bodyPr wrap="square" rtlCol="0">
              <a:spAutoFit/>
            </a:bodyPr>
            <a:lstStyle/>
            <a:p>
              <a:pPr algn="ctr"/>
              <a:r>
                <a:rPr lang="en-US" b="1" dirty="0" smtClean="0">
                  <a:latin typeface="Century Gothic"/>
                  <a:cs typeface="Century Gothic"/>
                </a:rPr>
                <a:t>Predict</a:t>
              </a:r>
              <a:endParaRPr lang="en-US" b="1" dirty="0">
                <a:latin typeface="Century Gothic"/>
                <a:cs typeface="Century Gothic"/>
              </a:endParaRPr>
            </a:p>
          </p:txBody>
        </p:sp>
        <p:pic>
          <p:nvPicPr>
            <p:cNvPr id="28" name="Picture 27" descr="Scientific method series.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29065" y="1928813"/>
              <a:ext cx="1153112" cy="1196370"/>
            </a:xfrm>
            <a:prstGeom prst="rect">
              <a:avLst/>
            </a:prstGeom>
          </p:spPr>
        </p:pic>
      </p:grpSp>
      <p:grpSp>
        <p:nvGrpSpPr>
          <p:cNvPr id="29" name="Group 28"/>
          <p:cNvGrpSpPr/>
          <p:nvPr/>
        </p:nvGrpSpPr>
        <p:grpSpPr>
          <a:xfrm>
            <a:off x="6235253" y="4959317"/>
            <a:ext cx="1555775" cy="1309434"/>
            <a:chOff x="6468034" y="5085002"/>
            <a:chExt cx="1555775" cy="1309434"/>
          </a:xfrm>
        </p:grpSpPr>
        <p:sp>
          <p:nvSpPr>
            <p:cNvPr id="30" name="TextBox 29"/>
            <p:cNvSpPr txBox="1"/>
            <p:nvPr/>
          </p:nvSpPr>
          <p:spPr>
            <a:xfrm>
              <a:off x="6468034" y="6025104"/>
              <a:ext cx="1555775" cy="369332"/>
            </a:xfrm>
            <a:prstGeom prst="rect">
              <a:avLst/>
            </a:prstGeom>
            <a:noFill/>
          </p:spPr>
          <p:txBody>
            <a:bodyPr wrap="square" rtlCol="0">
              <a:spAutoFit/>
            </a:bodyPr>
            <a:lstStyle/>
            <a:p>
              <a:pPr algn="ctr"/>
              <a:r>
                <a:rPr lang="en-US" b="1" dirty="0" smtClean="0">
                  <a:latin typeface="Century Gothic"/>
                  <a:cs typeface="Century Gothic"/>
                </a:rPr>
                <a:t>Experiment</a:t>
              </a:r>
              <a:endParaRPr lang="en-US" b="1" dirty="0">
                <a:latin typeface="Century Gothic"/>
                <a:cs typeface="Century Gothic"/>
              </a:endParaRPr>
            </a:p>
          </p:txBody>
        </p:sp>
        <p:pic>
          <p:nvPicPr>
            <p:cNvPr id="31" name="Picture 30" descr="Scientific method serie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38008" y="5085002"/>
              <a:ext cx="895712" cy="930550"/>
            </a:xfrm>
            <a:prstGeom prst="rect">
              <a:avLst/>
            </a:prstGeom>
          </p:spPr>
        </p:pic>
      </p:grpSp>
      <p:grpSp>
        <p:nvGrpSpPr>
          <p:cNvPr id="32" name="Group 31"/>
          <p:cNvGrpSpPr/>
          <p:nvPr/>
        </p:nvGrpSpPr>
        <p:grpSpPr>
          <a:xfrm>
            <a:off x="5408381" y="3647760"/>
            <a:ext cx="1024970" cy="1218837"/>
            <a:chOff x="7077539" y="1928812"/>
            <a:chExt cx="1335556" cy="1588169"/>
          </a:xfrm>
        </p:grpSpPr>
        <p:sp>
          <p:nvSpPr>
            <p:cNvPr id="33" name="TextBox 32"/>
            <p:cNvSpPr txBox="1"/>
            <p:nvPr/>
          </p:nvSpPr>
          <p:spPr>
            <a:xfrm>
              <a:off x="7077539" y="3147649"/>
              <a:ext cx="1335556" cy="369332"/>
            </a:xfrm>
            <a:prstGeom prst="rect">
              <a:avLst/>
            </a:prstGeom>
            <a:noFill/>
          </p:spPr>
          <p:txBody>
            <a:bodyPr wrap="square" rtlCol="0">
              <a:spAutoFit/>
            </a:bodyPr>
            <a:lstStyle/>
            <a:p>
              <a:pPr algn="ctr"/>
              <a:r>
                <a:rPr lang="en-US" b="1" dirty="0" smtClean="0">
                  <a:latin typeface="Century Gothic"/>
                  <a:cs typeface="Century Gothic"/>
                </a:rPr>
                <a:t>Discuss</a:t>
              </a:r>
              <a:endParaRPr lang="en-US" b="1" dirty="0">
                <a:latin typeface="Century Gothic"/>
                <a:cs typeface="Century Gothic"/>
              </a:endParaRPr>
            </a:p>
          </p:txBody>
        </p:sp>
        <p:pic>
          <p:nvPicPr>
            <p:cNvPr id="34" name="Picture 33" descr="Scientific method serie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83466" y="1928812"/>
              <a:ext cx="1110663" cy="1212527"/>
            </a:xfrm>
            <a:prstGeom prst="rect">
              <a:avLst/>
            </a:prstGeom>
          </p:spPr>
        </p:pic>
      </p:grpSp>
    </p:spTree>
    <p:extLst>
      <p:ext uri="{BB962C8B-B14F-4D97-AF65-F5344CB8AC3E}">
        <p14:creationId xmlns:p14="http://schemas.microsoft.com/office/powerpoint/2010/main" val="220764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06845" y="6242018"/>
            <a:ext cx="1058984" cy="215444"/>
          </a:xfrm>
          <a:prstGeom prst="rect">
            <a:avLst/>
          </a:prstGeom>
          <a:noFill/>
        </p:spPr>
        <p:txBody>
          <a:bodyPr wrap="square" rtlCol="0">
            <a:spAutoFit/>
          </a:bodyPr>
          <a:lstStyle/>
          <a:p>
            <a:pPr algn="r"/>
            <a:r>
              <a:rPr lang="en-US" sz="800" dirty="0" smtClean="0">
                <a:solidFill>
                  <a:schemeClr val="tx1">
                    <a:lumMod val="50000"/>
                    <a:lumOff val="50000"/>
                  </a:schemeClr>
                </a:solidFill>
              </a:rPr>
              <a:t>FALL 2012</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5140484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use-Graphic_outline-3foundations.png"/>
          <p:cNvPicPr>
            <a:picLocks noChangeAspect="1"/>
          </p:cNvPicPr>
          <p:nvPr/>
        </p:nvPicPr>
        <p:blipFill rotWithShape="1">
          <a:blip r:embed="rId2" cstate="print">
            <a:extLst>
              <a:ext uri="{28A0092B-C50C-407E-A947-70E740481C1C}">
                <a14:useLocalDpi xmlns:a14="http://schemas.microsoft.com/office/drawing/2010/main"/>
              </a:ext>
            </a:extLst>
          </a:blip>
          <a:srcRect t="2784" b="1"/>
          <a:stretch/>
        </p:blipFill>
        <p:spPr>
          <a:xfrm>
            <a:off x="818445" y="1600200"/>
            <a:ext cx="7323666" cy="5339817"/>
          </a:xfrm>
          <a:prstGeom prst="rect">
            <a:avLst/>
          </a:prstGeom>
        </p:spPr>
      </p:pic>
      <p:sp>
        <p:nvSpPr>
          <p:cNvPr id="2" name="Title 1"/>
          <p:cNvSpPr>
            <a:spLocks noGrp="1"/>
          </p:cNvSpPr>
          <p:nvPr>
            <p:ph type="title"/>
          </p:nvPr>
        </p:nvSpPr>
        <p:spPr/>
        <p:txBody>
          <a:bodyPr>
            <a:normAutofit fontScale="90000"/>
          </a:bodyPr>
          <a:lstStyle/>
          <a:p>
            <a:r>
              <a:rPr lang="en-US" dirty="0"/>
              <a:t>FRAMEWORK FOR EFFECTIVE PRACTICE </a:t>
            </a:r>
            <a:br>
              <a:rPr lang="en-US" dirty="0"/>
            </a:br>
            <a:r>
              <a:rPr lang="en-US" sz="2200" dirty="0"/>
              <a:t>SUPPORTING SCHOOL READINESS FOR ALL CHILDREN</a:t>
            </a:r>
          </a:p>
        </p:txBody>
      </p:sp>
      <p:pic>
        <p:nvPicPr>
          <p:cNvPr id="4" name="Content Placeholder 3" descr="House-Framework-10-23-2011-2.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4253" b="2181"/>
          <a:stretch/>
        </p:blipFill>
        <p:spPr>
          <a:xfrm>
            <a:off x="1817979" y="1840941"/>
            <a:ext cx="5592525" cy="4646655"/>
          </a:xfrm>
        </p:spPr>
      </p:pic>
      <p:sp>
        <p:nvSpPr>
          <p:cNvPr id="3" name="Rectangle 2"/>
          <p:cNvSpPr/>
          <p:nvPr/>
        </p:nvSpPr>
        <p:spPr>
          <a:xfrm>
            <a:off x="1072444" y="1840941"/>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TextBox 5"/>
          <p:cNvSpPr txBox="1"/>
          <p:nvPr/>
        </p:nvSpPr>
        <p:spPr>
          <a:xfrm>
            <a:off x="1636889" y="4331227"/>
            <a:ext cx="5773615" cy="1200329"/>
          </a:xfrm>
          <a:prstGeom prst="rect">
            <a:avLst/>
          </a:prstGeom>
          <a:noFill/>
        </p:spPr>
        <p:txBody>
          <a:bodyPr wrap="square" rtlCol="0">
            <a:spAutoFit/>
          </a:bodyPr>
          <a:lstStyle/>
          <a:p>
            <a:pPr algn="ctr"/>
            <a:r>
              <a:rPr lang="en-US" sz="3600" dirty="0" smtClean="0">
                <a:solidFill>
                  <a:srgbClr val="3366FF"/>
                </a:solidFill>
                <a:latin typeface="Century Gothic"/>
                <a:cs typeface="Century Gothic"/>
              </a:rPr>
              <a:t>FOCUS ON</a:t>
            </a:r>
          </a:p>
          <a:p>
            <a:pPr algn="ctr"/>
            <a:r>
              <a:rPr lang="en-US" sz="3600" dirty="0" smtClean="0">
                <a:solidFill>
                  <a:srgbClr val="3366FF"/>
                </a:solidFill>
                <a:latin typeface="Century Gothic"/>
                <a:cs typeface="Century Gothic"/>
              </a:rPr>
              <a:t>FOUNDATION</a:t>
            </a:r>
            <a:endParaRPr lang="en-US" sz="3600" dirty="0">
              <a:solidFill>
                <a:srgbClr val="3366FF"/>
              </a:solidFill>
              <a:latin typeface="Century Gothic"/>
              <a:cs typeface="Century Gothic"/>
            </a:endParaRPr>
          </a:p>
        </p:txBody>
      </p:sp>
    </p:spTree>
    <p:extLst>
      <p:ext uri="{BB962C8B-B14F-4D97-AF65-F5344CB8AC3E}">
        <p14:creationId xmlns:p14="http://schemas.microsoft.com/office/powerpoint/2010/main" val="3087508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Objectives</a:t>
            </a:r>
            <a:endParaRPr lang="en-US" dirty="0"/>
          </a:p>
        </p:txBody>
      </p:sp>
      <p:sp>
        <p:nvSpPr>
          <p:cNvPr id="4" name="Rectangle 3"/>
          <p:cNvSpPr/>
          <p:nvPr/>
        </p:nvSpPr>
        <p:spPr>
          <a:xfrm>
            <a:off x="471129" y="1967189"/>
            <a:ext cx="8216834" cy="699816"/>
          </a:xfrm>
          <a:prstGeom prst="rect">
            <a:avLst/>
          </a:prstGeom>
          <a:noFill/>
          <a:ln w="38100" cmpd="sng">
            <a:solidFill>
              <a:srgbClr val="259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Provide a definition </a:t>
            </a:r>
            <a:r>
              <a:rPr lang="en-US" sz="2400" dirty="0">
                <a:solidFill>
                  <a:schemeClr val="tx1"/>
                </a:solidFill>
                <a:latin typeface="Century Gothic"/>
                <a:cs typeface="Century Gothic"/>
              </a:rPr>
              <a:t>for </a:t>
            </a:r>
            <a:r>
              <a:rPr lang="en-US" sz="2400" dirty="0" smtClean="0">
                <a:solidFill>
                  <a:schemeClr val="tx1"/>
                </a:solidFill>
                <a:latin typeface="Century Gothic"/>
                <a:cs typeface="Century Gothic"/>
              </a:rPr>
              <a:t>scientific method</a:t>
            </a:r>
            <a:r>
              <a:rPr lang="en-US" sz="2400" dirty="0">
                <a:solidFill>
                  <a:schemeClr val="tx1"/>
                </a:solidFill>
                <a:latin typeface="Century Gothic"/>
                <a:cs typeface="Century Gothic"/>
              </a:rPr>
              <a:t>.</a:t>
            </a:r>
          </a:p>
        </p:txBody>
      </p:sp>
      <p:sp>
        <p:nvSpPr>
          <p:cNvPr id="5" name="Rectangle 4"/>
          <p:cNvSpPr/>
          <p:nvPr/>
        </p:nvSpPr>
        <p:spPr>
          <a:xfrm>
            <a:off x="471129" y="2896799"/>
            <a:ext cx="8216834" cy="1000514"/>
          </a:xfrm>
          <a:prstGeom prst="rect">
            <a:avLst/>
          </a:prstGeom>
          <a:noFill/>
          <a:ln w="38100" cmpd="sng">
            <a:solidFill>
              <a:srgbClr val="C496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Give examples and strategies </a:t>
            </a:r>
            <a:r>
              <a:rPr lang="en-US" sz="2400" dirty="0">
                <a:solidFill>
                  <a:schemeClr val="tx1"/>
                </a:solidFill>
                <a:latin typeface="Century Gothic"/>
                <a:cs typeface="Century Gothic"/>
              </a:rPr>
              <a:t>for using the s</a:t>
            </a:r>
            <a:r>
              <a:rPr lang="en-US" sz="2400" dirty="0" smtClean="0">
                <a:solidFill>
                  <a:schemeClr val="tx1"/>
                </a:solidFill>
                <a:latin typeface="Century Gothic"/>
                <a:cs typeface="Century Gothic"/>
              </a:rPr>
              <a:t>cientific </a:t>
            </a:r>
            <a:r>
              <a:rPr lang="en-US" sz="2400" dirty="0">
                <a:solidFill>
                  <a:schemeClr val="tx1"/>
                </a:solidFill>
                <a:latin typeface="Century Gothic"/>
                <a:cs typeface="Century Gothic"/>
              </a:rPr>
              <a:t>method in early childhood classrooms.</a:t>
            </a:r>
          </a:p>
        </p:txBody>
      </p:sp>
      <p:sp>
        <p:nvSpPr>
          <p:cNvPr id="6" name="Rectangle 5"/>
          <p:cNvSpPr/>
          <p:nvPr/>
        </p:nvSpPr>
        <p:spPr>
          <a:xfrm>
            <a:off x="471129" y="4125675"/>
            <a:ext cx="8216834" cy="930510"/>
          </a:xfrm>
          <a:prstGeom prst="rect">
            <a:avLst/>
          </a:prstGeom>
          <a:noFill/>
          <a:ln w="38100" cmpd="sng">
            <a:solidFill>
              <a:srgbClr val="F47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Connect</a:t>
            </a:r>
            <a:r>
              <a:rPr lang="en-US" sz="2400" dirty="0">
                <a:solidFill>
                  <a:schemeClr val="tx1"/>
                </a:solidFill>
                <a:latin typeface="Century Gothic"/>
                <a:cs typeface="Century Gothic"/>
              </a:rPr>
              <a:t> to the Head Start Child Development </a:t>
            </a:r>
            <a:r>
              <a:rPr lang="en-US" sz="2400" dirty="0" smtClean="0">
                <a:solidFill>
                  <a:schemeClr val="tx1"/>
                </a:solidFill>
                <a:latin typeface="Century Gothic"/>
                <a:cs typeface="Century Gothic"/>
              </a:rPr>
              <a:t/>
            </a:r>
            <a:br>
              <a:rPr lang="en-US" sz="2400" dirty="0" smtClean="0">
                <a:solidFill>
                  <a:schemeClr val="tx1"/>
                </a:solidFill>
                <a:latin typeface="Century Gothic"/>
                <a:cs typeface="Century Gothic"/>
              </a:rPr>
            </a:br>
            <a:r>
              <a:rPr lang="en-US" sz="2400" dirty="0" smtClean="0">
                <a:solidFill>
                  <a:schemeClr val="tx1"/>
                </a:solidFill>
                <a:latin typeface="Century Gothic"/>
                <a:cs typeface="Century Gothic"/>
              </a:rPr>
              <a:t>and </a:t>
            </a:r>
            <a:r>
              <a:rPr lang="en-US" sz="2400" dirty="0">
                <a:solidFill>
                  <a:schemeClr val="tx1"/>
                </a:solidFill>
                <a:latin typeface="Century Gothic"/>
                <a:cs typeface="Century Gothic"/>
              </a:rPr>
              <a:t>Early Learning Framework.</a:t>
            </a:r>
          </a:p>
        </p:txBody>
      </p:sp>
      <p:sp>
        <p:nvSpPr>
          <p:cNvPr id="7" name="Rectangle 6"/>
          <p:cNvSpPr/>
          <p:nvPr/>
        </p:nvSpPr>
        <p:spPr>
          <a:xfrm>
            <a:off x="471129" y="5283259"/>
            <a:ext cx="8216834" cy="955611"/>
          </a:xfrm>
          <a:prstGeom prst="rect">
            <a:avLst/>
          </a:prstGeom>
          <a:noFill/>
          <a:ln w="381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Provide suggestions </a:t>
            </a:r>
            <a:r>
              <a:rPr lang="en-US" sz="2400" dirty="0">
                <a:solidFill>
                  <a:schemeClr val="tx1"/>
                </a:solidFill>
                <a:latin typeface="Century Gothic"/>
                <a:cs typeface="Century Gothic"/>
              </a:rPr>
              <a:t>for improving teachers’ abilities to incorporate the scientific method.</a:t>
            </a:r>
          </a:p>
        </p:txBody>
      </p:sp>
    </p:spTree>
    <p:extLst>
      <p:ext uri="{BB962C8B-B14F-4D97-AF65-F5344CB8AC3E}">
        <p14:creationId xmlns:p14="http://schemas.microsoft.com/office/powerpoint/2010/main" val="1131159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300" dirty="0" smtClean="0"/>
              <a:t/>
            </a:r>
            <a:br>
              <a:rPr lang="en-US" sz="3300" dirty="0" smtClean="0"/>
            </a:br>
            <a:r>
              <a:rPr lang="en-US" sz="3300" dirty="0" smtClean="0"/>
              <a:t>Scientific method</a:t>
            </a:r>
            <a:r>
              <a:rPr lang="en-US" sz="3300" dirty="0"/>
              <a:t/>
            </a:r>
            <a:br>
              <a:rPr lang="en-US" sz="3300" dirty="0"/>
            </a:br>
            <a:endParaRPr lang="en-US" sz="3300" dirty="0"/>
          </a:p>
        </p:txBody>
      </p:sp>
      <p:sp>
        <p:nvSpPr>
          <p:cNvPr id="2" name="Content Placeholder 1"/>
          <p:cNvSpPr>
            <a:spLocks noGrp="1"/>
          </p:cNvSpPr>
          <p:nvPr>
            <p:ph sz="half" idx="1"/>
          </p:nvPr>
        </p:nvSpPr>
        <p:spPr>
          <a:xfrm>
            <a:off x="351219" y="1816858"/>
            <a:ext cx="4608053" cy="4640461"/>
          </a:xfrm>
        </p:spPr>
        <p:txBody>
          <a:bodyPr>
            <a:noAutofit/>
          </a:bodyPr>
          <a:lstStyle/>
          <a:p>
            <a:pPr>
              <a:spcAft>
                <a:spcPts val="1200"/>
              </a:spcAft>
            </a:pPr>
            <a:r>
              <a:rPr lang="en-US" sz="1800" dirty="0" smtClean="0"/>
              <a:t>The scientific method is a series of steps that help children understand their world.  </a:t>
            </a:r>
          </a:p>
          <a:p>
            <a:pPr>
              <a:spcBef>
                <a:spcPts val="0"/>
              </a:spcBef>
              <a:spcAft>
                <a:spcPts val="600"/>
              </a:spcAft>
            </a:pPr>
            <a:r>
              <a:rPr lang="en-US" sz="1800" dirty="0" smtClean="0"/>
              <a:t>Teachers use the scientific method when they:</a:t>
            </a:r>
          </a:p>
          <a:p>
            <a:pPr marL="649224" lvl="1">
              <a:spcBef>
                <a:spcPts val="0"/>
              </a:spcBef>
              <a:spcAft>
                <a:spcPts val="600"/>
              </a:spcAft>
            </a:pPr>
            <a:r>
              <a:rPr lang="en-US" sz="1800" dirty="0"/>
              <a:t>Help </a:t>
            </a:r>
            <a:r>
              <a:rPr lang="en-US" sz="1800" dirty="0" smtClean="0"/>
              <a:t>children </a:t>
            </a:r>
            <a:r>
              <a:rPr lang="en-US" sz="1800" b="1" dirty="0" smtClean="0">
                <a:solidFill>
                  <a:srgbClr val="259828"/>
                </a:solidFill>
              </a:rPr>
              <a:t>question.</a:t>
            </a:r>
            <a:r>
              <a:rPr lang="en-US" sz="1800" b="1" dirty="0" smtClean="0"/>
              <a:t> </a:t>
            </a:r>
          </a:p>
          <a:p>
            <a:pPr marL="649224" lvl="1">
              <a:spcBef>
                <a:spcPts val="0"/>
              </a:spcBef>
              <a:spcAft>
                <a:spcPts val="600"/>
              </a:spcAft>
            </a:pPr>
            <a:r>
              <a:rPr lang="en-US" sz="1800" dirty="0" smtClean="0"/>
              <a:t>Ask children to </a:t>
            </a:r>
            <a:r>
              <a:rPr lang="en-US" sz="1800" b="1" dirty="0" smtClean="0">
                <a:solidFill>
                  <a:srgbClr val="C4960C"/>
                </a:solidFill>
              </a:rPr>
              <a:t>observe</a:t>
            </a:r>
            <a:r>
              <a:rPr lang="en-US" sz="1800" dirty="0" smtClean="0"/>
              <a:t> the world around them.</a:t>
            </a:r>
          </a:p>
          <a:p>
            <a:pPr marL="649224" lvl="1">
              <a:spcBef>
                <a:spcPts val="0"/>
              </a:spcBef>
              <a:spcAft>
                <a:spcPts val="600"/>
              </a:spcAft>
            </a:pPr>
            <a:r>
              <a:rPr lang="en-US" sz="1800" dirty="0" smtClean="0"/>
              <a:t>Encourage children to</a:t>
            </a:r>
            <a:r>
              <a:rPr lang="en-US" sz="1800" b="1" dirty="0" smtClean="0"/>
              <a:t> </a:t>
            </a:r>
            <a:r>
              <a:rPr lang="en-US" sz="1800" b="1" dirty="0" smtClean="0">
                <a:solidFill>
                  <a:srgbClr val="F47B20"/>
                </a:solidFill>
              </a:rPr>
              <a:t>predict </a:t>
            </a:r>
            <a:r>
              <a:rPr lang="en-US" sz="1800" dirty="0" smtClean="0"/>
              <a:t>during activities.</a:t>
            </a:r>
          </a:p>
          <a:p>
            <a:pPr marL="649224" lvl="1">
              <a:spcBef>
                <a:spcPts val="0"/>
              </a:spcBef>
              <a:spcAft>
                <a:spcPts val="600"/>
              </a:spcAft>
            </a:pPr>
            <a:r>
              <a:rPr lang="en-US" sz="1800" dirty="0" smtClean="0"/>
              <a:t>Create opportunities for children to </a:t>
            </a:r>
            <a:r>
              <a:rPr lang="en-US" sz="1800" b="1" dirty="0" smtClean="0">
                <a:solidFill>
                  <a:schemeClr val="tx1">
                    <a:lumMod val="65000"/>
                    <a:lumOff val="35000"/>
                  </a:schemeClr>
                </a:solidFill>
              </a:rPr>
              <a:t>experiment</a:t>
            </a:r>
            <a:r>
              <a:rPr lang="en-US" sz="1800" dirty="0" smtClean="0">
                <a:solidFill>
                  <a:schemeClr val="tx1">
                    <a:lumMod val="65000"/>
                    <a:lumOff val="35000"/>
                  </a:schemeClr>
                </a:solidFill>
              </a:rPr>
              <a:t>.</a:t>
            </a:r>
          </a:p>
          <a:p>
            <a:pPr marL="649224" lvl="1">
              <a:spcBef>
                <a:spcPts val="0"/>
              </a:spcBef>
              <a:spcAft>
                <a:spcPts val="600"/>
              </a:spcAft>
            </a:pPr>
            <a:r>
              <a:rPr lang="en-US" sz="1800" dirty="0" smtClean="0"/>
              <a:t>Allow children to </a:t>
            </a:r>
            <a:r>
              <a:rPr lang="en-US" sz="1800" b="1" dirty="0" smtClean="0">
                <a:solidFill>
                  <a:srgbClr val="005DAA"/>
                </a:solidFill>
              </a:rPr>
              <a:t>discuss</a:t>
            </a:r>
            <a:r>
              <a:rPr lang="en-US" sz="1800" dirty="0" smtClean="0"/>
              <a:t> the results of their experiment.</a:t>
            </a:r>
          </a:p>
          <a:p>
            <a:pPr lvl="1">
              <a:lnSpc>
                <a:spcPct val="114000"/>
              </a:lnSpc>
              <a:spcAft>
                <a:spcPts val="1200"/>
              </a:spcAft>
            </a:pPr>
            <a:endParaRPr lang="en-US" sz="1400" b="1" dirty="0" smtClean="0"/>
          </a:p>
        </p:txBody>
      </p:sp>
      <p:grpSp>
        <p:nvGrpSpPr>
          <p:cNvPr id="20" name="Group 19"/>
          <p:cNvGrpSpPr/>
          <p:nvPr/>
        </p:nvGrpSpPr>
        <p:grpSpPr>
          <a:xfrm>
            <a:off x="5713838" y="2193495"/>
            <a:ext cx="1256423" cy="1314031"/>
            <a:chOff x="5539496" y="1955967"/>
            <a:chExt cx="1256423" cy="1314031"/>
          </a:xfrm>
        </p:grpSpPr>
        <p:pic>
          <p:nvPicPr>
            <p:cNvPr id="7" name="Picture 6" descr="Scientific method series.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46985" y="1955967"/>
              <a:ext cx="835589" cy="918151"/>
            </a:xfrm>
            <a:prstGeom prst="rect">
              <a:avLst/>
            </a:prstGeom>
          </p:spPr>
        </p:pic>
        <p:sp>
          <p:nvSpPr>
            <p:cNvPr id="8" name="TextBox 7"/>
            <p:cNvSpPr txBox="1"/>
            <p:nvPr/>
          </p:nvSpPr>
          <p:spPr>
            <a:xfrm>
              <a:off x="5539496" y="2900666"/>
              <a:ext cx="1256423" cy="369332"/>
            </a:xfrm>
            <a:prstGeom prst="rect">
              <a:avLst/>
            </a:prstGeom>
            <a:noFill/>
          </p:spPr>
          <p:txBody>
            <a:bodyPr wrap="square" rtlCol="0">
              <a:spAutoFit/>
            </a:bodyPr>
            <a:lstStyle/>
            <a:p>
              <a:pPr algn="ctr"/>
              <a:r>
                <a:rPr lang="en-US" b="1" dirty="0" smtClean="0">
                  <a:latin typeface="Century Gothic"/>
                  <a:cs typeface="Century Gothic"/>
                </a:rPr>
                <a:t>Question</a:t>
              </a:r>
              <a:endParaRPr lang="en-US" b="1" dirty="0">
                <a:latin typeface="Century Gothic"/>
                <a:cs typeface="Century Gothic"/>
              </a:endParaRPr>
            </a:p>
          </p:txBody>
        </p:sp>
      </p:grpSp>
      <p:grpSp>
        <p:nvGrpSpPr>
          <p:cNvPr id="21" name="Group 20"/>
          <p:cNvGrpSpPr/>
          <p:nvPr/>
        </p:nvGrpSpPr>
        <p:grpSpPr>
          <a:xfrm>
            <a:off x="7360641" y="3665003"/>
            <a:ext cx="1226018" cy="1294314"/>
            <a:chOff x="7633720" y="3665003"/>
            <a:chExt cx="1226018" cy="1294314"/>
          </a:xfrm>
        </p:grpSpPr>
        <p:sp>
          <p:nvSpPr>
            <p:cNvPr id="9" name="TextBox 8"/>
            <p:cNvSpPr txBox="1"/>
            <p:nvPr/>
          </p:nvSpPr>
          <p:spPr>
            <a:xfrm>
              <a:off x="7633720" y="4589985"/>
              <a:ext cx="1226018" cy="369332"/>
            </a:xfrm>
            <a:prstGeom prst="rect">
              <a:avLst/>
            </a:prstGeom>
            <a:noFill/>
          </p:spPr>
          <p:txBody>
            <a:bodyPr wrap="square" rtlCol="0">
              <a:spAutoFit/>
            </a:bodyPr>
            <a:lstStyle/>
            <a:p>
              <a:pPr algn="ctr"/>
              <a:r>
                <a:rPr lang="en-US" b="1" dirty="0" smtClean="0">
                  <a:latin typeface="Century Gothic"/>
                  <a:cs typeface="Century Gothic"/>
                </a:rPr>
                <a:t>Observe</a:t>
              </a:r>
              <a:endParaRPr lang="en-US" b="1" dirty="0">
                <a:latin typeface="Century Gothic"/>
                <a:cs typeface="Century Gothic"/>
              </a:endParaRPr>
            </a:p>
          </p:txBody>
        </p:sp>
        <p:pic>
          <p:nvPicPr>
            <p:cNvPr id="13" name="Picture 12" descr="Scientific method series.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54625" y="3665003"/>
              <a:ext cx="882051" cy="918151"/>
            </a:xfrm>
            <a:prstGeom prst="rect">
              <a:avLst/>
            </a:prstGeom>
          </p:spPr>
        </p:pic>
      </p:grpSp>
      <p:grpSp>
        <p:nvGrpSpPr>
          <p:cNvPr id="17" name="Group 16"/>
          <p:cNvGrpSpPr/>
          <p:nvPr/>
        </p:nvGrpSpPr>
        <p:grpSpPr>
          <a:xfrm>
            <a:off x="6970261" y="2193495"/>
            <a:ext cx="1037156" cy="1218836"/>
            <a:chOff x="3844661" y="1928813"/>
            <a:chExt cx="1351435" cy="1588168"/>
          </a:xfrm>
        </p:grpSpPr>
        <p:sp>
          <p:nvSpPr>
            <p:cNvPr id="10" name="TextBox 9"/>
            <p:cNvSpPr txBox="1"/>
            <p:nvPr/>
          </p:nvSpPr>
          <p:spPr>
            <a:xfrm>
              <a:off x="3844661" y="3147649"/>
              <a:ext cx="1351435" cy="369332"/>
            </a:xfrm>
            <a:prstGeom prst="rect">
              <a:avLst/>
            </a:prstGeom>
            <a:noFill/>
          </p:spPr>
          <p:txBody>
            <a:bodyPr wrap="square" rtlCol="0">
              <a:spAutoFit/>
            </a:bodyPr>
            <a:lstStyle/>
            <a:p>
              <a:pPr algn="ctr"/>
              <a:r>
                <a:rPr lang="en-US" b="1" dirty="0" smtClean="0">
                  <a:latin typeface="Century Gothic"/>
                  <a:cs typeface="Century Gothic"/>
                </a:rPr>
                <a:t>Predict</a:t>
              </a:r>
              <a:endParaRPr lang="en-US" b="1" dirty="0">
                <a:latin typeface="Century Gothic"/>
                <a:cs typeface="Century Gothic"/>
              </a:endParaRPr>
            </a:p>
          </p:txBody>
        </p:sp>
        <p:pic>
          <p:nvPicPr>
            <p:cNvPr id="14" name="Picture 13" descr="Scientific method series.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29065" y="1928813"/>
              <a:ext cx="1153112" cy="1196370"/>
            </a:xfrm>
            <a:prstGeom prst="rect">
              <a:avLst/>
            </a:prstGeom>
          </p:spPr>
        </p:pic>
      </p:grpSp>
      <p:grpSp>
        <p:nvGrpSpPr>
          <p:cNvPr id="23" name="Group 22"/>
          <p:cNvGrpSpPr/>
          <p:nvPr/>
        </p:nvGrpSpPr>
        <p:grpSpPr>
          <a:xfrm>
            <a:off x="6235253" y="4959317"/>
            <a:ext cx="1555775" cy="1309434"/>
            <a:chOff x="6468034" y="5085002"/>
            <a:chExt cx="1555775" cy="1309434"/>
          </a:xfrm>
        </p:grpSpPr>
        <p:sp>
          <p:nvSpPr>
            <p:cNvPr id="11" name="TextBox 10"/>
            <p:cNvSpPr txBox="1"/>
            <p:nvPr/>
          </p:nvSpPr>
          <p:spPr>
            <a:xfrm>
              <a:off x="6468034" y="6025104"/>
              <a:ext cx="1555775" cy="369332"/>
            </a:xfrm>
            <a:prstGeom prst="rect">
              <a:avLst/>
            </a:prstGeom>
            <a:noFill/>
          </p:spPr>
          <p:txBody>
            <a:bodyPr wrap="square" rtlCol="0">
              <a:spAutoFit/>
            </a:bodyPr>
            <a:lstStyle/>
            <a:p>
              <a:pPr algn="ctr"/>
              <a:r>
                <a:rPr lang="en-US" b="1" dirty="0" smtClean="0">
                  <a:latin typeface="Century Gothic"/>
                  <a:cs typeface="Century Gothic"/>
                </a:rPr>
                <a:t>Experiment</a:t>
              </a:r>
              <a:endParaRPr lang="en-US" b="1" dirty="0">
                <a:latin typeface="Century Gothic"/>
                <a:cs typeface="Century Gothic"/>
              </a:endParaRPr>
            </a:p>
          </p:txBody>
        </p:sp>
        <p:pic>
          <p:nvPicPr>
            <p:cNvPr id="15" name="Picture 14" descr="Scientific method serie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38008" y="5085002"/>
              <a:ext cx="895712" cy="930550"/>
            </a:xfrm>
            <a:prstGeom prst="rect">
              <a:avLst/>
            </a:prstGeom>
          </p:spPr>
        </p:pic>
      </p:grpSp>
      <p:grpSp>
        <p:nvGrpSpPr>
          <p:cNvPr id="19" name="Group 18"/>
          <p:cNvGrpSpPr/>
          <p:nvPr/>
        </p:nvGrpSpPr>
        <p:grpSpPr>
          <a:xfrm>
            <a:off x="5408381" y="3647760"/>
            <a:ext cx="1024970" cy="1218837"/>
            <a:chOff x="7077539" y="1928812"/>
            <a:chExt cx="1335556" cy="1588169"/>
          </a:xfrm>
        </p:grpSpPr>
        <p:sp>
          <p:nvSpPr>
            <p:cNvPr id="12" name="TextBox 11"/>
            <p:cNvSpPr txBox="1"/>
            <p:nvPr/>
          </p:nvSpPr>
          <p:spPr>
            <a:xfrm>
              <a:off x="7077539" y="3147649"/>
              <a:ext cx="1335556" cy="369332"/>
            </a:xfrm>
            <a:prstGeom prst="rect">
              <a:avLst/>
            </a:prstGeom>
            <a:noFill/>
          </p:spPr>
          <p:txBody>
            <a:bodyPr wrap="square" rtlCol="0">
              <a:spAutoFit/>
            </a:bodyPr>
            <a:lstStyle/>
            <a:p>
              <a:pPr algn="ctr"/>
              <a:r>
                <a:rPr lang="en-US" b="1" dirty="0" smtClean="0">
                  <a:latin typeface="Century Gothic"/>
                  <a:cs typeface="Century Gothic"/>
                </a:rPr>
                <a:t>Discuss</a:t>
              </a:r>
              <a:endParaRPr lang="en-US" b="1" dirty="0">
                <a:latin typeface="Century Gothic"/>
                <a:cs typeface="Century Gothic"/>
              </a:endParaRPr>
            </a:p>
          </p:txBody>
        </p:sp>
        <p:pic>
          <p:nvPicPr>
            <p:cNvPr id="16" name="Picture 15" descr="Scientific method serie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83466" y="1928812"/>
              <a:ext cx="1110663" cy="1212527"/>
            </a:xfrm>
            <a:prstGeom prst="rect">
              <a:avLst/>
            </a:prstGeom>
          </p:spPr>
        </p:pic>
      </p:grpSp>
    </p:spTree>
    <p:extLst>
      <p:ext uri="{BB962C8B-B14F-4D97-AF65-F5344CB8AC3E}">
        <p14:creationId xmlns:p14="http://schemas.microsoft.com/office/powerpoint/2010/main" val="4204320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2547" y="1868733"/>
            <a:ext cx="8195203" cy="1909677"/>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n-US" dirty="0" smtClean="0"/>
              <a:t>Question</a:t>
            </a:r>
            <a:endParaRPr lang="en-US" dirty="0"/>
          </a:p>
        </p:txBody>
      </p:sp>
      <p:sp>
        <p:nvSpPr>
          <p:cNvPr id="2" name="Content Placeholder 1"/>
          <p:cNvSpPr>
            <a:spLocks noGrp="1"/>
          </p:cNvSpPr>
          <p:nvPr>
            <p:ph idx="1"/>
          </p:nvPr>
        </p:nvSpPr>
        <p:spPr>
          <a:xfrm>
            <a:off x="689700" y="1967439"/>
            <a:ext cx="7906614" cy="1016161"/>
          </a:xfrm>
        </p:spPr>
        <p:txBody>
          <a:bodyPr>
            <a:noAutofit/>
          </a:bodyPr>
          <a:lstStyle/>
          <a:p>
            <a:pPr marL="0" indent="0">
              <a:buNone/>
            </a:pPr>
            <a:r>
              <a:rPr lang="en-US" dirty="0" smtClean="0">
                <a:solidFill>
                  <a:schemeClr val="bg1"/>
                </a:solidFill>
              </a:rPr>
              <a:t>Help children form their own </a:t>
            </a:r>
            <a:r>
              <a:rPr lang="en-US" b="1" dirty="0" smtClean="0">
                <a:solidFill>
                  <a:schemeClr val="bg1"/>
                </a:solidFill>
              </a:rPr>
              <a:t>questions</a:t>
            </a:r>
            <a:r>
              <a:rPr lang="en-US" dirty="0" smtClean="0">
                <a:solidFill>
                  <a:schemeClr val="bg1"/>
                </a:solidFill>
              </a:rPr>
              <a:t> related to their world.  </a:t>
            </a:r>
          </a:p>
        </p:txBody>
      </p:sp>
      <p:sp>
        <p:nvSpPr>
          <p:cNvPr id="5" name="TextBox 4"/>
          <p:cNvSpPr txBox="1"/>
          <p:nvPr/>
        </p:nvSpPr>
        <p:spPr>
          <a:xfrm>
            <a:off x="521772" y="3942675"/>
            <a:ext cx="2638628" cy="1354217"/>
          </a:xfrm>
          <a:prstGeom prst="rect">
            <a:avLst/>
          </a:prstGeom>
          <a:noFill/>
        </p:spPr>
        <p:txBody>
          <a:bodyPr wrap="square" rtlCol="0">
            <a:spAutoFit/>
          </a:bodyPr>
          <a:lstStyle/>
          <a:p>
            <a:r>
              <a:rPr lang="en-US" b="1" dirty="0" smtClean="0">
                <a:solidFill>
                  <a:srgbClr val="259828"/>
                </a:solidFill>
                <a:latin typeface="Century Gothic"/>
                <a:cs typeface="Century Gothic"/>
              </a:rPr>
              <a:t>A child is playing outside and exclaims:  </a:t>
            </a:r>
            <a:endParaRPr lang="en-US" b="1" dirty="0">
              <a:solidFill>
                <a:srgbClr val="259828"/>
              </a:solidFill>
              <a:latin typeface="Century Gothic"/>
              <a:cs typeface="Century Gothic"/>
            </a:endParaRPr>
          </a:p>
          <a:p>
            <a:pPr>
              <a:spcBef>
                <a:spcPts val="1200"/>
              </a:spcBef>
            </a:pPr>
            <a:r>
              <a:rPr lang="en-US" b="1" dirty="0" smtClean="0">
                <a:solidFill>
                  <a:srgbClr val="259828"/>
                </a:solidFill>
                <a:latin typeface="Century Gothic"/>
                <a:cs typeface="Century Gothic"/>
              </a:rPr>
              <a:t>“Oh no! </a:t>
            </a:r>
            <a:r>
              <a:rPr lang="en-US" b="1" dirty="0">
                <a:solidFill>
                  <a:srgbClr val="259828"/>
                </a:solidFill>
                <a:latin typeface="Century Gothic"/>
                <a:cs typeface="Century Gothic"/>
              </a:rPr>
              <a:t>T</a:t>
            </a:r>
            <a:r>
              <a:rPr lang="en-US" b="1" dirty="0" smtClean="0">
                <a:solidFill>
                  <a:srgbClr val="259828"/>
                </a:solidFill>
                <a:latin typeface="Century Gothic"/>
                <a:cs typeface="Century Gothic"/>
              </a:rPr>
              <a:t>he plant! What happened?”</a:t>
            </a:r>
            <a:endParaRPr lang="en-US" b="1" dirty="0">
              <a:solidFill>
                <a:srgbClr val="259828"/>
              </a:solidFill>
              <a:latin typeface="Century Gothic"/>
              <a:cs typeface="Century Gothic"/>
            </a:endParaRPr>
          </a:p>
        </p:txBody>
      </p:sp>
      <p:pic>
        <p:nvPicPr>
          <p:cNvPr id="9" name="Picture 8" descr="Viet_putting_mud_on_log_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83644" y="3232312"/>
            <a:ext cx="1982588" cy="3092470"/>
          </a:xfrm>
          <a:prstGeom prst="rect">
            <a:avLst/>
          </a:prstGeom>
          <a:ln w="28575" cmpd="sng">
            <a:solidFill>
              <a:schemeClr val="tx1"/>
            </a:solidFill>
          </a:ln>
        </p:spPr>
      </p:pic>
      <p:pic>
        <p:nvPicPr>
          <p:cNvPr id="11" name="Picture 10" descr="GUM_SPRINGS_113_2012_08_1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75846" y="3510609"/>
            <a:ext cx="1429460" cy="2158204"/>
          </a:xfrm>
          <a:prstGeom prst="rect">
            <a:avLst/>
          </a:prstGeom>
          <a:ln w="28575" cmpd="sng">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27409" y="4218048"/>
            <a:ext cx="1524000" cy="1273893"/>
          </a:xfrm>
          <a:prstGeom prst="rect">
            <a:avLst/>
          </a:prstGeom>
          <a:ln w="25400" cap="sq">
            <a:solidFill>
              <a:srgbClr val="000000"/>
            </a:solidFill>
            <a:prstDash val="solid"/>
            <a:miter lim="800000"/>
          </a:ln>
          <a:effectLst/>
        </p:spPr>
      </p:pic>
    </p:spTree>
    <p:extLst>
      <p:ext uri="{BB962C8B-B14F-4D97-AF65-F5344CB8AC3E}">
        <p14:creationId xmlns:p14="http://schemas.microsoft.com/office/powerpoint/2010/main" val="431858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2547" y="1868733"/>
            <a:ext cx="8195203" cy="1909677"/>
          </a:xfrm>
          <a:prstGeom prst="rect">
            <a:avLst/>
          </a:prstGeom>
          <a:solidFill>
            <a:srgbClr val="C496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n-US" dirty="0" smtClean="0"/>
              <a:t>observe</a:t>
            </a:r>
            <a:endParaRPr lang="en-US" dirty="0"/>
          </a:p>
        </p:txBody>
      </p:sp>
      <p:sp>
        <p:nvSpPr>
          <p:cNvPr id="2" name="Content Placeholder 1"/>
          <p:cNvSpPr>
            <a:spLocks noGrp="1"/>
          </p:cNvSpPr>
          <p:nvPr>
            <p:ph idx="1"/>
          </p:nvPr>
        </p:nvSpPr>
        <p:spPr>
          <a:xfrm>
            <a:off x="472547" y="1945111"/>
            <a:ext cx="8182374" cy="782795"/>
          </a:xfrm>
        </p:spPr>
        <p:txBody>
          <a:bodyPr>
            <a:noAutofit/>
          </a:bodyPr>
          <a:lstStyle/>
          <a:p>
            <a:pPr marL="0" indent="0">
              <a:buNone/>
            </a:pPr>
            <a:r>
              <a:rPr lang="en-US" dirty="0" smtClean="0">
                <a:solidFill>
                  <a:srgbClr val="FFFFFF"/>
                </a:solidFill>
              </a:rPr>
              <a:t>Ask children to use their senses and closely </a:t>
            </a:r>
            <a:r>
              <a:rPr lang="en-US" b="1" dirty="0" smtClean="0">
                <a:solidFill>
                  <a:srgbClr val="FFFFFF"/>
                </a:solidFill>
              </a:rPr>
              <a:t>observe</a:t>
            </a:r>
            <a:r>
              <a:rPr lang="en-US" dirty="0" smtClean="0">
                <a:solidFill>
                  <a:srgbClr val="FFFFFF"/>
                </a:solidFill>
              </a:rPr>
              <a:t> the world around them.  </a:t>
            </a:r>
          </a:p>
        </p:txBody>
      </p:sp>
      <p:pic>
        <p:nvPicPr>
          <p:cNvPr id="10" name="Picture 9" descr="image11.jpe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a:ext>
            </a:extLst>
          </a:blip>
          <a:srcRect/>
          <a:stretch/>
        </p:blipFill>
        <p:spPr>
          <a:xfrm>
            <a:off x="5422521" y="3056189"/>
            <a:ext cx="2963515" cy="1778526"/>
          </a:xfrm>
          <a:prstGeom prst="rect">
            <a:avLst/>
          </a:prstGeom>
          <a:ln w="25400" cmpd="sng">
            <a:solidFill>
              <a:schemeClr val="tx1"/>
            </a:solidFill>
          </a:ln>
        </p:spPr>
      </p:pic>
      <p:sp>
        <p:nvSpPr>
          <p:cNvPr id="7" name="TextBox 6"/>
          <p:cNvSpPr txBox="1"/>
          <p:nvPr/>
        </p:nvSpPr>
        <p:spPr>
          <a:xfrm>
            <a:off x="472546" y="5162273"/>
            <a:ext cx="6777757" cy="1200329"/>
          </a:xfrm>
          <a:prstGeom prst="rect">
            <a:avLst/>
          </a:prstGeom>
          <a:noFill/>
        </p:spPr>
        <p:txBody>
          <a:bodyPr wrap="square" rtlCol="0">
            <a:spAutoFit/>
          </a:bodyPr>
          <a:lstStyle/>
          <a:p>
            <a:r>
              <a:rPr lang="en-US" b="1" dirty="0">
                <a:solidFill>
                  <a:srgbClr val="C4960C"/>
                </a:solidFill>
                <a:latin typeface="Century Gothic"/>
                <a:cs typeface="Century Gothic"/>
              </a:rPr>
              <a:t>“Let’s look at some of the plants that are growing around our school. What do you notice about places where they are </a:t>
            </a:r>
            <a:r>
              <a:rPr lang="en-US" b="1" dirty="0" smtClean="0">
                <a:solidFill>
                  <a:srgbClr val="C4960C"/>
                </a:solidFill>
                <a:latin typeface="Century Gothic"/>
                <a:cs typeface="Century Gothic"/>
              </a:rPr>
              <a:t>growing? How does the soil feel around them?” </a:t>
            </a:r>
          </a:p>
          <a:p>
            <a:r>
              <a:rPr lang="en-US" dirty="0" smtClean="0">
                <a:solidFill>
                  <a:srgbClr val="C4960C"/>
                </a:solidFill>
                <a:latin typeface="Century Gothic"/>
                <a:cs typeface="Century Gothic"/>
              </a:rPr>
              <a:t>(</a:t>
            </a:r>
            <a:r>
              <a:rPr lang="en-US" i="1" dirty="0" smtClean="0">
                <a:solidFill>
                  <a:srgbClr val="C4960C"/>
                </a:solidFill>
                <a:latin typeface="Century Gothic"/>
                <a:cs typeface="Century Gothic"/>
              </a:rPr>
              <a:t>Encourage </a:t>
            </a:r>
            <a:r>
              <a:rPr lang="en-US" i="1" dirty="0">
                <a:solidFill>
                  <a:srgbClr val="C4960C"/>
                </a:solidFill>
                <a:latin typeface="Century Gothic"/>
                <a:cs typeface="Century Gothic"/>
              </a:rPr>
              <a:t>children to think about </a:t>
            </a:r>
            <a:r>
              <a:rPr lang="en-US" i="1" dirty="0" smtClean="0">
                <a:solidFill>
                  <a:srgbClr val="C4960C"/>
                </a:solidFill>
                <a:latin typeface="Century Gothic"/>
                <a:cs typeface="Century Gothic"/>
              </a:rPr>
              <a:t>water.</a:t>
            </a:r>
            <a:r>
              <a:rPr lang="en-US" dirty="0" smtClean="0">
                <a:solidFill>
                  <a:srgbClr val="C4960C"/>
                </a:solidFill>
                <a:latin typeface="Century Gothic"/>
                <a:cs typeface="Century Gothic"/>
              </a:rPr>
              <a:t>)</a:t>
            </a:r>
            <a:endParaRPr lang="en-US" dirty="0">
              <a:solidFill>
                <a:srgbClr val="C4960C"/>
              </a:solidFill>
              <a:latin typeface="Century Gothic"/>
              <a:cs typeface="Century Gothic"/>
            </a:endParaRPr>
          </a:p>
        </p:txBody>
      </p:sp>
      <p:pic>
        <p:nvPicPr>
          <p:cNvPr id="4" name="Picture 3" descr="GUM_SPRINGS_043_2012_08_14.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63843" y="3056189"/>
            <a:ext cx="2456308" cy="1787972"/>
          </a:xfrm>
          <a:prstGeom prst="rect">
            <a:avLst/>
          </a:prstGeom>
          <a:ln w="28575" cmpd="sng">
            <a:solidFill>
              <a:schemeClr val="tx1"/>
            </a:solidFill>
          </a:ln>
        </p:spPr>
      </p:pic>
    </p:spTree>
    <p:extLst>
      <p:ext uri="{BB962C8B-B14F-4D97-AF65-F5344CB8AC3E}">
        <p14:creationId xmlns:p14="http://schemas.microsoft.com/office/powerpoint/2010/main" val="3351171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2547" y="1864458"/>
            <a:ext cx="8195203" cy="2182813"/>
          </a:xfrm>
          <a:prstGeom prst="rect">
            <a:avLst/>
          </a:prstGeom>
          <a:solidFill>
            <a:srgbClr val="F47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smtClean="0"/>
              <a:t>Predict</a:t>
            </a:r>
            <a:endParaRPr lang="en-US" dirty="0"/>
          </a:p>
        </p:txBody>
      </p:sp>
      <p:sp>
        <p:nvSpPr>
          <p:cNvPr id="2" name="Content Placeholder 1"/>
          <p:cNvSpPr>
            <a:spLocks noGrp="1"/>
          </p:cNvSpPr>
          <p:nvPr>
            <p:ph idx="1"/>
          </p:nvPr>
        </p:nvSpPr>
        <p:spPr>
          <a:xfrm>
            <a:off x="619282" y="2108994"/>
            <a:ext cx="8048468" cy="1296193"/>
          </a:xfrm>
        </p:spPr>
        <p:txBody>
          <a:bodyPr>
            <a:noAutofit/>
          </a:bodyPr>
          <a:lstStyle/>
          <a:p>
            <a:pPr marL="0" indent="0">
              <a:buNone/>
            </a:pPr>
            <a:r>
              <a:rPr lang="en-US" sz="3300" dirty="0" smtClean="0">
                <a:solidFill>
                  <a:schemeClr val="bg1"/>
                </a:solidFill>
              </a:rPr>
              <a:t>Encourage children to </a:t>
            </a:r>
            <a:r>
              <a:rPr lang="en-US" sz="3300" b="1" dirty="0" smtClean="0">
                <a:solidFill>
                  <a:schemeClr val="bg1"/>
                </a:solidFill>
              </a:rPr>
              <a:t>predict, </a:t>
            </a:r>
            <a:br>
              <a:rPr lang="en-US" sz="3300" b="1" dirty="0" smtClean="0">
                <a:solidFill>
                  <a:schemeClr val="bg1"/>
                </a:solidFill>
              </a:rPr>
            </a:br>
            <a:r>
              <a:rPr lang="en-US" sz="3300" dirty="0" smtClean="0">
                <a:solidFill>
                  <a:schemeClr val="bg1"/>
                </a:solidFill>
              </a:rPr>
              <a:t>or guess, the answer to the initial question.  </a:t>
            </a:r>
          </a:p>
        </p:txBody>
      </p:sp>
      <p:sp>
        <p:nvSpPr>
          <p:cNvPr id="6" name="TextBox 5"/>
          <p:cNvSpPr txBox="1"/>
          <p:nvPr/>
        </p:nvSpPr>
        <p:spPr>
          <a:xfrm>
            <a:off x="1007042" y="4249059"/>
            <a:ext cx="4087012" cy="1631216"/>
          </a:xfrm>
          <a:prstGeom prst="rect">
            <a:avLst/>
          </a:prstGeom>
          <a:noFill/>
        </p:spPr>
        <p:txBody>
          <a:bodyPr wrap="square" rtlCol="0">
            <a:spAutoFit/>
          </a:bodyPr>
          <a:lstStyle/>
          <a:p>
            <a:pPr>
              <a:spcAft>
                <a:spcPts val="1200"/>
              </a:spcAft>
            </a:pPr>
            <a:r>
              <a:rPr lang="en-US" b="1" dirty="0">
                <a:solidFill>
                  <a:srgbClr val="F47B20"/>
                </a:solidFill>
                <a:latin typeface="Century Gothic"/>
                <a:cs typeface="Century Gothic"/>
              </a:rPr>
              <a:t>“What do you think </a:t>
            </a:r>
            <a:r>
              <a:rPr lang="en-US" b="1" dirty="0" smtClean="0">
                <a:solidFill>
                  <a:srgbClr val="F47B20"/>
                </a:solidFill>
                <a:latin typeface="Century Gothic"/>
                <a:cs typeface="Century Gothic"/>
              </a:rPr>
              <a:t>plants </a:t>
            </a:r>
            <a:br>
              <a:rPr lang="en-US" b="1" dirty="0" smtClean="0">
                <a:solidFill>
                  <a:srgbClr val="F47B20"/>
                </a:solidFill>
                <a:latin typeface="Century Gothic"/>
                <a:cs typeface="Century Gothic"/>
              </a:rPr>
            </a:br>
            <a:r>
              <a:rPr lang="en-US" b="1" dirty="0" smtClean="0">
                <a:solidFill>
                  <a:srgbClr val="F47B20"/>
                </a:solidFill>
                <a:latin typeface="Century Gothic"/>
                <a:cs typeface="Century Gothic"/>
              </a:rPr>
              <a:t>need to grow? </a:t>
            </a:r>
          </a:p>
          <a:p>
            <a:r>
              <a:rPr lang="en-US" b="1" dirty="0" smtClean="0">
                <a:solidFill>
                  <a:srgbClr val="F47B20"/>
                </a:solidFill>
                <a:latin typeface="Century Gothic"/>
                <a:cs typeface="Century Gothic"/>
              </a:rPr>
              <a:t>What </a:t>
            </a:r>
            <a:r>
              <a:rPr lang="en-US" b="1" dirty="0">
                <a:solidFill>
                  <a:srgbClr val="F47B20"/>
                </a:solidFill>
                <a:latin typeface="Century Gothic"/>
                <a:cs typeface="Century Gothic"/>
              </a:rPr>
              <a:t>do you think would happen </a:t>
            </a:r>
            <a:r>
              <a:rPr lang="en-US" b="1" dirty="0" smtClean="0">
                <a:solidFill>
                  <a:srgbClr val="F47B20"/>
                </a:solidFill>
                <a:latin typeface="Century Gothic"/>
                <a:cs typeface="Century Gothic"/>
              </a:rPr>
              <a:t/>
            </a:r>
            <a:br>
              <a:rPr lang="en-US" b="1" dirty="0" smtClean="0">
                <a:solidFill>
                  <a:srgbClr val="F47B20"/>
                </a:solidFill>
                <a:latin typeface="Century Gothic"/>
                <a:cs typeface="Century Gothic"/>
              </a:rPr>
            </a:br>
            <a:r>
              <a:rPr lang="en-US" b="1" dirty="0" smtClean="0">
                <a:solidFill>
                  <a:srgbClr val="F47B20"/>
                </a:solidFill>
                <a:latin typeface="Century Gothic"/>
                <a:cs typeface="Century Gothic"/>
              </a:rPr>
              <a:t>if </a:t>
            </a:r>
            <a:r>
              <a:rPr lang="en-US" b="1" dirty="0">
                <a:solidFill>
                  <a:srgbClr val="F47B20"/>
                </a:solidFill>
                <a:latin typeface="Century Gothic"/>
                <a:cs typeface="Century Gothic"/>
              </a:rPr>
              <a:t>we gave water to some plants but not others?”</a:t>
            </a:r>
          </a:p>
        </p:txBody>
      </p:sp>
      <p:pic>
        <p:nvPicPr>
          <p:cNvPr id="4" name="Picture 3" descr="Screen shot 2011-10-21 at 10.42.32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5247" y="3461276"/>
            <a:ext cx="3021118" cy="2828683"/>
          </a:xfrm>
          <a:prstGeom prst="rect">
            <a:avLst/>
          </a:prstGeom>
          <a:ln w="25400" cap="sq">
            <a:solidFill>
              <a:srgbClr val="000000"/>
            </a:solidFill>
            <a:prstDash val="solid"/>
            <a:miter lim="800000"/>
          </a:ln>
          <a:effectLst/>
        </p:spPr>
      </p:pic>
    </p:spTree>
    <p:extLst>
      <p:ext uri="{BB962C8B-B14F-4D97-AF65-F5344CB8AC3E}">
        <p14:creationId xmlns:p14="http://schemas.microsoft.com/office/powerpoint/2010/main" val="353583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2547" y="1859764"/>
            <a:ext cx="8195203" cy="1909677"/>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n-US" dirty="0" smtClean="0"/>
              <a:t>Experiment</a:t>
            </a:r>
            <a:endParaRPr lang="en-US" dirty="0"/>
          </a:p>
        </p:txBody>
      </p:sp>
      <p:sp>
        <p:nvSpPr>
          <p:cNvPr id="2" name="Content Placeholder 1"/>
          <p:cNvSpPr>
            <a:spLocks noGrp="1"/>
          </p:cNvSpPr>
          <p:nvPr>
            <p:ph idx="1"/>
          </p:nvPr>
        </p:nvSpPr>
        <p:spPr>
          <a:xfrm>
            <a:off x="474133" y="1945073"/>
            <a:ext cx="8499318" cy="606916"/>
          </a:xfrm>
        </p:spPr>
        <p:txBody>
          <a:bodyPr>
            <a:noAutofit/>
          </a:bodyPr>
          <a:lstStyle/>
          <a:p>
            <a:pPr marL="0" indent="0">
              <a:buNone/>
            </a:pPr>
            <a:r>
              <a:rPr lang="en-US" sz="3300" dirty="0" smtClean="0">
                <a:solidFill>
                  <a:srgbClr val="FFFFFF"/>
                </a:solidFill>
              </a:rPr>
              <a:t>Provide opportunities for children to </a:t>
            </a:r>
            <a:r>
              <a:rPr lang="en-US" sz="3300" b="1" dirty="0" smtClean="0">
                <a:solidFill>
                  <a:srgbClr val="FFFFFF"/>
                </a:solidFill>
              </a:rPr>
              <a:t>experiment</a:t>
            </a:r>
            <a:r>
              <a:rPr lang="en-US" sz="3300" dirty="0" smtClean="0">
                <a:solidFill>
                  <a:srgbClr val="FFFFFF"/>
                </a:solidFill>
              </a:rPr>
              <a:t> and test their predictions.   </a:t>
            </a:r>
          </a:p>
        </p:txBody>
      </p:sp>
      <p:pic>
        <p:nvPicPr>
          <p:cNvPr id="1035" name="Picture 1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40942" y="3339403"/>
            <a:ext cx="2769694" cy="3137247"/>
          </a:xfrm>
          <a:prstGeom prst="rect">
            <a:avLst/>
          </a:prstGeom>
          <a:solidFill>
            <a:schemeClr val="bg1"/>
          </a:solidFill>
          <a:ln>
            <a:noFill/>
          </a:ln>
          <a:effectLst/>
          <a:ex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59086" y="4110160"/>
            <a:ext cx="948794" cy="857733"/>
          </a:xfrm>
          <a:prstGeom prst="rect">
            <a:avLst/>
          </a:prstGeom>
        </p:spPr>
      </p:pic>
      <p:pic>
        <p:nvPicPr>
          <p:cNvPr id="5" name="Picture 4" descr="Oneida_Theresa_P03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16666" y="3339404"/>
            <a:ext cx="3424276" cy="2832828"/>
          </a:xfrm>
          <a:prstGeom prst="rect">
            <a:avLst/>
          </a:prstGeom>
          <a:ln w="28575" cmpd="sng">
            <a:solidFill>
              <a:schemeClr val="tx1"/>
            </a:solidFill>
          </a:ln>
        </p:spPr>
      </p:pic>
    </p:spTree>
    <p:extLst>
      <p:ext uri="{BB962C8B-B14F-4D97-AF65-F5344CB8AC3E}">
        <p14:creationId xmlns:p14="http://schemas.microsoft.com/office/powerpoint/2010/main" val="1623338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5"/>
                                        </p:tgtEl>
                                        <p:attrNameLst>
                                          <p:attrName>style.visibility</p:attrName>
                                        </p:attrNameLst>
                                      </p:cBhvr>
                                      <p:to>
                                        <p:strVal val="visible"/>
                                      </p:to>
                                    </p:set>
                                  </p:childTnLst>
                                </p:cTn>
                              </p:par>
                              <p:par>
                                <p:cTn id="15" presetID="3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style.rotation</p:attrName>
                                        </p:attrNameLst>
                                      </p:cBhvr>
                                      <p:tavLst>
                                        <p:tav tm="0">
                                          <p:val>
                                            <p:fltVal val="720"/>
                                          </p:val>
                                        </p:tav>
                                        <p:tav tm="100000">
                                          <p:val>
                                            <p:fltVal val="0"/>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547" y="1865772"/>
            <a:ext cx="8195203" cy="1972451"/>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smtClean="0"/>
              <a:t>Discuss</a:t>
            </a:r>
            <a:endParaRPr lang="en-US" dirty="0"/>
          </a:p>
        </p:txBody>
      </p:sp>
      <p:sp>
        <p:nvSpPr>
          <p:cNvPr id="2" name="Content Placeholder 1"/>
          <p:cNvSpPr>
            <a:spLocks noGrp="1"/>
          </p:cNvSpPr>
          <p:nvPr>
            <p:ph idx="1"/>
          </p:nvPr>
        </p:nvSpPr>
        <p:spPr>
          <a:xfrm>
            <a:off x="582554" y="2128023"/>
            <a:ext cx="7997884" cy="888227"/>
          </a:xfrm>
        </p:spPr>
        <p:txBody>
          <a:bodyPr>
            <a:noAutofit/>
          </a:bodyPr>
          <a:lstStyle/>
          <a:p>
            <a:pPr marL="0" indent="0">
              <a:buNone/>
            </a:pPr>
            <a:r>
              <a:rPr lang="en-US" sz="3300" dirty="0" smtClean="0">
                <a:solidFill>
                  <a:schemeClr val="bg1"/>
                </a:solidFill>
              </a:rPr>
              <a:t>Allow children to </a:t>
            </a:r>
            <a:r>
              <a:rPr lang="en-US" sz="3300" b="1" dirty="0" smtClean="0">
                <a:solidFill>
                  <a:schemeClr val="bg1"/>
                </a:solidFill>
              </a:rPr>
              <a:t>discuss</a:t>
            </a:r>
            <a:r>
              <a:rPr lang="en-US" sz="3300" dirty="0" smtClean="0">
                <a:solidFill>
                  <a:schemeClr val="bg1"/>
                </a:solidFill>
              </a:rPr>
              <a:t> the results of their experiment.   </a:t>
            </a:r>
          </a:p>
        </p:txBody>
      </p:sp>
      <p:sp>
        <p:nvSpPr>
          <p:cNvPr id="4" name="TextBox 3"/>
          <p:cNvSpPr txBox="1"/>
          <p:nvPr/>
        </p:nvSpPr>
        <p:spPr>
          <a:xfrm>
            <a:off x="1325160" y="4662060"/>
            <a:ext cx="184666" cy="369332"/>
          </a:xfrm>
          <a:prstGeom prst="rect">
            <a:avLst/>
          </a:prstGeom>
          <a:noFill/>
        </p:spPr>
        <p:txBody>
          <a:bodyPr wrap="none" rtlCol="0">
            <a:spAutoFit/>
          </a:bodyPr>
          <a:lstStyle/>
          <a:p>
            <a:endParaRPr lang="en-US" dirty="0"/>
          </a:p>
        </p:txBody>
      </p:sp>
      <p:sp>
        <p:nvSpPr>
          <p:cNvPr id="9" name="TextBox 8"/>
          <p:cNvSpPr txBox="1"/>
          <p:nvPr/>
        </p:nvSpPr>
        <p:spPr>
          <a:xfrm>
            <a:off x="434919" y="3875855"/>
            <a:ext cx="3807823" cy="2585323"/>
          </a:xfrm>
          <a:prstGeom prst="rect">
            <a:avLst/>
          </a:prstGeom>
          <a:noFill/>
        </p:spPr>
        <p:txBody>
          <a:bodyPr wrap="square" rtlCol="0">
            <a:spAutoFit/>
          </a:bodyPr>
          <a:lstStyle/>
          <a:p>
            <a:r>
              <a:rPr lang="en-US" b="1" dirty="0">
                <a:solidFill>
                  <a:srgbClr val="005DAA"/>
                </a:solidFill>
                <a:latin typeface="Century Gothic"/>
                <a:cs typeface="Century Gothic"/>
              </a:rPr>
              <a:t>“Let’s look at our </a:t>
            </a:r>
            <a:r>
              <a:rPr lang="en-US" b="1" dirty="0" smtClean="0">
                <a:solidFill>
                  <a:srgbClr val="005DAA"/>
                </a:solidFill>
                <a:latin typeface="Century Gothic"/>
                <a:cs typeface="Century Gothic"/>
              </a:rPr>
              <a:t>two </a:t>
            </a:r>
            <a:r>
              <a:rPr lang="en-US" b="1" dirty="0">
                <a:solidFill>
                  <a:srgbClr val="005DAA"/>
                </a:solidFill>
                <a:latin typeface="Century Gothic"/>
                <a:cs typeface="Century Gothic"/>
              </a:rPr>
              <a:t>plants. Remember we treated each plant differently? The first plant got </a:t>
            </a:r>
            <a:r>
              <a:rPr lang="en-US" b="1" dirty="0" smtClean="0">
                <a:solidFill>
                  <a:srgbClr val="005DAA"/>
                </a:solidFill>
                <a:latin typeface="Century Gothic"/>
                <a:cs typeface="Century Gothic"/>
              </a:rPr>
              <a:t>water and the second plant did not get water. </a:t>
            </a:r>
            <a:r>
              <a:rPr lang="en-US" b="1" dirty="0">
                <a:solidFill>
                  <a:srgbClr val="005DAA"/>
                </a:solidFill>
                <a:latin typeface="Century Gothic"/>
                <a:cs typeface="Century Gothic"/>
              </a:rPr>
              <a:t>What happened to the plants in our experiment? Which plant grew the most?… What do plants need to grow?”</a:t>
            </a:r>
          </a:p>
        </p:txBody>
      </p:sp>
      <p:pic>
        <p:nvPicPr>
          <p:cNvPr id="8" name="Picture 7" descr="YWCA_Kaiisha_P01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42742" y="3414018"/>
            <a:ext cx="4165935" cy="2796738"/>
          </a:xfrm>
          <a:prstGeom prst="rect">
            <a:avLst/>
          </a:prstGeom>
          <a:ln w="28575" cmpd="sng">
            <a:solidFill>
              <a:schemeClr val="tx1"/>
            </a:solidFill>
          </a:ln>
        </p:spPr>
      </p:pic>
    </p:spTree>
    <p:extLst>
      <p:ext uri="{BB962C8B-B14F-4D97-AF65-F5344CB8AC3E}">
        <p14:creationId xmlns:p14="http://schemas.microsoft.com/office/powerpoint/2010/main" val="831501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build="p"/>
      <p:bldP spid="9" grpId="0"/>
    </p:bldLst>
  </p:timing>
</p:sld>
</file>

<file path=ppt/theme/theme1.xml><?xml version="1.0" encoding="utf-8"?>
<a:theme xmlns:a="http://schemas.openxmlformats.org/drawingml/2006/main" nam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owerpoint_template NCQTL_12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8226</TotalTime>
  <Words>518</Words>
  <Application>Microsoft Macintosh PowerPoint</Application>
  <PresentationFormat>On-screen Show (4:3)</PresentationFormat>
  <Paragraphs>93</Paragraphs>
  <Slides>16</Slides>
  <Notes>13</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Powerpoint_template</vt:lpstr>
      <vt:lpstr>Powerpoint_template NCQTL_122011</vt:lpstr>
      <vt:lpstr>Engaging interactions:  using the scientific method</vt:lpstr>
      <vt:lpstr>FRAMEWORK FOR EFFECTIVE PRACTICE  SUPPORTING SCHOOL READINESS FOR ALL CHILDREN</vt:lpstr>
      <vt:lpstr>Objectives</vt:lpstr>
      <vt:lpstr> Scientific method </vt:lpstr>
      <vt:lpstr>Question</vt:lpstr>
      <vt:lpstr>observe</vt:lpstr>
      <vt:lpstr>Predict</vt:lpstr>
      <vt:lpstr>Experiment</vt:lpstr>
      <vt:lpstr>Discuss</vt:lpstr>
      <vt:lpstr>THE HEAD START CHILD DEVELOPMENT AND EARLY LEARNING FRAMEWORK</vt:lpstr>
      <vt:lpstr>PowerPoint Presentation</vt:lpstr>
      <vt:lpstr>IN THIS CLIP, THE TEACHER USES  THE SCIENTIFIC METHOD</vt:lpstr>
      <vt:lpstr>When Can I use the  scientific method?</vt:lpstr>
      <vt:lpstr>Improving practice</vt:lpstr>
      <vt:lpstr>Summary</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Prakarn</cp:lastModifiedBy>
  <cp:revision>540</cp:revision>
  <cp:lastPrinted>2011-07-25T19:22:59Z</cp:lastPrinted>
  <dcterms:created xsi:type="dcterms:W3CDTF">2011-03-22T22:20:26Z</dcterms:created>
  <dcterms:modified xsi:type="dcterms:W3CDTF">2013-08-12T17:01:13Z</dcterms:modified>
</cp:coreProperties>
</file>