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6" r:id="rId2"/>
    <p:sldMasterId id="2147483759" r:id="rId3"/>
  </p:sldMasterIdLst>
  <p:notesMasterIdLst>
    <p:notesMasterId r:id="rId20"/>
  </p:notesMasterIdLst>
  <p:sldIdLst>
    <p:sldId id="322" r:id="rId4"/>
    <p:sldId id="320" r:id="rId5"/>
    <p:sldId id="313" r:id="rId6"/>
    <p:sldId id="263" r:id="rId7"/>
    <p:sldId id="315" r:id="rId8"/>
    <p:sldId id="316" r:id="rId9"/>
    <p:sldId id="317" r:id="rId10"/>
    <p:sldId id="318" r:id="rId11"/>
    <p:sldId id="295" r:id="rId12"/>
    <p:sldId id="267" r:id="rId13"/>
    <p:sldId id="304" r:id="rId14"/>
    <p:sldId id="305" r:id="rId15"/>
    <p:sldId id="282" r:id="rId16"/>
    <p:sldId id="314" r:id="rId17"/>
    <p:sldId id="275" r:id="rId18"/>
    <p:sldId id="319"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Vick" initials="" lastIdx="4" clrIdx="0"/>
  <p:cmAuthor id="1" name="mek6d" initials="" lastIdx="3" clrIdx="1"/>
  <p:cmAuthor id="2" name="bkh3d" initials="" lastIdx="1" clrIdx="2"/>
  <p:cmAuthor id="3" name="gjoseph" initials="" lastIdx="3" clrIdx="3"/>
  <p:cmAuthor id="4" name="bkh3d" initials="b" lastIdx="3" clrIdx="4"/>
  <p:cmAuthor id="5" name="mek6d" initials="m" lastIdx="2" clrIdx="5"/>
  <p:cmAuthor id="6" name="Angela Notari Syverson" initial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0DA8"/>
    <a:srgbClr val="07973D"/>
    <a:srgbClr val="C43FB7"/>
    <a:srgbClr val="9611BF"/>
    <a:srgbClr val="C917FF"/>
    <a:srgbClr val="8000FF"/>
    <a:srgbClr val="000000"/>
    <a:srgbClr val="550055"/>
    <a:srgbClr val="D397CF"/>
    <a:srgbClr val="BA0A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5" autoAdjust="0"/>
    <p:restoredTop sz="91532" autoAdjust="0"/>
  </p:normalViewPr>
  <p:slideViewPr>
    <p:cSldViewPr snapToGrid="0" snapToObjects="1">
      <p:cViewPr varScale="1">
        <p:scale>
          <a:sx n="154" d="100"/>
          <a:sy n="154" d="100"/>
        </p:scale>
        <p:origin x="-144" y="-96"/>
      </p:cViewPr>
      <p:guideLst>
        <p:guide orient="horz" pos="4319"/>
        <p:guide/>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1" d="100"/>
          <a:sy n="101" d="100"/>
        </p:scale>
        <p:origin x="-25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DFA987E-AEEE-4298-8799-95C4063CF7DC}" type="datetimeFigureOut">
              <a:rPr lang="en-US"/>
              <a:pPr>
                <a:defRPr/>
              </a:pPr>
              <a:t>8/9/13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B728AEBD-5B75-478F-8DF0-FB427EB6DFD5}" type="slidenum">
              <a:rPr lang="en-US"/>
              <a:pPr>
                <a:defRPr/>
              </a:pPr>
              <a:t>‹#›</a:t>
            </a:fld>
            <a:endParaRPr lang="en-US"/>
          </a:p>
        </p:txBody>
      </p:sp>
    </p:spTree>
    <p:extLst>
      <p:ext uri="{BB962C8B-B14F-4D97-AF65-F5344CB8AC3E}">
        <p14:creationId xmlns:p14="http://schemas.microsoft.com/office/powerpoint/2010/main" val="31436629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941008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None/>
            </a:pPr>
            <a:endParaRPr lang="en-US" dirty="0" smtClean="0"/>
          </a:p>
          <a:p>
            <a:pPr lvl="1">
              <a:spcBef>
                <a:spcPct val="0"/>
              </a:spcBef>
              <a:buFontTx/>
              <a:buChar char="•"/>
            </a:pPr>
            <a:endParaRPr lang="en-US" dirty="0" smtClean="0"/>
          </a:p>
          <a:p>
            <a:pPr lvl="1">
              <a:spcBef>
                <a:spcPct val="0"/>
              </a:spcBef>
              <a:buFontTx/>
              <a:buChar char="•"/>
            </a:pPr>
            <a:endParaRPr lang="en-US" dirty="0"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24B05B-DE44-48C5-8F7C-3DF3BDFA315F}"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28AEBD-5B75-478F-8DF0-FB427EB6DFD5}" type="slidenum">
              <a:rPr lang="en-US" smtClean="0"/>
              <a:pPr>
                <a:defRPr/>
              </a:pPr>
              <a:t>11</a:t>
            </a:fld>
            <a:endParaRPr lang="en-US"/>
          </a:p>
        </p:txBody>
      </p:sp>
    </p:spTree>
    <p:extLst>
      <p:ext uri="{BB962C8B-B14F-4D97-AF65-F5344CB8AC3E}">
        <p14:creationId xmlns:p14="http://schemas.microsoft.com/office/powerpoint/2010/main" val="174047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lvl="1">
              <a:spcBef>
                <a:spcPct val="0"/>
              </a:spcBef>
            </a:pPr>
            <a:endParaRPr lang="en-US" i="0" dirty="0" smtClean="0"/>
          </a:p>
          <a:p>
            <a:pPr lvl="1">
              <a:spcBef>
                <a:spcPct val="0"/>
              </a:spcBef>
              <a:buFontTx/>
              <a:buChar char="•"/>
            </a:pPr>
            <a:endParaRPr lang="en-US" dirty="0" smtClean="0"/>
          </a:p>
          <a:p>
            <a:pPr lvl="1">
              <a:spcBef>
                <a:spcPct val="0"/>
              </a:spcBef>
              <a:buFontTx/>
              <a:buChar char="•"/>
            </a:pPr>
            <a:endParaRPr lang="en-US" dirty="0" smtClean="0"/>
          </a:p>
          <a:p>
            <a:pPr lvl="1">
              <a:spcBef>
                <a:spcPct val="0"/>
              </a:spcBef>
              <a:buFontTx/>
              <a:buChar char="•"/>
            </a:pPr>
            <a:endParaRPr lang="en-US" dirty="0"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24B05B-DE44-48C5-8F7C-3DF3BDFA315F}"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4E0CFB-D08C-4BC1-805F-E67DECC13874}"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1200"/>
              </a:spcAft>
              <a:buFont typeface="Arial" pitchFamily="34" charset="0"/>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866E1F-DE21-42AC-85B7-483055AB378F}" type="slidenum">
              <a:rPr lang="en-US"/>
              <a:pPr fontAlgn="base">
                <a:spcBef>
                  <a:spcPct val="0"/>
                </a:spcBef>
                <a:spcAft>
                  <a:spcPct val="0"/>
                </a:spcAft>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28AEBD-5B75-478F-8DF0-FB427EB6DFD5}" type="slidenum">
              <a:rPr lang="en-US" smtClean="0"/>
              <a:pPr>
                <a:defRPr/>
              </a:pPr>
              <a:t>2</a:t>
            </a:fld>
            <a:endParaRPr lang="en-US"/>
          </a:p>
        </p:txBody>
      </p:sp>
    </p:spTree>
    <p:extLst>
      <p:ext uri="{BB962C8B-B14F-4D97-AF65-F5344CB8AC3E}">
        <p14:creationId xmlns:p14="http://schemas.microsoft.com/office/powerpoint/2010/main" val="202061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8277787-A0B5-4DB7-B777-E72895F662BE}" type="slidenum">
              <a:rPr lang="en-US" smtClean="0"/>
              <a:pPr/>
              <a:t>3</a:t>
            </a:fld>
            <a:endParaRPr lang="en-US"/>
          </a:p>
        </p:txBody>
      </p:sp>
    </p:spTree>
    <p:extLst>
      <p:ext uri="{BB962C8B-B14F-4D97-AF65-F5344CB8AC3E}">
        <p14:creationId xmlns:p14="http://schemas.microsoft.com/office/powerpoint/2010/main" val="168185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None/>
            </a:pPr>
            <a:endParaRPr lang="en-US" dirty="0" smtClean="0"/>
          </a:p>
          <a:p>
            <a:pPr lvl="1">
              <a:spcBef>
                <a:spcPct val="0"/>
              </a:spcBef>
              <a:buFontTx/>
              <a:buChar char="•"/>
            </a:pPr>
            <a:endParaRPr lang="en-US" dirty="0"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D2114-8F40-4B8C-A94C-143D43965B9F}"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5</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6</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7</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28AEBD-5B75-478F-8DF0-FB427EB6DFD5}" type="slidenum">
              <a:rPr lang="en-US" smtClean="0"/>
              <a:pPr>
                <a:defRPr/>
              </a:pPr>
              <a:t>9</a:t>
            </a:fld>
            <a:endParaRPr lang="en-US"/>
          </a:p>
        </p:txBody>
      </p:sp>
    </p:spTree>
    <p:extLst>
      <p:ext uri="{BB962C8B-B14F-4D97-AF65-F5344CB8AC3E}">
        <p14:creationId xmlns:p14="http://schemas.microsoft.com/office/powerpoint/2010/main" val="143399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pic>
        <p:nvPicPr>
          <p:cNvPr id="7" name="Picture 6" descr="introsli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610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0484E4D-F03A-45A7-91AB-837D7A024B0A}" type="datetime1">
              <a:rPr lang="en-US" smtClean="0"/>
              <a:pPr>
                <a:defRPr/>
              </a:pPr>
              <a:t>8/9/13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35999339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0484E4D-F03A-45A7-91AB-837D7A024B0A}" type="datetime1">
              <a:rPr lang="en-US" smtClean="0"/>
              <a:pPr>
                <a:defRPr/>
              </a:pPr>
              <a:t>8/9/13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32160486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0484E4D-F03A-45A7-91AB-837D7A024B0A}" type="datetime1">
              <a:rPr lang="en-US" smtClean="0"/>
              <a:pPr>
                <a:defRPr/>
              </a:pPr>
              <a:t>8/9/13</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37435848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6906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pPr/>
              <a:t>8/9/13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pPr/>
              <a:t>8/9/13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pPr/>
              <a:t>8/9/13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pPr/>
              <a:t>8/9/13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EEF6600-7E61-4361-9B75-5572F157923B}" type="datetime1">
              <a:rPr lang="en-US" smtClean="0"/>
              <a:pPr>
                <a:defRPr/>
              </a:pPr>
              <a:t>8/9/13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1BDC77-E99E-40C2-AB35-736C5853F98A}" type="slidenum">
              <a:rPr lang="en-US" smtClean="0"/>
              <a:pPr>
                <a:defRPr/>
              </a:pPr>
              <a:t>‹#›</a:t>
            </a:fld>
            <a:endParaRPr lang="en-US"/>
          </a:p>
        </p:txBody>
      </p:sp>
    </p:spTree>
    <p:extLst>
      <p:ext uri="{BB962C8B-B14F-4D97-AF65-F5344CB8AC3E}">
        <p14:creationId xmlns:p14="http://schemas.microsoft.com/office/powerpoint/2010/main" val="866649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pPr/>
              <a:t>8/9/13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pPr/>
              <a:t>8/9/13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233869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pPr/>
              <a:t>8/9/13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pPr/>
              <a:t>8/9/13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pPr/>
              <a:t>‹#›</a:t>
            </a:fld>
            <a:endParaRPr lang="en-US"/>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pPr/>
              <a:t>8/9/13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59426799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6536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3579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9029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0484E4D-F03A-45A7-91AB-837D7A024B0A}" type="datetime1">
              <a:rPr lang="en-US" smtClean="0"/>
              <a:pPr>
                <a:defRPr/>
              </a:pPr>
              <a:t>8/9/13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2162509550"/>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9463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7046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5079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9383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1779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9779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43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8/9/13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algn="ctr" defTabSz="457200" fontAlgn="auto">
              <a:spcBef>
                <a:spcPts val="0"/>
              </a:spcBef>
              <a:spcAft>
                <a:spcPts val="0"/>
              </a:spcAft>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defTabSz="457200" fontAlgn="auto">
              <a:spcBef>
                <a:spcPts val="600"/>
              </a:spcBef>
              <a:spcAft>
                <a:spcPts val="0"/>
              </a:spcAft>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defTabSz="457200" fontAlgn="auto">
              <a:spcBef>
                <a:spcPts val="600"/>
              </a:spcBef>
              <a:spcAft>
                <a:spcPts val="0"/>
              </a:spcAft>
            </a:pPr>
            <a:endParaRPr lang="en-US" sz="900" dirty="0">
              <a:solidFill>
                <a:prstClr val="black"/>
              </a:solidFill>
              <a:latin typeface="Calibri"/>
            </a:endParaRPr>
          </a:p>
        </p:txBody>
      </p:sp>
    </p:spTree>
    <p:extLst>
      <p:ext uri="{BB962C8B-B14F-4D97-AF65-F5344CB8AC3E}">
        <p14:creationId xmlns:p14="http://schemas.microsoft.com/office/powerpoint/2010/main" val="11381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0E7DF854-668A-4621-BAC7-555F9D359045}" type="datetime1">
              <a:rPr lang="en-US" smtClean="0"/>
              <a:pPr>
                <a:defRPr/>
              </a:pPr>
              <a:t>8/9/13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E1B1757-4815-4BD6-8068-F91F5A3FE6F2}" type="slidenum">
              <a:rPr lang="en-US" smtClean="0"/>
              <a:pPr>
                <a:defRPr/>
              </a:pPr>
              <a:t>‹#›</a:t>
            </a:fld>
            <a:endParaRPr lang="en-US"/>
          </a:p>
        </p:txBody>
      </p:sp>
    </p:spTree>
    <p:extLst>
      <p:ext uri="{BB962C8B-B14F-4D97-AF65-F5344CB8AC3E}">
        <p14:creationId xmlns:p14="http://schemas.microsoft.com/office/powerpoint/2010/main" val="2172527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347A1E69-E54C-4187-AB50-BF8BE61A4A27}" type="datetime1">
              <a:rPr lang="en-US" smtClean="0"/>
              <a:pPr>
                <a:defRPr/>
              </a:pPr>
              <a:t>8/9/13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F1FB87C-38AE-444A-AE08-24BA9B18EAA9}" type="slidenum">
              <a:rPr lang="en-US" smtClean="0"/>
              <a:pPr>
                <a:defRPr/>
              </a:pPr>
              <a:t>‹#›</a:t>
            </a:fld>
            <a:endParaRPr lang="en-US"/>
          </a:p>
        </p:txBody>
      </p:sp>
    </p:spTree>
    <p:extLst>
      <p:ext uri="{BB962C8B-B14F-4D97-AF65-F5344CB8AC3E}">
        <p14:creationId xmlns:p14="http://schemas.microsoft.com/office/powerpoint/2010/main" val="221182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ECD4F7CC-3F42-4C11-B8C1-EF1B16BE40FF}" type="datetime1">
              <a:rPr lang="en-US" smtClean="0"/>
              <a:pPr>
                <a:defRPr/>
              </a:pPr>
              <a:t>8/9/13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5C16CE-CCE4-4121-ABD4-57AB530CBFAD}" type="slidenum">
              <a:rPr lang="en-US" smtClean="0"/>
              <a:pPr>
                <a:defRPr/>
              </a:pPr>
              <a:t>‹#›</a:t>
            </a:fld>
            <a:endParaRPr lang="en-US"/>
          </a:p>
        </p:txBody>
      </p:sp>
    </p:spTree>
    <p:extLst>
      <p:ext uri="{BB962C8B-B14F-4D97-AF65-F5344CB8AC3E}">
        <p14:creationId xmlns:p14="http://schemas.microsoft.com/office/powerpoint/2010/main" val="430506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0484E4D-F03A-45A7-91AB-837D7A024B0A}" type="datetime1">
              <a:rPr lang="en-US" smtClean="0"/>
              <a:pPr>
                <a:defRPr/>
              </a:pPr>
              <a:t>8/9/13</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362084041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0484E4D-F03A-45A7-91AB-837D7A024B0A}" type="datetime1">
              <a:rPr lang="en-US" smtClean="0"/>
              <a:pPr>
                <a:defRPr/>
              </a:pPr>
              <a:t>8/9/13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6972351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0484E4D-F03A-45A7-91AB-837D7A024B0A}" type="datetime1">
              <a:rPr lang="en-US" smtClean="0"/>
              <a:pPr>
                <a:defRPr/>
              </a:pPr>
              <a:t>8/9/13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168294906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0484E4D-F03A-45A7-91AB-837D7A024B0A}" type="datetime1">
              <a:rPr lang="en-US" smtClean="0"/>
              <a:pPr>
                <a:defRPr/>
              </a:pPr>
              <a:t>8/9/13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1423191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pPr/>
              <a:t>8/9/13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pPr/>
              <a:t>‹#›</a:t>
            </a:fld>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DBBC453A-6B12-3E4E-8E5B-4BFBFD851DC7}" type="datetimeFigureOut">
              <a:rPr lang="en-US" smtClean="0">
                <a:solidFill>
                  <a:prstClr val="black">
                    <a:tint val="75000"/>
                  </a:prstClr>
                </a:solidFill>
                <a:latin typeface="Calibri"/>
              </a:rPr>
              <a:pPr defTabSz="457200" fontAlgn="auto">
                <a:spcBef>
                  <a:spcPts val="0"/>
                </a:spcBef>
                <a:spcAft>
                  <a:spcPts val="0"/>
                </a:spcAft>
              </a:pPr>
              <a:t>8/9/13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6753842-EB21-0F45-9793-244089871662}"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423443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13.png"/><Relationship Id="rId1" Type="http://schemas.microsoft.com/office/2007/relationships/media" Target="../media/media2.wmv"/><Relationship Id="rId2" Type="http://schemas.openxmlformats.org/officeDocument/2006/relationships/video" Target="../media/media2.wm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9.xml"/><Relationship Id="rId5" Type="http://schemas.openxmlformats.org/officeDocument/2006/relationships/image" Target="../media/image12.png"/><Relationship Id="rId1" Type="http://schemas.microsoft.com/office/2007/relationships/media" Target="../media/media1.wmv"/><Relationship Id="rId2"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latin typeface="Calibri"/>
            </a:endParaRPr>
          </a:p>
        </p:txBody>
      </p:sp>
      <p:sp>
        <p:nvSpPr>
          <p:cNvPr id="5" name="TextBox 4"/>
          <p:cNvSpPr txBox="1"/>
          <p:nvPr/>
        </p:nvSpPr>
        <p:spPr>
          <a:xfrm>
            <a:off x="3113207" y="3785974"/>
            <a:ext cx="5859471" cy="276999"/>
          </a:xfrm>
          <a:prstGeom prst="rect">
            <a:avLst/>
          </a:prstGeom>
          <a:noFill/>
        </p:spPr>
        <p:txBody>
          <a:bodyPr wrap="square" rtlCol="0">
            <a:spAutoFit/>
          </a:bodyPr>
          <a:lstStyle/>
          <a:p>
            <a:pPr algn="ctr" defTabSz="457200" fontAlgn="auto">
              <a:spcBef>
                <a:spcPts val="0"/>
              </a:spcBef>
              <a:spcAft>
                <a:spcPts val="0"/>
              </a:spcAft>
            </a:pPr>
            <a:r>
              <a:rPr lang="en-US" sz="1200" dirty="0">
                <a:solidFill>
                  <a:prstClr val="white"/>
                </a:solidFill>
                <a:latin typeface="Century Gothic"/>
                <a:cs typeface="Century Gothic"/>
              </a:rPr>
              <a:t>Supporting Quality Teaching and Learning in AI/AN Head Start Classrooms</a:t>
            </a:r>
          </a:p>
        </p:txBody>
      </p:sp>
      <p:sp>
        <p:nvSpPr>
          <p:cNvPr id="7" name="Title 2"/>
          <p:cNvSpPr>
            <a:spLocks noGrp="1"/>
          </p:cNvSpPr>
          <p:nvPr>
            <p:ph type="ctrTitle"/>
          </p:nvPr>
        </p:nvSpPr>
        <p:spPr/>
        <p:txBody>
          <a:bodyPr>
            <a:noAutofit/>
          </a:bodyPr>
          <a:lstStyle/>
          <a:p>
            <a:pPr algn="ctr" fontAlgn="auto">
              <a:spcAft>
                <a:spcPts val="0"/>
              </a:spcAft>
              <a:defRPr/>
            </a:pPr>
            <a:r>
              <a:rPr lang="en-US" sz="1900" dirty="0" smtClean="0"/>
              <a:t>Engaging Interactions: </a:t>
            </a:r>
            <a:br>
              <a:rPr lang="en-US" sz="1900" dirty="0" smtClean="0"/>
            </a:br>
            <a:r>
              <a:rPr lang="en-US" sz="2600" dirty="0" smtClean="0"/>
              <a:t>Making learning meaningful</a:t>
            </a:r>
            <a:endParaRPr lang="en-US" sz="2600" dirty="0"/>
          </a:p>
        </p:txBody>
      </p:sp>
      <p:sp>
        <p:nvSpPr>
          <p:cNvPr id="6" name="TextBox 5"/>
          <p:cNvSpPr txBox="1"/>
          <p:nvPr/>
        </p:nvSpPr>
        <p:spPr>
          <a:xfrm>
            <a:off x="7277795" y="6642556"/>
            <a:ext cx="1676400" cy="215444"/>
          </a:xfrm>
          <a:prstGeom prst="rect">
            <a:avLst/>
          </a:prstGeom>
          <a:noFill/>
        </p:spPr>
        <p:txBody>
          <a:bodyPr wrap="square" rtlCol="0">
            <a:spAutoFit/>
          </a:bodyPr>
          <a:lstStyle/>
          <a:p>
            <a:pPr algn="r"/>
            <a:r>
              <a:rPr lang="en-US" sz="800" dirty="0" smtClean="0">
                <a:solidFill>
                  <a:schemeClr val="tx1">
                    <a:lumMod val="50000"/>
                    <a:lumOff val="50000"/>
                  </a:schemeClr>
                </a:solidFill>
              </a:rPr>
              <a:t>FALL 2013</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3155797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637" y="316514"/>
            <a:ext cx="8382000" cy="1202945"/>
          </a:xfrm>
        </p:spPr>
        <p:txBody>
          <a:bodyPr/>
          <a:lstStyle/>
          <a:p>
            <a:pPr fontAlgn="auto">
              <a:spcAft>
                <a:spcPts val="0"/>
              </a:spcAft>
              <a:defRPr/>
            </a:pPr>
            <a:r>
              <a:rPr lang="en-US" sz="2300" dirty="0" smtClean="0"/>
              <a:t>In this clip, the teacher </a:t>
            </a:r>
            <a:r>
              <a:rPr lang="en-US" sz="2300" b="1" dirty="0" smtClean="0"/>
              <a:t>relates a concept to children’s lives </a:t>
            </a:r>
            <a:r>
              <a:rPr lang="en-US" sz="2300" dirty="0" smtClean="0"/>
              <a:t>and</a:t>
            </a:r>
            <a:r>
              <a:rPr lang="en-US" sz="2300" b="1" dirty="0" smtClean="0"/>
              <a:t> </a:t>
            </a:r>
            <a:r>
              <a:rPr lang="en-US" sz="2300" b="1" dirty="0"/>
              <a:t>links </a:t>
            </a:r>
            <a:r>
              <a:rPr lang="en-US" sz="2300" b="1" dirty="0" smtClean="0"/>
              <a:t>new learning to children’s previous experience </a:t>
            </a:r>
            <a:endParaRPr lang="en-US" sz="2300" b="1" dirty="0"/>
          </a:p>
        </p:txBody>
      </p:sp>
      <p:sp>
        <p:nvSpPr>
          <p:cNvPr id="13" name="Rounded Rectangle 12"/>
          <p:cNvSpPr/>
          <p:nvPr/>
        </p:nvSpPr>
        <p:spPr bwMode="auto">
          <a:xfrm>
            <a:off x="609725" y="4267200"/>
            <a:ext cx="4298950" cy="2033588"/>
          </a:xfrm>
          <a:prstGeom prst="roundRect">
            <a:avLst/>
          </a:prstGeom>
          <a:solidFill>
            <a:srgbClr val="810DA8"/>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dirty="0"/>
              <a:t>The teacher links new learning of the use of canine teeth for animals to children's personal use of their teeth, and the type of food they eat.</a:t>
            </a:r>
            <a:endParaRPr lang="en-US" dirty="0"/>
          </a:p>
        </p:txBody>
      </p:sp>
      <p:sp>
        <p:nvSpPr>
          <p:cNvPr id="29699" name="TextBox 22"/>
          <p:cNvSpPr txBox="1">
            <a:spLocks noChangeArrowheads="1"/>
          </p:cNvSpPr>
          <p:nvPr/>
        </p:nvSpPr>
        <p:spPr bwMode="auto">
          <a:xfrm>
            <a:off x="3027363" y="2454275"/>
            <a:ext cx="3001962" cy="381000"/>
          </a:xfrm>
          <a:prstGeom prst="rect">
            <a:avLst/>
          </a:prstGeom>
          <a:noFill/>
          <a:ln w="9525">
            <a:noFill/>
            <a:miter lim="800000"/>
            <a:headEnd/>
            <a:tailEnd/>
          </a:ln>
        </p:spPr>
        <p:txBody>
          <a:bodyPr>
            <a:spAutoFit/>
          </a:bodyPr>
          <a:lstStyle/>
          <a:p>
            <a:pPr>
              <a:lnSpc>
                <a:spcPct val="114000"/>
              </a:lnSpc>
              <a:buFont typeface="Arial" charset="0"/>
              <a:buChar char="•"/>
            </a:pPr>
            <a:endParaRPr lang="en-US">
              <a:latin typeface="Century Gothic" pitchFamily="34" charset="0"/>
            </a:endParaRPr>
          </a:p>
        </p:txBody>
      </p:sp>
      <p:sp>
        <p:nvSpPr>
          <p:cNvPr id="25" name="Rounded Rectangle 24"/>
          <p:cNvSpPr/>
          <p:nvPr/>
        </p:nvSpPr>
        <p:spPr bwMode="auto">
          <a:xfrm>
            <a:off x="609727" y="1893060"/>
            <a:ext cx="4298950" cy="2096330"/>
          </a:xfrm>
          <a:prstGeom prst="roundRect">
            <a:avLst/>
          </a:prstGeom>
          <a:solidFill>
            <a:srgbClr val="810DA8"/>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dirty="0"/>
              <a:t>While talking with children about how </a:t>
            </a:r>
            <a:r>
              <a:rPr lang="en-US" dirty="0" smtClean="0"/>
              <a:t/>
            </a:r>
            <a:br>
              <a:rPr lang="en-US" dirty="0" smtClean="0"/>
            </a:br>
            <a:r>
              <a:rPr lang="en-US" dirty="0" smtClean="0"/>
              <a:t>a </a:t>
            </a:r>
            <a:r>
              <a:rPr lang="en-US" dirty="0"/>
              <a:t>fox uses canine teeth to eat meat; </a:t>
            </a:r>
            <a:r>
              <a:rPr lang="en-US" dirty="0" smtClean="0"/>
              <a:t/>
            </a:r>
            <a:br>
              <a:rPr lang="en-US" dirty="0" smtClean="0"/>
            </a:br>
            <a:r>
              <a:rPr lang="en-US" dirty="0" smtClean="0"/>
              <a:t>the </a:t>
            </a:r>
            <a:r>
              <a:rPr lang="en-US" dirty="0"/>
              <a:t>teacher </a:t>
            </a:r>
            <a:r>
              <a:rPr lang="en-US" b="1" dirty="0"/>
              <a:t>relates the concept to children’s lives</a:t>
            </a:r>
            <a:r>
              <a:rPr lang="en-US" dirty="0"/>
              <a:t> by asking them if they have similar </a:t>
            </a:r>
            <a:r>
              <a:rPr lang="en-US" dirty="0" smtClean="0"/>
              <a:t>teeth.</a:t>
            </a:r>
            <a:endParaRPr lang="en-US" dirty="0"/>
          </a:p>
        </p:txBody>
      </p:sp>
      <p:sp>
        <p:nvSpPr>
          <p:cNvPr id="18" name="Rounded Rectangle 17"/>
          <p:cNvSpPr/>
          <p:nvPr/>
        </p:nvSpPr>
        <p:spPr>
          <a:xfrm>
            <a:off x="5589372" y="3300471"/>
            <a:ext cx="3173627" cy="1540219"/>
          </a:xfrm>
          <a:prstGeom prst="roundRect">
            <a:avLst/>
          </a:prstGeom>
          <a:solidFill>
            <a:srgbClr val="810DA8"/>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Supports children’s </a:t>
            </a:r>
            <a:r>
              <a:rPr lang="en-US" b="1" dirty="0"/>
              <a:t>Science Knowledge </a:t>
            </a:r>
            <a:r>
              <a:rPr lang="en-US" b="1" dirty="0" smtClean="0"/>
              <a:t>&amp; </a:t>
            </a:r>
            <a:r>
              <a:rPr lang="en-US" b="1" dirty="0"/>
              <a:t>Skills</a:t>
            </a:r>
            <a:r>
              <a:rPr lang="en-US" dirty="0"/>
              <a:t> </a:t>
            </a:r>
            <a:endParaRPr lang="en-US" sz="2000" b="1" dirty="0" smtClean="0">
              <a:solidFill>
                <a:schemeClr val="bg1"/>
              </a:solidFill>
            </a:endParaRPr>
          </a:p>
        </p:txBody>
      </p:sp>
      <p:sp>
        <p:nvSpPr>
          <p:cNvPr id="21" name="Right Arrow 20"/>
          <p:cNvSpPr/>
          <p:nvPr/>
        </p:nvSpPr>
        <p:spPr>
          <a:xfrm rot="19594294">
            <a:off x="4902886" y="4765397"/>
            <a:ext cx="692279" cy="1868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Right Arrow 22"/>
          <p:cNvSpPr/>
          <p:nvPr/>
        </p:nvSpPr>
        <p:spPr>
          <a:xfrm rot="2005706" flipV="1">
            <a:off x="4902887" y="3201333"/>
            <a:ext cx="692279" cy="1868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762332" y="2334638"/>
            <a:ext cx="184666" cy="369332"/>
          </a:xfrm>
          <a:prstGeom prst="rect">
            <a:avLst/>
          </a:prstGeom>
          <a:noFill/>
        </p:spPr>
        <p:txBody>
          <a:bodyPr wrap="none" rtlCol="0">
            <a:spAutoFit/>
          </a:bodyPr>
          <a:lstStyle/>
          <a:p>
            <a:endParaRPr lang="en-US" dirty="0">
              <a:solidFill>
                <a:schemeClr val="bg1"/>
              </a:solidFill>
            </a:endParaRPr>
          </a:p>
        </p:txBody>
      </p:sp>
      <p:sp>
        <p:nvSpPr>
          <p:cNvPr id="5" name="TextBox 4"/>
          <p:cNvSpPr txBox="1"/>
          <p:nvPr/>
        </p:nvSpPr>
        <p:spPr>
          <a:xfrm>
            <a:off x="8197848" y="2475743"/>
            <a:ext cx="184666" cy="369332"/>
          </a:xfrm>
          <a:prstGeom prst="rect">
            <a:avLst/>
          </a:prstGeom>
          <a:noFill/>
        </p:spPr>
        <p:txBody>
          <a:bodyPr wrap="none" rtlCol="0">
            <a:spAutoFit/>
          </a:bodyPr>
          <a:lstStyle/>
          <a:p>
            <a:endParaRPr lang="en-US" dirty="0">
              <a:solidFill>
                <a:schemeClr val="bg1"/>
              </a:solidFill>
            </a:endParaRPr>
          </a:p>
        </p:txBody>
      </p:sp>
      <p:sp>
        <p:nvSpPr>
          <p:cNvPr id="3" name="TextBox 2"/>
          <p:cNvSpPr txBox="1"/>
          <p:nvPr/>
        </p:nvSpPr>
        <p:spPr>
          <a:xfrm>
            <a:off x="564422" y="393636"/>
            <a:ext cx="6847324" cy="369332"/>
          </a:xfrm>
          <a:prstGeom prst="rect">
            <a:avLst/>
          </a:prstGeom>
          <a:noFill/>
        </p:spPr>
        <p:txBody>
          <a:bodyPr wrap="square" rtlCol="0">
            <a:spAutoFit/>
          </a:bodyPr>
          <a:lstStyle/>
          <a:p>
            <a:endParaRPr lang="en-US" dirty="0">
              <a:solidFill>
                <a:schemeClr val="bg1"/>
              </a:solidFill>
            </a:endParaRPr>
          </a:p>
        </p:txBody>
      </p:sp>
      <p:pic>
        <p:nvPicPr>
          <p:cNvPr id="7" name="Drum and Dance AIA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43999" cy="6858000"/>
          </a:xfrm>
          <a:prstGeom prst="rect">
            <a:avLst/>
          </a:prstGeom>
        </p:spPr>
      </p:pic>
    </p:spTree>
    <p:extLst>
      <p:ext uri="{BB962C8B-B14F-4D97-AF65-F5344CB8AC3E}">
        <p14:creationId xmlns:p14="http://schemas.microsoft.com/office/powerpoint/2010/main" val="734874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637" y="206755"/>
            <a:ext cx="8382000" cy="1202945"/>
          </a:xfrm>
        </p:spPr>
        <p:txBody>
          <a:bodyPr/>
          <a:lstStyle/>
          <a:p>
            <a:pPr fontAlgn="auto">
              <a:spcAft>
                <a:spcPts val="0"/>
              </a:spcAft>
              <a:defRPr/>
            </a:pPr>
            <a:r>
              <a:rPr lang="en-US" sz="2300" dirty="0" smtClean="0"/>
              <a:t>In this clip, the teacher </a:t>
            </a:r>
            <a:r>
              <a:rPr lang="en-US" sz="2300" b="1" dirty="0" smtClean="0"/>
              <a:t>provides children with hands-on learning</a:t>
            </a:r>
            <a:endParaRPr lang="en-US" sz="2300" dirty="0"/>
          </a:p>
        </p:txBody>
      </p:sp>
      <p:sp>
        <p:nvSpPr>
          <p:cNvPr id="29699" name="TextBox 22"/>
          <p:cNvSpPr txBox="1">
            <a:spLocks noChangeArrowheads="1"/>
          </p:cNvSpPr>
          <p:nvPr/>
        </p:nvSpPr>
        <p:spPr bwMode="auto">
          <a:xfrm>
            <a:off x="3027363" y="2454275"/>
            <a:ext cx="3001962" cy="381000"/>
          </a:xfrm>
          <a:prstGeom prst="rect">
            <a:avLst/>
          </a:prstGeom>
          <a:noFill/>
          <a:ln w="9525">
            <a:noFill/>
            <a:miter lim="800000"/>
            <a:headEnd/>
            <a:tailEnd/>
          </a:ln>
        </p:spPr>
        <p:txBody>
          <a:bodyPr>
            <a:spAutoFit/>
          </a:bodyPr>
          <a:lstStyle/>
          <a:p>
            <a:pPr>
              <a:lnSpc>
                <a:spcPct val="114000"/>
              </a:lnSpc>
              <a:buFont typeface="Arial" charset="0"/>
              <a:buChar char="•"/>
            </a:pPr>
            <a:endParaRPr lang="en-US">
              <a:latin typeface="Century Gothic" pitchFamily="34" charset="0"/>
            </a:endParaRPr>
          </a:p>
        </p:txBody>
      </p:sp>
      <p:sp>
        <p:nvSpPr>
          <p:cNvPr id="25" name="Rounded Rectangle 24"/>
          <p:cNvSpPr/>
          <p:nvPr/>
        </p:nvSpPr>
        <p:spPr bwMode="auto">
          <a:xfrm>
            <a:off x="373009" y="2835275"/>
            <a:ext cx="4298950" cy="2356448"/>
          </a:xfrm>
          <a:prstGeom prst="roundRect">
            <a:avLst/>
          </a:prstGeom>
          <a:solidFill>
            <a:srgbClr val="07973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a:t>Teachers provide </a:t>
            </a:r>
            <a:r>
              <a:rPr lang="en-US" b="1" dirty="0"/>
              <a:t>hands-on learning</a:t>
            </a:r>
            <a:r>
              <a:rPr lang="en-US" dirty="0"/>
              <a:t> when they provide opportunities for children to engage in culturally relevant songs and dancing. </a:t>
            </a:r>
          </a:p>
        </p:txBody>
      </p:sp>
      <p:sp>
        <p:nvSpPr>
          <p:cNvPr id="18" name="Rounded Rectangle 17"/>
          <p:cNvSpPr/>
          <p:nvPr/>
        </p:nvSpPr>
        <p:spPr>
          <a:xfrm>
            <a:off x="5376676" y="3450456"/>
            <a:ext cx="3334339" cy="1218821"/>
          </a:xfrm>
          <a:prstGeom prst="roundRect">
            <a:avLst/>
          </a:prstGeom>
          <a:solidFill>
            <a:srgbClr val="07973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t>Supports </a:t>
            </a:r>
            <a:r>
              <a:rPr lang="en-US" dirty="0"/>
              <a:t>children’s </a:t>
            </a:r>
          </a:p>
          <a:p>
            <a:pPr algn="ctr"/>
            <a:r>
              <a:rPr lang="en-US" b="1" dirty="0"/>
              <a:t>Social Studies Knowledge </a:t>
            </a:r>
            <a:r>
              <a:rPr lang="en-US" b="1" dirty="0" smtClean="0"/>
              <a:t>&amp; </a:t>
            </a:r>
            <a:r>
              <a:rPr lang="en-US" b="1" dirty="0"/>
              <a:t>Skills </a:t>
            </a:r>
            <a:endParaRPr lang="en-US" dirty="0" smtClean="0">
              <a:solidFill>
                <a:schemeClr val="bg1"/>
              </a:solidFill>
            </a:endParaRPr>
          </a:p>
        </p:txBody>
      </p:sp>
      <p:sp>
        <p:nvSpPr>
          <p:cNvPr id="23" name="Right Arrow 22"/>
          <p:cNvSpPr/>
          <p:nvPr/>
        </p:nvSpPr>
        <p:spPr>
          <a:xfrm flipV="1">
            <a:off x="4671959" y="3932512"/>
            <a:ext cx="692279" cy="1868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5561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1064" y="1944372"/>
            <a:ext cx="8195203" cy="1920591"/>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31984" y="420065"/>
            <a:ext cx="8477737" cy="1143000"/>
          </a:xfrm>
        </p:spPr>
        <p:txBody>
          <a:bodyPr>
            <a:noAutofit/>
          </a:bodyPr>
          <a:lstStyle/>
          <a:p>
            <a:pPr fontAlgn="auto">
              <a:spcAft>
                <a:spcPts val="0"/>
              </a:spcAft>
              <a:defRPr/>
            </a:pPr>
            <a:r>
              <a:rPr lang="en-US" dirty="0" smtClean="0"/>
              <a:t>When Can I make learning meaningful for children?</a:t>
            </a:r>
            <a:endParaRPr lang="en-US" dirty="0"/>
          </a:p>
        </p:txBody>
      </p:sp>
      <p:pic>
        <p:nvPicPr>
          <p:cNvPr id="6" name="Picture 5" descr="Wapato_Eloise_034.jpg"/>
          <p:cNvPicPr>
            <a:picLocks noChangeAspect="1"/>
          </p:cNvPicPr>
          <p:nvPr/>
        </p:nvPicPr>
        <p:blipFill rotWithShape="1">
          <a:blip r:embed="rId3" cstate="print">
            <a:extLst>
              <a:ext uri="{28A0092B-C50C-407E-A947-70E740481C1C}">
                <a14:useLocalDpi xmlns:a14="http://schemas.microsoft.com/office/drawing/2010/main" val="0"/>
              </a:ext>
            </a:extLst>
          </a:blip>
          <a:srcRect l="27322" r="13291"/>
          <a:stretch/>
        </p:blipFill>
        <p:spPr>
          <a:xfrm>
            <a:off x="2662611" y="3528482"/>
            <a:ext cx="2395018" cy="2688601"/>
          </a:xfrm>
          <a:prstGeom prst="rect">
            <a:avLst/>
          </a:prstGeom>
        </p:spPr>
      </p:pic>
      <p:sp>
        <p:nvSpPr>
          <p:cNvPr id="8" name="Content Placeholder 5"/>
          <p:cNvSpPr txBox="1">
            <a:spLocks/>
          </p:cNvSpPr>
          <p:nvPr/>
        </p:nvSpPr>
        <p:spPr>
          <a:xfrm>
            <a:off x="641659" y="2040386"/>
            <a:ext cx="7895746" cy="173545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2800" dirty="0">
                <a:solidFill>
                  <a:schemeClr val="bg1"/>
                </a:solidFill>
              </a:rPr>
              <a:t>Children’s understanding can be promoted </a:t>
            </a:r>
            <a:r>
              <a:rPr lang="en-US" sz="2800" b="1" dirty="0" smtClean="0">
                <a:solidFill>
                  <a:schemeClr val="bg1"/>
                </a:solidFill>
              </a:rPr>
              <a:t>throughout the school day </a:t>
            </a:r>
            <a:r>
              <a:rPr lang="en-US" sz="2800" dirty="0" smtClean="0">
                <a:solidFill>
                  <a:schemeClr val="bg1"/>
                </a:solidFill>
              </a:rPr>
              <a:t>in many classroom activities.</a:t>
            </a:r>
            <a:endParaRPr lang="en-US" sz="2800" dirty="0">
              <a:solidFill>
                <a:schemeClr val="bg1"/>
              </a:solidFill>
            </a:endParaRPr>
          </a:p>
        </p:txBody>
      </p:sp>
      <p:pic>
        <p:nvPicPr>
          <p:cNvPr id="2" name="Picture 1" descr="Cook Inlet-Stacey-P041.jpg"/>
          <p:cNvPicPr>
            <a:picLocks noChangeAspect="1"/>
          </p:cNvPicPr>
          <p:nvPr/>
        </p:nvPicPr>
        <p:blipFill rotWithShape="1">
          <a:blip r:embed="rId4" cstate="print">
            <a:extLst>
              <a:ext uri="{28A0092B-C50C-407E-A947-70E740481C1C}">
                <a14:useLocalDpi xmlns:a14="http://schemas.microsoft.com/office/drawing/2010/main" val="0"/>
              </a:ext>
            </a:extLst>
          </a:blip>
          <a:srcRect l="7060" r="6315" b="13596"/>
          <a:stretch/>
        </p:blipFill>
        <p:spPr>
          <a:xfrm>
            <a:off x="734827" y="3511550"/>
            <a:ext cx="1807155" cy="2704052"/>
          </a:xfrm>
          <a:prstGeom prst="rect">
            <a:avLst/>
          </a:prstGeom>
        </p:spPr>
      </p:pic>
      <p:pic>
        <p:nvPicPr>
          <p:cNvPr id="9" name="Picture 8" descr="Cook Inlet-Stacey-P030.jpg"/>
          <p:cNvPicPr>
            <a:picLocks noChangeAspect="1"/>
          </p:cNvPicPr>
          <p:nvPr/>
        </p:nvPicPr>
        <p:blipFill rotWithShape="1">
          <a:blip r:embed="rId5" cstate="print">
            <a:extLst>
              <a:ext uri="{28A0092B-C50C-407E-A947-70E740481C1C}">
                <a14:useLocalDpi xmlns:a14="http://schemas.microsoft.com/office/drawing/2010/main" val="0"/>
              </a:ext>
            </a:extLst>
          </a:blip>
          <a:srcRect l="6706" r="24236" b="15063"/>
          <a:stretch/>
        </p:blipFill>
        <p:spPr>
          <a:xfrm>
            <a:off x="5169034" y="3528483"/>
            <a:ext cx="3260134" cy="267314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par>
                          <p:cTn id="9" fill="hold">
                            <p:stCondLst>
                              <p:cond delay="0"/>
                            </p:stCondLst>
                            <p:childTnLst>
                              <p:par>
                                <p:cTn id="10" presetID="3"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397933"/>
            <a:ext cx="8477737" cy="1143000"/>
          </a:xfrm>
        </p:spPr>
        <p:txBody>
          <a:bodyPr>
            <a:normAutofit/>
          </a:bodyPr>
          <a:lstStyle/>
          <a:p>
            <a:r>
              <a:rPr lang="en-US" dirty="0" smtClean="0"/>
              <a:t>Improving practice</a:t>
            </a:r>
            <a:endParaRPr lang="en-US" dirty="0"/>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a:solidFill>
                  <a:schemeClr val="bg1"/>
                </a:solidFill>
                <a:latin typeface="Century Gothic"/>
                <a:cs typeface="Century Gothic"/>
              </a:rPr>
              <a:t>Video record and review your own </a:t>
            </a:r>
            <a:r>
              <a:rPr lang="en-US" sz="2800" dirty="0" smtClean="0">
                <a:solidFill>
                  <a:schemeClr val="bg1"/>
                </a:solidFill>
                <a:latin typeface="Century Gothic"/>
                <a:cs typeface="Century Gothic"/>
              </a:rPr>
              <a:t>teaching.</a:t>
            </a:r>
            <a:endParaRPr lang="en-US" sz="2800" dirty="0">
              <a:solidFill>
                <a:schemeClr val="bg1"/>
              </a:solidFill>
              <a:latin typeface="Century Gothic"/>
              <a:cs typeface="Century Gothic"/>
            </a:endParaRPr>
          </a:p>
        </p:txBody>
      </p:sp>
      <p:sp>
        <p:nvSpPr>
          <p:cNvPr id="5" name="Rectangle 4"/>
          <p:cNvSpPr/>
          <p:nvPr/>
        </p:nvSpPr>
        <p:spPr>
          <a:xfrm>
            <a:off x="876850" y="3272397"/>
            <a:ext cx="7460616" cy="1000514"/>
          </a:xfrm>
          <a:prstGeom prst="rect">
            <a:avLst/>
          </a:prstGeom>
          <a:solidFill>
            <a:srgbClr val="C4960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smtClean="0">
                <a:solidFill>
                  <a:schemeClr val="bg1"/>
                </a:solidFill>
                <a:latin typeface="Century Gothic"/>
                <a:cs typeface="Century Gothic"/>
              </a:rPr>
              <a:t>Practice with a peer.</a:t>
            </a:r>
            <a:endParaRPr lang="en-US" sz="2800" dirty="0">
              <a:solidFill>
                <a:schemeClr val="bg1"/>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F47B2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smtClean="0">
                <a:solidFill>
                  <a:schemeClr val="bg1"/>
                </a:solidFill>
                <a:latin typeface="Century Gothic"/>
                <a:cs typeface="Century Gothic"/>
              </a:rPr>
              <a:t>Watch a “master teacher” in action.</a:t>
            </a:r>
            <a:endParaRPr lang="en-US" sz="2800" dirty="0">
              <a:solidFill>
                <a:schemeClr val="bg1"/>
              </a:solidFill>
              <a:latin typeface="Century Gothic"/>
              <a:cs typeface="Century Gothic"/>
            </a:endParaRPr>
          </a:p>
        </p:txBody>
      </p:sp>
    </p:spTree>
    <p:extLst>
      <p:ext uri="{BB962C8B-B14F-4D97-AF65-F5344CB8AC3E}">
        <p14:creationId xmlns:p14="http://schemas.microsoft.com/office/powerpoint/2010/main" val="2826168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n-US" dirty="0" smtClean="0"/>
              <a:t>Summary</a:t>
            </a:r>
            <a:endParaRPr lang="en-US" dirty="0"/>
          </a:p>
        </p:txBody>
      </p:sp>
      <p:sp>
        <p:nvSpPr>
          <p:cNvPr id="2" name="Content Placeholder 1"/>
          <p:cNvSpPr>
            <a:spLocks noGrp="1"/>
          </p:cNvSpPr>
          <p:nvPr>
            <p:ph idx="1"/>
          </p:nvPr>
        </p:nvSpPr>
        <p:spPr>
          <a:xfrm>
            <a:off x="381000" y="1850230"/>
            <a:ext cx="8407400" cy="4768214"/>
          </a:xfrm>
        </p:spPr>
        <p:txBody>
          <a:bodyPr>
            <a:normAutofit/>
          </a:bodyPr>
          <a:lstStyle/>
          <a:p>
            <a:pPr marL="0" indent="0" fontAlgn="auto">
              <a:spcAft>
                <a:spcPts val="1200"/>
              </a:spcAft>
              <a:buNone/>
              <a:defRPr/>
            </a:pPr>
            <a:r>
              <a:rPr lang="en-US" sz="2800" dirty="0" smtClean="0"/>
              <a:t>Teachers can make learning meaningful for children by:</a:t>
            </a:r>
          </a:p>
          <a:p>
            <a:pPr marL="548958" lvl="1" fontAlgn="auto">
              <a:spcAft>
                <a:spcPts val="1200"/>
              </a:spcAft>
              <a:buFont typeface="Arial"/>
              <a:buChar char="•"/>
              <a:defRPr/>
            </a:pPr>
            <a:r>
              <a:rPr lang="en-US" b="1" dirty="0" smtClean="0">
                <a:solidFill>
                  <a:srgbClr val="07973D"/>
                </a:solidFill>
              </a:rPr>
              <a:t>Linking new learning to children’s previous experience </a:t>
            </a:r>
          </a:p>
          <a:p>
            <a:pPr marL="548958" lvl="1" fontAlgn="auto">
              <a:spcAft>
                <a:spcPts val="1200"/>
              </a:spcAft>
              <a:buFont typeface="Arial"/>
              <a:buChar char="•"/>
              <a:defRPr/>
            </a:pPr>
            <a:r>
              <a:rPr lang="en-US" b="1" dirty="0" smtClean="0">
                <a:solidFill>
                  <a:srgbClr val="FF6600"/>
                </a:solidFill>
              </a:rPr>
              <a:t>Relating concepts to children’s lives </a:t>
            </a:r>
          </a:p>
          <a:p>
            <a:pPr marL="548958" lvl="1">
              <a:spcAft>
                <a:spcPts val="1200"/>
              </a:spcAft>
              <a:buFont typeface="Arial"/>
              <a:buChar char="•"/>
              <a:defRPr/>
            </a:pPr>
            <a:r>
              <a:rPr lang="en-US" b="1" dirty="0" smtClean="0">
                <a:solidFill>
                  <a:srgbClr val="045F7B"/>
                </a:solidFill>
              </a:rPr>
              <a:t>Providing children </a:t>
            </a:r>
            <a:r>
              <a:rPr lang="en-US" b="1" dirty="0">
                <a:solidFill>
                  <a:srgbClr val="045F7B"/>
                </a:solidFill>
              </a:rPr>
              <a:t>with hands-on </a:t>
            </a:r>
            <a:r>
              <a:rPr lang="en-US" b="1" dirty="0" smtClean="0">
                <a:solidFill>
                  <a:srgbClr val="045F7B"/>
                </a:solidFill>
              </a:rPr>
              <a:t>learning</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0311" y="6233482"/>
            <a:ext cx="1676400" cy="215444"/>
          </a:xfrm>
          <a:prstGeom prst="rect">
            <a:avLst/>
          </a:prstGeom>
          <a:noFill/>
        </p:spPr>
        <p:txBody>
          <a:bodyPr wrap="square" rtlCol="0">
            <a:spAutoFit/>
          </a:bodyPr>
          <a:lstStyle/>
          <a:p>
            <a:pPr algn="r" defTabSz="457200" fontAlgn="auto">
              <a:spcBef>
                <a:spcPts val="0"/>
              </a:spcBef>
              <a:spcAft>
                <a:spcPts val="0"/>
              </a:spcAft>
            </a:pPr>
            <a:r>
              <a:rPr lang="en-US" sz="800" smtClean="0">
                <a:solidFill>
                  <a:prstClr val="black">
                    <a:lumMod val="50000"/>
                    <a:lumOff val="50000"/>
                  </a:prstClr>
                </a:solidFill>
                <a:latin typeface="Calibri"/>
              </a:rPr>
              <a:t>FALL 2013</a:t>
            </a:r>
            <a:endParaRPr lang="en-US" sz="800" dirty="0">
              <a:solidFill>
                <a:prstClr val="black">
                  <a:lumMod val="50000"/>
                  <a:lumOff val="50000"/>
                </a:prstClr>
              </a:solidFill>
              <a:latin typeface="Calibri"/>
            </a:endParaRPr>
          </a:p>
        </p:txBody>
      </p:sp>
    </p:spTree>
    <p:extLst>
      <p:ext uri="{BB962C8B-B14F-4D97-AF65-F5344CB8AC3E}">
        <p14:creationId xmlns:p14="http://schemas.microsoft.com/office/powerpoint/2010/main" val="28089759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use-Graphic_outline-3foundations.png"/>
          <p:cNvPicPr>
            <a:picLocks noChangeAspect="1"/>
          </p:cNvPicPr>
          <p:nvPr/>
        </p:nvPicPr>
        <p:blipFill rotWithShape="1">
          <a:blip r:embed="rId3">
            <a:extLst>
              <a:ext uri="{28A0092B-C50C-407E-A947-70E740481C1C}">
                <a14:useLocalDpi xmlns:a14="http://schemas.microsoft.com/office/drawing/2010/main"/>
              </a:ext>
            </a:extLst>
          </a:blip>
          <a:srcRect t="2784" b="1"/>
          <a:stretch/>
        </p:blipFill>
        <p:spPr>
          <a:xfrm>
            <a:off x="818445" y="1600200"/>
            <a:ext cx="7323666" cy="5339817"/>
          </a:xfrm>
          <a:prstGeom prst="rect">
            <a:avLst/>
          </a:prstGeom>
        </p:spPr>
      </p:pic>
      <p:sp>
        <p:nvSpPr>
          <p:cNvPr id="2" name="Title 1"/>
          <p:cNvSpPr>
            <a:spLocks noGrp="1"/>
          </p:cNvSpPr>
          <p:nvPr>
            <p:ph type="title"/>
          </p:nvPr>
        </p:nvSpPr>
        <p:spPr/>
        <p:txBody>
          <a:bodyPr>
            <a:normAutofit fontScale="90000"/>
          </a:bodyPr>
          <a:lstStyle/>
          <a:p>
            <a:r>
              <a:rPr lang="en-US" dirty="0"/>
              <a:t>FRAMEWORK FOR EFFECTIVE PRACTICE </a:t>
            </a:r>
            <a:br>
              <a:rPr lang="en-US" dirty="0"/>
            </a:br>
            <a:r>
              <a:rPr lang="en-US" sz="2200" dirty="0"/>
              <a:t>SUPPORTING SCHOOL READINESS FOR ALL CHILDREN</a:t>
            </a:r>
          </a:p>
        </p:txBody>
      </p:sp>
      <p:pic>
        <p:nvPicPr>
          <p:cNvPr id="4" name="Content Placeholder 3" descr="House-Framework-10-23-2011-2.png"/>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t="4253" b="2181"/>
          <a:stretch/>
        </p:blipFill>
        <p:spPr>
          <a:xfrm>
            <a:off x="1817979" y="1840941"/>
            <a:ext cx="5592525" cy="4646655"/>
          </a:xfrm>
        </p:spPr>
      </p:pic>
      <p:sp>
        <p:nvSpPr>
          <p:cNvPr id="3" name="Rectangle 2"/>
          <p:cNvSpPr/>
          <p:nvPr/>
        </p:nvSpPr>
        <p:spPr>
          <a:xfrm>
            <a:off x="1072444" y="1840941"/>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TextBox 5"/>
          <p:cNvSpPr txBox="1"/>
          <p:nvPr/>
        </p:nvSpPr>
        <p:spPr>
          <a:xfrm>
            <a:off x="1636889" y="4331227"/>
            <a:ext cx="5773615" cy="1200329"/>
          </a:xfrm>
          <a:prstGeom prst="rect">
            <a:avLst/>
          </a:prstGeom>
          <a:noFill/>
        </p:spPr>
        <p:txBody>
          <a:bodyPr wrap="square" rtlCol="0">
            <a:spAutoFit/>
          </a:bodyPr>
          <a:lstStyle/>
          <a:p>
            <a:pPr algn="ctr"/>
            <a:r>
              <a:rPr lang="en-US" sz="3600" dirty="0" smtClean="0">
                <a:solidFill>
                  <a:srgbClr val="3366FF"/>
                </a:solidFill>
                <a:latin typeface="Century Gothic"/>
                <a:cs typeface="Century Gothic"/>
              </a:rPr>
              <a:t>FOCUS ON</a:t>
            </a:r>
          </a:p>
          <a:p>
            <a:pPr algn="ctr"/>
            <a:r>
              <a:rPr lang="en-US" sz="3600" dirty="0" smtClean="0">
                <a:solidFill>
                  <a:srgbClr val="3366FF"/>
                </a:solidFill>
                <a:latin typeface="Century Gothic"/>
                <a:cs typeface="Century Gothic"/>
              </a:rPr>
              <a:t>FOUNDATION</a:t>
            </a:r>
            <a:endParaRPr lang="en-US" sz="3600" dirty="0">
              <a:solidFill>
                <a:srgbClr val="3366FF"/>
              </a:solidFill>
              <a:latin typeface="Century Gothic"/>
              <a:cs typeface="Century Gothic"/>
            </a:endParaRPr>
          </a:p>
        </p:txBody>
      </p:sp>
    </p:spTree>
    <p:extLst>
      <p:ext uri="{BB962C8B-B14F-4D97-AF65-F5344CB8AC3E}">
        <p14:creationId xmlns:p14="http://schemas.microsoft.com/office/powerpoint/2010/main" val="549467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Objectives</a:t>
            </a:r>
            <a:endParaRPr lang="en-US" dirty="0"/>
          </a:p>
        </p:txBody>
      </p:sp>
      <p:sp>
        <p:nvSpPr>
          <p:cNvPr id="4" name="Rectangle 3"/>
          <p:cNvSpPr/>
          <p:nvPr/>
        </p:nvSpPr>
        <p:spPr>
          <a:xfrm>
            <a:off x="471129" y="1950256"/>
            <a:ext cx="8216834" cy="929610"/>
          </a:xfrm>
          <a:prstGeom prst="rect">
            <a:avLst/>
          </a:prstGeom>
          <a:noFill/>
          <a:ln w="38100" cmpd="sng">
            <a:solidFill>
              <a:srgbClr val="259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Provide a definition </a:t>
            </a:r>
            <a:r>
              <a:rPr lang="en-US" sz="2400" dirty="0" smtClean="0">
                <a:solidFill>
                  <a:schemeClr val="tx1"/>
                </a:solidFill>
                <a:latin typeface="Century Gothic"/>
                <a:cs typeface="Century Gothic"/>
              </a:rPr>
              <a:t>of</a:t>
            </a:r>
            <a:r>
              <a:rPr lang="en-US" sz="2400" dirty="0" smtClean="0">
                <a:solidFill>
                  <a:schemeClr val="tx1"/>
                </a:solidFill>
              </a:rPr>
              <a:t> </a:t>
            </a:r>
            <a:r>
              <a:rPr lang="en-US" sz="2400" dirty="0">
                <a:solidFill>
                  <a:schemeClr val="tx1"/>
                </a:solidFill>
                <a:latin typeface="Century Gothic"/>
              </a:rPr>
              <a:t>m</a:t>
            </a:r>
            <a:r>
              <a:rPr lang="en-US" sz="2400" dirty="0" smtClean="0">
                <a:solidFill>
                  <a:schemeClr val="tx1"/>
                </a:solidFill>
                <a:latin typeface="Century Gothic"/>
                <a:cs typeface="Century Gothic"/>
              </a:rPr>
              <a:t>aking </a:t>
            </a:r>
            <a:r>
              <a:rPr lang="en-US" sz="2400" dirty="0">
                <a:solidFill>
                  <a:schemeClr val="tx1"/>
                </a:solidFill>
                <a:latin typeface="Century Gothic"/>
                <a:cs typeface="Century Gothic"/>
              </a:rPr>
              <a:t>l</a:t>
            </a:r>
            <a:r>
              <a:rPr lang="en-US" sz="2400" dirty="0" smtClean="0">
                <a:solidFill>
                  <a:schemeClr val="tx1"/>
                </a:solidFill>
                <a:latin typeface="Century Gothic"/>
                <a:cs typeface="Century Gothic"/>
              </a:rPr>
              <a:t>earning </a:t>
            </a:r>
            <a:r>
              <a:rPr lang="en-US" sz="2400" dirty="0">
                <a:solidFill>
                  <a:schemeClr val="tx1"/>
                </a:solidFill>
                <a:latin typeface="Century Gothic"/>
                <a:cs typeface="Century Gothic"/>
              </a:rPr>
              <a:t>m</a:t>
            </a:r>
            <a:r>
              <a:rPr lang="en-US" sz="2400" dirty="0" smtClean="0">
                <a:solidFill>
                  <a:schemeClr val="tx1"/>
                </a:solidFill>
                <a:latin typeface="Century Gothic"/>
                <a:cs typeface="Century Gothic"/>
              </a:rPr>
              <a:t>eaningful </a:t>
            </a:r>
            <a:r>
              <a:rPr lang="en-US" sz="2400" dirty="0">
                <a:solidFill>
                  <a:schemeClr val="tx1"/>
                </a:solidFill>
                <a:latin typeface="Century Gothic"/>
                <a:cs typeface="Century Gothic"/>
              </a:rPr>
              <a:t>for </a:t>
            </a:r>
            <a:r>
              <a:rPr lang="en-US" sz="2400" dirty="0" smtClean="0">
                <a:solidFill>
                  <a:schemeClr val="tx1"/>
                </a:solidFill>
                <a:latin typeface="Century Gothic"/>
                <a:cs typeface="Century Gothic"/>
              </a:rPr>
              <a:t>children.</a:t>
            </a:r>
            <a:endParaRPr lang="en-US" sz="2400" dirty="0">
              <a:solidFill>
                <a:schemeClr val="tx1"/>
              </a:solidFill>
              <a:latin typeface="Century Gothic"/>
              <a:cs typeface="Century Gothic"/>
            </a:endParaRPr>
          </a:p>
        </p:txBody>
      </p:sp>
      <p:sp>
        <p:nvSpPr>
          <p:cNvPr id="5" name="Rectangle 4"/>
          <p:cNvSpPr/>
          <p:nvPr/>
        </p:nvSpPr>
        <p:spPr>
          <a:xfrm>
            <a:off x="471129" y="3066129"/>
            <a:ext cx="8216834" cy="1000514"/>
          </a:xfrm>
          <a:prstGeom prst="rect">
            <a:avLst/>
          </a:prstGeom>
          <a:noFill/>
          <a:ln w="38100" cmpd="sng">
            <a:solidFill>
              <a:srgbClr val="C496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Give examples and strategies </a:t>
            </a:r>
            <a:r>
              <a:rPr lang="en-US" sz="2400" dirty="0" smtClean="0">
                <a:solidFill>
                  <a:schemeClr val="tx1"/>
                </a:solidFill>
                <a:latin typeface="Century Gothic"/>
                <a:cs typeface="Century Gothic"/>
              </a:rPr>
              <a:t>of how teachers can make learning meaningful in the classroom.</a:t>
            </a:r>
            <a:endParaRPr lang="en-US" sz="2400" dirty="0">
              <a:solidFill>
                <a:schemeClr val="tx1"/>
              </a:solidFill>
              <a:latin typeface="Century Gothic"/>
              <a:cs typeface="Century Gothic"/>
            </a:endParaRPr>
          </a:p>
        </p:txBody>
      </p:sp>
      <p:sp>
        <p:nvSpPr>
          <p:cNvPr id="6" name="Rectangle 5"/>
          <p:cNvSpPr/>
          <p:nvPr/>
        </p:nvSpPr>
        <p:spPr>
          <a:xfrm>
            <a:off x="471129" y="4278072"/>
            <a:ext cx="8216834" cy="930510"/>
          </a:xfrm>
          <a:prstGeom prst="rect">
            <a:avLst/>
          </a:prstGeom>
          <a:noFill/>
          <a:ln w="38100" cmpd="sng">
            <a:solidFill>
              <a:srgbClr val="F47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Connect</a:t>
            </a:r>
            <a:r>
              <a:rPr lang="en-US" sz="2400" dirty="0">
                <a:solidFill>
                  <a:schemeClr val="tx1"/>
                </a:solidFill>
                <a:latin typeface="Century Gothic"/>
                <a:cs typeface="Century Gothic"/>
              </a:rPr>
              <a:t> to the Head Start Child Development </a:t>
            </a:r>
            <a:r>
              <a:rPr lang="en-US" sz="2400" dirty="0" smtClean="0">
                <a:solidFill>
                  <a:schemeClr val="tx1"/>
                </a:solidFill>
                <a:latin typeface="Century Gothic"/>
                <a:cs typeface="Century Gothic"/>
              </a:rPr>
              <a:t/>
            </a:r>
            <a:br>
              <a:rPr lang="en-US" sz="2400" dirty="0" smtClean="0">
                <a:solidFill>
                  <a:schemeClr val="tx1"/>
                </a:solidFill>
                <a:latin typeface="Century Gothic"/>
                <a:cs typeface="Century Gothic"/>
              </a:rPr>
            </a:br>
            <a:r>
              <a:rPr lang="en-US" sz="2400" dirty="0" smtClean="0">
                <a:solidFill>
                  <a:schemeClr val="tx1"/>
                </a:solidFill>
                <a:latin typeface="Century Gothic"/>
                <a:cs typeface="Century Gothic"/>
              </a:rPr>
              <a:t>and </a:t>
            </a:r>
            <a:r>
              <a:rPr lang="en-US" sz="2400" dirty="0">
                <a:solidFill>
                  <a:schemeClr val="tx1"/>
                </a:solidFill>
                <a:latin typeface="Century Gothic"/>
                <a:cs typeface="Century Gothic"/>
              </a:rPr>
              <a:t>Early Learning Framework.</a:t>
            </a:r>
          </a:p>
        </p:txBody>
      </p:sp>
      <p:sp>
        <p:nvSpPr>
          <p:cNvPr id="7" name="Rectangle 6"/>
          <p:cNvSpPr/>
          <p:nvPr/>
        </p:nvSpPr>
        <p:spPr>
          <a:xfrm>
            <a:off x="471129" y="5401790"/>
            <a:ext cx="8216834" cy="955611"/>
          </a:xfrm>
          <a:prstGeom prst="rect">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Provide suggestions </a:t>
            </a:r>
            <a:r>
              <a:rPr lang="en-US" sz="2400" dirty="0">
                <a:solidFill>
                  <a:schemeClr val="tx1"/>
                </a:solidFill>
                <a:latin typeface="Century Gothic"/>
                <a:cs typeface="Century Gothic"/>
              </a:rPr>
              <a:t>for </a:t>
            </a:r>
            <a:r>
              <a:rPr lang="en-US" sz="2400" dirty="0" smtClean="0">
                <a:solidFill>
                  <a:schemeClr val="tx1"/>
                </a:solidFill>
                <a:latin typeface="Century Gothic"/>
                <a:cs typeface="Century Gothic"/>
              </a:rPr>
              <a:t>teachers on how to make learning meaningful for children.</a:t>
            </a:r>
            <a:endParaRPr lang="en-US" sz="2400" dirty="0">
              <a:solidFill>
                <a:schemeClr val="tx1"/>
              </a:solidFill>
              <a:latin typeface="Century Gothic"/>
              <a:cs typeface="Century Gothic"/>
            </a:endParaRPr>
          </a:p>
        </p:txBody>
      </p:sp>
    </p:spTree>
    <p:extLst>
      <p:ext uri="{BB962C8B-B14F-4D97-AF65-F5344CB8AC3E}">
        <p14:creationId xmlns:p14="http://schemas.microsoft.com/office/powerpoint/2010/main" val="849129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n-US" sz="2900" dirty="0" smtClean="0"/>
              <a:t>What does making learning meaningful look like?</a:t>
            </a:r>
            <a:endParaRPr lang="en-US" sz="2900" dirty="0"/>
          </a:p>
        </p:txBody>
      </p:sp>
      <p:sp>
        <p:nvSpPr>
          <p:cNvPr id="2" name="Content Placeholder 1"/>
          <p:cNvSpPr>
            <a:spLocks noGrp="1"/>
          </p:cNvSpPr>
          <p:nvPr>
            <p:ph idx="1"/>
          </p:nvPr>
        </p:nvSpPr>
        <p:spPr>
          <a:xfrm>
            <a:off x="331984" y="1719262"/>
            <a:ext cx="8559307" cy="4850619"/>
          </a:xfrm>
        </p:spPr>
        <p:txBody>
          <a:bodyPr>
            <a:normAutofit/>
          </a:bodyPr>
          <a:lstStyle/>
          <a:p>
            <a:pPr marL="301752" indent="-182880">
              <a:lnSpc>
                <a:spcPct val="114000"/>
              </a:lnSpc>
              <a:spcAft>
                <a:spcPts val="1200"/>
              </a:spcAft>
              <a:defRPr/>
            </a:pPr>
            <a:r>
              <a:rPr lang="en-US" sz="3200" dirty="0" smtClean="0">
                <a:solidFill>
                  <a:srgbClr val="07973D"/>
                </a:solidFill>
              </a:rPr>
              <a:t>Li</a:t>
            </a:r>
            <a:r>
              <a:rPr lang="en-US" dirty="0">
                <a:solidFill>
                  <a:srgbClr val="259828"/>
                </a:solidFill>
              </a:rPr>
              <a:t>n</a:t>
            </a:r>
            <a:r>
              <a:rPr lang="en-US" sz="3200" dirty="0" smtClean="0">
                <a:solidFill>
                  <a:srgbClr val="07973D"/>
                </a:solidFill>
              </a:rPr>
              <a:t>ks new learning to children’s previous experiences.</a:t>
            </a:r>
          </a:p>
          <a:p>
            <a:pPr marL="301752" indent="-182880">
              <a:lnSpc>
                <a:spcPct val="114000"/>
              </a:lnSpc>
              <a:spcAft>
                <a:spcPts val="1200"/>
              </a:spcAft>
              <a:defRPr/>
            </a:pPr>
            <a:r>
              <a:rPr lang="en-US" sz="3200" dirty="0" smtClean="0">
                <a:solidFill>
                  <a:srgbClr val="FF6600"/>
                </a:solidFill>
              </a:rPr>
              <a:t>Relates concepts to children’s lives.</a:t>
            </a:r>
            <a:endParaRPr lang="en-US" sz="3200" dirty="0" smtClean="0">
              <a:solidFill>
                <a:schemeClr val="accent6"/>
              </a:solidFill>
            </a:endParaRPr>
          </a:p>
          <a:p>
            <a:pPr marL="301752" indent="-182880">
              <a:lnSpc>
                <a:spcPct val="114000"/>
              </a:lnSpc>
              <a:spcAft>
                <a:spcPts val="1200"/>
              </a:spcAft>
              <a:defRPr/>
            </a:pPr>
            <a:r>
              <a:rPr lang="en-US" dirty="0" smtClean="0">
                <a:solidFill>
                  <a:srgbClr val="045F7B"/>
                </a:solidFill>
              </a:rPr>
              <a:t>Provides children with hands-on learning opportunities.</a:t>
            </a:r>
            <a:endParaRPr lang="en-US" sz="3200" dirty="0" smtClean="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952625"/>
            <a:ext cx="8195203" cy="1640023"/>
          </a:xfrm>
          <a:prstGeom prst="rect">
            <a:avLst/>
          </a:prstGeom>
          <a:solidFill>
            <a:srgbClr val="0599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2800" dirty="0"/>
              <a:t>link new learning to children’s previous experience</a:t>
            </a:r>
          </a:p>
        </p:txBody>
      </p:sp>
      <p:sp>
        <p:nvSpPr>
          <p:cNvPr id="2" name="Content Placeholder 1"/>
          <p:cNvSpPr>
            <a:spLocks noGrp="1"/>
          </p:cNvSpPr>
          <p:nvPr>
            <p:ph idx="1"/>
          </p:nvPr>
        </p:nvSpPr>
        <p:spPr>
          <a:xfrm>
            <a:off x="587442" y="2229414"/>
            <a:ext cx="7806337" cy="980482"/>
          </a:xfrm>
        </p:spPr>
        <p:txBody>
          <a:bodyPr>
            <a:noAutofit/>
          </a:bodyPr>
          <a:lstStyle/>
          <a:p>
            <a:pPr marL="0" indent="0">
              <a:buNone/>
            </a:pPr>
            <a:r>
              <a:rPr lang="en-US" dirty="0">
                <a:solidFill>
                  <a:schemeClr val="bg1"/>
                </a:solidFill>
              </a:rPr>
              <a:t>Link children’s new knowledge to what they have </a:t>
            </a:r>
            <a:r>
              <a:rPr lang="en-US" dirty="0" smtClean="0">
                <a:solidFill>
                  <a:schemeClr val="bg1"/>
                </a:solidFill>
              </a:rPr>
              <a:t>learned.  </a:t>
            </a:r>
          </a:p>
        </p:txBody>
      </p:sp>
      <p:sp>
        <p:nvSpPr>
          <p:cNvPr id="6" name="TextBox 5"/>
          <p:cNvSpPr txBox="1"/>
          <p:nvPr/>
        </p:nvSpPr>
        <p:spPr>
          <a:xfrm>
            <a:off x="562088" y="3696578"/>
            <a:ext cx="4060712" cy="2585323"/>
          </a:xfrm>
          <a:prstGeom prst="rect">
            <a:avLst/>
          </a:prstGeom>
          <a:noFill/>
        </p:spPr>
        <p:txBody>
          <a:bodyPr wrap="square" rtlCol="0">
            <a:spAutoFit/>
          </a:bodyPr>
          <a:lstStyle/>
          <a:p>
            <a:r>
              <a:rPr lang="en-US" dirty="0" smtClean="0">
                <a:solidFill>
                  <a:srgbClr val="008000"/>
                </a:solidFill>
                <a:latin typeface="Century Gothic"/>
                <a:cs typeface="Century Gothic"/>
              </a:rPr>
              <a:t>“</a:t>
            </a:r>
            <a:r>
              <a:rPr lang="en-US" dirty="0">
                <a:solidFill>
                  <a:srgbClr val="008000"/>
                </a:solidFill>
                <a:latin typeface="Century Gothic"/>
                <a:cs typeface="Century Gothic"/>
              </a:rPr>
              <a:t>Remember last week when we took a trip to the farm</a:t>
            </a:r>
            <a:r>
              <a:rPr lang="en-US" dirty="0" smtClean="0">
                <a:solidFill>
                  <a:srgbClr val="008000"/>
                </a:solidFill>
                <a:latin typeface="Century Gothic"/>
                <a:cs typeface="Century Gothic"/>
              </a:rPr>
              <a:t>? We </a:t>
            </a:r>
            <a:r>
              <a:rPr lang="en-US" dirty="0">
                <a:solidFill>
                  <a:srgbClr val="008000"/>
                </a:solidFill>
                <a:latin typeface="Century Gothic"/>
                <a:cs typeface="Century Gothic"/>
              </a:rPr>
              <a:t>were able to see how lots of different vegetables grow. Some grow under the ground and some grow above ground. Today we are going to use some of those same vegetables to make a yummy </a:t>
            </a:r>
            <a:r>
              <a:rPr lang="en-US" dirty="0" smtClean="0">
                <a:solidFill>
                  <a:srgbClr val="008000"/>
                </a:solidFill>
                <a:latin typeface="Century Gothic"/>
                <a:cs typeface="Century Gothic"/>
              </a:rPr>
              <a:t>vegetable </a:t>
            </a:r>
            <a:r>
              <a:rPr lang="en-US" dirty="0">
                <a:solidFill>
                  <a:srgbClr val="008000"/>
                </a:solidFill>
                <a:latin typeface="Century Gothic"/>
                <a:cs typeface="Century Gothic"/>
              </a:rPr>
              <a:t>soup for our families.”</a:t>
            </a:r>
            <a:endParaRPr lang="en-US" dirty="0" smtClean="0">
              <a:solidFill>
                <a:srgbClr val="008000"/>
              </a:solidFill>
              <a:latin typeface="Century Gothic"/>
              <a:cs typeface="Century Gothic"/>
            </a:endParaRPr>
          </a:p>
        </p:txBody>
      </p:sp>
      <p:pic>
        <p:nvPicPr>
          <p:cNvPr id="5" name="Picture 4" descr="Cook Inlet-Jason-P011.jpg"/>
          <p:cNvPicPr>
            <a:picLocks noChangeAspect="1"/>
          </p:cNvPicPr>
          <p:nvPr/>
        </p:nvPicPr>
        <p:blipFill rotWithShape="1">
          <a:blip r:embed="rId3" cstate="print">
            <a:extLst>
              <a:ext uri="{28A0092B-C50C-407E-A947-70E740481C1C}">
                <a14:useLocalDpi xmlns:a14="http://schemas.microsoft.com/office/drawing/2010/main" val="0"/>
              </a:ext>
            </a:extLst>
          </a:blip>
          <a:srcRect l="3396" t="15185" r="18695"/>
          <a:stretch/>
        </p:blipFill>
        <p:spPr>
          <a:xfrm>
            <a:off x="4513908" y="3386758"/>
            <a:ext cx="3988742" cy="2895143"/>
          </a:xfrm>
          <a:prstGeom prst="rect">
            <a:avLst/>
          </a:prstGeom>
        </p:spPr>
      </p:pic>
    </p:spTree>
    <p:extLst>
      <p:ext uri="{BB962C8B-B14F-4D97-AF65-F5344CB8AC3E}">
        <p14:creationId xmlns:p14="http://schemas.microsoft.com/office/powerpoint/2010/main" val="3182591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952625"/>
            <a:ext cx="8195203" cy="1640023"/>
          </a:xfrm>
          <a:prstGeom prst="rect">
            <a:avLst/>
          </a:prstGeom>
          <a:solidFill>
            <a:srgbClr val="F47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2800" dirty="0"/>
              <a:t>Relate concepts to children’s lives</a:t>
            </a:r>
            <a:endParaRPr lang="en-US" sz="2800" dirty="0">
              <a:solidFill>
                <a:srgbClr val="00C900"/>
              </a:solidFill>
            </a:endParaRPr>
          </a:p>
        </p:txBody>
      </p:sp>
      <p:sp>
        <p:nvSpPr>
          <p:cNvPr id="2" name="Content Placeholder 1"/>
          <p:cNvSpPr>
            <a:spLocks noGrp="1"/>
          </p:cNvSpPr>
          <p:nvPr>
            <p:ph idx="1"/>
          </p:nvPr>
        </p:nvSpPr>
        <p:spPr>
          <a:xfrm>
            <a:off x="487100" y="2089767"/>
            <a:ext cx="8063248" cy="1039908"/>
          </a:xfrm>
        </p:spPr>
        <p:txBody>
          <a:bodyPr>
            <a:noAutofit/>
          </a:bodyPr>
          <a:lstStyle/>
          <a:p>
            <a:pPr marL="0" indent="0">
              <a:buNone/>
            </a:pPr>
            <a:r>
              <a:rPr lang="en-US" dirty="0">
                <a:solidFill>
                  <a:srgbClr val="FFFFFF"/>
                </a:solidFill>
              </a:rPr>
              <a:t>Teach concepts that are a part of children's everyday experiences.</a:t>
            </a:r>
          </a:p>
        </p:txBody>
      </p:sp>
      <p:sp>
        <p:nvSpPr>
          <p:cNvPr id="4" name="TextBox 3"/>
          <p:cNvSpPr txBox="1"/>
          <p:nvPr/>
        </p:nvSpPr>
        <p:spPr>
          <a:xfrm>
            <a:off x="3966488" y="3814055"/>
            <a:ext cx="4583860" cy="2409891"/>
          </a:xfrm>
          <a:prstGeom prst="rect">
            <a:avLst/>
          </a:prstGeom>
          <a:noFill/>
        </p:spPr>
        <p:txBody>
          <a:bodyPr wrap="square" rtlCol="0">
            <a:spAutoFit/>
          </a:bodyPr>
          <a:lstStyle/>
          <a:p>
            <a:pPr>
              <a:lnSpc>
                <a:spcPct val="120000"/>
              </a:lnSpc>
            </a:pPr>
            <a:r>
              <a:rPr lang="en-US" dirty="0" smtClean="0">
                <a:solidFill>
                  <a:srgbClr val="008000"/>
                </a:solidFill>
                <a:latin typeface="Century Gothic"/>
                <a:cs typeface="Century Gothic"/>
              </a:rPr>
              <a:t>During a unit on recycling children </a:t>
            </a:r>
            <a:r>
              <a:rPr lang="en-US" dirty="0">
                <a:solidFill>
                  <a:srgbClr val="008000"/>
                </a:solidFill>
                <a:latin typeface="Century Gothic"/>
                <a:cs typeface="Century Gothic"/>
              </a:rPr>
              <a:t>bring in used food boxes from home. </a:t>
            </a:r>
            <a:r>
              <a:rPr lang="en-US" dirty="0" smtClean="0">
                <a:solidFill>
                  <a:srgbClr val="008000"/>
                </a:solidFill>
                <a:latin typeface="Century Gothic"/>
                <a:cs typeface="Century Gothic"/>
              </a:rPr>
              <a:t>Children flatten </a:t>
            </a:r>
            <a:r>
              <a:rPr lang="en-US" dirty="0">
                <a:solidFill>
                  <a:srgbClr val="008000"/>
                </a:solidFill>
                <a:latin typeface="Century Gothic"/>
                <a:cs typeface="Century Gothic"/>
              </a:rPr>
              <a:t>them down </a:t>
            </a:r>
            <a:r>
              <a:rPr lang="en-US" dirty="0" smtClean="0">
                <a:solidFill>
                  <a:srgbClr val="008000"/>
                </a:solidFill>
                <a:latin typeface="Century Gothic"/>
                <a:cs typeface="Century Gothic"/>
              </a:rPr>
              <a:t>and collect them in a classroom bin.</a:t>
            </a:r>
          </a:p>
          <a:p>
            <a:pPr>
              <a:lnSpc>
                <a:spcPct val="120000"/>
              </a:lnSpc>
            </a:pPr>
            <a:r>
              <a:rPr lang="en-US" dirty="0">
                <a:solidFill>
                  <a:srgbClr val="008000"/>
                </a:solidFill>
                <a:latin typeface="Century Gothic"/>
                <a:cs typeface="Century Gothic"/>
              </a:rPr>
              <a:t>When the classroom bin becomes full, they take a walking field trip to </a:t>
            </a:r>
            <a:r>
              <a:rPr lang="en-US" dirty="0" smtClean="0">
                <a:solidFill>
                  <a:srgbClr val="008000"/>
                </a:solidFill>
                <a:latin typeface="Century Gothic"/>
                <a:cs typeface="Century Gothic"/>
              </a:rPr>
              <a:t>the  </a:t>
            </a:r>
            <a:r>
              <a:rPr lang="en-US" dirty="0">
                <a:solidFill>
                  <a:srgbClr val="008000"/>
                </a:solidFill>
                <a:latin typeface="Century Gothic"/>
                <a:cs typeface="Century Gothic"/>
              </a:rPr>
              <a:t>school's large recycling container. </a:t>
            </a:r>
            <a:endParaRPr lang="en-US" dirty="0" smtClean="0">
              <a:solidFill>
                <a:srgbClr val="008000"/>
              </a:solidFill>
              <a:latin typeface="Century Gothic"/>
              <a:cs typeface="Century Gothic"/>
            </a:endParaRPr>
          </a:p>
        </p:txBody>
      </p:sp>
      <p:pic>
        <p:nvPicPr>
          <p:cNvPr id="8" name="Picture 7" descr="Cook Inlet-Jason-P013.jpg"/>
          <p:cNvPicPr>
            <a:picLocks noChangeAspect="1"/>
          </p:cNvPicPr>
          <p:nvPr/>
        </p:nvPicPr>
        <p:blipFill rotWithShape="1">
          <a:blip r:embed="rId3" cstate="print">
            <a:extLst>
              <a:ext uri="{28A0092B-C50C-407E-A947-70E740481C1C}">
                <a14:useLocalDpi xmlns:a14="http://schemas.microsoft.com/office/drawing/2010/main" val="0"/>
              </a:ext>
            </a:extLst>
          </a:blip>
          <a:srcRect l="32193" t="4498" r="11202" b="20017"/>
          <a:stretch/>
        </p:blipFill>
        <p:spPr>
          <a:xfrm>
            <a:off x="601562" y="3362298"/>
            <a:ext cx="3284728" cy="2920265"/>
          </a:xfrm>
          <a:prstGeom prst="rect">
            <a:avLst/>
          </a:prstGeom>
        </p:spPr>
      </p:pic>
    </p:spTree>
    <p:extLst>
      <p:ext uri="{BB962C8B-B14F-4D97-AF65-F5344CB8AC3E}">
        <p14:creationId xmlns:p14="http://schemas.microsoft.com/office/powerpoint/2010/main" val="4075839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952625"/>
            <a:ext cx="8195203" cy="1640023"/>
          </a:xfrm>
          <a:prstGeom prst="rect">
            <a:avLst/>
          </a:prstGeom>
          <a:solidFill>
            <a:srgbClr val="045F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2800" dirty="0"/>
              <a:t>Provide children with hands-on learning</a:t>
            </a:r>
          </a:p>
        </p:txBody>
      </p:sp>
      <p:sp>
        <p:nvSpPr>
          <p:cNvPr id="2" name="Content Placeholder 1"/>
          <p:cNvSpPr>
            <a:spLocks noGrp="1"/>
          </p:cNvSpPr>
          <p:nvPr>
            <p:ph idx="1"/>
          </p:nvPr>
        </p:nvSpPr>
        <p:spPr>
          <a:xfrm>
            <a:off x="465666" y="2071673"/>
            <a:ext cx="8507785" cy="1284963"/>
          </a:xfrm>
        </p:spPr>
        <p:txBody>
          <a:bodyPr>
            <a:noAutofit/>
          </a:bodyPr>
          <a:lstStyle/>
          <a:p>
            <a:pPr marL="0" indent="0">
              <a:buNone/>
            </a:pPr>
            <a:r>
              <a:rPr lang="en-US" dirty="0">
                <a:solidFill>
                  <a:srgbClr val="FFFFFF"/>
                </a:solidFill>
              </a:rPr>
              <a:t>Bring concepts to life by putting learning into action.</a:t>
            </a:r>
          </a:p>
        </p:txBody>
      </p:sp>
      <p:sp>
        <p:nvSpPr>
          <p:cNvPr id="5" name="TextBox 4"/>
          <p:cNvSpPr txBox="1"/>
          <p:nvPr/>
        </p:nvSpPr>
        <p:spPr>
          <a:xfrm>
            <a:off x="4430359" y="3739388"/>
            <a:ext cx="4276555" cy="1754327"/>
          </a:xfrm>
          <a:prstGeom prst="rect">
            <a:avLst/>
          </a:prstGeom>
          <a:noFill/>
        </p:spPr>
        <p:txBody>
          <a:bodyPr wrap="square" rtlCol="0">
            <a:spAutoFit/>
          </a:bodyPr>
          <a:lstStyle/>
          <a:p>
            <a:pPr>
              <a:spcBef>
                <a:spcPts val="600"/>
              </a:spcBef>
            </a:pPr>
            <a:r>
              <a:rPr lang="en-US" dirty="0">
                <a:solidFill>
                  <a:srgbClr val="008000"/>
                </a:solidFill>
                <a:latin typeface="Century Gothic"/>
                <a:cs typeface="Century Gothic"/>
              </a:rPr>
              <a:t>While children are playing outside in the snow, the teacher says, “Later today, we’ll have a chance to meet with our friend from the zoo who will let us touch and feel the fur that keeps animals warm in the winter.” </a:t>
            </a:r>
            <a:endParaRPr lang="en-US" sz="1450" dirty="0">
              <a:solidFill>
                <a:srgbClr val="008000"/>
              </a:solidFill>
              <a:latin typeface="Century Gothic"/>
              <a:cs typeface="Century Gothic"/>
            </a:endParaRPr>
          </a:p>
        </p:txBody>
      </p:sp>
      <p:pic>
        <p:nvPicPr>
          <p:cNvPr id="4" name="Picture 3" descr="Cook Inlet-Stacey-P082.jpg"/>
          <p:cNvPicPr>
            <a:picLocks noChangeAspect="1"/>
          </p:cNvPicPr>
          <p:nvPr/>
        </p:nvPicPr>
        <p:blipFill rotWithShape="1">
          <a:blip r:embed="rId3" cstate="print">
            <a:extLst>
              <a:ext uri="{28A0092B-C50C-407E-A947-70E740481C1C}">
                <a14:useLocalDpi xmlns:a14="http://schemas.microsoft.com/office/drawing/2010/main" val="0"/>
              </a:ext>
            </a:extLst>
          </a:blip>
          <a:srcRect l="12165" t="11967" r="27007"/>
          <a:stretch/>
        </p:blipFill>
        <p:spPr>
          <a:xfrm>
            <a:off x="771771" y="3219867"/>
            <a:ext cx="3106616" cy="2997104"/>
          </a:xfrm>
          <a:prstGeom prst="rect">
            <a:avLst/>
          </a:prstGeom>
        </p:spPr>
      </p:pic>
    </p:spTree>
    <p:extLst>
      <p:ext uri="{BB962C8B-B14F-4D97-AF65-F5344CB8AC3E}">
        <p14:creationId xmlns:p14="http://schemas.microsoft.com/office/powerpoint/2010/main" val="808621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5590" y="2340895"/>
            <a:ext cx="5013852" cy="1673225"/>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3" name="Title 2"/>
          <p:cNvSpPr>
            <a:spLocks noGrp="1"/>
          </p:cNvSpPr>
          <p:nvPr>
            <p:ph type="title"/>
          </p:nvPr>
        </p:nvSpPr>
        <p:spPr/>
        <p:txBody>
          <a:bodyPr>
            <a:noAutofit/>
          </a:bodyPr>
          <a:lstStyle/>
          <a:p>
            <a:r>
              <a:rPr lang="en-US" sz="3300" dirty="0" smtClean="0"/>
              <a:t>HEAD START CHILD DEVELOPMENT AND EARLY LEARNING FRAMEWORK</a:t>
            </a:r>
            <a:endParaRPr lang="en-US" sz="3300" dirty="0"/>
          </a:p>
        </p:txBody>
      </p:sp>
      <p:sp>
        <p:nvSpPr>
          <p:cNvPr id="2" name="Content Placeholder 1"/>
          <p:cNvSpPr>
            <a:spLocks noGrp="1"/>
          </p:cNvSpPr>
          <p:nvPr>
            <p:ph sz="half" idx="1"/>
          </p:nvPr>
        </p:nvSpPr>
        <p:spPr>
          <a:xfrm>
            <a:off x="560462" y="2394870"/>
            <a:ext cx="4767266" cy="1619250"/>
          </a:xfrm>
        </p:spPr>
        <p:txBody>
          <a:bodyPr>
            <a:normAutofit/>
          </a:bodyPr>
          <a:lstStyle/>
          <a:p>
            <a:pPr marL="0" indent="0">
              <a:spcAft>
                <a:spcPts val="600"/>
              </a:spcAft>
              <a:buNone/>
            </a:pPr>
            <a:r>
              <a:rPr lang="en-US" sz="2400" i="1" dirty="0">
                <a:solidFill>
                  <a:srgbClr val="FFFFFF"/>
                </a:solidFill>
              </a:rPr>
              <a:t>Making L</a:t>
            </a:r>
            <a:r>
              <a:rPr lang="en-US" sz="2400" i="1" dirty="0" smtClean="0">
                <a:solidFill>
                  <a:srgbClr val="FFFFFF"/>
                </a:solidFill>
              </a:rPr>
              <a:t>earning </a:t>
            </a:r>
            <a:r>
              <a:rPr lang="en-US" sz="2400" i="1" dirty="0">
                <a:solidFill>
                  <a:srgbClr val="FFFFFF"/>
                </a:solidFill>
              </a:rPr>
              <a:t>M</a:t>
            </a:r>
            <a:r>
              <a:rPr lang="en-US" sz="2400" i="1" dirty="0" smtClean="0">
                <a:solidFill>
                  <a:srgbClr val="FFFFFF"/>
                </a:solidFill>
              </a:rPr>
              <a:t>eaningful </a:t>
            </a:r>
            <a:r>
              <a:rPr lang="en-US" sz="2400" dirty="0">
                <a:solidFill>
                  <a:srgbClr val="FFFFFF"/>
                </a:solidFill>
              </a:rPr>
              <a:t>for </a:t>
            </a:r>
            <a:r>
              <a:rPr lang="en-US" sz="2400" dirty="0" smtClean="0">
                <a:solidFill>
                  <a:srgbClr val="FFFFFF"/>
                </a:solidFill>
              </a:rPr>
              <a:t>children </a:t>
            </a:r>
            <a:r>
              <a:rPr lang="en-US" sz="2400" dirty="0">
                <a:solidFill>
                  <a:srgbClr val="FFFFFF"/>
                </a:solidFill>
              </a:rPr>
              <a:t>is important </a:t>
            </a:r>
            <a:r>
              <a:rPr lang="en-US" sz="2400" b="1" dirty="0">
                <a:solidFill>
                  <a:srgbClr val="FFFFFF"/>
                </a:solidFill>
              </a:rPr>
              <a:t>across many domains of the Framework</a:t>
            </a:r>
            <a:r>
              <a:rPr lang="en-US" sz="2400" dirty="0">
                <a:solidFill>
                  <a:srgbClr val="FFFFFF"/>
                </a:solidFill>
              </a:rPr>
              <a:t>. </a:t>
            </a:r>
            <a:endParaRPr lang="en-US" sz="2200" dirty="0" smtClean="0">
              <a:solidFill>
                <a:srgbClr val="FFFFFF"/>
              </a:solidFill>
            </a:endParaRPr>
          </a:p>
        </p:txBody>
      </p:sp>
      <p:pic>
        <p:nvPicPr>
          <p:cNvPr id="7" name="Picture 6" descr="framework-Aug-2011-Graphic-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905000"/>
            <a:ext cx="3704035" cy="4648200"/>
          </a:xfrm>
          <a:prstGeom prst="rect">
            <a:avLst/>
          </a:prstGeom>
        </p:spPr>
      </p:pic>
      <p:sp>
        <p:nvSpPr>
          <p:cNvPr id="4" name="TextBox 3"/>
          <p:cNvSpPr txBox="1"/>
          <p:nvPr/>
        </p:nvSpPr>
        <p:spPr>
          <a:xfrm>
            <a:off x="812449" y="3966562"/>
            <a:ext cx="5449590" cy="2583271"/>
          </a:xfrm>
          <a:prstGeom prst="rect">
            <a:avLst/>
          </a:prstGeom>
          <a:noFill/>
        </p:spPr>
        <p:txBody>
          <a:bodyPr wrap="square" rtlCol="0">
            <a:spAutoFit/>
          </a:bodyPr>
          <a:lstStyle/>
          <a:p>
            <a:pPr>
              <a:lnSpc>
                <a:spcPct val="114000"/>
              </a:lnSpc>
              <a:spcAft>
                <a:spcPts val="600"/>
              </a:spcAft>
            </a:pPr>
            <a:r>
              <a:rPr lang="en-US" sz="2000" dirty="0">
                <a:latin typeface="Century Gothic"/>
                <a:cs typeface="Century Gothic"/>
              </a:rPr>
              <a:t>Some examples are</a:t>
            </a:r>
            <a:r>
              <a:rPr lang="en-US" sz="2000" dirty="0" smtClean="0">
                <a:latin typeface="Century Gothic"/>
                <a:cs typeface="Century Gothic"/>
              </a:rPr>
              <a:t>:</a:t>
            </a:r>
          </a:p>
          <a:p>
            <a:pPr marL="651510" lvl="1" indent="-285750" fontAlgn="auto">
              <a:lnSpc>
                <a:spcPct val="114000"/>
              </a:lnSpc>
              <a:spcAft>
                <a:spcPts val="600"/>
              </a:spcAft>
              <a:buFont typeface="Arial"/>
              <a:buChar char="•"/>
              <a:defRPr/>
            </a:pPr>
            <a:r>
              <a:rPr lang="en-US" sz="1600" dirty="0"/>
              <a:t>Social Studies Knowledge &amp; Skills</a:t>
            </a:r>
          </a:p>
          <a:p>
            <a:pPr marL="651510" lvl="1" indent="-285750" fontAlgn="auto">
              <a:lnSpc>
                <a:spcPct val="114000"/>
              </a:lnSpc>
              <a:spcAft>
                <a:spcPts val="600"/>
              </a:spcAft>
              <a:buFont typeface="Arial"/>
              <a:buChar char="•"/>
              <a:defRPr/>
            </a:pPr>
            <a:r>
              <a:rPr lang="en-US" sz="1600" dirty="0"/>
              <a:t>Science Knowledge &amp; Skills</a:t>
            </a:r>
          </a:p>
          <a:p>
            <a:pPr marL="651510" lvl="1" indent="-285750" fontAlgn="auto">
              <a:lnSpc>
                <a:spcPct val="114000"/>
              </a:lnSpc>
              <a:spcAft>
                <a:spcPts val="600"/>
              </a:spcAft>
              <a:buFont typeface="Arial"/>
              <a:buChar char="•"/>
              <a:defRPr/>
            </a:pPr>
            <a:r>
              <a:rPr lang="en-US" sz="1600" dirty="0"/>
              <a:t>Social &amp; Emotional Development</a:t>
            </a:r>
          </a:p>
          <a:p>
            <a:pPr marL="651510" lvl="1" indent="-285750" fontAlgn="auto">
              <a:lnSpc>
                <a:spcPct val="114000"/>
              </a:lnSpc>
              <a:spcAft>
                <a:spcPts val="600"/>
              </a:spcAft>
              <a:buFont typeface="Arial"/>
              <a:buChar char="•"/>
              <a:defRPr/>
            </a:pPr>
            <a:r>
              <a:rPr lang="en-US" sz="1600" dirty="0"/>
              <a:t>Literacy Knowledge &amp; Skills</a:t>
            </a:r>
          </a:p>
          <a:p>
            <a:pPr marL="651510" lvl="1" indent="-285750" fontAlgn="auto">
              <a:lnSpc>
                <a:spcPct val="114000"/>
              </a:lnSpc>
              <a:spcAft>
                <a:spcPts val="600"/>
              </a:spcAft>
              <a:buFont typeface="Arial"/>
              <a:buChar char="•"/>
              <a:defRPr/>
            </a:pPr>
            <a:r>
              <a:rPr lang="en-US" sz="1600" dirty="0"/>
              <a:t>Logic &amp; Reasoning</a:t>
            </a:r>
          </a:p>
          <a:p>
            <a:pPr marL="651510" lvl="1" indent="-285750" fontAlgn="auto">
              <a:lnSpc>
                <a:spcPct val="114000"/>
              </a:lnSpc>
              <a:spcAft>
                <a:spcPts val="600"/>
              </a:spcAft>
              <a:buFont typeface="Arial"/>
              <a:buChar char="•"/>
              <a:defRPr/>
            </a:pPr>
            <a:r>
              <a:rPr lang="en-US" sz="1600" dirty="0"/>
              <a:t>Creative Arts </a:t>
            </a:r>
            <a:r>
              <a:rPr lang="en-US" sz="1600" dirty="0" smtClean="0"/>
              <a:t>Expression</a:t>
            </a:r>
            <a:endParaRPr lang="en-US" sz="1600" dirty="0"/>
          </a:p>
        </p:txBody>
      </p:sp>
    </p:spTree>
    <p:extLst>
      <p:ext uri="{BB962C8B-B14F-4D97-AF65-F5344CB8AC3E}">
        <p14:creationId xmlns:p14="http://schemas.microsoft.com/office/powerpoint/2010/main" val="12405218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anine Teeth AIA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3238798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AIAN_LearningMaterials_Presentation.pptx</Template>
  <TotalTime>5652</TotalTime>
  <Words>546</Words>
  <Application>Microsoft Macintosh PowerPoint</Application>
  <PresentationFormat>On-screen Show (4:3)</PresentationFormat>
  <Paragraphs>72</Paragraphs>
  <Slides>16</Slides>
  <Notes>15</Notes>
  <HiddenSlides>0</HiddenSlides>
  <MMClips>2</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1_Office Theme</vt:lpstr>
      <vt:lpstr>Office Theme</vt:lpstr>
      <vt:lpstr>2_Office Theme</vt:lpstr>
      <vt:lpstr>Engaging Interactions:  Making learning meaningful</vt:lpstr>
      <vt:lpstr>FRAMEWORK FOR EFFECTIVE PRACTICE  SUPPORTING SCHOOL READINESS FOR ALL CHILDREN</vt:lpstr>
      <vt:lpstr>Objectives</vt:lpstr>
      <vt:lpstr>What does making learning meaningful look like?</vt:lpstr>
      <vt:lpstr>link new learning to children’s previous experience</vt:lpstr>
      <vt:lpstr>Relate concepts to children’s lives</vt:lpstr>
      <vt:lpstr>Provide children with hands-on learning</vt:lpstr>
      <vt:lpstr>HEAD START CHILD DEVELOPMENT AND EARLY LEARNING FRAMEWORK</vt:lpstr>
      <vt:lpstr>PowerPoint Presentation</vt:lpstr>
      <vt:lpstr>In this clip, the teacher relates a concept to children’s lives and links new learning to children’s previous experience </vt:lpstr>
      <vt:lpstr>PowerPoint Presentation</vt:lpstr>
      <vt:lpstr>In this clip, the teacher provides children with hands-on learning</vt:lpstr>
      <vt:lpstr>When Can I make learning meaningful for children?</vt:lpstr>
      <vt:lpstr>Improving practice</vt:lpstr>
      <vt:lpstr>Summary</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M. WILLIAMS</dc:creator>
  <cp:lastModifiedBy>Jody Marx</cp:lastModifiedBy>
  <cp:revision>538</cp:revision>
  <cp:lastPrinted>2012-08-30T17:22:25Z</cp:lastPrinted>
  <dcterms:created xsi:type="dcterms:W3CDTF">2011-09-22T18:45:06Z</dcterms:created>
  <dcterms:modified xsi:type="dcterms:W3CDTF">2013-08-09T23:29:31Z</dcterms:modified>
</cp:coreProperties>
</file>