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4" r:id="rId2"/>
  </p:sldMasterIdLst>
  <p:notesMasterIdLst>
    <p:notesMasterId r:id="rId14"/>
  </p:notesMasterIdLst>
  <p:handoutMasterIdLst>
    <p:handoutMasterId r:id="rId15"/>
  </p:handoutMasterIdLst>
  <p:sldIdLst>
    <p:sldId id="371" r:id="rId3"/>
    <p:sldId id="372" r:id="rId4"/>
    <p:sldId id="357" r:id="rId5"/>
    <p:sldId id="358" r:id="rId6"/>
    <p:sldId id="359" r:id="rId7"/>
    <p:sldId id="363" r:id="rId8"/>
    <p:sldId id="364" r:id="rId9"/>
    <p:sldId id="365" r:id="rId10"/>
    <p:sldId id="366" r:id="rId11"/>
    <p:sldId id="367" r:id="rId12"/>
    <p:sldId id="36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a Notari Syverson" initials="" lastIdx="7" clrIdx="0"/>
  <p:cmAuthor id="1" name="D. Cameron" initials="DC" lastIdx="1" clrIdx="1"/>
  <p:cmAuthor id="2" name="Crista" initials="C" lastIdx="3" clrIdx="2"/>
  <p:cmAuthor id="3" name="Maggie" initials="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1" autoAdjust="0"/>
    <p:restoredTop sz="77160" autoAdjust="0"/>
  </p:normalViewPr>
  <p:slideViewPr>
    <p:cSldViewPr snapToGrid="0">
      <p:cViewPr varScale="1">
        <p:scale>
          <a:sx n="83" d="100"/>
          <a:sy n="83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2-06-27T16:07:38.589" idx="3">
    <p:pos x="10" y="10"/>
    <p:text>This logical order is a bit confusing for me because it doesn't show the behaviors that accompany the steps. It's harder to conceptualize what these steps are.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C55052-D2DF-48C9-8C1B-721E13D4DCBA}" type="datetimeFigureOut">
              <a:rPr lang="en-US" smtClean="0"/>
              <a:t>7/6/12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D78187-A789-48D6-87EB-79A993703C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22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5979CC-4536-47EC-B038-8A1C531240C0}" type="datetimeFigureOut">
              <a:rPr lang="en-US" smtClean="0"/>
              <a:t>7/6/12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EADE1-3520-4F85-BAFA-307A1434FD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0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3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0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3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3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3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4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4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5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1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7/6/12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7/6/12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7/6/12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7/6/12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73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8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21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74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5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77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2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>
                <a:solidFill>
                  <a:srgbClr val="005DAA"/>
                </a:solidFill>
              </a:rPr>
              <a:pPr/>
              <a:t>7/6/12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8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59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22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40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38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For more Information, contact us at: </a:t>
            </a:r>
            <a:r>
              <a:rPr lang="en-US" sz="14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NCQTL@UW.EDU 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or 877-731-0764</a:t>
            </a:r>
          </a:p>
          <a:p>
            <a:pPr algn="ctr" defTabSz="457200">
              <a:spcBef>
                <a:spcPts val="600"/>
              </a:spcBef>
              <a:defRPr/>
            </a:pPr>
            <a:r>
              <a:rPr lang="en-US" sz="900" dirty="0" smtClean="0">
                <a:solidFill>
                  <a:prstClr val="black"/>
                </a:solidFill>
                <a:latin typeface="Century Gothic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dirty="0" smtClean="0">
                <a:solidFill>
                  <a:prstClr val="black"/>
                </a:solidFill>
                <a:latin typeface="Century Gothic"/>
                <a:cs typeface="Century Gothic"/>
              </a:rPr>
            </a:br>
            <a:r>
              <a:rPr lang="en-US" sz="900" dirty="0" smtClean="0">
                <a:solidFill>
                  <a:prstClr val="black"/>
                </a:solidFill>
                <a:latin typeface="Century Gothic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defTabSz="457200">
              <a:spcBef>
                <a:spcPts val="600"/>
              </a:spcBef>
            </a:pP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2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BBF0-342D-409A-9C0A-B1B451E92883}" type="datetime1">
              <a:rPr lang="en-US" smtClean="0"/>
              <a:pPr/>
              <a:t>7/6/12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D4D4D4"/>
                </a:solidFill>
              </a:rPr>
              <a:pPr algn="r"/>
              <a:t>‹#›</a:t>
            </a:fld>
            <a:endParaRPr lang="en-US" dirty="0">
              <a:solidFill>
                <a:srgbClr val="D4D4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>
                <a:solidFill>
                  <a:srgbClr val="005DAA"/>
                </a:solidFill>
              </a:rPr>
              <a:pPr/>
              <a:t>7/6/12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7/6/12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>
                <a:solidFill>
                  <a:srgbClr val="005DAA"/>
                </a:solidFill>
              </a:rPr>
              <a:pPr/>
              <a:t>7/6/12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7/6/12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7/6/12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7/6/12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7/6/12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68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3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breaking DowN?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Goals</a:t>
            </a:r>
            <a:r>
              <a:rPr lang="en-US" dirty="0" smtClean="0"/>
              <a:t> set the broad direction for a child’s learning. </a:t>
            </a:r>
          </a:p>
          <a:p>
            <a:endParaRPr lang="en-US" dirty="0"/>
          </a:p>
          <a:p>
            <a:r>
              <a:rPr lang="en-US" b="1" dirty="0" smtClean="0"/>
              <a:t>Objectives</a:t>
            </a:r>
            <a:r>
              <a:rPr lang="en-US" dirty="0" smtClean="0"/>
              <a:t> are goals broken down into smaller parts for everyday teaching.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217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36767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it down by Logical order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r="40130"/>
          <a:stretch/>
        </p:blipFill>
        <p:spPr>
          <a:xfrm>
            <a:off x="480013" y="2037594"/>
            <a:ext cx="3006239" cy="4062851"/>
          </a:xfrm>
        </p:spPr>
      </p:pic>
      <p:sp>
        <p:nvSpPr>
          <p:cNvPr id="5" name="Rectangle 4"/>
          <p:cNvSpPr/>
          <p:nvPr/>
        </p:nvSpPr>
        <p:spPr>
          <a:xfrm>
            <a:off x="3810000" y="2971801"/>
            <a:ext cx="4648200" cy="5425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>
                <a:latin typeface="Century Gothic"/>
                <a:cs typeface="Century Gothic"/>
              </a:rPr>
              <a:t>USES NUMBER </a:t>
            </a:r>
            <a:r>
              <a:rPr lang="en-US" dirty="0" smtClean="0">
                <a:latin typeface="Century Gothic"/>
                <a:cs typeface="Century Gothic"/>
              </a:rPr>
              <a:t>TO </a:t>
            </a:r>
            <a:r>
              <a:rPr lang="en-US" dirty="0">
                <a:latin typeface="Century Gothic"/>
                <a:cs typeface="Century Gothic"/>
              </a:rPr>
              <a:t>SOLVE PROBLEMS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5513614"/>
            <a:ext cx="4648200" cy="5458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/>
                <a:cs typeface="Century Gothic"/>
              </a:rPr>
              <a:t>COUNTS 10 OBJECTS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4878336"/>
            <a:ext cx="4648200" cy="5418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>
                <a:latin typeface="Century Gothic"/>
                <a:cs typeface="Century Gothic"/>
              </a:rPr>
              <a:t>COMPARES OBJECTS</a:t>
            </a:r>
          </a:p>
        </p:txBody>
      </p:sp>
      <p:pic>
        <p:nvPicPr>
          <p:cNvPr id="8" name="Picture 7" descr="MC900389528-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14088" r="23165" b="17008"/>
          <a:stretch/>
        </p:blipFill>
        <p:spPr>
          <a:xfrm>
            <a:off x="6225018" y="1971122"/>
            <a:ext cx="848807" cy="871364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5067906" y="1905000"/>
            <a:ext cx="990600" cy="914400"/>
          </a:xfrm>
          <a:prstGeom prst="up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01139" y="4243057"/>
            <a:ext cx="4648200" cy="5418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 smtClean="0">
                <a:latin typeface="Century Gothic"/>
                <a:cs typeface="Century Gothic"/>
              </a:rPr>
              <a:t>IDENTIFIES </a:t>
            </a:r>
            <a:r>
              <a:rPr lang="en-US" dirty="0">
                <a:latin typeface="Century Gothic"/>
                <a:cs typeface="Century Gothic"/>
              </a:rPr>
              <a:t>CAUSE AND EFFECT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1218" y="3607778"/>
            <a:ext cx="4648200" cy="5418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 smtClean="0">
                <a:latin typeface="Century Gothic"/>
                <a:cs typeface="Century Gothic"/>
              </a:rPr>
              <a:t>IDENTIFIES </a:t>
            </a:r>
            <a:r>
              <a:rPr lang="en-US" dirty="0">
                <a:latin typeface="Century Gothic"/>
                <a:cs typeface="Century Gothic"/>
              </a:rPr>
              <a:t>PATTERNS</a:t>
            </a:r>
          </a:p>
        </p:txBody>
      </p:sp>
    </p:spTree>
    <p:extLst>
      <p:ext uri="{BB962C8B-B14F-4D97-AF65-F5344CB8AC3E}">
        <p14:creationId xmlns:p14="http://schemas.microsoft.com/office/powerpoint/2010/main" val="18320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it down by Logical order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r="19155"/>
          <a:stretch/>
        </p:blipFill>
        <p:spPr>
          <a:xfrm>
            <a:off x="470014" y="1985420"/>
            <a:ext cx="2835184" cy="4105023"/>
          </a:xfrm>
        </p:spPr>
      </p:pic>
      <p:sp>
        <p:nvSpPr>
          <p:cNvPr id="4" name="Rectangle 3"/>
          <p:cNvSpPr/>
          <p:nvPr/>
        </p:nvSpPr>
        <p:spPr>
          <a:xfrm>
            <a:off x="3778810" y="2971800"/>
            <a:ext cx="4648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en-US" sz="2000" dirty="0" smtClean="0">
                <a:latin typeface="Century Gothic"/>
                <a:cs typeface="Century Gothic"/>
              </a:rPr>
              <a:t>Identifies 6 size concepts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5105400"/>
            <a:ext cx="4648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entury Gothic"/>
                <a:cs typeface="Century Gothic"/>
              </a:rPr>
              <a:t>Identifies 8 colors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4038600"/>
            <a:ext cx="4648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en-US" sz="2000" dirty="0" smtClean="0">
                <a:latin typeface="Century Gothic"/>
                <a:cs typeface="Century Gothic"/>
              </a:rPr>
              <a:t>Identifies 5 shapes</a:t>
            </a:r>
            <a:endParaRPr lang="en-US" sz="2000" dirty="0">
              <a:latin typeface="Century Gothic"/>
              <a:cs typeface="Century Gothic"/>
            </a:endParaRPr>
          </a:p>
        </p:txBody>
      </p:sp>
      <p:pic>
        <p:nvPicPr>
          <p:cNvPr id="8" name="Picture 7" descr="MC900389528-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14088" r="23165" b="17008"/>
          <a:stretch/>
        </p:blipFill>
        <p:spPr>
          <a:xfrm>
            <a:off x="6987807" y="1877903"/>
            <a:ext cx="1357448" cy="1393522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5112310" y="1905000"/>
            <a:ext cx="990600" cy="914400"/>
          </a:xfrm>
          <a:prstGeom prst="up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6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0" grpId="1" animBg="1"/>
      <p:bldP spid="1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0700" y="1993900"/>
            <a:ext cx="5105400" cy="2006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2800" dirty="0">
                <a:latin typeface="Century Gothic"/>
                <a:cs typeface="Century Gothic"/>
              </a:rPr>
              <a:t>Goal: </a:t>
            </a:r>
            <a:r>
              <a:rPr lang="en-US" sz="2800" dirty="0" smtClean="0">
                <a:latin typeface="Century Gothic"/>
                <a:cs typeface="Century Gothic"/>
              </a:rPr>
              <a:t>Cooperates </a:t>
            </a:r>
          </a:p>
          <a:p>
            <a:pPr lvl="2"/>
            <a:r>
              <a:rPr lang="en-US" sz="2800" dirty="0" smtClean="0">
                <a:latin typeface="Century Gothic"/>
                <a:cs typeface="Century Gothic"/>
              </a:rPr>
              <a:t>with </a:t>
            </a:r>
            <a:r>
              <a:rPr lang="en-US" sz="2800" dirty="0">
                <a:latin typeface="Century Gothic"/>
                <a:cs typeface="Century Gothic"/>
              </a:rPr>
              <a:t>peers.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0700" y="4241800"/>
            <a:ext cx="5105400" cy="2006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2800" dirty="0">
                <a:latin typeface="Century Gothic"/>
                <a:cs typeface="Century Gothic"/>
              </a:rPr>
              <a:t>Goal: </a:t>
            </a:r>
            <a:r>
              <a:rPr lang="en-US" sz="2800" dirty="0" smtClean="0">
                <a:latin typeface="Century Gothic"/>
                <a:cs typeface="Century Gothic"/>
              </a:rPr>
              <a:t>Engages</a:t>
            </a:r>
          </a:p>
          <a:p>
            <a:pPr lvl="2"/>
            <a:r>
              <a:rPr lang="en-US" sz="2800" dirty="0" smtClean="0">
                <a:latin typeface="Century Gothic"/>
                <a:cs typeface="Century Gothic"/>
              </a:rPr>
              <a:t>in </a:t>
            </a:r>
            <a:r>
              <a:rPr lang="en-US" sz="2800" dirty="0">
                <a:latin typeface="Century Gothic"/>
                <a:cs typeface="Century Gothic"/>
              </a:rPr>
              <a:t>storytelling.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0400" y="1993900"/>
            <a:ext cx="2933700" cy="2006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latin typeface="Century Gothic"/>
                <a:cs typeface="Century Gothic"/>
              </a:rPr>
              <a:t>Objective: Engages in </a:t>
            </a:r>
            <a:r>
              <a:rPr lang="en-US" sz="2200" dirty="0" smtClean="0">
                <a:latin typeface="Century Gothic"/>
                <a:cs typeface="Century Gothic"/>
              </a:rPr>
              <a:t>an activity </a:t>
            </a:r>
            <a:r>
              <a:rPr lang="en-US" sz="2200" dirty="0">
                <a:latin typeface="Century Gothic"/>
                <a:cs typeface="Century Gothic"/>
              </a:rPr>
              <a:t>with </a:t>
            </a:r>
            <a:r>
              <a:rPr lang="en-US" sz="2200" dirty="0" smtClean="0">
                <a:latin typeface="Century Gothic"/>
                <a:cs typeface="Century Gothic"/>
              </a:rPr>
              <a:t>a </a:t>
            </a:r>
            <a:r>
              <a:rPr lang="en-US" sz="2200" dirty="0">
                <a:latin typeface="Century Gothic"/>
                <a:cs typeface="Century Gothic"/>
              </a:rPr>
              <a:t>peer </a:t>
            </a:r>
            <a:r>
              <a:rPr lang="en-US" sz="2200" dirty="0" smtClean="0">
                <a:latin typeface="Century Gothic"/>
                <a:cs typeface="Century Gothic"/>
              </a:rPr>
              <a:t>for five minutes</a:t>
            </a:r>
            <a:r>
              <a:rPr lang="en-US" sz="2200" dirty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40400" y="4254500"/>
            <a:ext cx="2933700" cy="2006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atin typeface="Century Gothic"/>
                <a:cs typeface="Century Gothic"/>
              </a:rPr>
              <a:t>Objective</a:t>
            </a:r>
            <a:r>
              <a:rPr lang="en-US" sz="2200" dirty="0">
                <a:latin typeface="Century Gothic"/>
                <a:cs typeface="Century Gothic"/>
              </a:rPr>
              <a:t>: Retells </a:t>
            </a:r>
            <a:r>
              <a:rPr lang="en-US" sz="2200" dirty="0" smtClean="0">
                <a:latin typeface="Century Gothic"/>
                <a:cs typeface="Century Gothic"/>
              </a:rPr>
              <a:t>two </a:t>
            </a:r>
            <a:r>
              <a:rPr lang="en-US" sz="2200" dirty="0">
                <a:latin typeface="Century Gothic"/>
                <a:cs typeface="Century Gothic"/>
              </a:rPr>
              <a:t>events from a story.</a:t>
            </a:r>
          </a:p>
        </p:txBody>
      </p:sp>
      <p:pic>
        <p:nvPicPr>
          <p:cNvPr id="11" name="Picture 10" descr="MC90038952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1" t="43527" r="45410" b="43684"/>
          <a:stretch/>
        </p:blipFill>
        <p:spPr>
          <a:xfrm>
            <a:off x="318918" y="1770593"/>
            <a:ext cx="935322" cy="964772"/>
          </a:xfrm>
          <a:prstGeom prst="rect">
            <a:avLst/>
          </a:prstGeom>
        </p:spPr>
      </p:pic>
      <p:pic>
        <p:nvPicPr>
          <p:cNvPr id="12" name="Picture 11" descr="MC90038952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1" t="43527" r="45410" b="43684"/>
          <a:stretch/>
        </p:blipFill>
        <p:spPr>
          <a:xfrm>
            <a:off x="334353" y="4002496"/>
            <a:ext cx="935322" cy="9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2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Break it down by smaller amounts</a:t>
            </a:r>
            <a:endParaRPr lang="en-US" sz="3500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7" y="2502824"/>
            <a:ext cx="4044142" cy="3021676"/>
          </a:xfrm>
        </p:spPr>
      </p:pic>
      <p:sp>
        <p:nvSpPr>
          <p:cNvPr id="5" name="Rectangle 4"/>
          <p:cNvSpPr/>
          <p:nvPr/>
        </p:nvSpPr>
        <p:spPr>
          <a:xfrm>
            <a:off x="6172199" y="1804910"/>
            <a:ext cx="2700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Plays with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one toy for at least 5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minutes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entury Gothic" pitchFamily="34" charset="0"/>
              <a:cs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5334000"/>
            <a:ext cx="990600" cy="990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2438400"/>
            <a:ext cx="533400" cy="3276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27432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entury Gothic"/>
                <a:cs typeface="Century Gothic"/>
              </a:rPr>
              <a:t>Plays with one toy for 3 minutes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36576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entury Gothic"/>
                <a:cs typeface="Century Gothic"/>
              </a:rPr>
              <a:t>Plays with one toy for 2 minutes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6482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entury Gothic"/>
                <a:cs typeface="Century Gothic"/>
              </a:rPr>
              <a:t>Plays with one toy for 1 minute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2667000"/>
            <a:ext cx="6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8000"/>
                </a:solidFill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76800" y="3581400"/>
            <a:ext cx="6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8000"/>
                </a:solidFill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6800" y="4572000"/>
            <a:ext cx="6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008000"/>
                </a:solidFill>
                <a:latin typeface="Century Gothic"/>
                <a:cs typeface="Century Gothic"/>
              </a:rPr>
              <a:t>1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48300" y="5524500"/>
            <a:ext cx="609600" cy="60960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38800" y="47244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38800" y="36576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638800" y="25908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MC90038952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1" t="43527" r="45410" b="43684"/>
          <a:stretch/>
        </p:blipFill>
        <p:spPr>
          <a:xfrm>
            <a:off x="5287029" y="1683428"/>
            <a:ext cx="935322" cy="9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Break it down by smaller amounts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9" y="2165814"/>
            <a:ext cx="4072427" cy="3549688"/>
          </a:xfrm>
        </p:spPr>
      </p:pic>
      <p:sp>
        <p:nvSpPr>
          <p:cNvPr id="5" name="Rectangle 4"/>
          <p:cNvSpPr/>
          <p:nvPr/>
        </p:nvSpPr>
        <p:spPr>
          <a:xfrm>
            <a:off x="6172199" y="1842648"/>
            <a:ext cx="2569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32523"/>
                </a:solidFill>
                <a:latin typeface="Century Gothic"/>
                <a:cs typeface="Century Gothic"/>
              </a:rPr>
              <a:t>Plays throughout the day with 4 different peers </a:t>
            </a:r>
            <a:endParaRPr lang="en-US" dirty="0">
              <a:solidFill>
                <a:srgbClr val="632523"/>
              </a:solidFill>
              <a:latin typeface="Century Gothic"/>
              <a:cs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5334000"/>
            <a:ext cx="990600" cy="990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2438400"/>
            <a:ext cx="533400" cy="3276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0" y="3315977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entury Gothic"/>
                <a:cs typeface="Century Gothic"/>
              </a:rPr>
              <a:t>Plays with 3 peers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7244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entury Gothic"/>
                <a:cs typeface="Century Gothic"/>
              </a:rPr>
              <a:t>Plays with 2 peers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3141307"/>
            <a:ext cx="6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008000"/>
                </a:solidFill>
                <a:latin typeface="Century Gothic"/>
                <a:cs typeface="Century Gothic"/>
              </a:rPr>
              <a:t>3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4572000"/>
            <a:ext cx="6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008000"/>
                </a:solidFill>
                <a:latin typeface="Century Gothic"/>
                <a:cs typeface="Century Gothic"/>
              </a:rPr>
              <a:t>2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48300" y="5524500"/>
            <a:ext cx="609600" cy="60960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38800" y="47244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38800" y="36576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638800" y="25908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MC90038952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1" t="43527" r="45410" b="43684"/>
          <a:stretch/>
        </p:blipFill>
        <p:spPr>
          <a:xfrm>
            <a:off x="5287029" y="1683428"/>
            <a:ext cx="935322" cy="9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0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Break it down by smaller amounts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2200" y="1740585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32523"/>
                </a:solidFill>
                <a:latin typeface="Century Gothic"/>
                <a:cs typeface="Century Gothic"/>
              </a:rPr>
              <a:t>Walks up and down stairs in a variety of school locations</a:t>
            </a:r>
            <a:endParaRPr lang="en-US" dirty="0">
              <a:solidFill>
                <a:srgbClr val="632523"/>
              </a:solidFill>
              <a:latin typeface="Century Gothic"/>
              <a:cs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5334000"/>
            <a:ext cx="990600" cy="990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2438400"/>
            <a:ext cx="533400" cy="3276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0" y="3729335"/>
            <a:ext cx="2658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entury Gothic"/>
                <a:cs typeface="Century Gothic"/>
              </a:rPr>
              <a:t>Uses stairs in classroom and playground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732867"/>
            <a:ext cx="2658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entury Gothic"/>
                <a:cs typeface="Century Gothic"/>
              </a:rPr>
              <a:t>Uses stairs in the classroom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2667000"/>
            <a:ext cx="6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008000"/>
                </a:solidFill>
                <a:latin typeface="Century Gothic"/>
                <a:cs typeface="Century Gothic"/>
              </a:rPr>
              <a:t>4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3581400"/>
            <a:ext cx="6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008000"/>
                </a:solidFill>
                <a:latin typeface="Century Gothic"/>
                <a:cs typeface="Century Gothic"/>
              </a:rPr>
              <a:t>3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4572000"/>
            <a:ext cx="6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008000"/>
                </a:solidFill>
                <a:latin typeface="Century Gothic"/>
                <a:cs typeface="Century Gothic"/>
              </a:rPr>
              <a:t>2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48300" y="5524500"/>
            <a:ext cx="609600" cy="60960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38800" y="47244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38800" y="36576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638800" y="25908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MC90038952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1" t="43527" r="45410" b="43684"/>
          <a:stretch/>
        </p:blipFill>
        <p:spPr>
          <a:xfrm>
            <a:off x="5287029" y="1683428"/>
            <a:ext cx="935322" cy="96477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57898" y="2717337"/>
            <a:ext cx="2696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entury Gothic"/>
                <a:cs typeface="Century Gothic"/>
              </a:rPr>
              <a:t>Uses stairs in classroom, playground, and bus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1" y="1900138"/>
            <a:ext cx="2990305" cy="44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 animBg="1"/>
      <p:bldP spid="18" grpId="0" animBg="1"/>
      <p:bldP spid="19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it down by providing help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8" y="1876917"/>
            <a:ext cx="2867891" cy="4522124"/>
          </a:xfrm>
        </p:spPr>
      </p:pic>
      <p:pic>
        <p:nvPicPr>
          <p:cNvPr id="5" name="Picture 4" descr="Teacher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58" y="2001055"/>
            <a:ext cx="2440712" cy="451049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636091" y="2038069"/>
            <a:ext cx="2806447" cy="1075363"/>
          </a:xfrm>
          <a:prstGeom prst="wedgeRoundRectCallout">
            <a:avLst>
              <a:gd name="adj1" fmla="val 63109"/>
              <a:gd name="adj2" fmla="val 41548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First, I’ll help by putting my hand over his hand to help cut. 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634853" y="3460422"/>
            <a:ext cx="2806447" cy="1075363"/>
          </a:xfrm>
          <a:prstGeom prst="wedgeRoundRectCallout">
            <a:avLst>
              <a:gd name="adj1" fmla="val 63839"/>
              <a:gd name="adj2" fmla="val -28928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Next time, I’ll remind him how to hold the scissors.  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4854" y="4965930"/>
            <a:ext cx="2806447" cy="1075363"/>
          </a:xfrm>
          <a:prstGeom prst="wedgeRoundRectCallout">
            <a:avLst>
              <a:gd name="adj1" fmla="val 62014"/>
              <a:gd name="adj2" fmla="val -51785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Finally, I’ll wait to see if he can hold the scissors before I help.  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765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it down by providing help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6" y="1874998"/>
            <a:ext cx="2942498" cy="4525963"/>
          </a:xfrm>
        </p:spPr>
      </p:pic>
      <p:pic>
        <p:nvPicPr>
          <p:cNvPr id="5" name="Picture 4" descr="Teacher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58" y="2001055"/>
            <a:ext cx="2440712" cy="451049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636091" y="2038069"/>
            <a:ext cx="2806447" cy="1075363"/>
          </a:xfrm>
          <a:prstGeom prst="wedgeRoundRectCallout">
            <a:avLst>
              <a:gd name="adj1" fmla="val 63109"/>
              <a:gd name="adj2" fmla="val 41548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I’ll hang up a picture on her cubby and remind her to hang her backpack! 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634853" y="3460422"/>
            <a:ext cx="2806447" cy="1075363"/>
          </a:xfrm>
          <a:prstGeom prst="wedgeRoundRectCallout">
            <a:avLst>
              <a:gd name="adj1" fmla="val 63839"/>
              <a:gd name="adj2" fmla="val -28928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Then I’ll just leave the visual reminder on her cubby. </a:t>
            </a:r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634854" y="4803288"/>
            <a:ext cx="2807684" cy="1708262"/>
          </a:xfrm>
          <a:prstGeom prst="wedgeRoundRectCallout">
            <a:avLst>
              <a:gd name="adj1" fmla="val 62014"/>
              <a:gd name="adj2" fmla="val -51785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After a few days, I’ll take away the picture to see if she is ready to hang her backpack up on her own! 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765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it down Step by step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r="51385"/>
          <a:stretch/>
        </p:blipFill>
        <p:spPr>
          <a:xfrm>
            <a:off x="460013" y="1959322"/>
            <a:ext cx="2710074" cy="4331136"/>
          </a:xfrm>
        </p:spPr>
      </p:pic>
      <p:sp>
        <p:nvSpPr>
          <p:cNvPr id="4" name="L-Shape 3"/>
          <p:cNvSpPr/>
          <p:nvPr/>
        </p:nvSpPr>
        <p:spPr>
          <a:xfrm>
            <a:off x="3733800" y="2893060"/>
            <a:ext cx="1513840" cy="685800"/>
          </a:xfrm>
          <a:prstGeom prst="corner">
            <a:avLst>
              <a:gd name="adj1" fmla="val 100000"/>
              <a:gd name="adj2" fmla="val 10882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latin typeface="Century Gothic"/>
                <a:cs typeface="Century Gothic"/>
              </a:rPr>
              <a:t>TURN ON WATER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5606627"/>
            <a:ext cx="151384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RINSE HANDS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8880" y="3809613"/>
            <a:ext cx="150876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GET SOAP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4757421"/>
            <a:ext cx="150368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RUB SOAP INTO HANDS</a:t>
            </a:r>
          </a:p>
        </p:txBody>
      </p:sp>
      <p:pic>
        <p:nvPicPr>
          <p:cNvPr id="9" name="Picture 8" descr="MC900389528-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14088" r="23165" b="17008"/>
          <a:stretch/>
        </p:blipFill>
        <p:spPr>
          <a:xfrm>
            <a:off x="7159478" y="3469831"/>
            <a:ext cx="1588282" cy="163049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119880" y="2108200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Washing Hands</a:t>
            </a:r>
          </a:p>
        </p:txBody>
      </p:sp>
      <p:sp>
        <p:nvSpPr>
          <p:cNvPr id="11" name="L-Shape 10"/>
          <p:cNvSpPr/>
          <p:nvPr/>
        </p:nvSpPr>
        <p:spPr>
          <a:xfrm>
            <a:off x="5371364" y="2891836"/>
            <a:ext cx="1513840" cy="685800"/>
          </a:xfrm>
          <a:prstGeom prst="corner">
            <a:avLst>
              <a:gd name="adj1" fmla="val 100000"/>
              <a:gd name="adj2" fmla="val 10882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latin typeface="Century Gothic"/>
                <a:cs typeface="Century Gothic"/>
              </a:rPr>
              <a:t>TURN OFF </a:t>
            </a:r>
            <a:r>
              <a:rPr lang="en-US" sz="1400" dirty="0" smtClean="0">
                <a:latin typeface="Century Gothic"/>
                <a:cs typeface="Century Gothic"/>
              </a:rPr>
              <a:t>WATER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6124" y="5605403"/>
            <a:ext cx="1513840" cy="6858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>
                <a:latin typeface="Century Gothic"/>
                <a:cs typeface="Century Gothic"/>
              </a:rPr>
              <a:t>PAPER TOWEL </a:t>
            </a:r>
            <a:r>
              <a:rPr lang="en-US" sz="1400" dirty="0" smtClean="0">
                <a:latin typeface="Century Gothic"/>
                <a:cs typeface="Century Gothic"/>
              </a:rPr>
              <a:t>INTO GARBAGE 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7886" y="3808389"/>
            <a:ext cx="150876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GET PAPER TOWEL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71364" y="4756197"/>
            <a:ext cx="150368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DRY HANDS</a:t>
            </a:r>
          </a:p>
        </p:txBody>
      </p:sp>
    </p:spTree>
    <p:extLst>
      <p:ext uri="{BB962C8B-B14F-4D97-AF65-F5344CB8AC3E}">
        <p14:creationId xmlns:p14="http://schemas.microsoft.com/office/powerpoint/2010/main" val="15672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build="allAtOnce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it down Step by step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r="23136"/>
          <a:stretch/>
        </p:blipFill>
        <p:spPr>
          <a:xfrm>
            <a:off x="510014" y="2225734"/>
            <a:ext cx="2795757" cy="4004720"/>
          </a:xfrm>
        </p:spPr>
      </p:pic>
      <p:sp>
        <p:nvSpPr>
          <p:cNvPr id="4" name="L-Shape 3"/>
          <p:cNvSpPr/>
          <p:nvPr/>
        </p:nvSpPr>
        <p:spPr>
          <a:xfrm>
            <a:off x="3733800" y="2893060"/>
            <a:ext cx="1513840" cy="685800"/>
          </a:xfrm>
          <a:prstGeom prst="corner">
            <a:avLst>
              <a:gd name="adj1" fmla="val 100000"/>
              <a:gd name="adj2" fmla="val 10882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latin typeface="Century Gothic"/>
                <a:cs typeface="Century Gothic"/>
              </a:rPr>
              <a:t>GET COAT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1957" y="2895178"/>
            <a:ext cx="151384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LIFT OVER HEAD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8880" y="3809613"/>
            <a:ext cx="150876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PUT ON THE FLOOR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4757421"/>
            <a:ext cx="150368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PUT ARMS IN COATHOLES</a:t>
            </a:r>
          </a:p>
        </p:txBody>
      </p:sp>
      <p:pic>
        <p:nvPicPr>
          <p:cNvPr id="9" name="Picture 8" descr="MC900389528-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14088" r="23165" b="17008"/>
          <a:stretch/>
        </p:blipFill>
        <p:spPr>
          <a:xfrm>
            <a:off x="7159478" y="3469831"/>
            <a:ext cx="1588282" cy="163049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119880" y="2108200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Putting on a coat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3338" y="3810817"/>
            <a:ext cx="150876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SLIDE ARMS THROUGH HOLES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28258" y="4758625"/>
            <a:ext cx="1503680" cy="6858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SLIDE COAT DOWN BACK</a:t>
            </a:r>
          </a:p>
        </p:txBody>
      </p:sp>
    </p:spTree>
    <p:extLst>
      <p:ext uri="{BB962C8B-B14F-4D97-AF65-F5344CB8AC3E}">
        <p14:creationId xmlns:p14="http://schemas.microsoft.com/office/powerpoint/2010/main" val="238536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hemeNCQT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11419</TotalTime>
  <Words>387</Words>
  <Application>Microsoft Macintosh PowerPoint</Application>
  <PresentationFormat>On-screen Show (4:3)</PresentationFormat>
  <Paragraphs>80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ThemeNCQTL</vt:lpstr>
      <vt:lpstr>Office Theme</vt:lpstr>
      <vt:lpstr>What am I breaking DowN? </vt:lpstr>
      <vt:lpstr>Goals and Objectives</vt:lpstr>
      <vt:lpstr>Break it down by smaller amounts</vt:lpstr>
      <vt:lpstr>Break it down by smaller amounts</vt:lpstr>
      <vt:lpstr>Break it down by smaller amounts</vt:lpstr>
      <vt:lpstr>Break it down by providing help</vt:lpstr>
      <vt:lpstr>Break it down by providing help</vt:lpstr>
      <vt:lpstr>Break it down Step by step</vt:lpstr>
      <vt:lpstr>Break it down Step by step</vt:lpstr>
      <vt:lpstr>Break it down by Logical order</vt:lpstr>
      <vt:lpstr>Break it down by Logical order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Matrix</dc:title>
  <dc:creator>Crista</dc:creator>
  <cp:lastModifiedBy>Jody Marx</cp:lastModifiedBy>
  <cp:revision>339</cp:revision>
  <cp:lastPrinted>2012-06-14T19:42:05Z</cp:lastPrinted>
  <dcterms:created xsi:type="dcterms:W3CDTF">2011-07-05T20:36:27Z</dcterms:created>
  <dcterms:modified xsi:type="dcterms:W3CDTF">2012-07-06T20:41:06Z</dcterms:modified>
</cp:coreProperties>
</file>