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71" r:id="rId3"/>
    <p:sldId id="372" r:id="rId4"/>
    <p:sldId id="357" r:id="rId5"/>
    <p:sldId id="358" r:id="rId6"/>
    <p:sldId id="359" r:id="rId7"/>
    <p:sldId id="363" r:id="rId8"/>
    <p:sldId id="364" r:id="rId9"/>
    <p:sldId id="365" r:id="rId10"/>
    <p:sldId id="366" r:id="rId11"/>
    <p:sldId id="367" r:id="rId12"/>
    <p:sldId id="368" r:id="rId13"/>
  </p:sldIdLst>
  <p:sldSz cx="9144000" cy="6858000" type="screen4x3"/>
  <p:notesSz cx="7010400" cy="92964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7" clrIdx="0"/>
  <p:cmAuthor id="1" name="D. Cameron" initials="DC" lastIdx="1" clrIdx="1"/>
  <p:cmAuthor id="2" name="Crista" initials="C" lastIdx="3" clrIdx="2"/>
  <p:cmAuthor id="3" name="Maggie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2-06-27T16:07:38.589" idx="3">
    <p:pos x="10" y="10"/>
    <p:text>This logical order is a bit confusing for me because it doesn't show the behaviors that accompany the steps. It's harder to conceptualize what these steps are.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7/6/12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7/6/12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7/6/12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4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s" sz="1400" b="1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s" sz="14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9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/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s" sz="9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 rt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2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>
              <a:defRPr/>
            </a:pPr>
            <a:r>
              <a:rPr lang="es" sz="1400">
                <a:solidFill>
                  <a:prstClr val="black"/>
                </a:solidFill>
                <a:latin typeface="Century Gothic"/>
                <a:cs typeface="Century Gothic"/>
              </a:rPr>
              <a:t>For more Information, contact us at: </a:t>
            </a:r>
            <a:r>
              <a:rPr lang="es" sz="1400" b="1">
                <a:solidFill>
                  <a:prstClr val="black"/>
                </a:solidFill>
                <a:latin typeface="Century Gothic"/>
                <a:cs typeface="Century Gothic"/>
              </a:rPr>
              <a:t>NCQTL@UW.EDU </a:t>
            </a:r>
            <a:r>
              <a:rPr lang="es" sz="1400">
                <a:solidFill>
                  <a:prstClr val="black"/>
                </a:solidFill>
                <a:latin typeface="Century Gothic"/>
                <a:cs typeface="Century Gothic"/>
              </a:rPr>
              <a:t>or 877-731-0764</a:t>
            </a:r>
          </a:p>
          <a:p>
            <a:pPr algn="ctr" defTabSz="457200" rtl="0">
              <a:spcBef>
                <a:spcPts val="600"/>
              </a:spcBef>
              <a:defRPr/>
            </a:pPr>
            <a:r>
              <a:rPr lang="es" sz="900">
                <a:solidFill>
                  <a:prstClr val="black"/>
                </a:solidFill>
                <a:latin typeface="Century Gothic"/>
                <a:cs typeface="Century Gothic"/>
              </a:rPr>
              <a:t>This document was prepared under Grant #90HC0002 for the U.S. Department of Health and Human Services, </a:t>
            </a: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/>
            </a:r>
            <a:b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s" sz="900">
                <a:solidFill>
                  <a:prstClr val="black"/>
                </a:solidFill>
                <a:latin typeface="Century Gothic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defTabSz="457200" rtl="0">
              <a:spcBef>
                <a:spcPts val="6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7/6/12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D4D4D4"/>
                </a:solidFill>
              </a:rPr>
              <a:t>‹#›</a:t>
            </a:r>
            <a:endParaRPr lang="en-US" dirty="0">
              <a:solidFill>
                <a:srgbClr val="D4D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srgbClr val="005DAA"/>
                </a:solidFill>
              </a:rPr>
              <a:t>7/6/12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0"/>
            <a:r>
              <a:rPr lang="en-US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68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7/6/12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¿Qué estoy desglosando?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es" sz="2600" dirty="0"/>
              <a:t>Las</a:t>
            </a:r>
            <a:r>
              <a:rPr lang="es" sz="2600" b="1" dirty="0"/>
              <a:t> Metas</a:t>
            </a:r>
            <a:r>
              <a:rPr lang="es" sz="2600" dirty="0"/>
              <a:t> establecen la dirección general </a:t>
            </a:r>
            <a:r>
              <a:rPr lang="es" sz="2600" dirty="0" smtClean="0"/>
              <a:t>de </a:t>
            </a:r>
            <a:r>
              <a:rPr lang="es" sz="2600" dirty="0"/>
              <a:t>aprendizaje de un niño. </a:t>
            </a:r>
          </a:p>
          <a:p>
            <a:pPr rtl="0"/>
            <a:endParaRPr lang="en-US" sz="2600" dirty="0"/>
          </a:p>
          <a:p>
            <a:pPr rtl="0"/>
            <a:r>
              <a:rPr lang="es" sz="2600" dirty="0"/>
              <a:t>Los </a:t>
            </a:r>
            <a:r>
              <a:rPr lang="es" sz="2600" b="1" dirty="0"/>
              <a:t>Objetivos </a:t>
            </a:r>
            <a:r>
              <a:rPr lang="es" sz="2600" dirty="0"/>
              <a:t>son metas desglosadas en partes más pequeñas para la enseñanza cotidiana. 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17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36767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DesglosarlA </a:t>
            </a:r>
            <a:r>
              <a:rPr lang="en-US" dirty="0" smtClean="0"/>
              <a:t>en </a:t>
            </a:r>
            <a:r>
              <a:rPr lang="es" dirty="0" smtClean="0"/>
              <a:t>orden </a:t>
            </a:r>
            <a:r>
              <a:rPr lang="es" dirty="0"/>
              <a:t>lógico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40130"/>
          <a:stretch/>
        </p:blipFill>
        <p:spPr>
          <a:xfrm>
            <a:off x="480013" y="2037594"/>
            <a:ext cx="3006239" cy="4062851"/>
          </a:xfrm>
        </p:spPr>
      </p:pic>
      <p:sp>
        <p:nvSpPr>
          <p:cNvPr id="5" name="Rectangle 4"/>
          <p:cNvSpPr/>
          <p:nvPr/>
        </p:nvSpPr>
        <p:spPr>
          <a:xfrm>
            <a:off x="3810000" y="2971801"/>
            <a:ext cx="4648200" cy="542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lnSpc>
                <a:spcPct val="90000"/>
              </a:lnSpc>
              <a:buFont typeface="+mj-lt"/>
              <a:buAutoNum type="arabicPeriod" startAt="5"/>
            </a:pPr>
            <a:r>
              <a:rPr lang="es" dirty="0">
                <a:latin typeface="Century Gothic"/>
                <a:cs typeface="Century Gothic"/>
              </a:rPr>
              <a:t>USA NÚMEROS PARA RESOLVER PROBLEMAS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5513614"/>
            <a:ext cx="4648200" cy="5458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/>
            </a:pPr>
            <a:r>
              <a:rPr lang="es">
                <a:latin typeface="Century Gothic"/>
                <a:cs typeface="Century Gothic"/>
              </a:rPr>
              <a:t>CUENTA 10 OBJETOS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878336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2"/>
            </a:pPr>
            <a:r>
              <a:rPr lang="es">
                <a:latin typeface="Century Gothic"/>
                <a:cs typeface="Century Gothic"/>
              </a:rPr>
              <a:t>COMPARA OBJETOS</a:t>
            </a:r>
          </a:p>
        </p:txBody>
      </p:sp>
      <p:pic>
        <p:nvPicPr>
          <p:cNvPr id="8" name="Picture 7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225018" y="1971122"/>
            <a:ext cx="848807" cy="871364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067906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1139" y="4243057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3"/>
            </a:pPr>
            <a:r>
              <a:rPr lang="es" dirty="0">
                <a:latin typeface="Century Gothic"/>
                <a:cs typeface="Century Gothic"/>
              </a:rPr>
              <a:t>IDENTIFICA CAUSA Y EFECTO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1218" y="3607778"/>
            <a:ext cx="4648200" cy="5418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4"/>
            </a:pPr>
            <a:r>
              <a:rPr lang="es">
                <a:latin typeface="Century Gothic"/>
                <a:cs typeface="Century Gothic"/>
              </a:rPr>
              <a:t>IDENTIFICA PATRONES</a:t>
            </a:r>
          </a:p>
        </p:txBody>
      </p:sp>
    </p:spTree>
    <p:extLst>
      <p:ext uri="{BB962C8B-B14F-4D97-AF65-F5344CB8AC3E}">
        <p14:creationId xmlns:p14="http://schemas.microsoft.com/office/powerpoint/2010/main" val="183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DesglosarlA </a:t>
            </a:r>
            <a:r>
              <a:rPr lang="en-US" dirty="0" smtClean="0"/>
              <a:t>en</a:t>
            </a:r>
            <a:r>
              <a:rPr lang="es" dirty="0" smtClean="0"/>
              <a:t> </a:t>
            </a:r>
            <a:r>
              <a:rPr lang="es" dirty="0"/>
              <a:t>orden lógico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r="19155"/>
          <a:stretch/>
        </p:blipFill>
        <p:spPr>
          <a:xfrm>
            <a:off x="470014" y="1985420"/>
            <a:ext cx="2835184" cy="4105023"/>
          </a:xfrm>
        </p:spPr>
      </p:pic>
      <p:sp>
        <p:nvSpPr>
          <p:cNvPr id="4" name="Rectangle 3"/>
          <p:cNvSpPr/>
          <p:nvPr/>
        </p:nvSpPr>
        <p:spPr>
          <a:xfrm>
            <a:off x="3778810" y="29718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3"/>
            </a:pPr>
            <a:r>
              <a:rPr lang="es" sz="2000" dirty="0">
                <a:latin typeface="Century Gothic"/>
                <a:cs typeface="Century Gothic"/>
              </a:rPr>
              <a:t>Identifica 6 conceptos </a:t>
            </a:r>
            <a:r>
              <a:rPr lang="es" sz="2000" dirty="0" smtClean="0">
                <a:latin typeface="Century Gothic"/>
                <a:cs typeface="Century Gothic"/>
              </a:rPr>
              <a:t/>
            </a:r>
            <a:br>
              <a:rPr lang="es" sz="2000" dirty="0" smtClean="0">
                <a:latin typeface="Century Gothic"/>
                <a:cs typeface="Century Gothic"/>
              </a:rPr>
            </a:br>
            <a:r>
              <a:rPr lang="es" sz="2000" dirty="0" smtClean="0">
                <a:latin typeface="Century Gothic"/>
                <a:cs typeface="Century Gothic"/>
              </a:rPr>
              <a:t>de </a:t>
            </a:r>
            <a:r>
              <a:rPr lang="es" sz="2000" dirty="0">
                <a:latin typeface="Century Gothic"/>
                <a:cs typeface="Century Gothic"/>
              </a:rPr>
              <a:t>tamaño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1054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/>
            </a:pPr>
            <a:r>
              <a:rPr lang="es" sz="2000">
                <a:latin typeface="Century Gothic"/>
                <a:cs typeface="Century Gothic"/>
              </a:rPr>
              <a:t>Identifica 8 colores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0386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2"/>
            </a:pPr>
            <a:r>
              <a:rPr lang="es" sz="2000">
                <a:latin typeface="Century Gothic"/>
                <a:cs typeface="Century Gothic"/>
              </a:rPr>
              <a:t>Identifica 5 formas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8" name="Picture 7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987807" y="1877903"/>
            <a:ext cx="1357448" cy="1393522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112310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Metas y objetivos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0700" y="1993900"/>
            <a:ext cx="5105400" cy="2006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rtl="0"/>
            <a:r>
              <a:rPr lang="es" sz="2800">
                <a:latin typeface="Century Gothic"/>
                <a:cs typeface="Century Gothic"/>
              </a:rPr>
              <a:t>Meta: Coopera </a:t>
            </a:r>
          </a:p>
          <a:p>
            <a:pPr lvl="2" rtl="0"/>
            <a:r>
              <a:rPr lang="es" sz="2800">
                <a:latin typeface="Century Gothic"/>
                <a:cs typeface="Century Gothic"/>
              </a:rPr>
              <a:t>con los compañeros.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700" y="4241800"/>
            <a:ext cx="5105400" cy="2006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rtl="0"/>
            <a:r>
              <a:rPr lang="es" sz="2800">
                <a:latin typeface="Century Gothic"/>
                <a:cs typeface="Century Gothic"/>
              </a:rPr>
              <a:t>Meta: Participa</a:t>
            </a:r>
          </a:p>
          <a:p>
            <a:pPr lvl="2" rtl="0"/>
            <a:r>
              <a:rPr lang="es" sz="2800">
                <a:latin typeface="Century Gothic"/>
                <a:cs typeface="Century Gothic"/>
              </a:rPr>
              <a:t>a la hora de contar cuentos.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0400" y="1993900"/>
            <a:ext cx="2933700" cy="2006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" sz="2200">
                <a:latin typeface="Century Gothic"/>
                <a:cs typeface="Century Gothic"/>
              </a:rPr>
              <a:t>Objetivo: Participa en una actividad con un compañero durante cinco minutos.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400" y="4254500"/>
            <a:ext cx="2933700" cy="2006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" sz="2200" dirty="0">
                <a:latin typeface="Century Gothic"/>
                <a:cs typeface="Century Gothic"/>
              </a:rPr>
              <a:t>Objetivo: Vuelve </a:t>
            </a:r>
            <a:r>
              <a:rPr lang="es" sz="2200" dirty="0" smtClean="0">
                <a:latin typeface="Century Gothic"/>
                <a:cs typeface="Century Gothic"/>
              </a:rPr>
              <a:t>a </a:t>
            </a:r>
            <a:r>
              <a:rPr lang="es" sz="2200" dirty="0">
                <a:latin typeface="Century Gothic"/>
                <a:cs typeface="Century Gothic"/>
              </a:rPr>
              <a:t>contar dos eventos de una historia.</a:t>
            </a:r>
          </a:p>
        </p:txBody>
      </p:sp>
      <p:pic>
        <p:nvPicPr>
          <p:cNvPr id="11" name="Picture 10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318918" y="1770593"/>
            <a:ext cx="935322" cy="964772"/>
          </a:xfrm>
          <a:prstGeom prst="rect">
            <a:avLst/>
          </a:prstGeom>
        </p:spPr>
      </p:pic>
      <p:pic>
        <p:nvPicPr>
          <p:cNvPr id="12" name="Picture 11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334353" y="4002496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000" dirty="0" smtClean="0"/>
              <a:t>DesglosarLA </a:t>
            </a:r>
            <a:r>
              <a:rPr lang="es" sz="3000" dirty="0"/>
              <a:t>en cantidades más pequeñas</a:t>
            </a:r>
            <a:endParaRPr lang="en-US" sz="30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" y="2502824"/>
            <a:ext cx="4044142" cy="3021676"/>
          </a:xfrm>
        </p:spPr>
      </p:pic>
      <p:sp>
        <p:nvSpPr>
          <p:cNvPr id="5" name="Rectangle 4"/>
          <p:cNvSpPr/>
          <p:nvPr/>
        </p:nvSpPr>
        <p:spPr>
          <a:xfrm>
            <a:off x="6172199" y="1804910"/>
            <a:ext cx="27008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Juega con un juguete durante por lo menos 5 minutos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743200"/>
            <a:ext cx="2209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Juega con un juguete durante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3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minutos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2209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Juega con un juguete durante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2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minutos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648200"/>
            <a:ext cx="2209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Juega con un juguete durante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1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minuto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1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000" dirty="0" smtClean="0"/>
              <a:t>DesglosarLA </a:t>
            </a:r>
            <a:r>
              <a:rPr lang="es" sz="3000" dirty="0"/>
              <a:t>en cantidades más pequeñas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" y="2165814"/>
            <a:ext cx="4072427" cy="3549688"/>
          </a:xfrm>
        </p:spPr>
      </p:pic>
      <p:sp>
        <p:nvSpPr>
          <p:cNvPr id="5" name="Rectangle 4"/>
          <p:cNvSpPr/>
          <p:nvPr/>
        </p:nvSpPr>
        <p:spPr>
          <a:xfrm>
            <a:off x="6143918" y="1842648"/>
            <a:ext cx="277383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632523"/>
                </a:solidFill>
                <a:latin typeface="Century Gothic"/>
                <a:cs typeface="Century Gothic"/>
              </a:rPr>
              <a:t>Juega </a:t>
            </a:r>
            <a:r>
              <a:rPr lang="es" dirty="0" smtClean="0">
                <a:solidFill>
                  <a:srgbClr val="632523"/>
                </a:solidFill>
                <a:latin typeface="Century Gothic"/>
                <a:cs typeface="Century Gothic"/>
              </a:rPr>
              <a:t>a lo largo del día </a:t>
            </a:r>
            <a:r>
              <a:rPr lang="es" dirty="0">
                <a:solidFill>
                  <a:srgbClr val="632523"/>
                </a:solidFill>
                <a:latin typeface="Century Gothic"/>
                <a:cs typeface="Century Gothic"/>
              </a:rPr>
              <a:t>con 4 compañeros diferentes </a:t>
            </a:r>
            <a:endParaRPr lang="en-US" dirty="0">
              <a:solidFill>
                <a:srgbClr val="632523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315977"/>
            <a:ext cx="2209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Juega con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3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compañeros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724400"/>
            <a:ext cx="2209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Juega con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2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compañeros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141307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000" dirty="0" smtClean="0"/>
              <a:t>DesglosarLA </a:t>
            </a:r>
            <a:r>
              <a:rPr lang="es" sz="3000" dirty="0"/>
              <a:t>en cantidades más pequeñas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8332" y="1740585"/>
            <a:ext cx="28194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632523"/>
                </a:solidFill>
                <a:latin typeface="Century Gothic"/>
                <a:cs typeface="Century Gothic"/>
              </a:rPr>
              <a:t>Sube y baja las </a:t>
            </a:r>
            <a:r>
              <a:rPr lang="es" spc="-20" dirty="0">
                <a:solidFill>
                  <a:srgbClr val="632523"/>
                </a:solidFill>
                <a:latin typeface="Century Gothic"/>
                <a:cs typeface="Century Gothic"/>
              </a:rPr>
              <a:t>escaleras en diferentes </a:t>
            </a:r>
            <a:r>
              <a:rPr lang="es" dirty="0">
                <a:solidFill>
                  <a:srgbClr val="632523"/>
                </a:solidFill>
                <a:latin typeface="Century Gothic"/>
                <a:cs typeface="Century Gothic"/>
              </a:rPr>
              <a:t>lugares de la escuela</a:t>
            </a:r>
            <a:endParaRPr lang="en-US" dirty="0">
              <a:solidFill>
                <a:srgbClr val="632523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70599" y="3729335"/>
            <a:ext cx="25400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Usa las escaleras en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el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salón de clases y el patio de juegos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0599" y="4732867"/>
            <a:ext cx="254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Usa las escaleras en el salón de clases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4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3527" r="45410" b="43684"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32497" y="2717337"/>
            <a:ext cx="293370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Usa las escaleras en el </a:t>
            </a:r>
            <a:r>
              <a:rPr lang="es" spc="-10" dirty="0">
                <a:solidFill>
                  <a:srgbClr val="008000"/>
                </a:solidFill>
                <a:latin typeface="Century Gothic"/>
                <a:cs typeface="Century Gothic"/>
              </a:rPr>
              <a:t>salón de clases, el patio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de juegos y el autobús</a:t>
            </a:r>
            <a:endParaRPr lang="en-US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" y="1900138"/>
            <a:ext cx="2990305" cy="44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 animBg="1"/>
      <p:bldP spid="18" grpId="0" animBg="1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proporcionando ayuda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8" y="1876917"/>
            <a:ext cx="2867891" cy="4522124"/>
          </a:xfrm>
        </p:spPr>
      </p:pic>
      <p:pic>
        <p:nvPicPr>
          <p:cNvPr id="5" name="Picture 4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8" y="2001055"/>
            <a:ext cx="2440712" cy="45104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34853" y="1843790"/>
            <a:ext cx="2807685" cy="1269643"/>
          </a:xfrm>
          <a:prstGeom prst="wedgeRoundRectCallout">
            <a:avLst>
              <a:gd name="adj1" fmla="val 63109"/>
              <a:gd name="adj2" fmla="val 4154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En primer lugar, ayudaré colocando mi mano sobre su mano para ayudarle a </a:t>
            </a: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recortar</a:t>
            </a:r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. </a:t>
            </a:r>
            <a:endParaRPr lang="en-US" sz="17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34853" y="3460422"/>
            <a:ext cx="2806447" cy="1075363"/>
          </a:xfrm>
          <a:prstGeom prst="wedgeRoundRectCallout">
            <a:avLst>
              <a:gd name="adj1" fmla="val 63839"/>
              <a:gd name="adj2" fmla="val -2892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solidFill>
                  <a:srgbClr val="000000"/>
                </a:solidFill>
                <a:latin typeface="Century Gothic"/>
                <a:cs typeface="Century Gothic"/>
              </a:rPr>
              <a:t>La vez siguiente, </a:t>
            </a:r>
            <a:r>
              <a:rPr lang="e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 </a:t>
            </a:r>
            <a:r>
              <a:rPr lang="es" sz="1700" dirty="0">
                <a:solidFill>
                  <a:srgbClr val="000000"/>
                </a:solidFill>
                <a:latin typeface="Century Gothic"/>
                <a:cs typeface="Century Gothic"/>
              </a:rPr>
              <a:t>recordaré cómo sostener las tijeras.  </a:t>
            </a:r>
            <a:endParaRPr lang="en-US" sz="17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4854" y="4965930"/>
            <a:ext cx="2806447" cy="1075363"/>
          </a:xfrm>
          <a:prstGeom prst="wedgeRoundRectCallout">
            <a:avLst>
              <a:gd name="adj1" fmla="val 62014"/>
              <a:gd name="adj2" fmla="val -51785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Finalmente, esperaré para ver si puede sostener las tijeras </a:t>
            </a: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antes </a:t>
            </a:r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de ayudarle.  </a:t>
            </a:r>
            <a:endParaRPr lang="en-US" sz="17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6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proporcionando ayuda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" y="1874998"/>
            <a:ext cx="2942498" cy="4525963"/>
          </a:xfrm>
        </p:spPr>
      </p:pic>
      <p:pic>
        <p:nvPicPr>
          <p:cNvPr id="5" name="Picture 4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8" y="2001055"/>
            <a:ext cx="2440712" cy="45104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36091" y="2038069"/>
            <a:ext cx="2806447" cy="1075363"/>
          </a:xfrm>
          <a:prstGeom prst="wedgeRoundRectCallout">
            <a:avLst>
              <a:gd name="adj1" fmla="val 63109"/>
              <a:gd name="adj2" fmla="val 4154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solidFill>
                  <a:srgbClr val="000000"/>
                </a:solidFill>
                <a:latin typeface="Century Gothic"/>
                <a:cs typeface="Century Gothic"/>
              </a:rPr>
              <a:t>¡Colgaré una imagen en su casillero y le recordaré que debe colgar su mochila! </a:t>
            </a:r>
            <a:endParaRPr lang="en-US" sz="17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34853" y="3460422"/>
            <a:ext cx="2806447" cy="1075363"/>
          </a:xfrm>
          <a:prstGeom prst="wedgeRoundRectCallout">
            <a:avLst>
              <a:gd name="adj1" fmla="val 63839"/>
              <a:gd name="adj2" fmla="val -28928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dirty="0">
                <a:solidFill>
                  <a:srgbClr val="000000"/>
                </a:solidFill>
                <a:latin typeface="Century Gothic"/>
                <a:cs typeface="Century Gothic"/>
              </a:rPr>
              <a:t>Luego, solo dejaré </a:t>
            </a:r>
            <a:r>
              <a:rPr lang="es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s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s" dirty="0" smtClean="0">
                <a:solidFill>
                  <a:srgbClr val="000000"/>
                </a:solidFill>
                <a:latin typeface="Century Gothic"/>
                <a:cs typeface="Century Gothic"/>
              </a:rPr>
              <a:t>el </a:t>
            </a:r>
            <a:r>
              <a:rPr lang="es" dirty="0">
                <a:solidFill>
                  <a:srgbClr val="000000"/>
                </a:solidFill>
                <a:latin typeface="Century Gothic"/>
                <a:cs typeface="Century Gothic"/>
              </a:rPr>
              <a:t>recordatorio visual en su casillero. 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634854" y="4803288"/>
            <a:ext cx="2807684" cy="1708262"/>
          </a:xfrm>
          <a:prstGeom prst="wedgeRoundRectCallout">
            <a:avLst>
              <a:gd name="adj1" fmla="val 62014"/>
              <a:gd name="adj2" fmla="val -51785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Después de unos días, </a:t>
            </a: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¡quitaré </a:t>
            </a:r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la imagen para ver si está preparada para colgar su mochila </a:t>
            </a: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s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por </a:t>
            </a:r>
            <a:r>
              <a:rPr lang="es" sz="1700" dirty="0">
                <a:solidFill>
                  <a:schemeClr val="tx1"/>
                </a:solidFill>
                <a:latin typeface="Century Gothic"/>
                <a:cs typeface="Century Gothic"/>
              </a:rPr>
              <a:t>su cuenta! </a:t>
            </a:r>
            <a:endParaRPr lang="en-US" sz="17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6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paso a paso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51385"/>
          <a:stretch/>
        </p:blipFill>
        <p:spPr>
          <a:xfrm>
            <a:off x="460013" y="1959322"/>
            <a:ext cx="2710074" cy="4331136"/>
          </a:xfrm>
        </p:spPr>
      </p:pic>
      <p:sp>
        <p:nvSpPr>
          <p:cNvPr id="4" name="L-Shape 3"/>
          <p:cNvSpPr/>
          <p:nvPr/>
        </p:nvSpPr>
        <p:spPr>
          <a:xfrm>
            <a:off x="3733800" y="2893060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" sz="1400" dirty="0">
                <a:latin typeface="Century Gothic"/>
                <a:cs typeface="Century Gothic"/>
              </a:rPr>
              <a:t>ABRIR LA LLAVE </a:t>
            </a:r>
            <a:r>
              <a:rPr lang="es" sz="1400" dirty="0" smtClean="0">
                <a:latin typeface="Century Gothic"/>
                <a:cs typeface="Century Gothic"/>
              </a:rPr>
              <a:t>DEL </a:t>
            </a:r>
            <a:r>
              <a:rPr lang="es" sz="1400" dirty="0">
                <a:latin typeface="Century Gothic"/>
                <a:cs typeface="Century Gothic"/>
              </a:rPr>
              <a:t>AGUA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5606627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ENJUAGARSE LAS MANOS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880" y="3809613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TOMAR EL JABÓN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4757421"/>
            <a:ext cx="150368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APLICAR EL JABÓN EN LAS MANOS</a:t>
            </a:r>
          </a:p>
        </p:txBody>
      </p:sp>
      <p:pic>
        <p:nvPicPr>
          <p:cNvPr id="9" name="Picture 8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42078" y="21082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/>
              <a:buNone/>
            </a:pPr>
            <a:r>
              <a:rPr lang="es" sz="2400"/>
              <a:t>Lavarse las manos</a:t>
            </a:r>
          </a:p>
        </p:txBody>
      </p:sp>
      <p:sp>
        <p:nvSpPr>
          <p:cNvPr id="11" name="L-Shape 10"/>
          <p:cNvSpPr/>
          <p:nvPr/>
        </p:nvSpPr>
        <p:spPr>
          <a:xfrm>
            <a:off x="5371364" y="2891836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" sz="1400" dirty="0">
                <a:latin typeface="Century Gothic"/>
                <a:cs typeface="Century Gothic"/>
              </a:rPr>
              <a:t>CERRAR LA LLAVE </a:t>
            </a:r>
            <a:r>
              <a:rPr lang="es" sz="1400" dirty="0" smtClean="0">
                <a:latin typeface="Century Gothic"/>
                <a:cs typeface="Century Gothic"/>
              </a:rPr>
              <a:t>DEL </a:t>
            </a:r>
            <a:r>
              <a:rPr lang="es" sz="1400" dirty="0">
                <a:latin typeface="Century Gothic"/>
                <a:cs typeface="Century Gothic"/>
              </a:rPr>
              <a:t>AGUA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6124" y="5605403"/>
            <a:ext cx="1513840" cy="6858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200" dirty="0">
                <a:latin typeface="Century Gothic"/>
                <a:cs typeface="Century Gothic"/>
              </a:rPr>
              <a:t> TIRAR LA TOALLA DE PAPEL A LA BASURA 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7886" y="3808389"/>
            <a:ext cx="150876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TOMAR UNA TOALLA DE PAPEL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1364" y="4756197"/>
            <a:ext cx="150368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SECARSE LAS MANOS</a:t>
            </a:r>
          </a:p>
        </p:txBody>
      </p:sp>
    </p:spTree>
    <p:extLst>
      <p:ext uri="{BB962C8B-B14F-4D97-AF65-F5344CB8AC3E}">
        <p14:creationId xmlns:p14="http://schemas.microsoft.com/office/powerpoint/2010/main" val="15672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build="allAtOnce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paso a paso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23136"/>
          <a:stretch/>
        </p:blipFill>
        <p:spPr>
          <a:xfrm>
            <a:off x="510014" y="2225734"/>
            <a:ext cx="2795757" cy="4004720"/>
          </a:xfrm>
        </p:spPr>
      </p:pic>
      <p:sp>
        <p:nvSpPr>
          <p:cNvPr id="4" name="L-Shape 3"/>
          <p:cNvSpPr/>
          <p:nvPr/>
        </p:nvSpPr>
        <p:spPr>
          <a:xfrm>
            <a:off x="3733800" y="2893060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" sz="1400">
                <a:latin typeface="Century Gothic"/>
                <a:cs typeface="Century Gothic"/>
              </a:rPr>
              <a:t>TOMAR EL ABRIGO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1957" y="2895178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>
                <a:latin typeface="Century Gothic"/>
                <a:cs typeface="Century Gothic"/>
              </a:rPr>
              <a:t>LEVANTARLO POR ENCIMA DE LA CABEZA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880" y="3809613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 dirty="0">
                <a:latin typeface="Century Gothic"/>
                <a:cs typeface="Century Gothic"/>
              </a:rPr>
              <a:t>PONERLO EN EL PISO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4684426"/>
            <a:ext cx="1513840" cy="8169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300" dirty="0">
                <a:latin typeface="Century Gothic"/>
                <a:cs typeface="Century Gothic"/>
              </a:rPr>
              <a:t>COLOCAR LOS BRAZOS EN </a:t>
            </a:r>
            <a:r>
              <a:rPr lang="es" sz="1300" dirty="0" smtClean="0">
                <a:latin typeface="Century Gothic"/>
                <a:cs typeface="Century Gothic"/>
              </a:rPr>
              <a:t>LAS APERTURAS DE</a:t>
            </a:r>
            <a:br>
              <a:rPr lang="es" sz="1300" dirty="0" smtClean="0">
                <a:latin typeface="Century Gothic"/>
                <a:cs typeface="Century Gothic"/>
              </a:rPr>
            </a:br>
            <a:r>
              <a:rPr lang="es" sz="1300" dirty="0" smtClean="0">
                <a:latin typeface="Century Gothic"/>
                <a:cs typeface="Century Gothic"/>
              </a:rPr>
              <a:t>LAS</a:t>
            </a:r>
            <a:r>
              <a:rPr lang="en-US" sz="1300" dirty="0" smtClean="0">
                <a:latin typeface="Century Gothic"/>
                <a:cs typeface="Century Gothic"/>
              </a:rPr>
              <a:t> MANGAS</a:t>
            </a:r>
            <a:endParaRPr lang="es" sz="1300" dirty="0">
              <a:latin typeface="Century Gothic"/>
              <a:cs typeface="Century Gothic"/>
            </a:endParaRPr>
          </a:p>
        </p:txBody>
      </p:sp>
      <p:pic>
        <p:nvPicPr>
          <p:cNvPr id="9" name="Picture 8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08213" y="21082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/>
              <a:buNone/>
            </a:pPr>
            <a:r>
              <a:rPr lang="es" sz="2400" dirty="0" smtClean="0"/>
              <a:t>Ponerse </a:t>
            </a:r>
            <a:r>
              <a:rPr lang="es" sz="2400" dirty="0"/>
              <a:t>un abrigo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3338" y="3810817"/>
            <a:ext cx="150876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 dirty="0">
                <a:latin typeface="Century Gothic"/>
                <a:cs typeface="Century Gothic"/>
              </a:rPr>
              <a:t>DESLIZAR LOS BRAZOS POR LAS </a:t>
            </a:r>
            <a:r>
              <a:rPr lang="en-US" sz="1400" dirty="0" smtClean="0">
                <a:latin typeface="Century Gothic"/>
                <a:cs typeface="Century Gothic"/>
              </a:rPr>
              <a:t>MANGAS</a:t>
            </a:r>
            <a:endParaRPr lang="es" sz="1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8258" y="4758625"/>
            <a:ext cx="1503680" cy="6858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 dirty="0">
                <a:latin typeface="Century Gothic"/>
                <a:cs typeface="Century Gothic"/>
              </a:rPr>
              <a:t>DESLIZAR EL ABRIGO </a:t>
            </a:r>
            <a:r>
              <a:rPr lang="es" sz="1400" dirty="0" smtClean="0">
                <a:latin typeface="Century Gothic"/>
                <a:cs typeface="Century Gothic"/>
              </a:rPr>
              <a:t>POR LA ESPALDA</a:t>
            </a:r>
            <a:endParaRPr lang="e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536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emeNCQ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11598</TotalTime>
  <Words>388</Words>
  <Application>Microsoft Macintosh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ThemeNCQTL</vt:lpstr>
      <vt:lpstr>Office Theme</vt:lpstr>
      <vt:lpstr>¿Qué estoy desglosando? </vt:lpstr>
      <vt:lpstr>Metas y objetivos</vt:lpstr>
      <vt:lpstr>DesglosarLA en cantidades más pequeñas</vt:lpstr>
      <vt:lpstr>DesglosarLA en cantidades más pequeñas</vt:lpstr>
      <vt:lpstr>DesglosarLA en cantidades más pequeñas</vt:lpstr>
      <vt:lpstr>DesglosarLA proporcionando ayuda</vt:lpstr>
      <vt:lpstr>DesglosarLA proporcionando ayuda</vt:lpstr>
      <vt:lpstr>DesglosarLA paso a paso</vt:lpstr>
      <vt:lpstr>DesglosarLA paso a paso</vt:lpstr>
      <vt:lpstr>DesglosarlA en orden lógico</vt:lpstr>
      <vt:lpstr>DesglosarlA en orden lógico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Matrix</dc:title>
  <dc:creator>Crista</dc:creator>
  <cp:lastModifiedBy>Microsoft Office User</cp:lastModifiedBy>
  <cp:revision>355</cp:revision>
  <cp:lastPrinted>2012-06-14T19:42:05Z</cp:lastPrinted>
  <dcterms:created xsi:type="dcterms:W3CDTF">2011-07-05T20:36:27Z</dcterms:created>
  <dcterms:modified xsi:type="dcterms:W3CDTF">2015-05-29T20:56:11Z</dcterms:modified>
</cp:coreProperties>
</file>