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1"/>
    <p:sldMasterId id="2147483694" r:id="rId2"/>
  </p:sldMasterIdLst>
  <p:notesMasterIdLst>
    <p:notesMasterId r:id="rId21"/>
  </p:notesMasterIdLst>
  <p:handoutMasterIdLst>
    <p:handoutMasterId r:id="rId22"/>
  </p:handoutMasterIdLst>
  <p:sldIdLst>
    <p:sldId id="373" r:id="rId3"/>
    <p:sldId id="333" r:id="rId4"/>
    <p:sldId id="343" r:id="rId5"/>
    <p:sldId id="360" r:id="rId6"/>
    <p:sldId id="335" r:id="rId7"/>
    <p:sldId id="338" r:id="rId8"/>
    <p:sldId id="369" r:id="rId9"/>
    <p:sldId id="348" r:id="rId10"/>
    <p:sldId id="349" r:id="rId11"/>
    <p:sldId id="362" r:id="rId12"/>
    <p:sldId id="361" r:id="rId13"/>
    <p:sldId id="350" r:id="rId14"/>
    <p:sldId id="351" r:id="rId15"/>
    <p:sldId id="352" r:id="rId16"/>
    <p:sldId id="353" r:id="rId17"/>
    <p:sldId id="370" r:id="rId18"/>
    <p:sldId id="356" r:id="rId19"/>
    <p:sldId id="37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1" autoAdjust="0"/>
    <p:restoredTop sz="98707" autoAdjust="0"/>
  </p:normalViewPr>
  <p:slideViewPr>
    <p:cSldViewPr snapToGrid="0">
      <p:cViewPr>
        <p:scale>
          <a:sx n="147" d="100"/>
          <a:sy n="147" d="100"/>
        </p:scale>
        <p:origin x="-102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C55052-D2DF-48C9-8C1B-721E13D4DCBA}" type="datetimeFigureOut">
              <a:rPr lang="en-US" smtClean="0"/>
              <a:t>8/5/14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D78187-A789-48D6-87EB-79A993703C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22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5979CC-4536-47EC-B038-8A1C531240C0}" type="datetimeFigureOut">
              <a:rPr lang="en-US" smtClean="0"/>
              <a:t>8/5/14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EADE1-3520-4F85-BAFA-307A1434FD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0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6BC18-DAB5-451D-A1A4-979297D257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14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5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89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70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69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00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7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2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8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7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4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5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4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2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35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EADE1-3520-4F85-BAFA-307A1434FDB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4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8/5/14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8/5/14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8/5/14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8/5/14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73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8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21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74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5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77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2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>
                <a:solidFill>
                  <a:srgbClr val="005DAA"/>
                </a:solidFill>
              </a:rPr>
              <a:pPr/>
              <a:t>8/5/14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83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59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22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40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38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For more Information, contact us at: </a:t>
            </a:r>
            <a:r>
              <a:rPr lang="en-US" sz="14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NCQTL@UW.EDU 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or 877-731-0764</a:t>
            </a:r>
          </a:p>
          <a:p>
            <a:pPr algn="ctr" defTabSz="457200">
              <a:spcBef>
                <a:spcPts val="600"/>
              </a:spcBef>
              <a:defRPr/>
            </a:pPr>
            <a:r>
              <a:rPr lang="en-US" sz="900" dirty="0" smtClean="0">
                <a:solidFill>
                  <a:prstClr val="black"/>
                </a:solidFill>
                <a:latin typeface="Century Gothic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dirty="0" smtClean="0">
                <a:solidFill>
                  <a:prstClr val="black"/>
                </a:solidFill>
                <a:latin typeface="Century Gothic"/>
                <a:cs typeface="Century Gothic"/>
              </a:rPr>
            </a:br>
            <a:r>
              <a:rPr lang="en-US" sz="900" dirty="0" smtClean="0">
                <a:solidFill>
                  <a:prstClr val="black"/>
                </a:solidFill>
                <a:latin typeface="Century Gothic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defTabSz="457200">
              <a:spcBef>
                <a:spcPts val="600"/>
              </a:spcBef>
            </a:pP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22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Pag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8/5/14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6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BBF0-342D-409A-9C0A-B1B451E92883}" type="datetime1">
              <a:rPr lang="en-US" smtClean="0"/>
              <a:pPr/>
              <a:t>8/5/14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D4D4D4"/>
                </a:solidFill>
              </a:rPr>
              <a:pPr algn="r"/>
              <a:t>‹#›</a:t>
            </a:fld>
            <a:endParaRPr lang="en-US" dirty="0">
              <a:solidFill>
                <a:srgbClr val="D4D4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>
                <a:solidFill>
                  <a:srgbClr val="005DAA"/>
                </a:solidFill>
              </a:rPr>
              <a:pPr/>
              <a:t>8/5/14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8/5/14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>
                <a:solidFill>
                  <a:srgbClr val="005DAA"/>
                </a:solidFill>
              </a:rPr>
              <a:pPr/>
              <a:t>8/5/14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8/5/14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8/5/14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8/5/14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563C-D9B3-4432-B336-144C997D6215}" type="datetime1">
              <a:rPr lang="en-US" smtClean="0">
                <a:solidFill>
                  <a:srgbClr val="005DAA"/>
                </a:solidFill>
              </a:rPr>
              <a:pPr/>
              <a:t>8/5/14</a:t>
            </a:fld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DA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>
                <a:solidFill>
                  <a:srgbClr val="005DAA"/>
                </a:solidFill>
              </a:rPr>
              <a:pPr algn="r"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68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BC453A-6B12-3E4E-8E5B-4BFBFD851D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8/5/14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6753842-EB21-0F45-9793-2440898716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3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Break it down: </a:t>
            </a:r>
            <a:br>
              <a:rPr lang="en-US" sz="2400" dirty="0"/>
            </a:br>
            <a:r>
              <a:rPr lang="en-US" sz="2400" dirty="0"/>
              <a:t>Turning Goals into Everyday Teaching Opportunities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0" y="6642556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SUMMER 2014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3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it down by providing help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1980" y="1839623"/>
            <a:ext cx="8477737" cy="114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Make goals easier by providing help.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8" y="2876437"/>
            <a:ext cx="2737530" cy="354885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939068" y="3000959"/>
            <a:ext cx="1717757" cy="1207853"/>
          </a:xfrm>
          <a:prstGeom prst="wedgeEllipseCallout">
            <a:avLst>
              <a:gd name="adj1" fmla="val -48312"/>
              <a:gd name="adj2" fmla="val 417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Hi again!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8" name="Picture 7" descr="Teacher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09" y="2453066"/>
            <a:ext cx="2228615" cy="411853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084062" y="4099720"/>
            <a:ext cx="2318944" cy="1341852"/>
          </a:xfrm>
          <a:prstGeom prst="wedgeEllipseCallout">
            <a:avLst>
              <a:gd name="adj1" fmla="val 56068"/>
              <a:gd name="adj2" fmla="val -582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I’m Mia’s teacher!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8678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help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6470" y="3735634"/>
            <a:ext cx="2055548" cy="2664752"/>
          </a:xfrm>
          <a:prstGeom prst="rect">
            <a:avLst/>
          </a:prstGeom>
        </p:spPr>
      </p:pic>
      <p:pic>
        <p:nvPicPr>
          <p:cNvPr id="3" name="Picture 2" descr="Kid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987" y="3655409"/>
            <a:ext cx="2166545" cy="2912084"/>
          </a:xfrm>
          <a:prstGeom prst="rect">
            <a:avLst/>
          </a:prstGeom>
        </p:spPr>
      </p:pic>
      <p:pic>
        <p:nvPicPr>
          <p:cNvPr id="5" name="Picture 4" descr="Teacher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55" y="2011297"/>
            <a:ext cx="2440712" cy="451049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48397" y="2166667"/>
            <a:ext cx="2016592" cy="1443175"/>
          </a:xfrm>
          <a:prstGeom prst="wedgeEllipseCallout">
            <a:avLst>
              <a:gd name="adj1" fmla="val -680"/>
              <a:gd name="adj2" fmla="val 727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Mia, do you want to play?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926617" y="2017453"/>
            <a:ext cx="1916979" cy="1257452"/>
          </a:xfrm>
          <a:prstGeom prst="wedgeEllipseCallout">
            <a:avLst>
              <a:gd name="adj1" fmla="val 61076"/>
              <a:gd name="adj2" fmla="val 253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Mia, </a:t>
            </a:r>
            <a:r>
              <a:rPr lang="en-US" sz="2400" dirty="0"/>
              <a:t>Say </a:t>
            </a:r>
            <a:r>
              <a:rPr lang="en-US" sz="2400" dirty="0" smtClean="0"/>
              <a:t>hi </a:t>
            </a:r>
            <a:r>
              <a:rPr lang="en-US" sz="2400" dirty="0"/>
              <a:t>to Zoe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076034" y="2652510"/>
            <a:ext cx="1442720" cy="944880"/>
          </a:xfrm>
          <a:prstGeom prst="wedgeEllipseCallout">
            <a:avLst>
              <a:gd name="adj1" fmla="val -6506"/>
              <a:gd name="adj2" fmla="val 765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Hi!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51379" y="2169642"/>
            <a:ext cx="2016592" cy="1443175"/>
          </a:xfrm>
          <a:prstGeom prst="wedgeEllipseCallout">
            <a:avLst>
              <a:gd name="adj1" fmla="val -680"/>
              <a:gd name="adj2" fmla="val 727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 Gothic"/>
                <a:cs typeface="Century Gothic"/>
              </a:rPr>
              <a:t>Mia, do you want to play again?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622992" y="1970620"/>
            <a:ext cx="2113218" cy="1354094"/>
          </a:xfrm>
          <a:prstGeom prst="wedgeEllipseCallout">
            <a:avLst>
              <a:gd name="adj1" fmla="val 61076"/>
              <a:gd name="adj2" fmla="val 2535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Oh look, Zoe wants to play. </a:t>
            </a:r>
            <a:endParaRPr lang="en-US" sz="2400" dirty="0"/>
          </a:p>
        </p:txBody>
      </p:sp>
      <p:sp>
        <p:nvSpPr>
          <p:cNvPr id="12" name="Oval Callout 11"/>
          <p:cNvSpPr/>
          <p:nvPr/>
        </p:nvSpPr>
        <p:spPr>
          <a:xfrm>
            <a:off x="3076034" y="2667937"/>
            <a:ext cx="1442720" cy="944880"/>
          </a:xfrm>
          <a:prstGeom prst="wedgeEllipseCallout">
            <a:avLst>
              <a:gd name="adj1" fmla="val -6506"/>
              <a:gd name="adj2" fmla="val 765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Hi!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6422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3677E-6 -1.33272E-6 L 0.22078 -1.33272E-6 " pathEditMode="relative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it down Step by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Make goals easier by breaking a complex task into individual steps.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dd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575560"/>
            <a:ext cx="5130800" cy="396470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93609" y="3029863"/>
            <a:ext cx="2517057" cy="1664087"/>
          </a:xfrm>
          <a:prstGeom prst="wedgeEllipseCallout">
            <a:avLst>
              <a:gd name="adj1" fmla="val 55802"/>
              <a:gd name="adj2" fmla="val 4337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Hi! I’m Addie.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413572" y="3073915"/>
            <a:ext cx="3331822" cy="2188169"/>
          </a:xfrm>
          <a:prstGeom prst="wedgeEllipseCallout">
            <a:avLst>
              <a:gd name="adj1" fmla="val -58419"/>
              <a:gd name="adj2" fmla="val 245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I want to play with my friends!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843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by step</a:t>
            </a:r>
            <a:endParaRPr lang="en-US" dirty="0"/>
          </a:p>
        </p:txBody>
      </p:sp>
      <p:pic>
        <p:nvPicPr>
          <p:cNvPr id="4" name="Picture 3" descr="Addi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20" y="1524000"/>
            <a:ext cx="3098800" cy="5240481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>
          <a:xfrm>
            <a:off x="3743960" y="5579815"/>
            <a:ext cx="1513840" cy="685800"/>
          </a:xfrm>
          <a:prstGeom prst="corner">
            <a:avLst>
              <a:gd name="adj1" fmla="val 100000"/>
              <a:gd name="adj2" fmla="val 10882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Gets peer’s attention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718560" y="2904317"/>
            <a:ext cx="151384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latin typeface="Century Gothic"/>
                <a:cs typeface="Century Gothic"/>
              </a:rPr>
              <a:t>Identifies toy or game to </a:t>
            </a:r>
            <a:r>
              <a:rPr lang="en-US" sz="1400" dirty="0" smtClean="0">
                <a:latin typeface="Century Gothic"/>
                <a:cs typeface="Century Gothic"/>
              </a:rPr>
              <a:t>play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3960" y="4678399"/>
            <a:ext cx="150876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Approaches peer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8880" y="3801340"/>
            <a:ext cx="150368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Identifies a peer to play </a:t>
            </a:r>
            <a:r>
              <a:rPr lang="en-US" sz="1400" dirty="0" smtClean="0">
                <a:latin typeface="Century Gothic"/>
                <a:cs typeface="Century Gothic"/>
              </a:rPr>
              <a:t>with</a:t>
            </a:r>
            <a:endParaRPr lang="en-US" sz="1400" dirty="0">
              <a:latin typeface="Century Gothic"/>
              <a:cs typeface="Century Gothic"/>
            </a:endParaRPr>
          </a:p>
        </p:txBody>
      </p:sp>
      <p:pic>
        <p:nvPicPr>
          <p:cNvPr id="11" name="Picture 10" descr="MC900389528-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14088" r="23165" b="17008"/>
          <a:stretch/>
        </p:blipFill>
        <p:spPr>
          <a:xfrm>
            <a:off x="7159478" y="3469831"/>
            <a:ext cx="1588282" cy="16304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12" y="1998122"/>
            <a:ext cx="4165144" cy="6801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 smtClean="0"/>
              <a:t>Invites a peer to play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4298" y="2901342"/>
            <a:ext cx="323737" cy="67241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18179" y="2904317"/>
            <a:ext cx="323737" cy="672414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46717" y="2903731"/>
            <a:ext cx="323737" cy="672414"/>
          </a:xfrm>
          <a:prstGeom prst="rect">
            <a:avLst/>
          </a:prstGeom>
          <a:solidFill>
            <a:schemeClr val="accent6">
              <a:lumMod val="7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560598" y="2906706"/>
            <a:ext cx="323737" cy="6724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04298" y="3813797"/>
            <a:ext cx="323737" cy="672414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720575" y="3816772"/>
            <a:ext cx="323737" cy="672414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49113" y="3816186"/>
            <a:ext cx="323737" cy="672414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304298" y="4683861"/>
            <a:ext cx="323737" cy="672414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720575" y="4686836"/>
            <a:ext cx="323737" cy="672414"/>
          </a:xfrm>
          <a:prstGeom prst="rect">
            <a:avLst/>
          </a:prstGeom>
          <a:solidFill>
            <a:schemeClr val="accent3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04298" y="5583926"/>
            <a:ext cx="323737" cy="672414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Callout 26"/>
          <p:cNvSpPr/>
          <p:nvPr/>
        </p:nvSpPr>
        <p:spPr>
          <a:xfrm>
            <a:off x="2532807" y="1930287"/>
            <a:ext cx="2135295" cy="944880"/>
          </a:xfrm>
          <a:prstGeom prst="wedgeEllipseCallout">
            <a:avLst>
              <a:gd name="adj1" fmla="val -38439"/>
              <a:gd name="adj2" fmla="val 646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I did it!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749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build="p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3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ci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427" flipH="1">
            <a:off x="3004317" y="4703969"/>
            <a:ext cx="569837" cy="578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 it down by Logical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352520" cy="114372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800" dirty="0" smtClean="0"/>
              <a:t>Make goals easier by identifying related skills and ordering in a teaching sequence.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alo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01455"/>
            <a:ext cx="5029200" cy="409586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93607" y="3029862"/>
            <a:ext cx="2517057" cy="1664087"/>
          </a:xfrm>
          <a:prstGeom prst="wedgeEllipseCallout">
            <a:avLst>
              <a:gd name="adj1" fmla="val 59378"/>
              <a:gd name="adj2" fmla="val 2654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Century Gothic"/>
                <a:cs typeface="Century Gothic"/>
              </a:rPr>
              <a:t>Hi! I’m Carlos.</a:t>
            </a:r>
            <a:endParaRPr lang="en-US" sz="3000" dirty="0">
              <a:latin typeface="Century Gothic"/>
              <a:cs typeface="Century Gothic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522494" y="3071817"/>
            <a:ext cx="3273548" cy="2188169"/>
          </a:xfrm>
          <a:prstGeom prst="wedgeEllipseCallout">
            <a:avLst>
              <a:gd name="adj1" fmla="val -66193"/>
              <a:gd name="adj2" fmla="val 85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Century Gothic"/>
                <a:cs typeface="Century Gothic"/>
              </a:rPr>
              <a:t>I want to write the letters in my name!</a:t>
            </a:r>
            <a:endParaRPr lang="en-US" sz="3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586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nci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427" flipH="1">
            <a:off x="812960" y="4301436"/>
            <a:ext cx="835653" cy="8478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000" y="2971800"/>
            <a:ext cx="4648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 smtClean="0">
                <a:latin typeface="Century Gothic"/>
                <a:cs typeface="Century Gothic"/>
              </a:rPr>
              <a:t>Writes </a:t>
            </a:r>
            <a:r>
              <a:rPr lang="en-US" dirty="0">
                <a:latin typeface="Century Gothic"/>
                <a:cs typeface="Century Gothic"/>
              </a:rPr>
              <a:t>the letters </a:t>
            </a:r>
            <a:r>
              <a:rPr lang="en-US" dirty="0" smtClean="0">
                <a:latin typeface="Century Gothic"/>
                <a:cs typeface="Century Gothic"/>
              </a:rPr>
              <a:t/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of first </a:t>
            </a:r>
            <a:r>
              <a:rPr lang="en-US" dirty="0">
                <a:latin typeface="Century Gothic"/>
                <a:cs typeface="Century Gothic"/>
              </a:rPr>
              <a:t>name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 order</a:t>
            </a:r>
            <a:endParaRPr lang="en-US" dirty="0"/>
          </a:p>
        </p:txBody>
      </p:sp>
      <p:pic>
        <p:nvPicPr>
          <p:cNvPr id="4" name="Picture 3" descr="calo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1000" y="1447800"/>
            <a:ext cx="4058920" cy="5122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5105400"/>
            <a:ext cx="4648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entury Gothic"/>
                <a:cs typeface="Century Gothic"/>
              </a:rPr>
              <a:t>Writes </a:t>
            </a:r>
            <a:r>
              <a:rPr lang="en-US" dirty="0">
                <a:latin typeface="Century Gothic"/>
                <a:cs typeface="Century Gothic"/>
              </a:rPr>
              <a:t>using pictures and squiggles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4038600"/>
            <a:ext cx="4648200" cy="990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smtClean="0">
                <a:latin typeface="Century Gothic"/>
                <a:cs typeface="Century Gothic"/>
              </a:rPr>
              <a:t>Writes </a:t>
            </a:r>
            <a:r>
              <a:rPr lang="en-US" dirty="0">
                <a:latin typeface="Century Gothic"/>
                <a:cs typeface="Century Gothic"/>
              </a:rPr>
              <a:t>mock letters or </a:t>
            </a:r>
            <a:r>
              <a:rPr lang="en-US" dirty="0" smtClean="0">
                <a:latin typeface="Century Gothic"/>
                <a:cs typeface="Century Gothic"/>
              </a:rPr>
              <a:t>letter-like </a:t>
            </a:r>
            <a:r>
              <a:rPr lang="en-US" dirty="0">
                <a:latin typeface="Century Gothic"/>
                <a:cs typeface="Century Gothic"/>
              </a:rPr>
              <a:t>forms</a:t>
            </a:r>
          </a:p>
        </p:txBody>
      </p:sp>
      <p:pic>
        <p:nvPicPr>
          <p:cNvPr id="7" name="Picture 6" descr="MC900389528-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14088" r="23165" b="17008"/>
          <a:stretch/>
        </p:blipFill>
        <p:spPr>
          <a:xfrm>
            <a:off x="6705600" y="1981200"/>
            <a:ext cx="1771376" cy="181845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5298809" y="1905000"/>
            <a:ext cx="990600" cy="914400"/>
          </a:xfrm>
          <a:prstGeom prst="up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3222110" y="1904021"/>
            <a:ext cx="2017126" cy="944880"/>
          </a:xfrm>
          <a:prstGeom prst="wedgeEllipseCallout">
            <a:avLst>
              <a:gd name="adj1" fmla="val -38439"/>
              <a:gd name="adj2" fmla="val 646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entury Gothic"/>
                <a:cs typeface="Century Gothic"/>
              </a:rPr>
              <a:t>Yeah!</a:t>
            </a:r>
            <a:endParaRPr lang="en-U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0847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5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Break-it-down activity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83865" y="1882007"/>
            <a:ext cx="4120112" cy="452033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Rides </a:t>
            </a:r>
            <a:r>
              <a:rPr lang="en-US" sz="4400" dirty="0">
                <a:latin typeface="Century Gothic"/>
                <a:cs typeface="Century Gothic"/>
              </a:rPr>
              <a:t>a tricycle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65591" y="5040745"/>
            <a:ext cx="4120112" cy="13277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/>
                <a:cs typeface="Century Gothic"/>
              </a:rPr>
              <a:t>3. Adult waits for child to try, then pushes forward, as needed.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4916" y="3470888"/>
            <a:ext cx="4120112" cy="13277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2. Adult pushes bike forward with one big push.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521" y="1881548"/>
            <a:ext cx="4120112" cy="13277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latin typeface="Century Gothic"/>
                <a:cs typeface="Century Gothic"/>
              </a:rPr>
              <a:t>1. Adult pushes bike forward, holding on.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0" y="1872525"/>
            <a:ext cx="3841393" cy="4525962"/>
          </a:xfrm>
        </p:spPr>
      </p:pic>
    </p:spTree>
    <p:extLst>
      <p:ext uri="{BB962C8B-B14F-4D97-AF65-F5344CB8AC3E}">
        <p14:creationId xmlns:p14="http://schemas.microsoft.com/office/powerpoint/2010/main" val="313548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– Steps to Success!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47040" y="2987040"/>
            <a:ext cx="8249920" cy="2091848"/>
            <a:chOff x="339434" y="2759825"/>
            <a:chExt cx="8462834" cy="2247943"/>
          </a:xfrm>
        </p:grpSpPr>
        <p:sp>
          <p:nvSpPr>
            <p:cNvPr id="8" name="Freeform 7"/>
            <p:cNvSpPr/>
            <p:nvPr/>
          </p:nvSpPr>
          <p:spPr>
            <a:xfrm>
              <a:off x="339434" y="2759825"/>
              <a:ext cx="2227061" cy="2247943"/>
            </a:xfrm>
            <a:custGeom>
              <a:avLst/>
              <a:gdLst>
                <a:gd name="connsiteX0" fmla="*/ 0 w 2227061"/>
                <a:gd name="connsiteY0" fmla="*/ 182880 h 1828800"/>
                <a:gd name="connsiteX1" fmla="*/ 182880 w 2227061"/>
                <a:gd name="connsiteY1" fmla="*/ 0 h 1828800"/>
                <a:gd name="connsiteX2" fmla="*/ 2044181 w 2227061"/>
                <a:gd name="connsiteY2" fmla="*/ 0 h 1828800"/>
                <a:gd name="connsiteX3" fmla="*/ 2227061 w 2227061"/>
                <a:gd name="connsiteY3" fmla="*/ 182880 h 1828800"/>
                <a:gd name="connsiteX4" fmla="*/ 2227061 w 2227061"/>
                <a:gd name="connsiteY4" fmla="*/ 1645920 h 1828800"/>
                <a:gd name="connsiteX5" fmla="*/ 2044181 w 2227061"/>
                <a:gd name="connsiteY5" fmla="*/ 1828800 h 1828800"/>
                <a:gd name="connsiteX6" fmla="*/ 182880 w 2227061"/>
                <a:gd name="connsiteY6" fmla="*/ 1828800 h 1828800"/>
                <a:gd name="connsiteX7" fmla="*/ 0 w 2227061"/>
                <a:gd name="connsiteY7" fmla="*/ 1645920 h 1828800"/>
                <a:gd name="connsiteX8" fmla="*/ 0 w 2227061"/>
                <a:gd name="connsiteY8" fmla="*/ 18288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061" h="1828800">
                  <a:moveTo>
                    <a:pt x="0" y="182880"/>
                  </a:moveTo>
                  <a:cubicBezTo>
                    <a:pt x="0" y="81878"/>
                    <a:pt x="81878" y="0"/>
                    <a:pt x="182880" y="0"/>
                  </a:cubicBezTo>
                  <a:lnTo>
                    <a:pt x="2044181" y="0"/>
                  </a:lnTo>
                  <a:cubicBezTo>
                    <a:pt x="2145183" y="0"/>
                    <a:pt x="2227061" y="81878"/>
                    <a:pt x="2227061" y="182880"/>
                  </a:cubicBezTo>
                  <a:lnTo>
                    <a:pt x="2227061" y="1645920"/>
                  </a:lnTo>
                  <a:cubicBezTo>
                    <a:pt x="2227061" y="1746922"/>
                    <a:pt x="2145183" y="1828800"/>
                    <a:pt x="2044181" y="1828800"/>
                  </a:cubicBezTo>
                  <a:lnTo>
                    <a:pt x="182880" y="1828800"/>
                  </a:lnTo>
                  <a:cubicBezTo>
                    <a:pt x="81878" y="1828800"/>
                    <a:pt x="0" y="1746922"/>
                    <a:pt x="0" y="1645920"/>
                  </a:cubicBezTo>
                  <a:lnTo>
                    <a:pt x="0" y="18288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5004" tIns="145004" rIns="145004" bIns="145004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Century Gothic"/>
                  <a:cs typeface="Century Gothic"/>
                </a:rPr>
                <a:t>Identify children</a:t>
              </a:r>
              <a:endParaRPr lang="en-US" sz="2800" kern="1200" dirty="0">
                <a:latin typeface="Century Gothic"/>
                <a:cs typeface="Century Gothic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789732" y="3607640"/>
              <a:ext cx="472137" cy="552311"/>
            </a:xfrm>
            <a:custGeom>
              <a:avLst/>
              <a:gdLst>
                <a:gd name="connsiteX0" fmla="*/ 0 w 472137"/>
                <a:gd name="connsiteY0" fmla="*/ 110462 h 552311"/>
                <a:gd name="connsiteX1" fmla="*/ 236069 w 472137"/>
                <a:gd name="connsiteY1" fmla="*/ 110462 h 552311"/>
                <a:gd name="connsiteX2" fmla="*/ 236069 w 472137"/>
                <a:gd name="connsiteY2" fmla="*/ 0 h 552311"/>
                <a:gd name="connsiteX3" fmla="*/ 472137 w 472137"/>
                <a:gd name="connsiteY3" fmla="*/ 276156 h 552311"/>
                <a:gd name="connsiteX4" fmla="*/ 236069 w 472137"/>
                <a:gd name="connsiteY4" fmla="*/ 552311 h 552311"/>
                <a:gd name="connsiteX5" fmla="*/ 236069 w 472137"/>
                <a:gd name="connsiteY5" fmla="*/ 441849 h 552311"/>
                <a:gd name="connsiteX6" fmla="*/ 0 w 472137"/>
                <a:gd name="connsiteY6" fmla="*/ 441849 h 552311"/>
                <a:gd name="connsiteX7" fmla="*/ 0 w 472137"/>
                <a:gd name="connsiteY7" fmla="*/ 110462 h 55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137" h="552311">
                  <a:moveTo>
                    <a:pt x="0" y="110462"/>
                  </a:moveTo>
                  <a:lnTo>
                    <a:pt x="236069" y="110462"/>
                  </a:lnTo>
                  <a:lnTo>
                    <a:pt x="236069" y="0"/>
                  </a:lnTo>
                  <a:lnTo>
                    <a:pt x="472137" y="276156"/>
                  </a:lnTo>
                  <a:lnTo>
                    <a:pt x="236069" y="552311"/>
                  </a:lnTo>
                  <a:lnTo>
                    <a:pt x="236069" y="441849"/>
                  </a:lnTo>
                  <a:lnTo>
                    <a:pt x="0" y="441849"/>
                  </a:lnTo>
                  <a:lnTo>
                    <a:pt x="0" y="11046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110462" rIns="141641" bIns="11046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57320" y="2759825"/>
              <a:ext cx="2227061" cy="2247943"/>
            </a:xfrm>
            <a:custGeom>
              <a:avLst/>
              <a:gdLst>
                <a:gd name="connsiteX0" fmla="*/ 0 w 2227061"/>
                <a:gd name="connsiteY0" fmla="*/ 182880 h 1828800"/>
                <a:gd name="connsiteX1" fmla="*/ 182880 w 2227061"/>
                <a:gd name="connsiteY1" fmla="*/ 0 h 1828800"/>
                <a:gd name="connsiteX2" fmla="*/ 2044181 w 2227061"/>
                <a:gd name="connsiteY2" fmla="*/ 0 h 1828800"/>
                <a:gd name="connsiteX3" fmla="*/ 2227061 w 2227061"/>
                <a:gd name="connsiteY3" fmla="*/ 182880 h 1828800"/>
                <a:gd name="connsiteX4" fmla="*/ 2227061 w 2227061"/>
                <a:gd name="connsiteY4" fmla="*/ 1645920 h 1828800"/>
                <a:gd name="connsiteX5" fmla="*/ 2044181 w 2227061"/>
                <a:gd name="connsiteY5" fmla="*/ 1828800 h 1828800"/>
                <a:gd name="connsiteX6" fmla="*/ 182880 w 2227061"/>
                <a:gd name="connsiteY6" fmla="*/ 1828800 h 1828800"/>
                <a:gd name="connsiteX7" fmla="*/ 0 w 2227061"/>
                <a:gd name="connsiteY7" fmla="*/ 1645920 h 1828800"/>
                <a:gd name="connsiteX8" fmla="*/ 0 w 2227061"/>
                <a:gd name="connsiteY8" fmla="*/ 18288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061" h="1828800">
                  <a:moveTo>
                    <a:pt x="0" y="182880"/>
                  </a:moveTo>
                  <a:cubicBezTo>
                    <a:pt x="0" y="81878"/>
                    <a:pt x="81878" y="0"/>
                    <a:pt x="182880" y="0"/>
                  </a:cubicBezTo>
                  <a:lnTo>
                    <a:pt x="2044181" y="0"/>
                  </a:lnTo>
                  <a:cubicBezTo>
                    <a:pt x="2145183" y="0"/>
                    <a:pt x="2227061" y="81878"/>
                    <a:pt x="2227061" y="182880"/>
                  </a:cubicBezTo>
                  <a:lnTo>
                    <a:pt x="2227061" y="1645920"/>
                  </a:lnTo>
                  <a:cubicBezTo>
                    <a:pt x="2227061" y="1746922"/>
                    <a:pt x="2145183" y="1828800"/>
                    <a:pt x="2044181" y="1828800"/>
                  </a:cubicBezTo>
                  <a:lnTo>
                    <a:pt x="182880" y="1828800"/>
                  </a:lnTo>
                  <a:cubicBezTo>
                    <a:pt x="81878" y="1828800"/>
                    <a:pt x="0" y="1746922"/>
                    <a:pt x="0" y="1645920"/>
                  </a:cubicBezTo>
                  <a:lnTo>
                    <a:pt x="0" y="18288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5004" tIns="145004" rIns="145004" bIns="145004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Century Gothic"/>
                  <a:cs typeface="Century Gothic"/>
                </a:rPr>
                <a:t>Determine goals to teach</a:t>
              </a:r>
              <a:endParaRPr lang="en-US" sz="2800" kern="1200" dirty="0">
                <a:latin typeface="Century Gothic"/>
                <a:cs typeface="Century Gothic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907087" y="3607640"/>
              <a:ext cx="472137" cy="552311"/>
            </a:xfrm>
            <a:custGeom>
              <a:avLst/>
              <a:gdLst>
                <a:gd name="connsiteX0" fmla="*/ 0 w 472137"/>
                <a:gd name="connsiteY0" fmla="*/ 110462 h 552311"/>
                <a:gd name="connsiteX1" fmla="*/ 236069 w 472137"/>
                <a:gd name="connsiteY1" fmla="*/ 110462 h 552311"/>
                <a:gd name="connsiteX2" fmla="*/ 236069 w 472137"/>
                <a:gd name="connsiteY2" fmla="*/ 0 h 552311"/>
                <a:gd name="connsiteX3" fmla="*/ 472137 w 472137"/>
                <a:gd name="connsiteY3" fmla="*/ 276156 h 552311"/>
                <a:gd name="connsiteX4" fmla="*/ 236069 w 472137"/>
                <a:gd name="connsiteY4" fmla="*/ 552311 h 552311"/>
                <a:gd name="connsiteX5" fmla="*/ 236069 w 472137"/>
                <a:gd name="connsiteY5" fmla="*/ 441849 h 552311"/>
                <a:gd name="connsiteX6" fmla="*/ 0 w 472137"/>
                <a:gd name="connsiteY6" fmla="*/ 441849 h 552311"/>
                <a:gd name="connsiteX7" fmla="*/ 0 w 472137"/>
                <a:gd name="connsiteY7" fmla="*/ 110462 h 55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137" h="552311">
                  <a:moveTo>
                    <a:pt x="0" y="110462"/>
                  </a:moveTo>
                  <a:lnTo>
                    <a:pt x="236069" y="110462"/>
                  </a:lnTo>
                  <a:lnTo>
                    <a:pt x="236069" y="0"/>
                  </a:lnTo>
                  <a:lnTo>
                    <a:pt x="472137" y="276156"/>
                  </a:lnTo>
                  <a:lnTo>
                    <a:pt x="236069" y="552311"/>
                  </a:lnTo>
                  <a:lnTo>
                    <a:pt x="236069" y="441849"/>
                  </a:lnTo>
                  <a:lnTo>
                    <a:pt x="0" y="441849"/>
                  </a:lnTo>
                  <a:lnTo>
                    <a:pt x="0" y="11046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110462" rIns="141641" bIns="11046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575207" y="2759825"/>
              <a:ext cx="2227061" cy="2247943"/>
            </a:xfrm>
            <a:custGeom>
              <a:avLst/>
              <a:gdLst>
                <a:gd name="connsiteX0" fmla="*/ 0 w 2227061"/>
                <a:gd name="connsiteY0" fmla="*/ 182880 h 1828800"/>
                <a:gd name="connsiteX1" fmla="*/ 182880 w 2227061"/>
                <a:gd name="connsiteY1" fmla="*/ 0 h 1828800"/>
                <a:gd name="connsiteX2" fmla="*/ 2044181 w 2227061"/>
                <a:gd name="connsiteY2" fmla="*/ 0 h 1828800"/>
                <a:gd name="connsiteX3" fmla="*/ 2227061 w 2227061"/>
                <a:gd name="connsiteY3" fmla="*/ 182880 h 1828800"/>
                <a:gd name="connsiteX4" fmla="*/ 2227061 w 2227061"/>
                <a:gd name="connsiteY4" fmla="*/ 1645920 h 1828800"/>
                <a:gd name="connsiteX5" fmla="*/ 2044181 w 2227061"/>
                <a:gd name="connsiteY5" fmla="*/ 1828800 h 1828800"/>
                <a:gd name="connsiteX6" fmla="*/ 182880 w 2227061"/>
                <a:gd name="connsiteY6" fmla="*/ 1828800 h 1828800"/>
                <a:gd name="connsiteX7" fmla="*/ 0 w 2227061"/>
                <a:gd name="connsiteY7" fmla="*/ 1645920 h 1828800"/>
                <a:gd name="connsiteX8" fmla="*/ 0 w 2227061"/>
                <a:gd name="connsiteY8" fmla="*/ 18288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061" h="1828800">
                  <a:moveTo>
                    <a:pt x="0" y="182880"/>
                  </a:moveTo>
                  <a:cubicBezTo>
                    <a:pt x="0" y="81878"/>
                    <a:pt x="81878" y="0"/>
                    <a:pt x="182880" y="0"/>
                  </a:cubicBezTo>
                  <a:lnTo>
                    <a:pt x="2044181" y="0"/>
                  </a:lnTo>
                  <a:cubicBezTo>
                    <a:pt x="2145183" y="0"/>
                    <a:pt x="2227061" y="81878"/>
                    <a:pt x="2227061" y="182880"/>
                  </a:cubicBezTo>
                  <a:lnTo>
                    <a:pt x="2227061" y="1645920"/>
                  </a:lnTo>
                  <a:cubicBezTo>
                    <a:pt x="2227061" y="1746922"/>
                    <a:pt x="2145183" y="1828800"/>
                    <a:pt x="2044181" y="1828800"/>
                  </a:cubicBezTo>
                  <a:lnTo>
                    <a:pt x="182880" y="1828800"/>
                  </a:lnTo>
                  <a:cubicBezTo>
                    <a:pt x="81878" y="1828800"/>
                    <a:pt x="0" y="1746922"/>
                    <a:pt x="0" y="1645920"/>
                  </a:cubicBezTo>
                  <a:lnTo>
                    <a:pt x="0" y="18288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5004" tIns="145004" rIns="145004" bIns="145004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Century Gothic"/>
                  <a:cs typeface="Century Gothic"/>
                </a:rPr>
                <a:t>Break down goals</a:t>
              </a:r>
              <a:endParaRPr lang="en-US" sz="2800" kern="1200" dirty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60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10400" y="6248400"/>
            <a:ext cx="1023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SUMMER 2014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54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title="Ongoing Child Assessment block of the house is highlighted.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" b="2181"/>
          <a:stretch/>
        </p:blipFill>
        <p:spPr>
          <a:xfrm>
            <a:off x="2211741" y="2344464"/>
            <a:ext cx="4801721" cy="39896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the roof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45983" y="3623262"/>
            <a:ext cx="4492312" cy="2746352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24515" y="2501978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Break it Down: Turning Goals into Teaching Opportunities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102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683E-6 -7.12633E-7 L -0.19333 -7.12633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894E-6 -8.98819E-6 L -0.19125 -8.98819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7040" y="2987040"/>
            <a:ext cx="8249920" cy="2091848"/>
            <a:chOff x="339434" y="2759825"/>
            <a:chExt cx="8462834" cy="2247943"/>
          </a:xfrm>
        </p:grpSpPr>
        <p:sp>
          <p:nvSpPr>
            <p:cNvPr id="20" name="Freeform 19"/>
            <p:cNvSpPr/>
            <p:nvPr/>
          </p:nvSpPr>
          <p:spPr>
            <a:xfrm>
              <a:off x="339434" y="2759825"/>
              <a:ext cx="2227061" cy="2247943"/>
            </a:xfrm>
            <a:custGeom>
              <a:avLst/>
              <a:gdLst>
                <a:gd name="connsiteX0" fmla="*/ 0 w 2227061"/>
                <a:gd name="connsiteY0" fmla="*/ 182880 h 1828800"/>
                <a:gd name="connsiteX1" fmla="*/ 182880 w 2227061"/>
                <a:gd name="connsiteY1" fmla="*/ 0 h 1828800"/>
                <a:gd name="connsiteX2" fmla="*/ 2044181 w 2227061"/>
                <a:gd name="connsiteY2" fmla="*/ 0 h 1828800"/>
                <a:gd name="connsiteX3" fmla="*/ 2227061 w 2227061"/>
                <a:gd name="connsiteY3" fmla="*/ 182880 h 1828800"/>
                <a:gd name="connsiteX4" fmla="*/ 2227061 w 2227061"/>
                <a:gd name="connsiteY4" fmla="*/ 1645920 h 1828800"/>
                <a:gd name="connsiteX5" fmla="*/ 2044181 w 2227061"/>
                <a:gd name="connsiteY5" fmla="*/ 1828800 h 1828800"/>
                <a:gd name="connsiteX6" fmla="*/ 182880 w 2227061"/>
                <a:gd name="connsiteY6" fmla="*/ 1828800 h 1828800"/>
                <a:gd name="connsiteX7" fmla="*/ 0 w 2227061"/>
                <a:gd name="connsiteY7" fmla="*/ 1645920 h 1828800"/>
                <a:gd name="connsiteX8" fmla="*/ 0 w 2227061"/>
                <a:gd name="connsiteY8" fmla="*/ 18288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061" h="1828800">
                  <a:moveTo>
                    <a:pt x="0" y="182880"/>
                  </a:moveTo>
                  <a:cubicBezTo>
                    <a:pt x="0" y="81878"/>
                    <a:pt x="81878" y="0"/>
                    <a:pt x="182880" y="0"/>
                  </a:cubicBezTo>
                  <a:lnTo>
                    <a:pt x="2044181" y="0"/>
                  </a:lnTo>
                  <a:cubicBezTo>
                    <a:pt x="2145183" y="0"/>
                    <a:pt x="2227061" y="81878"/>
                    <a:pt x="2227061" y="182880"/>
                  </a:cubicBezTo>
                  <a:lnTo>
                    <a:pt x="2227061" y="1645920"/>
                  </a:lnTo>
                  <a:cubicBezTo>
                    <a:pt x="2227061" y="1746922"/>
                    <a:pt x="2145183" y="1828800"/>
                    <a:pt x="2044181" y="1828800"/>
                  </a:cubicBezTo>
                  <a:lnTo>
                    <a:pt x="182880" y="1828800"/>
                  </a:lnTo>
                  <a:cubicBezTo>
                    <a:pt x="81878" y="1828800"/>
                    <a:pt x="0" y="1746922"/>
                    <a:pt x="0" y="1645920"/>
                  </a:cubicBezTo>
                  <a:lnTo>
                    <a:pt x="0" y="182880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5004" tIns="145004" rIns="145004" bIns="145004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Century Gothic"/>
                  <a:cs typeface="Century Gothic"/>
                </a:rPr>
                <a:t>Identify children</a:t>
              </a:r>
              <a:endParaRPr lang="en-US" sz="2800" kern="1200" dirty="0">
                <a:latin typeface="Century Gothic"/>
                <a:cs typeface="Century Gothic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789732" y="3607640"/>
              <a:ext cx="472137" cy="552311"/>
            </a:xfrm>
            <a:custGeom>
              <a:avLst/>
              <a:gdLst>
                <a:gd name="connsiteX0" fmla="*/ 0 w 472137"/>
                <a:gd name="connsiteY0" fmla="*/ 110462 h 552311"/>
                <a:gd name="connsiteX1" fmla="*/ 236069 w 472137"/>
                <a:gd name="connsiteY1" fmla="*/ 110462 h 552311"/>
                <a:gd name="connsiteX2" fmla="*/ 236069 w 472137"/>
                <a:gd name="connsiteY2" fmla="*/ 0 h 552311"/>
                <a:gd name="connsiteX3" fmla="*/ 472137 w 472137"/>
                <a:gd name="connsiteY3" fmla="*/ 276156 h 552311"/>
                <a:gd name="connsiteX4" fmla="*/ 236069 w 472137"/>
                <a:gd name="connsiteY4" fmla="*/ 552311 h 552311"/>
                <a:gd name="connsiteX5" fmla="*/ 236069 w 472137"/>
                <a:gd name="connsiteY5" fmla="*/ 441849 h 552311"/>
                <a:gd name="connsiteX6" fmla="*/ 0 w 472137"/>
                <a:gd name="connsiteY6" fmla="*/ 441849 h 552311"/>
                <a:gd name="connsiteX7" fmla="*/ 0 w 472137"/>
                <a:gd name="connsiteY7" fmla="*/ 110462 h 55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137" h="552311">
                  <a:moveTo>
                    <a:pt x="0" y="110462"/>
                  </a:moveTo>
                  <a:lnTo>
                    <a:pt x="236069" y="110462"/>
                  </a:lnTo>
                  <a:lnTo>
                    <a:pt x="236069" y="0"/>
                  </a:lnTo>
                  <a:lnTo>
                    <a:pt x="472137" y="276156"/>
                  </a:lnTo>
                  <a:lnTo>
                    <a:pt x="236069" y="552311"/>
                  </a:lnTo>
                  <a:lnTo>
                    <a:pt x="236069" y="441849"/>
                  </a:lnTo>
                  <a:lnTo>
                    <a:pt x="0" y="441849"/>
                  </a:lnTo>
                  <a:lnTo>
                    <a:pt x="0" y="11046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110462" rIns="141641" bIns="11046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457320" y="2759825"/>
              <a:ext cx="2227061" cy="2247943"/>
            </a:xfrm>
            <a:custGeom>
              <a:avLst/>
              <a:gdLst>
                <a:gd name="connsiteX0" fmla="*/ 0 w 2227061"/>
                <a:gd name="connsiteY0" fmla="*/ 182880 h 1828800"/>
                <a:gd name="connsiteX1" fmla="*/ 182880 w 2227061"/>
                <a:gd name="connsiteY1" fmla="*/ 0 h 1828800"/>
                <a:gd name="connsiteX2" fmla="*/ 2044181 w 2227061"/>
                <a:gd name="connsiteY2" fmla="*/ 0 h 1828800"/>
                <a:gd name="connsiteX3" fmla="*/ 2227061 w 2227061"/>
                <a:gd name="connsiteY3" fmla="*/ 182880 h 1828800"/>
                <a:gd name="connsiteX4" fmla="*/ 2227061 w 2227061"/>
                <a:gd name="connsiteY4" fmla="*/ 1645920 h 1828800"/>
                <a:gd name="connsiteX5" fmla="*/ 2044181 w 2227061"/>
                <a:gd name="connsiteY5" fmla="*/ 1828800 h 1828800"/>
                <a:gd name="connsiteX6" fmla="*/ 182880 w 2227061"/>
                <a:gd name="connsiteY6" fmla="*/ 1828800 h 1828800"/>
                <a:gd name="connsiteX7" fmla="*/ 0 w 2227061"/>
                <a:gd name="connsiteY7" fmla="*/ 1645920 h 1828800"/>
                <a:gd name="connsiteX8" fmla="*/ 0 w 2227061"/>
                <a:gd name="connsiteY8" fmla="*/ 18288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061" h="1828800">
                  <a:moveTo>
                    <a:pt x="0" y="182880"/>
                  </a:moveTo>
                  <a:cubicBezTo>
                    <a:pt x="0" y="81878"/>
                    <a:pt x="81878" y="0"/>
                    <a:pt x="182880" y="0"/>
                  </a:cubicBezTo>
                  <a:lnTo>
                    <a:pt x="2044181" y="0"/>
                  </a:lnTo>
                  <a:cubicBezTo>
                    <a:pt x="2145183" y="0"/>
                    <a:pt x="2227061" y="81878"/>
                    <a:pt x="2227061" y="182880"/>
                  </a:cubicBezTo>
                  <a:lnTo>
                    <a:pt x="2227061" y="1645920"/>
                  </a:lnTo>
                  <a:cubicBezTo>
                    <a:pt x="2227061" y="1746922"/>
                    <a:pt x="2145183" y="1828800"/>
                    <a:pt x="2044181" y="1828800"/>
                  </a:cubicBezTo>
                  <a:lnTo>
                    <a:pt x="182880" y="1828800"/>
                  </a:lnTo>
                  <a:cubicBezTo>
                    <a:pt x="81878" y="1828800"/>
                    <a:pt x="0" y="1746922"/>
                    <a:pt x="0" y="1645920"/>
                  </a:cubicBezTo>
                  <a:lnTo>
                    <a:pt x="0" y="18288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45004" tIns="145004" rIns="145004" bIns="145004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Century Gothic"/>
                  <a:cs typeface="Century Gothic"/>
                </a:rPr>
                <a:t>Determine goals to teach</a:t>
              </a:r>
              <a:endParaRPr lang="en-US" sz="2800" kern="1200" dirty="0">
                <a:latin typeface="Century Gothic"/>
                <a:cs typeface="Century Gothic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5907087" y="3607640"/>
              <a:ext cx="472137" cy="552311"/>
            </a:xfrm>
            <a:custGeom>
              <a:avLst/>
              <a:gdLst>
                <a:gd name="connsiteX0" fmla="*/ 0 w 472137"/>
                <a:gd name="connsiteY0" fmla="*/ 110462 h 552311"/>
                <a:gd name="connsiteX1" fmla="*/ 236069 w 472137"/>
                <a:gd name="connsiteY1" fmla="*/ 110462 h 552311"/>
                <a:gd name="connsiteX2" fmla="*/ 236069 w 472137"/>
                <a:gd name="connsiteY2" fmla="*/ 0 h 552311"/>
                <a:gd name="connsiteX3" fmla="*/ 472137 w 472137"/>
                <a:gd name="connsiteY3" fmla="*/ 276156 h 552311"/>
                <a:gd name="connsiteX4" fmla="*/ 236069 w 472137"/>
                <a:gd name="connsiteY4" fmla="*/ 552311 h 552311"/>
                <a:gd name="connsiteX5" fmla="*/ 236069 w 472137"/>
                <a:gd name="connsiteY5" fmla="*/ 441849 h 552311"/>
                <a:gd name="connsiteX6" fmla="*/ 0 w 472137"/>
                <a:gd name="connsiteY6" fmla="*/ 441849 h 552311"/>
                <a:gd name="connsiteX7" fmla="*/ 0 w 472137"/>
                <a:gd name="connsiteY7" fmla="*/ 110462 h 55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137" h="552311">
                  <a:moveTo>
                    <a:pt x="0" y="110462"/>
                  </a:moveTo>
                  <a:lnTo>
                    <a:pt x="236069" y="110462"/>
                  </a:lnTo>
                  <a:lnTo>
                    <a:pt x="236069" y="0"/>
                  </a:lnTo>
                  <a:lnTo>
                    <a:pt x="472137" y="276156"/>
                  </a:lnTo>
                  <a:lnTo>
                    <a:pt x="236069" y="552311"/>
                  </a:lnTo>
                  <a:lnTo>
                    <a:pt x="236069" y="441849"/>
                  </a:lnTo>
                  <a:lnTo>
                    <a:pt x="0" y="441849"/>
                  </a:lnTo>
                  <a:lnTo>
                    <a:pt x="0" y="110462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110462" rIns="141641" bIns="110462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575207" y="2759825"/>
              <a:ext cx="2227061" cy="2247943"/>
            </a:xfrm>
            <a:custGeom>
              <a:avLst/>
              <a:gdLst>
                <a:gd name="connsiteX0" fmla="*/ 0 w 2227061"/>
                <a:gd name="connsiteY0" fmla="*/ 182880 h 1828800"/>
                <a:gd name="connsiteX1" fmla="*/ 182880 w 2227061"/>
                <a:gd name="connsiteY1" fmla="*/ 0 h 1828800"/>
                <a:gd name="connsiteX2" fmla="*/ 2044181 w 2227061"/>
                <a:gd name="connsiteY2" fmla="*/ 0 h 1828800"/>
                <a:gd name="connsiteX3" fmla="*/ 2227061 w 2227061"/>
                <a:gd name="connsiteY3" fmla="*/ 182880 h 1828800"/>
                <a:gd name="connsiteX4" fmla="*/ 2227061 w 2227061"/>
                <a:gd name="connsiteY4" fmla="*/ 1645920 h 1828800"/>
                <a:gd name="connsiteX5" fmla="*/ 2044181 w 2227061"/>
                <a:gd name="connsiteY5" fmla="*/ 1828800 h 1828800"/>
                <a:gd name="connsiteX6" fmla="*/ 182880 w 2227061"/>
                <a:gd name="connsiteY6" fmla="*/ 1828800 h 1828800"/>
                <a:gd name="connsiteX7" fmla="*/ 0 w 2227061"/>
                <a:gd name="connsiteY7" fmla="*/ 1645920 h 1828800"/>
                <a:gd name="connsiteX8" fmla="*/ 0 w 2227061"/>
                <a:gd name="connsiteY8" fmla="*/ 18288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061" h="1828800">
                  <a:moveTo>
                    <a:pt x="0" y="182880"/>
                  </a:moveTo>
                  <a:cubicBezTo>
                    <a:pt x="0" y="81878"/>
                    <a:pt x="81878" y="0"/>
                    <a:pt x="182880" y="0"/>
                  </a:cubicBezTo>
                  <a:lnTo>
                    <a:pt x="2044181" y="0"/>
                  </a:lnTo>
                  <a:cubicBezTo>
                    <a:pt x="2145183" y="0"/>
                    <a:pt x="2227061" y="81878"/>
                    <a:pt x="2227061" y="182880"/>
                  </a:cubicBezTo>
                  <a:lnTo>
                    <a:pt x="2227061" y="1645920"/>
                  </a:lnTo>
                  <a:cubicBezTo>
                    <a:pt x="2227061" y="1746922"/>
                    <a:pt x="2145183" y="1828800"/>
                    <a:pt x="2044181" y="1828800"/>
                  </a:cubicBezTo>
                  <a:lnTo>
                    <a:pt x="182880" y="1828800"/>
                  </a:lnTo>
                  <a:cubicBezTo>
                    <a:pt x="81878" y="1828800"/>
                    <a:pt x="0" y="1746922"/>
                    <a:pt x="0" y="1645920"/>
                  </a:cubicBezTo>
                  <a:lnTo>
                    <a:pt x="0" y="18288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5004" tIns="145004" rIns="145004" bIns="145004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Century Gothic"/>
                  <a:cs typeface="Century Gothic"/>
                </a:rPr>
                <a:t>Break down goals</a:t>
              </a:r>
              <a:endParaRPr lang="en-US" sz="2800" kern="1200" dirty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44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it down－why?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83" y="1830387"/>
            <a:ext cx="8477737" cy="5027613"/>
          </a:xfrm>
        </p:spPr>
        <p:txBody>
          <a:bodyPr>
            <a:normAutofit/>
          </a:bodyPr>
          <a:lstStyle/>
          <a:p>
            <a:r>
              <a:rPr lang="en-US" dirty="0" smtClean="0"/>
              <a:t>All staff understand the skill they are teaching.  </a:t>
            </a:r>
          </a:p>
          <a:p>
            <a:endParaRPr lang="en-US" dirty="0"/>
          </a:p>
          <a:p>
            <a:r>
              <a:rPr lang="en-US" dirty="0" smtClean="0"/>
              <a:t>Each broken-down step can be accomplished within a few weeks.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Progress on objectives means progress toward the annual goal!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1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881120" y="1853784"/>
            <a:ext cx="4038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3120" y="1808480"/>
            <a:ext cx="2621280" cy="338328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2680" y="1772919"/>
            <a:ext cx="2420298" cy="3454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520" y="1849120"/>
            <a:ext cx="2621280" cy="330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7840" y="5394960"/>
            <a:ext cx="252984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Children with IEPs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1916" y="5405120"/>
            <a:ext cx="252984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entury Gothic"/>
                <a:cs typeface="Century Gothic"/>
              </a:rPr>
              <a:t>Children with behavior support plans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47909" y="5394600"/>
            <a:ext cx="2529840" cy="9144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/>
                <a:cs typeface="Century Gothic"/>
              </a:rPr>
              <a:t>Children who are not making progress on their learning goals</a:t>
            </a:r>
          </a:p>
        </p:txBody>
      </p:sp>
    </p:spTree>
    <p:extLst>
      <p:ext uri="{BB962C8B-B14F-4D97-AF65-F5344CB8AC3E}">
        <p14:creationId xmlns:p14="http://schemas.microsoft.com/office/powerpoint/2010/main" val="299475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the Goals TO TEACH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4503" y="1924274"/>
            <a:ext cx="4398021" cy="4525963"/>
          </a:xfrm>
        </p:spPr>
        <p:txBody>
          <a:bodyPr>
            <a:noAutofit/>
          </a:bodyPr>
          <a:lstStyle/>
          <a:p>
            <a:r>
              <a:rPr lang="en-US" sz="3400" dirty="0" smtClean="0"/>
              <a:t>Identify </a:t>
            </a:r>
            <a:r>
              <a:rPr lang="en-US" sz="3400" dirty="0"/>
              <a:t>the </a:t>
            </a:r>
            <a:r>
              <a:rPr lang="en-US" sz="3400" dirty="0" smtClean="0"/>
              <a:t>child’s current goals. </a:t>
            </a:r>
            <a:endParaRPr lang="en-US" sz="3400" dirty="0"/>
          </a:p>
          <a:p>
            <a:pPr>
              <a:buFont typeface="Arial" pitchFamily="34" charset="0"/>
              <a:buChar char="•"/>
            </a:pPr>
            <a:endParaRPr lang="en-US" sz="3400" dirty="0"/>
          </a:p>
          <a:p>
            <a:pPr>
              <a:buFont typeface="Arial" pitchFamily="34" charset="0"/>
              <a:buChar char="•"/>
            </a:pPr>
            <a:r>
              <a:rPr lang="en-US" sz="3400" dirty="0" smtClean="0"/>
              <a:t>Identify goals that need clarification. </a:t>
            </a:r>
            <a:endParaRPr lang="en-US" sz="3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63" y="1905000"/>
            <a:ext cx="2455273" cy="4525963"/>
          </a:xfrm>
        </p:spPr>
      </p:pic>
    </p:spTree>
    <p:extLst>
      <p:ext uri="{BB962C8B-B14F-4D97-AF65-F5344CB8AC3E}">
        <p14:creationId xmlns:p14="http://schemas.microsoft.com/office/powerpoint/2010/main" val="375979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Down Goals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1500" y="3962400"/>
            <a:ext cx="2260600" cy="2362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Determine the </a:t>
            </a:r>
            <a:r>
              <a:rPr lang="en-US" sz="2800" dirty="0">
                <a:solidFill>
                  <a:schemeClr val="tx1"/>
                </a:solidFill>
                <a:latin typeface="Century Gothic"/>
                <a:cs typeface="Century Gothic"/>
              </a:rPr>
              <a:t>child’s </a:t>
            </a:r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progress on the goal.</a:t>
            </a:r>
            <a:endParaRPr lang="en-US" sz="2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1700" y="3937000"/>
            <a:ext cx="2260600" cy="2362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Break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down the 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goal into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smaller parts.</a:t>
            </a:r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11900" y="1968500"/>
            <a:ext cx="2260600" cy="42926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Order the parts for teaching, starting at the current level of progress. </a:t>
            </a:r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1700" y="3289300"/>
            <a:ext cx="2260600" cy="4953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1700" y="2628900"/>
            <a:ext cx="2260600" cy="4953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1700" y="1980952"/>
            <a:ext cx="2260600" cy="4953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3</a:t>
            </a:r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921000" y="4559300"/>
            <a:ext cx="4191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803900" y="4559300"/>
            <a:ext cx="4191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4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Break it down by smaller amounts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30387"/>
            <a:ext cx="8899071" cy="11414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100" dirty="0" smtClean="0"/>
              <a:t>Make goals easier by specifying </a:t>
            </a:r>
            <a:r>
              <a:rPr lang="en-US" sz="3100" i="1" dirty="0" smtClean="0"/>
              <a:t>smaller amounts</a:t>
            </a:r>
            <a:r>
              <a:rPr lang="en-US" sz="3100" dirty="0" smtClean="0"/>
              <a:t> of items, time, people, or locations</a:t>
            </a:r>
            <a:r>
              <a:rPr lang="en-US" dirty="0" smtClean="0"/>
              <a:t>.</a:t>
            </a:r>
          </a:p>
        </p:txBody>
      </p:sp>
      <p:pic>
        <p:nvPicPr>
          <p:cNvPr id="5" name="Picture 4" descr="M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318121"/>
            <a:ext cx="5892800" cy="455352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40015" y="2894198"/>
            <a:ext cx="2651791" cy="1357070"/>
          </a:xfrm>
          <a:prstGeom prst="wedgeEllipseCallout">
            <a:avLst>
              <a:gd name="adj1" fmla="val 39257"/>
              <a:gd name="adj2" fmla="val 571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Hi! I’m Mia.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527344" y="3261815"/>
            <a:ext cx="3273514" cy="2874830"/>
          </a:xfrm>
          <a:prstGeom prst="wedgeEllipseCallout">
            <a:avLst>
              <a:gd name="adj1" fmla="val -68277"/>
              <a:gd name="adj2" fmla="val 12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entury Gothic"/>
                <a:cs typeface="Century Gothic"/>
              </a:rPr>
              <a:t>I’m going to put all the red toys together and play with friends. </a:t>
            </a:r>
            <a:endParaRPr lang="en-US" sz="2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302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smaller amounts</a:t>
            </a:r>
            <a:endParaRPr lang="en-US" dirty="0"/>
          </a:p>
        </p:txBody>
      </p:sp>
      <p:pic>
        <p:nvPicPr>
          <p:cNvPr id="4" name="Picture 3" descr="M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020141"/>
            <a:ext cx="7543800" cy="5829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1842648"/>
            <a:ext cx="2328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32523"/>
                </a:solidFill>
                <a:latin typeface="Century Gothic"/>
                <a:cs typeface="Century Gothic"/>
              </a:rPr>
              <a:t>Sorts a collection by color </a:t>
            </a:r>
          </a:p>
        </p:txBody>
      </p:sp>
      <p:sp>
        <p:nvSpPr>
          <p:cNvPr id="6" name="Oval 5"/>
          <p:cNvSpPr/>
          <p:nvPr/>
        </p:nvSpPr>
        <p:spPr>
          <a:xfrm>
            <a:off x="5257800" y="5334000"/>
            <a:ext cx="990600" cy="990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400" y="2438400"/>
            <a:ext cx="533400" cy="3276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0" y="2743200"/>
            <a:ext cx="2546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entury Gothic"/>
                <a:cs typeface="Century Gothic"/>
              </a:rPr>
              <a:t>Sorts a collection into 4 colors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3657600"/>
            <a:ext cx="2546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entury Gothic"/>
                <a:cs typeface="Century Gothic"/>
              </a:rPr>
              <a:t>Sorts a collection into </a:t>
            </a:r>
            <a:r>
              <a:rPr lang="en-US" sz="2000" dirty="0" smtClean="0">
                <a:solidFill>
                  <a:srgbClr val="008000"/>
                </a:solidFill>
                <a:latin typeface="Century Gothic"/>
                <a:cs typeface="Century Gothic"/>
              </a:rPr>
              <a:t>3 </a:t>
            </a:r>
            <a:r>
              <a:rPr lang="en-US" sz="2000" dirty="0">
                <a:solidFill>
                  <a:srgbClr val="008000"/>
                </a:solidFill>
                <a:latin typeface="Century Gothic"/>
                <a:cs typeface="Century Gothic"/>
              </a:rPr>
              <a:t>colors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4648200"/>
            <a:ext cx="2546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entury Gothic"/>
                <a:cs typeface="Century Gothic"/>
              </a:rPr>
              <a:t>Sorts a collection into </a:t>
            </a:r>
            <a:r>
              <a:rPr lang="en-US" sz="2000" dirty="0" smtClean="0">
                <a:solidFill>
                  <a:srgbClr val="008000"/>
                </a:solidFill>
                <a:latin typeface="Century Gothic"/>
                <a:cs typeface="Century Gothic"/>
              </a:rPr>
              <a:t>2 </a:t>
            </a:r>
            <a:r>
              <a:rPr lang="en-US" sz="2000" dirty="0">
                <a:solidFill>
                  <a:srgbClr val="008000"/>
                </a:solidFill>
                <a:latin typeface="Century Gothic"/>
                <a:cs typeface="Century Gothic"/>
              </a:rPr>
              <a:t>colors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6800" y="2667000"/>
            <a:ext cx="6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008000"/>
                </a:solidFill>
                <a:latin typeface="Century Gothic"/>
                <a:cs typeface="Century Gothic"/>
              </a:rPr>
              <a:t>4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3581400"/>
            <a:ext cx="6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008000"/>
                </a:solidFill>
                <a:latin typeface="Century Gothic"/>
                <a:cs typeface="Century Gothic"/>
              </a:rPr>
              <a:t>3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4572000"/>
            <a:ext cx="60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008000"/>
                </a:solidFill>
                <a:latin typeface="Century Gothic"/>
                <a:cs typeface="Century Gothic"/>
              </a:rPr>
              <a:t>2</a:t>
            </a:r>
            <a:endParaRPr lang="en-US" sz="4000" i="1" dirty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48300" y="5524500"/>
            <a:ext cx="609600" cy="609600"/>
          </a:xfrm>
          <a:prstGeom prst="ellipse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38800" y="47244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638800" y="36576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638800" y="2590800"/>
            <a:ext cx="228600" cy="1066800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MC900389528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7029" y="1683428"/>
            <a:ext cx="935322" cy="96477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2950984" y="1930287"/>
            <a:ext cx="2017126" cy="944880"/>
          </a:xfrm>
          <a:prstGeom prst="wedgeEllipseCallout">
            <a:avLst>
              <a:gd name="adj1" fmla="val -38439"/>
              <a:gd name="adj2" fmla="val 6465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Yeah!</a:t>
            </a:r>
            <a:endParaRPr lang="en-US" sz="2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014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7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ThemeNCQT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Macintosh PowerPoint</Application>
  <PresentationFormat>On-screen Show (4:3)</PresentationFormat>
  <Paragraphs>101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ThemeNCQTL</vt:lpstr>
      <vt:lpstr>Office Theme</vt:lpstr>
      <vt:lpstr>Break it down:  Turning Goals into Everyday Teaching Opportunities</vt:lpstr>
      <vt:lpstr>Focus on the roof</vt:lpstr>
      <vt:lpstr>Objectives</vt:lpstr>
      <vt:lpstr>Break it down－why? </vt:lpstr>
      <vt:lpstr>Identify Children</vt:lpstr>
      <vt:lpstr>Determine the Goals TO TEACH</vt:lpstr>
      <vt:lpstr>Break Down Goals</vt:lpstr>
      <vt:lpstr>Break it down by smaller amounts</vt:lpstr>
      <vt:lpstr>smaller amounts</vt:lpstr>
      <vt:lpstr>Break it down by providing help</vt:lpstr>
      <vt:lpstr>provide help</vt:lpstr>
      <vt:lpstr>Break it down Step by step</vt:lpstr>
      <vt:lpstr>Step by step</vt:lpstr>
      <vt:lpstr>Break it down by Logical Order</vt:lpstr>
      <vt:lpstr>Logical order</vt:lpstr>
      <vt:lpstr>Break-it-down activity</vt:lpstr>
      <vt:lpstr>REVIEW – Steps to Success!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2012-07-10T00:48:49Z</dcterms:created>
  <dcterms:modified xsi:type="dcterms:W3CDTF">2014-08-05T22:12:35Z</dcterms:modified>
</cp:coreProperties>
</file>