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4" r:id="rId2"/>
  </p:sldMasterIdLst>
  <p:notesMasterIdLst>
    <p:notesMasterId r:id="rId17"/>
  </p:notesMasterIdLst>
  <p:handoutMasterIdLst>
    <p:handoutMasterId r:id="rId18"/>
  </p:handoutMasterIdLst>
  <p:sldIdLst>
    <p:sldId id="330" r:id="rId3"/>
    <p:sldId id="333" r:id="rId4"/>
    <p:sldId id="325" r:id="rId5"/>
    <p:sldId id="324" r:id="rId6"/>
    <p:sldId id="305" r:id="rId7"/>
    <p:sldId id="316" r:id="rId8"/>
    <p:sldId id="319" r:id="rId9"/>
    <p:sldId id="318" r:id="rId10"/>
    <p:sldId id="331" r:id="rId11"/>
    <p:sldId id="328" r:id="rId12"/>
    <p:sldId id="332" r:id="rId13"/>
    <p:sldId id="327" r:id="rId14"/>
    <p:sldId id="321" r:id="rId15"/>
    <p:sldId id="335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7" clrIdx="0"/>
  <p:cmAuthor id="1" name="D. Cameron" initials="DC" lastIdx="1" clrIdx="1"/>
  <p:cmAuthor id="2" name="Crista" initials="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4" autoAdjust="0"/>
    <p:restoredTop sz="87389" autoAdjust="0"/>
  </p:normalViewPr>
  <p:slideViewPr>
    <p:cSldViewPr snapToGrid="0">
      <p:cViewPr varScale="1">
        <p:scale>
          <a:sx n="141" d="100"/>
          <a:sy n="141" d="100"/>
        </p:scale>
        <p:origin x="-1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C55052-D2DF-48C9-8C1B-721E13D4DCBA}" type="datetimeFigureOut">
              <a:rPr lang="en-US" smtClean="0"/>
              <a:pPr/>
              <a:t>8/5/14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D78187-A789-48D6-87EB-79A993703C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22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5979CC-4536-47EC-B038-8A1C531240C0}" type="datetimeFigureOut">
              <a:rPr lang="en-US" smtClean="0"/>
              <a:pPr/>
              <a:t>8/5/14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8EADE1-3520-4F85-BAFA-307A1434FD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0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7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9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03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1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 txBox="1">
            <a:spLocks noGrp="1" noChangeArrowheads="1"/>
          </p:cNvSpPr>
          <p:nvPr/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/>
              <a:t>8/13/08</a:t>
            </a: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 txBox="1">
            <a:spLocks noGrp="1" noChangeArrowheads="1"/>
          </p:cNvSpPr>
          <p:nvPr/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200" dirty="0"/>
              <a:t>8/13/08</a:t>
            </a: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E043D-AE09-4A3D-A939-1F51F2C712B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7" rIns="93172" bIns="46587" anchor="b"/>
          <a:lstStyle>
            <a:lvl1pPr algn="l"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238" indent="-292100" algn="l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5225" indent="-233363" algn="l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3" indent="-233363" algn="l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7088" indent="-233363" algn="l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4288" indent="-233363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11488" indent="-233363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8688" indent="-233363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5888" indent="-233363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60F1E1E-1AFE-45CC-A8AF-45B370E5362C}" type="slidenum">
              <a:rPr lang="en-US" sz="1200"/>
              <a:pPr algn="r"/>
              <a:t>7</a:t>
            </a:fld>
            <a:endParaRPr lang="en-US" sz="1200" dirty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172" tIns="46587" rIns="93172" bIns="4658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7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98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ADE1-3520-4F85-BAFA-307A1434FDB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2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44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8/5/14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8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21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7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58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7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</a:rPr>
              <a:pPr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8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83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59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22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4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3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/>
              <a:pPr/>
              <a:t>8/5/14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D4D4D4"/>
                </a:solidFill>
              </a:rPr>
              <a:pPr algn="r"/>
              <a:t>‹#›</a:t>
            </a:fld>
            <a:endParaRPr lang="en-US" dirty="0">
              <a:solidFill>
                <a:srgbClr val="D4D4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</a:rPr>
              <a:pPr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</a:rPr>
              <a:pPr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8/5/14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68" r:id="rId12"/>
    <p:sldLayoutId id="2147483673" r:id="rId13"/>
    <p:sldLayoutId id="2147483707" r:id="rId1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8/5/14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3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2800" dirty="0" smtClean="0"/>
              <a:t>Activity matrix: </a:t>
            </a:r>
            <a:br>
              <a:rPr lang="en-US" sz="2800" dirty="0" smtClean="0"/>
            </a:br>
            <a:r>
              <a:rPr lang="en-US" sz="2800" dirty="0" smtClean="0"/>
              <a:t>organizing learning </a:t>
            </a:r>
            <a:br>
              <a:rPr lang="en-US" sz="2800" dirty="0" smtClean="0"/>
            </a:br>
            <a:r>
              <a:rPr lang="en-US" sz="2800" dirty="0" smtClean="0"/>
              <a:t>throughout the day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SUMMER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9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Tips for implementing: </a:t>
            </a:r>
            <a:br>
              <a:rPr lang="en-US" dirty="0" smtClean="0"/>
            </a:br>
            <a:r>
              <a:rPr lang="en-US" dirty="0" smtClean="0"/>
              <a:t>Make it work for you!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86863"/>
              </p:ext>
            </p:extLst>
          </p:nvPr>
        </p:nvGraphicFramePr>
        <p:xfrm>
          <a:off x="895350" y="1905000"/>
          <a:ext cx="7353300" cy="4127913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94424"/>
                <a:gridCol w="1771650"/>
              </a:tblGrid>
              <a:tr h="210524"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Arrival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43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Free Play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Circle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2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Outside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using 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Meal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Class Activity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Departure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4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883447" y="3187303"/>
            <a:ext cx="1800493" cy="230832"/>
            <a:chOff x="2883447" y="3187303"/>
            <a:chExt cx="1800493" cy="230832"/>
          </a:xfrm>
        </p:grpSpPr>
        <p:sp>
          <p:nvSpPr>
            <p:cNvPr id="8" name="Rectangle 7"/>
            <p:cNvSpPr/>
            <p:nvPr/>
          </p:nvSpPr>
          <p:spPr>
            <a:xfrm>
              <a:off x="2910767" y="3209329"/>
              <a:ext cx="1762259" cy="1934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83447" y="3187303"/>
              <a:ext cx="18004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 smtClean="0">
                  <a:latin typeface="Century Gothic"/>
                  <a:cs typeface="Century Gothic"/>
                </a:rPr>
                <a:t>Sorts a collection by color</a:t>
              </a:r>
              <a:endParaRPr lang="en-US" sz="9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95600" y="4491452"/>
            <a:ext cx="1800493" cy="503365"/>
            <a:chOff x="2895600" y="4491452"/>
            <a:chExt cx="1800493" cy="503365"/>
          </a:xfrm>
        </p:grpSpPr>
        <p:sp>
          <p:nvSpPr>
            <p:cNvPr id="11" name="Rectangle 10"/>
            <p:cNvSpPr/>
            <p:nvPr/>
          </p:nvSpPr>
          <p:spPr>
            <a:xfrm>
              <a:off x="2905651" y="4491452"/>
              <a:ext cx="1767375" cy="5033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4572000"/>
              <a:ext cx="18004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n-US" sz="900" dirty="0" smtClean="0">
                  <a:latin typeface="Century Gothic"/>
                  <a:cs typeface="Century Gothic"/>
                </a:rPr>
                <a:t>Sorts a collection by color</a:t>
              </a:r>
              <a:endParaRPr lang="en-US" sz="9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28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Tips for implementing: </a:t>
            </a:r>
            <a:br>
              <a:rPr lang="en-US" dirty="0" smtClean="0"/>
            </a:br>
            <a:r>
              <a:rPr lang="en-US" dirty="0" smtClean="0"/>
              <a:t>Provide the right materials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977121"/>
              </p:ext>
            </p:extLst>
          </p:nvPr>
        </p:nvGraphicFramePr>
        <p:xfrm>
          <a:off x="1371600" y="2209800"/>
          <a:ext cx="5734051" cy="4083558"/>
        </p:xfrm>
        <a:graphic>
          <a:graphicData uri="http://schemas.openxmlformats.org/drawingml/2006/table">
            <a:tbl>
              <a:tblPr firstRow="1" firstCol="1" bandRow="1"/>
              <a:tblGrid>
                <a:gridCol w="990601"/>
                <a:gridCol w="1581150"/>
                <a:gridCol w="1581150"/>
                <a:gridCol w="1581150"/>
              </a:tblGrid>
              <a:tr h="144248"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Arrival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1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Free Play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Circle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1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Outside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using 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Meal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0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Class Activity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Sorts a collection by color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0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Departure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7254" r="9521" b="5871"/>
          <a:stretch/>
        </p:blipFill>
        <p:spPr>
          <a:xfrm>
            <a:off x="381000" y="2093356"/>
            <a:ext cx="910326" cy="1112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4" r="41817" b="34330"/>
          <a:stretch/>
        </p:blipFill>
        <p:spPr>
          <a:xfrm>
            <a:off x="7162800" y="3560513"/>
            <a:ext cx="1594485" cy="996553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577002">
            <a:off x="1216450" y="3282610"/>
            <a:ext cx="3115403" cy="22022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19819439">
            <a:off x="6829454" y="4649122"/>
            <a:ext cx="1261202" cy="218802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3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Tips for implementing: </a:t>
            </a:r>
            <a:br>
              <a:rPr lang="en-US" dirty="0" smtClean="0"/>
            </a:br>
            <a:r>
              <a:rPr lang="en-US" dirty="0" smtClean="0"/>
              <a:t>Review Learning Opportunities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89" y="1981200"/>
            <a:ext cx="7086423" cy="3986113"/>
          </a:xfrm>
        </p:spPr>
      </p:pic>
    </p:spTree>
    <p:extLst>
      <p:ext uri="{BB962C8B-B14F-4D97-AF65-F5344CB8AC3E}">
        <p14:creationId xmlns:p14="http://schemas.microsoft.com/office/powerpoint/2010/main" val="254550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3" y="1830387"/>
            <a:ext cx="835481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Maximize learning time by organizing opportunities for learning.</a:t>
            </a:r>
          </a:p>
          <a:p>
            <a:endParaRPr lang="en-US" dirty="0" smtClean="0"/>
          </a:p>
          <a:p>
            <a:r>
              <a:rPr lang="en-US" dirty="0" smtClean="0"/>
              <a:t>All staff are able to participate in teaching. </a:t>
            </a:r>
          </a:p>
          <a:p>
            <a:endParaRPr lang="en-US" dirty="0"/>
          </a:p>
          <a:p>
            <a:r>
              <a:rPr lang="en-US" dirty="0" smtClean="0"/>
              <a:t>Format can be made in various ways to better work for your classroom.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685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SUMMER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2334" y="2598960"/>
            <a:ext cx="3826931" cy="1130608"/>
          </a:xfrm>
          <a:custGeom>
            <a:avLst/>
            <a:gdLst>
              <a:gd name="connsiteX0" fmla="*/ 0 w 1337791"/>
              <a:gd name="connsiteY0" fmla="*/ 0 h 1732081"/>
              <a:gd name="connsiteX1" fmla="*/ 1337791 w 1337791"/>
              <a:gd name="connsiteY1" fmla="*/ 0 h 1732081"/>
              <a:gd name="connsiteX2" fmla="*/ 1337791 w 1337791"/>
              <a:gd name="connsiteY2" fmla="*/ 1732081 h 1732081"/>
              <a:gd name="connsiteX3" fmla="*/ 0 w 1337791"/>
              <a:gd name="connsiteY3" fmla="*/ 1732081 h 1732081"/>
              <a:gd name="connsiteX4" fmla="*/ 0 w 1337791"/>
              <a:gd name="connsiteY4" fmla="*/ 0 h 1732081"/>
              <a:gd name="connsiteX0" fmla="*/ 0 w 1337791"/>
              <a:gd name="connsiteY0" fmla="*/ 1732081 h 1732081"/>
              <a:gd name="connsiteX1" fmla="*/ 1337791 w 1337791"/>
              <a:gd name="connsiteY1" fmla="*/ 0 h 1732081"/>
              <a:gd name="connsiteX2" fmla="*/ 1337791 w 1337791"/>
              <a:gd name="connsiteY2" fmla="*/ 1732081 h 1732081"/>
              <a:gd name="connsiteX3" fmla="*/ 0 w 1337791"/>
              <a:gd name="connsiteY3" fmla="*/ 1732081 h 1732081"/>
              <a:gd name="connsiteX0" fmla="*/ 0 w 1337791"/>
              <a:gd name="connsiteY0" fmla="*/ 1742161 h 1742161"/>
              <a:gd name="connsiteX1" fmla="*/ 692747 w 1337791"/>
              <a:gd name="connsiteY1" fmla="*/ 0 h 1742161"/>
              <a:gd name="connsiteX2" fmla="*/ 1337791 w 1337791"/>
              <a:gd name="connsiteY2" fmla="*/ 1742161 h 1742161"/>
              <a:gd name="connsiteX3" fmla="*/ 0 w 1337791"/>
              <a:gd name="connsiteY3" fmla="*/ 1742161 h 1742161"/>
              <a:gd name="connsiteX0" fmla="*/ 0 w 2446460"/>
              <a:gd name="connsiteY0" fmla="*/ 1258333 h 1742161"/>
              <a:gd name="connsiteX1" fmla="*/ 1801416 w 2446460"/>
              <a:gd name="connsiteY1" fmla="*/ 0 h 1742161"/>
              <a:gd name="connsiteX2" fmla="*/ 2446460 w 2446460"/>
              <a:gd name="connsiteY2" fmla="*/ 1742161 h 1742161"/>
              <a:gd name="connsiteX3" fmla="*/ 0 w 2446460"/>
              <a:gd name="connsiteY3" fmla="*/ 1258333 h 1742161"/>
              <a:gd name="connsiteX0" fmla="*/ 0 w 3686153"/>
              <a:gd name="connsiteY0" fmla="*/ 1258333 h 1278493"/>
              <a:gd name="connsiteX1" fmla="*/ 1801416 w 3686153"/>
              <a:gd name="connsiteY1" fmla="*/ 0 h 1278493"/>
              <a:gd name="connsiteX2" fmla="*/ 3686153 w 3686153"/>
              <a:gd name="connsiteY2" fmla="*/ 1278493 h 1278493"/>
              <a:gd name="connsiteX3" fmla="*/ 0 w 3686153"/>
              <a:gd name="connsiteY3" fmla="*/ 1258333 h 1278493"/>
              <a:gd name="connsiteX0" fmla="*/ 0 w 3686153"/>
              <a:gd name="connsiteY0" fmla="*/ 1107137 h 1127297"/>
              <a:gd name="connsiteX1" fmla="*/ 1791337 w 3686153"/>
              <a:gd name="connsiteY1" fmla="*/ 0 h 1127297"/>
              <a:gd name="connsiteX2" fmla="*/ 3686153 w 3686153"/>
              <a:gd name="connsiteY2" fmla="*/ 1127297 h 1127297"/>
              <a:gd name="connsiteX3" fmla="*/ 0 w 3686153"/>
              <a:gd name="connsiteY3" fmla="*/ 1107137 h 1127297"/>
              <a:gd name="connsiteX0" fmla="*/ 0 w 3686153"/>
              <a:gd name="connsiteY0" fmla="*/ 774506 h 794666"/>
              <a:gd name="connsiteX1" fmla="*/ 1851810 w 3686153"/>
              <a:gd name="connsiteY1" fmla="*/ 0 h 794666"/>
              <a:gd name="connsiteX2" fmla="*/ 3686153 w 3686153"/>
              <a:gd name="connsiteY2" fmla="*/ 794666 h 794666"/>
              <a:gd name="connsiteX3" fmla="*/ 0 w 3686153"/>
              <a:gd name="connsiteY3" fmla="*/ 774506 h 794666"/>
              <a:gd name="connsiteX0" fmla="*/ 0 w 3686153"/>
              <a:gd name="connsiteY0" fmla="*/ 1097057 h 1117217"/>
              <a:gd name="connsiteX1" fmla="*/ 1851810 w 3686153"/>
              <a:gd name="connsiteY1" fmla="*/ 0 h 1117217"/>
              <a:gd name="connsiteX2" fmla="*/ 3686153 w 3686153"/>
              <a:gd name="connsiteY2" fmla="*/ 1117217 h 1117217"/>
              <a:gd name="connsiteX3" fmla="*/ 0 w 3686153"/>
              <a:gd name="connsiteY3" fmla="*/ 1097057 h 1117217"/>
              <a:gd name="connsiteX0" fmla="*/ 0 w 3686153"/>
              <a:gd name="connsiteY0" fmla="*/ 1097057 h 1097057"/>
              <a:gd name="connsiteX1" fmla="*/ 1851810 w 3686153"/>
              <a:gd name="connsiteY1" fmla="*/ 0 h 1097057"/>
              <a:gd name="connsiteX2" fmla="*/ 3686153 w 3686153"/>
              <a:gd name="connsiteY2" fmla="*/ 895463 h 1097057"/>
              <a:gd name="connsiteX3" fmla="*/ 0 w 3686153"/>
              <a:gd name="connsiteY3" fmla="*/ 1097057 h 1097057"/>
              <a:gd name="connsiteX0" fmla="*/ 0 w 3665995"/>
              <a:gd name="connsiteY0" fmla="*/ 1097057 h 1107137"/>
              <a:gd name="connsiteX1" fmla="*/ 1851810 w 3665995"/>
              <a:gd name="connsiteY1" fmla="*/ 0 h 1107137"/>
              <a:gd name="connsiteX2" fmla="*/ 3665995 w 3665995"/>
              <a:gd name="connsiteY2" fmla="*/ 1107137 h 1107137"/>
              <a:gd name="connsiteX3" fmla="*/ 0 w 3665995"/>
              <a:gd name="connsiteY3" fmla="*/ 1097057 h 1107137"/>
              <a:gd name="connsiteX0" fmla="*/ 0 w 3655916"/>
              <a:gd name="connsiteY0" fmla="*/ 1097057 h 1107137"/>
              <a:gd name="connsiteX1" fmla="*/ 1841731 w 3655916"/>
              <a:gd name="connsiteY1" fmla="*/ 0 h 1107137"/>
              <a:gd name="connsiteX2" fmla="*/ 3655916 w 3655916"/>
              <a:gd name="connsiteY2" fmla="*/ 1107137 h 1107137"/>
              <a:gd name="connsiteX3" fmla="*/ 0 w 3655916"/>
              <a:gd name="connsiteY3" fmla="*/ 1097057 h 1107137"/>
              <a:gd name="connsiteX0" fmla="*/ 0 w 3081424"/>
              <a:gd name="connsiteY0" fmla="*/ 1097057 h 1097057"/>
              <a:gd name="connsiteX1" fmla="*/ 1841731 w 3081424"/>
              <a:gd name="connsiteY1" fmla="*/ 0 h 1097057"/>
              <a:gd name="connsiteX2" fmla="*/ 3081424 w 3081424"/>
              <a:gd name="connsiteY2" fmla="*/ 908872 h 1097057"/>
              <a:gd name="connsiteX3" fmla="*/ 0 w 3081424"/>
              <a:gd name="connsiteY3" fmla="*/ 1097057 h 1097057"/>
              <a:gd name="connsiteX0" fmla="*/ 0 w 3676074"/>
              <a:gd name="connsiteY0" fmla="*/ 1097057 h 1097057"/>
              <a:gd name="connsiteX1" fmla="*/ 1841731 w 3676074"/>
              <a:gd name="connsiteY1" fmla="*/ 0 h 1097057"/>
              <a:gd name="connsiteX2" fmla="*/ 3676074 w 3676074"/>
              <a:gd name="connsiteY2" fmla="*/ 1078813 h 1097057"/>
              <a:gd name="connsiteX3" fmla="*/ 0 w 3676074"/>
              <a:gd name="connsiteY3" fmla="*/ 1097057 h 1097057"/>
              <a:gd name="connsiteX0" fmla="*/ 0 w 3303159"/>
              <a:gd name="connsiteY0" fmla="*/ 964881 h 1078813"/>
              <a:gd name="connsiteX1" fmla="*/ 1468816 w 3303159"/>
              <a:gd name="connsiteY1" fmla="*/ 0 h 1078813"/>
              <a:gd name="connsiteX2" fmla="*/ 3303159 w 3303159"/>
              <a:gd name="connsiteY2" fmla="*/ 1078813 h 1078813"/>
              <a:gd name="connsiteX3" fmla="*/ 0 w 3303159"/>
              <a:gd name="connsiteY3" fmla="*/ 964881 h 1078813"/>
              <a:gd name="connsiteX0" fmla="*/ 0 w 3676074"/>
              <a:gd name="connsiteY0" fmla="*/ 1097057 h 1097057"/>
              <a:gd name="connsiteX1" fmla="*/ 1841731 w 3676074"/>
              <a:gd name="connsiteY1" fmla="*/ 0 h 1097057"/>
              <a:gd name="connsiteX2" fmla="*/ 3676074 w 3676074"/>
              <a:gd name="connsiteY2" fmla="*/ 1078813 h 1097057"/>
              <a:gd name="connsiteX3" fmla="*/ 0 w 3676074"/>
              <a:gd name="connsiteY3" fmla="*/ 1097057 h 1097057"/>
              <a:gd name="connsiteX0" fmla="*/ 0 w 3645838"/>
              <a:gd name="connsiteY0" fmla="*/ 1078175 h 1078813"/>
              <a:gd name="connsiteX1" fmla="*/ 1811495 w 3645838"/>
              <a:gd name="connsiteY1" fmla="*/ 0 h 1078813"/>
              <a:gd name="connsiteX2" fmla="*/ 3645838 w 3645838"/>
              <a:gd name="connsiteY2" fmla="*/ 1078813 h 1078813"/>
              <a:gd name="connsiteX3" fmla="*/ 0 w 3645838"/>
              <a:gd name="connsiteY3" fmla="*/ 1078175 h 1078813"/>
              <a:gd name="connsiteX0" fmla="*/ 0 w 3214038"/>
              <a:gd name="connsiteY0" fmla="*/ 927500 h 1078813"/>
              <a:gd name="connsiteX1" fmla="*/ 1379695 w 3214038"/>
              <a:gd name="connsiteY1" fmla="*/ 0 h 1078813"/>
              <a:gd name="connsiteX2" fmla="*/ 3214038 w 3214038"/>
              <a:gd name="connsiteY2" fmla="*/ 1078813 h 1078813"/>
              <a:gd name="connsiteX3" fmla="*/ 0 w 3214038"/>
              <a:gd name="connsiteY3" fmla="*/ 927500 h 1078813"/>
              <a:gd name="connsiteX0" fmla="*/ 0 w 3662771"/>
              <a:gd name="connsiteY0" fmla="*/ 1062315 h 1078813"/>
              <a:gd name="connsiteX1" fmla="*/ 1828428 w 3662771"/>
              <a:gd name="connsiteY1" fmla="*/ 0 h 1078813"/>
              <a:gd name="connsiteX2" fmla="*/ 3662771 w 3662771"/>
              <a:gd name="connsiteY2" fmla="*/ 1078813 h 1078813"/>
              <a:gd name="connsiteX3" fmla="*/ 0 w 3662771"/>
              <a:gd name="connsiteY3" fmla="*/ 1062315 h 1078813"/>
              <a:gd name="connsiteX0" fmla="*/ 0 w 3662771"/>
              <a:gd name="connsiteY0" fmla="*/ 832336 h 848834"/>
              <a:gd name="connsiteX1" fmla="*/ 1769162 w 3662771"/>
              <a:gd name="connsiteY1" fmla="*/ 0 h 848834"/>
              <a:gd name="connsiteX2" fmla="*/ 3662771 w 3662771"/>
              <a:gd name="connsiteY2" fmla="*/ 848834 h 848834"/>
              <a:gd name="connsiteX3" fmla="*/ 0 w 3662771"/>
              <a:gd name="connsiteY3" fmla="*/ 832336 h 848834"/>
              <a:gd name="connsiteX0" fmla="*/ 0 w 3662771"/>
              <a:gd name="connsiteY0" fmla="*/ 1054385 h 1070883"/>
              <a:gd name="connsiteX1" fmla="*/ 1836895 w 3662771"/>
              <a:gd name="connsiteY1" fmla="*/ 0 h 1070883"/>
              <a:gd name="connsiteX2" fmla="*/ 3662771 w 3662771"/>
              <a:gd name="connsiteY2" fmla="*/ 1070883 h 1070883"/>
              <a:gd name="connsiteX3" fmla="*/ 0 w 3662771"/>
              <a:gd name="connsiteY3" fmla="*/ 1054385 h 1070883"/>
              <a:gd name="connsiteX0" fmla="*/ 0 w 3544237"/>
              <a:gd name="connsiteY0" fmla="*/ 1054385 h 1054385"/>
              <a:gd name="connsiteX1" fmla="*/ 1836895 w 3544237"/>
              <a:gd name="connsiteY1" fmla="*/ 0 h 1054385"/>
              <a:gd name="connsiteX2" fmla="*/ 3544237 w 3544237"/>
              <a:gd name="connsiteY2" fmla="*/ 832974 h 1054385"/>
              <a:gd name="connsiteX3" fmla="*/ 0 w 3544237"/>
              <a:gd name="connsiteY3" fmla="*/ 1054385 h 1054385"/>
              <a:gd name="connsiteX0" fmla="*/ 0 w 3688170"/>
              <a:gd name="connsiteY0" fmla="*/ 1054385 h 1055023"/>
              <a:gd name="connsiteX1" fmla="*/ 1836895 w 3688170"/>
              <a:gd name="connsiteY1" fmla="*/ 0 h 1055023"/>
              <a:gd name="connsiteX2" fmla="*/ 3688170 w 3688170"/>
              <a:gd name="connsiteY2" fmla="*/ 1055023 h 1055023"/>
              <a:gd name="connsiteX3" fmla="*/ 0 w 3688170"/>
              <a:gd name="connsiteY3" fmla="*/ 1054385 h 10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8170" h="1055023">
                <a:moveTo>
                  <a:pt x="0" y="1054385"/>
                </a:moveTo>
                <a:lnTo>
                  <a:pt x="1836895" y="0"/>
                </a:lnTo>
                <a:lnTo>
                  <a:pt x="3688170" y="1055023"/>
                </a:lnTo>
                <a:lnTo>
                  <a:pt x="0" y="10543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85000"/>
              </a:schemeClr>
            </a:glo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b="2181"/>
          <a:stretch/>
        </p:blipFill>
        <p:spPr>
          <a:xfrm>
            <a:off x="2286900" y="2589080"/>
            <a:ext cx="4448277" cy="369593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the roof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45983" y="3797300"/>
            <a:ext cx="4333281" cy="2572314"/>
          </a:xfrm>
          <a:prstGeom prst="rect">
            <a:avLst/>
          </a:prstGeom>
          <a:solidFill>
            <a:schemeClr val="bg2"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10199" y="2590800"/>
            <a:ext cx="345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/>
                <a:cs typeface="Century Gothic"/>
              </a:rPr>
              <a:t>Activity Matrix: </a:t>
            </a:r>
            <a:r>
              <a:rPr lang="en-US" dirty="0" smtClean="0">
                <a:latin typeface="Century Gothic"/>
                <a:cs typeface="Century Gothic"/>
              </a:rPr>
              <a:t>Organizing Learning throughout the Day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8132" y="1911443"/>
            <a:ext cx="4925814" cy="66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FRAMEWORK FOR EFFECTIVE PRACTICE </a:t>
            </a:r>
            <a:br>
              <a:rPr lang="en-US" dirty="0" smtClean="0"/>
            </a:br>
            <a:r>
              <a:rPr lang="en-US" sz="2200" dirty="0" smtClean="0"/>
              <a:t>SUPPORTING SCHOOL READINESS FOR ALL CHILDREN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1102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683E-6 -7.12633E-7 L -0.19333 -7.12633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19496 -7.40741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20503 -0.002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905402"/>
            <a:ext cx="76565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Matrix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09168" y="1877616"/>
            <a:ext cx="1835180" cy="338554"/>
            <a:chOff x="2309168" y="1877616"/>
            <a:chExt cx="1835180" cy="338554"/>
          </a:xfrm>
        </p:grpSpPr>
        <p:sp>
          <p:nvSpPr>
            <p:cNvPr id="14" name="Rectangle 13"/>
            <p:cNvSpPr/>
            <p:nvPr/>
          </p:nvSpPr>
          <p:spPr>
            <a:xfrm>
              <a:off x="2309168" y="1920149"/>
              <a:ext cx="1835180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28997" y="1877616"/>
              <a:ext cx="553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Mia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56982" y="1878106"/>
            <a:ext cx="2217535" cy="338554"/>
            <a:chOff x="2309168" y="1877616"/>
            <a:chExt cx="1835180" cy="338554"/>
          </a:xfrm>
        </p:grpSpPr>
        <p:sp>
          <p:nvSpPr>
            <p:cNvPr id="21" name="Rectangle 20"/>
            <p:cNvSpPr/>
            <p:nvPr/>
          </p:nvSpPr>
          <p:spPr>
            <a:xfrm>
              <a:off x="2309168" y="1920149"/>
              <a:ext cx="1835180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05092" y="1877616"/>
              <a:ext cx="652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Addie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87153" y="1878106"/>
            <a:ext cx="2017002" cy="338554"/>
            <a:chOff x="2309168" y="1877616"/>
            <a:chExt cx="1835180" cy="338554"/>
          </a:xfrm>
        </p:grpSpPr>
        <p:sp>
          <p:nvSpPr>
            <p:cNvPr id="24" name="Rectangle 23"/>
            <p:cNvSpPr/>
            <p:nvPr/>
          </p:nvSpPr>
          <p:spPr>
            <a:xfrm>
              <a:off x="2309168" y="1920149"/>
              <a:ext cx="1835180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56622" y="1877616"/>
              <a:ext cx="74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Carlos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56064" y="2157621"/>
            <a:ext cx="5618935" cy="4107168"/>
            <a:chOff x="756064" y="2157621"/>
            <a:chExt cx="5618935" cy="4107168"/>
          </a:xfrm>
        </p:grpSpPr>
        <p:sp>
          <p:nvSpPr>
            <p:cNvPr id="27" name="Rectangle 26"/>
            <p:cNvSpPr/>
            <p:nvPr/>
          </p:nvSpPr>
          <p:spPr>
            <a:xfrm>
              <a:off x="778305" y="2200154"/>
              <a:ext cx="1512631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2649" y="2157621"/>
              <a:ext cx="816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Arrival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78786" y="2475945"/>
              <a:ext cx="1512631" cy="6893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6064" y="2424487"/>
              <a:ext cx="9956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Free Play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78786" y="3185024"/>
              <a:ext cx="1512631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9207" y="3142491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Circle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78786" y="3458461"/>
              <a:ext cx="1512631" cy="7160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3130" y="3415929"/>
              <a:ext cx="94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Outside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78786" y="4193710"/>
              <a:ext cx="1512631" cy="31499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3130" y="4151177"/>
              <a:ext cx="685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Meal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8786" y="4527912"/>
              <a:ext cx="1512631" cy="61273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3130" y="4491456"/>
              <a:ext cx="1518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Class Activity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78786" y="5159860"/>
              <a:ext cx="1512631" cy="6431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3130" y="5117328"/>
              <a:ext cx="11778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Departure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78786" y="5822189"/>
              <a:ext cx="1512631" cy="442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130" y="5779657"/>
              <a:ext cx="1189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Transitions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151386" y="3185023"/>
              <a:ext cx="2217055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145730" y="3142490"/>
              <a:ext cx="20107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Labels an emotion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157944" y="4192730"/>
              <a:ext cx="2217055" cy="3220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52288" y="4188124"/>
              <a:ext cx="20107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Labels an emotion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57943" y="5822679"/>
              <a:ext cx="2217055" cy="4421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52287" y="5780146"/>
              <a:ext cx="20107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Labels an emotion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51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Activity Matrix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  <a:p>
            <a:pPr marL="457200" lvl="1" indent="0">
              <a:buNone/>
            </a:pPr>
            <a:endParaRPr lang="en-US" sz="1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1. Is an effective way to organize teaching and learning </a:t>
            </a:r>
            <a:r>
              <a:rPr lang="en-US" sz="1600" dirty="0" smtClean="0"/>
              <a:t>opportunities.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0" lv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2.  Maximizes learning time by planning for teaching to occur throughout all activities, </a:t>
            </a:r>
            <a:r>
              <a:rPr lang="en-US" sz="1600" dirty="0" smtClean="0">
                <a:solidFill>
                  <a:prstClr val="black"/>
                </a:solidFill>
              </a:rPr>
              <a:t>routines, </a:t>
            </a:r>
            <a:r>
              <a:rPr lang="en-US" sz="1600" dirty="0">
                <a:solidFill>
                  <a:prstClr val="black"/>
                </a:solidFill>
              </a:rPr>
              <a:t>and </a:t>
            </a:r>
            <a:r>
              <a:rPr lang="en-US" sz="1600" dirty="0" smtClean="0">
                <a:solidFill>
                  <a:prstClr val="black"/>
                </a:solidFill>
              </a:rPr>
              <a:t>transitions.</a:t>
            </a:r>
            <a:endParaRPr lang="en-US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3. Helps all staff be aware of individual child learning </a:t>
            </a:r>
            <a:r>
              <a:rPr lang="en-US" sz="1600" dirty="0" smtClean="0">
                <a:solidFill>
                  <a:prstClr val="black"/>
                </a:solidFill>
              </a:rPr>
              <a:t>objectives.</a:t>
            </a:r>
            <a:endParaRPr lang="en-US" sz="16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4. Matches  the child’s learning objective to the </a:t>
            </a:r>
            <a:r>
              <a:rPr lang="en-US" sz="1600" dirty="0" smtClean="0"/>
              <a:t>activity.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5. Can be implemented for any child, but is especially useful for those who need extra </a:t>
            </a:r>
            <a:r>
              <a:rPr lang="en-US" sz="1600" dirty="0" smtClean="0"/>
              <a:t>support.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2" y="2684476"/>
            <a:ext cx="3649214" cy="24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Creating an Activity Matrix</a:t>
            </a:r>
          </a:p>
        </p:txBody>
      </p:sp>
      <p:graphicFrame>
        <p:nvGraphicFramePr>
          <p:cNvPr id="22693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500712"/>
              </p:ext>
            </p:extLst>
          </p:nvPr>
        </p:nvGraphicFramePr>
        <p:xfrm>
          <a:off x="2749550" y="2649123"/>
          <a:ext cx="5016500" cy="3796413"/>
        </p:xfrm>
        <a:graphic>
          <a:graphicData uri="http://schemas.openxmlformats.org/drawingml/2006/table">
            <a:tbl>
              <a:tblPr/>
              <a:tblGrid>
                <a:gridCol w="1060450"/>
                <a:gridCol w="1978025"/>
                <a:gridCol w="1978025"/>
              </a:tblGrid>
              <a:tr h="476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5000"/>
                        </a:spcAft>
                        <a:buClr>
                          <a:srgbClr val="008000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Mia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Addie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0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Arrival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4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Free Play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1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Circle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4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Outside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Meal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8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Class Activity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Departure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Transitions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2695" name="Group 167"/>
          <p:cNvGrpSpPr>
            <a:grpSpLocks/>
          </p:cNvGrpSpPr>
          <p:nvPr/>
        </p:nvGrpSpPr>
        <p:grpSpPr bwMode="auto">
          <a:xfrm>
            <a:off x="3847933" y="2079338"/>
            <a:ext cx="3886172" cy="779463"/>
            <a:chOff x="2862" y="1141"/>
            <a:chExt cx="2537" cy="491"/>
          </a:xfrm>
        </p:grpSpPr>
        <p:sp>
          <p:nvSpPr>
            <p:cNvPr id="22681" name="Text Box 153"/>
            <p:cNvSpPr txBox="1">
              <a:spLocks noChangeArrowheads="1"/>
            </p:cNvSpPr>
            <p:nvPr/>
          </p:nvSpPr>
          <p:spPr bwMode="auto">
            <a:xfrm>
              <a:off x="2862" y="1141"/>
              <a:ext cx="2537" cy="23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charset="0"/>
                <a:buNone/>
              </a:pPr>
              <a:r>
                <a:rPr lang="en-US" dirty="0"/>
                <a:t>Step 2: </a:t>
              </a:r>
              <a:r>
                <a:rPr lang="en-US" dirty="0" smtClean="0"/>
                <a:t>List children in the top row.</a:t>
              </a:r>
              <a:endParaRPr lang="en-US" dirty="0"/>
            </a:p>
          </p:txBody>
        </p:sp>
        <p:sp>
          <p:nvSpPr>
            <p:cNvPr id="22686" name="Line 158"/>
            <p:cNvSpPr>
              <a:spLocks noChangeShapeType="1"/>
            </p:cNvSpPr>
            <p:nvPr/>
          </p:nvSpPr>
          <p:spPr bwMode="auto">
            <a:xfrm rot="5400000">
              <a:off x="3336" y="1500"/>
              <a:ext cx="240" cy="0"/>
            </a:xfrm>
            <a:prstGeom prst="lin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2687" name="Line 159"/>
            <p:cNvSpPr>
              <a:spLocks noChangeShapeType="1"/>
            </p:cNvSpPr>
            <p:nvPr/>
          </p:nvSpPr>
          <p:spPr bwMode="auto">
            <a:xfrm rot="5400000">
              <a:off x="4584" y="1512"/>
              <a:ext cx="240" cy="0"/>
            </a:xfrm>
            <a:prstGeom prst="lin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</p:grpSp>
      <p:grpSp>
        <p:nvGrpSpPr>
          <p:cNvPr id="22694" name="Group 166"/>
          <p:cNvGrpSpPr>
            <a:grpSpLocks/>
          </p:cNvGrpSpPr>
          <p:nvPr/>
        </p:nvGrpSpPr>
        <p:grpSpPr bwMode="auto">
          <a:xfrm>
            <a:off x="457200" y="1904765"/>
            <a:ext cx="2908300" cy="1476825"/>
            <a:chOff x="528" y="1086"/>
            <a:chExt cx="1832" cy="990"/>
          </a:xfrm>
        </p:grpSpPr>
        <p:sp>
          <p:nvSpPr>
            <p:cNvPr id="22680" name="Text Box 152"/>
            <p:cNvSpPr txBox="1">
              <a:spLocks noChangeArrowheads="1"/>
            </p:cNvSpPr>
            <p:nvPr/>
          </p:nvSpPr>
          <p:spPr bwMode="auto">
            <a:xfrm>
              <a:off x="528" y="1086"/>
              <a:ext cx="1344" cy="99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charset="0"/>
                <a:buNone/>
              </a:pPr>
              <a:r>
                <a:rPr lang="en-US" dirty="0"/>
                <a:t>Step 1:  </a:t>
              </a:r>
              <a:r>
                <a:rPr lang="en-US" dirty="0" smtClean="0"/>
                <a:t>List </a:t>
              </a:r>
              <a:r>
                <a:rPr lang="en-US" dirty="0"/>
                <a:t>the activities and times of day in the left-hand column of the </a:t>
              </a:r>
              <a:r>
                <a:rPr lang="en-US" dirty="0" smtClean="0"/>
                <a:t>chart.</a:t>
              </a:r>
              <a:endParaRPr lang="en-US" dirty="0"/>
            </a:p>
          </p:txBody>
        </p:sp>
        <p:grpSp>
          <p:nvGrpSpPr>
            <p:cNvPr id="22690" name="Group 162"/>
            <p:cNvGrpSpPr>
              <a:grpSpLocks/>
            </p:cNvGrpSpPr>
            <p:nvPr/>
          </p:nvGrpSpPr>
          <p:grpSpPr bwMode="auto">
            <a:xfrm>
              <a:off x="1872" y="1472"/>
              <a:ext cx="488" cy="254"/>
              <a:chOff x="1872" y="1472"/>
              <a:chExt cx="488" cy="254"/>
            </a:xfrm>
          </p:grpSpPr>
          <p:sp>
            <p:nvSpPr>
              <p:cNvPr id="22688" name="Line 160"/>
              <p:cNvSpPr>
                <a:spLocks noChangeShapeType="1"/>
              </p:cNvSpPr>
              <p:nvPr/>
            </p:nvSpPr>
            <p:spPr bwMode="auto">
              <a:xfrm rot="5400000">
                <a:off x="2216" y="1606"/>
                <a:ext cx="240" cy="0"/>
              </a:xfrm>
              <a:prstGeom prst="line">
                <a:avLst/>
              </a:prstGeom>
              <a:noFill/>
              <a:ln w="76200">
                <a:solidFill>
                  <a:schemeClr val="accent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/>
              </a:p>
            </p:txBody>
          </p:sp>
          <p:sp>
            <p:nvSpPr>
              <p:cNvPr id="22689" name="Line 161"/>
              <p:cNvSpPr>
                <a:spLocks noChangeShapeType="1"/>
              </p:cNvSpPr>
              <p:nvPr/>
            </p:nvSpPr>
            <p:spPr bwMode="auto">
              <a:xfrm flipV="1">
                <a:off x="1872" y="1472"/>
                <a:ext cx="488" cy="1"/>
              </a:xfrm>
              <a:prstGeom prst="line">
                <a:avLst/>
              </a:prstGeom>
              <a:noFill/>
              <a:ln w="76200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810000" y="3135868"/>
            <a:ext cx="1981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900" dirty="0" smtClean="0">
                <a:latin typeface="Tempus Sans ITC" pitchFamily="82" charset="0"/>
              </a:rPr>
              <a:t>Talks about people or objects in view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8100" y="39052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900" dirty="0" smtClean="0">
                <a:latin typeface="Tempus Sans ITC" pitchFamily="82" charset="0"/>
              </a:rPr>
              <a:t>Responds when another child initiates an interaction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598976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900" dirty="0" smtClean="0">
                <a:latin typeface="Tempus Sans ITC" pitchFamily="82" charset="0"/>
              </a:rPr>
              <a:t>Talks about people or objects in view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150" y="4274582"/>
            <a:ext cx="1981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900" dirty="0" smtClean="0">
                <a:latin typeface="Tempus Sans ITC" pitchFamily="82" charset="0"/>
              </a:rPr>
              <a:t>Invites another child to play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900" dirty="0" smtClean="0">
                <a:latin typeface="Tempus Sans ITC" pitchFamily="82" charset="0"/>
              </a:rPr>
              <a:t>Identifies the problem in a conflict with another child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5943600"/>
            <a:ext cx="1962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900" dirty="0" smtClean="0">
                <a:latin typeface="Tempus Sans ITC" pitchFamily="82" charset="0"/>
              </a:rPr>
              <a:t>Labels an emotion</a:t>
            </a:r>
            <a:endParaRPr lang="en-US" sz="900" dirty="0"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Make it your own</a:t>
            </a:r>
          </a:p>
        </p:txBody>
      </p:sp>
      <p:pic>
        <p:nvPicPr>
          <p:cNvPr id="33795" name="Picture 7" descr="Activity Matrix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6921" b="9161"/>
          <a:stretch>
            <a:fillRect/>
          </a:stretch>
        </p:blipFill>
        <p:spPr bwMode="auto">
          <a:xfrm>
            <a:off x="609600" y="1828800"/>
            <a:ext cx="3049909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263900" cy="24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ctivity Matrix 6"/>
          <p:cNvPicPr>
            <a:picLocks noChangeAspect="1" noChangeArrowheads="1"/>
          </p:cNvPicPr>
          <p:nvPr/>
        </p:nvPicPr>
        <p:blipFill>
          <a:blip r:embed="rId5" cstate="print"/>
          <a:srcRect r="3622" b="9956"/>
          <a:stretch>
            <a:fillRect/>
          </a:stretch>
        </p:blipFill>
        <p:spPr bwMode="auto">
          <a:xfrm>
            <a:off x="3158118" y="4419600"/>
            <a:ext cx="286470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92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Activity-Matrix-In-Actio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6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implementing: Start small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426776"/>
              </p:ext>
            </p:extLst>
          </p:nvPr>
        </p:nvGraphicFramePr>
        <p:xfrm>
          <a:off x="787891" y="1981201"/>
          <a:ext cx="3787226" cy="3962400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</a:tblGrid>
              <a:tr h="202727"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Arrival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Free Play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Circle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Outside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Meal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Class Activity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Sorts a collection by color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Departure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75770"/>
              </p:ext>
            </p:extLst>
          </p:nvPr>
        </p:nvGraphicFramePr>
        <p:xfrm>
          <a:off x="4570048" y="1981200"/>
          <a:ext cx="1783037" cy="3962400"/>
        </p:xfrm>
        <a:graphic>
          <a:graphicData uri="http://schemas.openxmlformats.org/drawingml/2006/table">
            <a:tbl>
              <a:tblPr firstRow="1" firstCol="1" bandRow="1"/>
              <a:tblGrid>
                <a:gridCol w="1783037"/>
              </a:tblGrid>
              <a:tr h="2027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3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81454"/>
              </p:ext>
            </p:extLst>
          </p:nvPr>
        </p:nvGraphicFramePr>
        <p:xfrm>
          <a:off x="6351955" y="1981200"/>
          <a:ext cx="1783037" cy="3962400"/>
        </p:xfrm>
        <a:graphic>
          <a:graphicData uri="http://schemas.openxmlformats.org/drawingml/2006/table">
            <a:tbl>
              <a:tblPr firstRow="1" firstCol="1" bandRow="1"/>
              <a:tblGrid>
                <a:gridCol w="1783037"/>
              </a:tblGrid>
              <a:tr h="2027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04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28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implementing: start small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595059"/>
              </p:ext>
            </p:extLst>
          </p:nvPr>
        </p:nvGraphicFramePr>
        <p:xfrm>
          <a:off x="895350" y="1981201"/>
          <a:ext cx="7353300" cy="1258540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83037"/>
                <a:gridCol w="1783037"/>
              </a:tblGrid>
              <a:tr h="206626">
                <a:tc>
                  <a:txBody>
                    <a:bodyPr/>
                    <a:lstStyle/>
                    <a:p>
                      <a:pPr marL="0" marR="0" indent="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6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Arrival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Free Play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417330"/>
              </p:ext>
            </p:extLst>
          </p:nvPr>
        </p:nvGraphicFramePr>
        <p:xfrm>
          <a:off x="895350" y="3237524"/>
          <a:ext cx="7353300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83037"/>
                <a:gridCol w="1783037"/>
              </a:tblGrid>
              <a:tr h="2066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Circle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1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Outside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Invites another child to play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Identifies the problem in a conflict with another child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036140"/>
              </p:ext>
            </p:extLst>
          </p:nvPr>
        </p:nvGraphicFramePr>
        <p:xfrm>
          <a:off x="895350" y="4304324"/>
          <a:ext cx="7353300" cy="1728145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83037"/>
                <a:gridCol w="1783037"/>
              </a:tblGrid>
              <a:tr h="2066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Meal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Class Activity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Sorts a collection by color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Writes using </a:t>
                      </a: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pictures, squiggles or letterlike forms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Departure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Responds when another child initiates an interaction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Talks about people or objects in view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Labels an emotion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40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NCQT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</TotalTime>
  <Words>726</Words>
  <Application>Microsoft Macintosh PowerPoint</Application>
  <PresentationFormat>On-screen Show (4:3)</PresentationFormat>
  <Paragraphs>236</Paragraphs>
  <Slides>14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ThemeNCQTL</vt:lpstr>
      <vt:lpstr>Office Theme</vt:lpstr>
      <vt:lpstr>Activity matrix:  organizing learning  throughout the day</vt:lpstr>
      <vt:lpstr>Focus on the roof</vt:lpstr>
      <vt:lpstr>Activity Matrix</vt:lpstr>
      <vt:lpstr>An Activity Matrix</vt:lpstr>
      <vt:lpstr>Creating an Activity Matrix</vt:lpstr>
      <vt:lpstr>Make it your own</vt:lpstr>
      <vt:lpstr>video</vt:lpstr>
      <vt:lpstr>Tips for implementing: Start small</vt:lpstr>
      <vt:lpstr>Tips for implementing: start small</vt:lpstr>
      <vt:lpstr>Tips for implementing:  Make it work for you! </vt:lpstr>
      <vt:lpstr>Tips for implementing:  Provide the right materials</vt:lpstr>
      <vt:lpstr>Tips for implementing:  Review Learning Opportunities</vt:lpstr>
      <vt:lpstr>Review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Matrix</dc:title>
  <dc:creator/>
  <cp:lastModifiedBy>Jody Marx</cp:lastModifiedBy>
  <cp:revision>155</cp:revision>
  <cp:lastPrinted>2012-01-03T17:24:55Z</cp:lastPrinted>
  <dcterms:created xsi:type="dcterms:W3CDTF">2011-07-05T20:36:27Z</dcterms:created>
  <dcterms:modified xsi:type="dcterms:W3CDTF">2014-08-05T22:16:37Z</dcterms:modified>
</cp:coreProperties>
</file>