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  <p:sldMasterId id="2147483694" r:id="rId2"/>
    <p:sldMasterId id="2147483708" r:id="rId3"/>
  </p:sldMasterIdLst>
  <p:notesMasterIdLst>
    <p:notesMasterId r:id="rId18"/>
  </p:notesMasterIdLst>
  <p:handoutMasterIdLst>
    <p:handoutMasterId r:id="rId19"/>
  </p:handoutMasterIdLst>
  <p:sldIdLst>
    <p:sldId id="330" r:id="rId4"/>
    <p:sldId id="333" r:id="rId5"/>
    <p:sldId id="338" r:id="rId6"/>
    <p:sldId id="324" r:id="rId7"/>
    <p:sldId id="305" r:id="rId8"/>
    <p:sldId id="316" r:id="rId9"/>
    <p:sldId id="319" r:id="rId10"/>
    <p:sldId id="318" r:id="rId11"/>
    <p:sldId id="331" r:id="rId12"/>
    <p:sldId id="328" r:id="rId13"/>
    <p:sldId id="332" r:id="rId14"/>
    <p:sldId id="327" r:id="rId15"/>
    <p:sldId id="321" r:id="rId16"/>
    <p:sldId id="336" r:id="rId17"/>
  </p:sldIdLst>
  <p:sldSz cx="9144000" cy="6858000" type="screen4x3"/>
  <p:notesSz cx="7010400" cy="92964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gela Notari Syverson" initials="" lastIdx="7" clrIdx="0"/>
  <p:cmAuthor id="1" name="D. Cameron" initials="DC" lastIdx="1" clrIdx="1"/>
  <p:cmAuthor id="2" name="Crista" initials="C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54" autoAdjust="0"/>
    <p:restoredTop sz="96727" autoAdjust="0"/>
  </p:normalViewPr>
  <p:slideViewPr>
    <p:cSldViewPr snapToGrid="0">
      <p:cViewPr>
        <p:scale>
          <a:sx n="103" d="100"/>
          <a:sy n="103" d="100"/>
        </p:scale>
        <p:origin x="-1776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1" d="100"/>
          <a:sy n="51" d="100"/>
        </p:scale>
        <p:origin x="-4272" y="-12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printerSettings" Target="printerSettings/printerSettings1.bin"/><Relationship Id="rId21" Type="http://schemas.openxmlformats.org/officeDocument/2006/relationships/commentAuthors" Target="commentAuthors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rtl="0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rtl="0">
              <a:defRPr sz="1200"/>
            </a:lvl1pPr>
          </a:lstStyle>
          <a:p>
            <a:pPr rtl="0"/>
            <a:r>
              <a:rPr lang="en-US" smtClean="0"/>
              <a:t>2/10/14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rtl="0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rtl="0">
              <a:defRPr sz="1200"/>
            </a:lvl1pPr>
          </a:lstStyle>
          <a:p>
            <a:pPr rtl="0"/>
            <a:r>
              <a:rPr lang="en-US" smtClean="0"/>
              <a:t>‹#›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8223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rtl="0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rtl="0">
              <a:defRPr sz="1200"/>
            </a:lvl1pPr>
          </a:lstStyle>
          <a:p>
            <a:pPr rtl="0"/>
            <a:r>
              <a:rPr lang="en-US" smtClean="0"/>
              <a:t>2/10/14</a:t>
            </a:r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rtl="0"/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rtl="0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rtl="0">
              <a:defRPr sz="1200"/>
            </a:lvl1pPr>
          </a:lstStyle>
          <a:p>
            <a:pPr rtl="0"/>
            <a:r>
              <a:rPr lang="en-US" smtClean="0"/>
              <a:t>‹#›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203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defTabSz="931774" rtl="0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en-US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014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en-US" smtClean="0"/>
              <a:t>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4726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en-US" smtClean="0"/>
              <a:t>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3930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5CD1D0-D2E6-014E-BFD7-4A23BDD99E4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413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en-US" smtClean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603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en-US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311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3"/>
          <p:cNvSpPr txBox="1">
            <a:spLocks noGrp="1" noChangeArrowheads="1"/>
          </p:cNvSpPr>
          <p:nvPr/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rtlCol="0"/>
          <a:lstStyle>
            <a:lvl1pPr algn="l" rtl="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 rtl="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rtl="0" eaLnBrk="1" hangingPunct="1"/>
            <a:r>
              <a:rPr lang="es" sz="1200"/>
              <a:t>8/13/08</a:t>
            </a: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/>
          <a:p>
            <a:pPr rtl="0"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34916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3"/>
          <p:cNvSpPr txBox="1">
            <a:spLocks noGrp="1" noChangeArrowheads="1"/>
          </p:cNvSpPr>
          <p:nvPr/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rtlCol="0"/>
          <a:lstStyle>
            <a:lvl1pPr algn="l" rtl="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 rtl="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rtl="0" eaLnBrk="1" hangingPunct="1"/>
            <a:r>
              <a:rPr lang="es" sz="1200"/>
              <a:t>8/13/08</a:t>
            </a: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/>
          <a:p>
            <a:pPr rtl="0" eaLnBrk="1" hangingPunct="1"/>
            <a:endParaRPr lang="en-US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644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 rtlCol="0"/>
          <a:lstStyle/>
          <a:p>
            <a:pPr rtl="0"/>
            <a:r>
              <a:rPr lang="en-US"/>
              <a:t>7</a:t>
            </a:r>
            <a:endParaRPr lang="en-US" dirty="0"/>
          </a:p>
        </p:txBody>
      </p:sp>
      <p:sp>
        <p:nvSpPr>
          <p:cNvPr id="292866" name="Rectangle 7"/>
          <p:cNvSpPr txBox="1">
            <a:spLocks noGrp="1" noChangeArrowheads="1"/>
          </p:cNvSpPr>
          <p:nvPr/>
        </p:nvSpPr>
        <p:spPr bwMode="auto">
          <a:xfrm>
            <a:off x="3970339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7" rIns="93172" bIns="46587" rtlCol="0" anchor="b"/>
          <a:lstStyle>
            <a:lvl1pPr algn="l" defTabSz="931863" rtl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7238" indent="-292100" algn="l" defTabSz="931863" rtl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5225" indent="-233363" algn="l" defTabSz="931863" rtl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30363" indent="-233363" algn="l" defTabSz="931863" rtl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7088" indent="-233363" algn="l" defTabSz="931863" rtl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54288" indent="-233363" algn="l" defTabSz="931863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11488" indent="-233363" algn="l" defTabSz="931863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68688" indent="-233363" algn="l" defTabSz="931863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25888" indent="-233363" algn="l" defTabSz="931863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rtl="0"/>
            <a:r>
              <a:rPr lang="en-US" sz="1200"/>
              <a:t>7</a:t>
            </a:r>
            <a:endParaRPr lang="en-US" sz="1200" dirty="0"/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3172" tIns="46587" rIns="93172" bIns="46587" rtlCol="0"/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603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en-US" smtClean="0"/>
              <a:t>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970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en-US" smtClean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998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en-US" smtClean="0">
                <a:solidFill>
                  <a:prstClr val="black"/>
                </a:solidFill>
              </a:rPr>
              <a:t>11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229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 rtlCol="0">
            <a:normAutofit/>
          </a:bodyPr>
          <a:lstStyle>
            <a:lvl1pPr algn="l" rtl="0"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2/10/14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/>
              <a:t>‹#›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03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>
                <a:solidFill>
                  <a:srgbClr val="005DAA"/>
                </a:solidFill>
              </a:rPr>
              <a:t>2/10/14</a:t>
            </a:r>
            <a:endParaRPr lang="en-US" dirty="0">
              <a:solidFill>
                <a:srgbClr val="005DA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>
              <a:solidFill>
                <a:srgbClr val="005DA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 rtl="0"/>
            <a:r>
              <a:rPr lang="en-US" smtClean="0">
                <a:solidFill>
                  <a:srgbClr val="005DAA"/>
                </a:solidFill>
              </a:rPr>
              <a:t>‹#›</a:t>
            </a:r>
            <a:endParaRPr lang="en-US" dirty="0">
              <a:solidFill>
                <a:srgbClr val="005D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14136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 rtlCol="0"/>
          <a:lstStyle/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>
                <a:solidFill>
                  <a:srgbClr val="005DAA"/>
                </a:solidFill>
              </a:rPr>
              <a:t>2/10/14</a:t>
            </a:r>
            <a:endParaRPr lang="en-US" dirty="0">
              <a:solidFill>
                <a:srgbClr val="005DA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>
              <a:solidFill>
                <a:srgbClr val="005DA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 rtl="0"/>
            <a:r>
              <a:rPr lang="en-US" smtClean="0">
                <a:solidFill>
                  <a:srgbClr val="005DAA"/>
                </a:solidFill>
              </a:rPr>
              <a:t>‹#›</a:t>
            </a:r>
            <a:endParaRPr lang="en-US" dirty="0">
              <a:solidFill>
                <a:srgbClr val="005D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41669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736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48440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 rtlCol="0">
            <a:normAutofit/>
          </a:bodyPr>
          <a:lstStyle>
            <a:lvl1pPr algn="l" rtl="0"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2/10/14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485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2/10/14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021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rtlCol="0" anchor="t"/>
          <a:lstStyle>
            <a:lvl1pPr algn="l" rtl="0">
              <a:defRPr sz="4000" b="1" cap="all"/>
            </a:lvl1pPr>
          </a:lstStyle>
          <a:p>
            <a:pPr rtl="0"/>
            <a:r>
              <a:rPr lang="e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rtlCol="0" anchor="b"/>
          <a:lstStyle>
            <a:lvl1pPr marL="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2/10/14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474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 rtlCol="0"/>
          <a:lstStyle>
            <a:lvl1pPr algn="l" rtl="0">
              <a:defRPr sz="2800"/>
            </a:lvl1pPr>
            <a:lvl2pPr algn="l" rtl="0">
              <a:defRPr sz="2400"/>
            </a:lvl2pPr>
            <a:lvl3pPr algn="l" rtl="0">
              <a:defRPr sz="2000"/>
            </a:lvl3pPr>
            <a:lvl4pPr algn="l" rtl="0">
              <a:defRPr sz="1800"/>
            </a:lvl4pPr>
            <a:lvl5pPr algn="l" rtl="0">
              <a:defRPr sz="18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/>
            </a:lvl8pPr>
            <a:lvl9pPr algn="l" rtl="0">
              <a:defRPr sz="1800"/>
            </a:lvl9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 rtlCol="0"/>
          <a:lstStyle>
            <a:lvl1pPr algn="l" rtl="0">
              <a:defRPr sz="2800"/>
            </a:lvl1pPr>
            <a:lvl2pPr algn="l" rtl="0">
              <a:defRPr sz="2400"/>
            </a:lvl2pPr>
            <a:lvl3pPr algn="l" rtl="0">
              <a:defRPr sz="2000"/>
            </a:lvl3pPr>
            <a:lvl4pPr algn="l" rtl="0">
              <a:defRPr sz="1800"/>
            </a:lvl4pPr>
            <a:lvl5pPr algn="l" rtl="0">
              <a:defRPr sz="18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/>
            </a:lvl8pPr>
            <a:lvl9pPr algn="l" rtl="0">
              <a:defRPr sz="1800"/>
            </a:lvl9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2/10/14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2586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rtlCol="0" anchor="b"/>
          <a:lstStyle>
            <a:lvl1pPr marL="0" indent="0" algn="l" rtl="0"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 rtlCol="0"/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rtlCol="0" anchor="b"/>
          <a:lstStyle>
            <a:lvl1pPr marL="0" indent="0" algn="l" rtl="0"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 rtlCol="0"/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2/10/14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1772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2/10/14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128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>
                <a:solidFill>
                  <a:srgbClr val="005DAA"/>
                </a:solidFill>
              </a:rPr>
              <a:t>2/10/14</a:t>
            </a:r>
            <a:endParaRPr lang="en-US" dirty="0">
              <a:solidFill>
                <a:srgbClr val="005DA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>
              <a:solidFill>
                <a:srgbClr val="005DA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>
                <a:solidFill>
                  <a:srgbClr val="005DAA"/>
                </a:solidFill>
              </a:rPr>
              <a:t>‹#›</a:t>
            </a:r>
            <a:endParaRPr lang="en-US" dirty="0">
              <a:solidFill>
                <a:srgbClr val="005D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6499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2/10/14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2830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rtlCol="0" anchor="b"/>
          <a:lstStyle>
            <a:lvl1pPr algn="l" rtl="0">
              <a:defRPr sz="2000" b="1"/>
            </a:lvl1pPr>
          </a:lstStyle>
          <a:p>
            <a:pPr rtl="0"/>
            <a:r>
              <a:rPr lang="e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 rtlCol="0"/>
          <a:lstStyle>
            <a:lvl1pPr algn="l" rtl="0">
              <a:defRPr sz="3200"/>
            </a:lvl1pPr>
            <a:lvl2pPr algn="l" rtl="0">
              <a:defRPr sz="2800"/>
            </a:lvl2pPr>
            <a:lvl3pPr algn="l" rtl="0">
              <a:defRPr sz="2400"/>
            </a:lvl3pPr>
            <a:lvl4pPr algn="l" rtl="0">
              <a:defRPr sz="2000"/>
            </a:lvl4pPr>
            <a:lvl5pPr algn="l" rtl="0">
              <a:defRPr sz="20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 rtlCol="0"/>
          <a:lstStyle>
            <a:lvl1pPr marL="0" indent="0" algn="l" rtl="0">
              <a:buNone/>
              <a:defRPr sz="14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2/10/14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4591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rtlCol="0" anchor="b"/>
          <a:lstStyle>
            <a:lvl1pPr algn="l" rtl="0">
              <a:defRPr sz="2000" b="1"/>
            </a:lvl1pPr>
          </a:lstStyle>
          <a:p>
            <a:pPr rtl="0"/>
            <a:r>
              <a:rPr lang="e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rtlCol="0"/>
          <a:lstStyle>
            <a:lvl1pPr marL="0" indent="0" algn="l" rtl="0">
              <a:buNone/>
              <a:defRPr sz="14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2/10/14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3228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2/10/14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2407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 rtlCol="0"/>
          <a:lstStyle/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2/10/14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3389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7728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1294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5784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7332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977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rtlCol="0" anchor="t"/>
          <a:lstStyle>
            <a:lvl1pPr algn="l" rtl="0">
              <a:defRPr sz="4000" b="1" cap="all"/>
            </a:lvl1pPr>
          </a:lstStyle>
          <a:p>
            <a:pPr rtl="0"/>
            <a:r>
              <a:rPr lang="e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rtlCol="0" anchor="b"/>
          <a:lstStyle>
            <a:lvl1pPr marL="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2/10/14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 rtl="0"/>
            <a:r>
              <a:rPr lang="en-US" smtClean="0">
                <a:solidFill>
                  <a:srgbClr val="D4D4D4"/>
                </a:solidFill>
              </a:rPr>
              <a:t>‹#›</a:t>
            </a:r>
            <a:endParaRPr lang="en-US" dirty="0">
              <a:solidFill>
                <a:srgbClr val="D4D4D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0526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1868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4044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66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7729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2702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5650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873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 rtlCol="0"/>
          <a:lstStyle>
            <a:lvl1pPr algn="l" rtl="0">
              <a:defRPr sz="2800"/>
            </a:lvl1pPr>
            <a:lvl2pPr algn="l" rtl="0">
              <a:defRPr sz="2400"/>
            </a:lvl2pPr>
            <a:lvl3pPr algn="l" rtl="0">
              <a:defRPr sz="2000"/>
            </a:lvl3pPr>
            <a:lvl4pPr algn="l" rtl="0">
              <a:defRPr sz="1800"/>
            </a:lvl4pPr>
            <a:lvl5pPr algn="l" rtl="0">
              <a:defRPr sz="18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/>
            </a:lvl8pPr>
            <a:lvl9pPr algn="l" rtl="0">
              <a:defRPr sz="1800"/>
            </a:lvl9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 rtlCol="0"/>
          <a:lstStyle>
            <a:lvl1pPr algn="l" rtl="0">
              <a:defRPr sz="2800"/>
            </a:lvl1pPr>
            <a:lvl2pPr algn="l" rtl="0">
              <a:defRPr sz="2400"/>
            </a:lvl2pPr>
            <a:lvl3pPr algn="l" rtl="0">
              <a:defRPr sz="2000"/>
            </a:lvl3pPr>
            <a:lvl4pPr algn="l" rtl="0">
              <a:defRPr sz="1800"/>
            </a:lvl4pPr>
            <a:lvl5pPr algn="l" rtl="0">
              <a:defRPr sz="18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/>
            </a:lvl8pPr>
            <a:lvl9pPr algn="l" rtl="0">
              <a:defRPr sz="1800"/>
            </a:lvl9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>
                <a:solidFill>
                  <a:srgbClr val="005DAA"/>
                </a:solidFill>
              </a:rPr>
              <a:t>2/10/14</a:t>
            </a:r>
            <a:endParaRPr lang="en-US" dirty="0">
              <a:solidFill>
                <a:srgbClr val="005DA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>
              <a:solidFill>
                <a:srgbClr val="005DA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>
                <a:solidFill>
                  <a:srgbClr val="005DAA"/>
                </a:solidFill>
              </a:rPr>
              <a:t>‹#›</a:t>
            </a:r>
            <a:endParaRPr lang="en-US" dirty="0">
              <a:solidFill>
                <a:srgbClr val="005D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495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rtlCol="0" anchor="b"/>
          <a:lstStyle>
            <a:lvl1pPr marL="0" indent="0" algn="l" rtl="0"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 rtlCol="0"/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rtlCol="0" anchor="b"/>
          <a:lstStyle>
            <a:lvl1pPr marL="0" indent="0" algn="l" rtl="0"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 rtlCol="0"/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>
                <a:solidFill>
                  <a:srgbClr val="005DAA"/>
                </a:solidFill>
              </a:rPr>
              <a:t>2/10/14</a:t>
            </a:r>
            <a:endParaRPr lang="en-US" dirty="0">
              <a:solidFill>
                <a:srgbClr val="005DA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>
              <a:solidFill>
                <a:srgbClr val="005DA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 rtl="0"/>
            <a:r>
              <a:rPr lang="en-US" smtClean="0">
                <a:solidFill>
                  <a:srgbClr val="005DAA"/>
                </a:solidFill>
              </a:rPr>
              <a:t>‹#›</a:t>
            </a:r>
            <a:endParaRPr lang="en-US" dirty="0">
              <a:solidFill>
                <a:srgbClr val="005D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53981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>
                <a:solidFill>
                  <a:srgbClr val="005DAA"/>
                </a:solidFill>
              </a:rPr>
              <a:t>2/10/14</a:t>
            </a:r>
            <a:endParaRPr lang="en-US" dirty="0">
              <a:solidFill>
                <a:srgbClr val="005DA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>
              <a:solidFill>
                <a:srgbClr val="005DAA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>
                <a:solidFill>
                  <a:srgbClr val="005DAA"/>
                </a:solidFill>
              </a:rPr>
              <a:t>‹#›</a:t>
            </a:r>
            <a:endParaRPr lang="en-US" dirty="0">
              <a:solidFill>
                <a:srgbClr val="005D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881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>
                <a:solidFill>
                  <a:srgbClr val="005DAA"/>
                </a:solidFill>
              </a:rPr>
              <a:t>2/10/14</a:t>
            </a:r>
            <a:endParaRPr lang="en-US" dirty="0">
              <a:solidFill>
                <a:srgbClr val="005DAA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>
              <a:solidFill>
                <a:srgbClr val="005DA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 rtl="0"/>
            <a:r>
              <a:rPr lang="en-US" smtClean="0">
                <a:solidFill>
                  <a:srgbClr val="005DAA"/>
                </a:solidFill>
              </a:rPr>
              <a:t>‹#›</a:t>
            </a:r>
            <a:endParaRPr lang="en-US" dirty="0">
              <a:solidFill>
                <a:srgbClr val="005D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09266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rtlCol="0" anchor="b"/>
          <a:lstStyle>
            <a:lvl1pPr algn="l" rtl="0">
              <a:defRPr sz="2000" b="1"/>
            </a:lvl1pPr>
          </a:lstStyle>
          <a:p>
            <a:pPr rtl="0"/>
            <a:r>
              <a:rPr lang="e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 rtlCol="0"/>
          <a:lstStyle>
            <a:lvl1pPr algn="l" rtl="0">
              <a:defRPr sz="3200"/>
            </a:lvl1pPr>
            <a:lvl2pPr algn="l" rtl="0">
              <a:defRPr sz="2800"/>
            </a:lvl2pPr>
            <a:lvl3pPr algn="l" rtl="0">
              <a:defRPr sz="2400"/>
            </a:lvl3pPr>
            <a:lvl4pPr algn="l" rtl="0">
              <a:defRPr sz="2000"/>
            </a:lvl4pPr>
            <a:lvl5pPr algn="l" rtl="0">
              <a:defRPr sz="20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 rtlCol="0"/>
          <a:lstStyle>
            <a:lvl1pPr marL="0" indent="0" algn="l" rtl="0">
              <a:buNone/>
              <a:defRPr sz="14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>
                <a:solidFill>
                  <a:srgbClr val="005DAA"/>
                </a:solidFill>
              </a:rPr>
              <a:t>2/10/14</a:t>
            </a:r>
            <a:endParaRPr lang="en-US" dirty="0">
              <a:solidFill>
                <a:srgbClr val="005DA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>
              <a:solidFill>
                <a:srgbClr val="005DA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 rtl="0"/>
            <a:r>
              <a:rPr lang="en-US" smtClean="0">
                <a:solidFill>
                  <a:srgbClr val="005DAA"/>
                </a:solidFill>
              </a:rPr>
              <a:t>‹#›</a:t>
            </a:r>
            <a:endParaRPr lang="en-US" dirty="0">
              <a:solidFill>
                <a:srgbClr val="005D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42663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rtlCol="0" anchor="b"/>
          <a:lstStyle>
            <a:lvl1pPr algn="l" rtl="0">
              <a:defRPr sz="2000" b="1"/>
            </a:lvl1pPr>
          </a:lstStyle>
          <a:p>
            <a:pPr rtl="0"/>
            <a:r>
              <a:rPr lang="e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e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rtlCol="0"/>
          <a:lstStyle>
            <a:lvl1pPr marL="0" indent="0" algn="l" rtl="0">
              <a:buNone/>
              <a:defRPr sz="14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>
                <a:solidFill>
                  <a:srgbClr val="005DAA"/>
                </a:solidFill>
              </a:rPr>
              <a:t>2/10/14</a:t>
            </a:r>
            <a:endParaRPr lang="en-US" dirty="0">
              <a:solidFill>
                <a:srgbClr val="005DA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>
              <a:solidFill>
                <a:srgbClr val="005DA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 rtl="0"/>
            <a:r>
              <a:rPr lang="en-US" smtClean="0">
                <a:solidFill>
                  <a:srgbClr val="005DAA"/>
                </a:solidFill>
              </a:rPr>
              <a:t>‹#›</a:t>
            </a:r>
            <a:endParaRPr lang="en-US" dirty="0">
              <a:solidFill>
                <a:srgbClr val="005D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6955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n-US" smtClean="0">
                <a:solidFill>
                  <a:srgbClr val="005DAA"/>
                </a:solidFill>
              </a:rPr>
              <a:t>2/10/14</a:t>
            </a:r>
            <a:endParaRPr lang="en-US" dirty="0">
              <a:solidFill>
                <a:srgbClr val="005DA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 dirty="0">
              <a:solidFill>
                <a:srgbClr val="005DA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rtl="0"/>
            <a:r>
              <a:rPr lang="en-US" smtClean="0">
                <a:solidFill>
                  <a:srgbClr val="005DAA"/>
                </a:solidFill>
              </a:rPr>
              <a:t>‹#›</a:t>
            </a:r>
            <a:endParaRPr lang="en-US" dirty="0">
              <a:solidFill>
                <a:srgbClr val="005D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0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68" r:id="rId12"/>
    <p:sldLayoutId id="2147483673" r:id="rId13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rtl="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2/10/14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rtl="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rtl="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035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6/5/15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77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11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2129" y="2792659"/>
            <a:ext cx="5859471" cy="1176560"/>
          </a:xfrm>
        </p:spPr>
        <p:txBody>
          <a:bodyPr rtlCol="0"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s" sz="2800" dirty="0"/>
              <a:t>Matriz de actividades: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s" sz="2800" dirty="0"/>
              <a:t>organizando el aprendizaje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s" sz="2800" dirty="0"/>
              <a:t>a lo largo del día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7315200" y="6642556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es" sz="800">
                <a:solidFill>
                  <a:schemeClr val="tx1">
                    <a:lumMod val="50000"/>
                    <a:lumOff val="50000"/>
                  </a:schemeClr>
                </a:solidFill>
              </a:rPr>
              <a:t>ENERO 2012 V. 1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97765" y="3899718"/>
            <a:ext cx="13047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Español/</a:t>
            </a:r>
            <a:r>
              <a:rPr lang="en-US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Spanish</a:t>
            </a:r>
            <a:endParaRPr lang="en-US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493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es" dirty="0"/>
              <a:t>Consejos para la implementación: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s" dirty="0"/>
              <a:t>¡Hacer que funcione para </a:t>
            </a:r>
            <a:r>
              <a:rPr lang="es" dirty="0" smtClean="0"/>
              <a:t>usted! 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endParaRPr lang="en-US" dirty="0"/>
          </a:p>
          <a:p>
            <a:pPr rtl="0"/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3807579"/>
              </p:ext>
            </p:extLst>
          </p:nvPr>
        </p:nvGraphicFramePr>
        <p:xfrm>
          <a:off x="895350" y="1905000"/>
          <a:ext cx="7353300" cy="4315375"/>
        </p:xfrm>
        <a:graphic>
          <a:graphicData uri="http://schemas.openxmlformats.org/drawingml/2006/table">
            <a:tbl>
              <a:tblPr firstRow="1" firstCol="1" bandRow="1"/>
              <a:tblGrid>
                <a:gridCol w="2004189"/>
                <a:gridCol w="1783037"/>
                <a:gridCol w="1794424"/>
                <a:gridCol w="1771650"/>
              </a:tblGrid>
              <a:tr h="210524">
                <a:tc>
                  <a:txBody>
                    <a:bodyPr/>
                    <a:lstStyle/>
                    <a:p>
                      <a:pPr marL="0" marR="0" indent="4572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1100" b="1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1100" b="1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Mia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1100" b="1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Addie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1100" b="1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Carlos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524"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1100" b="1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Llegada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9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9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9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4352"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1100" b="1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Juego libre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" sz="9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Habla sobre las personas o los objetos que están a la vista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Invita a otro niño </a:t>
                      </a: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/>
                      </a:r>
                      <a:b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</a:b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a </a:t>
                      </a: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jugar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  <a:p>
                      <a:pPr marL="342900" marR="0" lvl="0" indent="-3429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Identifica el problema en un conflicto con otro niño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Escribe utilizando dibujos, garabatos </a:t>
                      </a: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/>
                      </a:r>
                      <a:b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</a:b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o </a:t>
                      </a: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formas similares </a:t>
                      </a: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/>
                      </a:r>
                      <a:b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</a:b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a </a:t>
                      </a: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letras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133"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1100" b="1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Círculo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9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S_tradnl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Identifica</a:t>
                      </a: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 </a:t>
                      </a: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una emoción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9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1238"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1100" b="1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Afuera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Responde cuando otro niño inicia una interacción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" sz="9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Invita a otro niño a jugar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  <a:p>
                      <a:pPr marL="342900" marR="0" lvl="0" indent="-3429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" sz="9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Identifica el problema en un conflicto con otro niño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Escribe utilizando dibujos, garabatos </a:t>
                      </a: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/>
                      </a:r>
                      <a:b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</a:b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o </a:t>
                      </a: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formas similares </a:t>
                      </a: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/>
                      </a:r>
                      <a:b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</a:b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a </a:t>
                      </a: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letras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524"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1100" b="1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Comida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9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S_tradnl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Identifica</a:t>
                      </a: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 </a:t>
                      </a: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una emoción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9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6742"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1100" b="1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Actividad </a:t>
                      </a:r>
                      <a:r>
                        <a:rPr lang="es" sz="1100" b="1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en clase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Escribe utilizando dibujos, garabatos </a:t>
                      </a: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/>
                      </a:r>
                      <a:b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</a:b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o </a:t>
                      </a: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formas similares </a:t>
                      </a: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/>
                      </a:r>
                      <a:b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</a:b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a </a:t>
                      </a: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letras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942"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100" b="1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Salida</a:t>
                      </a:r>
                      <a:endParaRPr lang="es" sz="1100" b="1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Responde cuando </a:t>
                      </a: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/>
                      </a:r>
                      <a:b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</a:b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otro </a:t>
                      </a: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niño inicia una interacción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9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9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495"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1100" b="1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Transiciones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" sz="9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Habla sobre las personas o los objetos que están a la vista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S_tradnl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Identifica</a:t>
                      </a: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 </a:t>
                      </a: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una emoción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2883447" y="3187303"/>
            <a:ext cx="1789579" cy="369332"/>
            <a:chOff x="2883447" y="3187303"/>
            <a:chExt cx="1789579" cy="369332"/>
          </a:xfrm>
        </p:grpSpPr>
        <p:sp>
          <p:nvSpPr>
            <p:cNvPr id="8" name="Rectangle 7"/>
            <p:cNvSpPr/>
            <p:nvPr/>
          </p:nvSpPr>
          <p:spPr>
            <a:xfrm>
              <a:off x="2910767" y="3209328"/>
              <a:ext cx="1762259" cy="32682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883447" y="3187303"/>
              <a:ext cx="16802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indent="-171450" rtl="0">
                <a:buFont typeface="Arial" pitchFamily="34" charset="0"/>
                <a:buChar char="•"/>
              </a:pPr>
              <a:r>
                <a:rPr lang="es" sz="900" dirty="0">
                  <a:latin typeface="Century Gothic"/>
                  <a:cs typeface="Century Gothic"/>
                </a:rPr>
                <a:t>Ordena una colección </a:t>
              </a:r>
              <a:r>
                <a:rPr lang="es" sz="900" dirty="0" smtClean="0">
                  <a:latin typeface="Century Gothic"/>
                  <a:cs typeface="Century Gothic"/>
                </a:rPr>
                <a:t/>
              </a:r>
              <a:br>
                <a:rPr lang="es" sz="900" dirty="0" smtClean="0">
                  <a:latin typeface="Century Gothic"/>
                  <a:cs typeface="Century Gothic"/>
                </a:rPr>
              </a:br>
              <a:r>
                <a:rPr lang="es" sz="900" dirty="0" smtClean="0">
                  <a:latin typeface="Century Gothic"/>
                  <a:cs typeface="Century Gothic"/>
                </a:rPr>
                <a:t>por </a:t>
              </a:r>
              <a:r>
                <a:rPr lang="es" sz="900" dirty="0">
                  <a:latin typeface="Century Gothic"/>
                  <a:cs typeface="Century Gothic"/>
                </a:rPr>
                <a:t>color</a:t>
              </a:r>
              <a:endParaRPr lang="en-US" sz="9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895600" y="4626767"/>
            <a:ext cx="1777426" cy="602457"/>
            <a:chOff x="2895600" y="4495866"/>
            <a:chExt cx="1777426" cy="558249"/>
          </a:xfrm>
        </p:grpSpPr>
        <p:sp>
          <p:nvSpPr>
            <p:cNvPr id="11" name="Rectangle 10"/>
            <p:cNvSpPr/>
            <p:nvPr/>
          </p:nvSpPr>
          <p:spPr>
            <a:xfrm>
              <a:off x="2905651" y="4495866"/>
              <a:ext cx="1767375" cy="55824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895600" y="4572003"/>
              <a:ext cx="16802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indent="-171450" rtl="0">
                <a:buFont typeface="Arial" pitchFamily="34" charset="0"/>
                <a:buChar char="•"/>
              </a:pPr>
              <a:r>
                <a:rPr lang="es" sz="900" dirty="0">
                  <a:latin typeface="Century Gothic"/>
                  <a:cs typeface="Century Gothic"/>
                </a:rPr>
                <a:t>Ordena una colección </a:t>
              </a:r>
              <a:r>
                <a:rPr lang="es" sz="900" dirty="0" smtClean="0">
                  <a:latin typeface="Century Gothic"/>
                  <a:cs typeface="Century Gothic"/>
                </a:rPr>
                <a:t/>
              </a:r>
              <a:br>
                <a:rPr lang="es" sz="900" dirty="0" smtClean="0">
                  <a:latin typeface="Century Gothic"/>
                  <a:cs typeface="Century Gothic"/>
                </a:rPr>
              </a:br>
              <a:r>
                <a:rPr lang="es" sz="900" dirty="0" smtClean="0">
                  <a:latin typeface="Century Gothic"/>
                  <a:cs typeface="Century Gothic"/>
                </a:rPr>
                <a:t>por </a:t>
              </a:r>
              <a:r>
                <a:rPr lang="es" sz="900" dirty="0">
                  <a:latin typeface="Century Gothic"/>
                  <a:cs typeface="Century Gothic"/>
                </a:rPr>
                <a:t>color</a:t>
              </a:r>
              <a:endParaRPr lang="en-US" sz="900" dirty="0"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0280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es" dirty="0"/>
              <a:t>Consejos para la implementación: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s" sz="3100" dirty="0"/>
              <a:t>Proporcionar los materiales correctos</a:t>
            </a:r>
            <a:endParaRPr lang="en-US" sz="31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7417757"/>
              </p:ext>
            </p:extLst>
          </p:nvPr>
        </p:nvGraphicFramePr>
        <p:xfrm>
          <a:off x="1371600" y="2122719"/>
          <a:ext cx="5734051" cy="4149497"/>
        </p:xfrm>
        <a:graphic>
          <a:graphicData uri="http://schemas.openxmlformats.org/drawingml/2006/table">
            <a:tbl>
              <a:tblPr firstRow="1" firstCol="1" bandRow="1"/>
              <a:tblGrid>
                <a:gridCol w="990601"/>
                <a:gridCol w="1581150"/>
                <a:gridCol w="1581150"/>
                <a:gridCol w="1581150"/>
              </a:tblGrid>
              <a:tr h="144248">
                <a:tc>
                  <a:txBody>
                    <a:bodyPr/>
                    <a:lstStyle/>
                    <a:p>
                      <a:pPr marL="0" marR="0" indent="4572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1100" b="1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1100" b="1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Mia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1100" b="1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Addie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1100" b="1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Carlos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248"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1100" b="1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Llegada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9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9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9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0107"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1100" b="1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Juego libre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Habla sobre las personas o los objetos que están a la vista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Invita a otro niño </a:t>
                      </a: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/>
                      </a:r>
                      <a:b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</a:b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a </a:t>
                      </a: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jugar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  <a:p>
                      <a:pPr marL="342900" marR="0" lvl="0" indent="-3429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Identifica el problema en un conflicto con </a:t>
                      </a: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/>
                      </a:r>
                      <a:b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</a:b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otro </a:t>
                      </a: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niño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Escribe utilizando dibujos, garabatos o formas similares </a:t>
                      </a: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/>
                      </a:r>
                      <a:b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</a:b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a </a:t>
                      </a: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letras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248"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1100" b="1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Círculo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9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S_tradnl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Identifica</a:t>
                      </a: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 </a:t>
                      </a: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una emoción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9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0107"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1100" b="1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Afuera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" sz="9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Responde cuando otro niño inicia una interacción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Invita a otro niño </a:t>
                      </a: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/>
                      </a:r>
                      <a:b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</a:b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a </a:t>
                      </a: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jugar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  <a:p>
                      <a:pPr marL="342900" marR="0" lvl="0" indent="-3429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Identifica el problema en un conflicto con </a:t>
                      </a: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/>
                      </a:r>
                      <a:b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</a:b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otro </a:t>
                      </a: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niño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Escribe utilizando dibujos, garabatos o formas similares </a:t>
                      </a: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/>
                      </a:r>
                      <a:b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</a:b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a </a:t>
                      </a: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letras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248"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1100" b="1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Comida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9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S_tradnl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Identifica</a:t>
                      </a: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 </a:t>
                      </a: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una emoción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064"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1100" b="1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Actividad en clase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" sz="9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Ordena una colección por color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9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Escribe utilizando dibujos, garabatos o formas similares </a:t>
                      </a: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/>
                      </a:r>
                      <a:b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</a:b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a </a:t>
                      </a: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letras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086"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1100" b="1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Salida</a:t>
                      </a:r>
                      <a:endParaRPr lang="es" sz="1100" b="1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" sz="9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Responde cuando otro niño inicia una interacción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9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042"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1100" b="1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Transiciones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" sz="9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Habla sobre las personas o los objetos que están a la vista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S_tradnl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Identifica</a:t>
                      </a: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 </a:t>
                      </a: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una emoción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4" t="7254" r="9521" b="5871"/>
          <a:stretch/>
        </p:blipFill>
        <p:spPr>
          <a:xfrm>
            <a:off x="381000" y="2006275"/>
            <a:ext cx="910326" cy="1112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34" r="41817" b="34330"/>
          <a:stretch/>
        </p:blipFill>
        <p:spPr>
          <a:xfrm>
            <a:off x="7162800" y="3473432"/>
            <a:ext cx="1594485" cy="996553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 rot="577002">
            <a:off x="1216450" y="3117148"/>
            <a:ext cx="3115403" cy="220227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Left Arrow 6"/>
          <p:cNvSpPr/>
          <p:nvPr/>
        </p:nvSpPr>
        <p:spPr>
          <a:xfrm rot="19819439">
            <a:off x="6925253" y="4562041"/>
            <a:ext cx="1261202" cy="218802"/>
          </a:xfrm>
          <a:prstGeom prst="left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836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es" dirty="0"/>
              <a:t>Consejos para la implementación: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s" sz="3100" dirty="0"/>
              <a:t>Repasar las oportunidades de aprendizaje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89" y="1981200"/>
            <a:ext cx="7086423" cy="3986113"/>
          </a:xfrm>
        </p:spPr>
      </p:pic>
    </p:spTree>
    <p:extLst>
      <p:ext uri="{BB962C8B-B14F-4D97-AF65-F5344CB8AC3E}">
        <p14:creationId xmlns:p14="http://schemas.microsoft.com/office/powerpoint/2010/main" val="2545505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/>
              <a:t>Repaso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983" y="1830387"/>
            <a:ext cx="8354817" cy="4525963"/>
          </a:xfrm>
        </p:spPr>
        <p:txBody>
          <a:bodyPr rtlCol="0">
            <a:normAutofit/>
          </a:bodyPr>
          <a:lstStyle/>
          <a:p>
            <a:pPr rtl="0">
              <a:spcBef>
                <a:spcPts val="1800"/>
              </a:spcBef>
            </a:pPr>
            <a:r>
              <a:rPr lang="es" dirty="0"/>
              <a:t>Maximice el tiempo de aprendizaje organizando las oportunidades para </a:t>
            </a:r>
            <a:r>
              <a:rPr lang="es" dirty="0" smtClean="0"/>
              <a:t/>
            </a:r>
            <a:br>
              <a:rPr lang="es" dirty="0" smtClean="0"/>
            </a:br>
            <a:r>
              <a:rPr lang="es" dirty="0" smtClean="0"/>
              <a:t>el </a:t>
            </a:r>
            <a:r>
              <a:rPr lang="es" dirty="0"/>
              <a:t>aprendizaje</a:t>
            </a:r>
            <a:r>
              <a:rPr lang="es" dirty="0" smtClean="0"/>
              <a:t>.</a:t>
            </a:r>
            <a:endParaRPr lang="en-US" dirty="0" smtClean="0"/>
          </a:p>
          <a:p>
            <a:pPr rtl="0">
              <a:spcBef>
                <a:spcPts val="1800"/>
              </a:spcBef>
            </a:pPr>
            <a:r>
              <a:rPr lang="es" dirty="0"/>
              <a:t>Todo el personal puede participar </a:t>
            </a:r>
            <a:r>
              <a:rPr lang="es" dirty="0" smtClean="0"/>
              <a:t>en </a:t>
            </a:r>
            <a:br>
              <a:rPr lang="es" dirty="0" smtClean="0"/>
            </a:br>
            <a:r>
              <a:rPr lang="es" dirty="0" smtClean="0"/>
              <a:t>la </a:t>
            </a:r>
            <a:r>
              <a:rPr lang="es" dirty="0"/>
              <a:t>enseñanza. </a:t>
            </a:r>
            <a:endParaRPr lang="en-US" dirty="0"/>
          </a:p>
          <a:p>
            <a:pPr rtl="0">
              <a:spcBef>
                <a:spcPts val="1800"/>
              </a:spcBef>
            </a:pPr>
            <a:r>
              <a:rPr lang="es" dirty="0"/>
              <a:t>El formato se puede realizar de diversos modos para adaptarse mejor a su salón de clases</a:t>
            </a:r>
            <a:r>
              <a:rPr lang="e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850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5675100"/>
            <a:ext cx="8382000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s-ES" sz="1300" dirty="0">
                <a:solidFill>
                  <a:prstClr val="black"/>
                </a:solidFill>
                <a:latin typeface="Century Gothic" pitchFamily="34" charset="0"/>
                <a:ea typeface="ＭＳ Ｐゴシック" charset="0"/>
              </a:rPr>
              <a:t>Si desea más información, escríbanos a: </a:t>
            </a:r>
            <a:r>
              <a:rPr lang="es-ES" sz="1300" b="1" dirty="0">
                <a:solidFill>
                  <a:prstClr val="black"/>
                </a:solidFill>
                <a:latin typeface="Century Gothic" pitchFamily="34" charset="0"/>
                <a:ea typeface="ＭＳ Ｐゴシック" charset="0"/>
              </a:rPr>
              <a:t>NCQTL@UW.EDU</a:t>
            </a:r>
            <a:r>
              <a:rPr lang="es-ES" sz="1300" dirty="0">
                <a:solidFill>
                  <a:prstClr val="black"/>
                </a:solidFill>
                <a:latin typeface="Century Gothic" pitchFamily="34" charset="0"/>
                <a:ea typeface="ＭＳ Ｐゴシック" charset="0"/>
              </a:rPr>
              <a:t> o llámenos al 877-731-0764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s-ES" sz="400" dirty="0">
              <a:solidFill>
                <a:prstClr val="black"/>
              </a:solidFill>
              <a:latin typeface="Century Gothic" pitchFamily="34" charset="0"/>
              <a:ea typeface="ＭＳ Ｐゴシック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s-MX" sz="800" dirty="0">
                <a:solidFill>
                  <a:prstClr val="black"/>
                </a:solidFill>
                <a:latin typeface="Century Gothic" pitchFamily="34" charset="0"/>
                <a:ea typeface="ＭＳ Ｐゴシック" charset="0"/>
              </a:rPr>
              <a:t>Este documento fue preparado por el Centro Nacional para la Enseñanza y el Aprendizaje de Calidad para el Departamento de Salud y Servicios Humanos </a:t>
            </a:r>
            <a:br>
              <a:rPr lang="es-MX" sz="800" dirty="0">
                <a:solidFill>
                  <a:prstClr val="black"/>
                </a:solidFill>
                <a:latin typeface="Century Gothic" pitchFamily="34" charset="0"/>
                <a:ea typeface="ＭＳ Ｐゴシック" charset="0"/>
              </a:rPr>
            </a:br>
            <a:r>
              <a:rPr lang="es-MX" sz="800" dirty="0">
                <a:solidFill>
                  <a:prstClr val="black"/>
                </a:solidFill>
                <a:latin typeface="Century Gothic" pitchFamily="34" charset="0"/>
                <a:ea typeface="ＭＳ Ｐゴシック" charset="0"/>
              </a:rPr>
              <a:t>de los Estados Unidos, Administración para Niños y Familias, Oficina Nacional de Head Start, con la subvención #90HC0002.</a:t>
            </a:r>
            <a:endParaRPr lang="en-US" sz="800" dirty="0">
              <a:solidFill>
                <a:prstClr val="black"/>
              </a:solidFill>
              <a:latin typeface="Century Gothic" pitchFamily="34" charset="0"/>
              <a:ea typeface="ＭＳ Ｐゴシック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5958" y="2957700"/>
            <a:ext cx="2486025" cy="892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 descr="NCQTL_Logo_SPANISH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991" y="3071440"/>
            <a:ext cx="2223701" cy="67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46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ESP-Hous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804" y="2480924"/>
            <a:ext cx="4631850" cy="39602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45983" y="3797300"/>
            <a:ext cx="4333281" cy="2572314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/>
              <a:t>Enfoque en el techo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554132" y="2472267"/>
            <a:ext cx="33062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" dirty="0">
                <a:latin typeface="Century Gothic"/>
                <a:cs typeface="Century Gothic"/>
              </a:rPr>
              <a:t>Matriz de actividades: Organizando el aprendizaje a lo largo del día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635359" y="1911443"/>
            <a:ext cx="5720879" cy="664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 cap="all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rtl="0"/>
            <a:r>
              <a:rPr lang="es" dirty="0"/>
              <a:t>MARCO PARA LA PRÁCTICA EFECTIVA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s" sz="2200" dirty="0"/>
              <a:t>EN APOYO A LA PREPARACIÓN PARA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s" sz="2200" dirty="0" smtClean="0"/>
              <a:t>LA </a:t>
            </a:r>
            <a:r>
              <a:rPr lang="es" sz="2200" dirty="0"/>
              <a:t>ESCUELA PARA TODOS LOS NIÑOS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211022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1683E-6 -7.12633E-7 L -0.19333 -7.12633E-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67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5644E-6 2.36288E-6 L -0.18653 -0.0032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26" y="-16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4439E-6 -2.42768E-6 L -0.18218 -2.42768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73" y="1911127"/>
            <a:ext cx="7656513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 dirty="0"/>
              <a:t>Matriz de actividades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2309168" y="1877616"/>
            <a:ext cx="1835180" cy="338554"/>
            <a:chOff x="2309168" y="1877616"/>
            <a:chExt cx="1835180" cy="338554"/>
          </a:xfrm>
        </p:grpSpPr>
        <p:sp>
          <p:nvSpPr>
            <p:cNvPr id="14" name="Rectangle 13"/>
            <p:cNvSpPr/>
            <p:nvPr/>
          </p:nvSpPr>
          <p:spPr>
            <a:xfrm>
              <a:off x="2309168" y="1920149"/>
              <a:ext cx="1835180" cy="26128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928997" y="1877616"/>
              <a:ext cx="5539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rtl="0"/>
              <a:r>
                <a:rPr lang="es" sz="1600" b="1">
                  <a:solidFill>
                    <a:schemeClr val="bg1"/>
                  </a:solidFill>
                  <a:latin typeface="Century Gothic"/>
                  <a:cs typeface="Century Gothic"/>
                </a:rPr>
                <a:t>Mia</a:t>
              </a:r>
              <a:endParaRPr lang="en-US" sz="16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156982" y="1878106"/>
            <a:ext cx="2217535" cy="338554"/>
            <a:chOff x="2309168" y="1877616"/>
            <a:chExt cx="1835180" cy="338554"/>
          </a:xfrm>
        </p:grpSpPr>
        <p:sp>
          <p:nvSpPr>
            <p:cNvPr id="21" name="Rectangle 20"/>
            <p:cNvSpPr/>
            <p:nvPr/>
          </p:nvSpPr>
          <p:spPr>
            <a:xfrm>
              <a:off x="2309168" y="1920149"/>
              <a:ext cx="1835180" cy="26128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905092" y="1877616"/>
              <a:ext cx="6520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rtl="0"/>
              <a:r>
                <a:rPr lang="es" sz="1600" b="1" dirty="0">
                  <a:solidFill>
                    <a:schemeClr val="bg1"/>
                  </a:solidFill>
                  <a:latin typeface="Century Gothic"/>
                  <a:cs typeface="Century Gothic"/>
                </a:rPr>
                <a:t>Addie</a:t>
              </a:r>
              <a:endParaRPr lang="en-US" sz="16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387153" y="1878106"/>
            <a:ext cx="2017002" cy="338554"/>
            <a:chOff x="2309168" y="1877616"/>
            <a:chExt cx="1835180" cy="338554"/>
          </a:xfrm>
        </p:grpSpPr>
        <p:sp>
          <p:nvSpPr>
            <p:cNvPr id="24" name="Rectangle 23"/>
            <p:cNvSpPr/>
            <p:nvPr/>
          </p:nvSpPr>
          <p:spPr>
            <a:xfrm>
              <a:off x="2309168" y="1920149"/>
              <a:ext cx="1835180" cy="26128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856622" y="1877616"/>
              <a:ext cx="7429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rtl="0"/>
              <a:r>
                <a:rPr lang="es" sz="1600" b="1" dirty="0">
                  <a:solidFill>
                    <a:schemeClr val="bg1"/>
                  </a:solidFill>
                  <a:latin typeface="Century Gothic"/>
                  <a:cs typeface="Century Gothic"/>
                </a:rPr>
                <a:t>Carlos</a:t>
              </a:r>
              <a:endParaRPr lang="en-US" sz="16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778305" y="2200154"/>
            <a:ext cx="1512631" cy="26128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72649" y="2157621"/>
            <a:ext cx="8164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es" sz="1600" b="1">
                <a:solidFill>
                  <a:schemeClr val="bg1"/>
                </a:solidFill>
                <a:latin typeface="Century Gothic"/>
                <a:cs typeface="Century Gothic"/>
              </a:rPr>
              <a:t>Llegada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78786" y="2475945"/>
            <a:ext cx="1512631" cy="68937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756064" y="2424487"/>
            <a:ext cx="9956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es" sz="1600" b="1" dirty="0">
                <a:solidFill>
                  <a:schemeClr val="bg1"/>
                </a:solidFill>
                <a:latin typeface="Century Gothic"/>
                <a:cs typeface="Century Gothic"/>
              </a:rPr>
              <a:t>Juego libre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78786" y="3185024"/>
            <a:ext cx="1512631" cy="26128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779207" y="3142491"/>
            <a:ext cx="7713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es" sz="1600" b="1">
                <a:solidFill>
                  <a:schemeClr val="bg1"/>
                </a:solidFill>
                <a:latin typeface="Century Gothic"/>
                <a:cs typeface="Century Gothic"/>
              </a:rPr>
              <a:t>Círculo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78786" y="3458461"/>
            <a:ext cx="1512631" cy="71603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773130" y="3415929"/>
            <a:ext cx="947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es" sz="1600" b="1">
                <a:solidFill>
                  <a:schemeClr val="bg1"/>
                </a:solidFill>
                <a:latin typeface="Century Gothic"/>
                <a:cs typeface="Century Gothic"/>
              </a:rPr>
              <a:t>Afuera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78786" y="4193710"/>
            <a:ext cx="1512631" cy="31499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773130" y="4151177"/>
            <a:ext cx="685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es" sz="1600" b="1">
                <a:solidFill>
                  <a:schemeClr val="bg1"/>
                </a:solidFill>
                <a:latin typeface="Century Gothic"/>
                <a:cs typeface="Century Gothic"/>
              </a:rPr>
              <a:t>Comida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78786" y="4527912"/>
            <a:ext cx="1512631" cy="61273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773130" y="4491456"/>
            <a:ext cx="1210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es" sz="1600" b="1" dirty="0">
                <a:solidFill>
                  <a:schemeClr val="bg1"/>
                </a:solidFill>
                <a:latin typeface="Century Gothic"/>
                <a:cs typeface="Century Gothic"/>
              </a:rPr>
              <a:t>Actividad </a:t>
            </a:r>
            <a:r>
              <a:rPr lang="es" sz="16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/>
            </a:r>
            <a:br>
              <a:rPr lang="es" sz="1600" b="1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s" sz="16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en </a:t>
            </a:r>
            <a:r>
              <a:rPr lang="es" sz="1600" b="1" dirty="0">
                <a:solidFill>
                  <a:schemeClr val="bg1"/>
                </a:solidFill>
                <a:latin typeface="Century Gothic"/>
                <a:cs typeface="Century Gothic"/>
              </a:rPr>
              <a:t>clase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78786" y="5159860"/>
            <a:ext cx="1512631" cy="64312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773130" y="511732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es" sz="16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Salida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78786" y="5822189"/>
            <a:ext cx="1512631" cy="44259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773130" y="5779657"/>
            <a:ext cx="1189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es" sz="1600" b="1">
                <a:solidFill>
                  <a:schemeClr val="bg1"/>
                </a:solidFill>
                <a:latin typeface="Century Gothic"/>
                <a:cs typeface="Century Gothic"/>
              </a:rPr>
              <a:t>Transiciones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322752" y="2508554"/>
            <a:ext cx="1799732" cy="600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171450" indent="-171450" rtl="0">
              <a:buFont typeface="Arial" pitchFamily="34" charset="0"/>
              <a:buChar char="•"/>
            </a:pPr>
            <a:r>
              <a:rPr lang="es" sz="1100" dirty="0">
                <a:latin typeface="Myriad Pro" pitchFamily="34" charset="0"/>
              </a:rPr>
              <a:t>Habla sobre las personas o los objetos que están a la vista</a:t>
            </a:r>
            <a:endParaRPr lang="en-US" sz="1100" dirty="0">
              <a:latin typeface="Myriad Pro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318705" y="5816116"/>
            <a:ext cx="1790196" cy="600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171450" indent="-171450" rtl="0">
              <a:buFont typeface="Arial" pitchFamily="34" charset="0"/>
              <a:buChar char="•"/>
            </a:pPr>
            <a:r>
              <a:rPr lang="es" sz="1100" dirty="0">
                <a:latin typeface="Myriad Pro" pitchFamily="34" charset="0"/>
              </a:rPr>
              <a:t>Habla sobre las personas o los objetos que están a la vista</a:t>
            </a:r>
            <a:endParaRPr lang="en-US" sz="1100" dirty="0">
              <a:latin typeface="Myriad Pro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318706" y="3487329"/>
            <a:ext cx="1790196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1450" indent="-171450" rtl="0">
              <a:buFont typeface="Arial" pitchFamily="34" charset="0"/>
              <a:buChar char="•"/>
            </a:pPr>
            <a:r>
              <a:rPr lang="es" sz="1100" dirty="0">
                <a:latin typeface="Myriad Pro" pitchFamily="34" charset="0"/>
              </a:rPr>
              <a:t>Responde cuando otro niño inicia una interacción</a:t>
            </a:r>
            <a:endParaRPr lang="en-US" sz="1100" dirty="0">
              <a:latin typeface="Myriad Pro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309168" y="5155372"/>
            <a:ext cx="1852823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1450" indent="-171450" rtl="0">
              <a:buFont typeface="Arial" pitchFamily="34" charset="0"/>
              <a:buChar char="•"/>
            </a:pPr>
            <a:r>
              <a:rPr lang="es" sz="1100" dirty="0">
                <a:latin typeface="Myriad Pro" pitchFamily="34" charset="0"/>
              </a:rPr>
              <a:t>Responde cuando otro niño inicia una interacción</a:t>
            </a:r>
            <a:endParaRPr lang="en-US" sz="1100" dirty="0">
              <a:latin typeface="Myriad Pro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189159" y="2503843"/>
            <a:ext cx="1981200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1450" indent="-171450" rtl="0">
              <a:buFont typeface="Arial" pitchFamily="34" charset="0"/>
              <a:buChar char="•"/>
            </a:pPr>
            <a:r>
              <a:rPr lang="es" sz="1100" dirty="0">
                <a:latin typeface="Myriad Pro" pitchFamily="34" charset="0"/>
              </a:rPr>
              <a:t>Invita a otro niño a jugar</a:t>
            </a:r>
          </a:p>
          <a:p>
            <a:pPr marL="171450" indent="-171450" rtl="0">
              <a:buFont typeface="Arial" pitchFamily="34" charset="0"/>
              <a:buChar char="•"/>
            </a:pPr>
            <a:r>
              <a:rPr lang="es" sz="1100" dirty="0">
                <a:latin typeface="Myriad Pro" pitchFamily="34" charset="0"/>
              </a:rPr>
              <a:t>Identifica el problema en un conflicto con otro niño</a:t>
            </a:r>
            <a:endParaRPr lang="en-US" sz="1100" dirty="0">
              <a:latin typeface="Myriad Pro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333191" y="4550964"/>
            <a:ext cx="1811157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1450" indent="-171450" rtl="0">
              <a:buFont typeface="Arial" pitchFamily="34" charset="0"/>
              <a:buChar char="•"/>
            </a:pPr>
            <a:r>
              <a:rPr lang="es-MX" sz="1100" dirty="0" smtClean="0">
                <a:latin typeface="Myriad Pro" pitchFamily="34" charset="0"/>
              </a:rPr>
              <a:t>Ordena una colección por color</a:t>
            </a:r>
            <a:endParaRPr lang="es-MX" sz="1100" dirty="0">
              <a:latin typeface="Myriad Pro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417889" y="2502951"/>
            <a:ext cx="1922159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s-MX" sz="1100" dirty="0" smtClean="0">
                <a:latin typeface="Myriad Pro" pitchFamily="34" charset="0"/>
              </a:rPr>
              <a:t>Escribe usando dibujos, garabatos o formas similares a letras</a:t>
            </a:r>
            <a:endParaRPr lang="es-MX" sz="1100" dirty="0">
              <a:latin typeface="Myriad Pro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4205494" y="3490590"/>
            <a:ext cx="2137446" cy="63149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6417889" y="3484025"/>
            <a:ext cx="1981200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s-MX" sz="1100" dirty="0" smtClean="0">
                <a:latin typeface="Myriad Pro" pitchFamily="34" charset="0"/>
              </a:rPr>
              <a:t>Escribe usando dibujos, garabatos o formas similares a letras</a:t>
            </a:r>
            <a:endParaRPr lang="es-MX" sz="1100" dirty="0">
              <a:latin typeface="Myriad Pro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468603" y="4543280"/>
            <a:ext cx="1981200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s-MX" sz="1100" dirty="0" smtClean="0">
                <a:latin typeface="Myriad Pro" pitchFamily="34" charset="0"/>
              </a:rPr>
              <a:t>Escribe usando dibujos, garabatos o formas similares a letras</a:t>
            </a:r>
            <a:endParaRPr lang="es-MX" sz="1100" dirty="0">
              <a:latin typeface="Myriad Pro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173489" y="3142490"/>
            <a:ext cx="2229269" cy="3122299"/>
            <a:chOff x="4173489" y="3142490"/>
            <a:chExt cx="2229269" cy="3122299"/>
          </a:xfrm>
        </p:grpSpPr>
        <p:grpSp>
          <p:nvGrpSpPr>
            <p:cNvPr id="6" name="Group 5"/>
            <p:cNvGrpSpPr/>
            <p:nvPr/>
          </p:nvGrpSpPr>
          <p:grpSpPr>
            <a:xfrm>
              <a:off x="4173489" y="3142490"/>
              <a:ext cx="2222711" cy="307777"/>
              <a:chOff x="4173489" y="3142490"/>
              <a:chExt cx="2222711" cy="307777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4205494" y="3206069"/>
                <a:ext cx="2137446" cy="21512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4179145" y="3185023"/>
                <a:ext cx="2217055" cy="26128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4173489" y="3142490"/>
                <a:ext cx="221406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/>
                <a:r>
                  <a:rPr lang="es-ES_tradnl" sz="1400" b="1" dirty="0" smtClean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Identifica</a:t>
                </a:r>
                <a:r>
                  <a:rPr lang="es" sz="1400" b="1" dirty="0" smtClean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 </a:t>
                </a:r>
                <a:r>
                  <a:rPr lang="es" sz="1400" b="1" dirty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una emoción</a:t>
                </a:r>
                <a:endParaRPr lang="en-US" sz="1400" b="1" dirty="0">
                  <a:solidFill>
                    <a:schemeClr val="bg1"/>
                  </a:solidFill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4180047" y="4188124"/>
              <a:ext cx="2222711" cy="326656"/>
              <a:chOff x="4180047" y="4188124"/>
              <a:chExt cx="2222711" cy="326656"/>
            </a:xfrm>
          </p:grpSpPr>
          <p:sp>
            <p:nvSpPr>
              <p:cNvPr id="66" name="Rectangle 65"/>
              <p:cNvSpPr/>
              <p:nvPr/>
            </p:nvSpPr>
            <p:spPr>
              <a:xfrm>
                <a:off x="4205494" y="4205364"/>
                <a:ext cx="2137446" cy="21512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4185703" y="4192730"/>
                <a:ext cx="2217055" cy="32205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4180047" y="4188124"/>
                <a:ext cx="221406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/>
                <a:r>
                  <a:rPr lang="es-ES_tradnl" sz="1400" b="1" dirty="0" smtClean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Identifica</a:t>
                </a:r>
                <a:r>
                  <a:rPr lang="es" sz="1400" b="1" dirty="0" smtClean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 </a:t>
                </a:r>
                <a:r>
                  <a:rPr lang="es" sz="1400" b="1" dirty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una emoción</a:t>
                </a:r>
                <a:endParaRPr lang="en-US" sz="1400" b="1" dirty="0">
                  <a:solidFill>
                    <a:schemeClr val="bg1"/>
                  </a:solidFill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4180046" y="5780146"/>
              <a:ext cx="2222711" cy="484643"/>
              <a:chOff x="4180046" y="5780146"/>
              <a:chExt cx="2222711" cy="484643"/>
            </a:xfrm>
          </p:grpSpPr>
          <p:sp>
            <p:nvSpPr>
              <p:cNvPr id="67" name="Rectangle 66"/>
              <p:cNvSpPr/>
              <p:nvPr/>
            </p:nvSpPr>
            <p:spPr>
              <a:xfrm>
                <a:off x="4205494" y="5843096"/>
                <a:ext cx="2137446" cy="21512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4185702" y="5822679"/>
                <a:ext cx="2217055" cy="44211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4180046" y="5780146"/>
                <a:ext cx="221406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/>
                <a:r>
                  <a:rPr lang="es-ES_tradnl" sz="1400" b="1" dirty="0" smtClean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Identifica</a:t>
                </a:r>
                <a:r>
                  <a:rPr lang="es" sz="1400" b="1" dirty="0" smtClean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 </a:t>
                </a:r>
                <a:r>
                  <a:rPr lang="es" sz="1400" b="1" dirty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una emoción</a:t>
                </a:r>
                <a:endParaRPr lang="en-US" sz="1400" b="1" dirty="0">
                  <a:solidFill>
                    <a:schemeClr val="bg1"/>
                  </a:solidFill>
                  <a:latin typeface="Century Gothic"/>
                  <a:cs typeface="Century Gothic"/>
                </a:endParaRPr>
              </a:p>
            </p:txBody>
          </p:sp>
        </p:grpSp>
      </p:grpSp>
      <p:sp>
        <p:nvSpPr>
          <p:cNvPr id="58" name="TextBox 57"/>
          <p:cNvSpPr txBox="1"/>
          <p:nvPr/>
        </p:nvSpPr>
        <p:spPr>
          <a:xfrm>
            <a:off x="4203334" y="3467512"/>
            <a:ext cx="1981200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1450" indent="-171450" rtl="0">
              <a:buFont typeface="Arial" pitchFamily="34" charset="0"/>
              <a:buChar char="•"/>
            </a:pPr>
            <a:r>
              <a:rPr lang="es" sz="1100" dirty="0">
                <a:latin typeface="Myriad Pro" pitchFamily="34" charset="0"/>
              </a:rPr>
              <a:t>Invita a otro niño a jugar</a:t>
            </a:r>
          </a:p>
          <a:p>
            <a:pPr marL="171450" indent="-171450" rtl="0">
              <a:buFont typeface="Arial" pitchFamily="34" charset="0"/>
              <a:buChar char="•"/>
            </a:pPr>
            <a:r>
              <a:rPr lang="es" sz="1100" dirty="0">
                <a:latin typeface="Myriad Pro" pitchFamily="34" charset="0"/>
              </a:rPr>
              <a:t>Identifica el problema en un conflicto con otro niño</a:t>
            </a:r>
            <a:endParaRPr lang="en-US" sz="1100" dirty="0"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753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 dirty="0"/>
              <a:t>Una matriz de actividades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 rtlCol="0">
            <a:normAutofit/>
          </a:bodyPr>
          <a:lstStyle/>
          <a:p>
            <a:pPr rtl="0"/>
            <a:endParaRPr lang="en-US" sz="1400" dirty="0"/>
          </a:p>
          <a:p>
            <a:pPr marL="457200" lvl="1" indent="0" rtl="0">
              <a:buNone/>
            </a:pPr>
            <a:endParaRPr lang="en-US" sz="10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22951" y="1891000"/>
            <a:ext cx="8163849" cy="4525963"/>
          </a:xfrm>
        </p:spPr>
        <p:txBody>
          <a:bodyPr rtlCol="0">
            <a:noAutofit/>
          </a:bodyPr>
          <a:lstStyle/>
          <a:p>
            <a:pPr marL="274320" indent="-274320" rtl="0">
              <a:spcBef>
                <a:spcPts val="1000"/>
              </a:spcBef>
              <a:buNone/>
            </a:pPr>
            <a:r>
              <a:rPr lang="es" sz="2000" dirty="0"/>
              <a:t>1. Es un modo efectivo de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s" sz="2000" dirty="0" smtClean="0"/>
              <a:t>organizar las </a:t>
            </a:r>
            <a:r>
              <a:rPr lang="es" sz="2000" dirty="0"/>
              <a:t>oportunidades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s" sz="2000" dirty="0" smtClean="0"/>
              <a:t>de </a:t>
            </a:r>
            <a:r>
              <a:rPr lang="es" sz="2000" dirty="0"/>
              <a:t>enseñanza y aprendizaje</a:t>
            </a:r>
            <a:r>
              <a:rPr lang="es" sz="2000" dirty="0" smtClean="0"/>
              <a:t>.</a:t>
            </a:r>
            <a:endParaRPr lang="en-US" sz="2000" dirty="0"/>
          </a:p>
          <a:p>
            <a:pPr marL="274320" lvl="0" indent="-274320" rtl="0">
              <a:spcBef>
                <a:spcPts val="1000"/>
              </a:spcBef>
              <a:buNone/>
            </a:pPr>
            <a:r>
              <a:rPr lang="es" sz="2000" dirty="0">
                <a:solidFill>
                  <a:prstClr val="black"/>
                </a:solidFill>
              </a:rPr>
              <a:t>2. </a:t>
            </a:r>
            <a:r>
              <a:rPr lang="es" sz="2000" dirty="0" smtClean="0">
                <a:solidFill>
                  <a:prstClr val="black"/>
                </a:solidFill>
              </a:rPr>
              <a:t>Maximiza </a:t>
            </a:r>
            <a:r>
              <a:rPr lang="es" sz="2000" dirty="0">
                <a:solidFill>
                  <a:prstClr val="black"/>
                </a:solidFill>
              </a:rPr>
              <a:t>el tiempo de </a:t>
            </a:r>
            <a:r>
              <a:rPr lang="es" sz="2000" dirty="0" smtClean="0">
                <a:solidFill>
                  <a:prstClr val="black"/>
                </a:solidFill>
              </a:rPr>
              <a:t>aprendizaje</a:t>
            </a:r>
            <a:r>
              <a:rPr lang="es" sz="2000" dirty="0">
                <a:solidFill>
                  <a:prstClr val="black"/>
                </a:solidFill>
              </a:rPr>
              <a:t>, </a:t>
            </a:r>
            <a:r>
              <a:rPr lang="en-US" sz="2000" dirty="0" smtClean="0">
                <a:solidFill>
                  <a:prstClr val="black"/>
                </a:solidFill>
              </a:rPr>
              <a:t/>
            </a:r>
            <a:br>
              <a:rPr lang="en-US" sz="2000" dirty="0" smtClean="0">
                <a:solidFill>
                  <a:prstClr val="black"/>
                </a:solidFill>
              </a:rPr>
            </a:br>
            <a:r>
              <a:rPr lang="es" sz="2000" dirty="0" smtClean="0">
                <a:solidFill>
                  <a:prstClr val="black"/>
                </a:solidFill>
              </a:rPr>
              <a:t>planificando para </a:t>
            </a:r>
            <a:r>
              <a:rPr lang="es" sz="2000" dirty="0">
                <a:solidFill>
                  <a:prstClr val="black"/>
                </a:solidFill>
              </a:rPr>
              <a:t>que la </a:t>
            </a:r>
            <a:r>
              <a:rPr lang="en-US" sz="2000" dirty="0" smtClean="0">
                <a:solidFill>
                  <a:prstClr val="black"/>
                </a:solidFill>
              </a:rPr>
              <a:t/>
            </a:r>
            <a:br>
              <a:rPr lang="en-US" sz="2000" dirty="0" smtClean="0">
                <a:solidFill>
                  <a:prstClr val="black"/>
                </a:solidFill>
              </a:rPr>
            </a:br>
            <a:r>
              <a:rPr lang="es" sz="2000" dirty="0" smtClean="0">
                <a:solidFill>
                  <a:prstClr val="black"/>
                </a:solidFill>
              </a:rPr>
              <a:t>enseñanza </a:t>
            </a:r>
            <a:r>
              <a:rPr lang="es" sz="2000" dirty="0">
                <a:solidFill>
                  <a:prstClr val="black"/>
                </a:solidFill>
              </a:rPr>
              <a:t>se </a:t>
            </a:r>
            <a:r>
              <a:rPr lang="es" sz="2000" dirty="0" smtClean="0">
                <a:solidFill>
                  <a:prstClr val="black"/>
                </a:solidFill>
              </a:rPr>
              <a:t>produzca </a:t>
            </a:r>
            <a:r>
              <a:rPr lang="es" sz="2000" dirty="0">
                <a:solidFill>
                  <a:prstClr val="black"/>
                </a:solidFill>
              </a:rPr>
              <a:t>a lo largo </a:t>
            </a:r>
            <a:r>
              <a:rPr lang="en-US" sz="2000" dirty="0" smtClean="0">
                <a:solidFill>
                  <a:prstClr val="black"/>
                </a:solidFill>
              </a:rPr>
              <a:t/>
            </a:r>
            <a:br>
              <a:rPr lang="en-US" sz="2000" dirty="0" smtClean="0">
                <a:solidFill>
                  <a:prstClr val="black"/>
                </a:solidFill>
              </a:rPr>
            </a:br>
            <a:r>
              <a:rPr lang="es" sz="2000" dirty="0" smtClean="0">
                <a:solidFill>
                  <a:prstClr val="black"/>
                </a:solidFill>
              </a:rPr>
              <a:t>de todaslas </a:t>
            </a:r>
            <a:r>
              <a:rPr lang="es" sz="2000" dirty="0">
                <a:solidFill>
                  <a:prstClr val="black"/>
                </a:solidFill>
              </a:rPr>
              <a:t>actividades, rutinas </a:t>
            </a:r>
            <a:r>
              <a:rPr lang="en-US" sz="2000" dirty="0" smtClean="0">
                <a:solidFill>
                  <a:prstClr val="black"/>
                </a:solidFill>
              </a:rPr>
              <a:t/>
            </a:r>
            <a:br>
              <a:rPr lang="en-US" sz="2000" dirty="0" smtClean="0">
                <a:solidFill>
                  <a:prstClr val="black"/>
                </a:solidFill>
              </a:rPr>
            </a:br>
            <a:r>
              <a:rPr lang="es" sz="2000" dirty="0" smtClean="0">
                <a:solidFill>
                  <a:prstClr val="black"/>
                </a:solidFill>
              </a:rPr>
              <a:t>y </a:t>
            </a:r>
            <a:r>
              <a:rPr lang="es" sz="2000" dirty="0">
                <a:solidFill>
                  <a:prstClr val="black"/>
                </a:solidFill>
              </a:rPr>
              <a:t>transiciones</a:t>
            </a:r>
            <a:r>
              <a:rPr lang="es" sz="2000" dirty="0" smtClean="0">
                <a:solidFill>
                  <a:prstClr val="black"/>
                </a:solidFill>
              </a:rPr>
              <a:t>.</a:t>
            </a:r>
            <a:endParaRPr lang="en-US" sz="2000" dirty="0">
              <a:solidFill>
                <a:prstClr val="black"/>
              </a:solidFill>
            </a:endParaRPr>
          </a:p>
          <a:p>
            <a:pPr marL="274320" lvl="0" indent="-274320" rtl="0">
              <a:spcBef>
                <a:spcPts val="1000"/>
              </a:spcBef>
              <a:buNone/>
            </a:pPr>
            <a:r>
              <a:rPr lang="es" sz="2000" dirty="0">
                <a:solidFill>
                  <a:prstClr val="black"/>
                </a:solidFill>
              </a:rPr>
              <a:t>3. Ayuda a que todo el personal tome conciencia de los objetivos de aprendizaje individuales de los niños</a:t>
            </a:r>
            <a:r>
              <a:rPr lang="es" sz="2000" dirty="0" smtClean="0">
                <a:solidFill>
                  <a:prstClr val="black"/>
                </a:solidFill>
              </a:rPr>
              <a:t>.</a:t>
            </a:r>
            <a:endParaRPr lang="en-US" sz="2000" dirty="0"/>
          </a:p>
          <a:p>
            <a:pPr marL="274320" indent="-274320" rtl="0">
              <a:spcBef>
                <a:spcPts val="1000"/>
              </a:spcBef>
              <a:buNone/>
            </a:pPr>
            <a:r>
              <a:rPr lang="es" sz="2000" dirty="0"/>
              <a:t>4. </a:t>
            </a:r>
            <a:r>
              <a:rPr lang="es" sz="2000" dirty="0" smtClean="0"/>
              <a:t>Acopla </a:t>
            </a:r>
            <a:r>
              <a:rPr lang="es" sz="2000" dirty="0"/>
              <a:t>el objetivo de aprendizaje del niño con la actividad</a:t>
            </a:r>
            <a:r>
              <a:rPr lang="es" sz="2000" dirty="0" smtClean="0"/>
              <a:t>.</a:t>
            </a:r>
            <a:endParaRPr lang="en-US" sz="2000" dirty="0"/>
          </a:p>
          <a:p>
            <a:pPr marL="274320" indent="-274320" rtl="0">
              <a:spcBef>
                <a:spcPts val="1000"/>
              </a:spcBef>
              <a:buNone/>
            </a:pPr>
            <a:r>
              <a:rPr lang="es" sz="2000" dirty="0"/>
              <a:t>5. Se puede implementar para cualquier niño, pero es especialmente útil para aquellos que necesitan apoyo extra.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9" t="4675" b="6269"/>
          <a:stretch/>
        </p:blipFill>
        <p:spPr>
          <a:xfrm>
            <a:off x="5351757" y="1956032"/>
            <a:ext cx="3194536" cy="216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582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/>
          <a:lstStyle/>
          <a:p>
            <a:pPr rtl="0" eaLnBrk="1" hangingPunct="1"/>
            <a:r>
              <a:rPr lang="es" dirty="0"/>
              <a:t>Crear una matriz de actividades</a:t>
            </a:r>
          </a:p>
        </p:txBody>
      </p:sp>
      <p:graphicFrame>
        <p:nvGraphicFramePr>
          <p:cNvPr id="22693" name="Group 1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4313775"/>
              </p:ext>
            </p:extLst>
          </p:nvPr>
        </p:nvGraphicFramePr>
        <p:xfrm>
          <a:off x="2749550" y="2649123"/>
          <a:ext cx="5099050" cy="3796413"/>
        </p:xfrm>
        <a:graphic>
          <a:graphicData uri="http://schemas.openxmlformats.org/drawingml/2006/table">
            <a:tbl>
              <a:tblPr/>
              <a:tblGrid>
                <a:gridCol w="1077900"/>
                <a:gridCol w="2010575"/>
                <a:gridCol w="2010575"/>
              </a:tblGrid>
              <a:tr h="4766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35000"/>
                        </a:spcAft>
                        <a:buClr>
                          <a:srgbClr val="008000"/>
                        </a:buClr>
                        <a:buSzPct val="120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" sz="1600" b="1" i="0" u="none" strike="noStrike" cap="none" normalizeH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Mia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" sz="1600" b="1" i="0" u="none" strike="noStrike" cap="none" normalizeH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Addie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05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" sz="1200" b="1" i="0" u="none" strike="noStrike" cap="none" normalizeH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Llegada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9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4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" sz="1200" b="1" i="0" u="none" strike="noStrike" cap="none" normalizeH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Juego libre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9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19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" sz="1200" b="1" i="0" u="none" strike="noStrike" cap="none" normalizeH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Círculo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4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" sz="1200" b="1" i="0" u="none" strike="noStrike" cap="none" normalizeH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Afuera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9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32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" sz="1200" b="1" i="0" u="none" strike="noStrike" cap="none" normalizeH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Comida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85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" sz="1200" b="1" i="0" u="none" strike="noStrike" cap="none" normalizeH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Actividad en clase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9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67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MX" sz="1200" b="1" i="0" u="none" strike="noStrike" cap="none" normalizeH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Salida</a:t>
                      </a:r>
                      <a:endParaRPr kumimoji="0" lang="es-MX" sz="1800" b="1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9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235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" sz="1200" b="1" i="0" u="none" strike="noStrike" cap="none" normalizeH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cs typeface="Century Gothic"/>
                        </a:rPr>
                        <a:t>Transiciones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/>
                        <a:cs typeface="Century Gothic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681" name="Text Box 153"/>
          <p:cNvSpPr txBox="1">
            <a:spLocks noChangeArrowheads="1"/>
          </p:cNvSpPr>
          <p:nvPr/>
        </p:nvSpPr>
        <p:spPr bwMode="auto">
          <a:xfrm>
            <a:off x="3847933" y="2079337"/>
            <a:ext cx="4790944" cy="440413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rtlCol="0">
            <a:noAutofit/>
          </a:bodyPr>
          <a:lstStyle/>
          <a:p>
            <a:pPr algn="l" rtl="0">
              <a:spcBef>
                <a:spcPct val="20000"/>
              </a:spcBef>
              <a:buClr>
                <a:srgbClr val="0033CC"/>
              </a:buClr>
              <a:buSzPct val="120000"/>
              <a:buFont typeface="Arial" charset="0"/>
              <a:buNone/>
            </a:pPr>
            <a:r>
              <a:rPr lang="es" dirty="0"/>
              <a:t>Paso 2: Incluya a los niños en la fila superior.</a:t>
            </a:r>
            <a:endParaRPr lang="en-US" dirty="0"/>
          </a:p>
        </p:txBody>
      </p:sp>
      <p:sp>
        <p:nvSpPr>
          <p:cNvPr id="22686" name="Line 158"/>
          <p:cNvSpPr>
            <a:spLocks noChangeShapeType="1"/>
          </p:cNvSpPr>
          <p:nvPr/>
        </p:nvSpPr>
        <p:spPr bwMode="auto">
          <a:xfrm rot="5400000">
            <a:off x="4567321" y="2649251"/>
            <a:ext cx="381000" cy="0"/>
          </a:xfrm>
          <a:prstGeom prst="line">
            <a:avLst/>
          </a:prstGeom>
          <a:noFill/>
          <a:ln w="76200">
            <a:solidFill>
              <a:schemeClr val="accent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rtl="0"/>
            <a:endParaRPr lang="en-US" dirty="0"/>
          </a:p>
        </p:txBody>
      </p:sp>
      <p:sp>
        <p:nvSpPr>
          <p:cNvPr id="22687" name="Line 159"/>
          <p:cNvSpPr>
            <a:spLocks noChangeShapeType="1"/>
          </p:cNvSpPr>
          <p:nvPr/>
        </p:nvSpPr>
        <p:spPr bwMode="auto">
          <a:xfrm rot="5400000">
            <a:off x="6479005" y="2668301"/>
            <a:ext cx="381000" cy="0"/>
          </a:xfrm>
          <a:prstGeom prst="line">
            <a:avLst/>
          </a:prstGeom>
          <a:noFill/>
          <a:ln w="76200">
            <a:solidFill>
              <a:schemeClr val="accent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rtl="0"/>
            <a:endParaRPr lang="en-US" dirty="0"/>
          </a:p>
        </p:txBody>
      </p:sp>
      <p:grpSp>
        <p:nvGrpSpPr>
          <p:cNvPr id="22694" name="Group 166"/>
          <p:cNvGrpSpPr>
            <a:grpSpLocks/>
          </p:cNvGrpSpPr>
          <p:nvPr/>
        </p:nvGrpSpPr>
        <p:grpSpPr bwMode="auto">
          <a:xfrm>
            <a:off x="457200" y="1904765"/>
            <a:ext cx="2908300" cy="1754289"/>
            <a:chOff x="528" y="1086"/>
            <a:chExt cx="1832" cy="1176"/>
          </a:xfrm>
        </p:grpSpPr>
        <p:sp>
          <p:nvSpPr>
            <p:cNvPr id="22680" name="Text Box 152"/>
            <p:cNvSpPr txBox="1">
              <a:spLocks noChangeArrowheads="1"/>
            </p:cNvSpPr>
            <p:nvPr/>
          </p:nvSpPr>
          <p:spPr bwMode="auto">
            <a:xfrm>
              <a:off x="528" y="1086"/>
              <a:ext cx="1344" cy="1176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tlCol="0">
              <a:spAutoFit/>
            </a:bodyPr>
            <a:lstStyle/>
            <a:p>
              <a:pPr algn="l" rtl="0">
                <a:spcBef>
                  <a:spcPct val="20000"/>
                </a:spcBef>
                <a:buClr>
                  <a:srgbClr val="0033CC"/>
                </a:buClr>
                <a:buSzPct val="120000"/>
                <a:buFont typeface="Arial" charset="0"/>
                <a:buNone/>
              </a:pPr>
              <a:r>
                <a:rPr lang="es" dirty="0"/>
                <a:t>Paso 1</a:t>
              </a:r>
              <a:r>
                <a:rPr lang="es" dirty="0" smtClean="0"/>
                <a:t>: </a:t>
              </a:r>
              <a:r>
                <a:rPr lang="es" dirty="0"/>
                <a:t>Incluya las actividades y los momentos del día en la columna de la izquierda del cuadro.</a:t>
              </a:r>
              <a:endParaRPr lang="en-US" dirty="0"/>
            </a:p>
          </p:txBody>
        </p:sp>
        <p:grpSp>
          <p:nvGrpSpPr>
            <p:cNvPr id="22690" name="Group 162"/>
            <p:cNvGrpSpPr>
              <a:grpSpLocks/>
            </p:cNvGrpSpPr>
            <p:nvPr/>
          </p:nvGrpSpPr>
          <p:grpSpPr bwMode="auto">
            <a:xfrm>
              <a:off x="1872" y="1472"/>
              <a:ext cx="488" cy="254"/>
              <a:chOff x="1872" y="1472"/>
              <a:chExt cx="488" cy="254"/>
            </a:xfrm>
          </p:grpSpPr>
          <p:sp>
            <p:nvSpPr>
              <p:cNvPr id="22688" name="Line 160"/>
              <p:cNvSpPr>
                <a:spLocks noChangeShapeType="1"/>
              </p:cNvSpPr>
              <p:nvPr/>
            </p:nvSpPr>
            <p:spPr bwMode="auto">
              <a:xfrm rot="5400000">
                <a:off x="2216" y="1606"/>
                <a:ext cx="240" cy="0"/>
              </a:xfrm>
              <a:prstGeom prst="line">
                <a:avLst/>
              </a:prstGeom>
              <a:noFill/>
              <a:ln w="76200">
                <a:solidFill>
                  <a:schemeClr val="accent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tlCol="0" anchor="ctr"/>
              <a:lstStyle/>
              <a:p>
                <a:pPr rtl="0"/>
                <a:endParaRPr lang="en-US" dirty="0"/>
              </a:p>
            </p:txBody>
          </p:sp>
          <p:sp>
            <p:nvSpPr>
              <p:cNvPr id="22689" name="Line 161"/>
              <p:cNvSpPr>
                <a:spLocks noChangeShapeType="1"/>
              </p:cNvSpPr>
              <p:nvPr/>
            </p:nvSpPr>
            <p:spPr bwMode="auto">
              <a:xfrm flipV="1">
                <a:off x="1872" y="1472"/>
                <a:ext cx="488" cy="1"/>
              </a:xfrm>
              <a:prstGeom prst="line">
                <a:avLst/>
              </a:prstGeom>
              <a:noFill/>
              <a:ln w="76200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tlCol="0" anchor="ctr"/>
              <a:lstStyle/>
              <a:p>
                <a:pPr rtl="0"/>
                <a:endParaRPr lang="en-US" dirty="0"/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3810000" y="3135868"/>
            <a:ext cx="1981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82296" indent="-82296" rtl="0">
              <a:buFont typeface="Arial" pitchFamily="34" charset="0"/>
              <a:buChar char="•"/>
            </a:pPr>
            <a:r>
              <a:rPr lang="es" sz="900" dirty="0">
                <a:latin typeface="Tempus Sans ITC" pitchFamily="82" charset="0"/>
              </a:rPr>
              <a:t>Habla sobre las personas o los objetos que están a la vista</a:t>
            </a:r>
            <a:endParaRPr lang="en-US" sz="900" dirty="0">
              <a:latin typeface="Tempus Sans ITC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48100" y="390525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296" indent="-82296" rtl="0">
              <a:buFont typeface="Arial" pitchFamily="34" charset="0"/>
              <a:buChar char="•"/>
            </a:pPr>
            <a:r>
              <a:rPr lang="es" sz="900" dirty="0">
                <a:latin typeface="Tempus Sans ITC" pitchFamily="82" charset="0"/>
              </a:rPr>
              <a:t>Responde cuando otro niño inicia una interacción</a:t>
            </a:r>
            <a:endParaRPr lang="en-US" sz="900" dirty="0">
              <a:latin typeface="Tempus Sans ITC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0" y="5989766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296" indent="-82296" rtl="0">
              <a:buFont typeface="Arial" pitchFamily="34" charset="0"/>
              <a:buChar char="•"/>
            </a:pPr>
            <a:r>
              <a:rPr lang="es" sz="900">
                <a:latin typeface="Tempus Sans ITC" pitchFamily="82" charset="0"/>
              </a:rPr>
              <a:t>Habla sobre las personas o los objetos que están a la vista</a:t>
            </a:r>
            <a:endParaRPr lang="en-US" sz="900" dirty="0">
              <a:latin typeface="Tempus Sans ITC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65176" y="4247414"/>
            <a:ext cx="21809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296" indent="-82296" rtl="0">
              <a:buFont typeface="Arial" pitchFamily="34" charset="0"/>
              <a:buChar char="•"/>
            </a:pPr>
            <a:r>
              <a:rPr lang="es" sz="900" dirty="0">
                <a:latin typeface="Tempus Sans ITC" pitchFamily="82" charset="0"/>
              </a:rPr>
              <a:t>Invita a otro niño a jugar</a:t>
            </a:r>
          </a:p>
          <a:p>
            <a:pPr marL="82296" indent="-82296" rtl="0">
              <a:buFont typeface="Arial" pitchFamily="34" charset="0"/>
              <a:buChar char="•"/>
            </a:pPr>
            <a:r>
              <a:rPr lang="es" sz="900" dirty="0">
                <a:latin typeface="Tempus Sans ITC" pitchFamily="82" charset="0"/>
              </a:rPr>
              <a:t>Identifica el problema en un conflicto con otro niño</a:t>
            </a:r>
            <a:endParaRPr lang="en-US" sz="900" dirty="0">
              <a:latin typeface="Tempus Sans ITC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58936" y="5943600"/>
            <a:ext cx="19621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296" indent="-82296" rtl="0">
              <a:buFont typeface="Arial" pitchFamily="34" charset="0"/>
              <a:buChar char="•"/>
            </a:pPr>
            <a:r>
              <a:rPr lang="es-ES_tradnl" sz="900" dirty="0" smtClean="0">
                <a:latin typeface="Tempus Sans ITC" pitchFamily="82" charset="0"/>
              </a:rPr>
              <a:t>Identifica</a:t>
            </a:r>
            <a:r>
              <a:rPr lang="es" sz="900" dirty="0" smtClean="0">
                <a:latin typeface="Tempus Sans ITC" pitchFamily="82" charset="0"/>
              </a:rPr>
              <a:t> </a:t>
            </a:r>
            <a:r>
              <a:rPr lang="es" sz="900" dirty="0">
                <a:latin typeface="Tempus Sans ITC" pitchFamily="82" charset="0"/>
              </a:rPr>
              <a:t>una emoción</a:t>
            </a:r>
            <a:endParaRPr lang="en-US" sz="900" dirty="0">
              <a:latin typeface="Tempus Sans IT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92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/>
          <a:lstStyle/>
          <a:p>
            <a:pPr rtl="0" eaLnBrk="1" hangingPunct="1"/>
            <a:r>
              <a:rPr lang="es-ES_tradnl" sz="4000" dirty="0" smtClean="0"/>
              <a:t>Adaptarlo a su modo</a:t>
            </a:r>
            <a:endParaRPr lang="es" sz="4000" dirty="0"/>
          </a:p>
        </p:txBody>
      </p:sp>
      <p:pic>
        <p:nvPicPr>
          <p:cNvPr id="33795" name="Picture 7" descr="Activity Matrix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6921" b="9161"/>
          <a:stretch>
            <a:fillRect/>
          </a:stretch>
        </p:blipFill>
        <p:spPr bwMode="auto">
          <a:xfrm>
            <a:off x="609600" y="1828800"/>
            <a:ext cx="3049909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828800"/>
            <a:ext cx="3263900" cy="2449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 descr="Activity Matrix 6"/>
          <p:cNvPicPr>
            <a:picLocks noChangeAspect="1" noChangeArrowheads="1"/>
          </p:cNvPicPr>
          <p:nvPr/>
        </p:nvPicPr>
        <p:blipFill>
          <a:blip r:embed="rId5" cstate="print"/>
          <a:srcRect r="3622" b="9956"/>
          <a:stretch>
            <a:fillRect/>
          </a:stretch>
        </p:blipFill>
        <p:spPr bwMode="auto">
          <a:xfrm>
            <a:off x="3158118" y="4419600"/>
            <a:ext cx="2864702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929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/>
              <a:t>video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1439" y="4948518"/>
            <a:ext cx="6723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VIDEO: Matriz de actividades en la práctica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Activity Matrix In Action_ESP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1064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es" dirty="0"/>
              <a:t>Consejos para la implementación: Comenzar </a:t>
            </a:r>
            <a:r>
              <a:rPr lang="es-ES_tradnl" dirty="0" smtClean="0"/>
              <a:t>poco</a:t>
            </a:r>
            <a:r>
              <a:rPr lang="es" dirty="0" smtClean="0"/>
              <a:t> </a:t>
            </a:r>
            <a:r>
              <a:rPr lang="es" dirty="0"/>
              <a:t>a poco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Autofit/>
          </a:bodyPr>
          <a:lstStyle/>
          <a:p>
            <a:pPr marL="0" indent="0" rtl="0">
              <a:buNone/>
            </a:pPr>
            <a:endParaRPr lang="en-US" sz="2600" dirty="0"/>
          </a:p>
          <a:p>
            <a:pPr marL="0" indent="0" rtl="0">
              <a:buNone/>
            </a:pPr>
            <a:endParaRPr lang="en-US" sz="2600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4399465"/>
              </p:ext>
            </p:extLst>
          </p:nvPr>
        </p:nvGraphicFramePr>
        <p:xfrm>
          <a:off x="787891" y="1981201"/>
          <a:ext cx="3787226" cy="4103866"/>
        </p:xfrm>
        <a:graphic>
          <a:graphicData uri="http://schemas.openxmlformats.org/drawingml/2006/table">
            <a:tbl>
              <a:tblPr firstRow="1" firstCol="1" bandRow="1"/>
              <a:tblGrid>
                <a:gridCol w="2004189"/>
                <a:gridCol w="1783037"/>
              </a:tblGrid>
              <a:tr h="202727">
                <a:tc>
                  <a:txBody>
                    <a:bodyPr/>
                    <a:lstStyle/>
                    <a:p>
                      <a:pPr marL="0" marR="0" indent="4572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11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1100" b="1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Mia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727"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1100" b="1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Llegada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9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9340"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1100" b="1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Juego libre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Habla sobre las personas o los objetos que están a la vista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727"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1100" b="1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Círculo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9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9340"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1100" b="1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Afuera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Responde cuando </a:t>
                      </a: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/>
                      </a:r>
                      <a:b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</a:b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otro </a:t>
                      </a: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niño inicia una interacción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727"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1100" b="1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Comida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9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604"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1100" b="1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Actividad en clase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" sz="9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Ordena una colección por color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3472"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1100" b="1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Salida</a:t>
                      </a:r>
                      <a:endParaRPr lang="es" sz="1100" b="1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" sz="9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Responde cuando otro niño inicia una interacción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736"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1100" b="1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Transiciones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Habla sobre las personas o los objetos que están a la vista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4906022"/>
              </p:ext>
            </p:extLst>
          </p:nvPr>
        </p:nvGraphicFramePr>
        <p:xfrm>
          <a:off x="4570048" y="1981200"/>
          <a:ext cx="1783037" cy="4100513"/>
        </p:xfrm>
        <a:graphic>
          <a:graphicData uri="http://schemas.openxmlformats.org/drawingml/2006/table">
            <a:tbl>
              <a:tblPr firstRow="1" firstCol="1" bandRow="1"/>
              <a:tblGrid>
                <a:gridCol w="1783037"/>
              </a:tblGrid>
              <a:tr h="202727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1100" b="1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Addie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727"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9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9340">
                <a:tc>
                  <a:txBody>
                    <a:bodyPr/>
                    <a:lstStyle/>
                    <a:p>
                      <a:pPr marL="342900" marR="0" lvl="0" indent="-3429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Invita a otro niño </a:t>
                      </a: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/>
                      </a:r>
                      <a:b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</a:b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a </a:t>
                      </a: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jugar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  <a:p>
                      <a:pPr marL="342900" marR="0" lvl="0" indent="-3429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Identifica el problema en un conflicto con otro niño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727">
                <a:tc>
                  <a:txBody>
                    <a:bodyPr/>
                    <a:lstStyle/>
                    <a:p>
                      <a:pPr marL="342900" marR="0" lvl="0" indent="-3429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S_tradnl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Identifica</a:t>
                      </a: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 </a:t>
                      </a: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una emoción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9340">
                <a:tc>
                  <a:txBody>
                    <a:bodyPr/>
                    <a:lstStyle/>
                    <a:p>
                      <a:pPr marL="342900" marR="0" lvl="0" indent="-3429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Invita a otro niño </a:t>
                      </a: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/>
                      </a:r>
                      <a:b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</a:b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a </a:t>
                      </a: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jugar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  <a:p>
                      <a:pPr marL="342900" marR="0" lvl="0" indent="-3429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Identifica el problema en un conflicto con otro niño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727">
                <a:tc>
                  <a:txBody>
                    <a:bodyPr/>
                    <a:lstStyle/>
                    <a:p>
                      <a:pPr marL="342900" marR="0" lvl="0" indent="-3429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S_tradnl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Identifica </a:t>
                      </a: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una </a:t>
                      </a: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emoción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604"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9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3472"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9849">
                <a:tc>
                  <a:txBody>
                    <a:bodyPr/>
                    <a:lstStyle/>
                    <a:p>
                      <a:pPr marL="342900" marR="0" lvl="0" indent="-3429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S_tradnl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Identifica </a:t>
                      </a: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una </a:t>
                      </a: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emoción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0062782"/>
              </p:ext>
            </p:extLst>
          </p:nvPr>
        </p:nvGraphicFramePr>
        <p:xfrm>
          <a:off x="6351955" y="1981200"/>
          <a:ext cx="1783037" cy="4102894"/>
        </p:xfrm>
        <a:graphic>
          <a:graphicData uri="http://schemas.openxmlformats.org/drawingml/2006/table">
            <a:tbl>
              <a:tblPr firstRow="1" firstCol="1" bandRow="1"/>
              <a:tblGrid>
                <a:gridCol w="1783037"/>
              </a:tblGrid>
              <a:tr h="202727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1100" b="1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Carlos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727"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9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9340">
                <a:tc>
                  <a:txBody>
                    <a:bodyPr/>
                    <a:lstStyle/>
                    <a:p>
                      <a:pPr marL="342900" marR="0" lvl="0" indent="-3429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Escribe utilizando dibujos, garabatos </a:t>
                      </a: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/>
                      </a:r>
                      <a:b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</a:b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o </a:t>
                      </a: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formas similares </a:t>
                      </a: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/>
                      </a:r>
                      <a:b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</a:b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a </a:t>
                      </a: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letras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727"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9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9340">
                <a:tc>
                  <a:txBody>
                    <a:bodyPr/>
                    <a:lstStyle/>
                    <a:p>
                      <a:pPr marL="342900" marR="0" lvl="0" indent="-3429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Escribe utilizando dibujos, garabatos </a:t>
                      </a: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/>
                      </a:r>
                      <a:b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</a:b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o </a:t>
                      </a: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formas similares </a:t>
                      </a: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/>
                      </a:r>
                      <a:b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</a:b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a </a:t>
                      </a: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letras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727"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9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604">
                <a:tc>
                  <a:txBody>
                    <a:bodyPr/>
                    <a:lstStyle/>
                    <a:p>
                      <a:pPr marL="342900" marR="0" lvl="0" indent="-3429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" sz="9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Escribe utilizando dibujos, garabatos o formas similares a letras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3472"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9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230"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0280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es"/>
              <a:t>Consejos para la implementación: comenzar de a poco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7439976"/>
              </p:ext>
            </p:extLst>
          </p:nvPr>
        </p:nvGraphicFramePr>
        <p:xfrm>
          <a:off x="895350" y="1981201"/>
          <a:ext cx="7353300" cy="1258540"/>
        </p:xfrm>
        <a:graphic>
          <a:graphicData uri="http://schemas.openxmlformats.org/drawingml/2006/table">
            <a:tbl>
              <a:tblPr firstRow="1" firstCol="1" bandRow="1"/>
              <a:tblGrid>
                <a:gridCol w="2004189"/>
                <a:gridCol w="1783037"/>
                <a:gridCol w="1783037"/>
                <a:gridCol w="1783037"/>
              </a:tblGrid>
              <a:tr h="206626">
                <a:tc>
                  <a:txBody>
                    <a:bodyPr/>
                    <a:lstStyle/>
                    <a:p>
                      <a:pPr marL="0" marR="0" indent="4572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11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11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Mia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11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Addie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11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Carlos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626"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11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Llegada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9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9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9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5288"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11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Juego libre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" sz="9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Habla sobre las personas o los objetos que están a la vista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Invita a otro niño </a:t>
                      </a: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/>
                      </a:r>
                      <a:b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</a:b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a </a:t>
                      </a: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jugar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  <a:p>
                      <a:pPr marL="342900" marR="0" lvl="0" indent="-3429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Identifica el problema en un conflicto con otro niño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Escribe utilizando dibujos, garabatos </a:t>
                      </a: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/>
                      </a:r>
                      <a:b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</a:b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o </a:t>
                      </a: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formas similares </a:t>
                      </a: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/>
                      </a:r>
                      <a:b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</a:b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a </a:t>
                      </a: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letras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625514"/>
              </p:ext>
            </p:extLst>
          </p:nvPr>
        </p:nvGraphicFramePr>
        <p:xfrm>
          <a:off x="895350" y="3237524"/>
          <a:ext cx="7353300" cy="1066800"/>
        </p:xfrm>
        <a:graphic>
          <a:graphicData uri="http://schemas.openxmlformats.org/drawingml/2006/table">
            <a:tbl>
              <a:tblPr firstRow="1" firstCol="1" bandRow="1"/>
              <a:tblGrid>
                <a:gridCol w="2004189"/>
                <a:gridCol w="1783037"/>
                <a:gridCol w="1783037"/>
                <a:gridCol w="1783037"/>
              </a:tblGrid>
              <a:tr h="206626"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11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Círculo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9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S_tradnl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Identifica</a:t>
                      </a: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 </a:t>
                      </a: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una emoción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9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0174"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11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Afuera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" sz="9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Responde cuando otro niño inicia una interacción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" sz="9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Invita a otro niño a jugar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  <a:p>
                      <a:pPr marL="342900" marR="0" lvl="0" indent="-3429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" sz="9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Identifica el problema en un conflicto con otro niño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Escribe utilizando dibujos, garabatos </a:t>
                      </a: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/>
                      </a:r>
                      <a:b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</a:b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o </a:t>
                      </a: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formas similares </a:t>
                      </a: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/>
                      </a:r>
                      <a:b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</a:b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a </a:t>
                      </a: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letras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968099"/>
              </p:ext>
            </p:extLst>
          </p:nvPr>
        </p:nvGraphicFramePr>
        <p:xfrm>
          <a:off x="895350" y="4304324"/>
          <a:ext cx="7353300" cy="1863232"/>
        </p:xfrm>
        <a:graphic>
          <a:graphicData uri="http://schemas.openxmlformats.org/drawingml/2006/table">
            <a:tbl>
              <a:tblPr firstRow="1" firstCol="1" bandRow="1"/>
              <a:tblGrid>
                <a:gridCol w="2004189"/>
                <a:gridCol w="1783037"/>
                <a:gridCol w="1783037"/>
                <a:gridCol w="1783037"/>
              </a:tblGrid>
              <a:tr h="206626"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11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Comida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9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S_tradnl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Identifica</a:t>
                      </a: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 </a:t>
                      </a: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una emoción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9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7173"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11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Actividad en clase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" sz="9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Ordena una colección por color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9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" sz="9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Escribe utilizando dibujos, garabatos o formas similares a letras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6231"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1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Salida</a:t>
                      </a:r>
                      <a:endParaRPr lang="e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Responde cuando </a:t>
                      </a: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/>
                      </a:r>
                      <a:b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</a:b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otro </a:t>
                      </a: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niño inicia una interacción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9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9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115"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11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Transiciones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" sz="90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Habla sobre las personas o los objetos que están a la vista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ES_tradnl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Identifica</a:t>
                      </a:r>
                      <a:r>
                        <a:rPr lang="es" sz="900" dirty="0" smtClean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 </a:t>
                      </a: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una emoción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" sz="900" dirty="0">
                          <a:effectLst/>
                          <a:latin typeface="Century Gothic"/>
                          <a:ea typeface="Calibri"/>
                          <a:cs typeface="Century Gothic"/>
                        </a:rPr>
                        <a:t> </a:t>
                      </a:r>
                      <a:endParaRPr lang="en-US" sz="11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0409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emeNCQT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11283</TotalTime>
  <Words>765</Words>
  <Application>Microsoft Macintosh PowerPoint</Application>
  <PresentationFormat>On-screen Show (4:3)</PresentationFormat>
  <Paragraphs>244</Paragraphs>
  <Slides>14</Slides>
  <Notes>12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ThemeNCQTL</vt:lpstr>
      <vt:lpstr>Office Theme</vt:lpstr>
      <vt:lpstr>4_Office Theme</vt:lpstr>
      <vt:lpstr>Matriz de actividades:  organizando el aprendizaje  a lo largo del día</vt:lpstr>
      <vt:lpstr>Enfoque en el techo</vt:lpstr>
      <vt:lpstr>Matriz de actividades</vt:lpstr>
      <vt:lpstr>Una matriz de actividades</vt:lpstr>
      <vt:lpstr>Crear una matriz de actividades</vt:lpstr>
      <vt:lpstr>Adaptarlo a su modo</vt:lpstr>
      <vt:lpstr>video</vt:lpstr>
      <vt:lpstr>Consejos para la implementación: Comenzar poco a poco</vt:lpstr>
      <vt:lpstr>Consejos para la implementación: comenzar de a poco</vt:lpstr>
      <vt:lpstr>Consejos para la implementación:  ¡Hacer que funcione para usted! </vt:lpstr>
      <vt:lpstr>Consejos para la implementación:  Proporcionar los materiales correctos</vt:lpstr>
      <vt:lpstr>Consejos para la implementación:  Repasar las oportunidades de aprendizaje</vt:lpstr>
      <vt:lpstr>Repaso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Activity Matrix</dc:title>
  <dc:creator>Alex Zunser</dc:creator>
  <cp:lastModifiedBy>Microsoft Office User</cp:lastModifiedBy>
  <cp:revision>187</cp:revision>
  <cp:lastPrinted>2012-01-03T17:24:55Z</cp:lastPrinted>
  <dcterms:created xsi:type="dcterms:W3CDTF">2011-07-05T20:36:27Z</dcterms:created>
  <dcterms:modified xsi:type="dcterms:W3CDTF">2015-06-05T23:04:04Z</dcterms:modified>
</cp:coreProperties>
</file>