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mv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21"/>
  </p:notesMasterIdLst>
  <p:handoutMasterIdLst>
    <p:handoutMasterId r:id="rId22"/>
  </p:handoutMasterIdLst>
  <p:sldIdLst>
    <p:sldId id="297" r:id="rId2"/>
    <p:sldId id="282" r:id="rId3"/>
    <p:sldId id="283" r:id="rId4"/>
    <p:sldId id="259" r:id="rId5"/>
    <p:sldId id="284" r:id="rId6"/>
    <p:sldId id="287" r:id="rId7"/>
    <p:sldId id="285" r:id="rId8"/>
    <p:sldId id="286" r:id="rId9"/>
    <p:sldId id="277" r:id="rId10"/>
    <p:sldId id="278" r:id="rId11"/>
    <p:sldId id="296" r:id="rId12"/>
    <p:sldId id="291" r:id="rId13"/>
    <p:sldId id="267" r:id="rId14"/>
    <p:sldId id="280" r:id="rId15"/>
    <p:sldId id="269" r:id="rId16"/>
    <p:sldId id="292" r:id="rId17"/>
    <p:sldId id="272" r:id="rId18"/>
    <p:sldId id="299" r:id="rId19"/>
    <p:sldId id="298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ue Cook" initials="" lastIdx="3" clrIdx="0"/>
  <p:cmAuthor id="1" name="home" initials="h" lastIdx="5" clrIdx="1"/>
  <p:cmAuthor id="2" name="Angela Notari Syverson" initials="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hiddenSlides="1" frameSlides="1"/>
  <p:clrMru>
    <a:srgbClr val="198EA2"/>
    <a:srgbClr val="E1542B"/>
    <a:srgbClr val="00AA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32" autoAdjust="0"/>
    <p:restoredTop sz="98430" autoAdjust="0"/>
  </p:normalViewPr>
  <p:slideViewPr>
    <p:cSldViewPr snapToGrid="0">
      <p:cViewPr>
        <p:scale>
          <a:sx n="121" d="100"/>
          <a:sy n="121" d="100"/>
        </p:scale>
        <p:origin x="-1152" y="-3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2" d="100"/>
        <a:sy n="132" d="100"/>
      </p:scale>
      <p:origin x="0" y="50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handoutMaster" Target="handoutMasters/handoutMaster1.xml"/><Relationship Id="rId23" Type="http://schemas.openxmlformats.org/officeDocument/2006/relationships/printerSettings" Target="printerSettings/printerSettings1.bin"/><Relationship Id="rId24" Type="http://schemas.openxmlformats.org/officeDocument/2006/relationships/commentAuthors" Target="commentAuthors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18E08A-FF39-4C4F-8625-C05A5B39FDB2}" type="datetimeFigureOut">
              <a:rPr lang="en-US" smtClean="0"/>
              <a:pPr/>
              <a:t>7/3/14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3CF638-6B5E-2B47-92FC-9FC33315E4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0174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243AF3-A81D-4022-B375-A2AAF77897F1}" type="datetimeFigureOut">
              <a:rPr lang="en-US" smtClean="0"/>
              <a:pPr/>
              <a:t>7/3/14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F498FF-BEBC-44E1-82B9-562B073575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099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50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6BC18-DAB5-451D-A1A4-979297D257D8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0149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498FF-BEBC-44E1-82B9-562B0735753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4965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EADE1-3520-4F85-BAFA-307A1434FDB4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6037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498FF-BEBC-44E1-82B9-562B0735753C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06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498FF-BEBC-44E1-82B9-562B0735753C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1643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498FF-BEBC-44E1-82B9-562B0735753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5029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498FF-BEBC-44E1-82B9-562B0735753C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331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45328-3EAF-4E8A-BC20-E146EAA8801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329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498FF-BEBC-44E1-82B9-562B0735753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5229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45328-3EAF-4E8A-BC20-E146EAA88015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45328-3EAF-4E8A-BC20-E146EAA88015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45328-3EAF-4E8A-BC20-E146EAA88015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498FF-BEBC-44E1-82B9-562B0735753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5610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498FF-BEBC-44E1-82B9-562B0735753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8279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498FF-BEBC-44E1-82B9-562B0735753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581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7/3/14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3096116" y="2725230"/>
            <a:ext cx="5885327" cy="1453543"/>
          </a:xfrm>
          <a:prstGeom prst="rect">
            <a:avLst/>
          </a:prstGeom>
          <a:solidFill>
            <a:srgbClr val="00AA4F"/>
          </a:solidFill>
          <a:ln w="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24201" y="2880313"/>
            <a:ext cx="5829994" cy="103065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7315200" y="6642556"/>
            <a:ext cx="1676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WINTER 2014</a:t>
            </a:r>
            <a:endParaRPr lang="en-US" sz="800" dirty="0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8260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7/3/14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4129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7/3/14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5978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Pag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7/3/14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6280742" y="6214984"/>
            <a:ext cx="1676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</a:rPr>
              <a:t>WINTER 2014</a:t>
            </a:r>
            <a:endParaRPr lang="en-US" sz="800" dirty="0">
              <a:solidFill>
                <a:prstClr val="black">
                  <a:lumMod val="50000"/>
                  <a:lumOff val="50000"/>
                </a:prst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02035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7/3/14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9509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7/3/14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6960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7/3/14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5458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7929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57691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017929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657691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7/3/14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061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7/3/14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5884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7/3/14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753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7/3/14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5708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7/3/14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3599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1984" y="457200"/>
            <a:ext cx="84777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983" y="1830387"/>
            <a:ext cx="847773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7/3/14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83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3600" kern="1200" cap="all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13.png"/><Relationship Id="rId1" Type="http://schemas.microsoft.com/office/2007/relationships/media" Target="../media/media1.wmv"/><Relationship Id="rId2" Type="http://schemas.openxmlformats.org/officeDocument/2006/relationships/video" Target="../media/media1.wmv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1" Type="http://schemas.microsoft.com/office/2007/relationships/media" Target="../media/media2.wmv"/><Relationship Id="rId2" Type="http://schemas.openxmlformats.org/officeDocument/2006/relationships/video" Target="../media/media2.wmv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3098113" y="2875560"/>
            <a:ext cx="5859471" cy="1176560"/>
          </a:xfrm>
        </p:spPr>
        <p:txBody>
          <a:bodyPr>
            <a:noAutofit/>
          </a:bodyPr>
          <a:lstStyle/>
          <a:p>
            <a:r>
              <a:rPr lang="en-US" sz="1600" b="1" dirty="0" smtClean="0"/>
              <a:t>Curriculum modifications: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3600" dirty="0" smtClean="0"/>
              <a:t>putting it into action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948343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CHOOSE a modification strategy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7892" y="1969729"/>
            <a:ext cx="5809306" cy="4512730"/>
          </a:xfrm>
        </p:spPr>
        <p:txBody>
          <a:bodyPr>
            <a:normAutofit/>
          </a:bodyPr>
          <a:lstStyle/>
          <a:p>
            <a:pPr marL="274320" indent="-274320">
              <a:spcBef>
                <a:spcPts val="0"/>
              </a:spcBef>
              <a:spcAft>
                <a:spcPts val="2000"/>
              </a:spcAft>
            </a:pPr>
            <a:r>
              <a:rPr lang="en-US" dirty="0" smtClean="0">
                <a:solidFill>
                  <a:srgbClr val="000000"/>
                </a:solidFill>
              </a:rPr>
              <a:t>Match supports with 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the child’s needs.</a:t>
            </a:r>
          </a:p>
          <a:p>
            <a:pPr marL="274320" indent="-274320">
              <a:spcBef>
                <a:spcPts val="0"/>
              </a:spcBef>
              <a:spcAft>
                <a:spcPts val="2000"/>
              </a:spcAft>
            </a:pPr>
            <a:r>
              <a:rPr lang="en-US" dirty="0" smtClean="0">
                <a:solidFill>
                  <a:srgbClr val="000000"/>
                </a:solidFill>
              </a:rPr>
              <a:t>Keep it simple.</a:t>
            </a:r>
          </a:p>
          <a:p>
            <a:pPr marL="274320" indent="-274320">
              <a:spcBef>
                <a:spcPts val="0"/>
              </a:spcBef>
              <a:spcAft>
                <a:spcPts val="2000"/>
              </a:spcAft>
            </a:pPr>
            <a:r>
              <a:rPr lang="en-US" dirty="0">
                <a:solidFill>
                  <a:srgbClr val="000000"/>
                </a:solidFill>
              </a:rPr>
              <a:t>You can try more </a:t>
            </a:r>
            <a:r>
              <a:rPr lang="en-US" dirty="0" smtClean="0">
                <a:solidFill>
                  <a:srgbClr val="000000"/>
                </a:solidFill>
              </a:rPr>
              <a:t/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than </a:t>
            </a:r>
            <a:r>
              <a:rPr lang="en-US" dirty="0">
                <a:solidFill>
                  <a:srgbClr val="000000"/>
                </a:solidFill>
              </a:rPr>
              <a:t>one</a:t>
            </a:r>
            <a:r>
              <a:rPr lang="en-US" dirty="0" smtClean="0">
                <a:solidFill>
                  <a:srgbClr val="000000"/>
                </a:solidFill>
              </a:rPr>
              <a:t>.</a:t>
            </a:r>
          </a:p>
          <a:p>
            <a:pPr marL="274320" indent="-274320">
              <a:spcBef>
                <a:spcPts val="0"/>
              </a:spcBef>
              <a:spcAft>
                <a:spcPts val="2000"/>
              </a:spcAft>
            </a:pPr>
            <a:r>
              <a:rPr lang="en-US" dirty="0">
                <a:solidFill>
                  <a:srgbClr val="000000"/>
                </a:solidFill>
              </a:rPr>
              <a:t>Don’t be afraid to </a:t>
            </a:r>
            <a:r>
              <a:rPr lang="en-US" dirty="0" smtClean="0">
                <a:solidFill>
                  <a:srgbClr val="000000"/>
                </a:solidFill>
              </a:rPr>
              <a:t>experiment</a:t>
            </a:r>
            <a:r>
              <a:rPr lang="en-US" dirty="0">
                <a:solidFill>
                  <a:srgbClr val="000000"/>
                </a:solidFill>
              </a:rPr>
              <a:t>.</a:t>
            </a: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" name="Rounded Rectangular Callout 4"/>
          <p:cNvSpPr/>
          <p:nvPr/>
        </p:nvSpPr>
        <p:spPr>
          <a:xfrm flipH="1">
            <a:off x="4562229" y="2794000"/>
            <a:ext cx="1915089" cy="1415239"/>
          </a:xfrm>
          <a:prstGeom prst="wedgeRoundRectCallout">
            <a:avLst>
              <a:gd name="adj1" fmla="val -61517"/>
              <a:gd name="adj2" fmla="val 28323"/>
              <a:gd name="adj3" fmla="val 16667"/>
            </a:avLst>
          </a:prstGeom>
          <a:solidFill>
            <a:srgbClr val="E1542B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2000"/>
              </a:spcAft>
            </a:pPr>
            <a:r>
              <a:rPr lang="en-US" sz="2300" dirty="0">
                <a:solidFill>
                  <a:schemeClr val="bg1"/>
                </a:solidFill>
                <a:latin typeface="Century Gothic"/>
                <a:cs typeface="Century Gothic"/>
              </a:rPr>
              <a:t>If at first </a:t>
            </a:r>
            <a:r>
              <a:rPr lang="en-US" sz="2300" dirty="0" smtClean="0">
                <a:solidFill>
                  <a:schemeClr val="bg1"/>
                </a:solidFill>
                <a:latin typeface="Century Gothic"/>
                <a:cs typeface="Century Gothic"/>
              </a:rPr>
              <a:t/>
            </a:r>
            <a:br>
              <a:rPr lang="en-US" sz="2300" dirty="0" smtClean="0">
                <a:solidFill>
                  <a:schemeClr val="bg1"/>
                </a:solidFill>
                <a:latin typeface="Century Gothic"/>
                <a:cs typeface="Century Gothic"/>
              </a:rPr>
            </a:br>
            <a:r>
              <a:rPr lang="en-US" sz="2300" dirty="0" smtClean="0">
                <a:solidFill>
                  <a:schemeClr val="bg1"/>
                </a:solidFill>
                <a:latin typeface="Century Gothic"/>
                <a:cs typeface="Century Gothic"/>
              </a:rPr>
              <a:t>you </a:t>
            </a:r>
            <a:r>
              <a:rPr lang="en-US" sz="2300" dirty="0">
                <a:solidFill>
                  <a:schemeClr val="bg1"/>
                </a:solidFill>
                <a:latin typeface="Century Gothic"/>
                <a:cs typeface="Century Gothic"/>
              </a:rPr>
              <a:t>don’t </a:t>
            </a:r>
            <a:r>
              <a:rPr lang="en-US" sz="2300" dirty="0" smtClean="0">
                <a:solidFill>
                  <a:schemeClr val="bg1"/>
                </a:solidFill>
                <a:latin typeface="Century Gothic"/>
                <a:cs typeface="Century Gothic"/>
              </a:rPr>
              <a:t>succeed…</a:t>
            </a:r>
            <a:endParaRPr lang="en-US" sz="23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pic>
        <p:nvPicPr>
          <p:cNvPr id="6" name="Picture 5" descr="soni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684" y="2683393"/>
            <a:ext cx="2236833" cy="4071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138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Make a plan</a:t>
            </a:r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997930" y="2097471"/>
            <a:ext cx="3380353" cy="1889505"/>
          </a:xfrm>
          <a:prstGeom prst="roundRect">
            <a:avLst/>
          </a:prstGeom>
          <a:solidFill>
            <a:srgbClr val="00AA4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97931" y="2461573"/>
            <a:ext cx="33803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WHAT </a:t>
            </a:r>
            <a:r>
              <a:rPr lang="en-US" sz="3200" dirty="0" smtClean="0">
                <a:solidFill>
                  <a:srgbClr val="FFFFFF"/>
                </a:solidFill>
                <a:latin typeface="Century Gothic"/>
                <a:cs typeface="Century Gothic"/>
              </a:rPr>
              <a:t>needs </a:t>
            </a:r>
            <a:br>
              <a:rPr lang="en-US" sz="3200" dirty="0" smtClean="0">
                <a:solidFill>
                  <a:srgbClr val="FFFFFF"/>
                </a:solidFill>
                <a:latin typeface="Century Gothic"/>
                <a:cs typeface="Century Gothic"/>
              </a:rPr>
            </a:br>
            <a:r>
              <a:rPr lang="en-US" sz="3200" dirty="0" smtClean="0">
                <a:solidFill>
                  <a:srgbClr val="FFFFFF"/>
                </a:solidFill>
                <a:latin typeface="Century Gothic"/>
                <a:cs typeface="Century Gothic"/>
              </a:rPr>
              <a:t>to be done?</a:t>
            </a:r>
            <a:endParaRPr lang="en-US" sz="32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523654" y="2097471"/>
            <a:ext cx="3380353" cy="1889505"/>
          </a:xfrm>
          <a:prstGeom prst="roundRect">
            <a:avLst/>
          </a:prstGeom>
          <a:solidFill>
            <a:srgbClr val="00AA4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523655" y="2516416"/>
            <a:ext cx="33803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WHO</a:t>
            </a:r>
            <a:r>
              <a:rPr lang="en-US" sz="3200" dirty="0" smtClean="0">
                <a:solidFill>
                  <a:srgbClr val="FFFFFF"/>
                </a:solidFill>
                <a:latin typeface="Century Gothic"/>
                <a:cs typeface="Century Gothic"/>
              </a:rPr>
              <a:t> will </a:t>
            </a:r>
          </a:p>
          <a:p>
            <a:pPr algn="ctr"/>
            <a:r>
              <a:rPr lang="en-US" sz="3200" dirty="0" smtClean="0">
                <a:solidFill>
                  <a:srgbClr val="FFFFFF"/>
                </a:solidFill>
                <a:latin typeface="Century Gothic"/>
                <a:cs typeface="Century Gothic"/>
              </a:rPr>
              <a:t>do it?</a:t>
            </a:r>
            <a:endParaRPr lang="en-US" sz="32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989058" y="4140018"/>
            <a:ext cx="3380353" cy="1889505"/>
          </a:xfrm>
          <a:prstGeom prst="roundRect">
            <a:avLst/>
          </a:prstGeom>
          <a:solidFill>
            <a:srgbClr val="00AA4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989059" y="4477478"/>
            <a:ext cx="33803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WHEN</a:t>
            </a:r>
            <a:r>
              <a:rPr lang="en-US" sz="3200" dirty="0" smtClean="0">
                <a:solidFill>
                  <a:srgbClr val="FFFFFF"/>
                </a:solidFill>
                <a:latin typeface="Century Gothic"/>
                <a:cs typeface="Century Gothic"/>
              </a:rPr>
              <a:t> will it </a:t>
            </a:r>
          </a:p>
          <a:p>
            <a:pPr algn="ctr"/>
            <a:r>
              <a:rPr lang="en-US" sz="3200" dirty="0" smtClean="0">
                <a:solidFill>
                  <a:srgbClr val="FFFFFF"/>
                </a:solidFill>
                <a:latin typeface="Century Gothic"/>
                <a:cs typeface="Century Gothic"/>
              </a:rPr>
              <a:t>be ready?</a:t>
            </a:r>
            <a:endParaRPr lang="en-US" sz="32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532540" y="4140841"/>
            <a:ext cx="3380353" cy="1889505"/>
          </a:xfrm>
          <a:prstGeom prst="roundRect">
            <a:avLst/>
          </a:prstGeom>
          <a:solidFill>
            <a:srgbClr val="00AA4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532541" y="4322108"/>
            <a:ext cx="33803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HOW</a:t>
            </a:r>
            <a:r>
              <a:rPr lang="en-US" sz="3200" dirty="0" smtClean="0">
                <a:solidFill>
                  <a:srgbClr val="FFFFFF"/>
                </a:solidFill>
                <a:latin typeface="Century Gothic"/>
                <a:cs typeface="Century Gothic"/>
              </a:rPr>
              <a:t> will everyone stay informed?</a:t>
            </a:r>
            <a:endParaRPr lang="en-US" sz="32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867182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 animBg="1"/>
      <p:bldP spid="15" grpId="0"/>
      <p:bldP spid="16" grpId="0" animBg="1"/>
      <p:bldP spid="17" grpId="0"/>
      <p:bldP spid="18" grpId="0" animBg="1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Use a matrix</a:t>
            </a:r>
            <a:endParaRPr lang="en-US" dirty="0"/>
          </a:p>
        </p:txBody>
      </p:sp>
      <p:pic>
        <p:nvPicPr>
          <p:cNvPr id="4" name="Picture 3" descr="Screen Shot 2014-07-03 at 12.56.5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15" y="1889329"/>
            <a:ext cx="8324864" cy="426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890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1984" y="457200"/>
            <a:ext cx="8477737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Video: Modifications in action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163400" y="1928073"/>
            <a:ext cx="6998151" cy="4525963"/>
          </a:xfrm>
        </p:spPr>
        <p:txBody>
          <a:bodyPr/>
          <a:lstStyle/>
          <a:p>
            <a:endParaRPr lang="en-US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</a:rPr>
              <a:t>A review- selected from the 8 suites.</a:t>
            </a:r>
          </a:p>
          <a:p>
            <a:pPr marL="0" indent="0" algn="ctr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rgbClr val="FFFFFF"/>
                </a:solidFill>
              </a:rPr>
              <a:t>(</a:t>
            </a:r>
            <a:r>
              <a:rPr lang="en-US" dirty="0" err="1" smtClean="0">
                <a:solidFill>
                  <a:srgbClr val="FFFFFF"/>
                </a:solidFill>
              </a:rPr>
              <a:t>NDrive</a:t>
            </a:r>
            <a:r>
              <a:rPr lang="en-US" dirty="0">
                <a:solidFill>
                  <a:srgbClr val="FFFFFF"/>
                </a:solidFill>
              </a:rPr>
              <a:t>/</a:t>
            </a:r>
            <a:r>
              <a:rPr lang="en-US" dirty="0" err="1">
                <a:solidFill>
                  <a:srgbClr val="FFFFFF"/>
                </a:solidFill>
              </a:rPr>
              <a:t>CurrMod</a:t>
            </a:r>
            <a:r>
              <a:rPr lang="en-US" dirty="0">
                <a:solidFill>
                  <a:srgbClr val="FFFFFF"/>
                </a:solidFill>
              </a:rPr>
              <a:t>-Putting It Into Action/Video)</a:t>
            </a:r>
          </a:p>
        </p:txBody>
      </p:sp>
      <p:pic>
        <p:nvPicPr>
          <p:cNvPr id="2" name="Modifications in Action Draft3 ENG SUB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553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Determine if it’s working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13094" y="1849773"/>
            <a:ext cx="217772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latin typeface="Century Gothic"/>
                <a:cs typeface="Century Gothic"/>
              </a:rPr>
              <a:t>Is it working?</a:t>
            </a:r>
            <a:endParaRPr lang="en-US" sz="2500" b="1" dirty="0">
              <a:latin typeface="Century Gothic"/>
              <a:cs typeface="Century Gothic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810861" y="2385221"/>
            <a:ext cx="5482191" cy="1771733"/>
          </a:xfrm>
          <a:prstGeom prst="rect">
            <a:avLst/>
          </a:prstGeom>
          <a:solidFill>
            <a:srgbClr val="198EA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ontent Placeholder 10"/>
          <p:cNvSpPr>
            <a:spLocks noGrp="1"/>
          </p:cNvSpPr>
          <p:nvPr>
            <p:ph sz="half" idx="1"/>
          </p:nvPr>
        </p:nvSpPr>
        <p:spPr>
          <a:xfrm>
            <a:off x="2870739" y="2499573"/>
            <a:ext cx="6321895" cy="1540593"/>
          </a:xfrm>
        </p:spPr>
        <p:txBody>
          <a:bodyPr>
            <a:noAutofit/>
          </a:bodyPr>
          <a:lstStyle/>
          <a:p>
            <a:pPr marL="274320" indent="-274320">
              <a:spcBef>
                <a:spcPts val="0"/>
              </a:spcBef>
              <a:spcAft>
                <a:spcPts val="1200"/>
              </a:spcAft>
            </a:pPr>
            <a:r>
              <a:rPr lang="en-US" dirty="0" smtClean="0">
                <a:solidFill>
                  <a:schemeClr val="bg1"/>
                </a:solidFill>
              </a:rPr>
              <a:t>Improving—</a:t>
            </a:r>
            <a:r>
              <a:rPr lang="en-US" i="1" dirty="0" smtClean="0">
                <a:solidFill>
                  <a:schemeClr val="bg1"/>
                </a:solidFill>
              </a:rPr>
              <a:t>Keep it up!</a:t>
            </a:r>
          </a:p>
          <a:p>
            <a:pPr marL="274320" indent="-274320">
              <a:spcBef>
                <a:spcPts val="0"/>
              </a:spcBef>
              <a:spcAft>
                <a:spcPts val="1200"/>
              </a:spcAft>
            </a:pPr>
            <a:r>
              <a:rPr lang="en-US" dirty="0" smtClean="0">
                <a:solidFill>
                  <a:schemeClr val="bg1"/>
                </a:solidFill>
              </a:rPr>
              <a:t>Fully participating—               </a:t>
            </a:r>
            <a:r>
              <a:rPr lang="en-US" i="1" dirty="0" smtClean="0">
                <a:solidFill>
                  <a:schemeClr val="bg1"/>
                </a:solidFill>
              </a:rPr>
              <a:t>Phase out support.</a:t>
            </a:r>
            <a:endParaRPr lang="en-US" i="1" dirty="0">
              <a:solidFill>
                <a:schemeClr val="bg1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938329" y="2407231"/>
            <a:ext cx="1516496" cy="1497540"/>
            <a:chOff x="653989" y="2445139"/>
            <a:chExt cx="1516496" cy="1497540"/>
          </a:xfrm>
          <a:solidFill>
            <a:srgbClr val="198EA2"/>
          </a:solidFill>
        </p:grpSpPr>
        <p:sp>
          <p:nvSpPr>
            <p:cNvPr id="22" name="Oval 21"/>
            <p:cNvSpPr/>
            <p:nvPr/>
          </p:nvSpPr>
          <p:spPr>
            <a:xfrm>
              <a:off x="672945" y="2445139"/>
              <a:ext cx="1497540" cy="149754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Content Placeholder 10"/>
            <p:cNvSpPr txBox="1">
              <a:spLocks/>
            </p:cNvSpPr>
            <p:nvPr/>
          </p:nvSpPr>
          <p:spPr>
            <a:xfrm>
              <a:off x="653989" y="2707446"/>
              <a:ext cx="1507019" cy="1072976"/>
            </a:xfrm>
            <a:prstGeom prst="rect">
              <a:avLst/>
            </a:prstGeom>
            <a:noFill/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Century Gothic"/>
                  <a:ea typeface="+mn-ea"/>
                  <a:cs typeface="Century Gothic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400" kern="1200">
                  <a:solidFill>
                    <a:schemeClr val="tx1"/>
                  </a:solidFill>
                  <a:latin typeface="Century Gothic"/>
                  <a:ea typeface="+mn-ea"/>
                  <a:cs typeface="Century Gothic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Century Gothic"/>
                  <a:ea typeface="+mn-ea"/>
                  <a:cs typeface="Century Gothic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chemeClr val="tx1"/>
                  </a:solidFill>
                  <a:latin typeface="Century Gothic"/>
                  <a:ea typeface="+mn-ea"/>
                  <a:cs typeface="Century Gothic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800" kern="1200">
                  <a:solidFill>
                    <a:schemeClr val="tx1"/>
                  </a:solidFill>
                  <a:latin typeface="Century Gothic"/>
                  <a:ea typeface="+mn-ea"/>
                  <a:cs typeface="Century Gothic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/>
                <a:buNone/>
              </a:pPr>
              <a:r>
                <a:rPr lang="en-US" sz="5500" b="1" dirty="0" smtClean="0">
                  <a:solidFill>
                    <a:schemeClr val="bg1"/>
                  </a:solidFill>
                </a:rPr>
                <a:t>YES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930535" y="4522001"/>
            <a:ext cx="1507019" cy="1497540"/>
            <a:chOff x="727265" y="3138012"/>
            <a:chExt cx="1507019" cy="1497540"/>
          </a:xfrm>
        </p:grpSpPr>
        <p:sp>
          <p:nvSpPr>
            <p:cNvPr id="25" name="Oval 24"/>
            <p:cNvSpPr/>
            <p:nvPr/>
          </p:nvSpPr>
          <p:spPr>
            <a:xfrm>
              <a:off x="732709" y="3138012"/>
              <a:ext cx="1497540" cy="1497540"/>
            </a:xfrm>
            <a:prstGeom prst="ellipse">
              <a:avLst/>
            </a:prstGeom>
            <a:solidFill>
              <a:srgbClr val="E1542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Content Placeholder 10"/>
            <p:cNvSpPr txBox="1">
              <a:spLocks/>
            </p:cNvSpPr>
            <p:nvPr/>
          </p:nvSpPr>
          <p:spPr>
            <a:xfrm>
              <a:off x="727265" y="3388664"/>
              <a:ext cx="1507019" cy="110762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Century Gothic"/>
                  <a:ea typeface="+mn-ea"/>
                  <a:cs typeface="Century Gothic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400" kern="1200">
                  <a:solidFill>
                    <a:schemeClr val="tx1"/>
                  </a:solidFill>
                  <a:latin typeface="Century Gothic"/>
                  <a:ea typeface="+mn-ea"/>
                  <a:cs typeface="Century Gothic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Century Gothic"/>
                  <a:ea typeface="+mn-ea"/>
                  <a:cs typeface="Century Gothic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chemeClr val="tx1"/>
                  </a:solidFill>
                  <a:latin typeface="Century Gothic"/>
                  <a:ea typeface="+mn-ea"/>
                  <a:cs typeface="Century Gothic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800" kern="1200">
                  <a:solidFill>
                    <a:schemeClr val="tx1"/>
                  </a:solidFill>
                  <a:latin typeface="Century Gothic"/>
                  <a:ea typeface="+mn-ea"/>
                  <a:cs typeface="Century Gothic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/>
                <a:buNone/>
              </a:pPr>
              <a:r>
                <a:rPr lang="en-US" sz="5500" b="1" dirty="0" smtClean="0">
                  <a:solidFill>
                    <a:schemeClr val="bg1"/>
                  </a:solidFill>
                </a:rPr>
                <a:t>NO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2797350" y="4353844"/>
            <a:ext cx="5482191" cy="1918416"/>
          </a:xfrm>
          <a:prstGeom prst="rect">
            <a:avLst/>
          </a:prstGeom>
          <a:solidFill>
            <a:srgbClr val="E154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ontent Placeholder 11"/>
          <p:cNvSpPr>
            <a:spLocks noGrp="1"/>
          </p:cNvSpPr>
          <p:nvPr>
            <p:ph sz="half" idx="2"/>
          </p:nvPr>
        </p:nvSpPr>
        <p:spPr>
          <a:xfrm>
            <a:off x="2847751" y="4308476"/>
            <a:ext cx="6151289" cy="2029803"/>
          </a:xfrm>
        </p:spPr>
        <p:txBody>
          <a:bodyPr>
            <a:noAutofit/>
          </a:bodyPr>
          <a:lstStyle/>
          <a:p>
            <a:pPr marL="274320" indent="-274320">
              <a:spcBef>
                <a:spcPts val="0"/>
              </a:spcBef>
              <a:spcAft>
                <a:spcPts val="1200"/>
              </a:spcAft>
            </a:pPr>
            <a:r>
              <a:rPr lang="en-US" dirty="0" smtClean="0">
                <a:solidFill>
                  <a:srgbClr val="FFFFFF"/>
                </a:solidFill>
              </a:rPr>
              <a:t>No improvement—</a:t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i="1" dirty="0" smtClean="0">
                <a:solidFill>
                  <a:srgbClr val="FFFFFF"/>
                </a:solidFill>
              </a:rPr>
              <a:t>Try something else.</a:t>
            </a:r>
          </a:p>
          <a:p>
            <a:pPr marL="274320" indent="-274320">
              <a:spcBef>
                <a:spcPts val="0"/>
              </a:spcBef>
              <a:spcAft>
                <a:spcPts val="1200"/>
              </a:spcAft>
            </a:pPr>
            <a:r>
              <a:rPr lang="en-US" i="1" dirty="0" smtClean="0">
                <a:solidFill>
                  <a:srgbClr val="FFFFFF"/>
                </a:solidFill>
              </a:rPr>
              <a:t>Still</a:t>
            </a:r>
            <a:r>
              <a:rPr lang="en-US" dirty="0" smtClean="0">
                <a:solidFill>
                  <a:srgbClr val="FFFFFF"/>
                </a:solidFill>
              </a:rPr>
              <a:t> no improvement—</a:t>
            </a:r>
            <a:r>
              <a:rPr lang="en-US" dirty="0">
                <a:solidFill>
                  <a:srgbClr val="FFFFFF"/>
                </a:solidFill>
              </a:rPr>
              <a:t/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i="1" dirty="0" smtClean="0">
                <a:solidFill>
                  <a:srgbClr val="FFFFFF"/>
                </a:solidFill>
              </a:rPr>
              <a:t>Consider increasing support.</a:t>
            </a:r>
            <a:endParaRPr lang="en-US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712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8" grpId="2"/>
      <p:bldP spid="19" grpId="0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uburn_Marty_P07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02" b="34744"/>
          <a:stretch/>
        </p:blipFill>
        <p:spPr>
          <a:xfrm>
            <a:off x="-2" y="-7698"/>
            <a:ext cx="9181075" cy="6865697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01554" y="335187"/>
            <a:ext cx="2971343" cy="1506135"/>
          </a:xfrm>
          <a:prstGeom prst="roundRect">
            <a:avLst/>
          </a:prstGeom>
          <a:solidFill>
            <a:srgbClr val="E1542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92252" y="443775"/>
            <a:ext cx="29807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FF"/>
                </a:solidFill>
                <a:latin typeface="Century Gothic"/>
                <a:cs typeface="Century Gothic"/>
              </a:rPr>
              <a:t>Any concerns?</a:t>
            </a:r>
            <a:endParaRPr lang="en-US" sz="36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08344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/>
          <p:cNvSpPr>
            <a:spLocks noGrp="1"/>
          </p:cNvSpPr>
          <p:nvPr>
            <p:ph type="title"/>
          </p:nvPr>
        </p:nvSpPr>
        <p:spPr>
          <a:xfrm>
            <a:off x="331984" y="457200"/>
            <a:ext cx="8477737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Video: Making an impact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Content Placeholder 5"/>
          <p:cNvSpPr>
            <a:spLocks noGrp="1"/>
          </p:cNvSpPr>
          <p:nvPr>
            <p:ph idx="1"/>
          </p:nvPr>
        </p:nvSpPr>
        <p:spPr>
          <a:xfrm>
            <a:off x="331983" y="1830387"/>
            <a:ext cx="8477737" cy="4525963"/>
          </a:xfrm>
        </p:spPr>
        <p:txBody>
          <a:bodyPr/>
          <a:lstStyle/>
          <a:p>
            <a:pPr algn="ctr"/>
            <a:endParaRPr lang="en-US" dirty="0" smtClean="0">
              <a:solidFill>
                <a:srgbClr val="FFFFFF"/>
              </a:solidFill>
            </a:endParaRPr>
          </a:p>
          <a:p>
            <a:pPr algn="ctr"/>
            <a:endParaRPr lang="en-US" dirty="0">
              <a:solidFill>
                <a:srgbClr val="FFFFFF"/>
              </a:solidFill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rgbClr val="FFFFFF"/>
                </a:solidFill>
              </a:rPr>
              <a:t>Susan, Ilene, Gail, Laurie- emphasizing the benefits of using curriculum modifications to support individual children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FFFFFF"/>
                </a:solidFill>
              </a:rPr>
              <a:t>(</a:t>
            </a:r>
            <a:r>
              <a:rPr lang="en-US" dirty="0" err="1" smtClean="0">
                <a:solidFill>
                  <a:srgbClr val="FFFFFF"/>
                </a:solidFill>
              </a:rPr>
              <a:t>Ndrive</a:t>
            </a:r>
            <a:r>
              <a:rPr lang="en-US" dirty="0" smtClean="0">
                <a:solidFill>
                  <a:srgbClr val="FFFFFF"/>
                </a:solidFill>
              </a:rPr>
              <a:t>/</a:t>
            </a:r>
            <a:r>
              <a:rPr lang="en-US" dirty="0" err="1" smtClean="0">
                <a:solidFill>
                  <a:srgbClr val="FFFFFF"/>
                </a:solidFill>
              </a:rPr>
              <a:t>CurrMod</a:t>
            </a:r>
            <a:r>
              <a:rPr lang="en-US" dirty="0" smtClean="0">
                <a:solidFill>
                  <a:srgbClr val="FFFFFF"/>
                </a:solidFill>
              </a:rPr>
              <a:t>-Putting It Into Action/Video)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" name="Making an Impact Draft11 ENG SUB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507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review</a:t>
            </a:r>
            <a:endParaRPr lang="en-US" dirty="0"/>
          </a:p>
        </p:txBody>
      </p:sp>
      <p:sp>
        <p:nvSpPr>
          <p:cNvPr id="8" name="Oval Callout 7"/>
          <p:cNvSpPr/>
          <p:nvPr/>
        </p:nvSpPr>
        <p:spPr>
          <a:xfrm>
            <a:off x="2791432" y="1836271"/>
            <a:ext cx="2826450" cy="1373365"/>
          </a:xfrm>
          <a:prstGeom prst="wedgeEllipseCallout">
            <a:avLst>
              <a:gd name="adj1" fmla="val -64067"/>
              <a:gd name="adj2" fmla="val -14858"/>
            </a:avLst>
          </a:prstGeom>
          <a:solidFill>
            <a:srgbClr val="198EA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950018" y="2033501"/>
            <a:ext cx="25632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 smtClean="0">
                <a:solidFill>
                  <a:schemeClr val="bg1"/>
                </a:solidFill>
                <a:latin typeface="Century Gothic"/>
                <a:cs typeface="Century Gothic"/>
              </a:rPr>
              <a:t>Let’s put </a:t>
            </a:r>
            <a:br>
              <a:rPr lang="en-US" sz="2700" dirty="0" smtClean="0">
                <a:solidFill>
                  <a:schemeClr val="bg1"/>
                </a:solidFill>
                <a:latin typeface="Century Gothic"/>
                <a:cs typeface="Century Gothic"/>
              </a:rPr>
            </a:br>
            <a:r>
              <a:rPr lang="en-US" sz="2700" dirty="0" smtClean="0">
                <a:solidFill>
                  <a:schemeClr val="bg1"/>
                </a:solidFill>
                <a:latin typeface="Century Gothic"/>
                <a:cs typeface="Century Gothic"/>
              </a:rPr>
              <a:t>it into action!</a:t>
            </a:r>
            <a:endParaRPr lang="en-US" sz="27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pic>
        <p:nvPicPr>
          <p:cNvPr id="12" name="Picture 11" descr="Whole-teach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56" y="1346970"/>
            <a:ext cx="2466509" cy="5126180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2995347" y="3343680"/>
            <a:ext cx="5956228" cy="3198511"/>
          </a:xfrm>
        </p:spPr>
        <p:txBody>
          <a:bodyPr>
            <a:noAutofit/>
          </a:bodyPr>
          <a:lstStyle/>
          <a:p>
            <a:pPr marL="274320" indent="-274320">
              <a:spcBef>
                <a:spcPts val="800"/>
              </a:spcBef>
              <a:spcAft>
                <a:spcPts val="600"/>
              </a:spcAft>
            </a:pPr>
            <a:r>
              <a:rPr lang="en-US" sz="2700" dirty="0" smtClean="0"/>
              <a:t>Observe and clarify the issue.</a:t>
            </a:r>
          </a:p>
          <a:p>
            <a:pPr marL="274320" indent="-274320">
              <a:spcBef>
                <a:spcPts val="800"/>
              </a:spcBef>
              <a:spcAft>
                <a:spcPts val="600"/>
              </a:spcAft>
            </a:pPr>
            <a:r>
              <a:rPr lang="en-US" sz="2700" dirty="0" smtClean="0"/>
              <a:t>Identify a modification strategy.</a:t>
            </a:r>
          </a:p>
          <a:p>
            <a:pPr marL="274320" indent="-274320">
              <a:spcBef>
                <a:spcPts val="800"/>
              </a:spcBef>
              <a:spcAft>
                <a:spcPts val="600"/>
              </a:spcAft>
            </a:pPr>
            <a:r>
              <a:rPr lang="en-US" sz="2700" dirty="0" smtClean="0"/>
              <a:t>Make a plan and give it a try.</a:t>
            </a:r>
          </a:p>
          <a:p>
            <a:pPr marL="274320" indent="-274320">
              <a:spcBef>
                <a:spcPts val="800"/>
              </a:spcBef>
              <a:spcAft>
                <a:spcPts val="600"/>
              </a:spcAft>
            </a:pPr>
            <a:r>
              <a:rPr lang="en-US" sz="2700" dirty="0" smtClean="0"/>
              <a:t>Determine if it’s working.</a:t>
            </a:r>
          </a:p>
          <a:p>
            <a:pPr marL="274320" indent="-274320">
              <a:spcBef>
                <a:spcPts val="800"/>
              </a:spcBef>
              <a:spcAft>
                <a:spcPts val="600"/>
              </a:spcAft>
            </a:pPr>
            <a:r>
              <a:rPr lang="en-US" sz="2700" dirty="0" smtClean="0"/>
              <a:t>If at first you don’t succeed…</a:t>
            </a:r>
          </a:p>
        </p:txBody>
      </p:sp>
    </p:spTree>
    <p:extLst>
      <p:ext uri="{BB962C8B-B14F-4D97-AF65-F5344CB8AC3E}">
        <p14:creationId xmlns:p14="http://schemas.microsoft.com/office/powerpoint/2010/main" val="1627805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ildren_on_tire_swing_0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8" r="13821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47736" y="4071512"/>
            <a:ext cx="2971343" cy="1506135"/>
          </a:xfrm>
          <a:prstGeom prst="roundRect">
            <a:avLst/>
          </a:prstGeom>
          <a:solidFill>
            <a:srgbClr val="E1542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38434" y="4240178"/>
            <a:ext cx="29807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FF"/>
                </a:solidFill>
                <a:latin typeface="Century Gothic"/>
                <a:cs typeface="Century Gothic"/>
              </a:rPr>
              <a:t>Every child </a:t>
            </a:r>
            <a:br>
              <a:rPr lang="en-US" sz="3600" dirty="0" smtClean="0">
                <a:solidFill>
                  <a:srgbClr val="FFFFFF"/>
                </a:solidFill>
                <a:latin typeface="Century Gothic"/>
                <a:cs typeface="Century Gothic"/>
              </a:rPr>
            </a:br>
            <a:r>
              <a:rPr lang="en-US" sz="3600" dirty="0" smtClean="0">
                <a:solidFill>
                  <a:srgbClr val="FFFFFF"/>
                </a:solidFill>
                <a:latin typeface="Century Gothic"/>
                <a:cs typeface="Century Gothic"/>
              </a:rPr>
              <a:t>is worth it!</a:t>
            </a:r>
            <a:endParaRPr lang="en-US" sz="36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929481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9153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53" b="2181"/>
          <a:stretch/>
        </p:blipFill>
        <p:spPr>
          <a:xfrm>
            <a:off x="2211741" y="2173503"/>
            <a:ext cx="4801721" cy="3989601"/>
          </a:xfrm>
        </p:spPr>
      </p:pic>
      <p:sp>
        <p:nvSpPr>
          <p:cNvPr id="10" name="Rectangle 9"/>
          <p:cNvSpPr/>
          <p:nvPr/>
        </p:nvSpPr>
        <p:spPr>
          <a:xfrm>
            <a:off x="2345983" y="3452301"/>
            <a:ext cx="4492312" cy="274635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31984" y="457200"/>
            <a:ext cx="84777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 cap="all">
                <a:solidFill>
                  <a:schemeClr val="tx1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r>
              <a:rPr lang="en-US" smtClean="0"/>
              <a:t>FRAMEWORK FOR EFFECTIVE PRACTICE </a:t>
            </a:r>
            <a:br>
              <a:rPr lang="en-US" smtClean="0"/>
            </a:br>
            <a:r>
              <a:rPr lang="en-US" sz="2200" smtClean="0"/>
              <a:t>SUPPORTING SCHOOL READINESS FOR ALL CHILDREN</a:t>
            </a:r>
            <a:endParaRPr lang="en-US" sz="2200" dirty="0"/>
          </a:p>
        </p:txBody>
      </p:sp>
      <p:sp>
        <p:nvSpPr>
          <p:cNvPr id="12" name="Title 2"/>
          <p:cNvSpPr>
            <a:spLocks noGrp="1"/>
          </p:cNvSpPr>
          <p:nvPr>
            <p:ph type="title"/>
          </p:nvPr>
        </p:nvSpPr>
        <p:spPr>
          <a:xfrm>
            <a:off x="2571088" y="3438831"/>
            <a:ext cx="3920852" cy="11430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800" dirty="0" smtClean="0">
                <a:solidFill>
                  <a:srgbClr val="00AA4F"/>
                </a:solidFill>
              </a:rPr>
              <a:t>Focus on </a:t>
            </a:r>
            <a:br>
              <a:rPr lang="en-US" sz="3800" dirty="0" smtClean="0">
                <a:solidFill>
                  <a:srgbClr val="00AA4F"/>
                </a:solidFill>
              </a:rPr>
            </a:br>
            <a:r>
              <a:rPr lang="en-US" sz="3800" dirty="0" smtClean="0">
                <a:solidFill>
                  <a:srgbClr val="00AA4F"/>
                </a:solidFill>
              </a:rPr>
              <a:t>the roof</a:t>
            </a:r>
            <a:endParaRPr lang="en-US" sz="3800" dirty="0">
              <a:solidFill>
                <a:srgbClr val="00AA4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666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Curriculum Modification</a:t>
            </a:r>
            <a:endParaRPr lang="en-US" sz="2200" dirty="0"/>
          </a:p>
        </p:txBody>
      </p:sp>
      <p:pic>
        <p:nvPicPr>
          <p:cNvPr id="12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59" t="4252" r="10787" b="66168"/>
          <a:stretch/>
        </p:blipFill>
        <p:spPr>
          <a:xfrm>
            <a:off x="461613" y="1874889"/>
            <a:ext cx="8245596" cy="2646018"/>
          </a:xfrm>
        </p:spPr>
      </p:pic>
      <p:sp>
        <p:nvSpPr>
          <p:cNvPr id="5" name="Rectangle 4"/>
          <p:cNvSpPr/>
          <p:nvPr/>
        </p:nvSpPr>
        <p:spPr>
          <a:xfrm>
            <a:off x="442805" y="1874889"/>
            <a:ext cx="8365821" cy="26460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76112"/>
          <a:stretch/>
        </p:blipFill>
        <p:spPr>
          <a:xfrm>
            <a:off x="442805" y="5245492"/>
            <a:ext cx="8255000" cy="9964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46603" b="26354"/>
          <a:stretch/>
        </p:blipFill>
        <p:spPr>
          <a:xfrm>
            <a:off x="452209" y="3995615"/>
            <a:ext cx="8255000" cy="1128040"/>
          </a:xfrm>
          <a:prstGeom prst="rect">
            <a:avLst/>
          </a:prstGeom>
          <a:solidFill>
            <a:srgbClr val="00AA4F"/>
          </a:solidFill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-707" b="56208"/>
          <a:stretch/>
        </p:blipFill>
        <p:spPr>
          <a:xfrm>
            <a:off x="442805" y="2022231"/>
            <a:ext cx="8255000" cy="185615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72393" y="2724629"/>
            <a:ext cx="52244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chemeClr val="bg1"/>
                </a:solidFill>
                <a:latin typeface="Century Gothic"/>
                <a:cs typeface="Century Gothic"/>
              </a:rPr>
              <a:t>Intensive, </a:t>
            </a:r>
            <a:br>
              <a:rPr lang="en-US" sz="2200" dirty="0" smtClean="0">
                <a:solidFill>
                  <a:schemeClr val="bg1"/>
                </a:solidFill>
                <a:latin typeface="Century Gothic"/>
                <a:cs typeface="Century Gothic"/>
              </a:rPr>
            </a:br>
            <a:r>
              <a:rPr lang="en-US" sz="2200" dirty="0" smtClean="0">
                <a:solidFill>
                  <a:schemeClr val="bg1"/>
                </a:solidFill>
                <a:latin typeface="Century Gothic"/>
                <a:cs typeface="Century Gothic"/>
              </a:rPr>
              <a:t>Individualized </a:t>
            </a:r>
            <a:br>
              <a:rPr lang="en-US" sz="2200" dirty="0" smtClean="0">
                <a:solidFill>
                  <a:schemeClr val="bg1"/>
                </a:solidFill>
                <a:latin typeface="Century Gothic"/>
                <a:cs typeface="Century Gothic"/>
              </a:rPr>
            </a:br>
            <a:r>
              <a:rPr lang="en-US" sz="2200" dirty="0" smtClean="0">
                <a:solidFill>
                  <a:schemeClr val="bg1"/>
                </a:solidFill>
                <a:latin typeface="Century Gothic"/>
                <a:cs typeface="Century Gothic"/>
              </a:rPr>
              <a:t>Teaching</a:t>
            </a:r>
            <a:endParaRPr lang="en-US" sz="22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45771" y="4339992"/>
            <a:ext cx="522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Century Gothic"/>
                <a:cs typeface="Century Gothic"/>
              </a:rPr>
              <a:t>Embedded Teaching</a:t>
            </a:r>
            <a:endParaRPr lang="en-US" sz="24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21715" y="5511876"/>
            <a:ext cx="6283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Century Gothic"/>
                <a:cs typeface="Century Gothic"/>
              </a:rPr>
              <a:t>Curriculum Modification</a:t>
            </a:r>
            <a:endParaRPr lang="en-US" sz="24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99814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75889" y="2076851"/>
            <a:ext cx="7463279" cy="1008691"/>
          </a:xfrm>
          <a:prstGeom prst="rect">
            <a:avLst/>
          </a:prstGeom>
          <a:solidFill>
            <a:srgbClr val="198EA2"/>
          </a:solidFill>
          <a:ln w="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75889" y="3166642"/>
            <a:ext cx="7463279" cy="1001688"/>
          </a:xfrm>
          <a:prstGeom prst="rect">
            <a:avLst/>
          </a:prstGeom>
          <a:solidFill>
            <a:srgbClr val="E1542B"/>
          </a:solidFill>
          <a:ln w="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75889" y="4256436"/>
            <a:ext cx="7463279" cy="1322194"/>
          </a:xfrm>
          <a:prstGeom prst="rect">
            <a:avLst/>
          </a:prstGeom>
          <a:solidFill>
            <a:srgbClr val="00AA4F"/>
          </a:solidFill>
          <a:ln w="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5478" y="2275039"/>
            <a:ext cx="7163618" cy="337500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4400"/>
              </a:spcAft>
              <a:buNone/>
            </a:pPr>
            <a:r>
              <a:rPr lang="en-US" dirty="0" smtClean="0">
                <a:solidFill>
                  <a:schemeClr val="bg1"/>
                </a:solidFill>
              </a:rPr>
              <a:t>Review curriculum modifications.</a:t>
            </a:r>
          </a:p>
          <a:p>
            <a:pPr marL="0" indent="0">
              <a:spcBef>
                <a:spcPts val="0"/>
              </a:spcBef>
              <a:spcAft>
                <a:spcPts val="4400"/>
              </a:spcAft>
              <a:buNone/>
            </a:pPr>
            <a:r>
              <a:rPr lang="en-US" dirty="0" smtClean="0">
                <a:solidFill>
                  <a:schemeClr val="bg1"/>
                </a:solidFill>
              </a:rPr>
              <a:t>Discuss a plan for action.</a:t>
            </a:r>
          </a:p>
          <a:p>
            <a:pPr marL="0" indent="0">
              <a:spcBef>
                <a:spcPts val="0"/>
              </a:spcBef>
              <a:spcAft>
                <a:spcPts val="4400"/>
              </a:spcAft>
              <a:buNone/>
            </a:pPr>
            <a:r>
              <a:rPr lang="en-US" dirty="0" smtClean="0">
                <a:solidFill>
                  <a:schemeClr val="bg1"/>
                </a:solidFill>
              </a:rPr>
              <a:t>Organize a plan based on an individual child’s needs.</a:t>
            </a:r>
          </a:p>
        </p:txBody>
      </p:sp>
    </p:spTree>
    <p:extLst>
      <p:ext uri="{BB962C8B-B14F-4D97-AF65-F5344CB8AC3E}">
        <p14:creationId xmlns:p14="http://schemas.microsoft.com/office/powerpoint/2010/main" val="2264387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What</a:t>
            </a:r>
            <a:r>
              <a:rPr lang="en-US" dirty="0"/>
              <a:t> </a:t>
            </a:r>
            <a:r>
              <a:rPr lang="en-US" dirty="0" smtClean="0"/>
              <a:t>is curriculum modification?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600" y="2895600"/>
            <a:ext cx="7658100" cy="252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089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900" dirty="0" smtClean="0"/>
              <a:t>Why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modify the curriculum?</a:t>
            </a:r>
            <a:endParaRPr lang="en-US" dirty="0"/>
          </a:p>
        </p:txBody>
      </p:sp>
      <p:sp>
        <p:nvSpPr>
          <p:cNvPr id="7" name="Cross 6"/>
          <p:cNvSpPr/>
          <p:nvPr/>
        </p:nvSpPr>
        <p:spPr>
          <a:xfrm>
            <a:off x="2668389" y="3948550"/>
            <a:ext cx="427182" cy="427182"/>
          </a:xfrm>
          <a:prstGeom prst="plus">
            <a:avLst>
              <a:gd name="adj" fmla="val 38514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Equal 7"/>
          <p:cNvSpPr/>
          <p:nvPr/>
        </p:nvSpPr>
        <p:spPr>
          <a:xfrm>
            <a:off x="5360286" y="3887937"/>
            <a:ext cx="635000" cy="548409"/>
          </a:xfrm>
          <a:prstGeom prst="mathEqual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331084" y="3059550"/>
            <a:ext cx="1954495" cy="2062478"/>
          </a:xfrm>
          <a:prstGeom prst="roundRect">
            <a:avLst/>
          </a:prstGeom>
          <a:solidFill>
            <a:srgbClr val="1C8EA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Century Gothic"/>
                <a:cs typeface="Century Gothic"/>
              </a:rPr>
              <a:t>Participation</a:t>
            </a:r>
            <a:endParaRPr lang="en-US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02172" y="3059550"/>
            <a:ext cx="1954495" cy="2062478"/>
          </a:xfrm>
          <a:prstGeom prst="roundRect">
            <a:avLst/>
          </a:prstGeom>
          <a:solidFill>
            <a:srgbClr val="E154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  <a:latin typeface="Century Gothic"/>
                <a:cs typeface="Century Gothic"/>
              </a:rPr>
              <a:t>Access</a:t>
            </a:r>
            <a:endParaRPr lang="en-US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049818" y="2216732"/>
            <a:ext cx="2613891" cy="3890818"/>
          </a:xfrm>
          <a:prstGeom prst="roundRect">
            <a:avLst/>
          </a:prstGeom>
          <a:solidFill>
            <a:srgbClr val="00AA4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</a:pPr>
            <a:r>
              <a:rPr lang="en-US" sz="3500" dirty="0" smtClean="0">
                <a:solidFill>
                  <a:schemeClr val="bg1"/>
                </a:solidFill>
                <a:latin typeface="Century Gothic"/>
                <a:cs typeface="Century Gothic"/>
              </a:rPr>
              <a:t>Increased learning</a:t>
            </a:r>
            <a:r>
              <a:rPr lang="en-US" sz="3500" dirty="0">
                <a:solidFill>
                  <a:schemeClr val="bg1"/>
                </a:solidFill>
                <a:latin typeface="Century Gothic"/>
                <a:cs typeface="Century Gothic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10068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Types of Curriculum Modifications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73365" y="1889891"/>
            <a:ext cx="3867726" cy="1065745"/>
          </a:xfrm>
          <a:prstGeom prst="rect">
            <a:avLst/>
          </a:prstGeom>
          <a:solidFill>
            <a:srgbClr val="198EA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latin typeface="Century Gothic"/>
                <a:cs typeface="Century Gothic"/>
              </a:rPr>
              <a:t>Environmental Support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805218" y="1889891"/>
            <a:ext cx="3867726" cy="1065745"/>
          </a:xfrm>
          <a:prstGeom prst="rect">
            <a:avLst/>
          </a:prstGeom>
          <a:solidFill>
            <a:srgbClr val="444E5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latin typeface="Century Gothic"/>
                <a:cs typeface="Century Gothic"/>
              </a:rPr>
              <a:t>Special Equipment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73365" y="3061788"/>
            <a:ext cx="3867726" cy="1065745"/>
          </a:xfrm>
          <a:prstGeom prst="rect">
            <a:avLst/>
          </a:prstGeom>
          <a:solidFill>
            <a:srgbClr val="68472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latin typeface="Century Gothic"/>
                <a:cs typeface="Century Gothic"/>
              </a:rPr>
              <a:t>Materials Adaptation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805218" y="3061788"/>
            <a:ext cx="3867726" cy="1065745"/>
          </a:xfrm>
          <a:prstGeom prst="rect">
            <a:avLst/>
          </a:prstGeom>
          <a:solidFill>
            <a:srgbClr val="48C4B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latin typeface="Century Gothic"/>
                <a:cs typeface="Century Gothic"/>
              </a:rPr>
              <a:t>Adult Support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73365" y="4233685"/>
            <a:ext cx="3867726" cy="1065745"/>
          </a:xfrm>
          <a:prstGeom prst="rect">
            <a:avLst/>
          </a:prstGeom>
          <a:solidFill>
            <a:srgbClr val="BC232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 smtClean="0">
                <a:latin typeface="Century Gothic"/>
                <a:cs typeface="Century Gothic"/>
              </a:rPr>
              <a:t>Simplify the Activity</a:t>
            </a: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805218" y="4233685"/>
            <a:ext cx="3867726" cy="106574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latin typeface="Century Gothic"/>
                <a:cs typeface="Century Gothic"/>
              </a:rPr>
              <a:t>Peer Support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73365" y="5405582"/>
            <a:ext cx="3867726" cy="1065745"/>
          </a:xfrm>
          <a:prstGeom prst="rect">
            <a:avLst/>
          </a:prstGeom>
          <a:solidFill>
            <a:srgbClr val="E154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latin typeface="Century Gothic"/>
                <a:cs typeface="Century Gothic"/>
              </a:rPr>
              <a:t>Child Preferences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805218" y="5405582"/>
            <a:ext cx="3867726" cy="106574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latin typeface="Century Gothic"/>
                <a:cs typeface="Century Gothic"/>
              </a:rPr>
              <a:t>Invisible Support</a:t>
            </a:r>
          </a:p>
        </p:txBody>
      </p:sp>
    </p:spTree>
    <p:extLst>
      <p:ext uri="{BB962C8B-B14F-4D97-AF65-F5344CB8AC3E}">
        <p14:creationId xmlns:p14="http://schemas.microsoft.com/office/powerpoint/2010/main" val="1124841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is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83" y="1956153"/>
            <a:ext cx="7904737" cy="44508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Putting it into action</a:t>
            </a:r>
            <a:endParaRPr lang="en-US" dirty="0"/>
          </a:p>
        </p:txBody>
      </p:sp>
      <p:pic>
        <p:nvPicPr>
          <p:cNvPr id="13" name="Picture 12" descr="chec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43" y="2060969"/>
            <a:ext cx="553565" cy="492058"/>
          </a:xfrm>
          <a:prstGeom prst="rect">
            <a:avLst/>
          </a:prstGeom>
        </p:spPr>
      </p:pic>
      <p:pic>
        <p:nvPicPr>
          <p:cNvPr id="14" name="Picture 13" descr="chec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43" y="2928480"/>
            <a:ext cx="553565" cy="492058"/>
          </a:xfrm>
          <a:prstGeom prst="rect">
            <a:avLst/>
          </a:prstGeom>
        </p:spPr>
      </p:pic>
      <p:pic>
        <p:nvPicPr>
          <p:cNvPr id="20" name="Picture 19" descr="chec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43" y="3837385"/>
            <a:ext cx="553565" cy="492058"/>
          </a:xfrm>
          <a:prstGeom prst="rect">
            <a:avLst/>
          </a:prstGeom>
        </p:spPr>
      </p:pic>
      <p:pic>
        <p:nvPicPr>
          <p:cNvPr id="22" name="Picture 21" descr="chec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43" y="4706917"/>
            <a:ext cx="553565" cy="492058"/>
          </a:xfrm>
          <a:prstGeom prst="rect">
            <a:avLst/>
          </a:prstGeom>
        </p:spPr>
      </p:pic>
      <p:pic>
        <p:nvPicPr>
          <p:cNvPr id="23" name="Picture 22" descr="chec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43" y="5574273"/>
            <a:ext cx="553565" cy="49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56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799823" y="1858872"/>
            <a:ext cx="3569342" cy="4585680"/>
          </a:xfrm>
          <a:prstGeom prst="rect">
            <a:avLst/>
          </a:prstGeom>
          <a:solidFill>
            <a:srgbClr val="E1542B"/>
          </a:solidFill>
          <a:ln w="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56932" y="1858872"/>
            <a:ext cx="3569342" cy="4585680"/>
          </a:xfrm>
          <a:prstGeom prst="rect">
            <a:avLst/>
          </a:prstGeom>
          <a:solidFill>
            <a:srgbClr val="198EA2"/>
          </a:solidFill>
          <a:ln w="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Observe and Clarify</a:t>
            </a:r>
            <a:endParaRPr lang="en-US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2507" y="1915852"/>
            <a:ext cx="3573245" cy="102210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600" dirty="0" smtClean="0">
                <a:solidFill>
                  <a:srgbClr val="FFFFFF"/>
                </a:solidFill>
              </a:rPr>
              <a:t>When do you see </a:t>
            </a:r>
            <a:r>
              <a:rPr lang="en-US" sz="3500" dirty="0" smtClean="0">
                <a:solidFill>
                  <a:srgbClr val="FFFFFF"/>
                </a:solidFill>
              </a:rPr>
              <a:t>confidence?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5920" y="1868465"/>
            <a:ext cx="3573245" cy="103764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600" dirty="0" smtClean="0">
                <a:solidFill>
                  <a:srgbClr val="FFFFFF"/>
                </a:solidFill>
              </a:rPr>
              <a:t>When do you see</a:t>
            </a:r>
            <a:r>
              <a:rPr lang="en-US" sz="3000" dirty="0" smtClean="0">
                <a:solidFill>
                  <a:srgbClr val="FFFFFF"/>
                </a:solidFill>
              </a:rPr>
              <a:t> </a:t>
            </a:r>
            <a:r>
              <a:rPr lang="en-US" sz="3400" dirty="0" smtClean="0">
                <a:solidFill>
                  <a:srgbClr val="FFFFFF"/>
                </a:solidFill>
              </a:rPr>
              <a:t>withdrawal?</a:t>
            </a:r>
            <a:endParaRPr lang="en-US" sz="3400" dirty="0">
              <a:solidFill>
                <a:srgbClr val="FFFFFF"/>
              </a:solidFill>
            </a:endParaRPr>
          </a:p>
        </p:txBody>
      </p:sp>
      <p:pic>
        <p:nvPicPr>
          <p:cNvPr id="5" name="Picture 4" descr="Beruke_at_sensory_table_08.JP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2" b="6189"/>
          <a:stretch/>
        </p:blipFill>
        <p:spPr>
          <a:xfrm>
            <a:off x="5229907" y="2959692"/>
            <a:ext cx="2731699" cy="3475383"/>
          </a:xfrm>
          <a:prstGeom prst="rect">
            <a:avLst/>
          </a:prstGeom>
          <a:ln w="38100" cmpd="sng">
            <a:solidFill>
              <a:schemeClr val="bg1"/>
            </a:solidFill>
          </a:ln>
        </p:spPr>
      </p:pic>
      <p:pic>
        <p:nvPicPr>
          <p:cNvPr id="6" name="Picture 5" descr="Beruke_at_sensory_table_05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t="17553" r="2657" b="5467"/>
          <a:stretch/>
        </p:blipFill>
        <p:spPr>
          <a:xfrm flipH="1">
            <a:off x="1289020" y="2970207"/>
            <a:ext cx="2663980" cy="3475638"/>
          </a:xfrm>
          <a:prstGeom prst="rect">
            <a:avLst/>
          </a:prstGeom>
          <a:ln w="38100" cmpd="sng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527820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3" grpId="0" build="p"/>
      <p:bldP spid="4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52102</TotalTime>
  <Words>268</Words>
  <Application>Microsoft Macintosh PowerPoint</Application>
  <PresentationFormat>On-screen Show (4:3)</PresentationFormat>
  <Paragraphs>86</Paragraphs>
  <Slides>19</Slides>
  <Notes>15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Curriculum modifications: putting it into action</vt:lpstr>
      <vt:lpstr>Focus on  the roof</vt:lpstr>
      <vt:lpstr>Curriculum Modification</vt:lpstr>
      <vt:lpstr>objectives</vt:lpstr>
      <vt:lpstr>What is curriculum modification?</vt:lpstr>
      <vt:lpstr>Why  modify the curriculum?</vt:lpstr>
      <vt:lpstr> Types of Curriculum Modifications</vt:lpstr>
      <vt:lpstr>Putting it into action</vt:lpstr>
      <vt:lpstr>Observe and Clarify</vt:lpstr>
      <vt:lpstr>CHOOSE a modification strategy</vt:lpstr>
      <vt:lpstr>Make a plan</vt:lpstr>
      <vt:lpstr>Use a matrix</vt:lpstr>
      <vt:lpstr>Video: Modifications in action</vt:lpstr>
      <vt:lpstr>Determine if it’s working</vt:lpstr>
      <vt:lpstr>PowerPoint Presentation</vt:lpstr>
      <vt:lpstr>Video: Making an impact</vt:lpstr>
      <vt:lpstr>review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D. Cameron</dc:creator>
  <cp:lastModifiedBy>Prakarn</cp:lastModifiedBy>
  <cp:revision>312</cp:revision>
  <cp:lastPrinted>2014-04-18T17:28:15Z</cp:lastPrinted>
  <dcterms:created xsi:type="dcterms:W3CDTF">2012-06-21T21:51:01Z</dcterms:created>
  <dcterms:modified xsi:type="dcterms:W3CDTF">2014-07-03T19:57:19Z</dcterms:modified>
</cp:coreProperties>
</file>