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96" r:id="rId2"/>
    <p:sldId id="298" r:id="rId3"/>
    <p:sldId id="295" r:id="rId4"/>
    <p:sldId id="297" r:id="rId5"/>
    <p:sldId id="294" r:id="rId6"/>
    <p:sldId id="293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amarack O'Donnell" initials="" lastIdx="8" clrIdx="0"/>
  <p:cmAuthor id="1" name="Sue Cook" initials="" lastIdx="2" clrIdx="1"/>
  <p:cmAuthor id="2" name="Deerfield Public Library" initials="DPL" lastIdx="2" clrIdx="2"/>
  <p:cmAuthor id="3" name="Angela Notari Syverson" initials="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542B"/>
    <a:srgbClr val="0098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3" autoAdjust="0"/>
    <p:restoredTop sz="90737" autoAdjust="0"/>
  </p:normalViewPr>
  <p:slideViewPr>
    <p:cSldViewPr snapToGrid="0" snapToObjects="1">
      <p:cViewPr>
        <p:scale>
          <a:sx n="147" d="100"/>
          <a:sy n="147" d="100"/>
        </p:scale>
        <p:origin x="-77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3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commentAuthors" Target="commentAuthors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handoutMaster" Target="handoutMasters/handoutMaster1.xml"/><Relationship Id="rId10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8E08A-FF39-4C4F-8625-C05A5B39FDB2}" type="datetimeFigureOut">
              <a:rPr lang="en-US" smtClean="0"/>
              <a:pPr/>
              <a:t>7/3/14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CF638-6B5E-2B47-92FC-9FC33315E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17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43AF3-A81D-4022-B375-A2AAF77897F1}" type="datetimeFigureOut">
              <a:rPr lang="en-US" smtClean="0"/>
              <a:pPr/>
              <a:t>7/3/14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498FF-BEBC-44E1-82B9-562B073575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99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45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049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7/3/14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7/3/14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7/3/14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7/3/14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For more Information, contact us at: </a:t>
            </a:r>
            <a:r>
              <a:rPr lang="en-US" sz="1400" b="1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NCQTL@UW.EDU </a:t>
            </a: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or 877-731-0764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</a:b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 marL="0">
              <a:spcBef>
                <a:spcPts val="600"/>
              </a:spcBef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7/3/14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7/3/14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7/3/14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7/3/14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7/3/14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7/3/14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7/3/14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7/3/14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/>
              <a:pPr/>
              <a:t>7/3/14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k Inlet-Jason-P03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0" t="7522" r="519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51725" y="2874382"/>
            <a:ext cx="3943775" cy="2498376"/>
          </a:xfrm>
          <a:prstGeom prst="roundRect">
            <a:avLst/>
          </a:prstGeom>
          <a:solidFill>
            <a:srgbClr val="E154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725" y="3051150"/>
            <a:ext cx="3943775" cy="2172028"/>
          </a:xfrm>
        </p:spPr>
        <p:txBody>
          <a:bodyPr>
            <a:noAutofit/>
          </a:bodyPr>
          <a:lstStyle/>
          <a:p>
            <a:pPr marL="0" indent="0" algn="ctr">
              <a:spcBef>
                <a:spcPts val="888"/>
              </a:spcBef>
              <a:buNone/>
            </a:pPr>
            <a:r>
              <a:rPr lang="en-US" sz="6200" b="1" dirty="0" smtClean="0">
                <a:solidFill>
                  <a:schemeClr val="bg1"/>
                </a:solidFill>
              </a:rPr>
              <a:t>I SPY</a:t>
            </a:r>
            <a:endParaRPr lang="en-US" sz="6200" b="1" dirty="0">
              <a:solidFill>
                <a:schemeClr val="bg1"/>
              </a:solidFill>
            </a:endParaRPr>
          </a:p>
          <a:p>
            <a:pPr marL="0" indent="0" algn="ctr">
              <a:spcBef>
                <a:spcPts val="168"/>
              </a:spcBef>
              <a:buNone/>
            </a:pPr>
            <a:r>
              <a:rPr lang="en-US" dirty="0" smtClean="0">
                <a:solidFill>
                  <a:schemeClr val="bg1"/>
                </a:solidFill>
              </a:rPr>
              <a:t>Learning Activity Slides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377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EEU_Curriculum_Modifications_P049reJ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" r="7629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15" name="Rectangular Callout 14"/>
          <p:cNvSpPr/>
          <p:nvPr/>
        </p:nvSpPr>
        <p:spPr>
          <a:xfrm>
            <a:off x="4079314" y="1236734"/>
            <a:ext cx="2157709" cy="2504993"/>
          </a:xfrm>
          <a:prstGeom prst="wedgeRectCallout">
            <a:avLst>
              <a:gd name="adj1" fmla="val 98963"/>
              <a:gd name="adj2" fmla="val -48986"/>
            </a:avLst>
          </a:prstGeom>
          <a:solidFill>
            <a:srgbClr val="0098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Century Gothic"/>
              <a:cs typeface="Century Gothic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08518" y="236932"/>
            <a:ext cx="805639" cy="805639"/>
          </a:xfrm>
          <a:prstGeom prst="ellipse">
            <a:avLst/>
          </a:prstGeom>
          <a:solidFill>
            <a:srgbClr val="0098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08518" y="293611"/>
            <a:ext cx="805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1</a:t>
            </a:r>
            <a:endParaRPr lang="en-US" sz="3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8" name="Rectangular Callout 17"/>
          <p:cNvSpPr/>
          <p:nvPr/>
        </p:nvSpPr>
        <p:spPr>
          <a:xfrm>
            <a:off x="1517012" y="1915912"/>
            <a:ext cx="1872745" cy="1427694"/>
          </a:xfrm>
          <a:prstGeom prst="wedgeRectCallout">
            <a:avLst>
              <a:gd name="adj1" fmla="val -63777"/>
              <a:gd name="adj2" fmla="val 83613"/>
            </a:avLst>
          </a:prstGeom>
          <a:solidFill>
            <a:srgbClr val="0098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/>
                <a:cs typeface="Century Gothic"/>
              </a:rPr>
              <a:t>Cube </a:t>
            </a:r>
            <a:r>
              <a:rPr lang="en-US" dirty="0" smtClean="0">
                <a:latin typeface="Century Gothic"/>
                <a:cs typeface="Century Gothic"/>
              </a:rPr>
              <a:t>chair—to </a:t>
            </a:r>
            <a:r>
              <a:rPr lang="en-US" dirty="0">
                <a:latin typeface="Century Gothic"/>
                <a:cs typeface="Century Gothic"/>
              </a:rPr>
              <a:t>give a child more </a:t>
            </a:r>
            <a:r>
              <a:rPr lang="en-US" dirty="0" smtClean="0">
                <a:latin typeface="Century Gothic"/>
                <a:cs typeface="Century Gothic"/>
              </a:rPr>
              <a:t>support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20" name="Rectangular Callout 19"/>
          <p:cNvSpPr/>
          <p:nvPr/>
        </p:nvSpPr>
        <p:spPr>
          <a:xfrm>
            <a:off x="3292049" y="3741727"/>
            <a:ext cx="2222551" cy="1647745"/>
          </a:xfrm>
          <a:prstGeom prst="wedgeRectCallout">
            <a:avLst>
              <a:gd name="adj1" fmla="val 12538"/>
              <a:gd name="adj2" fmla="val 94262"/>
            </a:avLst>
          </a:prstGeom>
          <a:solidFill>
            <a:srgbClr val="0098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entury Gothic"/>
                <a:cs typeface="Century Gothic"/>
              </a:rPr>
              <a:t>Bumpy cushion</a:t>
            </a:r>
            <a:r>
              <a:rPr lang="en-US" sz="1600" dirty="0" smtClean="0">
                <a:latin typeface="Century Gothic"/>
                <a:cs typeface="Century Gothic"/>
              </a:rPr>
              <a:t>—</a:t>
            </a:r>
            <a:br>
              <a:rPr lang="en-US" sz="1600" dirty="0" smtClean="0">
                <a:latin typeface="Century Gothic"/>
                <a:cs typeface="Century Gothic"/>
              </a:rPr>
            </a:br>
            <a:r>
              <a:rPr lang="en-US" sz="1600" dirty="0" smtClean="0">
                <a:latin typeface="Century Gothic"/>
                <a:cs typeface="Century Gothic"/>
              </a:rPr>
              <a:t>to </a:t>
            </a:r>
            <a:r>
              <a:rPr lang="en-US" sz="1600" dirty="0">
                <a:latin typeface="Century Gothic"/>
                <a:cs typeface="Century Gothic"/>
              </a:rPr>
              <a:t>give a wiggly child a way to </a:t>
            </a:r>
            <a:r>
              <a:rPr lang="en-US" sz="1600" dirty="0" smtClean="0">
                <a:latin typeface="Century Gothic"/>
                <a:cs typeface="Century Gothic"/>
              </a:rPr>
              <a:t/>
            </a:r>
            <a:br>
              <a:rPr lang="en-US" sz="1600" dirty="0" smtClean="0">
                <a:latin typeface="Century Gothic"/>
                <a:cs typeface="Century Gothic"/>
              </a:rPr>
            </a:br>
            <a:r>
              <a:rPr lang="en-US" sz="1600" dirty="0" smtClean="0">
                <a:latin typeface="Century Gothic"/>
                <a:cs typeface="Century Gothic"/>
              </a:rPr>
              <a:t>move </a:t>
            </a:r>
            <a:r>
              <a:rPr lang="en-US" sz="1600" dirty="0">
                <a:latin typeface="Century Gothic"/>
                <a:cs typeface="Century Gothic"/>
              </a:rPr>
              <a:t>their body while still attending to the teacher</a:t>
            </a:r>
          </a:p>
        </p:txBody>
      </p:sp>
      <p:sp>
        <p:nvSpPr>
          <p:cNvPr id="21" name="Rectangular Callout 20"/>
          <p:cNvSpPr/>
          <p:nvPr/>
        </p:nvSpPr>
        <p:spPr>
          <a:xfrm>
            <a:off x="4079314" y="1236734"/>
            <a:ext cx="2157709" cy="2504993"/>
          </a:xfrm>
          <a:prstGeom prst="wedgeRectCallout">
            <a:avLst>
              <a:gd name="adj1" fmla="val -96837"/>
              <a:gd name="adj2" fmla="val -69336"/>
            </a:avLst>
          </a:prstGeom>
          <a:solidFill>
            <a:srgbClr val="0098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entury Gothic"/>
                <a:cs typeface="Century Gothic"/>
              </a:rPr>
              <a:t>Visual supports</a:t>
            </a:r>
            <a:r>
              <a:rPr lang="en-US" sz="1600" dirty="0" smtClean="0">
                <a:latin typeface="Century Gothic"/>
                <a:cs typeface="Century Gothic"/>
              </a:rPr>
              <a:t>—</a:t>
            </a:r>
            <a:br>
              <a:rPr lang="en-US" sz="1600" dirty="0" smtClean="0">
                <a:latin typeface="Century Gothic"/>
                <a:cs typeface="Century Gothic"/>
              </a:rPr>
            </a:br>
            <a:r>
              <a:rPr lang="en-US" sz="1600" dirty="0" smtClean="0">
                <a:latin typeface="Century Gothic"/>
                <a:cs typeface="Century Gothic"/>
              </a:rPr>
              <a:t>to </a:t>
            </a:r>
            <a:r>
              <a:rPr lang="en-US" sz="1600" dirty="0">
                <a:latin typeface="Century Gothic"/>
                <a:cs typeface="Century Gothic"/>
              </a:rPr>
              <a:t>help dual language learners and children in need of support increase their understanding and level of independence</a:t>
            </a:r>
          </a:p>
        </p:txBody>
      </p:sp>
      <p:sp>
        <p:nvSpPr>
          <p:cNvPr id="22" name="Rectangular Callout 21"/>
          <p:cNvSpPr/>
          <p:nvPr/>
        </p:nvSpPr>
        <p:spPr>
          <a:xfrm>
            <a:off x="5085841" y="2457960"/>
            <a:ext cx="2680955" cy="1771291"/>
          </a:xfrm>
          <a:prstGeom prst="wedgeRectCallout">
            <a:avLst>
              <a:gd name="adj1" fmla="val 70159"/>
              <a:gd name="adj2" fmla="val 19178"/>
            </a:avLst>
          </a:prstGeom>
          <a:solidFill>
            <a:srgbClr val="0098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/>
                <a:cs typeface="Century Gothic"/>
              </a:rPr>
              <a:t>Felt board (with felt shapes)—to involve children by allowing them to hold and move the felt pieces</a:t>
            </a:r>
          </a:p>
        </p:txBody>
      </p:sp>
      <p:sp>
        <p:nvSpPr>
          <p:cNvPr id="23" name="Rectangular Callout 22"/>
          <p:cNvSpPr/>
          <p:nvPr/>
        </p:nvSpPr>
        <p:spPr>
          <a:xfrm>
            <a:off x="725732" y="4127752"/>
            <a:ext cx="2266602" cy="1427694"/>
          </a:xfrm>
          <a:prstGeom prst="wedgeRectCallout">
            <a:avLst>
              <a:gd name="adj1" fmla="val 42330"/>
              <a:gd name="adj2" fmla="val 83008"/>
            </a:avLst>
          </a:prstGeom>
          <a:solidFill>
            <a:srgbClr val="0098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/>
                <a:cs typeface="Century Gothic"/>
              </a:rPr>
              <a:t>Carpet </a:t>
            </a:r>
            <a:r>
              <a:rPr lang="en-US" dirty="0" smtClean="0">
                <a:latin typeface="Century Gothic"/>
                <a:cs typeface="Century Gothic"/>
              </a:rPr>
              <a:t>squares—to </a:t>
            </a:r>
            <a:r>
              <a:rPr lang="en-US" dirty="0">
                <a:latin typeface="Century Gothic"/>
                <a:cs typeface="Century Gothic"/>
              </a:rPr>
              <a:t>define each child's personal </a:t>
            </a:r>
            <a:r>
              <a:rPr lang="en-US" dirty="0" smtClean="0">
                <a:latin typeface="Century Gothic"/>
                <a:cs typeface="Century Gothic"/>
              </a:rPr>
              <a:t>space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9" name="Rectangular Callout 18"/>
          <p:cNvSpPr/>
          <p:nvPr/>
        </p:nvSpPr>
        <p:spPr>
          <a:xfrm>
            <a:off x="3896487" y="3179520"/>
            <a:ext cx="2816529" cy="1881351"/>
          </a:xfrm>
          <a:prstGeom prst="wedgeRectCallout">
            <a:avLst>
              <a:gd name="adj1" fmla="val 44624"/>
              <a:gd name="adj2" fmla="val 76504"/>
            </a:avLst>
          </a:prstGeom>
          <a:solidFill>
            <a:srgbClr val="0098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/>
                <a:cs typeface="Century Gothic"/>
              </a:rPr>
              <a:t>Preferred toy on </a:t>
            </a:r>
            <a:r>
              <a:rPr lang="en-US" dirty="0" smtClean="0">
                <a:latin typeface="Century Gothic"/>
                <a:cs typeface="Century Gothic"/>
              </a:rPr>
              <a:t>a </a:t>
            </a:r>
            <a:r>
              <a:rPr lang="en-US" dirty="0">
                <a:latin typeface="Century Gothic"/>
                <a:cs typeface="Century Gothic"/>
              </a:rPr>
              <a:t>child’s carpet </a:t>
            </a:r>
            <a:r>
              <a:rPr lang="en-US" dirty="0" smtClean="0">
                <a:latin typeface="Century Gothic"/>
                <a:cs typeface="Century Gothic"/>
              </a:rPr>
              <a:t>square—to </a:t>
            </a:r>
            <a:r>
              <a:rPr lang="en-US" dirty="0">
                <a:latin typeface="Century Gothic"/>
                <a:cs typeface="Century Gothic"/>
              </a:rPr>
              <a:t>encourage a child’s successful transition from outside </a:t>
            </a:r>
            <a:r>
              <a:rPr lang="en-US">
                <a:latin typeface="Century Gothic"/>
                <a:cs typeface="Century Gothic"/>
              </a:rPr>
              <a:t>to </a:t>
            </a:r>
            <a:r>
              <a:rPr lang="en-US" smtClean="0">
                <a:latin typeface="Century Gothic"/>
                <a:cs typeface="Century Gothic"/>
              </a:rPr>
              <a:t/>
            </a:r>
            <a:br>
              <a:rPr lang="en-US" smtClean="0">
                <a:latin typeface="Century Gothic"/>
                <a:cs typeface="Century Gothic"/>
              </a:rPr>
            </a:br>
            <a:r>
              <a:rPr lang="en-US" smtClean="0">
                <a:latin typeface="Century Gothic"/>
                <a:cs typeface="Century Gothic"/>
              </a:rPr>
              <a:t>circle </a:t>
            </a:r>
            <a:r>
              <a:rPr lang="en-US" dirty="0">
                <a:latin typeface="Century Gothic"/>
                <a:cs typeface="Century Gothic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298862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19" grpId="0" animBg="1"/>
      <p:bldP spid="1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ENTURA_OFFICE_CLASSROOM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8" r="1590"/>
          <a:stretch/>
        </p:blipFill>
        <p:spPr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val 4"/>
          <p:cNvSpPr/>
          <p:nvPr/>
        </p:nvSpPr>
        <p:spPr>
          <a:xfrm>
            <a:off x="208518" y="236932"/>
            <a:ext cx="805639" cy="805639"/>
          </a:xfrm>
          <a:prstGeom prst="ellipse">
            <a:avLst/>
          </a:prstGeom>
          <a:solidFill>
            <a:srgbClr val="0098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8518" y="293611"/>
            <a:ext cx="805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2</a:t>
            </a:r>
            <a:endParaRPr lang="en-US" sz="3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2947011" y="996502"/>
            <a:ext cx="2464733" cy="2169530"/>
          </a:xfrm>
          <a:prstGeom prst="wedgeRectCallout">
            <a:avLst>
              <a:gd name="adj1" fmla="val 84778"/>
              <a:gd name="adj2" fmla="val 73384"/>
            </a:avLst>
          </a:prstGeom>
          <a:solidFill>
            <a:srgbClr val="0098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/>
                <a:cs typeface="Century Gothic"/>
              </a:rPr>
              <a:t>Chairs placed as </a:t>
            </a:r>
            <a:r>
              <a:rPr lang="en-US" dirty="0" smtClean="0">
                <a:latin typeface="Century Gothic"/>
                <a:cs typeface="Century Gothic"/>
              </a:rPr>
              <a:t/>
            </a:r>
            <a:br>
              <a:rPr lang="en-US" dirty="0" smtClean="0">
                <a:latin typeface="Century Gothic"/>
                <a:cs typeface="Century Gothic"/>
              </a:rPr>
            </a:br>
            <a:r>
              <a:rPr lang="en-US" dirty="0" smtClean="0">
                <a:latin typeface="Century Gothic"/>
                <a:cs typeface="Century Gothic"/>
              </a:rPr>
              <a:t>a barrier—to </a:t>
            </a:r>
            <a:r>
              <a:rPr lang="en-US" dirty="0">
                <a:latin typeface="Century Gothic"/>
                <a:cs typeface="Century Gothic"/>
              </a:rPr>
              <a:t>deter </a:t>
            </a:r>
            <a:r>
              <a:rPr lang="en-US" dirty="0" smtClean="0">
                <a:latin typeface="Century Gothic"/>
                <a:cs typeface="Century Gothic"/>
              </a:rPr>
              <a:t/>
            </a:r>
            <a:br>
              <a:rPr lang="en-US" dirty="0" smtClean="0">
                <a:latin typeface="Century Gothic"/>
                <a:cs typeface="Century Gothic"/>
              </a:rPr>
            </a:br>
            <a:r>
              <a:rPr lang="en-US" dirty="0" smtClean="0">
                <a:latin typeface="Century Gothic"/>
                <a:cs typeface="Century Gothic"/>
              </a:rPr>
              <a:t>a </a:t>
            </a:r>
            <a:r>
              <a:rPr lang="en-US" dirty="0">
                <a:latin typeface="Century Gothic"/>
                <a:cs typeface="Century Gothic"/>
              </a:rPr>
              <a:t>child from wandering in and out of centers without staying </a:t>
            </a:r>
            <a:r>
              <a:rPr lang="en-US" dirty="0" smtClean="0">
                <a:latin typeface="Century Gothic"/>
                <a:cs typeface="Century Gothic"/>
              </a:rPr>
              <a:t/>
            </a:r>
            <a:br>
              <a:rPr lang="en-US" dirty="0" smtClean="0">
                <a:latin typeface="Century Gothic"/>
                <a:cs typeface="Century Gothic"/>
              </a:rPr>
            </a:br>
            <a:r>
              <a:rPr lang="en-US" dirty="0" smtClean="0">
                <a:latin typeface="Century Gothic"/>
                <a:cs typeface="Century Gothic"/>
              </a:rPr>
              <a:t>to </a:t>
            </a:r>
            <a:r>
              <a:rPr lang="en-US" dirty="0">
                <a:latin typeface="Century Gothic"/>
                <a:cs typeface="Century Gothic"/>
              </a:rPr>
              <a:t>play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2229919" y="2306880"/>
            <a:ext cx="2729246" cy="1632960"/>
          </a:xfrm>
          <a:prstGeom prst="wedgeRectCallout">
            <a:avLst>
              <a:gd name="adj1" fmla="val -76817"/>
              <a:gd name="adj2" fmla="val 16435"/>
            </a:avLst>
          </a:prstGeom>
          <a:solidFill>
            <a:srgbClr val="0098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/>
                <a:cs typeface="Century Gothic"/>
              </a:rPr>
              <a:t>Poster for turn-taking</a:t>
            </a:r>
            <a:r>
              <a:rPr lang="en-US" dirty="0" smtClean="0">
                <a:latin typeface="Century Gothic"/>
                <a:cs typeface="Century Gothic"/>
              </a:rPr>
              <a:t>—to </a:t>
            </a:r>
            <a:r>
              <a:rPr lang="en-US" dirty="0">
                <a:latin typeface="Century Gothic"/>
                <a:cs typeface="Century Gothic"/>
              </a:rPr>
              <a:t>encourage some children to expand their play by exploring other centers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5219242" y="4058821"/>
            <a:ext cx="2464733" cy="2169530"/>
          </a:xfrm>
          <a:prstGeom prst="wedgeRectCallout">
            <a:avLst>
              <a:gd name="adj1" fmla="val -8463"/>
              <a:gd name="adj2" fmla="val 9267"/>
            </a:avLst>
          </a:prstGeom>
          <a:solidFill>
            <a:srgbClr val="0098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/>
                <a:cs typeface="Century Gothic"/>
              </a:rPr>
              <a:t>Limited materials and stimulation</a:t>
            </a:r>
            <a:r>
              <a:rPr lang="en-US" dirty="0" smtClean="0">
                <a:latin typeface="Century Gothic"/>
                <a:cs typeface="Century Gothic"/>
              </a:rPr>
              <a:t>—</a:t>
            </a:r>
            <a:br>
              <a:rPr lang="en-US" dirty="0" smtClean="0">
                <a:latin typeface="Century Gothic"/>
                <a:cs typeface="Century Gothic"/>
              </a:rPr>
            </a:br>
            <a:r>
              <a:rPr lang="en-US" dirty="0" smtClean="0">
                <a:latin typeface="Century Gothic"/>
                <a:cs typeface="Century Gothic"/>
              </a:rPr>
              <a:t>to </a:t>
            </a:r>
            <a:r>
              <a:rPr lang="en-US" dirty="0">
                <a:latin typeface="Century Gothic"/>
                <a:cs typeface="Century Gothic"/>
              </a:rPr>
              <a:t>relax a child </a:t>
            </a:r>
            <a:r>
              <a:rPr lang="en-US" dirty="0" smtClean="0">
                <a:latin typeface="Century Gothic"/>
                <a:cs typeface="Century Gothic"/>
              </a:rPr>
              <a:t/>
            </a:r>
            <a:br>
              <a:rPr lang="en-US" dirty="0" smtClean="0">
                <a:latin typeface="Century Gothic"/>
                <a:cs typeface="Century Gothic"/>
              </a:rPr>
            </a:br>
            <a:r>
              <a:rPr lang="en-US" dirty="0" smtClean="0">
                <a:latin typeface="Century Gothic"/>
                <a:cs typeface="Century Gothic"/>
              </a:rPr>
              <a:t>who </a:t>
            </a:r>
            <a:r>
              <a:rPr lang="en-US" dirty="0">
                <a:latin typeface="Century Gothic"/>
                <a:cs typeface="Century Gothic"/>
              </a:rPr>
              <a:t>becomes overwhelmed by too many choices</a:t>
            </a:r>
          </a:p>
        </p:txBody>
      </p:sp>
    </p:spTree>
    <p:extLst>
      <p:ext uri="{BB962C8B-B14F-4D97-AF65-F5344CB8AC3E}">
        <p14:creationId xmlns:p14="http://schemas.microsoft.com/office/powerpoint/2010/main" val="4090606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8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arke_County_School_District_Lynn_P03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4" b="13860"/>
          <a:stretch/>
        </p:blipFill>
        <p:spPr>
          <a:xfrm>
            <a:off x="1816533" y="0"/>
            <a:ext cx="5494494" cy="685849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08518" y="236932"/>
            <a:ext cx="805639" cy="8056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8518" y="293611"/>
            <a:ext cx="805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9843"/>
                </a:solidFill>
                <a:latin typeface="Century Gothic"/>
                <a:cs typeface="Century Gothic"/>
              </a:rPr>
              <a:t>3</a:t>
            </a:r>
            <a:endParaRPr lang="en-US" sz="3600" b="1" dirty="0">
              <a:solidFill>
                <a:srgbClr val="009843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225793" y="1249931"/>
            <a:ext cx="2464733" cy="1825909"/>
          </a:xfrm>
          <a:prstGeom prst="wedgeRectCallout">
            <a:avLst>
              <a:gd name="adj1" fmla="val -8463"/>
              <a:gd name="adj2" fmla="val 9267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9843"/>
                </a:solidFill>
                <a:latin typeface="Century Gothic"/>
                <a:cs typeface="Century Gothic"/>
              </a:rPr>
              <a:t>Teacher helps </a:t>
            </a:r>
            <a:r>
              <a:rPr lang="en-US" dirty="0" smtClean="0">
                <a:solidFill>
                  <a:srgbClr val="009843"/>
                </a:solidFill>
                <a:latin typeface="Century Gothic"/>
                <a:cs typeface="Century Gothic"/>
              </a:rPr>
              <a:t/>
            </a:r>
            <a:br>
              <a:rPr lang="en-US" dirty="0" smtClean="0">
                <a:solidFill>
                  <a:srgbClr val="009843"/>
                </a:solidFill>
                <a:latin typeface="Century Gothic"/>
                <a:cs typeface="Century Gothic"/>
              </a:rPr>
            </a:br>
            <a:r>
              <a:rPr lang="en-US" dirty="0" smtClean="0">
                <a:solidFill>
                  <a:srgbClr val="009843"/>
                </a:solidFill>
                <a:latin typeface="Century Gothic"/>
                <a:cs typeface="Century Gothic"/>
              </a:rPr>
              <a:t>child</a:t>
            </a:r>
            <a:r>
              <a:rPr lang="en-US" dirty="0">
                <a:solidFill>
                  <a:srgbClr val="009843"/>
                </a:solidFill>
                <a:latin typeface="Century Gothic"/>
                <a:cs typeface="Century Gothic"/>
              </a:rPr>
              <a:t>—to support </a:t>
            </a:r>
            <a:r>
              <a:rPr lang="en-US" dirty="0" smtClean="0">
                <a:solidFill>
                  <a:srgbClr val="009843"/>
                </a:solidFill>
                <a:latin typeface="Century Gothic"/>
                <a:cs typeface="Century Gothic"/>
              </a:rPr>
              <a:t/>
            </a:r>
            <a:br>
              <a:rPr lang="en-US" dirty="0" smtClean="0">
                <a:solidFill>
                  <a:srgbClr val="009843"/>
                </a:solidFill>
                <a:latin typeface="Century Gothic"/>
                <a:cs typeface="Century Gothic"/>
              </a:rPr>
            </a:br>
            <a:r>
              <a:rPr lang="en-US" dirty="0" smtClean="0">
                <a:solidFill>
                  <a:srgbClr val="009843"/>
                </a:solidFill>
                <a:latin typeface="Century Gothic"/>
                <a:cs typeface="Century Gothic"/>
              </a:rPr>
              <a:t>a </a:t>
            </a:r>
            <a:r>
              <a:rPr lang="en-US" dirty="0">
                <a:solidFill>
                  <a:srgbClr val="009843"/>
                </a:solidFill>
                <a:latin typeface="Century Gothic"/>
                <a:cs typeface="Century Gothic"/>
              </a:rPr>
              <a:t>child who gets overwhelmed </a:t>
            </a:r>
            <a:r>
              <a:rPr lang="en-US" dirty="0" smtClean="0">
                <a:solidFill>
                  <a:srgbClr val="009843"/>
                </a:solidFill>
                <a:latin typeface="Century Gothic"/>
                <a:cs typeface="Century Gothic"/>
              </a:rPr>
              <a:t/>
            </a:r>
            <a:br>
              <a:rPr lang="en-US" dirty="0" smtClean="0">
                <a:solidFill>
                  <a:srgbClr val="009843"/>
                </a:solidFill>
                <a:latin typeface="Century Gothic"/>
                <a:cs typeface="Century Gothic"/>
              </a:rPr>
            </a:br>
            <a:r>
              <a:rPr lang="en-US" dirty="0" smtClean="0">
                <a:solidFill>
                  <a:srgbClr val="009843"/>
                </a:solidFill>
                <a:latin typeface="Century Gothic"/>
                <a:cs typeface="Century Gothic"/>
              </a:rPr>
              <a:t>by transitions</a:t>
            </a:r>
            <a:endParaRPr lang="en-US" dirty="0">
              <a:solidFill>
                <a:srgbClr val="009843"/>
              </a:solidFill>
              <a:latin typeface="Century Gothic"/>
              <a:cs typeface="Century Gothic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5750353" y="2738880"/>
            <a:ext cx="2464733" cy="1330560"/>
          </a:xfrm>
          <a:prstGeom prst="wedgeRectCallout">
            <a:avLst>
              <a:gd name="adj1" fmla="val -76116"/>
              <a:gd name="adj2" fmla="val 106343"/>
            </a:avLst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9843"/>
                </a:solidFill>
                <a:latin typeface="Century Gothic"/>
                <a:cs typeface="Century Gothic"/>
              </a:rPr>
              <a:t>Object for the next activity—to help a child stay on task during transitions</a:t>
            </a:r>
          </a:p>
        </p:txBody>
      </p:sp>
    </p:spTree>
    <p:extLst>
      <p:ext uri="{BB962C8B-B14F-4D97-AF65-F5344CB8AC3E}">
        <p14:creationId xmlns:p14="http://schemas.microsoft.com/office/powerpoint/2010/main" val="4240740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8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ok_Inlet_Stacey_P02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71"/>
          <a:stretch/>
        </p:blipFill>
        <p:spPr>
          <a:xfrm>
            <a:off x="1867766" y="1"/>
            <a:ext cx="5150808" cy="686310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8518" y="236932"/>
            <a:ext cx="805639" cy="80563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8518" y="293611"/>
            <a:ext cx="805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9843"/>
                </a:solidFill>
                <a:latin typeface="Century Gothic"/>
                <a:cs typeface="Century Gothic"/>
              </a:rPr>
              <a:t>4</a:t>
            </a:r>
            <a:endParaRPr lang="en-US" sz="3600" b="1" dirty="0">
              <a:solidFill>
                <a:srgbClr val="009843"/>
              </a:solidFill>
              <a:latin typeface="Century Gothic"/>
              <a:cs typeface="Century Gothic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808468" y="2773440"/>
            <a:ext cx="2464733" cy="1330560"/>
          </a:xfrm>
          <a:prstGeom prst="wedgeRectCallout">
            <a:avLst>
              <a:gd name="adj1" fmla="val 39910"/>
              <a:gd name="adj2" fmla="val 102447"/>
            </a:avLst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9843"/>
                </a:solidFill>
                <a:latin typeface="Century Gothic"/>
                <a:cs typeface="Century Gothic"/>
              </a:rPr>
              <a:t>Pipe cleaner instead of string—to help a child who struggles with fine motor tasks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6136025" y="3853440"/>
            <a:ext cx="1916138" cy="1330560"/>
          </a:xfrm>
          <a:prstGeom prst="wedgeRectCallout">
            <a:avLst>
              <a:gd name="adj1" fmla="val -51579"/>
              <a:gd name="adj2" fmla="val 77122"/>
            </a:avLst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9843"/>
                </a:solidFill>
                <a:latin typeface="Century Gothic"/>
                <a:cs typeface="Century Gothic"/>
              </a:rPr>
              <a:t>Tray—to help a child manage materials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364032" y="5037120"/>
            <a:ext cx="2469777" cy="1416960"/>
          </a:xfrm>
          <a:prstGeom prst="wedgeRectCallout">
            <a:avLst>
              <a:gd name="adj1" fmla="val 72112"/>
              <a:gd name="adj2" fmla="val -22125"/>
            </a:avLst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9843"/>
                </a:solidFill>
                <a:latin typeface="Century Gothic"/>
                <a:cs typeface="Century Gothic"/>
              </a:rPr>
              <a:t>Pattern </a:t>
            </a:r>
            <a:r>
              <a:rPr lang="en-US" dirty="0" smtClean="0">
                <a:solidFill>
                  <a:srgbClr val="009843"/>
                </a:solidFill>
                <a:latin typeface="Century Gothic"/>
                <a:cs typeface="Century Gothic"/>
              </a:rPr>
              <a:t>start—for </a:t>
            </a:r>
            <a:r>
              <a:rPr lang="en-US" dirty="0">
                <a:solidFill>
                  <a:srgbClr val="009843"/>
                </a:solidFill>
                <a:latin typeface="Century Gothic"/>
                <a:cs typeface="Century Gothic"/>
              </a:rPr>
              <a:t>a child who is not ready to make one </a:t>
            </a:r>
            <a:r>
              <a:rPr lang="en-US" dirty="0" smtClean="0">
                <a:solidFill>
                  <a:srgbClr val="009843"/>
                </a:solidFill>
                <a:latin typeface="Century Gothic"/>
                <a:cs typeface="Century Gothic"/>
              </a:rPr>
              <a:t>independently</a:t>
            </a:r>
            <a:endParaRPr lang="en-US" dirty="0">
              <a:solidFill>
                <a:srgbClr val="009843"/>
              </a:solidFill>
              <a:latin typeface="Century Gothic"/>
              <a:cs typeface="Century Gothic"/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6136025" y="1183680"/>
            <a:ext cx="2382680" cy="1330560"/>
          </a:xfrm>
          <a:prstGeom prst="wedgeRectCallout">
            <a:avLst>
              <a:gd name="adj1" fmla="val -43914"/>
              <a:gd name="adj2" fmla="val 94005"/>
            </a:avLst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9843"/>
                </a:solidFill>
                <a:latin typeface="Century Gothic"/>
                <a:cs typeface="Century Gothic"/>
              </a:rPr>
              <a:t>Favorite </a:t>
            </a:r>
            <a:r>
              <a:rPr lang="en-US" dirty="0" smtClean="0">
                <a:solidFill>
                  <a:srgbClr val="009843"/>
                </a:solidFill>
                <a:latin typeface="Century Gothic"/>
                <a:cs typeface="Century Gothic"/>
              </a:rPr>
              <a:t>colors—</a:t>
            </a:r>
            <a:br>
              <a:rPr lang="en-US" dirty="0" smtClean="0">
                <a:solidFill>
                  <a:srgbClr val="009843"/>
                </a:solidFill>
                <a:latin typeface="Century Gothic"/>
                <a:cs typeface="Century Gothic"/>
              </a:rPr>
            </a:br>
            <a:r>
              <a:rPr lang="en-US" dirty="0" smtClean="0">
                <a:solidFill>
                  <a:srgbClr val="009843"/>
                </a:solidFill>
                <a:latin typeface="Century Gothic"/>
                <a:cs typeface="Century Gothic"/>
              </a:rPr>
              <a:t>to </a:t>
            </a:r>
            <a:r>
              <a:rPr lang="en-US" dirty="0">
                <a:solidFill>
                  <a:srgbClr val="009843"/>
                </a:solidFill>
                <a:latin typeface="Century Gothic"/>
                <a:cs typeface="Century Gothic"/>
              </a:rPr>
              <a:t>motivate a </a:t>
            </a:r>
            <a:r>
              <a:rPr lang="en-US" dirty="0" smtClean="0">
                <a:solidFill>
                  <a:srgbClr val="009843"/>
                </a:solidFill>
                <a:latin typeface="Century Gothic"/>
                <a:cs typeface="Century Gothic"/>
              </a:rPr>
              <a:t>child to </a:t>
            </a:r>
            <a:r>
              <a:rPr lang="en-US" dirty="0">
                <a:solidFill>
                  <a:srgbClr val="009843"/>
                </a:solidFill>
                <a:latin typeface="Century Gothic"/>
                <a:cs typeface="Century Gothic"/>
              </a:rPr>
              <a:t>engage in </a:t>
            </a:r>
            <a:r>
              <a:rPr lang="en-US" dirty="0" smtClean="0">
                <a:solidFill>
                  <a:srgbClr val="009843"/>
                </a:solidFill>
                <a:latin typeface="Century Gothic"/>
                <a:cs typeface="Century Gothic"/>
              </a:rPr>
              <a:t/>
            </a:r>
            <a:br>
              <a:rPr lang="en-US" dirty="0" smtClean="0">
                <a:solidFill>
                  <a:srgbClr val="009843"/>
                </a:solidFill>
                <a:latin typeface="Century Gothic"/>
                <a:cs typeface="Century Gothic"/>
              </a:rPr>
            </a:br>
            <a:r>
              <a:rPr lang="en-US" dirty="0" smtClean="0">
                <a:solidFill>
                  <a:srgbClr val="009843"/>
                </a:solidFill>
                <a:latin typeface="Century Gothic"/>
                <a:cs typeface="Century Gothic"/>
              </a:rPr>
              <a:t>the </a:t>
            </a:r>
            <a:r>
              <a:rPr lang="en-US" dirty="0">
                <a:solidFill>
                  <a:srgbClr val="009843"/>
                </a:solidFill>
                <a:latin typeface="Century Gothic"/>
                <a:cs typeface="Century Gothic"/>
              </a:rPr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812020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ids measuring milk 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 r="7374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08518" y="236932"/>
            <a:ext cx="805639" cy="805639"/>
          </a:xfrm>
          <a:prstGeom prst="ellipse">
            <a:avLst/>
          </a:prstGeom>
          <a:solidFill>
            <a:srgbClr val="0098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8518" y="293611"/>
            <a:ext cx="805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5</a:t>
            </a:r>
            <a:endParaRPr lang="en-US" sz="3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208518" y="1244160"/>
            <a:ext cx="2184946" cy="1658880"/>
          </a:xfrm>
          <a:prstGeom prst="wedgeRectCallout">
            <a:avLst>
              <a:gd name="adj1" fmla="val -8463"/>
              <a:gd name="adj2" fmla="val 9267"/>
            </a:avLst>
          </a:prstGeom>
          <a:solidFill>
            <a:srgbClr val="0098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/>
                <a:cs typeface="Century Gothic"/>
              </a:rPr>
              <a:t>Peer helps peer—a child pours milk for one child </a:t>
            </a:r>
            <a:r>
              <a:rPr lang="en-US" dirty="0" smtClean="0">
                <a:latin typeface="Century Gothic"/>
                <a:cs typeface="Century Gothic"/>
              </a:rPr>
              <a:t/>
            </a:r>
            <a:br>
              <a:rPr lang="en-US" dirty="0" smtClean="0">
                <a:latin typeface="Century Gothic"/>
                <a:cs typeface="Century Gothic"/>
              </a:rPr>
            </a:br>
            <a:r>
              <a:rPr lang="en-US" dirty="0" smtClean="0">
                <a:latin typeface="Century Gothic"/>
                <a:cs typeface="Century Gothic"/>
              </a:rPr>
              <a:t>and </a:t>
            </a:r>
            <a:r>
              <a:rPr lang="en-US" dirty="0">
                <a:latin typeface="Century Gothic"/>
                <a:cs typeface="Century Gothic"/>
              </a:rPr>
              <a:t>models for </a:t>
            </a:r>
            <a:r>
              <a:rPr lang="en-US" dirty="0" smtClean="0">
                <a:latin typeface="Century Gothic"/>
                <a:cs typeface="Century Gothic"/>
              </a:rPr>
              <a:t>another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4916856" y="4795200"/>
            <a:ext cx="2464733" cy="1891070"/>
          </a:xfrm>
          <a:prstGeom prst="wedgeRectCallout">
            <a:avLst>
              <a:gd name="adj1" fmla="val -8463"/>
              <a:gd name="adj2" fmla="val 9267"/>
            </a:avLst>
          </a:prstGeom>
          <a:solidFill>
            <a:srgbClr val="0098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/>
                <a:cs typeface="Century Gothic"/>
              </a:rPr>
              <a:t>Teacher gives the full container to an older child with more motor strength before the younger child takes a turn</a:t>
            </a:r>
          </a:p>
        </p:txBody>
      </p:sp>
    </p:spTree>
    <p:extLst>
      <p:ext uri="{BB962C8B-B14F-4D97-AF65-F5344CB8AC3E}">
        <p14:creationId xmlns:p14="http://schemas.microsoft.com/office/powerpoint/2010/main" val="695506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</Template>
  <TotalTime>46671</TotalTime>
  <Words>189</Words>
  <Application>Microsoft Macintosh PowerPoint</Application>
  <PresentationFormat>On-screen Show (4:3)</PresentationFormat>
  <Paragraphs>26</Paragraphs>
  <Slides>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Powerpoint_template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D. Cameron</dc:creator>
  <cp:lastModifiedBy>Prakarn</cp:lastModifiedBy>
  <cp:revision>247</cp:revision>
  <dcterms:created xsi:type="dcterms:W3CDTF">2012-06-21T21:51:01Z</dcterms:created>
  <dcterms:modified xsi:type="dcterms:W3CDTF">2014-07-03T18:17:12Z</dcterms:modified>
</cp:coreProperties>
</file>