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96" r:id="rId2"/>
    <p:sldId id="298" r:id="rId3"/>
    <p:sldId id="295" r:id="rId4"/>
    <p:sldId id="297" r:id="rId5"/>
    <p:sldId id="294" r:id="rId6"/>
    <p:sldId id="293" r:id="rId7"/>
  </p:sldIdLst>
  <p:sldSz cx="9144000" cy="6858000" type="screen4x3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amarack O'Donnell" initials="" lastIdx="8" clrIdx="0"/>
  <p:cmAuthor id="1" name="Sue Cook" initials="" lastIdx="2" clrIdx="1"/>
  <p:cmAuthor id="2" name="Deerfield Public Library" initials="DPL" lastIdx="2" clrIdx="2"/>
  <p:cmAuthor id="3" name="Angela Notari Syverson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542B"/>
    <a:srgbClr val="0098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3" autoAdjust="0"/>
    <p:restoredTop sz="90737" autoAdjust="0"/>
  </p:normalViewPr>
  <p:slideViewPr>
    <p:cSldViewPr snapToGrid="0" snapToObjects="1">
      <p:cViewPr varScale="1">
        <p:scale>
          <a:sx n="190" d="100"/>
          <a:sy n="190" d="100"/>
        </p:scale>
        <p:origin x="-5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3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commentAuthors" Target="commentAuthors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7/3/14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7/3/14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9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45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49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 rtlCol="0">
            <a:normAutofit/>
          </a:bodyPr>
          <a:lstStyle>
            <a:lvl1pPr algn="l" rtl="0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7/3/14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7/3/14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7/3/14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7/3/14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" sz="1400" b="0" i="0" u="none" strike="noStrike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s" sz="1400" b="1" i="0" u="none" strike="noStrike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s" sz="1400" b="0" i="0" u="none" strike="noStrike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" sz="900" b="0" i="0" u="none" strike="noStrike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/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s" sz="900" b="0" i="0" u="none" strike="noStrike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 rt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7/3/14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rtlCol="0" anchor="t"/>
          <a:lstStyle>
            <a:lvl1pPr algn="l" rtl="0">
              <a:defRPr sz="4000" b="1" cap="all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rtlCol="0" anchor="b"/>
          <a:lstStyle>
            <a:lvl1pPr marL="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7/3/14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7/3/14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7/3/14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7/3/14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7/3/14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rtlCol="0"/>
          <a:lstStyle>
            <a:lvl1pPr algn="l" rtl="0">
              <a:defRPr sz="3200"/>
            </a:lvl1pPr>
            <a:lvl2pPr algn="l" rtl="0">
              <a:defRPr sz="2800"/>
            </a:lvl2pPr>
            <a:lvl3pPr algn="l" rtl="0">
              <a:defRPr sz="24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7/3/14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7/3/14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smtClean="0"/>
              <a:t>7/3/14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k Inlet-Jason-P03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t="7522" r="519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51725" y="2874382"/>
            <a:ext cx="4040591" cy="2498376"/>
          </a:xfrm>
          <a:prstGeom prst="roundRect">
            <a:avLst/>
          </a:prstGeom>
          <a:solidFill>
            <a:srgbClr val="E154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725" y="2849785"/>
            <a:ext cx="3943775" cy="2172028"/>
          </a:xfrm>
        </p:spPr>
        <p:txBody>
          <a:bodyPr rtlCol="0">
            <a:noAutofit/>
          </a:bodyPr>
          <a:lstStyle/>
          <a:p>
            <a:pPr marL="0" indent="0" algn="ctr" rtl="0">
              <a:spcBef>
                <a:spcPts val="0"/>
              </a:spcBef>
              <a:buNone/>
            </a:pPr>
            <a:r>
              <a:rPr lang="es" sz="5800" b="1" dirty="0">
                <a:solidFill>
                  <a:schemeClr val="bg1"/>
                </a:solidFill>
              </a:rPr>
              <a:t>VEO VEO</a:t>
            </a:r>
            <a:endParaRPr lang="en-US" sz="5800" b="1" dirty="0">
              <a:solidFill>
                <a:schemeClr val="bg1"/>
              </a:solidFill>
            </a:endParaRPr>
          </a:p>
          <a:p>
            <a:pPr marL="0" indent="0" algn="ctr" rtl="0">
              <a:spcBef>
                <a:spcPts val="0"/>
              </a:spcBef>
              <a:buNone/>
            </a:pPr>
            <a:r>
              <a:rPr lang="es" sz="3000" dirty="0">
                <a:solidFill>
                  <a:schemeClr val="bg1"/>
                </a:solidFill>
              </a:rPr>
              <a:t>Diapositivas de </a:t>
            </a:r>
            <a:r>
              <a:rPr lang="es" sz="3000" dirty="0" smtClean="0">
                <a:solidFill>
                  <a:schemeClr val="bg1"/>
                </a:solidFill>
              </a:rPr>
              <a:t/>
            </a:r>
            <a:br>
              <a:rPr lang="es" sz="3000" dirty="0" smtClean="0">
                <a:solidFill>
                  <a:schemeClr val="bg1"/>
                </a:solidFill>
              </a:rPr>
            </a:br>
            <a:r>
              <a:rPr lang="es" sz="3000" dirty="0" smtClean="0">
                <a:solidFill>
                  <a:schemeClr val="bg1"/>
                </a:solidFill>
              </a:rPr>
              <a:t>la </a:t>
            </a:r>
            <a:r>
              <a:rPr lang="es" sz="3000" dirty="0">
                <a:solidFill>
                  <a:schemeClr val="bg1"/>
                </a:solidFill>
              </a:rPr>
              <a:t>actividad de aprendizaje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3288" y="5108875"/>
            <a:ext cx="13047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Español/</a:t>
            </a:r>
            <a:r>
              <a:rPr lang="en-US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Spanish</a:t>
            </a:r>
            <a:endParaRPr lang="en-US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7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EU_Curriculum_Modifications_P049reJ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r="7629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4079314" y="1236734"/>
            <a:ext cx="2157709" cy="2504993"/>
          </a:xfrm>
          <a:prstGeom prst="wedgeRectCallout">
            <a:avLst>
              <a:gd name="adj1" fmla="val 98963"/>
              <a:gd name="adj2" fmla="val -48986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08518" y="236932"/>
            <a:ext cx="805639" cy="805639"/>
          </a:xfrm>
          <a:prstGeom prst="ellipse">
            <a:avLst/>
          </a:prstGeom>
          <a:solidFill>
            <a:srgbClr val="0098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08518" y="293611"/>
            <a:ext cx="8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3600" b="1">
                <a:solidFill>
                  <a:schemeClr val="bg1"/>
                </a:solidFill>
                <a:latin typeface="Century Gothic"/>
                <a:cs typeface="Century Gothic"/>
              </a:rPr>
              <a:t>1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1517012" y="1915912"/>
            <a:ext cx="1872745" cy="1427694"/>
          </a:xfrm>
          <a:prstGeom prst="wedgeRectCallout">
            <a:avLst>
              <a:gd name="adj1" fmla="val -63777"/>
              <a:gd name="adj2" fmla="val 83613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dirty="0">
                <a:latin typeface="Century Gothic"/>
                <a:cs typeface="Century Gothic"/>
              </a:rPr>
              <a:t>Silla </a:t>
            </a:r>
            <a:r>
              <a:rPr lang="es" dirty="0" smtClean="0">
                <a:latin typeface="Century Gothic"/>
                <a:cs typeface="Century Gothic"/>
              </a:rPr>
              <a:t>de cubo</a:t>
            </a:r>
            <a:r>
              <a:rPr lang="es" dirty="0">
                <a:latin typeface="Century Gothic"/>
                <a:cs typeface="Century Gothic"/>
              </a:rPr>
              <a:t>: para </a:t>
            </a:r>
            <a:r>
              <a:rPr lang="es" dirty="0" smtClean="0">
                <a:latin typeface="Century Gothic"/>
                <a:cs typeface="Century Gothic"/>
              </a:rPr>
              <a:t>darle </a:t>
            </a:r>
            <a:r>
              <a:rPr lang="es" dirty="0">
                <a:latin typeface="Century Gothic"/>
                <a:cs typeface="Century Gothic"/>
              </a:rPr>
              <a:t>más </a:t>
            </a:r>
            <a:r>
              <a:rPr lang="es" dirty="0" smtClean="0">
                <a:latin typeface="Century Gothic"/>
                <a:cs typeface="Century Gothic"/>
              </a:rPr>
              <a:t>apoyo </a:t>
            </a:r>
            <a:r>
              <a:rPr lang="es-MX" dirty="0" smtClean="0">
                <a:latin typeface="Century Gothic"/>
                <a:cs typeface="Century Gothic"/>
              </a:rPr>
              <a:t>físico</a:t>
            </a:r>
            <a:r>
              <a:rPr lang="es" dirty="0" smtClean="0">
                <a:latin typeface="Century Gothic"/>
                <a:cs typeface="Century Gothic"/>
              </a:rPr>
              <a:t> </a:t>
            </a:r>
            <a:r>
              <a:rPr lang="es" dirty="0">
                <a:latin typeface="Century Gothic"/>
                <a:cs typeface="Century Gothic"/>
              </a:rPr>
              <a:t>a un niño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3259668" y="3911688"/>
            <a:ext cx="2624665" cy="1647745"/>
          </a:xfrm>
          <a:prstGeom prst="wedgeRectCallout">
            <a:avLst>
              <a:gd name="adj1" fmla="val 12538"/>
              <a:gd name="adj2" fmla="val 94262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sz="1500" dirty="0">
                <a:latin typeface="Century Gothic"/>
                <a:cs typeface="Century Gothic"/>
              </a:rPr>
              <a:t>Cojín con </a:t>
            </a:r>
            <a:r>
              <a:rPr lang="es" sz="1500" dirty="0" smtClean="0">
                <a:latin typeface="Century Gothic"/>
                <a:cs typeface="Century Gothic"/>
              </a:rPr>
              <a:t>protuberancias/bultitos:</a:t>
            </a:r>
            <a:r>
              <a:rPr lang="en-US" sz="1500" dirty="0" smtClean="0">
                <a:latin typeface="Century Gothic"/>
                <a:cs typeface="Century Gothic"/>
              </a:rPr>
              <a:t/>
            </a:r>
            <a:br>
              <a:rPr lang="en-US" sz="1500" dirty="0" smtClean="0">
                <a:latin typeface="Century Gothic"/>
                <a:cs typeface="Century Gothic"/>
              </a:rPr>
            </a:br>
            <a:r>
              <a:rPr lang="es" sz="1500" dirty="0">
                <a:latin typeface="Century Gothic"/>
                <a:cs typeface="Century Gothic"/>
              </a:rPr>
              <a:t>para </a:t>
            </a:r>
            <a:r>
              <a:rPr lang="es" sz="1500" dirty="0" smtClean="0">
                <a:latin typeface="Century Gothic"/>
                <a:cs typeface="Century Gothic"/>
              </a:rPr>
              <a:t>darle </a:t>
            </a:r>
            <a:r>
              <a:rPr lang="es" sz="1500" dirty="0">
                <a:latin typeface="Century Gothic"/>
                <a:cs typeface="Century Gothic"/>
              </a:rPr>
              <a:t>a un niño </a:t>
            </a:r>
            <a:r>
              <a:rPr lang="es" sz="1500" dirty="0" smtClean="0">
                <a:latin typeface="Century Gothic"/>
                <a:cs typeface="Century Gothic"/>
              </a:rPr>
              <a:t>inquieto </a:t>
            </a:r>
            <a:r>
              <a:rPr lang="es" sz="1500" dirty="0">
                <a:latin typeface="Century Gothic"/>
                <a:cs typeface="Century Gothic"/>
              </a:rPr>
              <a:t>una forma de </a:t>
            </a:r>
            <a:r>
              <a:rPr lang="en-US" sz="1500" dirty="0" smtClean="0">
                <a:latin typeface="Century Gothic"/>
                <a:cs typeface="Century Gothic"/>
              </a:rPr>
              <a:t/>
            </a:r>
            <a:br>
              <a:rPr lang="en-US" sz="1500" dirty="0" smtClean="0">
                <a:latin typeface="Century Gothic"/>
                <a:cs typeface="Century Gothic"/>
              </a:rPr>
            </a:br>
            <a:r>
              <a:rPr lang="es" sz="1500" dirty="0">
                <a:latin typeface="Century Gothic"/>
                <a:cs typeface="Century Gothic"/>
              </a:rPr>
              <a:t>mover el cuerpo mientras continúa prestando atención al maestro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4069741" y="1116913"/>
            <a:ext cx="2157709" cy="2504993"/>
          </a:xfrm>
          <a:prstGeom prst="wedgeRectCallout">
            <a:avLst>
              <a:gd name="adj1" fmla="val -96837"/>
              <a:gd name="adj2" fmla="val -69336"/>
            </a:avLst>
          </a:prstGeom>
          <a:solidFill>
            <a:srgbClr val="0098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sz="1600" dirty="0">
                <a:latin typeface="Century Gothic"/>
                <a:cs typeface="Century Gothic"/>
              </a:rPr>
              <a:t>Apoyos visuales:</a:t>
            </a:r>
            <a:r>
              <a:rPr lang="en-US" sz="1600" dirty="0" smtClean="0">
                <a:latin typeface="Century Gothic"/>
                <a:cs typeface="Century Gothic"/>
              </a:rPr>
              <a:t/>
            </a:r>
            <a:br>
              <a:rPr lang="en-US" sz="1600" dirty="0" smtClean="0">
                <a:latin typeface="Century Gothic"/>
                <a:cs typeface="Century Gothic"/>
              </a:rPr>
            </a:br>
            <a:r>
              <a:rPr lang="es" sz="1600" dirty="0">
                <a:latin typeface="Century Gothic"/>
                <a:cs typeface="Century Gothic"/>
              </a:rPr>
              <a:t>para ayudar a los </a:t>
            </a:r>
            <a:r>
              <a:rPr lang="es" sz="1600" dirty="0" smtClean="0">
                <a:latin typeface="Century Gothic"/>
                <a:cs typeface="Century Gothic"/>
              </a:rPr>
              <a:t>niños </a:t>
            </a:r>
            <a:r>
              <a:rPr lang="es" sz="1600" dirty="0">
                <a:latin typeface="Century Gothic"/>
                <a:cs typeface="Century Gothic"/>
              </a:rPr>
              <a:t>que aprenden en dos idiomas y a los niños que necesitan apoyo a </a:t>
            </a:r>
            <a:r>
              <a:rPr lang="es" sz="1600" dirty="0" smtClean="0">
                <a:latin typeface="Century Gothic"/>
                <a:cs typeface="Century Gothic"/>
              </a:rPr>
              <a:t>aumentar </a:t>
            </a:r>
            <a:r>
              <a:rPr lang="es" sz="1600" dirty="0">
                <a:latin typeface="Century Gothic"/>
                <a:cs typeface="Century Gothic"/>
              </a:rPr>
              <a:t>su comprensión y nivel de independencia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250733" y="2083269"/>
            <a:ext cx="2680955" cy="1771291"/>
          </a:xfrm>
          <a:prstGeom prst="wedgeRectCallout">
            <a:avLst>
              <a:gd name="adj1" fmla="val 70159"/>
              <a:gd name="adj2" fmla="val 19178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dirty="0">
                <a:latin typeface="Century Gothic"/>
                <a:cs typeface="Century Gothic"/>
              </a:rPr>
              <a:t>Pizarra de felpa (con figuras de felpa): para involucrar a los niños, permitiéndoles sostener y mover las piezas de felpa</a:t>
            </a:r>
          </a:p>
        </p:txBody>
      </p:sp>
      <p:sp>
        <p:nvSpPr>
          <p:cNvPr id="23" name="Rectangular Callout 22"/>
          <p:cNvSpPr/>
          <p:nvPr/>
        </p:nvSpPr>
        <p:spPr>
          <a:xfrm>
            <a:off x="725732" y="4127752"/>
            <a:ext cx="2266602" cy="1427694"/>
          </a:xfrm>
          <a:prstGeom prst="wedgeRectCallout">
            <a:avLst>
              <a:gd name="adj1" fmla="val 42330"/>
              <a:gd name="adj2" fmla="val 83008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dirty="0" smtClean="0">
                <a:latin typeface="Century Gothic"/>
                <a:cs typeface="Century Gothic"/>
              </a:rPr>
              <a:t>Cuadros </a:t>
            </a:r>
            <a:r>
              <a:rPr lang="es" dirty="0">
                <a:latin typeface="Century Gothic"/>
                <a:cs typeface="Century Gothic"/>
              </a:rPr>
              <a:t>de alfombra: para definir el espacio personal de </a:t>
            </a:r>
            <a:r>
              <a:rPr lang="es" dirty="0" smtClean="0">
                <a:latin typeface="Century Gothic"/>
                <a:cs typeface="Century Gothic"/>
              </a:rPr>
              <a:t/>
            </a:r>
            <a:br>
              <a:rPr lang="es" dirty="0" smtClean="0">
                <a:latin typeface="Century Gothic"/>
                <a:cs typeface="Century Gothic"/>
              </a:rPr>
            </a:br>
            <a:r>
              <a:rPr lang="es" dirty="0" smtClean="0">
                <a:latin typeface="Century Gothic"/>
                <a:cs typeface="Century Gothic"/>
              </a:rPr>
              <a:t>cada </a:t>
            </a:r>
            <a:r>
              <a:rPr lang="es" dirty="0">
                <a:latin typeface="Century Gothic"/>
                <a:cs typeface="Century Gothic"/>
              </a:rPr>
              <a:t>niño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3389757" y="3286593"/>
            <a:ext cx="2816529" cy="1881351"/>
          </a:xfrm>
          <a:prstGeom prst="wedgeRectCallout">
            <a:avLst>
              <a:gd name="adj1" fmla="val 44624"/>
              <a:gd name="adj2" fmla="val 76504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" sz="1600" dirty="0">
                <a:latin typeface="Century Gothic"/>
                <a:cs typeface="Century Gothic"/>
              </a:rPr>
              <a:t>Juguete </a:t>
            </a:r>
            <a:r>
              <a:rPr lang="es" sz="1600" dirty="0" smtClean="0">
                <a:latin typeface="Century Gothic"/>
                <a:cs typeface="Century Gothic"/>
              </a:rPr>
              <a:t>preferido de </a:t>
            </a:r>
            <a:r>
              <a:rPr lang="es" sz="1600" dirty="0">
                <a:latin typeface="Century Gothic"/>
                <a:cs typeface="Century Gothic"/>
              </a:rPr>
              <a:t>un niño en </a:t>
            </a:r>
            <a:r>
              <a:rPr lang="es" sz="1600" dirty="0" smtClean="0">
                <a:latin typeface="Century Gothic"/>
                <a:cs typeface="Century Gothic"/>
              </a:rPr>
              <a:t>su cuadro </a:t>
            </a:r>
            <a:r>
              <a:rPr lang="es" sz="1600" dirty="0">
                <a:latin typeface="Century Gothic"/>
                <a:cs typeface="Century Gothic"/>
              </a:rPr>
              <a:t>de </a:t>
            </a:r>
            <a:r>
              <a:rPr lang="es" sz="1600" dirty="0" smtClean="0">
                <a:latin typeface="Century Gothic"/>
                <a:cs typeface="Century Gothic"/>
              </a:rPr>
              <a:t>alfombra: </a:t>
            </a:r>
            <a:r>
              <a:rPr lang="es" sz="1600" dirty="0">
                <a:latin typeface="Century Gothic"/>
                <a:cs typeface="Century Gothic"/>
              </a:rPr>
              <a:t>para alentar </a:t>
            </a:r>
            <a:r>
              <a:rPr lang="es" sz="1600" dirty="0" smtClean="0">
                <a:latin typeface="Century Gothic"/>
                <a:cs typeface="Century Gothic"/>
              </a:rPr>
              <a:t/>
            </a:r>
            <a:br>
              <a:rPr lang="es" sz="1600" dirty="0" smtClean="0">
                <a:latin typeface="Century Gothic"/>
                <a:cs typeface="Century Gothic"/>
              </a:rPr>
            </a:br>
            <a:r>
              <a:rPr lang="es" sz="1600" dirty="0" smtClean="0">
                <a:latin typeface="Century Gothic"/>
                <a:cs typeface="Century Gothic"/>
              </a:rPr>
              <a:t>al niño </a:t>
            </a:r>
            <a:r>
              <a:rPr lang="es" sz="1600" dirty="0">
                <a:latin typeface="Century Gothic"/>
                <a:cs typeface="Century Gothic"/>
              </a:rPr>
              <a:t>a que haga </a:t>
            </a:r>
            <a:r>
              <a:rPr lang="es" sz="1600" dirty="0" smtClean="0">
                <a:latin typeface="Century Gothic"/>
                <a:cs typeface="Century Gothic"/>
              </a:rPr>
              <a:t/>
            </a:r>
            <a:br>
              <a:rPr lang="es" sz="1600" dirty="0" smtClean="0">
                <a:latin typeface="Century Gothic"/>
                <a:cs typeface="Century Gothic"/>
              </a:rPr>
            </a:br>
            <a:r>
              <a:rPr lang="es" sz="1600" dirty="0" smtClean="0">
                <a:latin typeface="Century Gothic"/>
                <a:cs typeface="Century Gothic"/>
              </a:rPr>
              <a:t>una </a:t>
            </a:r>
            <a:r>
              <a:rPr lang="es" sz="1600" dirty="0">
                <a:latin typeface="Century Gothic"/>
                <a:cs typeface="Century Gothic"/>
              </a:rPr>
              <a:t>transición exitosa </a:t>
            </a:r>
            <a:r>
              <a:rPr lang="es" sz="1600" dirty="0" smtClean="0">
                <a:latin typeface="Century Gothic"/>
                <a:cs typeface="Century Gothic"/>
              </a:rPr>
              <a:t/>
            </a:r>
            <a:br>
              <a:rPr lang="es" sz="1600" dirty="0" smtClean="0">
                <a:latin typeface="Century Gothic"/>
                <a:cs typeface="Century Gothic"/>
              </a:rPr>
            </a:br>
            <a:r>
              <a:rPr lang="es" sz="1600" dirty="0" smtClean="0">
                <a:latin typeface="Century Gothic"/>
                <a:cs typeface="Century Gothic"/>
              </a:rPr>
              <a:t>de </a:t>
            </a:r>
            <a:r>
              <a:rPr lang="es" sz="1600" dirty="0">
                <a:latin typeface="Century Gothic"/>
                <a:cs typeface="Century Gothic"/>
              </a:rPr>
              <a:t>la hora afuera a </a:t>
            </a:r>
            <a:r>
              <a:rPr lang="en-US" sz="1600" dirty="0" smtClean="0">
                <a:latin typeface="Century Gothic"/>
                <a:cs typeface="Century Gothic"/>
              </a:rPr>
              <a:t/>
            </a:r>
            <a:br>
              <a:rPr lang="en-US" sz="1600" dirty="0" smtClean="0">
                <a:latin typeface="Century Gothic"/>
                <a:cs typeface="Century Gothic"/>
              </a:rPr>
            </a:br>
            <a:r>
              <a:rPr lang="es" sz="1600" dirty="0">
                <a:latin typeface="Century Gothic"/>
                <a:cs typeface="Century Gothic"/>
              </a:rPr>
              <a:t>la hora del círculo</a:t>
            </a:r>
          </a:p>
        </p:txBody>
      </p:sp>
    </p:spTree>
    <p:extLst>
      <p:ext uri="{BB962C8B-B14F-4D97-AF65-F5344CB8AC3E}">
        <p14:creationId xmlns:p14="http://schemas.microsoft.com/office/powerpoint/2010/main" val="129886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NTURA_OFFICE_CLASSROOM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r="1590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/>
          <p:cNvSpPr/>
          <p:nvPr/>
        </p:nvSpPr>
        <p:spPr>
          <a:xfrm>
            <a:off x="208518" y="236932"/>
            <a:ext cx="805639" cy="805639"/>
          </a:xfrm>
          <a:prstGeom prst="ellipse">
            <a:avLst/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8518" y="293611"/>
            <a:ext cx="8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3600" b="1">
                <a:solidFill>
                  <a:schemeClr val="bg1"/>
                </a:solidFill>
                <a:latin typeface="Century Gothic"/>
                <a:cs typeface="Century Gothic"/>
              </a:rPr>
              <a:t>2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2641601" y="1042571"/>
            <a:ext cx="2770144" cy="2169530"/>
          </a:xfrm>
          <a:prstGeom prst="wedgeRectCallout">
            <a:avLst>
              <a:gd name="adj1" fmla="val 84778"/>
              <a:gd name="adj2" fmla="val 73384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sz="1600" dirty="0">
                <a:latin typeface="Century Gothic"/>
                <a:cs typeface="Century Gothic"/>
              </a:rPr>
              <a:t>Sillas colocadas como </a:t>
            </a:r>
            <a:r>
              <a:rPr lang="es" sz="1600" dirty="0" smtClean="0">
                <a:latin typeface="Century Gothic"/>
                <a:cs typeface="Century Gothic"/>
              </a:rPr>
              <a:t>una </a:t>
            </a:r>
            <a:r>
              <a:rPr lang="es" sz="1600" dirty="0">
                <a:latin typeface="Century Gothic"/>
                <a:cs typeface="Century Gothic"/>
              </a:rPr>
              <a:t>barrera: para disuadir </a:t>
            </a:r>
            <a:r>
              <a:rPr lang="en-US" sz="1600" dirty="0" smtClean="0">
                <a:latin typeface="Century Gothic"/>
                <a:cs typeface="Century Gothic"/>
              </a:rPr>
              <a:t/>
            </a:r>
            <a:br>
              <a:rPr lang="en-US" sz="1600" dirty="0" smtClean="0">
                <a:latin typeface="Century Gothic"/>
                <a:cs typeface="Century Gothic"/>
              </a:rPr>
            </a:br>
            <a:r>
              <a:rPr lang="es" sz="1600" dirty="0">
                <a:latin typeface="Century Gothic"/>
                <a:cs typeface="Century Gothic"/>
              </a:rPr>
              <a:t>a un niño de que </a:t>
            </a:r>
            <a:r>
              <a:rPr lang="es" sz="1600" dirty="0" smtClean="0">
                <a:latin typeface="Century Gothic"/>
                <a:cs typeface="Century Gothic"/>
              </a:rPr>
              <a:t>deambule, </a:t>
            </a:r>
            <a:r>
              <a:rPr lang="es" sz="1600" dirty="0">
                <a:latin typeface="Century Gothic"/>
                <a:cs typeface="Century Gothic"/>
              </a:rPr>
              <a:t>entrando y saliendo de </a:t>
            </a:r>
            <a:r>
              <a:rPr lang="es" sz="1600" dirty="0" smtClean="0">
                <a:latin typeface="Century Gothic"/>
                <a:cs typeface="Century Gothic"/>
              </a:rPr>
              <a:t>los centros</a:t>
            </a:r>
            <a:r>
              <a:rPr lang="es" sz="1600" dirty="0">
                <a:latin typeface="Century Gothic"/>
                <a:cs typeface="Century Gothic"/>
              </a:rPr>
              <a:t>, </a:t>
            </a:r>
            <a:r>
              <a:rPr lang="es" sz="1600" dirty="0" smtClean="0">
                <a:latin typeface="Century Gothic"/>
                <a:cs typeface="Century Gothic"/>
              </a:rPr>
              <a:t>sin quedarse a </a:t>
            </a:r>
            <a:r>
              <a:rPr lang="es" sz="1600" dirty="0">
                <a:latin typeface="Century Gothic"/>
                <a:cs typeface="Century Gothic"/>
              </a:rPr>
              <a:t>jugar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2229919" y="2306879"/>
            <a:ext cx="2729246" cy="1751941"/>
          </a:xfrm>
          <a:prstGeom prst="wedgeRectCallout">
            <a:avLst>
              <a:gd name="adj1" fmla="val -76817"/>
              <a:gd name="adj2" fmla="val 16435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dirty="0">
                <a:latin typeface="Century Gothic"/>
                <a:cs typeface="Century Gothic"/>
              </a:rPr>
              <a:t>Póster para turnarse: para alentar a ciertos niños </a:t>
            </a:r>
            <a:r>
              <a:rPr lang="es" dirty="0" smtClean="0">
                <a:latin typeface="Century Gothic"/>
                <a:cs typeface="Century Gothic"/>
              </a:rPr>
              <a:t>para </a:t>
            </a:r>
            <a:r>
              <a:rPr lang="es" dirty="0">
                <a:latin typeface="Century Gothic"/>
                <a:cs typeface="Century Gothic"/>
              </a:rPr>
              <a:t>que amplíen su </a:t>
            </a:r>
            <a:r>
              <a:rPr lang="es" dirty="0" smtClean="0">
                <a:latin typeface="Century Gothic"/>
                <a:cs typeface="Century Gothic"/>
              </a:rPr>
              <a:t>juego, </a:t>
            </a:r>
            <a:r>
              <a:rPr lang="es" dirty="0">
                <a:latin typeface="Century Gothic"/>
                <a:cs typeface="Century Gothic"/>
              </a:rPr>
              <a:t>explorando otros centros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5130800" y="4058821"/>
            <a:ext cx="2553175" cy="2169530"/>
          </a:xfrm>
          <a:prstGeom prst="wedgeRectCallout">
            <a:avLst>
              <a:gd name="adj1" fmla="val -8463"/>
              <a:gd name="adj2" fmla="val 9267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dirty="0">
                <a:latin typeface="Century Gothic"/>
                <a:cs typeface="Century Gothic"/>
              </a:rPr>
              <a:t>Materiales y estímulos </a:t>
            </a:r>
            <a:r>
              <a:rPr lang="es" dirty="0" smtClean="0">
                <a:latin typeface="Century Gothic"/>
                <a:cs typeface="Century Gothic"/>
              </a:rPr>
              <a:t>limitados: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s" dirty="0" smtClean="0">
                <a:latin typeface="Century Gothic"/>
                <a:cs typeface="Century Gothic"/>
              </a:rPr>
              <a:t>para </a:t>
            </a:r>
            <a:r>
              <a:rPr lang="es" dirty="0">
                <a:latin typeface="Century Gothic"/>
                <a:cs typeface="Century Gothic"/>
              </a:rPr>
              <a:t>tranquilizar a un niño </a:t>
            </a:r>
            <a:r>
              <a:rPr lang="es" dirty="0" smtClean="0">
                <a:latin typeface="Century Gothic"/>
                <a:cs typeface="Century Gothic"/>
              </a:rPr>
              <a:t>que </a:t>
            </a:r>
            <a:r>
              <a:rPr lang="es" dirty="0">
                <a:latin typeface="Century Gothic"/>
                <a:cs typeface="Century Gothic"/>
              </a:rPr>
              <a:t>se siente </a:t>
            </a:r>
            <a:r>
              <a:rPr lang="es" dirty="0" smtClean="0">
                <a:latin typeface="Century Gothic"/>
                <a:cs typeface="Century Gothic"/>
              </a:rPr>
              <a:t>abrumado </a:t>
            </a:r>
            <a:r>
              <a:rPr lang="es" dirty="0">
                <a:latin typeface="Century Gothic"/>
                <a:cs typeface="Century Gothic"/>
              </a:rPr>
              <a:t>cuando hay </a:t>
            </a:r>
            <a:r>
              <a:rPr lang="es" dirty="0" smtClean="0">
                <a:latin typeface="Century Gothic"/>
                <a:cs typeface="Century Gothic"/>
              </a:rPr>
              <a:t>demasiadas opciones</a:t>
            </a:r>
            <a:endParaRPr lang="e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9060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rke_County_School_District_Lynn_P0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" b="13860"/>
          <a:stretch/>
        </p:blipFill>
        <p:spPr>
          <a:xfrm>
            <a:off x="1816533" y="0"/>
            <a:ext cx="5494494" cy="685849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08518" y="236932"/>
            <a:ext cx="805639" cy="8056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8518" y="293611"/>
            <a:ext cx="8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3600" b="1">
                <a:solidFill>
                  <a:srgbClr val="009843"/>
                </a:solidFill>
                <a:latin typeface="Century Gothic"/>
                <a:cs typeface="Century Gothic"/>
              </a:rPr>
              <a:t>3</a:t>
            </a:r>
            <a:endParaRPr lang="en-US" sz="3600" b="1" dirty="0">
              <a:solidFill>
                <a:srgbClr val="009843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225793" y="1249931"/>
            <a:ext cx="2464733" cy="1825909"/>
          </a:xfrm>
          <a:prstGeom prst="wedgeRectCallout">
            <a:avLst>
              <a:gd name="adj1" fmla="val -8463"/>
              <a:gd name="adj2" fmla="val 9267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dirty="0" smtClean="0">
                <a:solidFill>
                  <a:srgbClr val="009843"/>
                </a:solidFill>
                <a:latin typeface="Century Gothic"/>
                <a:cs typeface="Century Gothic"/>
              </a:rPr>
              <a:t>La maestra </a:t>
            </a:r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ayuda </a:t>
            </a: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/>
            </a:r>
            <a:b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</a:br>
            <a:r>
              <a:rPr lang="es" dirty="0" smtClean="0">
                <a:solidFill>
                  <a:srgbClr val="009843"/>
                </a:solidFill>
                <a:latin typeface="Century Gothic"/>
                <a:cs typeface="Century Gothic"/>
              </a:rPr>
              <a:t>a una niña: </a:t>
            </a:r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para apoyar a </a:t>
            </a:r>
            <a:r>
              <a:rPr lang="es" dirty="0" smtClean="0">
                <a:solidFill>
                  <a:srgbClr val="009843"/>
                </a:solidFill>
                <a:latin typeface="Century Gothic"/>
                <a:cs typeface="Century Gothic"/>
              </a:rPr>
              <a:t>una niña </a:t>
            </a:r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que se siente </a:t>
            </a:r>
            <a:r>
              <a:rPr lang="es" dirty="0" smtClean="0">
                <a:solidFill>
                  <a:srgbClr val="009843"/>
                </a:solidFill>
                <a:latin typeface="Century Gothic"/>
                <a:cs typeface="Century Gothic"/>
              </a:rPr>
              <a:t>abrumada </a:t>
            </a: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/>
            </a:r>
            <a:b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</a:br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por las transiciones</a:t>
            </a:r>
            <a:endParaRPr lang="en-US" dirty="0">
              <a:solidFill>
                <a:srgbClr val="009843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750353" y="2438400"/>
            <a:ext cx="2868714" cy="1775012"/>
          </a:xfrm>
          <a:prstGeom prst="wedgeRectCallout">
            <a:avLst>
              <a:gd name="adj1" fmla="val -76116"/>
              <a:gd name="adj2" fmla="val 106343"/>
            </a:avLst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Objeto para la siguiente actividad: para ayudar a </a:t>
            </a:r>
            <a:r>
              <a:rPr lang="es" dirty="0" smtClean="0">
                <a:solidFill>
                  <a:srgbClr val="009843"/>
                </a:solidFill>
                <a:latin typeface="Century Gothic"/>
                <a:cs typeface="Century Gothic"/>
              </a:rPr>
              <a:t>que una niña enfoque su atención </a:t>
            </a:r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durante las transiciones</a:t>
            </a:r>
          </a:p>
        </p:txBody>
      </p:sp>
    </p:spTree>
    <p:extLst>
      <p:ext uri="{BB962C8B-B14F-4D97-AF65-F5344CB8AC3E}">
        <p14:creationId xmlns:p14="http://schemas.microsoft.com/office/powerpoint/2010/main" val="4240740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ok_Inlet_Stacey_P02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1"/>
          <a:stretch/>
        </p:blipFill>
        <p:spPr>
          <a:xfrm>
            <a:off x="1867766" y="1"/>
            <a:ext cx="5150808" cy="686310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8518" y="236932"/>
            <a:ext cx="805639" cy="80563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518" y="293611"/>
            <a:ext cx="8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3600" b="1">
                <a:solidFill>
                  <a:srgbClr val="009843"/>
                </a:solidFill>
                <a:latin typeface="Century Gothic"/>
                <a:cs typeface="Century Gothic"/>
              </a:rPr>
              <a:t>4</a:t>
            </a:r>
            <a:endParaRPr lang="en-US" sz="3600" b="1" dirty="0">
              <a:solidFill>
                <a:srgbClr val="009843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99534" y="2218267"/>
            <a:ext cx="2773668" cy="1885733"/>
          </a:xfrm>
          <a:prstGeom prst="wedgeRectCallout">
            <a:avLst>
              <a:gd name="adj1" fmla="val 39910"/>
              <a:gd name="adj2" fmla="val 102447"/>
            </a:avLst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Limpiapipas en lugar de </a:t>
            </a:r>
            <a:r>
              <a:rPr lang="es" dirty="0" smtClean="0">
                <a:solidFill>
                  <a:srgbClr val="009843"/>
                </a:solidFill>
                <a:latin typeface="Century Gothic"/>
                <a:cs typeface="Century Gothic"/>
              </a:rPr>
              <a:t>hilo/cordel</a:t>
            </a:r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: para ayudar a </a:t>
            </a:r>
            <a:r>
              <a:rPr lang="es" dirty="0" smtClean="0">
                <a:solidFill>
                  <a:srgbClr val="009843"/>
                </a:solidFill>
                <a:latin typeface="Century Gothic"/>
                <a:cs typeface="Century Gothic"/>
              </a:rPr>
              <a:t>una niña </a:t>
            </a:r>
            <a:br>
              <a:rPr lang="es" dirty="0" smtClean="0">
                <a:solidFill>
                  <a:srgbClr val="009843"/>
                </a:solidFill>
                <a:latin typeface="Century Gothic"/>
                <a:cs typeface="Century Gothic"/>
              </a:rPr>
            </a:br>
            <a:r>
              <a:rPr lang="es" dirty="0" smtClean="0">
                <a:solidFill>
                  <a:srgbClr val="009843"/>
                </a:solidFill>
                <a:latin typeface="Century Gothic"/>
                <a:cs typeface="Century Gothic"/>
              </a:rPr>
              <a:t>que </a:t>
            </a:r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tiene dificultades con las tareas de motricidad fina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6136023" y="3853440"/>
            <a:ext cx="2258469" cy="1552278"/>
          </a:xfrm>
          <a:prstGeom prst="wedgeRectCallout">
            <a:avLst>
              <a:gd name="adj1" fmla="val -51579"/>
              <a:gd name="adj2" fmla="val 77122"/>
            </a:avLst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dirty="0" smtClean="0">
                <a:solidFill>
                  <a:srgbClr val="009843"/>
                </a:solidFill>
                <a:latin typeface="Century Gothic"/>
                <a:cs typeface="Century Gothic"/>
              </a:rPr>
              <a:t>Charola/bandeja: </a:t>
            </a:r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para ayudar a </a:t>
            </a:r>
            <a:r>
              <a:rPr lang="es" dirty="0" smtClean="0">
                <a:solidFill>
                  <a:srgbClr val="009843"/>
                </a:solidFill>
                <a:latin typeface="Century Gothic"/>
                <a:cs typeface="Century Gothic"/>
              </a:rPr>
              <a:t>una niña </a:t>
            </a:r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a manejar los materiales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364032" y="4996135"/>
            <a:ext cx="2469777" cy="1636547"/>
          </a:xfrm>
          <a:prstGeom prst="wedgeRectCallout">
            <a:avLst>
              <a:gd name="adj1" fmla="val 72112"/>
              <a:gd name="adj2" fmla="val -22125"/>
            </a:avLst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Inicio de un </a:t>
            </a:r>
            <a:r>
              <a:rPr lang="es" dirty="0" smtClean="0">
                <a:solidFill>
                  <a:srgbClr val="009843"/>
                </a:solidFill>
                <a:latin typeface="Century Gothic"/>
                <a:cs typeface="Century Gothic"/>
              </a:rPr>
              <a:t>patrón: </a:t>
            </a:r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para </a:t>
            </a:r>
            <a:r>
              <a:rPr lang="es" dirty="0" smtClean="0">
                <a:solidFill>
                  <a:srgbClr val="009843"/>
                </a:solidFill>
                <a:latin typeface="Century Gothic"/>
                <a:cs typeface="Century Gothic"/>
              </a:rPr>
              <a:t>una niña </a:t>
            </a:r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que </a:t>
            </a:r>
            <a:r>
              <a:rPr lang="es-MX" dirty="0" smtClean="0">
                <a:solidFill>
                  <a:srgbClr val="009843"/>
                </a:solidFill>
                <a:latin typeface="Century Gothic"/>
                <a:cs typeface="Century Gothic"/>
              </a:rPr>
              <a:t>aún </a:t>
            </a:r>
            <a:r>
              <a:rPr lang="es" dirty="0" smtClean="0">
                <a:solidFill>
                  <a:srgbClr val="009843"/>
                </a:solidFill>
                <a:latin typeface="Century Gothic"/>
                <a:cs typeface="Century Gothic"/>
              </a:rPr>
              <a:t>no puede </a:t>
            </a:r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hacer uno en forma independiente</a:t>
            </a:r>
            <a:endParaRPr lang="en-US" dirty="0">
              <a:solidFill>
                <a:srgbClr val="009843"/>
              </a:solidFill>
              <a:latin typeface="Century Gothic"/>
              <a:cs typeface="Century Gothic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6136025" y="939942"/>
            <a:ext cx="2382680" cy="1574298"/>
          </a:xfrm>
          <a:prstGeom prst="wedgeRectCallout">
            <a:avLst>
              <a:gd name="adj1" fmla="val -43914"/>
              <a:gd name="adj2" fmla="val 94005"/>
            </a:avLst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Colores favoritos: para motivar a </a:t>
            </a:r>
            <a:r>
              <a:rPr lang="es" dirty="0" smtClean="0">
                <a:solidFill>
                  <a:srgbClr val="009843"/>
                </a:solidFill>
                <a:latin typeface="Century Gothic"/>
                <a:cs typeface="Century Gothic"/>
              </a:rPr>
              <a:t>una niña </a:t>
            </a:r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a que se involucre en</a:t>
            </a: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/>
            </a:r>
            <a:b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</a:br>
            <a:r>
              <a:rPr lang="es" dirty="0">
                <a:solidFill>
                  <a:srgbClr val="009843"/>
                </a:solidFill>
                <a:latin typeface="Century Gothic"/>
                <a:cs typeface="Century Gothic"/>
              </a:rPr>
              <a:t>la actividad </a:t>
            </a:r>
            <a:endParaRPr lang="en-US" dirty="0" smtClean="0">
              <a:solidFill>
                <a:srgbClr val="009843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1202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ds measuring milk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737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8518" y="236932"/>
            <a:ext cx="805639" cy="805639"/>
          </a:xfrm>
          <a:prstGeom prst="ellipse">
            <a:avLst/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518" y="293611"/>
            <a:ext cx="8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3600" b="1">
                <a:solidFill>
                  <a:schemeClr val="bg1"/>
                </a:solidFill>
                <a:latin typeface="Century Gothic"/>
                <a:cs typeface="Century Gothic"/>
              </a:rPr>
              <a:t>5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208517" y="1244159"/>
            <a:ext cx="2771749" cy="1922374"/>
          </a:xfrm>
          <a:prstGeom prst="wedgeRectCallout">
            <a:avLst>
              <a:gd name="adj1" fmla="val -8463"/>
              <a:gd name="adj2" fmla="val 9267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dirty="0" smtClean="0">
                <a:latin typeface="Century Gothic"/>
                <a:cs typeface="Century Gothic"/>
              </a:rPr>
              <a:t>Una compañera </a:t>
            </a:r>
            <a:r>
              <a:rPr lang="es" dirty="0">
                <a:latin typeface="Century Gothic"/>
                <a:cs typeface="Century Gothic"/>
              </a:rPr>
              <a:t>ayuda a un compañero: </a:t>
            </a:r>
            <a:r>
              <a:rPr lang="es" dirty="0" smtClean="0">
                <a:latin typeface="Century Gothic"/>
                <a:cs typeface="Century Gothic"/>
              </a:rPr>
              <a:t>una niña </a:t>
            </a:r>
            <a:r>
              <a:rPr lang="es" dirty="0">
                <a:latin typeface="Century Gothic"/>
                <a:cs typeface="Century Gothic"/>
              </a:rPr>
              <a:t>vierte leche para uno de los niños </a:t>
            </a:r>
            <a:r>
              <a:rPr lang="es" smtClean="0">
                <a:latin typeface="Century Gothic"/>
                <a:cs typeface="Century Gothic"/>
              </a:rPr>
              <a:t>y sirve de modelo </a:t>
            </a:r>
            <a:r>
              <a:rPr lang="es" dirty="0">
                <a:latin typeface="Century Gothic"/>
                <a:cs typeface="Century Gothic"/>
              </a:rPr>
              <a:t>para </a:t>
            </a:r>
            <a:r>
              <a:rPr lang="es" dirty="0" smtClean="0">
                <a:latin typeface="Century Gothic"/>
                <a:cs typeface="Century Gothic"/>
              </a:rPr>
              <a:t>otra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4916856" y="4622801"/>
            <a:ext cx="2464733" cy="2088870"/>
          </a:xfrm>
          <a:prstGeom prst="wedgeRectCallout">
            <a:avLst>
              <a:gd name="adj1" fmla="val -8463"/>
              <a:gd name="adj2" fmla="val 9267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dirty="0" smtClean="0">
                <a:latin typeface="Century Gothic"/>
                <a:cs typeface="Century Gothic"/>
              </a:rPr>
              <a:t>La maestra </a:t>
            </a:r>
            <a:r>
              <a:rPr lang="es" dirty="0">
                <a:latin typeface="Century Gothic"/>
                <a:cs typeface="Century Gothic"/>
              </a:rPr>
              <a:t>le da el envase lleno a </a:t>
            </a:r>
            <a:r>
              <a:rPr lang="es" dirty="0" smtClean="0">
                <a:latin typeface="Century Gothic"/>
                <a:cs typeface="Century Gothic"/>
              </a:rPr>
              <a:t>una niña </a:t>
            </a:r>
            <a:r>
              <a:rPr lang="es" dirty="0">
                <a:latin typeface="Century Gothic"/>
                <a:cs typeface="Century Gothic"/>
              </a:rPr>
              <a:t>mayor que tiene más fuerza motriz antes del turno de un niño más pequeño</a:t>
            </a:r>
          </a:p>
        </p:txBody>
      </p:sp>
    </p:spTree>
    <p:extLst>
      <p:ext uri="{BB962C8B-B14F-4D97-AF65-F5344CB8AC3E}">
        <p14:creationId xmlns:p14="http://schemas.microsoft.com/office/powerpoint/2010/main" val="69550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</Template>
  <TotalTime>46853</TotalTime>
  <Words>242</Words>
  <Application>Microsoft Macintosh PowerPoint</Application>
  <PresentationFormat>On-screen Show (4:3)</PresentationFormat>
  <Paragraphs>27</Paragraphs>
  <Slides>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Powerpoint_template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 Cameron</dc:creator>
  <cp:lastModifiedBy>Microsoft Office User</cp:lastModifiedBy>
  <cp:revision>262</cp:revision>
  <dcterms:created xsi:type="dcterms:W3CDTF">2012-06-21T21:51:01Z</dcterms:created>
  <dcterms:modified xsi:type="dcterms:W3CDTF">2015-05-19T19:15:04Z</dcterms:modified>
</cp:coreProperties>
</file>