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348" r:id="rId5"/>
    <p:sldId id="34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Merrill" initials="SM" lastIdx="1" clrIdx="0">
    <p:extLst>
      <p:ext uri="{19B8F6BF-5375-455C-9EA6-DF929625EA0E}">
        <p15:presenceInfo xmlns:p15="http://schemas.microsoft.com/office/powerpoint/2012/main" userId="S::sarah.merrill_acf.hhs.gov#ext#@zerotothree.org::3e53af37-13da-40ef-af67-5944c6d404e8" providerId="AD"/>
      </p:ext>
    </p:extLst>
  </p:cmAuthor>
  <p:cmAuthor id="2" name="Faith Polk" initials="FP" lastIdx="1" clrIdx="1">
    <p:extLst>
      <p:ext uri="{19B8F6BF-5375-455C-9EA6-DF929625EA0E}">
        <p15:presenceInfo xmlns:p15="http://schemas.microsoft.com/office/powerpoint/2012/main" userId="S::fpolk@wested.org::befa10be-b4ea-495c-9eea-611b0a1c52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4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2-28T16:47:21.56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0"/>
      <inkml:brushProperty name="anchorY" value="0"/>
      <inkml:brushProperty name="scaleFactor" value="0.5"/>
    </inkml:brush>
  </inkml:definitions>
  <inkml:trace contextRef="#ctx0" brushRef="#br0">0 0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425C9-4442-4CBD-BE79-E5A8FC1290AD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12E6D-1551-4BBB-B4DF-4E36BE244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31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FF6CDF-794E-4427-A88F-D37E84A406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3494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his is not nee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DCA87-6718-4B11-ACDA-C3CAD9501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86EA02-5309-4A7C-97AE-67572CEA20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B18CC-32F2-406F-A82D-B343E74641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731B8-4D12-4383-AEAF-3DCC41737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F08F3-6AA2-4880-B565-24ADBA362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FE7B8F-2F6F-4E8A-ACC3-A5E78D3B48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758E707-2758-4A96-98AE-211E09AC9AE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15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97E29-D7BD-4564-9DD0-6FBE920E6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24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F82E2-91E1-4645-907D-3A0DBF82F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64F08-90DD-485A-80DC-EE4A93D219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BF607-0DF4-4BF0-99C6-4EEED6139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BDE48-251C-462F-A9E9-8C20CD71C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168794A4-6746-4BD1-9562-7991C59DB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9F79A38-6CD0-4066-9D39-68C996B4E1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2D11C08-7E4B-4240-B412-5D0B509027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4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2295F-E6A2-48C9-AA8F-E678C6433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24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588DB-3C9C-4B98-9195-43026C8D1B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22A6F6-DB0D-4B34-8A5C-E40E90300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8E5414-E16B-4479-A3E1-64747F445A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7BA76-4374-4112-A76D-64A8E3DEE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F06119-8E55-41DF-A6D9-E69E294CC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333EA2E9-E8AB-45CE-B58F-989B419D2E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172CF27-AD3F-4F0F-B2AB-9AECCB2E552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A8A235-194F-411B-891A-8CEFA36B13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510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D4A7E-A688-4E13-AE6F-376D04B15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8FDDD-FE61-461E-B8CD-D904A5223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9003A-7E2A-4A88-A273-F8091EDB0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5E2D82-5797-4334-B5F9-3ECD0A4F10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9AF3BE-164C-4DE8-9D39-0C3BB96BF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6A85F0-8328-4A3C-9E10-FFCC49A3E2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7825FA-71E5-42D0-A69E-AB86CA3B2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73569E-43ED-4E83-8BF6-093E6883F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EF493B-E6A9-4C8E-8012-A947C534F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15CACF0-901A-494E-BD8A-D23C97EAAB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82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204C2-91EA-48C9-A155-980C50D84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24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47D938-A0DE-4D3F-A11E-4BCD8FD4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5DB100-4AAA-4BF0-B82D-EF8B07218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982B8E-BC79-4E84-B703-2E1BD210B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3017CFD4-F8EB-4F6B-B4FC-7D4C42F827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58BA033-7F8C-45A0-BFFA-8C4A7A4E30F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A0D6B42-2626-465A-9E46-64ABE31CC2B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451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/full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F72074-52E6-405E-91DB-2F59C65CAB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C86D94-C871-404D-B845-3BA8BF69C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B515F-4FC9-4D2B-AB6B-369E69D5A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9E9AC3-D69B-4A12-B584-876F0C68C6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290959-59C0-414F-AA3A-2534A4BBA80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8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220A-F6A6-4E12-BCC5-A4D3BC9A3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64104"/>
            <a:ext cx="6172200" cy="42969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B1E6DE-414D-4E4F-BA0E-E84CE6266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564104"/>
            <a:ext cx="3932237" cy="430488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2C2971-DEAF-4AF1-A40C-0D70A7315C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54DD35-FF78-432A-8386-457086B66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039DE-84D5-4246-B777-681AD6B1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EA53FFFF-5D75-4884-9DC5-7DC50253CF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8C5699F-09F6-4206-A5ED-86193E9839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83542B-566C-4E3A-BDE3-3262125F8BE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A15D9247-473C-467F-87C2-4E399B184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24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6203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8047E-4F8B-42A2-9F0D-F872BCC57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03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3CD609-6B30-4158-8A1D-2576936F77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27584"/>
            <a:ext cx="6172200" cy="453346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BE2C2C-C3C8-4D9D-AC29-37227350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990419-3CFB-4114-80D8-4F18C9597D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6CB2A-5EAD-49DD-ACA2-ECD848609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D20D2F-1BE7-485B-BFFF-27655BF7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650D1F96-2BC4-4091-B7DB-7E4AF7BC0F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85334"/>
            <a:ext cx="10515600" cy="1422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1EBE06C-76C7-463A-933E-437BD82E75B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603C0AD-145F-4FBF-B9D9-E5707936F0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76" y="6176963"/>
            <a:ext cx="4644852" cy="57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60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0A35419-6147-4661-8BDA-E07612AEF712}"/>
              </a:ext>
            </a:extLst>
          </p:cNvPr>
          <p:cNvSpPr/>
          <p:nvPr userDrawn="1"/>
        </p:nvSpPr>
        <p:spPr>
          <a:xfrm>
            <a:off x="1" y="0"/>
            <a:ext cx="948906" cy="6858000"/>
          </a:xfrm>
          <a:prstGeom prst="rect">
            <a:avLst/>
          </a:prstGeom>
          <a:solidFill>
            <a:srgbClr val="186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8047E-4F8B-42A2-9F0D-F872BCC57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683" y="434350"/>
            <a:ext cx="3932237" cy="8703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3CD609-6B30-4158-8A1D-2576936F77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48907" y="0"/>
            <a:ext cx="4986068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BE2C2C-C3C8-4D9D-AC29-37227350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1683" y="17375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990419-3CFB-4114-80D8-4F18C9597D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1B4D1-B369-4203-A25D-E8C8777305A3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6CB2A-5EAD-49DD-ACA2-ECD848609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D20D2F-1BE7-485B-BFFF-27655BF7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1CFE6F-A8A7-41C7-A200-07606CC30E4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EBE06C-76C7-463A-933E-437BD82E75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60" y="-17746"/>
            <a:ext cx="1266738" cy="993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956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401BDF-3040-4674-98E2-3E90B57DA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73E270-3BB7-4B98-931A-8E5D28E4C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897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HSPPS Supports Cultural Responsiveness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27584"/>
            <a:ext cx="10686691" cy="4900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/>
              <a:t>1302 Subpart C - Education and Child Development Program Services 1302.35 </a:t>
            </a:r>
          </a:p>
          <a:p>
            <a:pPr marL="0" indent="0">
              <a:buNone/>
            </a:pPr>
            <a:r>
              <a:rPr lang="en-US" sz="2600" dirty="0"/>
              <a:t>(a) A program must implement a research-based curriculum that delivers developmentally, linguistically, and </a:t>
            </a:r>
            <a:r>
              <a:rPr lang="en-US" sz="2600" b="1" dirty="0"/>
              <a:t>culturally appropriate </a:t>
            </a:r>
            <a:r>
              <a:rPr lang="en-US" sz="2600" dirty="0"/>
              <a:t>home visits and group socialization activities that support children’s cognitive, social, and emotional growth for later success in school. </a:t>
            </a:r>
          </a:p>
          <a:p>
            <a:pPr marL="0" indent="0">
              <a:buNone/>
            </a:pPr>
            <a:r>
              <a:rPr lang="en-US" sz="2600" dirty="0"/>
              <a:t>(d) A program that operates the home-based option must:</a:t>
            </a:r>
          </a:p>
          <a:p>
            <a:r>
              <a:rPr lang="en-US" sz="2600" dirty="0"/>
              <a:t>(1) Ensure home-visiting and group socializations implement a developmentally appropriate research-based early childhood home-based curriculum that:</a:t>
            </a:r>
          </a:p>
          <a:p>
            <a:r>
              <a:rPr lang="en-US" sz="2600" dirty="0"/>
              <a:t>(</a:t>
            </a:r>
            <a:r>
              <a:rPr lang="en-US" sz="2600" dirty="0" err="1"/>
              <a:t>i</a:t>
            </a:r>
            <a:r>
              <a:rPr lang="en-US" sz="2600" dirty="0"/>
              <a:t>) Promotes the parent’s role as the child’s teacher through experiences focused on the parent-child relationship and, as appropriate, </a:t>
            </a:r>
            <a:r>
              <a:rPr lang="en-US" sz="2600" b="1" dirty="0"/>
              <a:t>the family’s traditions, culture, values, and beliefs.</a:t>
            </a:r>
          </a:p>
        </p:txBody>
      </p:sp>
    </p:spTree>
    <p:extLst>
      <p:ext uri="{BB962C8B-B14F-4D97-AF65-F5344CB8AC3E}">
        <p14:creationId xmlns:p14="http://schemas.microsoft.com/office/powerpoint/2010/main" val="325149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BFE3DD-5AC1-684C-B4F0-AD7FA6855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327584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Inviting Families to </a:t>
            </a:r>
            <a:r>
              <a:rPr lang="en-US" b="1"/>
              <a:t>Share Their </a:t>
            </a:r>
            <a:r>
              <a:rPr lang="en-US" b="1" dirty="0"/>
              <a:t>Cultures </a:t>
            </a:r>
            <a:br>
              <a:rPr lang="en-US" b="1" dirty="0"/>
            </a:br>
            <a:r>
              <a:rPr lang="en-US" b="1" dirty="0"/>
              <a:t>with Home Visitors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D75BCE38-5B8F-F740-BD10-2B78C281F5B5}"/>
                  </a:ext>
                </a:extLst>
              </p14:cNvPr>
              <p14:cNvContentPartPr/>
              <p14:nvPr/>
            </p14:nvContentPartPr>
            <p14:xfrm>
              <a:off x="6119680" y="-34520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D75BCE38-5B8F-F740-BD10-2B78C281F5B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01680" y="-52520"/>
                <a:ext cx="36000" cy="36000"/>
              </a:xfrm>
              <a:prstGeom prst="rect">
                <a:avLst/>
              </a:prstGeom>
            </p:spPr>
          </p:pic>
        </mc:Fallback>
      </mc:AlternateContent>
      <p:pic>
        <p:nvPicPr>
          <p:cNvPr id="12" name="Picture 11" descr="A group of people sitting around a living room playing a video game&#10;&#10;Description automatically generated">
            <a:extLst>
              <a:ext uri="{FF2B5EF4-FFF2-40B4-BE49-F238E27FC236}">
                <a16:creationId xmlns:a16="http://schemas.microsoft.com/office/drawing/2014/main" id="{4371CAE7-D096-0540-8B7D-E14154610EC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482" y="1656076"/>
            <a:ext cx="8207769" cy="431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6779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4C0ACEA8DAF04D970A1715B66301EA" ma:contentTypeVersion="10" ma:contentTypeDescription="Create a new document." ma:contentTypeScope="" ma:versionID="9041ff28876c537520f6b126ace39bd4">
  <xsd:schema xmlns:xsd="http://www.w3.org/2001/XMLSchema" xmlns:xs="http://www.w3.org/2001/XMLSchema" xmlns:p="http://schemas.microsoft.com/office/2006/metadata/properties" xmlns:ns2="638e6b88-029d-4974-94ab-4f46eee0f699" xmlns:ns3="86c47be5-a538-494d-86ba-4575a1c11fbc" targetNamespace="http://schemas.microsoft.com/office/2006/metadata/properties" ma:root="true" ma:fieldsID="a0c2c3e96807e4f5b6bc544139305446" ns2:_="" ns3:_="">
    <xsd:import namespace="638e6b88-029d-4974-94ab-4f46eee0f699"/>
    <xsd:import namespace="86c47be5-a538-494d-86ba-4575a1c11fb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8e6b88-029d-4974-94ab-4f46eee0f6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c47be5-a538-494d-86ba-4575a1c11f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stSharedByUser xmlns="638e6b88-029d-4974-94ab-4f46eee0f699" xsi:nil="true"/>
    <SharedWithUsers xmlns="638e6b88-029d-4974-94ab-4f46eee0f699">
      <UserInfo>
        <DisplayName/>
        <AccountId xsi:nil="true"/>
        <AccountType/>
      </UserInfo>
    </SharedWithUsers>
    <LastSharedByTime xmlns="638e6b88-029d-4974-94ab-4f46eee0f699" xsi:nil="true"/>
  </documentManagement>
</p:properties>
</file>

<file path=customXml/itemProps1.xml><?xml version="1.0" encoding="utf-8"?>
<ds:datastoreItem xmlns:ds="http://schemas.openxmlformats.org/officeDocument/2006/customXml" ds:itemID="{825E8756-4C66-41E5-A151-002AF868E0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8e6b88-029d-4974-94ab-4f46eee0f699"/>
    <ds:schemaRef ds:uri="86c47be5-a538-494d-86ba-4575a1c11f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4FDD05-D054-427F-B2FF-3B730D9E94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C36E91-22A1-41AB-A858-CBDC0E3D7534}">
  <ds:schemaRefs>
    <ds:schemaRef ds:uri="http://schemas.microsoft.com/office/2006/metadata/properties"/>
    <ds:schemaRef ds:uri="http://schemas.microsoft.com/office/infopath/2007/PartnerControls"/>
    <ds:schemaRef ds:uri="638e6b88-029d-4974-94ab-4f46eee0f69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30</Words>
  <Application>Microsoft Office PowerPoint</Application>
  <PresentationFormat>Widescreen</PresentationFormat>
  <Paragraphs>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HSPPS Supports Cultural Responsiveness</vt:lpstr>
      <vt:lpstr>Inviting Families to Share Their Cultures  with Home Visitors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HSPPS Supports Cultural Responsiveness</dc:title>
  <dc:creator>Treshawn Anderson</dc:creator>
  <cp:lastModifiedBy>Cynthia Dehner</cp:lastModifiedBy>
  <cp:revision>6</cp:revision>
  <dcterms:created xsi:type="dcterms:W3CDTF">2019-10-25T21:17:18Z</dcterms:created>
  <dcterms:modified xsi:type="dcterms:W3CDTF">2020-05-29T20:41:09Z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0x0101001B4C0ACEA8DAF04D970A1715B66301EA</vt:lpwstr>
  </property>
  <property fmtid="{D5CDD505-2E9C-101B-9397-08002B2CF9AE}" pid="3" name="Order">
    <vt:r8>717000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emplateUrl">
    <vt:lpwstr/>
  </property>
  <property fmtid="{D5CDD505-2E9C-101B-9397-08002B2CF9AE}" pid="7" name="ComplianceAssetId">
    <vt:lpwstr/>
  </property>
  <property fmtid="{D5CDD505-2E9C-101B-9397-08002B2CF9AE}" pid="8" name="DocumentStatus">
    <vt:lpwstr>Manager Review</vt:lpwstr>
  </property>
</Properties>
</file>