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6" r:id="rId5"/>
    <p:sldId id="301" r:id="rId6"/>
    <p:sldId id="261" r:id="rId7"/>
    <p:sldId id="340" r:id="rId8"/>
    <p:sldId id="341" r:id="rId9"/>
    <p:sldId id="318" r:id="rId10"/>
    <p:sldId id="308" r:id="rId11"/>
    <p:sldId id="342" r:id="rId12"/>
    <p:sldId id="325" r:id="rId13"/>
    <p:sldId id="330" r:id="rId14"/>
    <p:sldId id="307" r:id="rId15"/>
    <p:sldId id="336" r:id="rId16"/>
    <p:sldId id="266" r:id="rId17"/>
    <p:sldId id="317" r:id="rId18"/>
    <p:sldId id="327" r:id="rId19"/>
    <p:sldId id="343" r:id="rId20"/>
    <p:sldId id="344" r:id="rId21"/>
    <p:sldId id="345" r:id="rId22"/>
    <p:sldId id="34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 userDrawn="1">
          <p15:clr>
            <a:srgbClr val="A4A3A4"/>
          </p15:clr>
        </p15:guide>
        <p15:guide id="2" orient="horz" pos="2390">
          <p15:clr>
            <a:srgbClr val="A4A3A4"/>
          </p15:clr>
        </p15:guide>
        <p15:guide id="3" orient="horz" pos="172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4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ckovich, Patricia (ACF) (CTR)" initials="M(" lastIdx="4" clrIdx="0"/>
  <p:cmAuthor id="2" name="Treshawn Anderson" initials="TA" lastIdx="2" clrIdx="1"/>
  <p:cmAuthor id="3" name="Elizabeth Zack" initials="" lastIdx="8" clrIdx="2"/>
  <p:cmAuthor id="4" name="Faith Polk" initials="FP" lastIdx="10" clrIdx="3"/>
  <p:cmAuthor id="5" name="Jennifer Crandell" initials="JC" lastIdx="15" clrIdx="4"/>
  <p:cmAuthor id="6" name="Osnat Zur" initials="OZ" lastIdx="5" clrIdx="5"/>
  <p:cmAuthor id="7" name="Osnat Zur" initials="OZ [2]" lastIdx="1" clrIdx="6"/>
  <p:cmAuthor id="8" name="Osnat Zur" initials="OZ [3]" lastIdx="1" clrIdx="7"/>
  <p:cmAuthor id="9" name="Osnat Zur" initials="OZ [4]" lastIdx="1" clrIdx="8"/>
  <p:cmAuthor id="10" name="Osnat Zur" initials="OZ [5]" lastIdx="1" clrIdx="9"/>
  <p:cmAuthor id="11" name="Osnat Zur" initials="OZ [6]" lastIdx="1" clrIdx="10"/>
  <p:cmAuthor id="12" name="Osnat Zur" initials="OZ [7]" lastIdx="1" clrIdx="11"/>
  <p:cmAuthor id="13" name="Osnat Zur" initials="OZ [8]" lastIdx="1" clrIdx="12"/>
  <p:cmAuthor id="14" name="Osnat Zur" initials="OZ [9]" lastIdx="1" clrIdx="13"/>
  <p:cmAuthor id="15" name="Osnat Zur" initials="OZ [10]" lastIdx="1" clrIdx="14"/>
  <p:cmAuthor id="16" name="Osnat Zur" initials="OZ [11]" lastIdx="1" clrIdx="15"/>
  <p:cmAuthor id="17" name="Osnat Zur" initials="OZ [12]" lastIdx="1" clrIdx="16"/>
  <p:cmAuthor id="18" name="Osnat Zur" initials="OZ [13]" lastIdx="1" clrIdx="17"/>
  <p:cmAuthor id="19" name="Osnat Zur" initials="OZ [14]" lastIdx="1" clrIdx="18"/>
  <p:cmAuthor id="20" name="Osnat Zur" initials="OZ [15]" lastIdx="1" clrIdx="19"/>
  <p:cmAuthor id="21" name="Osnat Zur" initials="OZ [16]" lastIdx="1" clrIdx="20"/>
  <p:cmAuthor id="22" name="Sarah Merrill" initials="SM" lastIdx="2" clrIdx="21">
    <p:extLst>
      <p:ext uri="{19B8F6BF-5375-455C-9EA6-DF929625EA0E}">
        <p15:presenceInfo xmlns:p15="http://schemas.microsoft.com/office/powerpoint/2012/main" userId="S::sarah.merrill_acf.hhs.gov#ext#@zerotothree.org::3e53af37-13da-40ef-af67-5944c6d404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040"/>
    <a:srgbClr val="BFD9F1"/>
    <a:srgbClr val="15AF80"/>
    <a:srgbClr val="21FF80"/>
    <a:srgbClr val="21FF06"/>
    <a:srgbClr val="108001"/>
    <a:srgbClr val="18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9E30E7-8762-44D2-A5E3-C67E1834F259}" v="1" dt="2020-12-18T19:09:34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4" autoAdjust="0"/>
    <p:restoredTop sz="81913" autoAdjust="0"/>
  </p:normalViewPr>
  <p:slideViewPr>
    <p:cSldViewPr snapToGrid="0">
      <p:cViewPr varScale="1">
        <p:scale>
          <a:sx n="70" d="100"/>
          <a:sy n="70" d="100"/>
        </p:scale>
        <p:origin x="317" y="77"/>
      </p:cViewPr>
      <p:guideLst>
        <p:guide orient="horz" pos="3048"/>
        <p:guide orient="horz" pos="2390"/>
        <p:guide orient="horz" pos="1728"/>
        <p:guide pos="3840"/>
        <p:guide pos="42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Burton" userId="8b011278-5f19-4c89-bed5-59098989f59c" providerId="ADAL" clId="{9506F5A7-6FD1-4025-8D58-7C57B1CFE203}"/>
    <pc:docChg chg="modSld">
      <pc:chgData name="Danielle Burton" userId="8b011278-5f19-4c89-bed5-59098989f59c" providerId="ADAL" clId="{9506F5A7-6FD1-4025-8D58-7C57B1CFE203}" dt="2020-06-08T18:40:25.003" v="4"/>
      <pc:docMkLst>
        <pc:docMk/>
      </pc:docMkLst>
      <pc:sldChg chg="addSp modSp">
        <pc:chgData name="Danielle Burton" userId="8b011278-5f19-4c89-bed5-59098989f59c" providerId="ADAL" clId="{9506F5A7-6FD1-4025-8D58-7C57B1CFE203}" dt="2020-06-08T18:40:25.003" v="4"/>
        <pc:sldMkLst>
          <pc:docMk/>
          <pc:sldMk cId="272658000" sldId="327"/>
        </pc:sldMkLst>
        <pc:picChg chg="add mod">
          <ac:chgData name="Danielle Burton" userId="8b011278-5f19-4c89-bed5-59098989f59c" providerId="ADAL" clId="{9506F5A7-6FD1-4025-8D58-7C57B1CFE203}" dt="2020-06-08T18:40:25.003" v="4"/>
          <ac:picMkLst>
            <pc:docMk/>
            <pc:sldMk cId="272658000" sldId="327"/>
            <ac:picMk id="5" creationId="{58CFED4E-8F81-498B-8BCE-42472B46DE05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271B4-8039-41A9-8EFC-E91797434F9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9F5E18-799D-4926-B6E2-C8ED4A5B7BCF}">
      <dgm:prSet phldrT="[Text]"/>
      <dgm:spPr/>
      <dgm:t>
        <a:bodyPr/>
        <a:lstStyle/>
        <a:p>
          <a:r>
            <a:rPr lang="en-US" dirty="0"/>
            <a:t>Learning From Families</a:t>
          </a:r>
        </a:p>
      </dgm:t>
    </dgm:pt>
    <dgm:pt modelId="{8B0A592A-1295-4B49-8CB5-93BDC913BE56}" type="parTrans" cxnId="{5E5EA4C5-B871-42C5-A6A3-C613B24E2CC5}">
      <dgm:prSet/>
      <dgm:spPr/>
      <dgm:t>
        <a:bodyPr/>
        <a:lstStyle/>
        <a:p>
          <a:endParaRPr lang="en-US"/>
        </a:p>
      </dgm:t>
    </dgm:pt>
    <dgm:pt modelId="{FCAB7898-54F7-43A5-B0DC-B6526B09C96F}" type="sibTrans" cxnId="{5E5EA4C5-B871-42C5-A6A3-C613B24E2CC5}">
      <dgm:prSet/>
      <dgm:spPr/>
      <dgm:t>
        <a:bodyPr/>
        <a:lstStyle/>
        <a:p>
          <a:endParaRPr lang="en-US"/>
        </a:p>
      </dgm:t>
    </dgm:pt>
    <dgm:pt modelId="{2CFC78D0-6D73-4085-BADF-094F1E6D67C6}">
      <dgm:prSet phldrT="[Text]" custT="1"/>
      <dgm:spPr/>
      <dgm:t>
        <a:bodyPr/>
        <a:lstStyle/>
        <a:p>
          <a:endParaRPr lang="en-US" sz="2000" b="1" dirty="0"/>
        </a:p>
      </dgm:t>
    </dgm:pt>
    <dgm:pt modelId="{56775544-44C1-4B2D-994F-B50A02C4E170}" type="parTrans" cxnId="{EB651DF0-0BBD-4925-BDF3-439393B61CE0}">
      <dgm:prSet/>
      <dgm:spPr/>
      <dgm:t>
        <a:bodyPr/>
        <a:lstStyle/>
        <a:p>
          <a:endParaRPr lang="en-US"/>
        </a:p>
      </dgm:t>
    </dgm:pt>
    <dgm:pt modelId="{E1A0C028-EC95-4B09-8EB3-7568F2937360}" type="sibTrans" cxnId="{EB651DF0-0BBD-4925-BDF3-439393B61CE0}">
      <dgm:prSet/>
      <dgm:spPr/>
      <dgm:t>
        <a:bodyPr/>
        <a:lstStyle/>
        <a:p>
          <a:endParaRPr lang="en-US"/>
        </a:p>
      </dgm:t>
    </dgm:pt>
    <dgm:pt modelId="{A8E28476-33DF-487F-97EE-97B6F6C5C0C8}">
      <dgm:prSet phldrT="[Text]" custT="1"/>
      <dgm:spPr/>
      <dgm:t>
        <a:bodyPr/>
        <a:lstStyle/>
        <a:p>
          <a:endParaRPr lang="en-US" sz="2000" b="1" dirty="0"/>
        </a:p>
      </dgm:t>
    </dgm:pt>
    <dgm:pt modelId="{DF4C174A-5CD9-4C50-A765-AA4E445485B3}" type="parTrans" cxnId="{5AD0F56D-11B8-4138-916C-D53F777BE370}">
      <dgm:prSet/>
      <dgm:spPr/>
      <dgm:t>
        <a:bodyPr/>
        <a:lstStyle/>
        <a:p>
          <a:endParaRPr lang="en-US"/>
        </a:p>
      </dgm:t>
    </dgm:pt>
    <dgm:pt modelId="{D6DD0F2F-2B5D-436D-8B6A-E77294ECEEA3}" type="sibTrans" cxnId="{5AD0F56D-11B8-4138-916C-D53F777BE370}">
      <dgm:prSet/>
      <dgm:spPr/>
      <dgm:t>
        <a:bodyPr/>
        <a:lstStyle/>
        <a:p>
          <a:endParaRPr lang="en-US"/>
        </a:p>
      </dgm:t>
    </dgm:pt>
    <dgm:pt modelId="{3B7E38A3-E29A-4545-A485-A19436A2646C}">
      <dgm:prSet phldrT="[Text]" custT="1"/>
      <dgm:spPr/>
      <dgm:t>
        <a:bodyPr/>
        <a:lstStyle/>
        <a:p>
          <a:pPr marL="0" indent="0" defTabSz="1149350">
            <a:tabLst/>
          </a:pPr>
          <a:r>
            <a:rPr lang="en-US" sz="2000" b="1" dirty="0"/>
            <a:t>Learning Experiences</a:t>
          </a:r>
        </a:p>
      </dgm:t>
    </dgm:pt>
    <dgm:pt modelId="{3A7593F7-CA02-4903-83A4-11E26045AE1D}" type="parTrans" cxnId="{AC9C0158-DB30-4C39-BBA3-2C61F10A952A}">
      <dgm:prSet/>
      <dgm:spPr/>
      <dgm:t>
        <a:bodyPr/>
        <a:lstStyle/>
        <a:p>
          <a:endParaRPr lang="en-US"/>
        </a:p>
      </dgm:t>
    </dgm:pt>
    <dgm:pt modelId="{3C72ED34-2658-418F-A887-3943D3269862}" type="sibTrans" cxnId="{AC9C0158-DB30-4C39-BBA3-2C61F10A952A}">
      <dgm:prSet/>
      <dgm:spPr/>
      <dgm:t>
        <a:bodyPr/>
        <a:lstStyle/>
        <a:p>
          <a:endParaRPr lang="en-US"/>
        </a:p>
      </dgm:t>
    </dgm:pt>
    <dgm:pt modelId="{8D631569-262F-4274-909D-3B372ED2825F}">
      <dgm:prSet phldrT="[Text]" custT="1"/>
      <dgm:spPr/>
      <dgm:t>
        <a:bodyPr/>
        <a:lstStyle/>
        <a:p>
          <a:r>
            <a:rPr lang="en-US" sz="2000" b="1" dirty="0"/>
            <a:t>Learning Environ-</a:t>
          </a:r>
          <a:r>
            <a:rPr lang="en-US" sz="2000" b="1" dirty="0" err="1"/>
            <a:t>ments</a:t>
          </a:r>
          <a:endParaRPr lang="en-US" sz="2000" b="1" dirty="0"/>
        </a:p>
      </dgm:t>
    </dgm:pt>
    <dgm:pt modelId="{59EF32DA-E8FE-4AB5-906E-74BE52095E9C}" type="parTrans" cxnId="{C0EE69E2-291D-4806-B1B2-3B31F2104D90}">
      <dgm:prSet/>
      <dgm:spPr/>
      <dgm:t>
        <a:bodyPr/>
        <a:lstStyle/>
        <a:p>
          <a:endParaRPr lang="en-US"/>
        </a:p>
      </dgm:t>
    </dgm:pt>
    <dgm:pt modelId="{7DD11018-F3B3-417C-9DEC-0E57C1E15D6B}" type="sibTrans" cxnId="{C0EE69E2-291D-4806-B1B2-3B31F2104D90}">
      <dgm:prSet/>
      <dgm:spPr/>
      <dgm:t>
        <a:bodyPr/>
        <a:lstStyle/>
        <a:p>
          <a:endParaRPr lang="en-US"/>
        </a:p>
      </dgm:t>
    </dgm:pt>
    <dgm:pt modelId="{507C014E-1DBA-43AD-BE05-4BC3DF4D1AA5}" type="pres">
      <dgm:prSet presAssocID="{DAE271B4-8039-41A9-8EFC-E91797434F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CFCC7B8-7F76-414B-AA02-D9D279D11902}" type="pres">
      <dgm:prSet presAssocID="{019F5E18-799D-4926-B6E2-C8ED4A5B7BCF}" presName="centerShape" presStyleLbl="node0" presStyleIdx="0" presStyleCnt="1" custScaleX="105208" custScaleY="108908"/>
      <dgm:spPr/>
    </dgm:pt>
    <dgm:pt modelId="{BE0A7BA8-B7FA-4F38-BCF7-F36AABB4AB84}" type="pres">
      <dgm:prSet presAssocID="{2CFC78D0-6D73-4085-BADF-094F1E6D67C6}" presName="node" presStyleLbl="node1" presStyleIdx="0" presStyleCnt="4" custScaleX="145460" custScaleY="121711" custRadScaleRad="100149" custRadScaleInc="9799">
        <dgm:presLayoutVars>
          <dgm:bulletEnabled val="1"/>
        </dgm:presLayoutVars>
      </dgm:prSet>
      <dgm:spPr/>
    </dgm:pt>
    <dgm:pt modelId="{94F4FEA0-52C3-43F5-8DC0-4901153502CD}" type="pres">
      <dgm:prSet presAssocID="{2CFC78D0-6D73-4085-BADF-094F1E6D67C6}" presName="dummy" presStyleCnt="0"/>
      <dgm:spPr/>
    </dgm:pt>
    <dgm:pt modelId="{6DED62D6-481B-42E3-A8A9-DB7E3E297C0F}" type="pres">
      <dgm:prSet presAssocID="{E1A0C028-EC95-4B09-8EB3-7568F2937360}" presName="sibTrans" presStyleLbl="sibTrans2D1" presStyleIdx="0" presStyleCnt="4" custScaleX="57645"/>
      <dgm:spPr/>
    </dgm:pt>
    <dgm:pt modelId="{3E2F5021-8BBB-4CFD-8987-4B8727CA05FE}" type="pres">
      <dgm:prSet presAssocID="{A8E28476-33DF-487F-97EE-97B6F6C5C0C8}" presName="node" presStyleLbl="node1" presStyleIdx="1" presStyleCnt="4" custScaleX="137547" custScaleY="132086" custRadScaleRad="126368" custRadScaleInc="197">
        <dgm:presLayoutVars>
          <dgm:bulletEnabled val="1"/>
        </dgm:presLayoutVars>
      </dgm:prSet>
      <dgm:spPr/>
    </dgm:pt>
    <dgm:pt modelId="{9A8E4931-4D5F-4239-9152-90E9029E9042}" type="pres">
      <dgm:prSet presAssocID="{A8E28476-33DF-487F-97EE-97B6F6C5C0C8}" presName="dummy" presStyleCnt="0"/>
      <dgm:spPr/>
    </dgm:pt>
    <dgm:pt modelId="{1B0E7D35-468B-412A-A1C4-4C16EB44EF6C}" type="pres">
      <dgm:prSet presAssocID="{D6DD0F2F-2B5D-436D-8B6A-E77294ECEEA3}" presName="sibTrans" presStyleLbl="sibTrans2D1" presStyleIdx="1" presStyleCnt="4" custScaleY="56465"/>
      <dgm:spPr/>
    </dgm:pt>
    <dgm:pt modelId="{E1245FC8-B429-48B9-B811-9264A27063A7}" type="pres">
      <dgm:prSet presAssocID="{3B7E38A3-E29A-4545-A485-A19436A2646C}" presName="node" presStyleLbl="node1" presStyleIdx="2" presStyleCnt="4" custScaleX="160059" custScaleY="135051" custRadScaleRad="100123" custRadScaleInc="-15869">
        <dgm:presLayoutVars>
          <dgm:bulletEnabled val="1"/>
        </dgm:presLayoutVars>
      </dgm:prSet>
      <dgm:spPr/>
    </dgm:pt>
    <dgm:pt modelId="{164EBE1C-A310-45C8-9FA0-BA9DF040D8D6}" type="pres">
      <dgm:prSet presAssocID="{3B7E38A3-E29A-4545-A485-A19436A2646C}" presName="dummy" presStyleCnt="0"/>
      <dgm:spPr/>
    </dgm:pt>
    <dgm:pt modelId="{717595B4-4710-4F10-B878-BCC599E0BCC5}" type="pres">
      <dgm:prSet presAssocID="{3C72ED34-2658-418F-A887-3943D3269862}" presName="sibTrans" presStyleLbl="sibTrans2D1" presStyleIdx="2" presStyleCnt="4" custScaleX="57428" custScaleY="99457"/>
      <dgm:spPr/>
    </dgm:pt>
    <dgm:pt modelId="{3DB4A5AD-082D-4284-AFE7-818ABA405FA7}" type="pres">
      <dgm:prSet presAssocID="{8D631569-262F-4274-909D-3B372ED2825F}" presName="node" presStyleLbl="node1" presStyleIdx="3" presStyleCnt="4" custScaleX="145171" custScaleY="132703" custRadScaleRad="115474" custRadScaleInc="121">
        <dgm:presLayoutVars>
          <dgm:bulletEnabled val="1"/>
        </dgm:presLayoutVars>
      </dgm:prSet>
      <dgm:spPr/>
    </dgm:pt>
    <dgm:pt modelId="{37334734-7310-43F0-8344-D6CDD2F45625}" type="pres">
      <dgm:prSet presAssocID="{8D631569-262F-4274-909D-3B372ED2825F}" presName="dummy" presStyleCnt="0"/>
      <dgm:spPr/>
    </dgm:pt>
    <dgm:pt modelId="{DEC9EBC0-9200-447E-A8BE-71331525D0C2}" type="pres">
      <dgm:prSet presAssocID="{7DD11018-F3B3-417C-9DEC-0E57C1E15D6B}" presName="sibTrans" presStyleLbl="sibTrans2D1" presStyleIdx="3" presStyleCnt="4" custScaleY="56658"/>
      <dgm:spPr/>
    </dgm:pt>
  </dgm:ptLst>
  <dgm:cxnLst>
    <dgm:cxn modelId="{51313D0E-B0FE-4A6F-9922-64A283CE5E94}" type="presOf" srcId="{3C72ED34-2658-418F-A887-3943D3269862}" destId="{717595B4-4710-4F10-B878-BCC599E0BCC5}" srcOrd="0" destOrd="0" presId="urn:microsoft.com/office/officeart/2005/8/layout/radial6"/>
    <dgm:cxn modelId="{5A081624-03D2-4208-9C0C-D415709D1277}" type="presOf" srcId="{8D631569-262F-4274-909D-3B372ED2825F}" destId="{3DB4A5AD-082D-4284-AFE7-818ABA405FA7}" srcOrd="0" destOrd="0" presId="urn:microsoft.com/office/officeart/2005/8/layout/radial6"/>
    <dgm:cxn modelId="{AE33433B-AEBF-4188-BB3C-BC566D930AE7}" type="presOf" srcId="{A8E28476-33DF-487F-97EE-97B6F6C5C0C8}" destId="{3E2F5021-8BBB-4CFD-8987-4B8727CA05FE}" srcOrd="0" destOrd="0" presId="urn:microsoft.com/office/officeart/2005/8/layout/radial6"/>
    <dgm:cxn modelId="{F906215D-FB26-403A-A3B7-C3787A56CF17}" type="presOf" srcId="{3B7E38A3-E29A-4545-A485-A19436A2646C}" destId="{E1245FC8-B429-48B9-B811-9264A27063A7}" srcOrd="0" destOrd="0" presId="urn:microsoft.com/office/officeart/2005/8/layout/radial6"/>
    <dgm:cxn modelId="{5AD0F56D-11B8-4138-916C-D53F777BE370}" srcId="{019F5E18-799D-4926-B6E2-C8ED4A5B7BCF}" destId="{A8E28476-33DF-487F-97EE-97B6F6C5C0C8}" srcOrd="1" destOrd="0" parTransId="{DF4C174A-5CD9-4C50-A765-AA4E445485B3}" sibTransId="{D6DD0F2F-2B5D-436D-8B6A-E77294ECEEA3}"/>
    <dgm:cxn modelId="{7BB9AC51-57CE-4855-9D64-53C860420151}" type="presOf" srcId="{2CFC78D0-6D73-4085-BADF-094F1E6D67C6}" destId="{BE0A7BA8-B7FA-4F38-BCF7-F36AABB4AB84}" srcOrd="0" destOrd="0" presId="urn:microsoft.com/office/officeart/2005/8/layout/radial6"/>
    <dgm:cxn modelId="{9ADF9D76-D31B-4E82-99C1-34391F8D87DA}" type="presOf" srcId="{E1A0C028-EC95-4B09-8EB3-7568F2937360}" destId="{6DED62D6-481B-42E3-A8A9-DB7E3E297C0F}" srcOrd="0" destOrd="0" presId="urn:microsoft.com/office/officeart/2005/8/layout/radial6"/>
    <dgm:cxn modelId="{AC9C0158-DB30-4C39-BBA3-2C61F10A952A}" srcId="{019F5E18-799D-4926-B6E2-C8ED4A5B7BCF}" destId="{3B7E38A3-E29A-4545-A485-A19436A2646C}" srcOrd="2" destOrd="0" parTransId="{3A7593F7-CA02-4903-83A4-11E26045AE1D}" sibTransId="{3C72ED34-2658-418F-A887-3943D3269862}"/>
    <dgm:cxn modelId="{1F1A568B-2893-4CD5-96AC-60E77BD0A648}" type="presOf" srcId="{DAE271B4-8039-41A9-8EFC-E91797434F95}" destId="{507C014E-1DBA-43AD-BE05-4BC3DF4D1AA5}" srcOrd="0" destOrd="0" presId="urn:microsoft.com/office/officeart/2005/8/layout/radial6"/>
    <dgm:cxn modelId="{3E5C6DC1-47F8-4234-A87E-B3A336C89D34}" type="presOf" srcId="{D6DD0F2F-2B5D-436D-8B6A-E77294ECEEA3}" destId="{1B0E7D35-468B-412A-A1C4-4C16EB44EF6C}" srcOrd="0" destOrd="0" presId="urn:microsoft.com/office/officeart/2005/8/layout/radial6"/>
    <dgm:cxn modelId="{5E5EA4C5-B871-42C5-A6A3-C613B24E2CC5}" srcId="{DAE271B4-8039-41A9-8EFC-E91797434F95}" destId="{019F5E18-799D-4926-B6E2-C8ED4A5B7BCF}" srcOrd="0" destOrd="0" parTransId="{8B0A592A-1295-4B49-8CB5-93BDC913BE56}" sibTransId="{FCAB7898-54F7-43A5-B0DC-B6526B09C96F}"/>
    <dgm:cxn modelId="{A5B08BC6-4DC8-40C8-9830-2E1B0B99676E}" type="presOf" srcId="{019F5E18-799D-4926-B6E2-C8ED4A5B7BCF}" destId="{0CFCC7B8-7F76-414B-AA02-D9D279D11902}" srcOrd="0" destOrd="0" presId="urn:microsoft.com/office/officeart/2005/8/layout/radial6"/>
    <dgm:cxn modelId="{C0EE69E2-291D-4806-B1B2-3B31F2104D90}" srcId="{019F5E18-799D-4926-B6E2-C8ED4A5B7BCF}" destId="{8D631569-262F-4274-909D-3B372ED2825F}" srcOrd="3" destOrd="0" parTransId="{59EF32DA-E8FE-4AB5-906E-74BE52095E9C}" sibTransId="{7DD11018-F3B3-417C-9DEC-0E57C1E15D6B}"/>
    <dgm:cxn modelId="{95A7F8EE-AEA8-4359-B879-3FE8BCBA33C3}" type="presOf" srcId="{7DD11018-F3B3-417C-9DEC-0E57C1E15D6B}" destId="{DEC9EBC0-9200-447E-A8BE-71331525D0C2}" srcOrd="0" destOrd="0" presId="urn:microsoft.com/office/officeart/2005/8/layout/radial6"/>
    <dgm:cxn modelId="{EB651DF0-0BBD-4925-BDF3-439393B61CE0}" srcId="{019F5E18-799D-4926-B6E2-C8ED4A5B7BCF}" destId="{2CFC78D0-6D73-4085-BADF-094F1E6D67C6}" srcOrd="0" destOrd="0" parTransId="{56775544-44C1-4B2D-994F-B50A02C4E170}" sibTransId="{E1A0C028-EC95-4B09-8EB3-7568F2937360}"/>
    <dgm:cxn modelId="{8AAD2C60-306C-4B29-9391-5A9047855BD3}" type="presParOf" srcId="{507C014E-1DBA-43AD-BE05-4BC3DF4D1AA5}" destId="{0CFCC7B8-7F76-414B-AA02-D9D279D11902}" srcOrd="0" destOrd="0" presId="urn:microsoft.com/office/officeart/2005/8/layout/radial6"/>
    <dgm:cxn modelId="{6DBD913D-5605-462C-9C0E-E571C6BA46AC}" type="presParOf" srcId="{507C014E-1DBA-43AD-BE05-4BC3DF4D1AA5}" destId="{BE0A7BA8-B7FA-4F38-BCF7-F36AABB4AB84}" srcOrd="1" destOrd="0" presId="urn:microsoft.com/office/officeart/2005/8/layout/radial6"/>
    <dgm:cxn modelId="{5B9EF4AB-2F94-4FA1-9DC3-50B362ECB58D}" type="presParOf" srcId="{507C014E-1DBA-43AD-BE05-4BC3DF4D1AA5}" destId="{94F4FEA0-52C3-43F5-8DC0-4901153502CD}" srcOrd="2" destOrd="0" presId="urn:microsoft.com/office/officeart/2005/8/layout/radial6"/>
    <dgm:cxn modelId="{E8E32545-2271-4855-AFD7-031786E87AD1}" type="presParOf" srcId="{507C014E-1DBA-43AD-BE05-4BC3DF4D1AA5}" destId="{6DED62D6-481B-42E3-A8A9-DB7E3E297C0F}" srcOrd="3" destOrd="0" presId="urn:microsoft.com/office/officeart/2005/8/layout/radial6"/>
    <dgm:cxn modelId="{544738D9-53C7-43A5-848E-5B3F149853E9}" type="presParOf" srcId="{507C014E-1DBA-43AD-BE05-4BC3DF4D1AA5}" destId="{3E2F5021-8BBB-4CFD-8987-4B8727CA05FE}" srcOrd="4" destOrd="0" presId="urn:microsoft.com/office/officeart/2005/8/layout/radial6"/>
    <dgm:cxn modelId="{C635F5F1-861F-457C-83FF-6F30560A0D69}" type="presParOf" srcId="{507C014E-1DBA-43AD-BE05-4BC3DF4D1AA5}" destId="{9A8E4931-4D5F-4239-9152-90E9029E9042}" srcOrd="5" destOrd="0" presId="urn:microsoft.com/office/officeart/2005/8/layout/radial6"/>
    <dgm:cxn modelId="{ECF4B612-DCC7-4650-87A3-6326458DE54C}" type="presParOf" srcId="{507C014E-1DBA-43AD-BE05-4BC3DF4D1AA5}" destId="{1B0E7D35-468B-412A-A1C4-4C16EB44EF6C}" srcOrd="6" destOrd="0" presId="urn:microsoft.com/office/officeart/2005/8/layout/radial6"/>
    <dgm:cxn modelId="{AF6C8D63-7325-4DCE-AFE3-9E1B97F6B0C0}" type="presParOf" srcId="{507C014E-1DBA-43AD-BE05-4BC3DF4D1AA5}" destId="{E1245FC8-B429-48B9-B811-9264A27063A7}" srcOrd="7" destOrd="0" presId="urn:microsoft.com/office/officeart/2005/8/layout/radial6"/>
    <dgm:cxn modelId="{A3BBCBD6-46D6-407A-B183-727F7F331340}" type="presParOf" srcId="{507C014E-1DBA-43AD-BE05-4BC3DF4D1AA5}" destId="{164EBE1C-A310-45C8-9FA0-BA9DF040D8D6}" srcOrd="8" destOrd="0" presId="urn:microsoft.com/office/officeart/2005/8/layout/radial6"/>
    <dgm:cxn modelId="{C21E41EB-FC3C-46F6-A986-932A824C7E01}" type="presParOf" srcId="{507C014E-1DBA-43AD-BE05-4BC3DF4D1AA5}" destId="{717595B4-4710-4F10-B878-BCC599E0BCC5}" srcOrd="9" destOrd="0" presId="urn:microsoft.com/office/officeart/2005/8/layout/radial6"/>
    <dgm:cxn modelId="{2BE956BC-68CF-4B56-BB26-2F3F42364092}" type="presParOf" srcId="{507C014E-1DBA-43AD-BE05-4BC3DF4D1AA5}" destId="{3DB4A5AD-082D-4284-AFE7-818ABA405FA7}" srcOrd="10" destOrd="0" presId="urn:microsoft.com/office/officeart/2005/8/layout/radial6"/>
    <dgm:cxn modelId="{EB23830A-8E58-41E8-BEBF-59BF33919410}" type="presParOf" srcId="{507C014E-1DBA-43AD-BE05-4BC3DF4D1AA5}" destId="{37334734-7310-43F0-8344-D6CDD2F45625}" srcOrd="11" destOrd="0" presId="urn:microsoft.com/office/officeart/2005/8/layout/radial6"/>
    <dgm:cxn modelId="{B95785CF-0BC4-475C-85BD-ED410266C4BD}" type="presParOf" srcId="{507C014E-1DBA-43AD-BE05-4BC3DF4D1AA5}" destId="{DEC9EBC0-9200-447E-A8BE-71331525D0C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1B87C8-E15E-9D44-8034-731C6931D188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190091-BFCF-4A4F-9502-FC5E6759CB2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do I know about children’s culture?</a:t>
          </a:r>
        </a:p>
      </dgm:t>
    </dgm:pt>
    <dgm:pt modelId="{FEF9D743-EC3B-4A40-A093-E56B7440EEEB}" type="parTrans" cxnId="{CCD56297-136B-F441-9420-C8459BD47463}">
      <dgm:prSet/>
      <dgm:spPr/>
      <dgm:t>
        <a:bodyPr/>
        <a:lstStyle/>
        <a:p>
          <a:endParaRPr lang="en-US"/>
        </a:p>
      </dgm:t>
    </dgm:pt>
    <dgm:pt modelId="{8AB5979F-6873-5C4D-BA8B-B9C8A67CD49F}" type="sibTrans" cxnId="{CCD56297-136B-F441-9420-C8459BD47463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en-US"/>
        </a:p>
      </dgm:t>
    </dgm:pt>
    <dgm:pt modelId="{D9497BF9-2772-C743-8293-A1C02B3AC72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What does my program’s curriculum offer?</a:t>
          </a:r>
        </a:p>
      </dgm:t>
    </dgm:pt>
    <dgm:pt modelId="{6719A8A5-F6D6-A744-8B8E-0593A7C73ED5}" type="parTrans" cxnId="{2DA0DBA6-D2C1-A548-8ACC-30CBE1484CFB}">
      <dgm:prSet/>
      <dgm:spPr/>
      <dgm:t>
        <a:bodyPr/>
        <a:lstStyle/>
        <a:p>
          <a:endParaRPr lang="en-US"/>
        </a:p>
      </dgm:t>
    </dgm:pt>
    <dgm:pt modelId="{EC49077A-ABCB-F742-AFAB-30DFB3041549}" type="sibTrans" cxnId="{2DA0DBA6-D2C1-A548-8ACC-30CBE1484CFB}">
      <dgm:prSet/>
      <dgm:spPr/>
      <dgm:t>
        <a:bodyPr/>
        <a:lstStyle/>
        <a:p>
          <a:endParaRPr lang="en-US"/>
        </a:p>
      </dgm:t>
    </dgm:pt>
    <dgm:pt modelId="{1DD2FB34-0F77-D846-9EB7-CD4247579F9D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How do I implement the curriculum responsive to children’s culture?</a:t>
          </a:r>
        </a:p>
      </dgm:t>
    </dgm:pt>
    <dgm:pt modelId="{F6C9C1FF-5609-8D48-B487-4DDD1EBA232C}" type="parTrans" cxnId="{40FB8788-DF9C-6045-9C9D-3212451E3800}">
      <dgm:prSet/>
      <dgm:spPr/>
      <dgm:t>
        <a:bodyPr/>
        <a:lstStyle/>
        <a:p>
          <a:endParaRPr lang="en-US"/>
        </a:p>
      </dgm:t>
    </dgm:pt>
    <dgm:pt modelId="{3C75E427-10A1-444C-A9D5-F88C49CD6C08}" type="sibTrans" cxnId="{40FB8788-DF9C-6045-9C9D-3212451E3800}">
      <dgm:prSet/>
      <dgm:spPr/>
      <dgm:t>
        <a:bodyPr/>
        <a:lstStyle/>
        <a:p>
          <a:endParaRPr lang="en-US"/>
        </a:p>
      </dgm:t>
    </dgm:pt>
    <dgm:pt modelId="{B3D7035A-4AC1-B742-8939-6C240D9AD46D}" type="pres">
      <dgm:prSet presAssocID="{9D1B87C8-E15E-9D44-8034-731C6931D188}" presName="linear" presStyleCnt="0">
        <dgm:presLayoutVars>
          <dgm:dir/>
          <dgm:resizeHandles val="exact"/>
        </dgm:presLayoutVars>
      </dgm:prSet>
      <dgm:spPr/>
    </dgm:pt>
    <dgm:pt modelId="{FD262A1E-07DC-EB4F-98A1-283F792CC051}" type="pres">
      <dgm:prSet presAssocID="{75190091-BFCF-4A4F-9502-FC5E6759CB2B}" presName="comp" presStyleCnt="0"/>
      <dgm:spPr/>
    </dgm:pt>
    <dgm:pt modelId="{2372988A-0586-9242-A299-C3AAF221FF30}" type="pres">
      <dgm:prSet presAssocID="{75190091-BFCF-4A4F-9502-FC5E6759CB2B}" presName="box" presStyleLbl="node1" presStyleIdx="0" presStyleCnt="3" custLinFactNeighborY="-11398"/>
      <dgm:spPr/>
    </dgm:pt>
    <dgm:pt modelId="{DE6B71F3-35F6-B242-A452-6B0E7FFC1EDF}" type="pres">
      <dgm:prSet presAssocID="{75190091-BFCF-4A4F-9502-FC5E6759CB2B}" presName="img" presStyleLbl="fgImgPlace1" presStyleIdx="0" presStyleCnt="3" custLinFactNeighborX="-6466" custLinFactNeighborY="376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24E2D22-4F3A-C748-A9A4-B925A40B3427}" type="pres">
      <dgm:prSet presAssocID="{75190091-BFCF-4A4F-9502-FC5E6759CB2B}" presName="text" presStyleLbl="node1" presStyleIdx="0" presStyleCnt="3">
        <dgm:presLayoutVars>
          <dgm:bulletEnabled val="1"/>
        </dgm:presLayoutVars>
      </dgm:prSet>
      <dgm:spPr/>
    </dgm:pt>
    <dgm:pt modelId="{496561AD-1FD4-514E-BF8A-A62EFDFE241D}" type="pres">
      <dgm:prSet presAssocID="{8AB5979F-6873-5C4D-BA8B-B9C8A67CD49F}" presName="spacer" presStyleCnt="0"/>
      <dgm:spPr/>
    </dgm:pt>
    <dgm:pt modelId="{3C3D9D2F-3332-364A-ADC2-7DAFF942F9F5}" type="pres">
      <dgm:prSet presAssocID="{D9497BF9-2772-C743-8293-A1C02B3AC72E}" presName="comp" presStyleCnt="0"/>
      <dgm:spPr/>
    </dgm:pt>
    <dgm:pt modelId="{0B88C9D6-5998-994F-BAED-951092A57C0E}" type="pres">
      <dgm:prSet presAssocID="{D9497BF9-2772-C743-8293-A1C02B3AC72E}" presName="box" presStyleLbl="node1" presStyleIdx="1" presStyleCnt="3"/>
      <dgm:spPr/>
    </dgm:pt>
    <dgm:pt modelId="{B248C6AF-7E41-C749-BB84-B640BE69FFF8}" type="pres">
      <dgm:prSet presAssocID="{D9497BF9-2772-C743-8293-A1C02B3AC72E}" presName="img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F0FC00B-AA3F-9548-B6F0-FF795F209EA7}" type="pres">
      <dgm:prSet presAssocID="{D9497BF9-2772-C743-8293-A1C02B3AC72E}" presName="text" presStyleLbl="node1" presStyleIdx="1" presStyleCnt="3">
        <dgm:presLayoutVars>
          <dgm:bulletEnabled val="1"/>
        </dgm:presLayoutVars>
      </dgm:prSet>
      <dgm:spPr/>
    </dgm:pt>
    <dgm:pt modelId="{677B8998-4888-4F46-9020-F118FC37A90E}" type="pres">
      <dgm:prSet presAssocID="{EC49077A-ABCB-F742-AFAB-30DFB3041549}" presName="spacer" presStyleCnt="0"/>
      <dgm:spPr/>
    </dgm:pt>
    <dgm:pt modelId="{2873FD01-DB7C-524C-B7DC-A3713D7F858A}" type="pres">
      <dgm:prSet presAssocID="{1DD2FB34-0F77-D846-9EB7-CD4247579F9D}" presName="comp" presStyleCnt="0"/>
      <dgm:spPr/>
    </dgm:pt>
    <dgm:pt modelId="{86C60543-3FAC-AC4A-9967-2E5FBCFCED9C}" type="pres">
      <dgm:prSet presAssocID="{1DD2FB34-0F77-D846-9EB7-CD4247579F9D}" presName="box" presStyleLbl="node1" presStyleIdx="2" presStyleCnt="3"/>
      <dgm:spPr/>
    </dgm:pt>
    <dgm:pt modelId="{B97A9B5A-1A0F-D745-B506-A759E6BE6D0E}" type="pres">
      <dgm:prSet presAssocID="{1DD2FB34-0F77-D846-9EB7-CD4247579F9D}" presName="img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B0BC23-BD96-DA43-ABB8-9EE062619F6C}" type="pres">
      <dgm:prSet presAssocID="{1DD2FB34-0F77-D846-9EB7-CD4247579F9D}" presName="text" presStyleLbl="node1" presStyleIdx="2" presStyleCnt="3">
        <dgm:presLayoutVars>
          <dgm:bulletEnabled val="1"/>
        </dgm:presLayoutVars>
      </dgm:prSet>
      <dgm:spPr/>
    </dgm:pt>
  </dgm:ptLst>
  <dgm:cxnLst>
    <dgm:cxn modelId="{C9F8180A-BF97-3C4C-B58D-1F905706F584}" type="presOf" srcId="{1DD2FB34-0F77-D846-9EB7-CD4247579F9D}" destId="{51B0BC23-BD96-DA43-ABB8-9EE062619F6C}" srcOrd="1" destOrd="0" presId="urn:microsoft.com/office/officeart/2005/8/layout/vList4"/>
    <dgm:cxn modelId="{AE856647-FA2A-8140-B005-F346EB92290D}" type="presOf" srcId="{1DD2FB34-0F77-D846-9EB7-CD4247579F9D}" destId="{86C60543-3FAC-AC4A-9967-2E5FBCFCED9C}" srcOrd="0" destOrd="0" presId="urn:microsoft.com/office/officeart/2005/8/layout/vList4"/>
    <dgm:cxn modelId="{F188F757-C9AB-D84D-B6E3-805E592AADA7}" type="presOf" srcId="{9D1B87C8-E15E-9D44-8034-731C6931D188}" destId="{B3D7035A-4AC1-B742-8939-6C240D9AD46D}" srcOrd="0" destOrd="0" presId="urn:microsoft.com/office/officeart/2005/8/layout/vList4"/>
    <dgm:cxn modelId="{40FB8788-DF9C-6045-9C9D-3212451E3800}" srcId="{9D1B87C8-E15E-9D44-8034-731C6931D188}" destId="{1DD2FB34-0F77-D846-9EB7-CD4247579F9D}" srcOrd="2" destOrd="0" parTransId="{F6C9C1FF-5609-8D48-B487-4DDD1EBA232C}" sibTransId="{3C75E427-10A1-444C-A9D5-F88C49CD6C08}"/>
    <dgm:cxn modelId="{DC247992-5845-A644-B1B6-AEA5AE8CDB83}" type="presOf" srcId="{75190091-BFCF-4A4F-9502-FC5E6759CB2B}" destId="{2372988A-0586-9242-A299-C3AAF221FF30}" srcOrd="0" destOrd="0" presId="urn:microsoft.com/office/officeart/2005/8/layout/vList4"/>
    <dgm:cxn modelId="{CCD56297-136B-F441-9420-C8459BD47463}" srcId="{9D1B87C8-E15E-9D44-8034-731C6931D188}" destId="{75190091-BFCF-4A4F-9502-FC5E6759CB2B}" srcOrd="0" destOrd="0" parTransId="{FEF9D743-EC3B-4A40-A093-E56B7440EEEB}" sibTransId="{8AB5979F-6873-5C4D-BA8B-B9C8A67CD49F}"/>
    <dgm:cxn modelId="{2DA0DBA6-D2C1-A548-8ACC-30CBE1484CFB}" srcId="{9D1B87C8-E15E-9D44-8034-731C6931D188}" destId="{D9497BF9-2772-C743-8293-A1C02B3AC72E}" srcOrd="1" destOrd="0" parTransId="{6719A8A5-F6D6-A744-8B8E-0593A7C73ED5}" sibTransId="{EC49077A-ABCB-F742-AFAB-30DFB3041549}"/>
    <dgm:cxn modelId="{82F41DC8-CC9F-F74F-B93D-14B9669E1CF6}" type="presOf" srcId="{D9497BF9-2772-C743-8293-A1C02B3AC72E}" destId="{0B88C9D6-5998-994F-BAED-951092A57C0E}" srcOrd="0" destOrd="0" presId="urn:microsoft.com/office/officeart/2005/8/layout/vList4"/>
    <dgm:cxn modelId="{C236EED9-26B1-864A-AFA1-5A7EEBDD27BC}" type="presOf" srcId="{D9497BF9-2772-C743-8293-A1C02B3AC72E}" destId="{DF0FC00B-AA3F-9548-B6F0-FF795F209EA7}" srcOrd="1" destOrd="0" presId="urn:microsoft.com/office/officeart/2005/8/layout/vList4"/>
    <dgm:cxn modelId="{6B2E0CDA-1B27-EC48-B887-6A6CAAD2279A}" type="presOf" srcId="{75190091-BFCF-4A4F-9502-FC5E6759CB2B}" destId="{824E2D22-4F3A-C748-A9A4-B925A40B3427}" srcOrd="1" destOrd="0" presId="urn:microsoft.com/office/officeart/2005/8/layout/vList4"/>
    <dgm:cxn modelId="{DB25B579-6711-F44E-B8FA-A140330D8E64}" type="presParOf" srcId="{B3D7035A-4AC1-B742-8939-6C240D9AD46D}" destId="{FD262A1E-07DC-EB4F-98A1-283F792CC051}" srcOrd="0" destOrd="0" presId="urn:microsoft.com/office/officeart/2005/8/layout/vList4"/>
    <dgm:cxn modelId="{627C4774-79F9-044C-8FE1-ECD54EAD9BB6}" type="presParOf" srcId="{FD262A1E-07DC-EB4F-98A1-283F792CC051}" destId="{2372988A-0586-9242-A299-C3AAF221FF30}" srcOrd="0" destOrd="0" presId="urn:microsoft.com/office/officeart/2005/8/layout/vList4"/>
    <dgm:cxn modelId="{E3717A48-F40C-E64A-95FC-9F59FC59B3DA}" type="presParOf" srcId="{FD262A1E-07DC-EB4F-98A1-283F792CC051}" destId="{DE6B71F3-35F6-B242-A452-6B0E7FFC1EDF}" srcOrd="1" destOrd="0" presId="urn:microsoft.com/office/officeart/2005/8/layout/vList4"/>
    <dgm:cxn modelId="{9E77E023-54E4-B640-AAA8-FE92356F477A}" type="presParOf" srcId="{FD262A1E-07DC-EB4F-98A1-283F792CC051}" destId="{824E2D22-4F3A-C748-A9A4-B925A40B3427}" srcOrd="2" destOrd="0" presId="urn:microsoft.com/office/officeart/2005/8/layout/vList4"/>
    <dgm:cxn modelId="{80189557-24C8-BC48-BB8D-B783B60E328E}" type="presParOf" srcId="{B3D7035A-4AC1-B742-8939-6C240D9AD46D}" destId="{496561AD-1FD4-514E-BF8A-A62EFDFE241D}" srcOrd="1" destOrd="0" presId="urn:microsoft.com/office/officeart/2005/8/layout/vList4"/>
    <dgm:cxn modelId="{92C4036E-3545-9846-B376-18A322EDC4A3}" type="presParOf" srcId="{B3D7035A-4AC1-B742-8939-6C240D9AD46D}" destId="{3C3D9D2F-3332-364A-ADC2-7DAFF942F9F5}" srcOrd="2" destOrd="0" presId="urn:microsoft.com/office/officeart/2005/8/layout/vList4"/>
    <dgm:cxn modelId="{41FA5A55-76A2-184F-B132-BCC5E173C44E}" type="presParOf" srcId="{3C3D9D2F-3332-364A-ADC2-7DAFF942F9F5}" destId="{0B88C9D6-5998-994F-BAED-951092A57C0E}" srcOrd="0" destOrd="0" presId="urn:microsoft.com/office/officeart/2005/8/layout/vList4"/>
    <dgm:cxn modelId="{16563DB8-D69C-1945-9A98-FA8C9EEEA96C}" type="presParOf" srcId="{3C3D9D2F-3332-364A-ADC2-7DAFF942F9F5}" destId="{B248C6AF-7E41-C749-BB84-B640BE69FFF8}" srcOrd="1" destOrd="0" presId="urn:microsoft.com/office/officeart/2005/8/layout/vList4"/>
    <dgm:cxn modelId="{0CBA2797-8DFD-9F45-BC2F-103FC2229D60}" type="presParOf" srcId="{3C3D9D2F-3332-364A-ADC2-7DAFF942F9F5}" destId="{DF0FC00B-AA3F-9548-B6F0-FF795F209EA7}" srcOrd="2" destOrd="0" presId="urn:microsoft.com/office/officeart/2005/8/layout/vList4"/>
    <dgm:cxn modelId="{7AAE99C1-A1A6-0D4F-8410-839945A5DB6E}" type="presParOf" srcId="{B3D7035A-4AC1-B742-8939-6C240D9AD46D}" destId="{677B8998-4888-4F46-9020-F118FC37A90E}" srcOrd="3" destOrd="0" presId="urn:microsoft.com/office/officeart/2005/8/layout/vList4"/>
    <dgm:cxn modelId="{347611AD-4347-C84F-A77D-63ED912FD59D}" type="presParOf" srcId="{B3D7035A-4AC1-B742-8939-6C240D9AD46D}" destId="{2873FD01-DB7C-524C-B7DC-A3713D7F858A}" srcOrd="4" destOrd="0" presId="urn:microsoft.com/office/officeart/2005/8/layout/vList4"/>
    <dgm:cxn modelId="{58633010-1C03-E342-ADA1-AD7653071146}" type="presParOf" srcId="{2873FD01-DB7C-524C-B7DC-A3713D7F858A}" destId="{86C60543-3FAC-AC4A-9967-2E5FBCFCED9C}" srcOrd="0" destOrd="0" presId="urn:microsoft.com/office/officeart/2005/8/layout/vList4"/>
    <dgm:cxn modelId="{648442CB-B03E-B34E-B0F2-D26BC87101AE}" type="presParOf" srcId="{2873FD01-DB7C-524C-B7DC-A3713D7F858A}" destId="{B97A9B5A-1A0F-D745-B506-A759E6BE6D0E}" srcOrd="1" destOrd="0" presId="urn:microsoft.com/office/officeart/2005/8/layout/vList4"/>
    <dgm:cxn modelId="{06103CC0-A976-1D4B-B259-CA04B1947C7F}" type="presParOf" srcId="{2873FD01-DB7C-524C-B7DC-A3713D7F858A}" destId="{51B0BC23-BD96-DA43-ABB8-9EE062619F6C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9EBC0-9200-447E-A8BE-71331525D0C2}">
      <dsp:nvSpPr>
        <dsp:cNvPr id="0" name=""/>
        <dsp:cNvSpPr/>
      </dsp:nvSpPr>
      <dsp:spPr>
        <a:xfrm>
          <a:off x="1133329" y="1312818"/>
          <a:ext cx="3801293" cy="2153737"/>
        </a:xfrm>
        <a:prstGeom prst="blockArc">
          <a:avLst>
            <a:gd name="adj1" fmla="val 10728547"/>
            <a:gd name="adj2" fmla="val 16914397"/>
            <a:gd name="adj3" fmla="val 463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95B4-4710-4F10-B878-BCC599E0BCC5}">
      <dsp:nvSpPr>
        <dsp:cNvPr id="0" name=""/>
        <dsp:cNvSpPr/>
      </dsp:nvSpPr>
      <dsp:spPr>
        <a:xfrm>
          <a:off x="1942182" y="588618"/>
          <a:ext cx="2183007" cy="3780652"/>
        </a:xfrm>
        <a:prstGeom prst="blockArc">
          <a:avLst>
            <a:gd name="adj1" fmla="val 4573150"/>
            <a:gd name="adj2" fmla="val 10893839"/>
            <a:gd name="adj3" fmla="val 463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E7D35-468B-412A-A1C4-4C16EB44EF6C}">
      <dsp:nvSpPr>
        <dsp:cNvPr id="0" name=""/>
        <dsp:cNvSpPr/>
      </dsp:nvSpPr>
      <dsp:spPr>
        <a:xfrm>
          <a:off x="1910710" y="1382852"/>
          <a:ext cx="3801293" cy="2146400"/>
        </a:xfrm>
        <a:prstGeom prst="blockArc">
          <a:avLst>
            <a:gd name="adj1" fmla="val 21555556"/>
            <a:gd name="adj2" fmla="val 6024515"/>
            <a:gd name="adj3" fmla="val 46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D62D6-481B-42E3-A8A9-DB7E3E297C0F}">
      <dsp:nvSpPr>
        <dsp:cNvPr id="0" name=""/>
        <dsp:cNvSpPr/>
      </dsp:nvSpPr>
      <dsp:spPr>
        <a:xfrm>
          <a:off x="2716116" y="486537"/>
          <a:ext cx="2191255" cy="3801293"/>
        </a:xfrm>
        <a:prstGeom prst="blockArc">
          <a:avLst>
            <a:gd name="adj1" fmla="val 15463479"/>
            <a:gd name="adj2" fmla="val 83086"/>
            <a:gd name="adj3" fmla="val 463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CC7B8-7F76-414B-AA02-D9D279D11902}">
      <dsp:nvSpPr>
        <dsp:cNvPr id="0" name=""/>
        <dsp:cNvSpPr/>
      </dsp:nvSpPr>
      <dsp:spPr>
        <a:xfrm>
          <a:off x="2401610" y="1477222"/>
          <a:ext cx="1840104" cy="19048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Learning From Families</a:t>
          </a:r>
        </a:p>
      </dsp:txBody>
      <dsp:txXfrm>
        <a:off x="2671087" y="1756176"/>
        <a:ext cx="1301150" cy="1346909"/>
      </dsp:txXfrm>
    </dsp:sp>
    <dsp:sp modelId="{BE0A7BA8-B7FA-4F38-BCF7-F36AABB4AB84}">
      <dsp:nvSpPr>
        <dsp:cNvPr id="0" name=""/>
        <dsp:cNvSpPr/>
      </dsp:nvSpPr>
      <dsp:spPr>
        <a:xfrm>
          <a:off x="2526577" y="-172000"/>
          <a:ext cx="1780882" cy="149012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2787381" y="46223"/>
        <a:ext cx="1259274" cy="1053674"/>
      </dsp:txXfrm>
    </dsp:sp>
    <dsp:sp modelId="{3E2F5021-8BBB-4CFD-8987-4B8727CA05FE}">
      <dsp:nvSpPr>
        <dsp:cNvPr id="0" name=""/>
        <dsp:cNvSpPr/>
      </dsp:nvSpPr>
      <dsp:spPr>
        <a:xfrm>
          <a:off x="4825772" y="1623479"/>
          <a:ext cx="1684002" cy="16171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</dsp:txBody>
      <dsp:txXfrm>
        <a:off x="5072388" y="1860304"/>
        <a:ext cx="1190770" cy="1143493"/>
      </dsp:txXfrm>
    </dsp:sp>
    <dsp:sp modelId="{E1245FC8-B429-48B9-B811-9264A27063A7}">
      <dsp:nvSpPr>
        <dsp:cNvPr id="0" name=""/>
        <dsp:cNvSpPr/>
      </dsp:nvSpPr>
      <dsp:spPr>
        <a:xfrm>
          <a:off x="2496127" y="3455351"/>
          <a:ext cx="1959619" cy="165344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149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en-US" sz="2000" b="1" kern="1200" dirty="0"/>
            <a:t>Learning Experiences</a:t>
          </a:r>
        </a:p>
      </dsp:txBody>
      <dsp:txXfrm>
        <a:off x="2783107" y="3697492"/>
        <a:ext cx="1385659" cy="1169162"/>
      </dsp:txXfrm>
    </dsp:sp>
    <dsp:sp modelId="{3DB4A5AD-082D-4284-AFE7-818ABA405FA7}">
      <dsp:nvSpPr>
        <dsp:cNvPr id="0" name=""/>
        <dsp:cNvSpPr/>
      </dsp:nvSpPr>
      <dsp:spPr>
        <a:xfrm>
          <a:off x="289133" y="1615924"/>
          <a:ext cx="1777344" cy="162469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Learning Environ-</a:t>
          </a:r>
          <a:r>
            <a:rPr lang="en-US" sz="2000" b="1" kern="1200" dirty="0" err="1"/>
            <a:t>ments</a:t>
          </a:r>
          <a:endParaRPr lang="en-US" sz="2000" b="1" kern="1200" dirty="0"/>
        </a:p>
      </dsp:txBody>
      <dsp:txXfrm>
        <a:off x="549419" y="1853855"/>
        <a:ext cx="1256772" cy="1148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2988A-0586-9242-A299-C3AAF221FF30}">
      <dsp:nvSpPr>
        <dsp:cNvPr id="0" name=""/>
        <dsp:cNvSpPr/>
      </dsp:nvSpPr>
      <dsp:spPr>
        <a:xfrm>
          <a:off x="0" y="0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What do I know about children’s culture?</a:t>
          </a:r>
        </a:p>
      </dsp:txBody>
      <dsp:txXfrm>
        <a:off x="2239099" y="0"/>
        <a:ext cx="8276500" cy="1359793"/>
      </dsp:txXfrm>
    </dsp:sp>
    <dsp:sp modelId="{DE6B71F3-35F6-B242-A452-6B0E7FFC1EDF}">
      <dsp:nvSpPr>
        <dsp:cNvPr id="0" name=""/>
        <dsp:cNvSpPr/>
      </dsp:nvSpPr>
      <dsp:spPr>
        <a:xfrm>
          <a:off x="0" y="176892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88C9D6-5998-994F-BAED-951092A57C0E}">
      <dsp:nvSpPr>
        <dsp:cNvPr id="0" name=""/>
        <dsp:cNvSpPr/>
      </dsp:nvSpPr>
      <dsp:spPr>
        <a:xfrm>
          <a:off x="0" y="1495772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What does my program’s curriculum offer?</a:t>
          </a:r>
        </a:p>
      </dsp:txBody>
      <dsp:txXfrm>
        <a:off x="2239099" y="1495772"/>
        <a:ext cx="8276500" cy="1359793"/>
      </dsp:txXfrm>
    </dsp:sp>
    <dsp:sp modelId="{B248C6AF-7E41-C749-BB84-B640BE69FFF8}">
      <dsp:nvSpPr>
        <dsp:cNvPr id="0" name=""/>
        <dsp:cNvSpPr/>
      </dsp:nvSpPr>
      <dsp:spPr>
        <a:xfrm>
          <a:off x="135979" y="1631751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C60543-3FAC-AC4A-9967-2E5FBCFCED9C}">
      <dsp:nvSpPr>
        <dsp:cNvPr id="0" name=""/>
        <dsp:cNvSpPr/>
      </dsp:nvSpPr>
      <dsp:spPr>
        <a:xfrm>
          <a:off x="0" y="2991544"/>
          <a:ext cx="10515600" cy="135979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>
              <a:solidFill>
                <a:schemeClr val="tx1"/>
              </a:solidFill>
            </a:rPr>
            <a:t>How do I implement the curriculum responsive to children’s culture?</a:t>
          </a:r>
        </a:p>
      </dsp:txBody>
      <dsp:txXfrm>
        <a:off x="2239099" y="2991544"/>
        <a:ext cx="8276500" cy="1359793"/>
      </dsp:txXfrm>
    </dsp:sp>
    <dsp:sp modelId="{B97A9B5A-1A0F-D745-B506-A759E6BE6D0E}">
      <dsp:nvSpPr>
        <dsp:cNvPr id="0" name=""/>
        <dsp:cNvSpPr/>
      </dsp:nvSpPr>
      <dsp:spPr>
        <a:xfrm>
          <a:off x="135979" y="3127524"/>
          <a:ext cx="2103120" cy="10878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458E7-3ED8-424D-AD88-25A0D5B7B85B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F6CDF-794E-4427-A88F-D37E84A40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9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0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7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78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23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1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51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4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9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1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54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FF6CDF-794E-4427-A88F-D37E84A406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185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4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5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5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09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08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79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F6CDF-794E-4427-A88F-D37E84A406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6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is is not nee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CA87-6718-4B11-ACDA-C3CAD9501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6EA02-5309-4A7C-97AE-67572CEA2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B18CC-32F2-406F-A82D-B343E7464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731B8-4D12-4383-AEAF-3DCC4173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F08F3-6AA2-4880-B565-24ADBA36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FE7B8F-2F6F-4E8A-ACC3-A5E78D3B4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58E707-2758-4A96-98AE-211E09AC9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97E29-D7BD-4564-9DD0-6FBE920E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F82E2-91E1-4645-907D-3A0DBF82F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64F08-90DD-485A-80DC-EE4A93D2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607-0DF4-4BF0-99C6-4EEED6139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DE48-251C-462F-A9E9-8C20CD71C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68794A4-6746-4BD1-9562-7991C59DB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F79A38-6CD0-4066-9D39-68C996B4E1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C08-7E4B-4240-B412-5D0B509027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4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295F-E6A2-48C9-AA8F-E678C6433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588DB-3C9C-4B98-9195-43026C8D1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22A6F6-DB0D-4B34-8A5C-E40E90300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E5414-E16B-4479-A3E1-64747F445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7BA76-4374-4112-A76D-64A8E3DEE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06119-8E55-41DF-A6D9-E69E294C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33EA2E9-E8AB-45CE-B58F-989B419D2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72CF27-AD3F-4F0F-B2AB-9AECCB2E5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A8A235-194F-411B-891A-8CEFA36B13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4A7E-A688-4E13-AE6F-376D04B1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FDDD-FE61-461E-B8CD-D904A5223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9003A-7E2A-4A88-A273-F8091EDB0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E2D82-5797-4334-B5F9-3ECD0A4F1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AF3BE-164C-4DE8-9D39-0C3BB96BF7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6A85F0-8328-4A3C-9E10-FFCC49A3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7825FA-71E5-42D0-A69E-AB86CA3B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73569E-43ED-4E83-8BF6-093E6883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493B-E6A9-4C8E-8012-A947C534F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5CACF0-901A-494E-BD8A-D23C97EA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04C2-91EA-48C9-A155-980C50D8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47D938-A0DE-4D3F-A11E-4BCD8FD4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DB100-4AAA-4BF0-B82D-EF8B07218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982B8E-BC79-4E84-B703-2E1BD210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017CFD4-F8EB-4F6B-B4FC-7D4C42F82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8BA033-7F8C-45A0-BFFA-8C4A7A4E3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D6B42-2626-465A-9E46-64ABE31CC2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/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72074-52E6-405E-91DB-2F59C65CA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C86D94-C871-404D-B845-3BA8BF69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B515F-4FC9-4D2B-AB6B-369E69D5A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E9AC3-D69B-4A12-B584-876F0C68C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290959-59C0-414F-AA3A-2534A4BBA8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1220A-F6A6-4E12-BCC5-A4D3BC9A3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64104"/>
            <a:ext cx="6172200" cy="42969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1E6DE-414D-4E4F-BA0E-E84CE6266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64104"/>
            <a:ext cx="3932237" cy="430488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C2971-DEAF-4AF1-A40C-0D70A7315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4DD35-FF78-432A-8386-457086B66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039DE-84D5-4246-B777-681AD6B1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EA53FFFF-5D75-4884-9DC5-7DC50253C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C5699F-09F6-4206-A5ED-86193E9839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83542B-566C-4E3A-BDE3-3262125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15D9247-473C-467F-87C2-4E399B1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4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59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27584"/>
            <a:ext cx="6172200" cy="4533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0D1F96-2BC4-4091-B7DB-7E4AF7BC0F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03C0AD-145F-4FBF-B9D9-E5707936F0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76" y="6176963"/>
            <a:ext cx="4644852" cy="5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A35419-6147-4661-8BDA-E07612AEF712}"/>
              </a:ext>
            </a:extLst>
          </p:cNvPr>
          <p:cNvSpPr/>
          <p:nvPr userDrawn="1"/>
        </p:nvSpPr>
        <p:spPr>
          <a:xfrm>
            <a:off x="1" y="0"/>
            <a:ext cx="948906" cy="6858000"/>
          </a:xfrm>
          <a:prstGeom prst="rect">
            <a:avLst/>
          </a:prstGeom>
          <a:solidFill>
            <a:srgbClr val="186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8047E-4F8B-42A2-9F0D-F872BCC57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683" y="434350"/>
            <a:ext cx="3932237" cy="8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CD609-6B30-4158-8A1D-2576936F77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48907" y="0"/>
            <a:ext cx="498606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BE2C2C-C3C8-4D9D-AC29-37227350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1683" y="17375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90419-3CFB-4114-80D8-4F18C959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B4D1-B369-4203-A25D-E8C8777305A3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6CB2A-5EAD-49DD-ACA2-ECD848609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20D2F-1BE7-485B-BFFF-27655BF7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1CFE6F-A8A7-41C7-A200-07606CC30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EBE06C-76C7-463A-933E-437BD82E7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3760" y="-17746"/>
            <a:ext cx="1266738" cy="99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01BDF-3040-4674-98E2-3E90B57D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73E270-3BB7-4B98-931A-8E5D28E4C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07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eclkc.ohs.acf.hhs.gov/video/culturally-responsive-curriculum-education-staf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different, table&#10;&#10;Description automatically generated">
            <a:extLst>
              <a:ext uri="{FF2B5EF4-FFF2-40B4-BE49-F238E27FC236}">
                <a16:creationId xmlns:a16="http://schemas.microsoft.com/office/drawing/2014/main" id="{7613CCD2-E9B5-40CC-9AE6-2511D246B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7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F7C28-36DF-3B45-844D-02177B1A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>
                <a:latin typeface="+mn-lt"/>
              </a:rPr>
              <a:t>How does your curriculum support a culturally responsive approach?</a:t>
            </a:r>
          </a:p>
        </p:txBody>
      </p:sp>
      <p:pic>
        <p:nvPicPr>
          <p:cNvPr id="10" name="Content Placeholder 9" descr="A group of people sitting at a picnic table&#10;&#10;Description automatically generated">
            <a:extLst>
              <a:ext uri="{FF2B5EF4-FFF2-40B4-BE49-F238E27FC236}">
                <a16:creationId xmlns:a16="http://schemas.microsoft.com/office/drawing/2014/main" id="{0B0D4187-C320-2C4A-816F-7CDAD0C001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495DE0-C680-6843-8826-3A5BC9BD4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2944" y="1825625"/>
            <a:ext cx="3800856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 dirty="0"/>
              <a:t>A curriculum should include guidance for culturally responsive:</a:t>
            </a:r>
          </a:p>
          <a:p>
            <a:r>
              <a:rPr lang="en-US" sz="2600" dirty="0"/>
              <a:t>Interactions</a:t>
            </a:r>
          </a:p>
          <a:p>
            <a:r>
              <a:rPr lang="en-US" sz="2600" dirty="0"/>
              <a:t>Learning Experiences</a:t>
            </a:r>
          </a:p>
          <a:p>
            <a:r>
              <a:rPr lang="en-US" sz="2600" dirty="0"/>
              <a:t>Learning Environments</a:t>
            </a:r>
          </a:p>
          <a:p>
            <a:pPr mar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8158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A6613-5155-7D42-9CFD-0F8C145829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6078" y="4087206"/>
            <a:ext cx="3685841" cy="26401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“Addressing cultural relevance in making curriculum choices and adaptations is a necessary, developmentally appropriate practice."</a:t>
            </a:r>
          </a:p>
          <a:p>
            <a:pPr algn="l"/>
            <a:r>
              <a:rPr lang="en-US" sz="1700" dirty="0"/>
              <a:t>Multicultural Principle 4, </a:t>
            </a:r>
            <a:r>
              <a:rPr lang="en-US" sz="1700" i="1" dirty="0"/>
              <a:t>Head Start Multicultural Principles</a:t>
            </a:r>
          </a:p>
          <a:p>
            <a:pPr algn="l"/>
            <a:endParaRPr lang="en-US" sz="1700" dirty="0"/>
          </a:p>
        </p:txBody>
      </p:sp>
      <p:pic>
        <p:nvPicPr>
          <p:cNvPr id="13" name="Picture 12" descr="A person holding a baby&#10;&#10;Description automatically generated">
            <a:extLst>
              <a:ext uri="{FF2B5EF4-FFF2-40B4-BE49-F238E27FC236}">
                <a16:creationId xmlns:a16="http://schemas.microsoft.com/office/drawing/2014/main" id="{337A8C48-BBB4-8449-B2FA-49A78DBC3D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3696822" cy="2556149"/>
          </a:xfrm>
          <a:prstGeom prst="rect">
            <a:avLst/>
          </a:prstGeom>
        </p:spPr>
      </p:pic>
      <p:pic>
        <p:nvPicPr>
          <p:cNvPr id="12" name="Picture 11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E94D434C-122E-7146-93EE-50CC96D7C93F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857689" y="10"/>
            <a:ext cx="3696821" cy="2544407"/>
          </a:xfrm>
          <a:prstGeom prst="rect">
            <a:avLst/>
          </a:prstGeom>
        </p:spPr>
      </p:pic>
      <p:pic>
        <p:nvPicPr>
          <p:cNvPr id="15" name="Picture 14" descr="A picture containing person, outdoor, tree, child&#10;&#10;Description automatically generated">
            <a:extLst>
              <a:ext uri="{FF2B5EF4-FFF2-40B4-BE49-F238E27FC236}">
                <a16:creationId xmlns:a16="http://schemas.microsoft.com/office/drawing/2014/main" id="{5F7F27B2-C206-BB4D-A655-067090ECCB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2697480"/>
            <a:ext cx="7554490" cy="416052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926754-442D-4B53-A993-1A758431F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78378" y="4003046"/>
            <a:ext cx="3383280" cy="0"/>
          </a:xfrm>
          <a:prstGeom prst="line">
            <a:avLst/>
          </a:prstGeom>
          <a:ln w="19050">
            <a:solidFill>
              <a:srgbClr val="F063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104B2760-4969-4CA7-A0E8-B3714ECE68A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2" t="10449" r="-1" b="-1"/>
          <a:stretch/>
        </p:blipFill>
        <p:spPr>
          <a:xfrm>
            <a:off x="7978378" y="3873429"/>
            <a:ext cx="3383280" cy="1296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FB86DC-2573-CB4B-9A88-D4A0DE041B44}"/>
              </a:ext>
            </a:extLst>
          </p:cNvPr>
          <p:cNvSpPr txBox="1"/>
          <p:nvPr/>
        </p:nvSpPr>
        <p:spPr>
          <a:xfrm>
            <a:off x="7866078" y="1490008"/>
            <a:ext cx="4045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Developmentally Appropriate</a:t>
            </a:r>
          </a:p>
          <a:p>
            <a:r>
              <a:rPr lang="en-US" sz="4000" b="1" dirty="0"/>
              <a:t>Practice </a:t>
            </a:r>
          </a:p>
        </p:txBody>
      </p:sp>
    </p:spTree>
    <p:extLst>
      <p:ext uri="{BB962C8B-B14F-4D97-AF65-F5344CB8AC3E}">
        <p14:creationId xmlns:p14="http://schemas.microsoft.com/office/powerpoint/2010/main" val="279394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763-A55E-2C48-8438-DAE7452C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Avoiding stereotypes and tokenism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40C39-2AE9-654B-842B-48051B6D1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5076" y="171980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LEARN from people about their cultures </a:t>
            </a:r>
          </a:p>
          <a:p>
            <a:r>
              <a:rPr lang="en-US" dirty="0"/>
              <a:t>EMPHASIZE diversity </a:t>
            </a:r>
            <a:r>
              <a:rPr lang="en-US" b="1" dirty="0"/>
              <a:t>within</a:t>
            </a:r>
            <a:r>
              <a:rPr lang="en-US" dirty="0"/>
              <a:t> as well as </a:t>
            </a:r>
            <a:r>
              <a:rPr lang="en-US" b="1" dirty="0"/>
              <a:t>across </a:t>
            </a:r>
            <a:r>
              <a:rPr lang="en-US" dirty="0"/>
              <a:t>cultures</a:t>
            </a:r>
          </a:p>
          <a:p>
            <a:r>
              <a:rPr lang="en-US" dirty="0"/>
              <a:t>INFUSE culture in meaningful ways throughout your curriculum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FB639-6927-0A4E-B4BA-A752A0027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19800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AVOID making assumptions about people based on their culture </a:t>
            </a:r>
          </a:p>
          <a:p>
            <a:r>
              <a:rPr lang="en-US" dirty="0"/>
              <a:t>AVOID using only one picture or activity to represent a whole culture</a:t>
            </a:r>
          </a:p>
          <a:p>
            <a:r>
              <a:rPr lang="en-US" dirty="0"/>
              <a:t>AVOID reducing culture to celebrations, food, clothes and art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55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4000" b="1" dirty="0"/>
              <a:t>A Culturally Responsive Approach to Curriculum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89677" y="5233570"/>
            <a:ext cx="3468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Engaging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Environments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10136" y="5212080"/>
            <a:ext cx="34778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/>
                </a:solidFill>
              </a:rPr>
              <a:t>Learning Experiences / Activities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92E7234-4EF2-C74F-924D-33E136E67EFF}"/>
              </a:ext>
            </a:extLst>
          </p:cNvPr>
          <p:cNvCxnSpPr/>
          <p:nvPr/>
        </p:nvCxnSpPr>
        <p:spPr>
          <a:xfrm>
            <a:off x="6096000" y="3302000"/>
            <a:ext cx="0" cy="728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1B6F7F0-0150-44EC-B007-72F45AC1A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46886"/>
              </p:ext>
            </p:extLst>
          </p:nvPr>
        </p:nvGraphicFramePr>
        <p:xfrm>
          <a:off x="2797672" y="1559671"/>
          <a:ext cx="6596655" cy="494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430D15C-624D-DF42-A217-B2F241B1D6EE}"/>
              </a:ext>
            </a:extLst>
          </p:cNvPr>
          <p:cNvSpPr txBox="1"/>
          <p:nvPr/>
        </p:nvSpPr>
        <p:spPr>
          <a:xfrm>
            <a:off x="5470080" y="1662462"/>
            <a:ext cx="1551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</a:rPr>
              <a:t>Interactions with Families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A94DD-D978-A947-8892-CDD14AF55380}"/>
              </a:ext>
            </a:extLst>
          </p:cNvPr>
          <p:cNvSpPr txBox="1"/>
          <p:nvPr/>
        </p:nvSpPr>
        <p:spPr>
          <a:xfrm>
            <a:off x="7668941" y="3611192"/>
            <a:ext cx="172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</a:rPr>
              <a:t>Interactions with Children</a:t>
            </a:r>
          </a:p>
        </p:txBody>
      </p:sp>
    </p:spTree>
    <p:extLst>
      <p:ext uri="{BB962C8B-B14F-4D97-AF65-F5344CB8AC3E}">
        <p14:creationId xmlns:p14="http://schemas.microsoft.com/office/powerpoint/2010/main" val="144413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EFA2-ED77-414F-B4C3-12C5C26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33" y="175157"/>
            <a:ext cx="10761133" cy="962459"/>
          </a:xfrm>
        </p:spPr>
        <p:txBody>
          <a:bodyPr>
            <a:noAutofit/>
          </a:bodyPr>
          <a:lstStyle/>
          <a:p>
            <a:r>
              <a:rPr lang="en-US" sz="3600" b="1" dirty="0"/>
              <a:t>A Culturally Responsive Approach: </a:t>
            </a:r>
            <a:br>
              <a:rPr lang="en-US" sz="3600" b="1" dirty="0"/>
            </a:br>
            <a:r>
              <a:rPr lang="en-US" sz="3600" b="1" dirty="0"/>
              <a:t>Learning from Families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B730F7-135A-CA4A-8FE0-3BC00EE3D318}"/>
              </a:ext>
            </a:extLst>
          </p:cNvPr>
          <p:cNvSpPr txBox="1">
            <a:spLocks/>
          </p:cNvSpPr>
          <p:nvPr/>
        </p:nvSpPr>
        <p:spPr>
          <a:xfrm>
            <a:off x="167259" y="2015067"/>
            <a:ext cx="4709541" cy="3219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800" dirty="0"/>
              <a:t>How families prefer to communicate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800" dirty="0"/>
              <a:t>How their children are cared for within their families and community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800" dirty="0"/>
              <a:t>Their goals and hopes for their children</a:t>
            </a:r>
          </a:p>
        </p:txBody>
      </p:sp>
      <p:pic>
        <p:nvPicPr>
          <p:cNvPr id="9" name="Picture 8" descr="A picture containing indoor, person, table, child&#10;&#10;Description automatically generated">
            <a:extLst>
              <a:ext uri="{FF2B5EF4-FFF2-40B4-BE49-F238E27FC236}">
                <a16:creationId xmlns:a16="http://schemas.microsoft.com/office/drawing/2014/main" id="{3C05A781-9A06-C944-B187-53E7E8B41B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64" y="1461098"/>
            <a:ext cx="3728034" cy="2097019"/>
          </a:xfrm>
          <a:prstGeom prst="rect">
            <a:avLst/>
          </a:prstGeom>
        </p:spPr>
      </p:pic>
      <p:pic>
        <p:nvPicPr>
          <p:cNvPr id="11" name="Picture 10" descr="A person sitting at a table&#10;&#10;Description automatically generated">
            <a:extLst>
              <a:ext uri="{FF2B5EF4-FFF2-40B4-BE49-F238E27FC236}">
                <a16:creationId xmlns:a16="http://schemas.microsoft.com/office/drawing/2014/main" id="{54DB7CDF-42C6-4547-88F7-2E71514ED5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164" y="3881599"/>
            <a:ext cx="3788799" cy="2525866"/>
          </a:xfrm>
          <a:prstGeom prst="rect">
            <a:avLst/>
          </a:prstGeom>
        </p:spPr>
      </p:pic>
      <p:pic>
        <p:nvPicPr>
          <p:cNvPr id="8" name="Picture 7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C92DF9E-3C0B-C743-BAE6-C22C99E3BA3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789" y="2015067"/>
            <a:ext cx="2586691" cy="38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7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EFA2-ED77-414F-B4C3-12C5C26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46019"/>
            <a:ext cx="10515600" cy="9624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Culturally Responsive Approach:</a:t>
            </a:r>
            <a:br>
              <a:rPr lang="en-US" b="1" dirty="0"/>
            </a:br>
            <a:r>
              <a:rPr lang="en-US" b="1" dirty="0"/>
              <a:t>Interactions with Families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48463F4-3CC3-154E-871D-389E4D193C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4233" y="1459596"/>
            <a:ext cx="7103533" cy="4585604"/>
          </a:xfrm>
          <a:prstGeom prst="rect">
            <a:avLst/>
          </a:prstGeom>
        </p:spPr>
      </p:pic>
      <p:pic>
        <p:nvPicPr>
          <p:cNvPr id="5" name="Picture 2" descr="A picture containing clipart&#10;&#10;Description generated with high confidence">
            <a:hlinkClick r:id="rId4"/>
            <a:extLst>
              <a:ext uri="{FF2B5EF4-FFF2-40B4-BE49-F238E27FC236}">
                <a16:creationId xmlns:a16="http://schemas.microsoft.com/office/drawing/2014/main" id="{58CFED4E-8F81-498B-8BCE-42472B46D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0532" y="2527187"/>
            <a:ext cx="2433525" cy="243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5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35BEF-CECB-3341-8F74-B661D032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1567" y="1490133"/>
            <a:ext cx="6431674" cy="91618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Engage in interactions that are familiar to children, nurturing, and supportive.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5EFA2-ED77-414F-B4C3-12C5C26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7218405" cy="1327584"/>
          </a:xfrm>
        </p:spPr>
        <p:txBody>
          <a:bodyPr>
            <a:normAutofit/>
          </a:bodyPr>
          <a:lstStyle/>
          <a:p>
            <a:r>
              <a:rPr lang="en-US" sz="4000" b="1" dirty="0"/>
              <a:t>A Culturally Responsive Approach: Interactions with Children</a:t>
            </a:r>
          </a:p>
        </p:txBody>
      </p:sp>
      <p:pic>
        <p:nvPicPr>
          <p:cNvPr id="9" name="Content Placeholder 6" descr="A girl in a pink dress&#10;&#10;Description automatically generated">
            <a:extLst>
              <a:ext uri="{FF2B5EF4-FFF2-40B4-BE49-F238E27FC236}">
                <a16:creationId xmlns:a16="http://schemas.microsoft.com/office/drawing/2014/main" id="{1B30022F-8753-0745-B79C-B708CB33498E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605" y="1490133"/>
            <a:ext cx="3530600" cy="4673600"/>
          </a:xfrm>
          <a:prstGeom prst="rect">
            <a:avLst/>
          </a:prstGeom>
        </p:spPr>
      </p:pic>
      <p:pic>
        <p:nvPicPr>
          <p:cNvPr id="4" name="Picture 3" descr="A picture containing person, indoor, child, boy&#10;&#10;Description automatically generated">
            <a:extLst>
              <a:ext uri="{FF2B5EF4-FFF2-40B4-BE49-F238E27FC236}">
                <a16:creationId xmlns:a16="http://schemas.microsoft.com/office/drawing/2014/main" id="{3B10D8FC-4F2E-4446-8630-366C04DC63C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566" y="2545916"/>
            <a:ext cx="6431674" cy="36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53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35BEF-CECB-3341-8F74-B661D032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8000" y="1707031"/>
            <a:ext cx="4508019" cy="4481792"/>
          </a:xfrm>
        </p:spPr>
        <p:txBody>
          <a:bodyPr>
            <a:noAutofit/>
          </a:bodyPr>
          <a:lstStyle/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800" b="1" dirty="0"/>
              <a:t>Build</a:t>
            </a:r>
            <a:r>
              <a:rPr lang="en-US" sz="2800" dirty="0"/>
              <a:t> on children’s cultures and languages </a:t>
            </a:r>
          </a:p>
          <a:p>
            <a:pPr marL="457200" indent="-284163">
              <a:buFont typeface="Arial" panose="020B0604020202020204" pitchFamily="34" charset="0"/>
              <a:buChar char="•"/>
            </a:pPr>
            <a:r>
              <a:rPr lang="en-US" sz="2800" b="1" dirty="0"/>
              <a:t>Engage</a:t>
            </a:r>
            <a:r>
              <a:rPr lang="en-US" sz="2800" dirty="0"/>
              <a:t> families and communities in making connections between learning experiences and their cultures</a:t>
            </a:r>
          </a:p>
          <a:p>
            <a:pPr marL="457200" indent="-341313">
              <a:buFont typeface="Arial" panose="020B0604020202020204" pitchFamily="34" charset="0"/>
              <a:buChar char="•"/>
            </a:pPr>
            <a:r>
              <a:rPr lang="en-US" sz="2800" b="1" dirty="0"/>
              <a:t>Respect</a:t>
            </a:r>
            <a:r>
              <a:rPr lang="en-US" sz="2800" dirty="0"/>
              <a:t> children’s expressions of culture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5EFA2-ED77-414F-B4C3-12C5C26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063"/>
            <a:ext cx="10515600" cy="124552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 Culturally Responsive Approach:</a:t>
            </a:r>
            <a:br>
              <a:rPr lang="en-US" b="1" dirty="0"/>
            </a:br>
            <a:r>
              <a:rPr lang="en-US" b="1" dirty="0"/>
              <a:t>Learning Experiences</a:t>
            </a:r>
          </a:p>
        </p:txBody>
      </p:sp>
      <p:pic>
        <p:nvPicPr>
          <p:cNvPr id="6" name="Content Placeholder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B5AA664-973E-6249-A54F-E32BAF136A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019" y="1526741"/>
            <a:ext cx="6763588" cy="3804518"/>
          </a:xfrm>
        </p:spPr>
      </p:pic>
    </p:spTree>
    <p:extLst>
      <p:ext uri="{BB962C8B-B14F-4D97-AF65-F5344CB8AC3E}">
        <p14:creationId xmlns:p14="http://schemas.microsoft.com/office/powerpoint/2010/main" val="225830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35BEF-CECB-3341-8F74-B661D0320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699846"/>
            <a:ext cx="6348413" cy="4312721"/>
          </a:xfrm>
        </p:spPr>
        <p:txBody>
          <a:bodyPr>
            <a:normAutofit/>
          </a:bodyPr>
          <a:lstStyle/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2800" dirty="0"/>
              <a:t>Provide environments and materials that reflect children’s cultures and languages.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2800" dirty="0"/>
              <a:t>Invite families and community members to suggest or provide culturally relevant materials</a:t>
            </a:r>
          </a:p>
          <a:p>
            <a:pPr marL="457200" indent="-225425">
              <a:buFont typeface="Arial" panose="020B0604020202020204" pitchFamily="34" charset="0"/>
              <a:buChar char="•"/>
            </a:pPr>
            <a:r>
              <a:rPr lang="en-US" sz="2800" dirty="0"/>
              <a:t>Integrate home and tribal languages into the learning environment in meaningful ways.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95EFA2-ED77-414F-B4C3-12C5C26C5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27584"/>
          </a:xfrm>
        </p:spPr>
        <p:txBody>
          <a:bodyPr>
            <a:normAutofit/>
          </a:bodyPr>
          <a:lstStyle/>
          <a:p>
            <a:r>
              <a:rPr lang="en-US" b="1" dirty="0"/>
              <a:t>A Culturally Responsive Approach:</a:t>
            </a:r>
            <a:br>
              <a:rPr lang="en-US" b="1" dirty="0"/>
            </a:br>
            <a:r>
              <a:rPr lang="en-US" b="1" dirty="0"/>
              <a:t>Learning Environments</a:t>
            </a:r>
          </a:p>
        </p:txBody>
      </p:sp>
      <p:pic>
        <p:nvPicPr>
          <p:cNvPr id="6" name="Picture 5" descr="A picture containing person, indoor, wall, floor&#10;&#10;Description automatically generated">
            <a:extLst>
              <a:ext uri="{FF2B5EF4-FFF2-40B4-BE49-F238E27FC236}">
                <a16:creationId xmlns:a16="http://schemas.microsoft.com/office/drawing/2014/main" id="{0923DF49-A985-7D41-8946-BC6794A28C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67" y="1426272"/>
            <a:ext cx="3239911" cy="485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51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E32-88ED-45EE-9C16-B6C42455B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0208"/>
          </a:xfrm>
        </p:spPr>
        <p:txBody>
          <a:bodyPr/>
          <a:lstStyle/>
          <a:p>
            <a:pPr algn="ctr"/>
            <a:r>
              <a:rPr lang="en-US"/>
              <a:t>Review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0DD0D5-20AF-4794-9FA8-77C2941F9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185334"/>
            <a:ext cx="10515600" cy="142250"/>
          </a:xfr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51C77B1-6808-B540-BA28-186423843986}"/>
              </a:ext>
            </a:extLst>
          </p:cNvPr>
          <p:cNvGraphicFramePr>
            <a:graphicFrameLocks/>
          </p:cNvGraphicFramePr>
          <p:nvPr/>
        </p:nvGraphicFramePr>
        <p:xfrm>
          <a:off x="838200" y="163964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772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HS.House Graphic_ENG_hous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296" y="-416520"/>
            <a:ext cx="9754362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0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55D1A5CF-9359-5B4F-9431-DFAB03043E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2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Identify </a:t>
            </a:r>
            <a:r>
              <a:rPr lang="en-US" dirty="0"/>
              <a:t>how culture influences and informs caregiving, teaching, and learning</a:t>
            </a:r>
          </a:p>
          <a:p>
            <a:pPr lvl="0"/>
            <a:r>
              <a:rPr lang="en-US" b="1" dirty="0"/>
              <a:t>Provide </a:t>
            </a:r>
            <a:r>
              <a:rPr lang="en-US" dirty="0"/>
              <a:t>practices for learning about children’s and families’ cultures, with respect and appreciation for cultural values, practices and traditions</a:t>
            </a:r>
          </a:p>
          <a:p>
            <a:pPr lvl="0"/>
            <a:r>
              <a:rPr lang="en-US" b="1" dirty="0"/>
              <a:t>Describe</a:t>
            </a:r>
            <a:r>
              <a:rPr lang="en-US" dirty="0"/>
              <a:t> a culturally responsive approach to implementing a curriculum that builds on children’s and families’ cultures</a:t>
            </a:r>
          </a:p>
        </p:txBody>
      </p:sp>
    </p:spTree>
    <p:extLst>
      <p:ext uri="{BB962C8B-B14F-4D97-AF65-F5344CB8AC3E}">
        <p14:creationId xmlns:p14="http://schemas.microsoft.com/office/powerpoint/2010/main" val="339492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39119-6A42-2B41-A96F-D0E3A877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culture?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15BBC9-9983-564E-B98D-35478446C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447" y="1529239"/>
            <a:ext cx="7137105" cy="45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ilhouette head">
            <a:extLst>
              <a:ext uri="{FF2B5EF4-FFF2-40B4-BE49-F238E27FC236}">
                <a16:creationId xmlns:a16="http://schemas.microsoft.com/office/drawing/2014/main" id="{769BA69E-BE30-4163-A2C9-A95A967A4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04" y="3868419"/>
            <a:ext cx="2494017" cy="223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silhouette of a person&#10;&#10;Description generated with very high confidence">
            <a:extLst>
              <a:ext uri="{FF2B5EF4-FFF2-40B4-BE49-F238E27FC236}">
                <a16:creationId xmlns:a16="http://schemas.microsoft.com/office/drawing/2014/main" id="{B9F79303-2B57-46B4-912F-423DDDB7A4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519" y="3336148"/>
            <a:ext cx="1935892" cy="2904690"/>
          </a:xfrm>
          <a:prstGeom prst="rect">
            <a:avLst/>
          </a:prstGeom>
        </p:spPr>
      </p:pic>
      <p:pic>
        <p:nvPicPr>
          <p:cNvPr id="20" name="Picture 19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19C8F3E4-D964-438A-8810-4D979C33AC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922" y="3858329"/>
            <a:ext cx="2302516" cy="2359650"/>
          </a:xfrm>
          <a:prstGeom prst="rect">
            <a:avLst/>
          </a:prstGeom>
        </p:spPr>
      </p:pic>
      <p:pic>
        <p:nvPicPr>
          <p:cNvPr id="1026" name="Picture 2" descr="Image result for silhouette head">
            <a:extLst>
              <a:ext uri="{FF2B5EF4-FFF2-40B4-BE49-F238E27FC236}">
                <a16:creationId xmlns:a16="http://schemas.microsoft.com/office/drawing/2014/main" id="{272957B0-31B9-47D3-81B4-48B16667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1738" y="4054291"/>
            <a:ext cx="2065182" cy="212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7DAAA4-E7EE-9543-99BD-57A98CA2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Learning Activity: The Role of Culture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90231B7-4DD5-964E-B406-A7A6095964E4}"/>
              </a:ext>
            </a:extLst>
          </p:cNvPr>
          <p:cNvSpPr/>
          <p:nvPr/>
        </p:nvSpPr>
        <p:spPr>
          <a:xfrm>
            <a:off x="178373" y="1424562"/>
            <a:ext cx="2219848" cy="2359649"/>
          </a:xfrm>
          <a:prstGeom prst="wedgeEllipseCallout">
            <a:avLst>
              <a:gd name="adj1" fmla="val 9479"/>
              <a:gd name="adj2" fmla="val 63024"/>
            </a:avLst>
          </a:prstGeom>
          <a:solidFill>
            <a:srgbClr val="1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10804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EE73-1216-634A-9C9A-9C22A488E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25" y="1843490"/>
            <a:ext cx="2061831" cy="1877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</a:rPr>
              <a:t>What were some of your favorite foods growing up?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BACA708-F4B6-3247-89A8-D2459830FC54}"/>
              </a:ext>
            </a:extLst>
          </p:cNvPr>
          <p:cNvSpPr/>
          <p:nvPr/>
        </p:nvSpPr>
        <p:spPr>
          <a:xfrm flipH="1">
            <a:off x="5245368" y="1435042"/>
            <a:ext cx="2402510" cy="2488426"/>
          </a:xfrm>
          <a:prstGeom prst="wedgeEllipseCallout">
            <a:avLst>
              <a:gd name="adj1" fmla="val -25224"/>
              <a:gd name="adj2" fmla="val 57179"/>
            </a:avLst>
          </a:prstGeom>
          <a:solidFill>
            <a:srgbClr val="1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108040"/>
              </a:highligh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AF490D-D7F0-6547-84FA-4BC05E805853}"/>
              </a:ext>
            </a:extLst>
          </p:cNvPr>
          <p:cNvSpPr txBox="1">
            <a:spLocks/>
          </p:cNvSpPr>
          <p:nvPr/>
        </p:nvSpPr>
        <p:spPr>
          <a:xfrm>
            <a:off x="5295226" y="1679824"/>
            <a:ext cx="2302516" cy="211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What was something special your family liked to do together?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AD56D864-5F14-3140-A9F0-5A4FB204ADED}"/>
              </a:ext>
            </a:extLst>
          </p:cNvPr>
          <p:cNvSpPr/>
          <p:nvPr/>
        </p:nvSpPr>
        <p:spPr>
          <a:xfrm flipH="1">
            <a:off x="8024330" y="1216432"/>
            <a:ext cx="3361038" cy="2904686"/>
          </a:xfrm>
          <a:prstGeom prst="wedgeEllipseCallout">
            <a:avLst>
              <a:gd name="adj1" fmla="val -35633"/>
              <a:gd name="adj2" fmla="val 44207"/>
            </a:avLst>
          </a:prstGeom>
          <a:solidFill>
            <a:srgbClr val="1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108040"/>
              </a:highlight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8146B83-7FFA-A642-8DA1-3926B8DA77E7}"/>
              </a:ext>
            </a:extLst>
          </p:cNvPr>
          <p:cNvSpPr txBox="1">
            <a:spLocks/>
          </p:cNvSpPr>
          <p:nvPr/>
        </p:nvSpPr>
        <p:spPr>
          <a:xfrm>
            <a:off x="8400782" y="1522519"/>
            <a:ext cx="2608134" cy="1932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When was the first time you realized that the way your family did something was different than how others did it?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B8A38F9-69DA-DF41-AF17-337C04751FA0}"/>
              </a:ext>
            </a:extLst>
          </p:cNvPr>
          <p:cNvSpPr/>
          <p:nvPr/>
        </p:nvSpPr>
        <p:spPr>
          <a:xfrm>
            <a:off x="2774673" y="1660796"/>
            <a:ext cx="2302516" cy="2359649"/>
          </a:xfrm>
          <a:prstGeom prst="wedgeEllipseCallout">
            <a:avLst>
              <a:gd name="adj1" fmla="val 24074"/>
              <a:gd name="adj2" fmla="val 63024"/>
            </a:avLst>
          </a:prstGeom>
          <a:solidFill>
            <a:srgbClr val="10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108040"/>
              </a:highlight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1002B5-4F62-3E41-AE0D-300CA60DE2FB}"/>
              </a:ext>
            </a:extLst>
          </p:cNvPr>
          <p:cNvSpPr txBox="1">
            <a:spLocks/>
          </p:cNvSpPr>
          <p:nvPr/>
        </p:nvSpPr>
        <p:spPr>
          <a:xfrm>
            <a:off x="2987489" y="1916859"/>
            <a:ext cx="1882192" cy="1877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How have you been influenced by </a:t>
            </a:r>
            <a:r>
              <a:rPr lang="en-US" sz="2400" b="1" dirty="0">
                <a:solidFill>
                  <a:schemeClr val="bg1"/>
                </a:solidFill>
              </a:rPr>
              <a:t>where</a:t>
            </a:r>
            <a:r>
              <a:rPr lang="en-US" sz="2400" dirty="0">
                <a:solidFill>
                  <a:schemeClr val="bg1"/>
                </a:solidFill>
              </a:rPr>
              <a:t> you grew up?</a:t>
            </a:r>
          </a:p>
        </p:txBody>
      </p:sp>
    </p:spTree>
    <p:extLst>
      <p:ext uri="{BB962C8B-B14F-4D97-AF65-F5344CB8AC3E}">
        <p14:creationId xmlns:p14="http://schemas.microsoft.com/office/powerpoint/2010/main" val="359702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5F0E-3963-8844-89A4-0C32A189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010900" cy="1006475"/>
          </a:xfrm>
        </p:spPr>
        <p:txBody>
          <a:bodyPr>
            <a:normAutofit/>
          </a:bodyPr>
          <a:lstStyle/>
          <a:p>
            <a:r>
              <a:rPr lang="en-US" b="1" dirty="0"/>
              <a:t>Cultural Responsiveness and the ELOF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C54AB29-F281-8446-AA5C-E70E6896D3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798" y="1631092"/>
            <a:ext cx="11784403" cy="443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8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DFBC0-EBB6-0246-A8EB-6694DFFB0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35"/>
            <a:ext cx="10515600" cy="962459"/>
          </a:xfrm>
        </p:spPr>
        <p:txBody>
          <a:bodyPr>
            <a:noAutofit/>
          </a:bodyPr>
          <a:lstStyle/>
          <a:p>
            <a:pPr lvl="1"/>
            <a:r>
              <a:rPr lang="en-US" sz="3900" b="1" dirty="0">
                <a:latin typeface="+mn-lt"/>
              </a:rPr>
              <a:t>Culture contributes to learning and development</a:t>
            </a:r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B0B3B90C-4385-47F5-A9DC-B75AFA42B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94402" y="2199546"/>
            <a:ext cx="5181600" cy="3971089"/>
          </a:xfrm>
        </p:spPr>
        <p:txBody>
          <a:bodyPr>
            <a:normAutofit/>
          </a:bodyPr>
          <a:lstStyle/>
          <a:p>
            <a:r>
              <a:rPr lang="en-US" dirty="0"/>
              <a:t>Express and manage emotions </a:t>
            </a:r>
          </a:p>
          <a:p>
            <a:r>
              <a:rPr lang="en-US" dirty="0"/>
              <a:t>Attend to others</a:t>
            </a:r>
          </a:p>
          <a:p>
            <a:r>
              <a:rPr lang="en-US" dirty="0"/>
              <a:t>Show respect</a:t>
            </a:r>
          </a:p>
          <a:p>
            <a:r>
              <a:rPr lang="en-US" dirty="0"/>
              <a:t>Seek comfort</a:t>
            </a:r>
          </a:p>
          <a:p>
            <a:r>
              <a:rPr lang="en-US" dirty="0"/>
              <a:t>Engage with stories or songs  </a:t>
            </a:r>
          </a:p>
          <a:p>
            <a:endParaRPr lang="en-US" dirty="0"/>
          </a:p>
        </p:txBody>
      </p:sp>
      <p:pic>
        <p:nvPicPr>
          <p:cNvPr id="35" name="Content Placeholder 34" descr="A picture containing person, child&#10;&#10;Description generated with high confidence">
            <a:extLst>
              <a:ext uri="{FF2B5EF4-FFF2-40B4-BE49-F238E27FC236}">
                <a16:creationId xmlns:a16="http://schemas.microsoft.com/office/drawing/2014/main" id="{C4244FC6-A132-4EF2-A76C-FED96EC65C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499" y="1473200"/>
            <a:ext cx="3124771" cy="4697435"/>
          </a:xfrm>
        </p:spPr>
      </p:pic>
    </p:spTree>
    <p:extLst>
      <p:ext uri="{BB962C8B-B14F-4D97-AF65-F5344CB8AC3E}">
        <p14:creationId xmlns:p14="http://schemas.microsoft.com/office/powerpoint/2010/main" val="419863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583F-9B08-2345-9B3D-F6ADEB6B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807"/>
            <a:ext cx="10515600" cy="9624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Culture contributes to caregiving and teaching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2405B61E-1413-4F1A-9F57-10B8B30169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7A69DE33-4BA5-47DF-ACA3-96C4483DDD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 descr="A picture containing person, indoor, child, boy&#10;&#10;Description generated with very high confidence">
            <a:extLst>
              <a:ext uri="{FF2B5EF4-FFF2-40B4-BE49-F238E27FC236}">
                <a16:creationId xmlns:a16="http://schemas.microsoft.com/office/drawing/2014/main" id="{C0FC871D-FE77-463C-889F-27BECB8C9C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85128" y="1825625"/>
            <a:ext cx="3794760" cy="3930978"/>
          </a:xfrm>
          <a:prstGeom prst="rect">
            <a:avLst/>
          </a:prstGeom>
        </p:spPr>
      </p:pic>
      <p:pic>
        <p:nvPicPr>
          <p:cNvPr id="12" name="Picture 11" descr="A group of people sitting at a table eating food&#10;&#10;Description generated with very high confidence">
            <a:extLst>
              <a:ext uri="{FF2B5EF4-FFF2-40B4-BE49-F238E27FC236}">
                <a16:creationId xmlns:a16="http://schemas.microsoft.com/office/drawing/2014/main" id="{C1A87A8A-21E1-4C19-A62A-1F3798EB58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1885" y="1825625"/>
            <a:ext cx="3794760" cy="3930978"/>
          </a:xfrm>
          <a:prstGeom prst="rect">
            <a:avLst/>
          </a:prstGeom>
        </p:spPr>
      </p:pic>
      <p:pic>
        <p:nvPicPr>
          <p:cNvPr id="18" name="Picture 17" descr="A baby sitting on a table&#10;&#10;Description generated with high confidence">
            <a:extLst>
              <a:ext uri="{FF2B5EF4-FFF2-40B4-BE49-F238E27FC236}">
                <a16:creationId xmlns:a16="http://schemas.microsoft.com/office/drawing/2014/main" id="{3D0D3E09-9A6B-4F1D-A424-3A9EC5D724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642" y="1825625"/>
            <a:ext cx="3794760" cy="39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  <wetp:taskpane dockstate="right" visibility="0" width="350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C4C7F990-6452-447E-985E-0A0B9422B6D8}">
  <we:reference id="wa104038830" version="1.0.0.3" store="en-US" storeType="OMEX"/>
  <we:alternateReferences>
    <we:reference id="WA104038830" version="1.0.0.3" store="WA104038830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5602A706-37A7-46E5-9B4B-2A33BFF4CE35}">
  <we:reference id="wa104380605" version="1.0.0.0" store="en-US" storeType="OMEX"/>
  <we:alternateReferences>
    <we:reference id="wa104380605" version="1.0.0.0" store="WA104380605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4C0ACEA8DAF04D970A1715B66301EA" ma:contentTypeVersion="10" ma:contentTypeDescription="Create a new document." ma:contentTypeScope="" ma:versionID="9041ff28876c537520f6b126ace39bd4">
  <xsd:schema xmlns:xsd="http://www.w3.org/2001/XMLSchema" xmlns:xs="http://www.w3.org/2001/XMLSchema" xmlns:p="http://schemas.microsoft.com/office/2006/metadata/properties" xmlns:ns2="638e6b88-029d-4974-94ab-4f46eee0f699" xmlns:ns3="86c47be5-a538-494d-86ba-4575a1c11fbc" targetNamespace="http://schemas.microsoft.com/office/2006/metadata/properties" ma:root="true" ma:fieldsID="a0c2c3e96807e4f5b6bc544139305446" ns2:_="" ns3:_="">
    <xsd:import namespace="638e6b88-029d-4974-94ab-4f46eee0f699"/>
    <xsd:import namespace="86c47be5-a538-494d-86ba-4575a1c11fb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e6b88-029d-4974-94ab-4f46eee0f6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47be5-a538-494d-86ba-4575a1c11f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38e6b88-029d-4974-94ab-4f46eee0f699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5FB5A-A70D-49E0-880A-742457A1D2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8e6b88-029d-4974-94ab-4f46eee0f699"/>
    <ds:schemaRef ds:uri="86c47be5-a538-494d-86ba-4575a1c11f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573B4-FCEB-41FA-B825-6596928D8814}">
  <ds:schemaRefs>
    <ds:schemaRef ds:uri="http://schemas.microsoft.com/office/2006/metadata/properties"/>
    <ds:schemaRef ds:uri="http://schemas.microsoft.com/office/infopath/2007/PartnerControls"/>
    <ds:schemaRef ds:uri="638e6b88-029d-4974-94ab-4f46eee0f699"/>
  </ds:schemaRefs>
</ds:datastoreItem>
</file>

<file path=customXml/itemProps3.xml><?xml version="1.0" encoding="utf-8"?>
<ds:datastoreItem xmlns:ds="http://schemas.openxmlformats.org/officeDocument/2006/customXml" ds:itemID="{BC6C1684-6783-42EE-ACDB-A0D872BEC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19455</TotalTime>
  <Words>471</Words>
  <Application>Microsoft Office PowerPoint</Application>
  <PresentationFormat>Widescreen</PresentationFormat>
  <Paragraphs>82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Objectives</vt:lpstr>
      <vt:lpstr>What is culture?</vt:lpstr>
      <vt:lpstr>Learning Activity: The Role of Culture</vt:lpstr>
      <vt:lpstr>Cultural Responsiveness and the ELOF</vt:lpstr>
      <vt:lpstr>Culture contributes to learning and development</vt:lpstr>
      <vt:lpstr>Culture contributes to caregiving and teaching</vt:lpstr>
      <vt:lpstr>How does your curriculum support a culturally responsive approach?</vt:lpstr>
      <vt:lpstr>PowerPoint Presentation</vt:lpstr>
      <vt:lpstr>Avoiding stereotypes and tokenism</vt:lpstr>
      <vt:lpstr>A Culturally Responsive Approach to Curriculum</vt:lpstr>
      <vt:lpstr>A Culturally Responsive Approach:  Learning from Families</vt:lpstr>
      <vt:lpstr>A Culturally Responsive Approach: Interactions with Families</vt:lpstr>
      <vt:lpstr>A Culturally Responsive Approach: Interactions with Children</vt:lpstr>
      <vt:lpstr>A Culturally Responsive Approach: Learning Experiences</vt:lpstr>
      <vt:lpstr>A Culturally Responsive Approach: Learning Environments</vt:lpstr>
      <vt:lpstr>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Gorman</dc:creator>
  <cp:lastModifiedBy>Bernard Lopez</cp:lastModifiedBy>
  <cp:revision>62</cp:revision>
  <dcterms:created xsi:type="dcterms:W3CDTF">2019-02-12T18:07:37Z</dcterms:created>
  <dcterms:modified xsi:type="dcterms:W3CDTF">2020-12-18T19:09:44Z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0x0101001B4C0ACEA8DAF04D970A1715B66301EA</vt:lpwstr>
  </property>
  <property fmtid="{D5CDD505-2E9C-101B-9397-08002B2CF9AE}" pid="3" name="Order">
    <vt:r8>679500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DocumentStatus">
    <vt:lpwstr>Manager Review</vt:lpwstr>
  </property>
</Properties>
</file>