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3" r:id="rId1"/>
    <p:sldMasterId id="2147483827" r:id="rId2"/>
    <p:sldMasterId id="2147483841" r:id="rId3"/>
    <p:sldMasterId id="2147483853" r:id="rId4"/>
  </p:sldMasterIdLst>
  <p:notesMasterIdLst>
    <p:notesMasterId r:id="rId21"/>
  </p:notesMasterIdLst>
  <p:handoutMasterIdLst>
    <p:handoutMasterId r:id="rId22"/>
  </p:handoutMasterIdLst>
  <p:sldIdLst>
    <p:sldId id="274" r:id="rId5"/>
    <p:sldId id="314" r:id="rId6"/>
    <p:sldId id="310" r:id="rId7"/>
    <p:sldId id="307" r:id="rId8"/>
    <p:sldId id="261" r:id="rId9"/>
    <p:sldId id="295" r:id="rId10"/>
    <p:sldId id="294" r:id="rId11"/>
    <p:sldId id="298" r:id="rId12"/>
    <p:sldId id="313" r:id="rId13"/>
    <p:sldId id="296" r:id="rId14"/>
    <p:sldId id="287" r:id="rId15"/>
    <p:sldId id="301" r:id="rId16"/>
    <p:sldId id="315" r:id="rId17"/>
    <p:sldId id="311" r:id="rId18"/>
    <p:sldId id="268" r:id="rId19"/>
    <p:sldId id="316" r:id="rId20"/>
  </p:sldIdLst>
  <p:sldSz cx="9144000" cy="6858000" type="screen4x3"/>
  <p:notesSz cx="9144000" cy="6858000"/>
  <p:defaultTextStyle>
    <a:defPPr rtl="0"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andi J Rohde" initials="R" lastIdx="19" clrIdx="0"/>
  <p:cmAuthor id="1" name="Angela Notari Syverson" initials="" lastIdx="2" clrIdx="1"/>
  <p:cmAuthor id="2" name="Sue Cook" initials="" lastIdx="13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782A"/>
    <a:srgbClr val="E16D32"/>
    <a:srgbClr val="FF54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32" autoAdjust="0"/>
    <p:restoredTop sz="94210" autoAdjust="0"/>
  </p:normalViewPr>
  <p:slideViewPr>
    <p:cSldViewPr snapToGrid="0">
      <p:cViewPr>
        <p:scale>
          <a:sx n="139" d="100"/>
          <a:sy n="139" d="100"/>
        </p:scale>
        <p:origin x="-1240" y="-10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2928" y="-90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commentAuthors" Target="commentAuthors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 smtClean="0"/>
              <a:t>4/23/14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B56ECD46-D719-3D44-A173-65F1E2CE0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470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 rtl="0"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lvl1pPr algn="l" rtl="0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 rtl="0">
              <a:defRPr/>
            </a:pPr>
            <a:r>
              <a:rPr lang="en-US"/>
              <a:t>4/23/14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 rt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" noProof="0"/>
              <a:t>Click to edit Master text styles</a:t>
            </a:r>
          </a:p>
          <a:p>
            <a:pPr lvl="1" rtl="0"/>
            <a:r>
              <a:rPr lang="es" noProof="0"/>
              <a:t>Second level</a:t>
            </a:r>
          </a:p>
          <a:p>
            <a:pPr lvl="2" rtl="0"/>
            <a:r>
              <a:rPr lang="es" noProof="0"/>
              <a:t>Third level</a:t>
            </a:r>
          </a:p>
          <a:p>
            <a:pPr lvl="3" rtl="0"/>
            <a:r>
              <a:rPr lang="es" noProof="0"/>
              <a:t>Fourth level</a:t>
            </a:r>
          </a:p>
          <a:p>
            <a:pPr lvl="4" rtl="0"/>
            <a:r>
              <a:rPr lang="e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 rtl="0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>
            <a:lvl1pPr algn="l" rtl="0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 rtl="0">
              <a:defRPr/>
            </a:pPr>
            <a:fld id="{43E51440-1CE8-4301-A55B-09133B3280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9008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rtlCol="0" anchor="t" anchorCtr="0" compatLnSpc="1">
            <a:prstTxWarp prst="textNoShape">
              <a:avLst/>
            </a:prstTxWarp>
          </a:bodyPr>
          <a:lstStyle/>
          <a:p>
            <a:pPr rtl="0" eaLnBrk="1" hangingPunct="1"/>
            <a:endParaRPr lang="en-US" dirty="0" smtClean="0">
              <a:ea typeface="ＭＳ Ｐゴシック" pitchFamily="1" charset="-128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rtlCol="0"/>
          <a:lstStyle/>
          <a:p>
            <a:pPr rtl="0"/>
            <a:fld id="{67BF1670-5F2A-4506-9C0B-B6D5B21ABE5D}" type="slidenum">
              <a:rPr lang="en-US" smtClean="0">
                <a:latin typeface="Calibri" pitchFamily="34" charset="0"/>
                <a:ea typeface="ＭＳ Ｐゴシック" pitchFamily="1" charset="-128"/>
              </a:rPr>
              <a:pPr/>
              <a:t>1</a:t>
            </a:fld>
            <a:endParaRPr lang="en-US" dirty="0" smtClean="0">
              <a:latin typeface="Calibri" pitchFamily="34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63727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>
              <a:defRPr/>
            </a:pPr>
            <a:fld id="{43E51440-1CE8-4301-A55B-09133B3280D2}" type="slidenum">
              <a:rPr lang="en-US" smtClean="0"/>
              <a:pPr rtl="0"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234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5CD1D0-D2E6-014E-BFD7-4A23BDD99E4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6826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rtlCol="0" anchor="t" anchorCtr="0" compatLnSpc="1">
            <a:prstTxWarp prst="textNoShape">
              <a:avLst/>
            </a:prstTxWarp>
          </a:bodyPr>
          <a:lstStyle/>
          <a:p>
            <a:pPr rtl="0" eaLnBrk="1" hangingPunct="1">
              <a:spcBef>
                <a:spcPct val="0"/>
              </a:spcBef>
            </a:pPr>
            <a:endParaRPr lang="en-US" dirty="0" smtClean="0">
              <a:solidFill>
                <a:srgbClr val="0070C0"/>
              </a:solidFill>
              <a:latin typeface="Arial" pitchFamily="34" charset="0"/>
              <a:ea typeface="ＭＳ Ｐゴシック" pitchFamily="1" charset="-128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rtlCol="0"/>
          <a:lstStyle/>
          <a:p>
            <a:pPr rtl="0"/>
            <a:fld id="{D3B87416-B0F1-46D8-AFE7-BBC262FE6AA9}" type="slidenum">
              <a:rPr lang="en-US" smtClean="0">
                <a:latin typeface="Arial" pitchFamily="34" charset="0"/>
                <a:ea typeface="ＭＳ Ｐゴシック" pitchFamily="1" charset="-128"/>
              </a:rPr>
              <a:pPr rtl="0"/>
              <a:t>15</a:t>
            </a:fld>
            <a:endParaRPr lang="en-US" smtClean="0">
              <a:latin typeface="Arial" pitchFamily="34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29862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5CD1D0-D2E6-014E-BFD7-4A23BDD99E4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413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5CD1D0-D2E6-014E-BFD7-4A23BDD99E4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371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/>
          <a:lstStyle>
            <a:lvl1pPr algn="l" rtl="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algn="l" rtl="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algn="l" rtl="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algn="l" rtl="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rtl="0" eaLnBrk="1" hangingPunct="1"/>
            <a:fld id="{ED2B9CD1-6EB7-3940-8C2B-98AA6DDFC85A}" type="slidenum">
              <a:rPr lang="en-US" sz="1200">
                <a:latin typeface="Calibri" charset="0"/>
              </a:rPr>
              <a:pPr rtl="0" eaLnBrk="1" hangingPunct="1"/>
              <a:t>3</a:t>
            </a:fld>
            <a:endParaRPr lang="en-US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235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" sz="1200">
                <a:latin typeface="Century Gothic"/>
                <a:cs typeface="Century Gothic"/>
              </a:rPr>
              <a:t>PREVIOUS TEXT: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latin typeface="Century Gothic"/>
              <a:cs typeface="Century Gothic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" sz="1200">
                <a:latin typeface="Century Gothic"/>
                <a:cs typeface="Century Gothic"/>
              </a:rPr>
              <a:t>A way to provide meaningful examples of how children are progressing by collecting and interpreting video clips.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latin typeface="Century Gothic"/>
              <a:cs typeface="Century Gothic"/>
            </a:endParaRPr>
          </a:p>
          <a:p>
            <a:pPr rtl="0">
              <a:lnSpc>
                <a:spcPct val="90000"/>
              </a:lnSpc>
              <a:defRPr/>
            </a:pPr>
            <a:r>
              <a:rPr lang="es" sz="1200"/>
              <a:t>A way to observe children during ongoing, authentic activities </a:t>
            </a:r>
            <a:r>
              <a:rPr lang="es" sz="1400"/>
              <a:t>that</a:t>
            </a:r>
            <a:r>
              <a:rPr lang="es" sz="1200"/>
              <a:t> reflect domain areas.</a:t>
            </a:r>
          </a:p>
          <a:p>
            <a:pPr rtl="0">
              <a:lnSpc>
                <a:spcPct val="90000"/>
              </a:lnSpc>
              <a:defRPr/>
            </a:pPr>
            <a:endParaRPr lang="en-US" sz="2000" dirty="0" smtClean="0"/>
          </a:p>
          <a:p>
            <a:pPr rtl="0">
              <a:lnSpc>
                <a:spcPct val="90000"/>
              </a:lnSpc>
              <a:defRPr/>
            </a:pPr>
            <a:r>
              <a:rPr lang="es" sz="2200"/>
              <a:t>A way to monitor instructional practices.</a:t>
            </a:r>
          </a:p>
          <a:p>
            <a:pPr lvl="1" rtl="0">
              <a:lnSpc>
                <a:spcPct val="90000"/>
              </a:lnSpc>
              <a:defRPr/>
            </a:pPr>
            <a:r>
              <a:rPr lang="es" sz="1600"/>
              <a:t>For example: Are children engaged in the activity?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s" sz="1600"/>
              <a:t>Are children enjoying the activity?</a:t>
            </a:r>
          </a:p>
          <a:p>
            <a:pPr rtl="0" eaLnBrk="1" hangingPunct="1">
              <a:spcBef>
                <a:spcPct val="0"/>
              </a:spcBef>
            </a:pPr>
            <a:endParaRPr lang="en-US" dirty="0" smtClean="0">
              <a:latin typeface="Arial" pitchFamily="34" charset="0"/>
              <a:ea typeface="ＭＳ Ｐゴシック" pitchFamily="1" charset="-128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rtlCol="0"/>
          <a:lstStyle/>
          <a:p>
            <a:pPr rtl="0"/>
            <a:fld id="{D24937B5-BD5C-400F-B96A-CAFAA6CF5FE4}" type="slidenum">
              <a:rPr lang="en-US" smtClean="0">
                <a:latin typeface="Arial" pitchFamily="34" charset="0"/>
                <a:ea typeface="ＭＳ Ｐゴシック" pitchFamily="1" charset="-128"/>
              </a:rPr>
              <a:pPr rtl="0"/>
              <a:t>5</a:t>
            </a:fld>
            <a:endParaRPr lang="en-US" dirty="0" smtClean="0">
              <a:latin typeface="Arial" pitchFamily="34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54270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 dirty="0" smtClean="0"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4055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rtlCol="0" anchor="t" anchorCtr="0" compatLnSpc="1">
            <a:prstTxWarp prst="textNoShape">
              <a:avLst/>
            </a:prstTxWarp>
          </a:bodyPr>
          <a:lstStyle/>
          <a:p>
            <a:pPr rtl="0" eaLnBrk="1" hangingPunct="1">
              <a:defRPr/>
            </a:pPr>
            <a:r>
              <a:rPr lang="es"/>
              <a:t>PREVIOUS TEXT:</a:t>
            </a:r>
          </a:p>
          <a:p>
            <a:pPr rtl="0" eaLnBrk="1" hangingPunct="1">
              <a:defRPr/>
            </a:pPr>
            <a:endParaRPr lang="en-US" dirty="0" smtClean="0"/>
          </a:p>
          <a:p>
            <a:pPr rtl="0" eaLnBrk="1" hangingPunct="1">
              <a:defRPr/>
            </a:pPr>
            <a:r>
              <a:rPr lang="es"/>
              <a:t>To inform instruction in order to improve children’s learning.</a:t>
            </a:r>
          </a:p>
          <a:p>
            <a:pPr rtl="0" eaLnBrk="1" hangingPunct="1">
              <a:buFont typeface="Arial" pitchFamily="34" charset="0"/>
              <a:buNone/>
              <a:defRPr/>
            </a:pPr>
            <a:endParaRPr lang="en-US" dirty="0" smtClean="0"/>
          </a:p>
          <a:p>
            <a:pPr lvl="1" rtl="0" eaLnBrk="1" hangingPunct="1">
              <a:buFont typeface="Wingdings" charset="2"/>
              <a:buChar char="§"/>
              <a:defRPr/>
            </a:pPr>
            <a:r>
              <a:rPr lang="es"/>
              <a:t>To identify individual strengths and areas of need.</a:t>
            </a:r>
          </a:p>
          <a:p>
            <a:pPr marL="457200" lvl="1" indent="0" rtl="0" eaLnBrk="1" hangingPunct="1">
              <a:buNone/>
              <a:defRPr/>
            </a:pPr>
            <a:endParaRPr lang="en-US" dirty="0" smtClean="0"/>
          </a:p>
          <a:p>
            <a:pPr lvl="1" rtl="0" eaLnBrk="1" hangingPunct="1">
              <a:buFont typeface="Wingdings" charset="2"/>
              <a:buChar char="§"/>
              <a:defRPr/>
            </a:pPr>
            <a:r>
              <a:rPr lang="es"/>
              <a:t>To collect observations of skills from multiple domains.</a:t>
            </a:r>
          </a:p>
          <a:p>
            <a:pPr marL="457200" lvl="1" indent="0" rtl="0" eaLnBrk="1" hangingPunct="1">
              <a:buNone/>
              <a:defRPr/>
            </a:pPr>
            <a:endParaRPr lang="en-US" dirty="0" smtClean="0"/>
          </a:p>
          <a:p>
            <a:pPr lvl="1" rtl="0" eaLnBrk="1" hangingPunct="1">
              <a:buFont typeface="Wingdings" charset="2"/>
              <a:buChar char="§"/>
              <a:defRPr/>
            </a:pPr>
            <a:r>
              <a:rPr lang="es"/>
              <a:t>To allow teacher, families, and staff to all view the same behavior and skills.</a:t>
            </a:r>
          </a:p>
          <a:p>
            <a:pPr rtl="0"/>
            <a:endParaRPr lang="en-US" dirty="0" smtClean="0"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8272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 dirty="0" smtClean="0"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9682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 dirty="0" smtClean="0"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8620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n-US" dirty="0" smtClean="0"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17544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 rtlCol="0">
            <a:normAutofit/>
          </a:bodyPr>
          <a:lstStyle>
            <a:lvl1pPr algn="l" rtl="0"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e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4/23/14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38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e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>
              <a:defRPr/>
            </a:pPr>
            <a:r>
              <a:rPr lang="en-US" smtClean="0"/>
              <a:t>4/23/14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>
              <a:defRPr/>
            </a:pPr>
            <a:fld id="{5B307BD5-DCEC-4F33-9EF5-AD73D69AC94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41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 rtlCol="0"/>
          <a:lstStyle/>
          <a:p>
            <a:pPr rtl="0"/>
            <a:r>
              <a:rPr lang="e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>
              <a:defRPr/>
            </a:pPr>
            <a:r>
              <a:rPr lang="en-US" smtClean="0"/>
              <a:t>4/23/14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>
              <a:defRPr/>
            </a:pPr>
            <a:fld id="{5B307BD5-DCEC-4F33-9EF5-AD73D69AC94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16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Page"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>
              <a:defRPr/>
            </a:pPr>
            <a:r>
              <a:rPr lang="en-US" smtClean="0"/>
              <a:t>4/23/14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>
              <a:defRPr/>
            </a:pPr>
            <a:fld id="{5B307BD5-DCEC-4F33-9EF5-AD73D69AC94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31983" y="5584015"/>
            <a:ext cx="847773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" sz="1400" b="0" i="0" u="none" strike="noStrike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For more Information, contact us at: </a:t>
            </a:r>
            <a:r>
              <a:rPr lang="es" sz="1400" b="1" i="0" u="none" strike="noStrike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NCQTL@UW.EDU </a:t>
            </a:r>
            <a:r>
              <a:rPr lang="es" sz="1400" b="0" i="0" u="none" strike="noStrike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or 877-731-0764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" sz="900" b="0" i="0" u="none" strike="noStrike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This document was prepared under Grant #90HC0002 for the U.S. Department of Health and Human Services, </a:t>
            </a:r>
            <a: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/>
            </a:r>
            <a:b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</a:br>
            <a:r>
              <a:rPr lang="es" sz="900" b="0" i="0" u="none" strike="noStrike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Administration for Children and Families, Office of Head Start, by the National Center on Quality Teaching and Learning.</a:t>
            </a:r>
          </a:p>
          <a:p>
            <a:pPr marL="0" rtl="0">
              <a:spcBef>
                <a:spcPts val="600"/>
              </a:spcBef>
            </a:pP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2381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 rtlCol="0">
            <a:normAutofit/>
          </a:bodyPr>
          <a:lstStyle>
            <a:lvl1pPr algn="l" rtl="0"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e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8/14/14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25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e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8/14/14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6702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rtlCol="0" anchor="t"/>
          <a:lstStyle>
            <a:lvl1pPr algn="l" rtl="0">
              <a:defRPr sz="4000" b="1" cap="all"/>
            </a:lvl1pPr>
          </a:lstStyle>
          <a:p>
            <a:pPr rtl="0"/>
            <a:r>
              <a:rPr lang="e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rtlCol="0" anchor="b"/>
          <a:lstStyle>
            <a:lvl1pPr marL="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8/14/14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561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e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 rtlCol="0"/>
          <a:lstStyle>
            <a:lvl1pPr algn="l" rtl="0">
              <a:defRPr sz="2800"/>
            </a:lvl1pPr>
            <a:lvl2pPr algn="l" rtl="0">
              <a:defRPr sz="2400"/>
            </a:lvl2pPr>
            <a:lvl3pPr algn="l" rtl="0">
              <a:defRPr sz="2000"/>
            </a:lvl3pPr>
            <a:lvl4pPr algn="l" rtl="0">
              <a:defRPr sz="1800"/>
            </a:lvl4pPr>
            <a:lvl5pPr algn="l" rtl="0">
              <a:defRPr sz="18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/>
            </a:lvl8pPr>
            <a:lvl9pPr algn="l" rtl="0">
              <a:defRPr sz="1800"/>
            </a:lvl9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 rtlCol="0"/>
          <a:lstStyle>
            <a:lvl1pPr algn="l" rtl="0">
              <a:defRPr sz="2800"/>
            </a:lvl1pPr>
            <a:lvl2pPr algn="l" rtl="0">
              <a:defRPr sz="2400"/>
            </a:lvl2pPr>
            <a:lvl3pPr algn="l" rtl="0">
              <a:defRPr sz="2000"/>
            </a:lvl3pPr>
            <a:lvl4pPr algn="l" rtl="0">
              <a:defRPr sz="1800"/>
            </a:lvl4pPr>
            <a:lvl5pPr algn="l" rtl="0">
              <a:defRPr sz="18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/>
            </a:lvl8pPr>
            <a:lvl9pPr algn="l" rtl="0">
              <a:defRPr sz="1800"/>
            </a:lvl9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8/14/14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823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e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rtlCol="0" anchor="b"/>
          <a:lstStyle>
            <a:lvl1pPr marL="0" indent="0" algn="l" rtl="0"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 rtlCol="0"/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rtlCol="0" anchor="b"/>
          <a:lstStyle>
            <a:lvl1pPr marL="0" indent="0" algn="l" rtl="0"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 rtlCol="0"/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8/14/14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3927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e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8/14/14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890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8/14/14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50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e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>
              <a:defRPr/>
            </a:pPr>
            <a:r>
              <a:rPr lang="en-US" smtClean="0"/>
              <a:t>4/23/14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>
              <a:defRPr/>
            </a:pPr>
            <a:fld id="{EA51E231-5C62-4592-87AF-55D5B40B53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499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rtlCol="0" anchor="b"/>
          <a:lstStyle>
            <a:lvl1pPr algn="l" rtl="0">
              <a:defRPr sz="2000" b="1"/>
            </a:lvl1pPr>
          </a:lstStyle>
          <a:p>
            <a:pPr rtl="0"/>
            <a:r>
              <a:rPr lang="e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 rtlCol="0"/>
          <a:lstStyle>
            <a:lvl1pPr algn="l" rtl="0">
              <a:defRPr sz="3200"/>
            </a:lvl1pPr>
            <a:lvl2pPr algn="l" rtl="0">
              <a:defRPr sz="2800"/>
            </a:lvl2pPr>
            <a:lvl3pPr algn="l" rtl="0">
              <a:defRPr sz="2400"/>
            </a:lvl3pPr>
            <a:lvl4pPr algn="l" rtl="0">
              <a:defRPr sz="2000"/>
            </a:lvl4pPr>
            <a:lvl5pPr algn="l" rtl="0">
              <a:defRPr sz="20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 rtlCol="0"/>
          <a:lstStyle>
            <a:lvl1pPr marL="0" indent="0" algn="l" rtl="0">
              <a:buNone/>
              <a:defRPr sz="14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8/14/14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8122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rtlCol="0" anchor="b"/>
          <a:lstStyle>
            <a:lvl1pPr algn="l" rtl="0">
              <a:defRPr sz="2000" b="1"/>
            </a:lvl1pPr>
          </a:lstStyle>
          <a:p>
            <a:pPr rtl="0"/>
            <a:r>
              <a:rPr lang="e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rtlCol="0"/>
          <a:lstStyle>
            <a:lvl1pPr marL="0" indent="0" algn="l" rtl="0">
              <a:buNone/>
              <a:defRPr sz="14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8/14/14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4949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e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8/14/14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0999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 rtlCol="0"/>
          <a:lstStyle/>
          <a:p>
            <a:pPr rtl="0"/>
            <a:r>
              <a:rPr lang="e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8/14/14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8290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8/14/14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31983" y="5584015"/>
            <a:ext cx="847773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" sz="1400">
                <a:solidFill>
                  <a:prstClr val="black"/>
                </a:solidFill>
                <a:latin typeface="Century Gothic"/>
                <a:ea typeface="ＭＳ Ｐゴシック" charset="0"/>
                <a:cs typeface="Century Gothic"/>
              </a:rPr>
              <a:t>For more Information, contact us at: </a:t>
            </a:r>
            <a:r>
              <a:rPr lang="es" sz="1400" b="1">
                <a:solidFill>
                  <a:prstClr val="black"/>
                </a:solidFill>
                <a:latin typeface="Century Gothic"/>
                <a:ea typeface="ＭＳ Ｐゴシック" charset="0"/>
                <a:cs typeface="Century Gothic"/>
              </a:rPr>
              <a:t>NCQTL@UW.EDU </a:t>
            </a:r>
            <a:r>
              <a:rPr lang="es" sz="1400">
                <a:solidFill>
                  <a:prstClr val="black"/>
                </a:solidFill>
                <a:latin typeface="Century Gothic"/>
                <a:ea typeface="ＭＳ Ｐゴシック" charset="0"/>
                <a:cs typeface="Century Gothic"/>
              </a:rPr>
              <a:t>or 877-731-0764</a:t>
            </a:r>
          </a:p>
          <a:p>
            <a:pPr algn="ctr" defTabSz="457200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s" sz="900">
                <a:solidFill>
                  <a:prstClr val="black"/>
                </a:solidFill>
                <a:latin typeface="Century Gothic"/>
                <a:ea typeface="ＭＳ Ｐゴシック" charset="0"/>
                <a:cs typeface="Century Gothic"/>
              </a:rPr>
              <a:t>This document was prepared under Grant #90HC0002 for the U.S. Department of Health and Human Services, </a:t>
            </a:r>
            <a:r>
              <a:rPr lang="en-US" sz="900" dirty="0" smtClean="0">
                <a:solidFill>
                  <a:prstClr val="black"/>
                </a:solidFill>
                <a:latin typeface="Century Gothic"/>
                <a:ea typeface="ＭＳ Ｐゴシック" charset="0"/>
                <a:cs typeface="Century Gothic"/>
              </a:rPr>
              <a:t/>
            </a:r>
            <a:br>
              <a:rPr lang="en-US" sz="900" dirty="0" smtClean="0">
                <a:solidFill>
                  <a:prstClr val="black"/>
                </a:solidFill>
                <a:latin typeface="Century Gothic"/>
                <a:ea typeface="ＭＳ Ｐゴシック" charset="0"/>
                <a:cs typeface="Century Gothic"/>
              </a:rPr>
            </a:br>
            <a:r>
              <a:rPr lang="es" sz="900">
                <a:solidFill>
                  <a:prstClr val="black"/>
                </a:solidFill>
                <a:latin typeface="Century Gothic"/>
                <a:ea typeface="ＭＳ Ｐゴシック" charset="0"/>
                <a:cs typeface="Century Gothic"/>
              </a:rPr>
              <a:t>Administration for Children and Families, Office of Head Start, by the National Center on Quality Teaching and Learning.</a:t>
            </a:r>
          </a:p>
          <a:p>
            <a:pPr>
              <a:spcBef>
                <a:spcPts val="600"/>
              </a:spcBef>
            </a:pPr>
            <a:endParaRPr lang="en-US" sz="900" dirty="0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2655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8/14/14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9985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3048000" y="2667000"/>
            <a:ext cx="5943600" cy="152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8/14/14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3101975" y="2730500"/>
            <a:ext cx="5867399" cy="144780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 rtlCol="0">
            <a:normAutofit/>
          </a:bodyPr>
          <a:lstStyle>
            <a:lvl1pPr algn="l" rtl="0"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e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0687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e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8/14/14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>
              <a:defRPr/>
            </a:pPr>
            <a:fld id="{8DB4ADF5-F659-8942-84FF-94FF3BE6F6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1594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rtlCol="0" anchor="t"/>
          <a:lstStyle>
            <a:lvl1pPr algn="l" rtl="0">
              <a:defRPr sz="4000" b="1" cap="all"/>
            </a:lvl1pPr>
          </a:lstStyle>
          <a:p>
            <a:pPr rtl="0"/>
            <a:r>
              <a:rPr lang="e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rtlCol="0" anchor="b"/>
          <a:lstStyle>
            <a:lvl1pPr marL="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8/14/14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>
              <a:defRPr/>
            </a:pPr>
            <a:fld id="{CDD25C4D-0B41-1D45-B68E-2273756291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574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e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 rtlCol="0"/>
          <a:lstStyle>
            <a:lvl1pPr algn="l" rtl="0">
              <a:defRPr sz="2800"/>
            </a:lvl1pPr>
            <a:lvl2pPr algn="l" rtl="0">
              <a:defRPr sz="2400"/>
            </a:lvl2pPr>
            <a:lvl3pPr algn="l" rtl="0">
              <a:defRPr sz="2000"/>
            </a:lvl3pPr>
            <a:lvl4pPr algn="l" rtl="0">
              <a:defRPr sz="1800"/>
            </a:lvl4pPr>
            <a:lvl5pPr algn="l" rtl="0">
              <a:defRPr sz="18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/>
            </a:lvl8pPr>
            <a:lvl9pPr algn="l" rtl="0">
              <a:defRPr sz="1800"/>
            </a:lvl9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 rtlCol="0"/>
          <a:lstStyle>
            <a:lvl1pPr algn="l" rtl="0">
              <a:defRPr sz="2800"/>
            </a:lvl1pPr>
            <a:lvl2pPr algn="l" rtl="0">
              <a:defRPr sz="2400"/>
            </a:lvl2pPr>
            <a:lvl3pPr algn="l" rtl="0">
              <a:defRPr sz="2000"/>
            </a:lvl3pPr>
            <a:lvl4pPr algn="l" rtl="0">
              <a:defRPr sz="1800"/>
            </a:lvl4pPr>
            <a:lvl5pPr algn="l" rtl="0">
              <a:defRPr sz="18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/>
            </a:lvl8pPr>
            <a:lvl9pPr algn="l" rtl="0">
              <a:defRPr sz="1800"/>
            </a:lvl9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8/14/14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>
              <a:defRPr/>
            </a:pPr>
            <a:fld id="{A80AAAA4-2D55-A64D-8133-C99AF9A234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325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rtlCol="0" anchor="t"/>
          <a:lstStyle>
            <a:lvl1pPr algn="l" rtl="0">
              <a:defRPr sz="4000" b="1" cap="all"/>
            </a:lvl1pPr>
          </a:lstStyle>
          <a:p>
            <a:pPr rtl="0"/>
            <a:r>
              <a:rPr lang="e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rtlCol="0" anchor="b"/>
          <a:lstStyle>
            <a:lvl1pPr marL="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>
              <a:defRPr/>
            </a:pPr>
            <a:r>
              <a:rPr lang="en-US" smtClean="0"/>
              <a:t>4/23/14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>
              <a:defRPr/>
            </a:pPr>
            <a:fld id="{5B307BD5-DCEC-4F33-9EF5-AD73D69AC94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526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e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rtlCol="0" anchor="b"/>
          <a:lstStyle>
            <a:lvl1pPr marL="0" indent="0" algn="l" rtl="0"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 rtlCol="0"/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rtlCol="0" anchor="b"/>
          <a:lstStyle>
            <a:lvl1pPr marL="0" indent="0" algn="l" rtl="0"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 rtlCol="0"/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8/14/14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>
              <a:defRPr/>
            </a:pPr>
            <a:fld id="{80E53508-F60E-9449-8DA4-643631CE11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4394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e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8/14/14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>
              <a:defRPr/>
            </a:pPr>
            <a:fld id="{760B8B39-DD8C-FD4E-8BDE-E27FB80AF5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997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8/14/14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>
              <a:defRPr/>
            </a:pPr>
            <a:fld id="{80E53508-F60E-9449-8DA4-643631CE11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3773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rtlCol="0" anchor="b"/>
          <a:lstStyle>
            <a:lvl1pPr algn="l" rtl="0">
              <a:defRPr sz="2000" b="1"/>
            </a:lvl1pPr>
          </a:lstStyle>
          <a:p>
            <a:pPr rtl="0"/>
            <a:r>
              <a:rPr lang="e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 rtlCol="0"/>
          <a:lstStyle>
            <a:lvl1pPr algn="l" rtl="0">
              <a:defRPr sz="3200"/>
            </a:lvl1pPr>
            <a:lvl2pPr algn="l" rtl="0">
              <a:defRPr sz="2800"/>
            </a:lvl2pPr>
            <a:lvl3pPr algn="l" rtl="0">
              <a:defRPr sz="2400"/>
            </a:lvl3pPr>
            <a:lvl4pPr algn="l" rtl="0">
              <a:defRPr sz="2000"/>
            </a:lvl4pPr>
            <a:lvl5pPr algn="l" rtl="0">
              <a:defRPr sz="20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 rtlCol="0"/>
          <a:lstStyle>
            <a:lvl1pPr marL="0" indent="0" algn="l" rtl="0">
              <a:buNone/>
              <a:defRPr sz="14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8/14/14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>
              <a:defRPr/>
            </a:pPr>
            <a:fld id="{80E53508-F60E-9449-8DA4-643631CE11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4279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rtlCol="0" anchor="b"/>
          <a:lstStyle>
            <a:lvl1pPr algn="l" rtl="0">
              <a:defRPr sz="2000" b="1"/>
            </a:lvl1pPr>
          </a:lstStyle>
          <a:p>
            <a:pPr rtl="0"/>
            <a:r>
              <a:rPr lang="e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es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rtlCol="0"/>
          <a:lstStyle>
            <a:lvl1pPr marL="0" indent="0" algn="l" rtl="0">
              <a:buNone/>
              <a:defRPr sz="14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8/14/14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>
              <a:defRPr/>
            </a:pPr>
            <a:fld id="{80E53508-F60E-9449-8DA4-643631CE11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1484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e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8/14/14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>
              <a:defRPr/>
            </a:pPr>
            <a:fld id="{80E53508-F60E-9449-8DA4-643631CE11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2142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 rtlCol="0"/>
          <a:lstStyle/>
          <a:p>
            <a:pPr rtl="0"/>
            <a:r>
              <a:rPr lang="e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8/14/14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>
              <a:defRPr/>
            </a:pPr>
            <a:fld id="{80E53508-F60E-9449-8DA4-643631CE11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9532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8241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8747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630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e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 rtlCol="0"/>
          <a:lstStyle>
            <a:lvl1pPr algn="l" rtl="0">
              <a:defRPr sz="2800"/>
            </a:lvl1pPr>
            <a:lvl2pPr algn="l" rtl="0">
              <a:defRPr sz="2400"/>
            </a:lvl2pPr>
            <a:lvl3pPr algn="l" rtl="0">
              <a:defRPr sz="2000"/>
            </a:lvl3pPr>
            <a:lvl4pPr algn="l" rtl="0">
              <a:defRPr sz="1800"/>
            </a:lvl4pPr>
            <a:lvl5pPr algn="l" rtl="0">
              <a:defRPr sz="18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/>
            </a:lvl8pPr>
            <a:lvl9pPr algn="l" rtl="0">
              <a:defRPr sz="1800"/>
            </a:lvl9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 rtlCol="0"/>
          <a:lstStyle>
            <a:lvl1pPr algn="l" rtl="0">
              <a:defRPr sz="2800"/>
            </a:lvl1pPr>
            <a:lvl2pPr algn="l" rtl="0">
              <a:defRPr sz="2400"/>
            </a:lvl2pPr>
            <a:lvl3pPr algn="l" rtl="0">
              <a:defRPr sz="2000"/>
            </a:lvl3pPr>
            <a:lvl4pPr algn="l" rtl="0">
              <a:defRPr sz="1800"/>
            </a:lvl4pPr>
            <a:lvl5pPr algn="l" rtl="0">
              <a:defRPr sz="18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/>
            </a:lvl8pPr>
            <a:lvl9pPr algn="l" rtl="0">
              <a:defRPr sz="1800"/>
            </a:lvl9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>
              <a:defRPr/>
            </a:pPr>
            <a:r>
              <a:rPr lang="en-US" smtClean="0"/>
              <a:t>4/23/14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>
              <a:defRPr/>
            </a:pPr>
            <a:fld id="{9A79C5F3-B302-42C0-AA46-E88A1C7E285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959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3706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6515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3713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3012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3039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5039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8130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2728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118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e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rtlCol="0" anchor="b"/>
          <a:lstStyle>
            <a:lvl1pPr marL="0" indent="0" algn="l" rtl="0"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 rtlCol="0"/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rtlCol="0" anchor="b"/>
          <a:lstStyle>
            <a:lvl1pPr marL="0" indent="0" algn="l" rtl="0"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 rtlCol="0"/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>
              <a:defRPr/>
            </a:pPr>
            <a:r>
              <a:rPr lang="en-US" smtClean="0"/>
              <a:t>4/23/14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>
              <a:defRPr/>
            </a:pPr>
            <a:fld id="{8A48B8F1-146F-4046-B20C-D927B2E403E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39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e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>
              <a:defRPr/>
            </a:pPr>
            <a:r>
              <a:rPr lang="en-US" smtClean="0"/>
              <a:t>4/23/14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>
              <a:defRPr/>
            </a:pPr>
            <a:fld id="{B314DA70-D580-4262-9274-9A0672EF64D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81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>
              <a:defRPr/>
            </a:pPr>
            <a:r>
              <a:rPr lang="en-US" smtClean="0"/>
              <a:t>4/23/14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>
              <a:defRPr/>
            </a:pPr>
            <a:fld id="{26FE0D57-6518-434E-A7C4-5B9AED5D084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92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rtlCol="0" anchor="b"/>
          <a:lstStyle>
            <a:lvl1pPr algn="l" rtl="0">
              <a:defRPr sz="2000" b="1"/>
            </a:lvl1pPr>
          </a:lstStyle>
          <a:p>
            <a:pPr rtl="0"/>
            <a:r>
              <a:rPr lang="e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 rtlCol="0"/>
          <a:lstStyle>
            <a:lvl1pPr algn="l" rtl="0">
              <a:defRPr sz="3200"/>
            </a:lvl1pPr>
            <a:lvl2pPr algn="l" rtl="0">
              <a:defRPr sz="2800"/>
            </a:lvl2pPr>
            <a:lvl3pPr algn="l" rtl="0">
              <a:defRPr sz="2400"/>
            </a:lvl3pPr>
            <a:lvl4pPr algn="l" rtl="0">
              <a:defRPr sz="2000"/>
            </a:lvl4pPr>
            <a:lvl5pPr algn="l" rtl="0">
              <a:defRPr sz="20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 rtlCol="0"/>
          <a:lstStyle>
            <a:lvl1pPr marL="0" indent="0" algn="l" rtl="0">
              <a:buNone/>
              <a:defRPr sz="14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>
              <a:defRPr/>
            </a:pPr>
            <a:r>
              <a:rPr lang="en-US" smtClean="0"/>
              <a:t>4/23/14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>
              <a:defRPr/>
            </a:pPr>
            <a:fld id="{5B307BD5-DCEC-4F33-9EF5-AD73D69AC94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26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rtlCol="0" anchor="b"/>
          <a:lstStyle>
            <a:lvl1pPr algn="l" rtl="0">
              <a:defRPr sz="2000" b="1"/>
            </a:lvl1pPr>
          </a:lstStyle>
          <a:p>
            <a:pPr rtl="0"/>
            <a:r>
              <a:rPr lang="e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es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rtlCol="0"/>
          <a:lstStyle>
            <a:lvl1pPr marL="0" indent="0" algn="l" rtl="0">
              <a:buNone/>
              <a:defRPr sz="14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>
              <a:defRPr/>
            </a:pPr>
            <a:r>
              <a:rPr lang="en-US" smtClean="0"/>
              <a:t>4/23/14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>
              <a:defRPr/>
            </a:pPr>
            <a:fld id="{5B307BD5-DCEC-4F33-9EF5-AD73D69AC94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9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theme" Target="../theme/theme2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rtl="0"/>
            <a:r>
              <a:rPr lang="e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>
              <a:defRPr/>
            </a:pPr>
            <a:r>
              <a:rPr lang="en-US" smtClean="0"/>
              <a:t>4/23/14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>
              <a:defRPr/>
            </a:pPr>
            <a:fld id="{5B307BD5-DCEC-4F33-9EF5-AD73D69AC94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0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274320" indent="-27432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640080" indent="-27432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</a:rPr>
              <a:t>8/14/14</a:t>
            </a: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16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</a:rPr>
              <a:t>8/14/14</a:t>
            </a: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0E53508-F60E-9449-8DA4-643631CE11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498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8/6/15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300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00437" y="2723177"/>
            <a:ext cx="5891163" cy="1467823"/>
          </a:xfrm>
          <a:prstGeom prst="rect">
            <a:avLst/>
          </a:prstGeom>
          <a:solidFill>
            <a:srgbClr val="E478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 wrap="square" numCol="1" rtlCol="0" anchorCtr="0" compatLnSpc="1">
            <a:prstTxWarp prst="textNoShape">
              <a:avLst/>
            </a:prstTxWarp>
            <a:normAutofit/>
          </a:bodyPr>
          <a:lstStyle/>
          <a:p>
            <a:pPr algn="ctr" rtl="0" eaLnBrk="1" hangingPunct="1"/>
            <a:r>
              <a:rPr lang="es" sz="1900" cap="none" dirty="0">
                <a:solidFill>
                  <a:srgbClr val="FFFFFF"/>
                </a:solidFill>
              </a:rPr>
              <a:t>EVALUACIÓN CONTINUA DEL NIÑO:</a:t>
            </a:r>
            <a:r>
              <a:rPr lang="en-US" sz="1900" cap="none" dirty="0" smtClean="0">
                <a:solidFill>
                  <a:srgbClr val="FFFFFF"/>
                </a:solidFill>
              </a:rPr>
              <a:t/>
            </a:r>
            <a:br>
              <a:rPr lang="en-US" sz="1900" cap="none" dirty="0" smtClean="0">
                <a:solidFill>
                  <a:srgbClr val="FFFFFF"/>
                </a:solidFill>
              </a:rPr>
            </a:br>
            <a:r>
              <a:rPr lang="es" sz="2900" cap="none" dirty="0">
                <a:solidFill>
                  <a:srgbClr val="FFFFFF"/>
                </a:solidFill>
              </a:rPr>
              <a:t>RECABAR Y UTILIZAR VIDEOS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15200" y="6642556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es" sz="800">
                <a:solidFill>
                  <a:schemeClr val="tx1">
                    <a:lumMod val="50000"/>
                    <a:lumOff val="50000"/>
                  </a:schemeClr>
                </a:solidFill>
              </a:rPr>
              <a:t>PRIMAVERA 2014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04541" y="3925083"/>
            <a:ext cx="16097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Español/Spanish</a:t>
            </a:r>
            <a:endParaRPr lang="en-US" sz="14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numCol="1" rtlCol="0" anchorCtr="0" compatLnSpc="1">
            <a:prstTxWarp prst="textNoShape">
              <a:avLst/>
            </a:prstTxWarp>
          </a:bodyPr>
          <a:lstStyle/>
          <a:p>
            <a:pPr rtl="0" eaLnBrk="1" hangingPunct="1"/>
            <a:r>
              <a:rPr lang="es" cap="none" dirty="0"/>
              <a:t>CÓMO </a:t>
            </a:r>
            <a:r>
              <a:rPr lang="es-ES_tradnl" cap="none" dirty="0" smtClean="0"/>
              <a:t>GRABAR</a:t>
            </a:r>
            <a:r>
              <a:rPr lang="es" cap="none" dirty="0" smtClean="0"/>
              <a:t> </a:t>
            </a:r>
            <a:r>
              <a:rPr lang="es" cap="none" dirty="0"/>
              <a:t>VIDEOS</a:t>
            </a:r>
          </a:p>
        </p:txBody>
      </p:sp>
      <p:sp>
        <p:nvSpPr>
          <p:cNvPr id="100355" name="Rectangle 3"/>
          <p:cNvSpPr>
            <a:spLocks noGrp="1"/>
          </p:cNvSpPr>
          <p:nvPr>
            <p:ph idx="1"/>
          </p:nvPr>
        </p:nvSpPr>
        <p:spPr bwMode="auto">
          <a:xfrm>
            <a:off x="3613536" y="1855509"/>
            <a:ext cx="5196185" cy="5002491"/>
          </a:xfrm>
        </p:spPr>
        <p:txBody>
          <a:bodyPr lIns="0" tIns="0" rIns="0" bIns="0" rtlCol="0">
            <a:noAutofit/>
          </a:bodyPr>
          <a:lstStyle/>
          <a:p>
            <a:pPr rtl="0">
              <a:spcBef>
                <a:spcPts val="1200"/>
              </a:spcBef>
            </a:pPr>
            <a:r>
              <a:rPr lang="es-MX" sz="2150" dirty="0" smtClean="0"/>
              <a:t>Consultar el manual de instrucciones de la cámara.</a:t>
            </a:r>
          </a:p>
          <a:p>
            <a:pPr rtl="0">
              <a:spcBef>
                <a:spcPts val="1200"/>
              </a:spcBef>
            </a:pPr>
            <a:r>
              <a:rPr lang="es-MX" sz="2150" dirty="0" smtClean="0"/>
              <a:t>Permitir que los niños vean y toquen la cámara.</a:t>
            </a:r>
          </a:p>
          <a:p>
            <a:pPr rtl="0">
              <a:spcBef>
                <a:spcPts val="1200"/>
              </a:spcBef>
            </a:pPr>
            <a:r>
              <a:rPr lang="es-MX" sz="2150" dirty="0" smtClean="0"/>
              <a:t>Acercarse lo suficiente como para captar y grabar tanto la imagen como el audio.</a:t>
            </a:r>
          </a:p>
          <a:p>
            <a:pPr rtl="0">
              <a:spcBef>
                <a:spcPts val="1200"/>
              </a:spcBef>
            </a:pPr>
            <a:r>
              <a:rPr lang="es-MX" sz="2150" dirty="0" smtClean="0"/>
              <a:t>Utilizar un trípode/tripié o recargar  su brazo para mantener la estabilidad de la cámara.</a:t>
            </a:r>
          </a:p>
          <a:p>
            <a:pPr rtl="0">
              <a:spcBef>
                <a:spcPts val="1200"/>
              </a:spcBef>
            </a:pPr>
            <a:r>
              <a:rPr lang="es-MX" sz="2150" dirty="0" smtClean="0"/>
              <a:t>Mantener la cámara a la mano y con la batería cargada.</a:t>
            </a:r>
            <a:endParaRPr lang="es-MX" sz="2150" dirty="0"/>
          </a:p>
        </p:txBody>
      </p:sp>
      <p:pic>
        <p:nvPicPr>
          <p:cNvPr id="2" name="Picture 1" descr="children and camer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46" y="1970063"/>
            <a:ext cx="3005414" cy="25643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96270" y="1895473"/>
            <a:ext cx="8183314" cy="1200924"/>
          </a:xfrm>
          <a:prstGeom prst="rect">
            <a:avLst/>
          </a:prstGeom>
          <a:solidFill>
            <a:srgbClr val="E478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defRPr/>
            </a:pPr>
            <a:endParaRPr lang="en-US" dirty="0"/>
          </a:p>
        </p:txBody>
      </p:sp>
      <p:sp>
        <p:nvSpPr>
          <p:cNvPr id="68610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numCol="1" rtlCol="0" anchorCtr="0" compatLnSpc="1">
            <a:prstTxWarp prst="textNoShape">
              <a:avLst/>
            </a:prstTxWarp>
          </a:bodyPr>
          <a:lstStyle/>
          <a:p>
            <a:pPr rtl="0" eaLnBrk="1" hangingPunct="1"/>
            <a:r>
              <a:rPr lang="es" sz="4000" cap="none" dirty="0"/>
              <a:t>ORGANIZAR LOS ARCHIVOS </a:t>
            </a:r>
            <a:r>
              <a:rPr lang="es" sz="4000" cap="none" dirty="0" smtClean="0"/>
              <a:t/>
            </a:r>
            <a:br>
              <a:rPr lang="es" sz="4000" cap="none" dirty="0" smtClean="0"/>
            </a:br>
            <a:r>
              <a:rPr lang="es" sz="4000" cap="none" dirty="0" smtClean="0"/>
              <a:t>DE </a:t>
            </a:r>
            <a:r>
              <a:rPr lang="es" sz="4000" cap="none" dirty="0"/>
              <a:t>VIDEO</a:t>
            </a:r>
          </a:p>
        </p:txBody>
      </p:sp>
      <p:sp>
        <p:nvSpPr>
          <p:cNvPr id="68611" name="Rectangle 3"/>
          <p:cNvSpPr>
            <a:spLocks noGrp="1"/>
          </p:cNvSpPr>
          <p:nvPr>
            <p:ph idx="1"/>
          </p:nvPr>
        </p:nvSpPr>
        <p:spPr bwMode="auto">
          <a:xfrm>
            <a:off x="625846" y="3142806"/>
            <a:ext cx="4611291" cy="3217935"/>
          </a:xfrm>
        </p:spPr>
        <p:txBody>
          <a:bodyPr lIns="0" tIns="0" rIns="0" bIns="0" rtlCol="0">
            <a:noAutofit/>
          </a:bodyPr>
          <a:lstStyle/>
          <a:p>
            <a:pPr rtl="0">
              <a:spcBef>
                <a:spcPts val="1128"/>
              </a:spcBef>
              <a:defRPr/>
            </a:pPr>
            <a:r>
              <a:rPr lang="es-MX" sz="2200" dirty="0" smtClean="0"/>
              <a:t>Copiar los archivos de la cámara a la computadora/</a:t>
            </a:r>
            <a:br>
              <a:rPr lang="es-MX" sz="2200" dirty="0" smtClean="0"/>
            </a:br>
            <a:r>
              <a:rPr lang="es-MX" sz="2200" dirty="0" smtClean="0"/>
              <a:t>el ordenador inmediatamente.</a:t>
            </a:r>
          </a:p>
          <a:p>
            <a:pPr rtl="0">
              <a:spcBef>
                <a:spcPts val="1128"/>
              </a:spcBef>
              <a:defRPr/>
            </a:pPr>
            <a:r>
              <a:rPr lang="es-MX" sz="2200" dirty="0" smtClean="0"/>
              <a:t>Nombrar los archivos de un modo consistente y lógico.</a:t>
            </a:r>
          </a:p>
          <a:p>
            <a:pPr rtl="0">
              <a:spcBef>
                <a:spcPts val="1128"/>
              </a:spcBef>
              <a:defRPr/>
            </a:pPr>
            <a:r>
              <a:rPr lang="es-MX" sz="2200" dirty="0" smtClean="0"/>
              <a:t>Organizar en carpetas por:</a:t>
            </a:r>
          </a:p>
          <a:p>
            <a:pPr lvl="1" rtl="0">
              <a:spcBef>
                <a:spcPts val="0"/>
              </a:spcBef>
              <a:defRPr/>
            </a:pPr>
            <a:r>
              <a:rPr lang="es-MX" sz="2200" dirty="0" smtClean="0"/>
              <a:t> El nombre del niño, o bien</a:t>
            </a:r>
          </a:p>
          <a:p>
            <a:pPr lvl="1" rtl="0">
              <a:spcBef>
                <a:spcPts val="0"/>
              </a:spcBef>
              <a:defRPr/>
            </a:pPr>
            <a:r>
              <a:rPr lang="es-MX" sz="2200" dirty="0" smtClean="0"/>
              <a:t> El área de dominio</a:t>
            </a:r>
            <a:endParaRPr lang="es-MX" sz="2200" dirty="0"/>
          </a:p>
        </p:txBody>
      </p:sp>
      <p:pic>
        <p:nvPicPr>
          <p:cNvPr id="2" name="Picture 1" descr="organizing electronic file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5" b="8659"/>
          <a:stretch/>
        </p:blipFill>
        <p:spPr>
          <a:xfrm>
            <a:off x="5196443" y="2989335"/>
            <a:ext cx="3331130" cy="2687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6281" y="2036121"/>
            <a:ext cx="7874884" cy="9448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s-MX" sz="2800" dirty="0" smtClean="0">
                <a:solidFill>
                  <a:schemeClr val="bg1"/>
                </a:solidFill>
                <a:latin typeface="Century Gothic"/>
                <a:ea typeface="+mn-ea"/>
                <a:cs typeface="Century Gothic"/>
              </a:rPr>
              <a:t>Elegir un modo sencillo de organizar los archivos de video en la computadora.</a:t>
            </a:r>
            <a:endParaRPr lang="es-MX" sz="2800" dirty="0">
              <a:solidFill>
                <a:schemeClr val="bg1"/>
              </a:solidFill>
              <a:latin typeface="Century Gothic"/>
              <a:ea typeface="+mn-ea"/>
              <a:cs typeface="Century Gothic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96270" y="1895472"/>
            <a:ext cx="8183314" cy="1215163"/>
          </a:xfrm>
          <a:prstGeom prst="rect">
            <a:avLst/>
          </a:prstGeom>
          <a:solidFill>
            <a:srgbClr val="E478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defRPr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26280" y="1952153"/>
            <a:ext cx="8113717" cy="9448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0"/>
            <a:r>
              <a:rPr lang="es-MX" sz="2800" dirty="0" smtClean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Programar tiempo para examinar, analizar </a:t>
            </a:r>
            <a:br>
              <a:rPr lang="es-MX" sz="2800" dirty="0" smtClean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</a:br>
            <a:r>
              <a:rPr lang="es-MX" sz="2800" dirty="0" smtClean="0">
                <a:solidFill>
                  <a:srgbClr val="FFFFFF"/>
                </a:solidFill>
                <a:latin typeface="Century Gothic"/>
                <a:ea typeface="+mn-ea"/>
                <a:cs typeface="Century Gothic"/>
              </a:rPr>
              <a:t>e interpretar los videos en forma regular.</a:t>
            </a:r>
            <a:endParaRPr lang="es-MX" sz="2800" dirty="0">
              <a:solidFill>
                <a:srgbClr val="FFFFFF"/>
              </a:solidFill>
              <a:latin typeface="Century Gothic"/>
              <a:ea typeface="+mn-ea"/>
              <a:cs typeface="Century Gothic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" cap="none"/>
              <a:t>INTERPRETAR LOS VIDEOS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26470" y="3125358"/>
            <a:ext cx="4738933" cy="3055444"/>
          </a:xfrm>
        </p:spPr>
        <p:txBody>
          <a:bodyPr rtlCol="0">
            <a:noAutofit/>
          </a:bodyPr>
          <a:lstStyle/>
          <a:p>
            <a:pPr marL="0" lvl="1" indent="0" rtl="0">
              <a:spcBef>
                <a:spcPts val="1200"/>
              </a:spcBef>
              <a:buNone/>
              <a:defRPr/>
            </a:pPr>
            <a:r>
              <a:rPr lang="es-MX" sz="2300" dirty="0" smtClean="0"/>
              <a:t>Interpretar las conductas de los niños y evaluar el aprendizaje.</a:t>
            </a:r>
          </a:p>
          <a:p>
            <a:pPr marL="0" indent="0" rtl="0" eaLnBrk="1" hangingPunct="1">
              <a:spcBef>
                <a:spcPts val="1200"/>
              </a:spcBef>
              <a:buNone/>
              <a:defRPr/>
            </a:pPr>
            <a:r>
              <a:rPr lang="es-MX" sz="2300" dirty="0" smtClean="0"/>
              <a:t>Interpretar el avance de los niños en las metas del currículo:</a:t>
            </a:r>
          </a:p>
          <a:p>
            <a:pPr rtl="0">
              <a:spcBef>
                <a:spcPts val="1200"/>
              </a:spcBef>
              <a:defRPr/>
            </a:pPr>
            <a:r>
              <a:rPr lang="es-MX" sz="2300" dirty="0" smtClean="0"/>
              <a:t>Examinar múltiples videos de una misma habilidad a lo largo del tiempo.</a:t>
            </a:r>
          </a:p>
          <a:p>
            <a:pPr marL="0" lvl="1" indent="0" rtl="0">
              <a:spcBef>
                <a:spcPts val="1200"/>
              </a:spcBef>
              <a:buNone/>
              <a:defRPr/>
            </a:pPr>
            <a:endParaRPr lang="es-MX" sz="2300" dirty="0" smtClean="0"/>
          </a:p>
        </p:txBody>
      </p:sp>
      <p:pic>
        <p:nvPicPr>
          <p:cNvPr id="4" name="Picture 3" descr="teachers_sharin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662" y="2956099"/>
            <a:ext cx="3253645" cy="3193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r>
              <a:rPr lang="es" dirty="0">
                <a:solidFill>
                  <a:prstClr val="black"/>
                </a:solidFill>
              </a:rPr>
              <a:t>UTILIZAR VIDEOS EN EL </a:t>
            </a:r>
            <a:r>
              <a:rPr lang="en-US" dirty="0">
                <a:solidFill>
                  <a:prstClr val="black"/>
                </a:solidFill>
              </a:rPr>
              <a:t/>
            </a:r>
            <a:br>
              <a:rPr lang="en-US" dirty="0">
                <a:solidFill>
                  <a:prstClr val="black"/>
                </a:solidFill>
              </a:rPr>
            </a:br>
            <a:r>
              <a:rPr lang="es" dirty="0">
                <a:solidFill>
                  <a:prstClr val="black"/>
                </a:solidFill>
              </a:rPr>
              <a:t>CICLO EVALUACIÓN-INSTRUCCIÓN</a:t>
            </a:r>
            <a:endParaRPr lang="es" dirty="0"/>
          </a:p>
        </p:txBody>
      </p:sp>
      <p:pic>
        <p:nvPicPr>
          <p:cNvPr id="4" name="Picture 3" descr="ESP OngoingAssessmentDiagra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00" y="1926075"/>
            <a:ext cx="5342480" cy="442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14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numCol="1" rtlCol="0" anchorCtr="0" compatLnSpc="1">
            <a:prstTxWarp prst="textNoShape">
              <a:avLst/>
            </a:prstTxWarp>
          </a:bodyPr>
          <a:lstStyle/>
          <a:p>
            <a:pPr rtl="0" eaLnBrk="1" hangingPunct="1"/>
            <a:r>
              <a:rPr lang="es" cap="none" dirty="0"/>
              <a:t>EL VIDEO COMO HERRAMIENTA </a:t>
            </a:r>
            <a:r>
              <a:rPr lang="en-US" cap="none" dirty="0" smtClean="0"/>
              <a:t/>
            </a:r>
            <a:br>
              <a:rPr lang="en-US" cap="none" dirty="0" smtClean="0"/>
            </a:br>
            <a:r>
              <a:rPr lang="es-ES_tradnl" cap="none" dirty="0" smtClean="0"/>
              <a:t>DE EVALUACIÓN</a:t>
            </a:r>
            <a:endParaRPr lang="es" cap="none" dirty="0"/>
          </a:p>
        </p:txBody>
      </p:sp>
      <p:sp>
        <p:nvSpPr>
          <p:cNvPr id="124931" name="Rectangle 3"/>
          <p:cNvSpPr>
            <a:spLocks noGrp="1"/>
          </p:cNvSpPr>
          <p:nvPr>
            <p:ph idx="1"/>
          </p:nvPr>
        </p:nvSpPr>
        <p:spPr bwMode="auto">
          <a:xfrm>
            <a:off x="489408" y="1830387"/>
            <a:ext cx="4651809" cy="4897722"/>
          </a:xfrm>
        </p:spPr>
        <p:txBody>
          <a:bodyPr lIns="0" tIns="0" rIns="0" bIns="0" rtlCol="0">
            <a:noAutofit/>
          </a:bodyPr>
          <a:lstStyle/>
          <a:p>
            <a:pPr marL="182880" indent="-182880" rtl="0" eaLnBrk="1" hangingPunct="1"/>
            <a:r>
              <a:rPr lang="es" sz="1800" dirty="0"/>
              <a:t>Mostrar las conductas y el avance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s" sz="1800" dirty="0"/>
              <a:t>a lo largo del tiempo</a:t>
            </a:r>
          </a:p>
          <a:p>
            <a:pPr marL="182880" indent="-182880" rtl="0"/>
            <a:r>
              <a:rPr lang="es" sz="1800" dirty="0"/>
              <a:t>Compartir los videos con las familias: </a:t>
            </a:r>
          </a:p>
          <a:p>
            <a:pPr lvl="1" rtl="0" eaLnBrk="1" hangingPunct="1"/>
            <a:r>
              <a:rPr lang="es" sz="1800" dirty="0"/>
              <a:t>Reuniones de padres</a:t>
            </a:r>
          </a:p>
          <a:p>
            <a:pPr lvl="1" rtl="0" eaLnBrk="1" hangingPunct="1"/>
            <a:r>
              <a:rPr lang="es" sz="1800" dirty="0"/>
              <a:t>Reuniones del IEP</a:t>
            </a:r>
          </a:p>
          <a:p>
            <a:pPr lvl="1" rtl="0" eaLnBrk="1" hangingPunct="1">
              <a:spcBef>
                <a:spcPts val="600"/>
              </a:spcBef>
              <a:spcAft>
                <a:spcPts val="600"/>
              </a:spcAft>
            </a:pPr>
            <a:r>
              <a:rPr lang="es" sz="1800" dirty="0"/>
              <a:t>Visitas al hogar</a:t>
            </a:r>
          </a:p>
          <a:p>
            <a:pPr marL="182880" indent="-182880" rtl="0" eaLnBrk="1" hangingPunct="1">
              <a:buFont typeface="Times" pitchFamily="18" charset="0"/>
              <a:buChar char="•"/>
            </a:pPr>
            <a:r>
              <a:rPr lang="es" sz="1800" dirty="0"/>
              <a:t>Compartir los videos con el niño</a:t>
            </a:r>
          </a:p>
          <a:p>
            <a:pPr marL="182880" indent="-182880" rtl="0" eaLnBrk="1" hangingPunct="1">
              <a:buFont typeface="Times" pitchFamily="18" charset="0"/>
              <a:buChar char="•"/>
            </a:pPr>
            <a:r>
              <a:rPr lang="es" sz="1800" dirty="0"/>
              <a:t>Compartir los videos con los especialistas</a:t>
            </a:r>
          </a:p>
          <a:p>
            <a:pPr marL="182880" indent="-182880" rtl="0" eaLnBrk="1" hangingPunct="1">
              <a:buFont typeface="Times" pitchFamily="18" charset="0"/>
              <a:buChar char="•"/>
            </a:pPr>
            <a:r>
              <a:rPr lang="es" sz="1800" dirty="0"/>
              <a:t>Enriquecer la capacitación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s" sz="1800" dirty="0"/>
              <a:t>y la colaboración en equipo</a:t>
            </a:r>
          </a:p>
          <a:p>
            <a:pPr marL="182880" indent="-182880" rtl="0" eaLnBrk="1" hangingPunct="1">
              <a:buFont typeface="Times" pitchFamily="18" charset="0"/>
              <a:buChar char="•"/>
            </a:pPr>
            <a:r>
              <a:rPr lang="es" sz="1800" dirty="0"/>
              <a:t>Obtener ideas para los próximos pasos</a:t>
            </a:r>
          </a:p>
          <a:p>
            <a:pPr marL="182880" lvl="0" indent="-182880" rtl="0">
              <a:buFont typeface="Times" pitchFamily="18" charset="0"/>
              <a:buChar char="•"/>
            </a:pPr>
            <a:r>
              <a:rPr lang="es" sz="1800" dirty="0"/>
              <a:t>Obtener orientación para las modificaciones</a:t>
            </a:r>
            <a:endParaRPr lang="en-US" sz="1800" dirty="0"/>
          </a:p>
        </p:txBody>
      </p:sp>
      <p:pic>
        <p:nvPicPr>
          <p:cNvPr id="3" name="Picture 2" descr="Leaguers_Alba_P08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6" b="17031"/>
          <a:stretch/>
        </p:blipFill>
        <p:spPr>
          <a:xfrm>
            <a:off x="5195551" y="1941811"/>
            <a:ext cx="3402756" cy="396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097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373574" y="5006720"/>
            <a:ext cx="2875702" cy="608785"/>
          </a:xfrm>
          <a:prstGeom prst="rect">
            <a:avLst/>
          </a:prstGeom>
          <a:solidFill>
            <a:srgbClr val="E478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" sz="2150" dirty="0">
                <a:latin typeface="Century Gothic"/>
                <a:ea typeface="ＭＳ Ｐゴシック" pitchFamily="1" charset="-128"/>
                <a:cs typeface="Century Gothic"/>
              </a:rPr>
              <a:t>Compartir</a:t>
            </a:r>
            <a:endParaRPr lang="en-US" sz="2150" dirty="0">
              <a:latin typeface="Century Gothic"/>
              <a:cs typeface="Century Gothic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73574" y="4240492"/>
            <a:ext cx="2875702" cy="608785"/>
          </a:xfrm>
          <a:prstGeom prst="rect">
            <a:avLst/>
          </a:prstGeom>
          <a:solidFill>
            <a:srgbClr val="E478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" sz="2150" dirty="0">
                <a:solidFill>
                  <a:srgbClr val="FFFFFF"/>
                </a:solidFill>
                <a:latin typeface="Century Gothic"/>
                <a:ea typeface="ＭＳ Ｐゴシック" pitchFamily="1" charset="-128"/>
                <a:cs typeface="Century Gothic"/>
              </a:rPr>
              <a:t>Interpretar</a:t>
            </a:r>
            <a:endParaRPr lang="en-US" sz="215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73574" y="3526746"/>
            <a:ext cx="2875702" cy="608785"/>
          </a:xfrm>
          <a:prstGeom prst="rect">
            <a:avLst/>
          </a:prstGeom>
          <a:solidFill>
            <a:srgbClr val="E478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968"/>
              </a:spcBef>
              <a:defRPr/>
            </a:pPr>
            <a:r>
              <a:rPr lang="es" sz="2150" dirty="0">
                <a:latin typeface="Century Gothic"/>
                <a:ea typeface="ＭＳ Ｐゴシック" pitchFamily="1" charset="-128"/>
                <a:cs typeface="Century Gothic"/>
              </a:rPr>
              <a:t>Organizar</a:t>
            </a:r>
          </a:p>
        </p:txBody>
      </p:sp>
      <p:sp>
        <p:nvSpPr>
          <p:cNvPr id="7" name="Rectangle 6"/>
          <p:cNvSpPr/>
          <p:nvPr/>
        </p:nvSpPr>
        <p:spPr>
          <a:xfrm>
            <a:off x="5373574" y="2781510"/>
            <a:ext cx="2875702" cy="608785"/>
          </a:xfrm>
          <a:prstGeom prst="rect">
            <a:avLst/>
          </a:prstGeom>
          <a:solidFill>
            <a:srgbClr val="E478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968"/>
              </a:spcBef>
              <a:defRPr/>
            </a:pPr>
            <a:r>
              <a:rPr lang="es" sz="2150" dirty="0">
                <a:latin typeface="Century Gothic"/>
                <a:ea typeface="ＭＳ Ｐゴシック" pitchFamily="1" charset="-128"/>
                <a:cs typeface="Century Gothic"/>
              </a:rPr>
              <a:t>Grabar</a:t>
            </a:r>
          </a:p>
        </p:txBody>
      </p:sp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0" y="354556"/>
            <a:ext cx="9144000" cy="1295400"/>
          </a:xfrm>
        </p:spPr>
        <p:txBody>
          <a:bodyPr wrap="square" numCol="1" rtlCol="0" anchorCtr="0" compatLnSpc="1">
            <a:prstTxWarp prst="textNoShape">
              <a:avLst/>
            </a:prstTxWarp>
          </a:bodyPr>
          <a:lstStyle/>
          <a:p>
            <a:pPr rtl="0" eaLnBrk="1" hangingPunct="1"/>
            <a:r>
              <a:rPr lang="es" cap="none" dirty="0"/>
              <a:t>RESUMEN: </a:t>
            </a:r>
            <a:r>
              <a:rPr lang="en-US" cap="none" dirty="0" smtClean="0"/>
              <a:t/>
            </a:r>
            <a:br>
              <a:rPr lang="en-US" cap="none" dirty="0" smtClean="0"/>
            </a:br>
            <a:r>
              <a:rPr lang="es" cap="none" dirty="0"/>
              <a:t>RECABAR Y UTILIZAR VIDEOS</a:t>
            </a:r>
          </a:p>
        </p:txBody>
      </p:sp>
      <p:pic>
        <p:nvPicPr>
          <p:cNvPr id="2" name="Picture 1" descr="Cook Inlet-Stacey-004-0128292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01" y="2046773"/>
            <a:ext cx="4198506" cy="23616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73574" y="2046771"/>
            <a:ext cx="2875702" cy="608785"/>
          </a:xfrm>
          <a:prstGeom prst="rect">
            <a:avLst/>
          </a:prstGeom>
          <a:solidFill>
            <a:srgbClr val="E478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57150">
              <a:spcBef>
                <a:spcPts val="1968"/>
              </a:spcBef>
              <a:defRPr/>
            </a:pPr>
            <a:r>
              <a:rPr lang="es" sz="2150" dirty="0" smtClean="0">
                <a:solidFill>
                  <a:srgbClr val="FFFFFF"/>
                </a:solidFill>
                <a:latin typeface="Century Gothic"/>
                <a:ea typeface="ＭＳ Ｐゴシック" pitchFamily="1" charset="-128"/>
                <a:cs typeface="Century Gothic"/>
              </a:rPr>
              <a:t>Planificar por adelantado</a:t>
            </a:r>
            <a:endParaRPr lang="es" sz="2150" dirty="0">
              <a:solidFill>
                <a:srgbClr val="FFFFFF"/>
              </a:solidFill>
              <a:latin typeface="Century Gothic"/>
              <a:ea typeface="ＭＳ Ｐゴシック" pitchFamily="1" charset="-128"/>
              <a:cs typeface="Century Gothic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8" grpId="0" animBg="1"/>
      <p:bldP spid="7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12517" y="6306368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s-MX" sz="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  <a:ea typeface="ＭＳ Ｐゴシック" charset="0"/>
                <a:cs typeface="Century Gothic"/>
              </a:rPr>
              <a:t>PRIMAVERA</a:t>
            </a:r>
            <a:r>
              <a:rPr lang="en-US" sz="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  <a:ea typeface="ＭＳ Ｐゴシック" charset="0"/>
                <a:cs typeface="Century Gothic"/>
              </a:rPr>
              <a:t>, 2014</a:t>
            </a:r>
            <a:endParaRPr lang="en-US" sz="800" dirty="0">
              <a:solidFill>
                <a:prstClr val="black">
                  <a:lumMod val="50000"/>
                  <a:lumOff val="50000"/>
                </a:prstClr>
              </a:solidFill>
              <a:latin typeface="Century Gothic"/>
              <a:ea typeface="ＭＳ Ｐゴシック" charset="0"/>
              <a:cs typeface="Century Gothic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5675100"/>
            <a:ext cx="8382000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s-ES" sz="1300" dirty="0">
                <a:solidFill>
                  <a:prstClr val="black"/>
                </a:solidFill>
                <a:latin typeface="Century Gothic" pitchFamily="34" charset="0"/>
                <a:ea typeface="ＭＳ Ｐゴシック" charset="0"/>
              </a:rPr>
              <a:t>Si desea más información, escríbanos a: </a:t>
            </a:r>
            <a:r>
              <a:rPr lang="es-ES" sz="1300" b="1" dirty="0">
                <a:solidFill>
                  <a:prstClr val="black"/>
                </a:solidFill>
                <a:latin typeface="Century Gothic" pitchFamily="34" charset="0"/>
                <a:ea typeface="ＭＳ Ｐゴシック" charset="0"/>
              </a:rPr>
              <a:t>NCQTL@UW.EDU</a:t>
            </a:r>
            <a:r>
              <a:rPr lang="es-ES" sz="1300" dirty="0">
                <a:solidFill>
                  <a:prstClr val="black"/>
                </a:solidFill>
                <a:latin typeface="Century Gothic" pitchFamily="34" charset="0"/>
                <a:ea typeface="ＭＳ Ｐゴシック" charset="0"/>
              </a:rPr>
              <a:t> o llámenos al 877-731-0764</a:t>
            </a:r>
          </a:p>
          <a:p>
            <a:pPr algn="ctr" defTabSz="457200"/>
            <a:endParaRPr lang="es-ES" sz="400" dirty="0">
              <a:solidFill>
                <a:prstClr val="black"/>
              </a:solidFill>
              <a:latin typeface="Century Gothic" pitchFamily="34" charset="0"/>
              <a:ea typeface="ＭＳ Ｐゴシック" charset="0"/>
            </a:endParaRPr>
          </a:p>
          <a:p>
            <a:pPr algn="ctr" defTabSz="457200"/>
            <a:r>
              <a:rPr lang="es-MX" sz="800" dirty="0">
                <a:solidFill>
                  <a:prstClr val="black"/>
                </a:solidFill>
                <a:latin typeface="Century Gothic" pitchFamily="34" charset="0"/>
                <a:ea typeface="ＭＳ Ｐゴシック" charset="0"/>
              </a:rPr>
              <a:t>Este documento fue preparado por el Centro Nacional para la Enseñanza y el Aprendizaje de Calidad para el Departamento de Salud y Servicios Humanos </a:t>
            </a:r>
            <a:br>
              <a:rPr lang="es-MX" sz="800" dirty="0">
                <a:solidFill>
                  <a:prstClr val="black"/>
                </a:solidFill>
                <a:latin typeface="Century Gothic" pitchFamily="34" charset="0"/>
                <a:ea typeface="ＭＳ Ｐゴシック" charset="0"/>
              </a:rPr>
            </a:br>
            <a:r>
              <a:rPr lang="es-MX" sz="800" dirty="0">
                <a:solidFill>
                  <a:prstClr val="black"/>
                </a:solidFill>
                <a:latin typeface="Century Gothic" pitchFamily="34" charset="0"/>
                <a:ea typeface="ＭＳ Ｐゴシック" charset="0"/>
              </a:rPr>
              <a:t>de los Estados Unidos, Administración para Niños y Familias, Oficina Nacional de Head Start, con la subvención #90HC0002.</a:t>
            </a:r>
            <a:endParaRPr lang="en-US" sz="800" dirty="0">
              <a:solidFill>
                <a:prstClr val="black"/>
              </a:solidFill>
              <a:latin typeface="Century Gothic" pitchFamily="34" charset="0"/>
              <a:ea typeface="ＭＳ Ｐゴシック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5958" y="2957700"/>
            <a:ext cx="2486025" cy="892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 descr="NCQTL_Logo_SPANISH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991" y="3071440"/>
            <a:ext cx="2223701" cy="67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75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anish_HouseGraphic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423" y="1898566"/>
            <a:ext cx="5087691" cy="451638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31788" y="457200"/>
            <a:ext cx="8477250" cy="1143000"/>
          </a:xfrm>
        </p:spPr>
        <p:txBody>
          <a:bodyPr rtlCol="0">
            <a:normAutofit fontScale="90000"/>
          </a:bodyPr>
          <a:lstStyle/>
          <a:p>
            <a:pPr rtl="0">
              <a:defRPr/>
            </a:pPr>
            <a:r>
              <a:rPr lang="es" dirty="0"/>
              <a:t>MARCO PARA LA PRÁCTICA EFECTIVA </a:t>
            </a:r>
            <a:r>
              <a:rPr lang="en-US" dirty="0"/>
              <a:t/>
            </a:r>
            <a:br>
              <a:rPr lang="en-US" dirty="0"/>
            </a:br>
            <a:r>
              <a:rPr lang="es" sz="2200" dirty="0"/>
              <a:t>EN APOYO A LA PREPARACIÓN PARA LA ESCUELA PARA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s" sz="2200" dirty="0" smtClean="0"/>
              <a:t>TODOS </a:t>
            </a:r>
            <a:r>
              <a:rPr lang="es" sz="2200" dirty="0"/>
              <a:t>LOS NIÑOS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31938" y="1841500"/>
            <a:ext cx="5611812" cy="14827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17675" y="3324225"/>
            <a:ext cx="3411538" cy="219551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84338" y="5519738"/>
            <a:ext cx="5611812" cy="9683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533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17260" y="3946024"/>
            <a:ext cx="3775304" cy="2049718"/>
          </a:xfrm>
          <a:prstGeom prst="rect">
            <a:avLst/>
          </a:prstGeom>
          <a:solidFill>
            <a:srgbClr val="E478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2700"/>
              </a:spcBef>
            </a:pPr>
            <a:r>
              <a:rPr lang="es" sz="2400" dirty="0">
                <a:solidFill>
                  <a:srgbClr val="FFFFFF"/>
                </a:solidFill>
                <a:latin typeface="Century Gothic" charset="0"/>
              </a:rPr>
              <a:t>Aprender </a:t>
            </a:r>
            <a:r>
              <a:rPr lang="es" sz="2400" dirty="0" smtClean="0">
                <a:solidFill>
                  <a:srgbClr val="FFFFFF"/>
                </a:solidFill>
                <a:latin typeface="Century Gothic" charset="0"/>
              </a:rPr>
              <a:t>a interpretar </a:t>
            </a:r>
            <a:r>
              <a:rPr lang="en-US" sz="2400" dirty="0" smtClean="0">
                <a:solidFill>
                  <a:srgbClr val="FFFFFF"/>
                </a:solidFill>
                <a:latin typeface="Century Gothic" charset="0"/>
              </a:rPr>
              <a:t/>
            </a:r>
            <a:br>
              <a:rPr lang="en-US" sz="2400" dirty="0" smtClean="0">
                <a:solidFill>
                  <a:srgbClr val="FFFFFF"/>
                </a:solidFill>
                <a:latin typeface="Century Gothic" charset="0"/>
              </a:rPr>
            </a:br>
            <a:r>
              <a:rPr lang="es" sz="2400" dirty="0" smtClean="0">
                <a:solidFill>
                  <a:srgbClr val="FFFFFF"/>
                </a:solidFill>
                <a:latin typeface="Century Gothic" charset="0"/>
              </a:rPr>
              <a:t>y </a:t>
            </a:r>
            <a:r>
              <a:rPr lang="es" sz="2400" dirty="0">
                <a:solidFill>
                  <a:srgbClr val="FFFFFF"/>
                </a:solidFill>
                <a:latin typeface="Century Gothic" charset="0"/>
              </a:rPr>
              <a:t>utilizar la información de los videos </a:t>
            </a:r>
            <a:r>
              <a:rPr lang="es" sz="2400" dirty="0" smtClean="0">
                <a:solidFill>
                  <a:srgbClr val="FFFFFF"/>
                </a:solidFill>
                <a:latin typeface="Century Gothic" charset="0"/>
              </a:rPr>
              <a:t>para documentar </a:t>
            </a:r>
            <a:r>
              <a:rPr lang="es" sz="2400" dirty="0">
                <a:solidFill>
                  <a:srgbClr val="FFFFFF"/>
                </a:solidFill>
                <a:latin typeface="Century Gothic" charset="0"/>
              </a:rPr>
              <a:t>el </a:t>
            </a:r>
            <a:br>
              <a:rPr lang="es" sz="2400" dirty="0">
                <a:solidFill>
                  <a:srgbClr val="FFFFFF"/>
                </a:solidFill>
                <a:latin typeface="Century Gothic" charset="0"/>
              </a:rPr>
            </a:br>
            <a:r>
              <a:rPr lang="es" sz="2400" dirty="0">
                <a:solidFill>
                  <a:srgbClr val="FFFFFF"/>
                </a:solidFill>
                <a:latin typeface="Century Gothic" charset="0"/>
              </a:rPr>
              <a:t>avance de los niños.</a:t>
            </a:r>
            <a:endParaRPr lang="en-US" altLang="ja-JP" sz="2400" dirty="0">
              <a:solidFill>
                <a:srgbClr val="FFFFFF"/>
              </a:solidFill>
              <a:latin typeface="Century Gothic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260" y="1989939"/>
            <a:ext cx="3775304" cy="1736237"/>
          </a:xfrm>
          <a:prstGeom prst="rect">
            <a:avLst/>
          </a:prstGeom>
          <a:solidFill>
            <a:srgbClr val="E478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" sz="2400" dirty="0">
                <a:solidFill>
                  <a:srgbClr val="FFFFFF"/>
                </a:solidFill>
                <a:latin typeface="Century Gothic" charset="0"/>
              </a:rPr>
              <a:t>Aprender a grabar, recabar y organizar </a:t>
            </a:r>
            <a:r>
              <a:rPr lang="es" sz="2400" dirty="0" smtClean="0">
                <a:solidFill>
                  <a:srgbClr val="FFFFFF"/>
                </a:solidFill>
                <a:latin typeface="Century Gothic" charset="0"/>
              </a:rPr>
              <a:t>videos </a:t>
            </a:r>
            <a:r>
              <a:rPr lang="es" sz="2400" dirty="0">
                <a:solidFill>
                  <a:srgbClr val="FFFFFF"/>
                </a:solidFill>
                <a:latin typeface="Century Gothic" charset="0"/>
              </a:rPr>
              <a:t>de las </a:t>
            </a:r>
            <a:r>
              <a:rPr lang="es-ES_tradnl" sz="2400" dirty="0" smtClean="0">
                <a:solidFill>
                  <a:srgbClr val="FFFFFF"/>
                </a:solidFill>
                <a:latin typeface="Century Gothic" charset="0"/>
              </a:rPr>
              <a:t>c</a:t>
            </a:r>
            <a:r>
              <a:rPr lang="es" sz="2400" dirty="0" smtClean="0">
                <a:solidFill>
                  <a:srgbClr val="FFFFFF"/>
                </a:solidFill>
                <a:latin typeface="Century Gothic" charset="0"/>
              </a:rPr>
              <a:t>onductas </a:t>
            </a:r>
            <a:r>
              <a:rPr lang="es" sz="2400" dirty="0">
                <a:solidFill>
                  <a:srgbClr val="FFFFFF"/>
                </a:solidFill>
                <a:latin typeface="Century Gothic" charset="0"/>
              </a:rPr>
              <a:t>de los niños.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7410" name="Title 2"/>
          <p:cNvSpPr>
            <a:spLocks noGrp="1"/>
          </p:cNvSpPr>
          <p:nvPr>
            <p:ph type="title"/>
          </p:nvPr>
        </p:nvSpPr>
        <p:spPr>
          <a:xfrm>
            <a:off x="314325" y="432866"/>
            <a:ext cx="8477250" cy="1143000"/>
          </a:xfrm>
        </p:spPr>
        <p:txBody>
          <a:bodyPr rtlCol="0"/>
          <a:lstStyle/>
          <a:p>
            <a:pPr rtl="0" eaLnBrk="1" hangingPunct="1">
              <a:defRPr/>
            </a:pPr>
            <a:r>
              <a:rPr lang="es">
                <a:latin typeface="Century Gothic" pitchFamily="34" charset="0"/>
                <a:ea typeface="Century Gothic" pitchFamily="34" charset="0"/>
                <a:cs typeface="Century Gothic" pitchFamily="34" charset="0"/>
              </a:rPr>
              <a:t>OBJETIVOS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92385" y="280449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endParaRPr lang="en-US" dirty="0"/>
          </a:p>
        </p:txBody>
      </p:sp>
      <p:pic>
        <p:nvPicPr>
          <p:cNvPr id="2" name="Picture 1" descr="Cook Inlet-Stacey-001-0105022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7" b="319"/>
          <a:stretch/>
        </p:blipFill>
        <p:spPr>
          <a:xfrm>
            <a:off x="4478389" y="1985024"/>
            <a:ext cx="4170079" cy="226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635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Use of Video _ESP_SUBS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9144001" cy="6858601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85775" y="1941814"/>
            <a:ext cx="3838275" cy="1200924"/>
          </a:xfrm>
          <a:prstGeom prst="rect">
            <a:avLst/>
          </a:prstGeom>
          <a:solidFill>
            <a:srgbClr val="E478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defRPr/>
            </a:pPr>
            <a:endParaRPr lang="en-US" dirty="0"/>
          </a:p>
        </p:txBody>
      </p:sp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 wrap="square" numCol="1" rtlCol="0" anchorCtr="0" compatLnSpc="1">
            <a:prstTxWarp prst="textNoShape">
              <a:avLst/>
            </a:prstTxWarp>
          </a:bodyPr>
          <a:lstStyle/>
          <a:p>
            <a:pPr rtl="0" eaLnBrk="1" hangingPunct="1">
              <a:defRPr/>
            </a:pPr>
            <a:r>
              <a:rPr lang="es" cap="none" dirty="0"/>
              <a:t>RECABAR Y UTILIZAR VIDEOS</a:t>
            </a:r>
          </a:p>
        </p:txBody>
      </p:sp>
      <p:pic>
        <p:nvPicPr>
          <p:cNvPr id="4" name="Picture 3" descr="CAPSLO_Nora_P168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2"/>
          <a:stretch/>
        </p:blipFill>
        <p:spPr>
          <a:xfrm>
            <a:off x="4502467" y="1946164"/>
            <a:ext cx="4115091" cy="29188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8234" y="1989020"/>
            <a:ext cx="372581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MX" sz="3300" dirty="0" smtClean="0">
                <a:solidFill>
                  <a:srgbClr val="FFFFFF"/>
                </a:solidFill>
                <a:latin typeface="Century Gothic"/>
                <a:cs typeface="Century Gothic"/>
              </a:rPr>
              <a:t>Saber lo que se </a:t>
            </a:r>
            <a:br>
              <a:rPr lang="es-MX" sz="3300" dirty="0" smtClean="0">
                <a:solidFill>
                  <a:srgbClr val="FFFFFF"/>
                </a:solidFill>
                <a:latin typeface="Century Gothic"/>
                <a:cs typeface="Century Gothic"/>
              </a:rPr>
            </a:br>
            <a:r>
              <a:rPr lang="es-MX" sz="3300" dirty="0" smtClean="0">
                <a:solidFill>
                  <a:srgbClr val="FFFFFF"/>
                </a:solidFill>
                <a:latin typeface="Century Gothic"/>
                <a:cs typeface="Century Gothic"/>
              </a:rPr>
              <a:t>desea evaluar.</a:t>
            </a:r>
            <a:endParaRPr lang="es-MX" sz="33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5775" y="4236104"/>
            <a:ext cx="3838275" cy="1253397"/>
          </a:xfrm>
          <a:prstGeom prst="rect">
            <a:avLst/>
          </a:prstGeom>
          <a:solidFill>
            <a:srgbClr val="E478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defRPr/>
            </a:pP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85774" y="4269284"/>
            <a:ext cx="39507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rtl="0">
              <a:buNone/>
              <a:defRPr/>
            </a:pPr>
            <a:r>
              <a:rPr lang="es" sz="3200" dirty="0" smtClean="0">
                <a:solidFill>
                  <a:srgbClr val="FFFFFF"/>
                </a:solidFill>
                <a:latin typeface="Century Gothic"/>
                <a:cs typeface="Century Gothic"/>
              </a:rPr>
              <a:t>Recabar suficiente </a:t>
            </a:r>
            <a:r>
              <a:rPr lang="es" sz="3200" dirty="0">
                <a:solidFill>
                  <a:srgbClr val="FFFFFF"/>
                </a:solidFill>
                <a:latin typeface="Century Gothic"/>
                <a:cs typeface="Century Gothic"/>
              </a:rPr>
              <a:t>información.</a:t>
            </a:r>
            <a:endParaRPr lang="en-US" sz="32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494919" y="3142738"/>
            <a:ext cx="3914596" cy="3500783"/>
          </a:xfrm>
        </p:spPr>
        <p:txBody>
          <a:bodyPr lIns="0" tIns="0" rIns="0" bIns="0" rtlCol="0">
            <a:noAutofit/>
          </a:bodyPr>
          <a:lstStyle/>
          <a:p>
            <a:pPr>
              <a:spcBef>
                <a:spcPts val="11928"/>
              </a:spcBef>
              <a:defRPr/>
            </a:pPr>
            <a:r>
              <a:rPr lang="es-MX" sz="2000" dirty="0" smtClean="0"/>
              <a:t>Documentar actividades </a:t>
            </a:r>
            <a:br>
              <a:rPr lang="es-MX" sz="2000" dirty="0" smtClean="0"/>
            </a:br>
            <a:r>
              <a:rPr lang="es-MX" sz="2000" dirty="0" smtClean="0"/>
              <a:t>cotidianas que reflejen las </a:t>
            </a:r>
            <a:br>
              <a:rPr lang="es-MX" sz="2000" dirty="0" smtClean="0"/>
            </a:br>
            <a:r>
              <a:rPr lang="es-MX" sz="2000" dirty="0" smtClean="0"/>
              <a:t>metas de aprendizaje.</a:t>
            </a:r>
          </a:p>
          <a:p>
            <a:pPr>
              <a:spcBef>
                <a:spcPts val="11928"/>
              </a:spcBef>
              <a:defRPr/>
            </a:pPr>
            <a:r>
              <a:rPr lang="es-MX" sz="2000" dirty="0" smtClean="0"/>
              <a:t>Utilizar múltiples videos que muestren el avance de los niños a lo largo del tiempo.</a:t>
            </a:r>
            <a:endParaRPr lang="es-MX" sz="20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11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/>
          </p:cNvSpPr>
          <p:nvPr>
            <p:ph type="title"/>
          </p:nvPr>
        </p:nvSpPr>
        <p:spPr bwMode="auto">
          <a:xfrm>
            <a:off x="331984" y="415215"/>
            <a:ext cx="8477737" cy="1143000"/>
          </a:xfrm>
        </p:spPr>
        <p:txBody>
          <a:bodyPr wrap="square" numCol="1" rtlCol="0" anchorCtr="0" compatLnSpc="1">
            <a:prstTxWarp prst="textNoShape">
              <a:avLst/>
            </a:prstTxWarp>
            <a:noAutofit/>
          </a:bodyPr>
          <a:lstStyle/>
          <a:p>
            <a:pPr rtl="0" eaLnBrk="1" hangingPunct="1">
              <a:defRPr/>
            </a:pPr>
            <a:r>
              <a:rPr lang="es" cap="none" dirty="0"/>
              <a:t>LO BÁSICO: </a:t>
            </a:r>
            <a:r>
              <a:rPr lang="en-US" cap="none" dirty="0" smtClean="0"/>
              <a:t/>
            </a:r>
            <a:br>
              <a:rPr lang="en-US" cap="none" dirty="0" smtClean="0"/>
            </a:br>
            <a:r>
              <a:rPr lang="es" cap="none" dirty="0"/>
              <a:t>RECABAR Y UTILIZAR VIDEOS</a:t>
            </a:r>
          </a:p>
        </p:txBody>
      </p:sp>
      <p:sp>
        <p:nvSpPr>
          <p:cNvPr id="99331" name="Rectangle 3"/>
          <p:cNvSpPr>
            <a:spLocks noGrp="1"/>
          </p:cNvSpPr>
          <p:nvPr>
            <p:ph idx="1"/>
          </p:nvPr>
        </p:nvSpPr>
        <p:spPr bwMode="auto"/>
        <p:txBody>
          <a:bodyPr rtlCol="0"/>
          <a:lstStyle/>
          <a:p>
            <a:pPr rtl="0" eaLnBrk="1" hangingPunct="1">
              <a:defRPr/>
            </a:pPr>
            <a:endParaRPr lang="en-US" dirty="0" smtClean="0"/>
          </a:p>
          <a:p>
            <a:pPr rtl="0" eaLnBrk="1" hangingPunct="1">
              <a:defRPr/>
            </a:pPr>
            <a:endParaRPr lang="en-US" dirty="0" smtClean="0"/>
          </a:p>
        </p:txBody>
      </p:sp>
      <p:pic>
        <p:nvPicPr>
          <p:cNvPr id="9220" name="Picture 4" descr="Picture 4.JPG"/>
          <p:cNvPicPr>
            <a:picLocks noChangeAspect="1"/>
          </p:cNvPicPr>
          <p:nvPr/>
        </p:nvPicPr>
        <p:blipFill rotWithShape="1">
          <a:blip r:embed="rId3" cstate="print"/>
          <a:srcRect l="4788" r="2733"/>
          <a:stretch/>
        </p:blipFill>
        <p:spPr bwMode="auto">
          <a:xfrm>
            <a:off x="755657" y="4127920"/>
            <a:ext cx="3578886" cy="2264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irc_mi" descr="http://rack.3.mshcdn.com/media/ZgkyMDEyLzEyLzA0LzkzL2lwYWRtaW5pd2h5LmFMMC5qcGcKcAl0aHVtYgk5NTB4NTM0IwplCWpwZw/3a357e55/a5e/ipad-mini-why-it-s-a-bad-idea-207684b37f.jpg"/>
          <p:cNvPicPr>
            <a:picLocks noChangeAspect="1" noChangeArrowheads="1"/>
          </p:cNvPicPr>
          <p:nvPr/>
        </p:nvPicPr>
        <p:blipFill rotWithShape="1">
          <a:blip r:embed="rId4"/>
          <a:srcRect l="4961" b="8006"/>
          <a:stretch/>
        </p:blipFill>
        <p:spPr bwMode="auto">
          <a:xfrm>
            <a:off x="755657" y="1889609"/>
            <a:ext cx="3574343" cy="2133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592655" y="1917777"/>
            <a:ext cx="4139404" cy="2816039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rtl="0"/>
            <a:r>
              <a:rPr lang="en" sz="3000" b="1" dirty="0">
                <a:solidFill>
                  <a:srgbClr val="E4782A"/>
                </a:solidFill>
                <a:latin typeface="Century Gothic"/>
                <a:cs typeface="Century Gothic"/>
              </a:rPr>
              <a:t>Las cámaras de video son:</a:t>
            </a:r>
            <a:endParaRPr lang="en-US" sz="3000" b="1" dirty="0">
              <a:solidFill>
                <a:srgbClr val="E4782A"/>
              </a:solidFill>
              <a:latin typeface="Century Gothic"/>
              <a:cs typeface="Century Gothic"/>
            </a:endParaRPr>
          </a:p>
          <a:p>
            <a:pPr marL="182880" lvl="0" indent="-182880" rtl="0">
              <a:spcBef>
                <a:spcPts val="1200"/>
              </a:spcBef>
              <a:buFont typeface="Arial"/>
              <a:buChar char="•"/>
            </a:pPr>
            <a:r>
              <a:rPr lang="es" sz="2600" dirty="0">
                <a:latin typeface="Century Gothic"/>
                <a:cs typeface="Century Gothic"/>
              </a:rPr>
              <a:t>Fáciles de conseguir</a:t>
            </a:r>
            <a:endParaRPr lang="en-US" sz="2600" dirty="0">
              <a:latin typeface="Century Gothic"/>
              <a:cs typeface="Century Gothic"/>
            </a:endParaRPr>
          </a:p>
          <a:p>
            <a:pPr marL="182880" lvl="0" indent="-182880" rtl="0">
              <a:spcBef>
                <a:spcPts val="1200"/>
              </a:spcBef>
              <a:buFont typeface="Arial"/>
              <a:buChar char="•"/>
            </a:pPr>
            <a:r>
              <a:rPr lang="es" sz="2600" dirty="0">
                <a:latin typeface="Century Gothic"/>
                <a:cs typeface="Century Gothic"/>
              </a:rPr>
              <a:t>Relativamente poco costosas </a:t>
            </a:r>
          </a:p>
          <a:p>
            <a:pPr marL="182880" lvl="0" indent="-182880" rtl="0">
              <a:spcBef>
                <a:spcPts val="1200"/>
              </a:spcBef>
              <a:buFont typeface="Arial"/>
              <a:buChar char="•"/>
            </a:pPr>
            <a:r>
              <a:rPr lang="es" sz="2600" dirty="0">
                <a:latin typeface="Century Gothic"/>
                <a:cs typeface="Century Gothic"/>
              </a:rPr>
              <a:t>Fáciles de utilizar </a:t>
            </a:r>
            <a:endParaRPr lang="en-US" sz="2600" dirty="0">
              <a:latin typeface="Century Gothic"/>
              <a:cs typeface="Century Gothic"/>
            </a:endParaRPr>
          </a:p>
          <a:p>
            <a:pPr marL="182880" lvl="0" indent="-182880" rtl="0">
              <a:spcBef>
                <a:spcPts val="1200"/>
              </a:spcBef>
              <a:buFont typeface="Arial"/>
              <a:buChar char="•"/>
            </a:pPr>
            <a:r>
              <a:rPr lang="es" sz="2600" dirty="0">
                <a:latin typeface="Century Gothic"/>
                <a:cs typeface="Century Gothic"/>
              </a:rPr>
              <a:t>Eficaces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numCol="1" rtlCol="0" anchorCtr="0" compatLnSpc="1">
            <a:prstTxWarp prst="textNoShape">
              <a:avLst/>
            </a:prstTxWarp>
            <a:normAutofit/>
          </a:bodyPr>
          <a:lstStyle/>
          <a:p>
            <a:pPr rtl="0" eaLnBrk="1" hangingPunct="1">
              <a:defRPr/>
            </a:pPr>
            <a:r>
              <a:rPr lang="es" cap="none"/>
              <a:t>BENEFICIOS</a:t>
            </a:r>
          </a:p>
        </p:txBody>
      </p:sp>
      <p:sp>
        <p:nvSpPr>
          <p:cNvPr id="97283" name="Rectangle 3"/>
          <p:cNvSpPr>
            <a:spLocks noGrp="1"/>
          </p:cNvSpPr>
          <p:nvPr>
            <p:ph idx="1"/>
          </p:nvPr>
        </p:nvSpPr>
        <p:spPr bwMode="auto">
          <a:xfrm>
            <a:off x="451296" y="1830387"/>
            <a:ext cx="8358424" cy="4525963"/>
          </a:xfrm>
        </p:spPr>
        <p:txBody>
          <a:bodyPr rtlCol="0">
            <a:normAutofit/>
          </a:bodyPr>
          <a:lstStyle/>
          <a:p>
            <a:pPr rtl="0">
              <a:spcBef>
                <a:spcPts val="1368"/>
              </a:spcBef>
              <a:defRPr/>
            </a:pPr>
            <a:r>
              <a:rPr lang="es" dirty="0"/>
              <a:t>Identificar las fortalezas y necesidades de los niños en forma individual</a:t>
            </a:r>
          </a:p>
          <a:p>
            <a:pPr rtl="0">
              <a:spcBef>
                <a:spcPts val="1368"/>
              </a:spcBef>
              <a:defRPr/>
            </a:pPr>
            <a:r>
              <a:rPr lang="es" dirty="0"/>
              <a:t>Informar la instrucción y mejorar el aprendizaje </a:t>
            </a:r>
            <a:r>
              <a:rPr lang="es" dirty="0" smtClean="0"/>
              <a:t>para </a:t>
            </a:r>
            <a:r>
              <a:rPr lang="es" dirty="0"/>
              <a:t>todos los niños</a:t>
            </a:r>
          </a:p>
          <a:p>
            <a:pPr rtl="0">
              <a:spcBef>
                <a:spcPts val="1368"/>
              </a:spcBef>
              <a:defRPr/>
            </a:pPr>
            <a:r>
              <a:rPr lang="es" dirty="0"/>
              <a:t>Reunir observaciones de habilidades en múltiples dominios</a:t>
            </a:r>
          </a:p>
          <a:p>
            <a:pPr rtl="0">
              <a:spcBef>
                <a:spcPts val="1368"/>
              </a:spcBef>
              <a:defRPr/>
            </a:pPr>
            <a:r>
              <a:rPr lang="es" dirty="0"/>
              <a:t>Enriquecer la colaboración del equipo y la </a:t>
            </a:r>
            <a:r>
              <a:rPr lang="es" dirty="0" smtClean="0"/>
              <a:t>participación </a:t>
            </a:r>
            <a:r>
              <a:rPr lang="es" dirty="0"/>
              <a:t>de la familia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381000" y="381000"/>
            <a:ext cx="8382000" cy="1219200"/>
          </a:xfrm>
        </p:spPr>
        <p:txBody>
          <a:bodyPr wrap="square" numCol="1" rtlCol="0" anchorCtr="0" compatLnSpc="1">
            <a:prstTxWarp prst="textNoShape">
              <a:avLst/>
            </a:prstTxWarp>
            <a:normAutofit/>
          </a:bodyPr>
          <a:lstStyle/>
          <a:p>
            <a:pPr rtl="0" eaLnBrk="1" hangingPunct="1">
              <a:defRPr/>
            </a:pPr>
            <a:r>
              <a:rPr lang="es" cap="none"/>
              <a:t>PLANIFICAR PARA LOS VIDEOS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009" t="12472" r="6016"/>
          <a:stretch/>
        </p:blipFill>
        <p:spPr>
          <a:xfrm>
            <a:off x="828575" y="1847362"/>
            <a:ext cx="7491102" cy="45653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28072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" sz="3600">
                <a:latin typeface="Century Gothic"/>
                <a:cs typeface="Century Gothic"/>
              </a:rPr>
              <a:t>DOCUMENTAR EL AVANCE </a:t>
            </a:r>
            <a:r>
              <a:rPr lang="en-US" sz="3600" dirty="0" smtClean="0">
                <a:latin typeface="Century Gothic"/>
                <a:cs typeface="Century Gothic"/>
              </a:rPr>
              <a:t/>
            </a:r>
            <a:br>
              <a:rPr lang="en-US" sz="3600" dirty="0" smtClean="0">
                <a:latin typeface="Century Gothic"/>
                <a:cs typeface="Century Gothic"/>
              </a:rPr>
            </a:br>
            <a:r>
              <a:rPr lang="es" sz="3600">
                <a:latin typeface="Century Gothic"/>
                <a:cs typeface="Century Gothic"/>
              </a:rPr>
              <a:t>A LO LARGO DEL TIEMPO</a:t>
            </a:r>
            <a:endParaRPr lang="en-US" sz="3600" dirty="0"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1727" y="1846907"/>
            <a:ext cx="4635374" cy="46263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rtl="0"/>
            <a:r>
              <a:rPr lang="es" sz="2600" dirty="0" smtClean="0">
                <a:latin typeface="Century Gothic"/>
                <a:cs typeface="Century Gothic"/>
              </a:rPr>
              <a:t>Utili</a:t>
            </a:r>
            <a:r>
              <a:rPr lang="es-ES_tradnl" sz="2600" dirty="0" smtClean="0">
                <a:latin typeface="Century Gothic"/>
                <a:cs typeface="Century Gothic"/>
              </a:rPr>
              <a:t>zar</a:t>
            </a:r>
            <a:r>
              <a:rPr lang="es" sz="2600" dirty="0" smtClean="0">
                <a:latin typeface="Century Gothic"/>
                <a:cs typeface="Century Gothic"/>
              </a:rPr>
              <a:t> </a:t>
            </a:r>
            <a:r>
              <a:rPr lang="es" sz="2600" dirty="0">
                <a:latin typeface="Century Gothic"/>
                <a:cs typeface="Century Gothic"/>
              </a:rPr>
              <a:t>los videos para monitorear el avance de los niños a lo largo del tiempo:</a:t>
            </a:r>
          </a:p>
          <a:p>
            <a:pPr marL="274320" indent="-274320" rtl="0">
              <a:spcBef>
                <a:spcPts val="1000"/>
              </a:spcBef>
              <a:buFont typeface="Arial"/>
              <a:buChar char="•"/>
            </a:pPr>
            <a:r>
              <a:rPr lang="es" sz="2600" dirty="0">
                <a:latin typeface="Century Gothic"/>
                <a:cs typeface="Century Gothic"/>
              </a:rPr>
              <a:t>Un solo dominio</a:t>
            </a:r>
          </a:p>
          <a:p>
            <a:pPr marL="274320" indent="-274320" rtl="0">
              <a:spcBef>
                <a:spcPts val="1000"/>
              </a:spcBef>
              <a:spcAft>
                <a:spcPts val="600"/>
              </a:spcAft>
              <a:buFont typeface="Arial"/>
              <a:buChar char="•"/>
            </a:pPr>
            <a:r>
              <a:rPr lang="es" sz="2600" dirty="0">
                <a:latin typeface="Century Gothic"/>
                <a:cs typeface="Century Gothic"/>
              </a:rPr>
              <a:t>Múltiples dominios</a:t>
            </a:r>
            <a:endParaRPr lang="en-US" sz="2600" dirty="0">
              <a:latin typeface="Century Gothic"/>
              <a:cs typeface="Century Gothic"/>
            </a:endParaRPr>
          </a:p>
          <a:p>
            <a:pPr rtl="0">
              <a:spcBef>
                <a:spcPts val="1000"/>
              </a:spcBef>
            </a:pPr>
            <a:r>
              <a:rPr lang="es" sz="2600" dirty="0" smtClean="0">
                <a:latin typeface="Century Gothic"/>
                <a:cs typeface="Century Gothic"/>
              </a:rPr>
              <a:t>Planifi</a:t>
            </a:r>
            <a:r>
              <a:rPr lang="es-ES_tradnl" sz="2600" dirty="0" smtClean="0">
                <a:latin typeface="Century Gothic"/>
                <a:cs typeface="Century Gothic"/>
              </a:rPr>
              <a:t>car</a:t>
            </a:r>
            <a:r>
              <a:rPr lang="es" sz="2600" dirty="0" smtClean="0">
                <a:latin typeface="Century Gothic"/>
                <a:cs typeface="Century Gothic"/>
              </a:rPr>
              <a:t> recabar </a:t>
            </a:r>
            <a:r>
              <a:rPr lang="es" sz="2600" dirty="0">
                <a:latin typeface="Century Gothic"/>
                <a:cs typeface="Century Gothic"/>
              </a:rPr>
              <a:t>suficiente información:</a:t>
            </a:r>
          </a:p>
          <a:p>
            <a:pPr marL="285750" indent="-285750" rtl="0">
              <a:spcBef>
                <a:spcPts val="1000"/>
              </a:spcBef>
              <a:buFont typeface="Arial"/>
              <a:buChar char="•"/>
            </a:pPr>
            <a:r>
              <a:rPr lang="es-MX" sz="2600" dirty="0" smtClean="0">
                <a:latin typeface="Century Gothic"/>
                <a:cs typeface="Century Gothic"/>
              </a:rPr>
              <a:t>Tomar </a:t>
            </a:r>
            <a:r>
              <a:rPr lang="es" sz="2600" dirty="0" smtClean="0">
                <a:latin typeface="Century Gothic"/>
                <a:cs typeface="Century Gothic"/>
              </a:rPr>
              <a:t>múltiples </a:t>
            </a:r>
            <a:r>
              <a:rPr lang="es" sz="2600" dirty="0">
                <a:latin typeface="Century Gothic"/>
                <a:cs typeface="Century Gothic"/>
              </a:rPr>
              <a:t>videos de una misma habilidad a lo largo del tiempo</a:t>
            </a:r>
            <a:endParaRPr lang="en-US" sz="2600" dirty="0">
              <a:latin typeface="Century Gothic"/>
              <a:cs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3469" y="2111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endParaRPr lang="en-US" dirty="0"/>
          </a:p>
        </p:txBody>
      </p:sp>
      <p:pic>
        <p:nvPicPr>
          <p:cNvPr id="2" name="Picture 1" descr="Video_slide 9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548" y="2004783"/>
            <a:ext cx="3592022" cy="330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768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0" indent="0" rtl="0">
          <a:buNone/>
          <a:defRPr sz="3400" dirty="0">
            <a:solidFill>
              <a:srgbClr val="FFFFFF"/>
            </a:solidFill>
            <a:latin typeface="Century Gothic"/>
            <a:cs typeface="Century Gothic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Powerpoint_template NCQTL_12201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Powerpoint_template.pptx</Template>
  <TotalTime>14816</TotalTime>
  <Words>471</Words>
  <Application>Microsoft Macintosh PowerPoint</Application>
  <PresentationFormat>On-screen Show (4:3)</PresentationFormat>
  <Paragraphs>95</Paragraphs>
  <Slides>16</Slides>
  <Notes>13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Powerpoint_template</vt:lpstr>
      <vt:lpstr>1_Office Theme</vt:lpstr>
      <vt:lpstr>Powerpoint_template NCQTL_122011</vt:lpstr>
      <vt:lpstr>4_Office Theme</vt:lpstr>
      <vt:lpstr>EVALUACIÓN CONTINUA DEL NIÑO: RECABAR Y UTILIZAR VIDEOS</vt:lpstr>
      <vt:lpstr>MARCO PARA LA PRÁCTICA EFECTIVA  EN APOYO A LA PREPARACIÓN PARA LA ESCUELA PARA  TODOS LOS NIÑOS</vt:lpstr>
      <vt:lpstr>OBJETIVOS</vt:lpstr>
      <vt:lpstr>PowerPoint Presentation</vt:lpstr>
      <vt:lpstr>RECABAR Y UTILIZAR VIDEOS</vt:lpstr>
      <vt:lpstr>LO BÁSICO:  RECABAR Y UTILIZAR VIDEOS</vt:lpstr>
      <vt:lpstr>BENEFICIOS</vt:lpstr>
      <vt:lpstr>PLANIFICAR PARA LOS VIDEOS</vt:lpstr>
      <vt:lpstr>PowerPoint Presentation</vt:lpstr>
      <vt:lpstr>CÓMO GRABAR VIDEOS</vt:lpstr>
      <vt:lpstr>ORGANIZAR LOS ARCHIVOS  DE VIDEO</vt:lpstr>
      <vt:lpstr>INTERPRETAR LOS VIDEOS</vt:lpstr>
      <vt:lpstr>UTILIZAR VIDEOS EN EL  CICLO EVALUACIÓN-INSTRUCCIÓN</vt:lpstr>
      <vt:lpstr>EL VIDEO COMO HERRAMIENTA  DE EVALUACIÓN</vt:lpstr>
      <vt:lpstr>RESUMEN:  RECABAR Y UTILIZAR VIDEOS</vt:lpstr>
      <vt:lpstr>PowerPoint Presentation</vt:lpstr>
    </vt:vector>
  </TitlesOfParts>
  <Company>UW-Milwaukee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Jacquelene Salazar</dc:creator>
  <cp:lastModifiedBy>Microsoft Office User</cp:lastModifiedBy>
  <cp:revision>368</cp:revision>
  <cp:lastPrinted>2014-03-06T22:49:29Z</cp:lastPrinted>
  <dcterms:created xsi:type="dcterms:W3CDTF">2013-03-12T13:39:48Z</dcterms:created>
  <dcterms:modified xsi:type="dcterms:W3CDTF">2015-08-06T23:32:03Z</dcterms:modified>
</cp:coreProperties>
</file>