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6" r:id="rId3"/>
    <p:sldMasterId id="2147483690" r:id="rId4"/>
  </p:sldMasterIdLst>
  <p:notesMasterIdLst>
    <p:notesMasterId r:id="rId19"/>
  </p:notesMasterIdLst>
  <p:handoutMasterIdLst>
    <p:handoutMasterId r:id="rId20"/>
  </p:handoutMasterIdLst>
  <p:sldIdLst>
    <p:sldId id="258" r:id="rId5"/>
    <p:sldId id="278" r:id="rId6"/>
    <p:sldId id="259" r:id="rId7"/>
    <p:sldId id="262" r:id="rId8"/>
    <p:sldId id="263" r:id="rId9"/>
    <p:sldId id="264" r:id="rId10"/>
    <p:sldId id="266" r:id="rId11"/>
    <p:sldId id="276" r:id="rId12"/>
    <p:sldId id="268" r:id="rId13"/>
    <p:sldId id="270" r:id="rId14"/>
    <p:sldId id="277" r:id="rId15"/>
    <p:sldId id="272" r:id="rId16"/>
    <p:sldId id="273" r:id="rId17"/>
    <p:sldId id="279" r:id="rId18"/>
  </p:sldIdLst>
  <p:sldSz cx="9144000" cy="6858000" type="screen4x3"/>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Matlock" initials="" lastIdx="3" clrIdx="0"/>
  <p:cmAuthor id="1" name="Maggi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821E"/>
    <a:srgbClr val="EB6841"/>
    <a:srgbClr val="4D67BB"/>
    <a:srgbClr val="667CC4"/>
    <a:srgbClr val="5C5FCE"/>
    <a:srgbClr val="CA78C0"/>
    <a:srgbClr val="CC0088"/>
    <a:srgbClr val="CC0099"/>
    <a:srgbClr val="CC333F"/>
    <a:srgbClr val="00A0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711" autoAdjust="0"/>
  </p:normalViewPr>
  <p:slideViewPr>
    <p:cSldViewPr snapToGrid="0" snapToObjects="1">
      <p:cViewPr>
        <p:scale>
          <a:sx n="125" d="100"/>
          <a:sy n="125" d="100"/>
        </p:scale>
        <p:origin x="-1840" y="-10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smtClean="0"/>
              <a:t>7/9/14</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r>
              <a:rPr lang="en-US" smtClean="0"/>
              <a:t>‹#›</a:t>
            </a:r>
            <a:endParaRPr lang="en-US"/>
          </a:p>
        </p:txBody>
      </p:sp>
    </p:spTree>
    <p:extLst>
      <p:ext uri="{BB962C8B-B14F-4D97-AF65-F5344CB8AC3E}">
        <p14:creationId xmlns:p14="http://schemas.microsoft.com/office/powerpoint/2010/main" val="40230174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smtClean="0"/>
              <a:t>7/9/14</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r>
              <a:rPr lang="en-US" smtClean="0"/>
              <a:t>‹#›</a:t>
            </a:r>
            <a:endParaRPr lang="en-US"/>
          </a:p>
        </p:txBody>
      </p:sp>
    </p:spTree>
    <p:extLst>
      <p:ext uri="{BB962C8B-B14F-4D97-AF65-F5344CB8AC3E}">
        <p14:creationId xmlns:p14="http://schemas.microsoft.com/office/powerpoint/2010/main" val="17349114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rtlCol="0">
            <a:normAutofit/>
          </a:bodyPr>
          <a:lstStyle>
            <a:lvl1pPr algn="l" rtl="0">
              <a:defRPr sz="3200">
                <a:solidFill>
                  <a:schemeClr val="bg1">
                    <a:lumMod val="95000"/>
                  </a:schemeClr>
                </a:solidFill>
              </a:defRPr>
            </a:lvl1pPr>
          </a:lstStyle>
          <a:p>
            <a:pPr rtl="0"/>
            <a:r>
              <a:rPr lang="es"/>
              <a:t>CLICK TO EDIT MASTER TITLE STYLE</a:t>
            </a:r>
            <a:endParaRPr lang="en-US" dirty="0"/>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Vertical Text Placeholder 2"/>
          <p:cNvSpPr>
            <a:spLocks noGrp="1"/>
          </p:cNvSpPr>
          <p:nvPr>
            <p:ph type="body" orient="vert" idx="1"/>
          </p:nvPr>
        </p:nvSpPr>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14391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rtlCol="0"/>
          <a:lstStyle/>
          <a:p>
            <a:pPr rtl="0"/>
            <a:r>
              <a:rPr lang="e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rtlCol="0"/>
          <a:lstStyle/>
          <a:p>
            <a:pPr rtl="0"/>
            <a:r>
              <a:rPr lang="en-US" smtClean="0"/>
              <a:t>7/9/14</a:t>
            </a:r>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r>
              <a:rPr lang="en-US" smtClean="0"/>
              <a:t>‹#›</a:t>
            </a:r>
            <a:endParaRPr lang="en-US"/>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 sz="1400" b="0" i="0" u="none" strike="noStrike" kern="1200">
                <a:solidFill>
                  <a:schemeClr val="tx1"/>
                </a:solidFill>
                <a:latin typeface="Century Gothic"/>
                <a:ea typeface="+mn-ea"/>
                <a:cs typeface="Century Gothic"/>
              </a:rPr>
              <a:t>For more Information, contact us at: </a:t>
            </a:r>
            <a:r>
              <a:rPr lang="es" sz="1400" b="1" i="0" u="none" strike="noStrike" kern="1200">
                <a:solidFill>
                  <a:schemeClr val="tx1"/>
                </a:solidFill>
                <a:latin typeface="Century Gothic"/>
                <a:ea typeface="+mn-ea"/>
                <a:cs typeface="Century Gothic"/>
              </a:rPr>
              <a:t>NCQTL@UW.EDU </a:t>
            </a:r>
            <a:r>
              <a:rPr lang="es" sz="1400" b="0" i="0" u="none" strike="noStrike" kern="120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s" sz="900" b="0" i="0" u="none" strike="noStrike" kern="1200">
                <a:solidFill>
                  <a:schemeClr val="tx1"/>
                </a:solidFill>
                <a:latin typeface="Century Gothic"/>
                <a:ea typeface="+mn-ea"/>
                <a:cs typeface="Century Gothic"/>
              </a:rPr>
              <a:t>This document was prepared under Grant #90HC0002 for the U.S. Department of Health and Human Services, </a:t>
            </a:r>
            <a:r>
              <a:rPr lang="en-US" sz="900" b="0" i="0" u="none" strike="noStrike" kern="1200" baseline="0" dirty="0" smtClean="0">
                <a:solidFill>
                  <a:schemeClr val="tx1"/>
                </a:solidFill>
                <a:latin typeface="Century Gothic"/>
                <a:ea typeface="+mn-ea"/>
                <a:cs typeface="Century Gothic"/>
              </a:rPr>
              <a:t/>
            </a:r>
            <a:br>
              <a:rPr lang="en-US" sz="900" b="0" i="0" u="none" strike="noStrike" kern="1200" baseline="0" dirty="0" smtClean="0">
                <a:solidFill>
                  <a:schemeClr val="tx1"/>
                </a:solidFill>
                <a:latin typeface="Century Gothic"/>
                <a:ea typeface="+mn-ea"/>
                <a:cs typeface="Century Gothic"/>
              </a:rPr>
            </a:br>
            <a:r>
              <a:rPr lang="es" sz="900" b="0" i="0" u="none" strike="noStrike" kern="1200">
                <a:solidFill>
                  <a:schemeClr val="tx1"/>
                </a:solidFill>
                <a:latin typeface="Century Gothic"/>
                <a:ea typeface="+mn-ea"/>
                <a:cs typeface="Century Gothic"/>
              </a:rPr>
              <a:t>Administration for Children and Families, Office of Head Start, by the National Center on Quality Teaching and Learning.</a:t>
            </a:r>
          </a:p>
          <a:p>
            <a:pPr marL="0" rt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4B6173D9-D1ED-6640-9152-A078DA234C59}"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405903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4DF25C2-BA0B-F349-B2A5-1E03A5DD5A8A}"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1880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C32AF-8B57-AB45-9CC1-A5F468D374A9}"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444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8CD978-C14B-8F4D-8CB0-AC904141D818}" type="datetime1">
              <a:rPr lang="en-US" smtClean="0">
                <a:solidFill>
                  <a:prstClr val="black">
                    <a:tint val="75000"/>
                  </a:prstClr>
                </a:solidFill>
              </a:rPr>
              <a:pPr/>
              <a:t>12/5/14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993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658DE-3A88-3544-BE19-53128B2EF0E4}" type="datetime1">
              <a:rPr lang="en-US" smtClean="0">
                <a:solidFill>
                  <a:prstClr val="black">
                    <a:tint val="75000"/>
                  </a:prstClr>
                </a:solidFill>
              </a:rPr>
              <a:pPr/>
              <a:t>12/5/14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156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4E30E6D-E1EF-6F47-B419-35F746EE5EB1}" type="datetime1">
              <a:rPr lang="en-US" smtClean="0">
                <a:solidFill>
                  <a:prstClr val="black">
                    <a:tint val="75000"/>
                  </a:prstClr>
                </a:solidFill>
              </a:rPr>
              <a:pPr/>
              <a:t>12/5/14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368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3EE54-6C01-4E4C-B664-3FA90A717E18}" type="datetime1">
              <a:rPr lang="en-US" smtClean="0">
                <a:solidFill>
                  <a:prstClr val="black">
                    <a:tint val="75000"/>
                  </a:prstClr>
                </a:solidFill>
              </a:rPr>
              <a:pPr/>
              <a:t>12/5/14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765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Content Placeholder 2"/>
          <p:cNvSpPr>
            <a:spLocks noGrp="1"/>
          </p:cNvSpPr>
          <p:nvPr>
            <p:ph idx="1"/>
          </p:nvPr>
        </p:nvSpPr>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79A46-F3F7-BD4F-9218-A0698848DBAB}" type="datetime1">
              <a:rPr lang="en-US" smtClean="0">
                <a:solidFill>
                  <a:prstClr val="black">
                    <a:tint val="75000"/>
                  </a:prstClr>
                </a:solidFill>
              </a:rPr>
              <a:pPr/>
              <a:t>12/5/14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535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9C6458-45F3-0345-B22D-93AED420CB4E}" type="datetime1">
              <a:rPr lang="en-US" smtClean="0">
                <a:solidFill>
                  <a:prstClr val="black">
                    <a:tint val="75000"/>
                  </a:prstClr>
                </a:solidFill>
              </a:rPr>
              <a:pPr/>
              <a:t>12/5/14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14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60F75-54E3-C244-AAAB-06B9DB94C470}"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152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A878A4-19D6-F949-AC36-B3BAD2BD41E6}"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015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FF0A79-69EF-044B-87CB-F274A38CAD97}" type="datetime1">
              <a:rPr lang="en-US" smtClean="0">
                <a:solidFill>
                  <a:prstClr val="black">
                    <a:tint val="75000"/>
                  </a:prstClr>
                </a:solidFill>
              </a:rPr>
              <a:pPr/>
              <a:t>12/5/14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190001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91211D-0595-4044-A585-0C52B4CA7CE5}" type="datetime1">
              <a:rPr lang="en-US" smtClean="0">
                <a:solidFill>
                  <a:prstClr val="black">
                    <a:tint val="75000"/>
                  </a:prstClr>
                </a:solidFill>
              </a:rPr>
              <a:pPr/>
              <a:t>12/5/14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0521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4B6173D9-D1ED-6640-9152-A078DA234C59}"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852444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4DF25C2-BA0B-F349-B2A5-1E03A5DD5A8A}"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090639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C32AF-8B57-AB45-9CC1-A5F468D374A9}"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996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8CD978-C14B-8F4D-8CB0-AC904141D818}" type="datetime1">
              <a:rPr lang="en-US" smtClean="0">
                <a:solidFill>
                  <a:prstClr val="black">
                    <a:tint val="75000"/>
                  </a:prstClr>
                </a:solidFill>
              </a:rPr>
              <a:pPr/>
              <a:t>12/5/14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731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nchor="t"/>
          <a:lstStyle>
            <a:lvl1pPr algn="l" rtl="0">
              <a:defRPr sz="4000" b="1" cap="all"/>
            </a:lvl1pPr>
          </a:lstStyle>
          <a:p>
            <a:pPr rtl="0"/>
            <a:r>
              <a:rPr lang="e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rtlCol="0" anchor="b"/>
          <a:lstStyle>
            <a:lvl1pPr marL="0" indent="0" algn="l" rtl="0">
              <a:buNone/>
              <a:defRPr sz="2000">
                <a:solidFill>
                  <a:schemeClr val="tx1">
                    <a:tint val="75000"/>
                  </a:schemeClr>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658DE-3A88-3544-BE19-53128B2EF0E4}" type="datetime1">
              <a:rPr lang="en-US" smtClean="0">
                <a:solidFill>
                  <a:prstClr val="black">
                    <a:tint val="75000"/>
                  </a:prstClr>
                </a:solidFill>
              </a:rPr>
              <a:pPr/>
              <a:t>12/5/14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109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4E30E6D-E1EF-6F47-B419-35F746EE5EB1}" type="datetime1">
              <a:rPr lang="en-US" smtClean="0">
                <a:solidFill>
                  <a:prstClr val="black">
                    <a:tint val="75000"/>
                  </a:prstClr>
                </a:solidFill>
              </a:rPr>
              <a:pPr/>
              <a:t>12/5/14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94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3EE54-6C01-4E4C-B664-3FA90A717E18}" type="datetime1">
              <a:rPr lang="en-US" smtClean="0">
                <a:solidFill>
                  <a:prstClr val="black">
                    <a:tint val="75000"/>
                  </a:prstClr>
                </a:solidFill>
              </a:rPr>
              <a:pPr/>
              <a:t>12/5/14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627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79A46-F3F7-BD4F-9218-A0698848DBAB}" type="datetime1">
              <a:rPr lang="en-US" smtClean="0">
                <a:solidFill>
                  <a:prstClr val="black">
                    <a:tint val="75000"/>
                  </a:prstClr>
                </a:solidFill>
              </a:rPr>
              <a:pPr/>
              <a:t>12/5/14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253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9C6458-45F3-0345-B22D-93AED420CB4E}" type="datetime1">
              <a:rPr lang="en-US" smtClean="0">
                <a:solidFill>
                  <a:prstClr val="black">
                    <a:tint val="75000"/>
                  </a:prstClr>
                </a:solidFill>
              </a:rPr>
              <a:pPr/>
              <a:t>12/5/14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839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60F75-54E3-C244-AAAB-06B9DB94C470}"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047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A878A4-19D6-F949-AC36-B3BAD2BD41E6}"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991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FF0A79-69EF-044B-87CB-F274A38CAD97}" type="datetime1">
              <a:rPr lang="en-US" smtClean="0">
                <a:solidFill>
                  <a:prstClr val="black">
                    <a:tint val="75000"/>
                  </a:prstClr>
                </a:solidFill>
              </a:rPr>
              <a:pPr/>
              <a:t>12/5/14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57048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91211D-0595-4044-A585-0C52B4CA7CE5}" type="datetime1">
              <a:rPr lang="en-US" smtClean="0">
                <a:solidFill>
                  <a:prstClr val="black">
                    <a:tint val="75000"/>
                  </a:prstClr>
                </a:solidFill>
              </a:rPr>
              <a:pPr/>
              <a:t>12/5/14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3612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7429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rtlCol="0"/>
          <a:lstStyle>
            <a:lvl1pPr algn="l" rtl="0">
              <a:defRPr sz="2800"/>
            </a:lvl1pPr>
            <a:lvl2pPr algn="l" rtl="0">
              <a:defRPr sz="2400"/>
            </a:lvl2pPr>
            <a:lvl3pPr algn="l" rtl="0">
              <a:defRPr sz="20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Content Placeholder 3"/>
          <p:cNvSpPr>
            <a:spLocks noGrp="1"/>
          </p:cNvSpPr>
          <p:nvPr>
            <p:ph sz="half" idx="2"/>
          </p:nvPr>
        </p:nvSpPr>
        <p:spPr>
          <a:xfrm>
            <a:off x="4648200" y="1904584"/>
            <a:ext cx="4038600" cy="4525963"/>
          </a:xfrm>
        </p:spPr>
        <p:txBody>
          <a:bodyPr rtlCol="0"/>
          <a:lstStyle>
            <a:lvl1pPr algn="l" rtl="0">
              <a:defRPr sz="2800"/>
            </a:lvl1pPr>
            <a:lvl2pPr algn="l" rtl="0">
              <a:defRPr sz="2400"/>
            </a:lvl2pPr>
            <a:lvl3pPr algn="l" rtl="0">
              <a:defRPr sz="20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5" name="Date Placeholder 4"/>
          <p:cNvSpPr>
            <a:spLocks noGrp="1"/>
          </p:cNvSpPr>
          <p:nvPr>
            <p:ph type="dt" sz="half" idx="10"/>
          </p:nvPr>
        </p:nvSpPr>
        <p:spPr/>
        <p:txBody>
          <a:bodyPr rtlCol="0"/>
          <a:lstStyle/>
          <a:p>
            <a:pPr rtl="0"/>
            <a:r>
              <a:rPr lang="en-US" smtClean="0"/>
              <a:t>7/9/14</a:t>
            </a:r>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160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rPr>
              <a:pPr/>
              <a:t>12/5/14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9751319"/>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12/5/14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702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12/5/14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910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12/5/14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746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12/5/14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1241924"/>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12/5/14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198511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12/5/14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150684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12/5/14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7708965"/>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12/5/14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10301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lgn="l" rtl="0">
              <a:defRPr/>
            </a:lvl1pPr>
          </a:lstStyle>
          <a:p>
            <a:pPr rtl="0"/>
            <a:r>
              <a:rPr lang="es"/>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rtlCol="0" anchor="b"/>
          <a:lstStyle>
            <a:lvl1pPr marL="0" indent="0" algn="l" rtl="0">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
              <a:t>Click to edit Master text styles</a:t>
            </a:r>
          </a:p>
        </p:txBody>
      </p:sp>
      <p:sp>
        <p:nvSpPr>
          <p:cNvPr id="4" name="Content Placeholder 3"/>
          <p:cNvSpPr>
            <a:spLocks noGrp="1"/>
          </p:cNvSpPr>
          <p:nvPr>
            <p:ph sz="half" idx="2"/>
          </p:nvPr>
        </p:nvSpPr>
        <p:spPr>
          <a:xfrm>
            <a:off x="457200" y="2657691"/>
            <a:ext cx="4040188" cy="3951288"/>
          </a:xfrm>
        </p:spPr>
        <p:txBody>
          <a:bodyPr rtlCol="0"/>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5" name="Text Placeholder 4"/>
          <p:cNvSpPr>
            <a:spLocks noGrp="1"/>
          </p:cNvSpPr>
          <p:nvPr>
            <p:ph type="body" sz="quarter" idx="3"/>
          </p:nvPr>
        </p:nvSpPr>
        <p:spPr>
          <a:xfrm>
            <a:off x="4645025" y="2017929"/>
            <a:ext cx="4041775" cy="639762"/>
          </a:xfrm>
        </p:spPr>
        <p:txBody>
          <a:bodyPr rtlCol="0" anchor="b"/>
          <a:lstStyle>
            <a:lvl1pPr marL="0" indent="0" algn="l" rtl="0">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
              <a:t>Click to edit Master text styles</a:t>
            </a:r>
          </a:p>
        </p:txBody>
      </p:sp>
      <p:sp>
        <p:nvSpPr>
          <p:cNvPr id="6" name="Content Placeholder 5"/>
          <p:cNvSpPr>
            <a:spLocks noGrp="1"/>
          </p:cNvSpPr>
          <p:nvPr>
            <p:ph sz="quarter" idx="4"/>
          </p:nvPr>
        </p:nvSpPr>
        <p:spPr>
          <a:xfrm>
            <a:off x="4645025" y="2657691"/>
            <a:ext cx="4041775" cy="3951288"/>
          </a:xfrm>
        </p:spPr>
        <p:txBody>
          <a:bodyPr rtlCol="0"/>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7" name="Date Placeholder 6"/>
          <p:cNvSpPr>
            <a:spLocks noGrp="1"/>
          </p:cNvSpPr>
          <p:nvPr>
            <p:ph type="dt" sz="half" idx="10"/>
          </p:nvPr>
        </p:nvSpPr>
        <p:spPr/>
        <p:txBody>
          <a:bodyPr rtlCol="0"/>
          <a:lstStyle/>
          <a:p>
            <a:pPr rtl="0"/>
            <a:r>
              <a:rPr lang="en-US" smtClean="0"/>
              <a:t>7/9/14</a:t>
            </a:r>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rPr>
              <a:pPr/>
              <a:t>12/5/14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defTabSz="914400">
              <a:spcBef>
                <a:spcPts val="600"/>
              </a:spcBef>
            </a:pPr>
            <a:endParaRPr lang="en-US" sz="900" dirty="0">
              <a:solidFill>
                <a:prstClr val="black"/>
              </a:solidFill>
            </a:endParaRPr>
          </a:p>
        </p:txBody>
      </p:sp>
    </p:spTree>
    <p:extLst>
      <p:ext uri="{BB962C8B-B14F-4D97-AF65-F5344CB8AC3E}">
        <p14:creationId xmlns:p14="http://schemas.microsoft.com/office/powerpoint/2010/main" val="2239314326"/>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060184554"/>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defTabSz="914400"/>
            <a:r>
              <a:rPr lang="en-US" sz="1100" b="1" dirty="0" smtClean="0">
                <a:solidFill>
                  <a:srgbClr val="1F497D"/>
                </a:solidFill>
              </a:rPr>
              <a:t>For more Information</a:t>
            </a:r>
          </a:p>
          <a:p>
            <a:pPr algn="ctr" defTabSz="914400">
              <a:lnSpc>
                <a:spcPct val="150000"/>
              </a:lnSpc>
            </a:pPr>
            <a:r>
              <a:rPr lang="en-US" sz="1100" dirty="0" smtClean="0">
                <a:solidFill>
                  <a:srgbClr val="1F497D"/>
                </a:solidFill>
              </a:rPr>
              <a:t>Visit: </a:t>
            </a:r>
            <a:r>
              <a:rPr lang="en-US" sz="1100" dirty="0" err="1" smtClean="0">
                <a:solidFill>
                  <a:srgbClr val="1F497D"/>
                </a:solidFill>
              </a:rPr>
              <a:t>www.ncqtl.org</a:t>
            </a:r>
            <a:r>
              <a:rPr lang="en-US" sz="1100" dirty="0" smtClean="0">
                <a:solidFill>
                  <a:srgbClr val="1F497D"/>
                </a:solidFill>
              </a:rPr>
              <a:t>     Contact us at: </a:t>
            </a:r>
            <a:r>
              <a:rPr lang="en-US" sz="1100" dirty="0" err="1" smtClean="0">
                <a:solidFill>
                  <a:srgbClr val="1F497D"/>
                </a:solidFill>
              </a:rPr>
              <a:t>ncqtl@uw.edu</a:t>
            </a:r>
            <a:r>
              <a:rPr lang="en-US" sz="1100" dirty="0" smtClean="0">
                <a:solidFill>
                  <a:srgbClr val="1F497D"/>
                </a:solidFill>
              </a:rPr>
              <a:t> or 877-731-0764</a:t>
            </a:r>
            <a:endParaRPr lang="en-US" sz="1100" dirty="0">
              <a:solidFill>
                <a:srgbClr val="1F497D"/>
              </a:solidFill>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pPr defTabSz="914400"/>
            <a:r>
              <a:rPr lang="en-US" sz="800" dirty="0" smtClean="0">
                <a:solidFill>
                  <a:srgbClr val="1F497D"/>
                </a:solidFill>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3362503488"/>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12/5/14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156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12/5/14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082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Date Placeholder 2"/>
          <p:cNvSpPr>
            <a:spLocks noGrp="1"/>
          </p:cNvSpPr>
          <p:nvPr>
            <p:ph type="dt" sz="half" idx="10"/>
          </p:nvPr>
        </p:nvSpPr>
        <p:spPr/>
        <p:txBody>
          <a:bodyPr rtlCol="0"/>
          <a:lstStyle/>
          <a:p>
            <a:pPr rtl="0"/>
            <a:r>
              <a:rPr lang="en-US" smtClean="0"/>
              <a:t>7/9/14</a:t>
            </a:r>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US" smtClean="0"/>
              <a:t>7/9/14</a:t>
            </a:r>
            <a:endParaRPr lang="en-US"/>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rtl="0">
              <a:defRPr sz="2000" b="1"/>
            </a:lvl1pPr>
          </a:lstStyle>
          <a:p>
            <a:pPr rtl="0"/>
            <a:r>
              <a:rPr lang="es"/>
              <a:t>Click to edit Master title style</a:t>
            </a:r>
            <a:endParaRPr lang="en-US"/>
          </a:p>
        </p:txBody>
      </p:sp>
      <p:sp>
        <p:nvSpPr>
          <p:cNvPr id="3" name="Content Placeholder 2"/>
          <p:cNvSpPr>
            <a:spLocks noGrp="1"/>
          </p:cNvSpPr>
          <p:nvPr>
            <p:ph idx="1"/>
          </p:nvPr>
        </p:nvSpPr>
        <p:spPr>
          <a:xfrm>
            <a:off x="3575050" y="273050"/>
            <a:ext cx="5111750" cy="5853113"/>
          </a:xfrm>
        </p:spPr>
        <p:txBody>
          <a:bodyPr rtlCol="0"/>
          <a:lstStyle>
            <a:lvl1pPr algn="l" rtl="0">
              <a:defRPr sz="3200"/>
            </a:lvl1pPr>
            <a:lvl2pPr algn="l" rtl="0">
              <a:defRPr sz="2800"/>
            </a:lvl2pPr>
            <a:lvl3pPr algn="l" rtl="0">
              <a:defRPr sz="2400"/>
            </a:lvl3pPr>
            <a:lvl4pPr algn="l" rtl="0">
              <a:defRPr sz="2000"/>
            </a:lvl4pPr>
            <a:lvl5pPr algn="l" rtl="0">
              <a:defRPr sz="2000"/>
            </a:lvl5pPr>
            <a:lvl6pPr algn="l" rtl="0">
              <a:defRPr sz="2000"/>
            </a:lvl6pPr>
            <a:lvl7pPr algn="l" rtl="0">
              <a:defRPr sz="2000"/>
            </a:lvl7pPr>
            <a:lvl8pPr algn="l" rtl="0">
              <a:defRPr sz="2000"/>
            </a:lvl8pPr>
            <a:lvl9pPr algn="l" rtl="0">
              <a:defRPr sz="20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Text Placeholder 3"/>
          <p:cNvSpPr>
            <a:spLocks noGrp="1"/>
          </p:cNvSpPr>
          <p:nvPr>
            <p:ph type="body" sz="half" idx="2"/>
          </p:nvPr>
        </p:nvSpPr>
        <p:spPr>
          <a:xfrm>
            <a:off x="457200" y="1435100"/>
            <a:ext cx="3008313" cy="4691063"/>
          </a:xfrm>
        </p:spPr>
        <p:txBody>
          <a:bodyPr rtlCol="0"/>
          <a:lstStyle>
            <a:lvl1pPr marL="0" indent="0" algn="l" rtl="0">
              <a:buNone/>
              <a:defRPr sz="14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smtClean="0"/>
              <a:t>7/9/14</a:t>
            </a:r>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rtl="0">
              <a:defRPr sz="2000" b="1"/>
            </a:lvl1pPr>
          </a:lstStyle>
          <a:p>
            <a:pPr rtl="0"/>
            <a:r>
              <a:rPr lang="e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endParaRPr lang="en-US"/>
          </a:p>
        </p:txBody>
      </p:sp>
      <p:sp>
        <p:nvSpPr>
          <p:cNvPr id="4" name="Text Placeholder 3"/>
          <p:cNvSpPr>
            <a:spLocks noGrp="1"/>
          </p:cNvSpPr>
          <p:nvPr>
            <p:ph type="body" sz="half" idx="2"/>
          </p:nvPr>
        </p:nvSpPr>
        <p:spPr>
          <a:xfrm>
            <a:off x="1792288" y="5367338"/>
            <a:ext cx="5486400" cy="804862"/>
          </a:xfrm>
        </p:spPr>
        <p:txBody>
          <a:bodyPr rtlCol="0"/>
          <a:lstStyle>
            <a:lvl1pPr marL="0" indent="0" algn="l" rtl="0">
              <a:buNone/>
              <a:defRPr sz="14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smtClean="0"/>
              <a:t>7/9/14</a:t>
            </a:r>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2338695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5"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5" Type="http://schemas.openxmlformats.org/officeDocument/2006/relationships/image" Target="../media/image1.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theme" Target="../theme/theme4.xml"/><Relationship Id="rId18" Type="http://schemas.openxmlformats.org/officeDocument/2006/relationships/image" Target="../media/image1.pn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pPr rtl="0"/>
            <a:r>
              <a:rPr lang="es"/>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a:defRPr sz="1200">
                <a:solidFill>
                  <a:schemeClr val="tx1">
                    <a:tint val="75000"/>
                  </a:schemeClr>
                </a:solidFill>
              </a:defRPr>
            </a:lvl1pPr>
          </a:lstStyle>
          <a:p>
            <a:pPr rtl="0"/>
            <a:r>
              <a:rPr lang="en-US" smtClean="0"/>
              <a:t>7/9/14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a:defRPr sz="1200">
                <a:solidFill>
                  <a:schemeClr val="tx1">
                    <a:tint val="75000"/>
                  </a:schemeClr>
                </a:solidFill>
              </a:defRPr>
            </a:lvl1pPr>
          </a:lstStyle>
          <a:p>
            <a:pPr rtl="0"/>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rtl="0">
              <a:defRPr sz="1200">
                <a:solidFill>
                  <a:schemeClr val="tx1">
                    <a:tint val="75000"/>
                  </a:schemeClr>
                </a:solidFill>
              </a:defRPr>
            </a:lvl1pPr>
          </a:lstStyle>
          <a:p>
            <a:pPr rtl="0"/>
            <a:r>
              <a:rPr lang="en-US" smtClean="0"/>
              <a:t>‹#›</a:t>
            </a:r>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F5627-BC93-AA4D-960D-E611764BFDB4}"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1255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F5627-BC93-AA4D-960D-E611764BFDB4}" type="datetime1">
              <a:rPr lang="en-US" smtClean="0">
                <a:solidFill>
                  <a:prstClr val="black">
                    <a:tint val="75000"/>
                  </a:prstClr>
                </a:solidFill>
              </a:rPr>
              <a:pPr/>
              <a:t>12/5/14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35705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43563C-D9B3-4432-B336-144C997D6215}" type="datetime1">
              <a:rPr lang="en-US" smtClean="0">
                <a:solidFill>
                  <a:prstClr val="black">
                    <a:tint val="75000"/>
                  </a:prstClr>
                </a:solidFill>
              </a:rPr>
              <a:pPr defTabSz="914400"/>
              <a:t>12/5/14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886C9C-DC18-4195-8FD5-A50AA931D419}"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26819705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image" Target="../media/image13.png"/><Relationship Id="rId1" Type="http://schemas.microsoft.com/office/2007/relationships/media" Target="../media/media2.wmv"/><Relationship Id="rId2" Type="http://schemas.openxmlformats.org/officeDocument/2006/relationships/video" Target="../media/media2.wm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10.png"/><Relationship Id="rId1" Type="http://schemas.microsoft.com/office/2007/relationships/media" Target="../media/media1.wmv"/><Relationship Id="rId2" Type="http://schemas.openxmlformats.org/officeDocument/2006/relationships/video" Target="../media/media1.wm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8113" y="2722994"/>
            <a:ext cx="5859471" cy="1443283"/>
          </a:xfrm>
          <a:prstGeom prst="rect">
            <a:avLst/>
          </a:prstGeom>
          <a:solidFill>
            <a:srgbClr val="004E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2" name="Title 1"/>
          <p:cNvSpPr>
            <a:spLocks noGrp="1"/>
          </p:cNvSpPr>
          <p:nvPr>
            <p:ph type="ctrTitle"/>
          </p:nvPr>
        </p:nvSpPr>
        <p:spPr>
          <a:xfrm>
            <a:off x="3098113" y="2876541"/>
            <a:ext cx="5859471" cy="1176560"/>
          </a:xfrm>
        </p:spPr>
        <p:txBody>
          <a:bodyPr rtlCol="0">
            <a:noAutofit/>
          </a:bodyPr>
          <a:lstStyle/>
          <a:p>
            <a:pPr algn="ctr" rtl="0">
              <a:lnSpc>
                <a:spcPct val="90000"/>
              </a:lnSpc>
            </a:pPr>
            <a:r>
              <a:rPr lang="es" sz="1900" dirty="0"/>
              <a:t>Orientación de la conducta:</a:t>
            </a:r>
            <a:r>
              <a:rPr lang="en-US" sz="1900" dirty="0" smtClean="0"/>
              <a:t/>
            </a:r>
            <a:br>
              <a:rPr lang="en-US" sz="1900" dirty="0" smtClean="0"/>
            </a:br>
            <a:r>
              <a:rPr lang="es" dirty="0"/>
              <a:t>Resolver los problemas </a:t>
            </a:r>
            <a:r>
              <a:rPr lang="es" dirty="0" smtClean="0"/>
              <a:t/>
            </a:r>
            <a:br>
              <a:rPr lang="es" dirty="0" smtClean="0"/>
            </a:br>
            <a:r>
              <a:rPr lang="es" dirty="0" smtClean="0"/>
              <a:t>al </a:t>
            </a:r>
            <a:r>
              <a:rPr lang="es" dirty="0"/>
              <a:t>momento</a:t>
            </a:r>
          </a:p>
        </p:txBody>
      </p:sp>
      <p:sp>
        <p:nvSpPr>
          <p:cNvPr id="4" name="TextBox 4"/>
          <p:cNvSpPr txBox="1"/>
          <p:nvPr/>
        </p:nvSpPr>
        <p:spPr>
          <a:xfrm>
            <a:off x="7281184" y="6642556"/>
            <a:ext cx="1676400"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es" sz="800">
                <a:solidFill>
                  <a:schemeClr val="tx1">
                    <a:lumMod val="50000"/>
                    <a:lumOff val="50000"/>
                  </a:schemeClr>
                </a:solidFill>
              </a:rPr>
              <a:t>OTOÑO 2012</a:t>
            </a:r>
            <a:endParaRPr lang="en-US" sz="800" dirty="0">
              <a:solidFill>
                <a:schemeClr val="tx1">
                  <a:lumMod val="50000"/>
                  <a:lumOff val="50000"/>
                </a:schemeClr>
              </a:solidFill>
            </a:endParaRPr>
          </a:p>
        </p:txBody>
      </p:sp>
      <p:sp>
        <p:nvSpPr>
          <p:cNvPr id="5" name="TextBox 4"/>
          <p:cNvSpPr txBox="1"/>
          <p:nvPr/>
        </p:nvSpPr>
        <p:spPr>
          <a:xfrm>
            <a:off x="7485553" y="3858500"/>
            <a:ext cx="1394658" cy="276999"/>
          </a:xfrm>
          <a:prstGeom prst="rect">
            <a:avLst/>
          </a:prstGeom>
          <a:noFill/>
        </p:spPr>
        <p:txBody>
          <a:bodyPr wrap="none" rtlCol="0">
            <a:spAutoFit/>
          </a:bodyPr>
          <a:lstStyle/>
          <a:p>
            <a:r>
              <a:rPr lang="es-MX" sz="1200" dirty="0" smtClean="0">
                <a:solidFill>
                  <a:schemeClr val="bg1"/>
                </a:solidFill>
                <a:latin typeface="Century Gothic" panose="020B0502020202020204" pitchFamily="34" charset="0"/>
              </a:rPr>
              <a:t>Español/</a:t>
            </a:r>
            <a:r>
              <a:rPr lang="en-US" sz="1200" dirty="0" smtClean="0">
                <a:solidFill>
                  <a:schemeClr val="bg1"/>
                </a:solidFill>
                <a:latin typeface="Century Gothic" panose="020B0502020202020204" pitchFamily="34" charset="0"/>
              </a:rPr>
              <a:t>Spanish</a:t>
            </a:r>
            <a:endParaRPr lang="en-US"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74072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apezoid 5"/>
          <p:cNvSpPr/>
          <p:nvPr/>
        </p:nvSpPr>
        <p:spPr>
          <a:xfrm rot="10800000">
            <a:off x="923425" y="1971986"/>
            <a:ext cx="7277770" cy="1193616"/>
          </a:xfrm>
          <a:prstGeom prst="trapezoid">
            <a:avLst/>
          </a:prstGeom>
          <a:solidFill>
            <a:srgbClr val="EB6841"/>
          </a:solidFill>
          <a:ln>
            <a:noFill/>
          </a:ln>
          <a:effectLst>
            <a:outerShdw blurRad="69850" dist="23000" dir="2880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p:txBody>
          <a:bodyPr rtlCol="0"/>
          <a:lstStyle/>
          <a:p>
            <a:pPr rtl="0"/>
            <a:r>
              <a:rPr lang="es" dirty="0"/>
              <a:t>Paso </a:t>
            </a:r>
            <a:r>
              <a:rPr lang="es" dirty="0" smtClean="0"/>
              <a:t>4: Múltiples </a:t>
            </a:r>
            <a:r>
              <a:rPr lang="es" dirty="0"/>
              <a:t>soluciones</a:t>
            </a:r>
            <a:endParaRPr lang="en-US" dirty="0"/>
          </a:p>
        </p:txBody>
      </p:sp>
      <p:pic>
        <p:nvPicPr>
          <p:cNvPr id="4" name="Picture 3" descr="Gabe problem solver felt chart 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8559" y="3154774"/>
            <a:ext cx="6672201" cy="1904630"/>
          </a:xfrm>
          <a:prstGeom prst="rect">
            <a:avLst/>
          </a:prstGeom>
          <a:solidFill>
            <a:schemeClr val="bg1">
              <a:lumMod val="75000"/>
            </a:schemeClr>
          </a:solidFill>
          <a:ln w="12700" cap="sq">
            <a:noFill/>
            <a:prstDash val="solid"/>
            <a:miter lim="800000"/>
          </a:ln>
          <a:effectLst>
            <a:outerShdw blurRad="82550" dist="38100" dir="2700000" algn="tl" rotWithShape="0">
              <a:srgbClr val="000000">
                <a:alpha val="14000"/>
              </a:srgbClr>
            </a:outerShdw>
          </a:effectLst>
        </p:spPr>
      </p:pic>
      <p:sp>
        <p:nvSpPr>
          <p:cNvPr id="7" name="TextBox 6"/>
          <p:cNvSpPr txBox="1"/>
          <p:nvPr/>
        </p:nvSpPr>
        <p:spPr>
          <a:xfrm>
            <a:off x="1397703" y="1942970"/>
            <a:ext cx="6312797" cy="1195199"/>
          </a:xfrm>
          <a:prstGeom prst="rect">
            <a:avLst/>
          </a:prstGeom>
          <a:noFill/>
        </p:spPr>
        <p:txBody>
          <a:bodyPr wrap="square" rtlCol="0">
            <a:spAutoFit/>
          </a:bodyPr>
          <a:lstStyle/>
          <a:p>
            <a:pPr algn="ctr" rtl="0">
              <a:lnSpc>
                <a:spcPts val="4200"/>
              </a:lnSpc>
            </a:pPr>
            <a:r>
              <a:rPr lang="es" sz="3600" dirty="0">
                <a:solidFill>
                  <a:srgbClr val="FFFFFF"/>
                </a:solidFill>
                <a:latin typeface="Century Gothic"/>
                <a:cs typeface="Century Gothic"/>
              </a:rPr>
              <a:t>Es posible que las primeras soluciones no funcionen</a:t>
            </a:r>
            <a:endParaRPr lang="en-US" sz="3600" dirty="0">
              <a:solidFill>
                <a:srgbClr val="FFFFFF"/>
              </a:solidFill>
              <a:latin typeface="Century Gothic"/>
              <a:cs typeface="Century Gothic"/>
            </a:endParaRPr>
          </a:p>
        </p:txBody>
      </p:sp>
      <p:sp>
        <p:nvSpPr>
          <p:cNvPr id="3" name="TextBox 2"/>
          <p:cNvSpPr txBox="1"/>
          <p:nvPr/>
        </p:nvSpPr>
        <p:spPr>
          <a:xfrm rot="20809623">
            <a:off x="1402348" y="3491254"/>
            <a:ext cx="1211165" cy="338554"/>
          </a:xfrm>
          <a:prstGeom prst="rect">
            <a:avLst/>
          </a:prstGeom>
          <a:solidFill>
            <a:schemeClr val="bg1">
              <a:lumMod val="85000"/>
            </a:schemeClr>
          </a:solidFill>
          <a:ln>
            <a:noFill/>
          </a:ln>
        </p:spPr>
        <p:txBody>
          <a:bodyPr wrap="none" rtlCol="0">
            <a:spAutoFit/>
          </a:bodyPr>
          <a:lstStyle/>
          <a:p>
            <a:r>
              <a:rPr lang="es-MX" sz="1600" b="1" dirty="0" smtClean="0">
                <a:solidFill>
                  <a:srgbClr val="CA78C0"/>
                </a:solidFill>
              </a:rPr>
              <a:t>Jugar juntos</a:t>
            </a:r>
            <a:endParaRPr lang="en-US" sz="1600" b="1" dirty="0">
              <a:solidFill>
                <a:srgbClr val="CA78C0"/>
              </a:solidFill>
            </a:endParaRPr>
          </a:p>
        </p:txBody>
      </p:sp>
      <p:sp>
        <p:nvSpPr>
          <p:cNvPr id="8" name="TextBox 7"/>
          <p:cNvSpPr txBox="1"/>
          <p:nvPr/>
        </p:nvSpPr>
        <p:spPr>
          <a:xfrm>
            <a:off x="4026412" y="3188554"/>
            <a:ext cx="1050288" cy="338554"/>
          </a:xfrm>
          <a:prstGeom prst="rect">
            <a:avLst/>
          </a:prstGeom>
          <a:solidFill>
            <a:schemeClr val="bg1">
              <a:lumMod val="85000"/>
            </a:schemeClr>
          </a:solidFill>
        </p:spPr>
        <p:txBody>
          <a:bodyPr wrap="none" rtlCol="0">
            <a:spAutoFit/>
          </a:bodyPr>
          <a:lstStyle/>
          <a:p>
            <a:r>
              <a:rPr lang="es-MX" sz="1600" b="1" dirty="0" smtClean="0">
                <a:solidFill>
                  <a:srgbClr val="4D67BB"/>
                </a:solidFill>
              </a:rPr>
              <a:t>Compartir</a:t>
            </a:r>
            <a:endParaRPr lang="en-US" sz="1600" b="1" dirty="0">
              <a:solidFill>
                <a:srgbClr val="4D67BB"/>
              </a:solidFill>
            </a:endParaRPr>
          </a:p>
        </p:txBody>
      </p:sp>
      <p:sp>
        <p:nvSpPr>
          <p:cNvPr id="9" name="TextBox 8"/>
          <p:cNvSpPr txBox="1"/>
          <p:nvPr/>
        </p:nvSpPr>
        <p:spPr>
          <a:xfrm>
            <a:off x="6213413" y="3357509"/>
            <a:ext cx="1277401" cy="338554"/>
          </a:xfrm>
          <a:prstGeom prst="rect">
            <a:avLst/>
          </a:prstGeom>
          <a:solidFill>
            <a:schemeClr val="bg1">
              <a:lumMod val="85000"/>
            </a:schemeClr>
          </a:solidFill>
        </p:spPr>
        <p:txBody>
          <a:bodyPr wrap="none" rtlCol="0">
            <a:spAutoFit/>
          </a:bodyPr>
          <a:lstStyle/>
          <a:p>
            <a:r>
              <a:rPr lang="es-MX" sz="1600" b="1" dirty="0" smtClean="0">
                <a:solidFill>
                  <a:srgbClr val="DC821E"/>
                </a:solidFill>
              </a:rPr>
              <a:t>Intercambiar</a:t>
            </a:r>
            <a:endParaRPr lang="en-US" sz="1600" b="1" dirty="0">
              <a:solidFill>
                <a:srgbClr val="DC821E"/>
              </a:solidFill>
            </a:endParaRPr>
          </a:p>
        </p:txBody>
      </p:sp>
      <p:sp>
        <p:nvSpPr>
          <p:cNvPr id="5" name="Trapezoid 4"/>
          <p:cNvSpPr/>
          <p:nvPr/>
        </p:nvSpPr>
        <p:spPr>
          <a:xfrm>
            <a:off x="915775" y="5054930"/>
            <a:ext cx="7285420" cy="1193616"/>
          </a:xfrm>
          <a:prstGeom prst="trapezoid">
            <a:avLst/>
          </a:prstGeom>
          <a:solidFill>
            <a:srgbClr val="EB6841"/>
          </a:solidFill>
          <a:ln>
            <a:noFill/>
          </a:ln>
          <a:effectLst>
            <a:outerShdw blurRad="69850" dist="23000" dir="2880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3200">
                <a:latin typeface="Century Gothic"/>
                <a:cs typeface="Century Gothic"/>
              </a:rPr>
              <a:t>Generar múltiples soluciones</a:t>
            </a:r>
          </a:p>
        </p:txBody>
      </p:sp>
    </p:spTree>
    <p:extLst>
      <p:ext uri="{BB962C8B-B14F-4D97-AF65-F5344CB8AC3E}">
        <p14:creationId xmlns:p14="http://schemas.microsoft.com/office/powerpoint/2010/main" val="1404597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Multiple solutions video</a:t>
            </a:r>
            <a:endParaRPr lang="en-US" dirty="0"/>
          </a:p>
        </p:txBody>
      </p:sp>
      <p:sp>
        <p:nvSpPr>
          <p:cNvPr id="4" name="TextBox 3"/>
          <p:cNvSpPr txBox="1"/>
          <p:nvPr/>
        </p:nvSpPr>
        <p:spPr>
          <a:xfrm>
            <a:off x="1390492" y="4741689"/>
            <a:ext cx="6598281" cy="461665"/>
          </a:xfrm>
          <a:prstGeom prst="rect">
            <a:avLst/>
          </a:prstGeom>
          <a:noFill/>
        </p:spPr>
        <p:txBody>
          <a:bodyPr wrap="none" rtlCol="0">
            <a:spAutoFit/>
          </a:bodyPr>
          <a:lstStyle/>
          <a:p>
            <a:r>
              <a:rPr lang="es-MX" sz="2400" dirty="0" smtClean="0">
                <a:solidFill>
                  <a:schemeClr val="bg1"/>
                </a:solidFill>
                <a:latin typeface="Century Gothic" panose="020B0502020202020204" pitchFamily="34" charset="0"/>
              </a:rPr>
              <a:t>VIDEO: Resolver los problemas al momento</a:t>
            </a:r>
            <a:endParaRPr lang="en-US" sz="2400" dirty="0">
              <a:solidFill>
                <a:schemeClr val="bg1"/>
              </a:solidFill>
              <a:latin typeface="Century Gothic" panose="020B0502020202020204" pitchFamily="34" charset="0"/>
            </a:endParaRPr>
          </a:p>
        </p:txBody>
      </p:sp>
      <p:pic>
        <p:nvPicPr>
          <p:cNvPr id="7" name="Problem-Solving-In-The-Moment_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0888549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Paso 5: Celebrar el éxito</a:t>
            </a:r>
            <a:endParaRPr lang="en-US" dirty="0"/>
          </a:p>
        </p:txBody>
      </p:sp>
      <p:pic>
        <p:nvPicPr>
          <p:cNvPr id="4" name="Picture 3"/>
          <p:cNvPicPr>
            <a:picLocks noChangeAspect="1"/>
          </p:cNvPicPr>
          <p:nvPr/>
        </p:nvPicPr>
        <p:blipFill>
          <a:blip r:embed="rId2" cstate="screen">
            <a:alphaModFix amt="10000"/>
            <a:extLst>
              <a:ext uri="{28A0092B-C50C-407E-A947-70E740481C1C}">
                <a14:useLocalDpi xmlns:a14="http://schemas.microsoft.com/office/drawing/2010/main"/>
              </a:ext>
            </a:extLst>
          </a:blip>
          <a:stretch>
            <a:fillRect/>
          </a:stretch>
        </p:blipFill>
        <p:spPr>
          <a:xfrm>
            <a:off x="3282339" y="2045608"/>
            <a:ext cx="2184977" cy="4368328"/>
          </a:xfrm>
          <a:prstGeom prst="rect">
            <a:avLst/>
          </a:prstGeom>
        </p:spPr>
      </p:pic>
      <p:sp>
        <p:nvSpPr>
          <p:cNvPr id="5" name="TextBox 4"/>
          <p:cNvSpPr txBox="1"/>
          <p:nvPr/>
        </p:nvSpPr>
        <p:spPr>
          <a:xfrm>
            <a:off x="577288" y="1804072"/>
            <a:ext cx="8024302" cy="605294"/>
          </a:xfrm>
          <a:prstGeom prst="rect">
            <a:avLst/>
          </a:prstGeom>
          <a:noFill/>
        </p:spPr>
        <p:txBody>
          <a:bodyPr wrap="square" rtlCol="0">
            <a:spAutoFit/>
          </a:bodyPr>
          <a:lstStyle/>
          <a:p>
            <a:pPr algn="ctr" rtl="0">
              <a:lnSpc>
                <a:spcPts val="4000"/>
              </a:lnSpc>
            </a:pPr>
            <a:r>
              <a:rPr lang="es" sz="3700" dirty="0" smtClean="0">
                <a:solidFill>
                  <a:srgbClr val="CC333F"/>
                </a:solidFill>
                <a:latin typeface="Century Gothic"/>
                <a:cs typeface="Century Gothic"/>
              </a:rPr>
              <a:t>Super-Solucionador </a:t>
            </a:r>
            <a:r>
              <a:rPr lang="es" sz="3700" dirty="0">
                <a:solidFill>
                  <a:srgbClr val="CC333F"/>
                </a:solidFill>
                <a:latin typeface="Century Gothic"/>
                <a:cs typeface="Century Gothic"/>
              </a:rPr>
              <a:t>de </a:t>
            </a:r>
            <a:r>
              <a:rPr lang="es" sz="3700" dirty="0" smtClean="0">
                <a:solidFill>
                  <a:srgbClr val="CC333F"/>
                </a:solidFill>
                <a:latin typeface="Century Gothic"/>
                <a:cs typeface="Century Gothic"/>
              </a:rPr>
              <a:t>Problemas</a:t>
            </a:r>
            <a:endParaRPr lang="en-US" sz="3700" dirty="0">
              <a:solidFill>
                <a:srgbClr val="CC333F"/>
              </a:solidFill>
              <a:latin typeface="Century Gothic"/>
              <a:cs typeface="Century Gothic"/>
            </a:endParaRPr>
          </a:p>
        </p:txBody>
      </p:sp>
      <p:cxnSp>
        <p:nvCxnSpPr>
          <p:cNvPr id="7" name="Straight Connector 6"/>
          <p:cNvCxnSpPr/>
          <p:nvPr/>
        </p:nvCxnSpPr>
        <p:spPr>
          <a:xfrm>
            <a:off x="644638" y="3435014"/>
            <a:ext cx="795695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4638" y="2973349"/>
            <a:ext cx="8024302" cy="461665"/>
          </a:xfrm>
          <a:prstGeom prst="rect">
            <a:avLst/>
          </a:prstGeom>
          <a:noFill/>
        </p:spPr>
        <p:txBody>
          <a:bodyPr wrap="square" rtlCol="0">
            <a:spAutoFit/>
          </a:bodyPr>
          <a:lstStyle/>
          <a:p>
            <a:pPr algn="ctr" rtl="0"/>
            <a:r>
              <a:rPr lang="es" sz="2400" dirty="0">
                <a:solidFill>
                  <a:srgbClr val="004E9F"/>
                </a:solidFill>
                <a:latin typeface="Century Gothic"/>
                <a:cs typeface="Century Gothic"/>
              </a:rPr>
              <a:t>&lt;tu nombre aquí&gt;</a:t>
            </a:r>
            <a:endParaRPr lang="en-US" sz="2400" dirty="0">
              <a:solidFill>
                <a:srgbClr val="004E9F"/>
              </a:solidFill>
              <a:latin typeface="Century Gothic"/>
              <a:cs typeface="Century Gothic"/>
            </a:endParaRPr>
          </a:p>
        </p:txBody>
      </p:sp>
      <p:sp>
        <p:nvSpPr>
          <p:cNvPr id="9" name="TextBox 8"/>
          <p:cNvSpPr txBox="1"/>
          <p:nvPr/>
        </p:nvSpPr>
        <p:spPr>
          <a:xfrm>
            <a:off x="644638" y="3762613"/>
            <a:ext cx="8024302" cy="400110"/>
          </a:xfrm>
          <a:prstGeom prst="rect">
            <a:avLst/>
          </a:prstGeom>
          <a:noFill/>
        </p:spPr>
        <p:txBody>
          <a:bodyPr wrap="square" rtlCol="0">
            <a:spAutoFit/>
          </a:bodyPr>
          <a:lstStyle/>
          <a:p>
            <a:pPr algn="ctr" rtl="0"/>
            <a:r>
              <a:rPr lang="es" sz="2000" dirty="0">
                <a:solidFill>
                  <a:srgbClr val="CC333F"/>
                </a:solidFill>
                <a:latin typeface="Century Gothic"/>
                <a:cs typeface="Century Gothic"/>
              </a:rPr>
              <a:t>Fue un </a:t>
            </a:r>
            <a:r>
              <a:rPr lang="es" sz="2000" dirty="0" smtClean="0">
                <a:solidFill>
                  <a:srgbClr val="CC333F"/>
                </a:solidFill>
                <a:latin typeface="Century Gothic"/>
                <a:cs typeface="Century Gothic"/>
              </a:rPr>
              <a:t>SUPER-SOLUCIONADOR </a:t>
            </a:r>
            <a:r>
              <a:rPr lang="es" sz="2000" dirty="0">
                <a:solidFill>
                  <a:srgbClr val="CC333F"/>
                </a:solidFill>
                <a:latin typeface="Century Gothic"/>
                <a:cs typeface="Century Gothic"/>
              </a:rPr>
              <a:t>DE PROBLEMAS el día</a:t>
            </a:r>
            <a:endParaRPr lang="en-US" sz="2000" dirty="0">
              <a:solidFill>
                <a:srgbClr val="CC333F"/>
              </a:solidFill>
              <a:latin typeface="Century Gothic"/>
              <a:cs typeface="Century Gothic"/>
            </a:endParaRPr>
          </a:p>
        </p:txBody>
      </p:sp>
      <p:cxnSp>
        <p:nvCxnSpPr>
          <p:cNvPr id="10" name="Straight Connector 9"/>
          <p:cNvCxnSpPr/>
          <p:nvPr/>
        </p:nvCxnSpPr>
        <p:spPr>
          <a:xfrm>
            <a:off x="577288" y="4770906"/>
            <a:ext cx="795695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77288" y="4309241"/>
            <a:ext cx="8024302" cy="461665"/>
          </a:xfrm>
          <a:prstGeom prst="rect">
            <a:avLst/>
          </a:prstGeom>
          <a:noFill/>
        </p:spPr>
        <p:txBody>
          <a:bodyPr wrap="square" rtlCol="0">
            <a:spAutoFit/>
          </a:bodyPr>
          <a:lstStyle/>
          <a:p>
            <a:pPr algn="ctr" rtl="0"/>
            <a:r>
              <a:rPr lang="es" sz="2400">
                <a:solidFill>
                  <a:srgbClr val="004E9F"/>
                </a:solidFill>
                <a:latin typeface="Century Gothic"/>
                <a:cs typeface="Century Gothic"/>
              </a:rPr>
              <a:t>&lt;fecha&gt;</a:t>
            </a:r>
            <a:endParaRPr lang="en-US" sz="2400" dirty="0">
              <a:solidFill>
                <a:srgbClr val="004E9F"/>
              </a:solidFill>
              <a:latin typeface="Century Gothic"/>
              <a:cs typeface="Century Gothic"/>
            </a:endParaRPr>
          </a:p>
        </p:txBody>
      </p:sp>
      <p:cxnSp>
        <p:nvCxnSpPr>
          <p:cNvPr id="12" name="Straight Connector 11"/>
          <p:cNvCxnSpPr/>
          <p:nvPr/>
        </p:nvCxnSpPr>
        <p:spPr>
          <a:xfrm>
            <a:off x="577288" y="6146835"/>
            <a:ext cx="795695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77288" y="5685170"/>
            <a:ext cx="8024302" cy="461665"/>
          </a:xfrm>
          <a:prstGeom prst="rect">
            <a:avLst/>
          </a:prstGeom>
          <a:noFill/>
        </p:spPr>
        <p:txBody>
          <a:bodyPr wrap="square" rtlCol="0">
            <a:spAutoFit/>
          </a:bodyPr>
          <a:lstStyle/>
          <a:p>
            <a:pPr algn="ctr" rtl="0"/>
            <a:r>
              <a:rPr lang="es" sz="2400">
                <a:solidFill>
                  <a:srgbClr val="004E9F"/>
                </a:solidFill>
                <a:latin typeface="Century Gothic"/>
                <a:cs typeface="Century Gothic"/>
              </a:rPr>
              <a:t>&lt;tarea&gt;</a:t>
            </a:r>
            <a:endParaRPr lang="en-US" sz="2400" dirty="0">
              <a:solidFill>
                <a:srgbClr val="004E9F"/>
              </a:solidFill>
              <a:latin typeface="Century Gothic"/>
              <a:cs typeface="Century Gothic"/>
            </a:endParaRPr>
          </a:p>
        </p:txBody>
      </p:sp>
      <p:sp>
        <p:nvSpPr>
          <p:cNvPr id="14" name="TextBox 13"/>
          <p:cNvSpPr txBox="1"/>
          <p:nvPr/>
        </p:nvSpPr>
        <p:spPr>
          <a:xfrm>
            <a:off x="577288" y="5098505"/>
            <a:ext cx="8024302" cy="400110"/>
          </a:xfrm>
          <a:prstGeom prst="rect">
            <a:avLst/>
          </a:prstGeom>
          <a:noFill/>
        </p:spPr>
        <p:txBody>
          <a:bodyPr wrap="square" rtlCol="0">
            <a:spAutoFit/>
          </a:bodyPr>
          <a:lstStyle/>
          <a:p>
            <a:pPr algn="ctr" rtl="0"/>
            <a:r>
              <a:rPr lang="es" sz="2000">
                <a:solidFill>
                  <a:srgbClr val="CC333F"/>
                </a:solidFill>
                <a:latin typeface="Century Gothic"/>
                <a:cs typeface="Century Gothic"/>
              </a:rPr>
              <a:t>por</a:t>
            </a:r>
            <a:endParaRPr lang="en-US" sz="2000" dirty="0">
              <a:solidFill>
                <a:srgbClr val="CC333F"/>
              </a:solidFill>
              <a:latin typeface="Century Gothic"/>
              <a:cs typeface="Century Gothic"/>
            </a:endParaRPr>
          </a:p>
        </p:txBody>
      </p:sp>
    </p:spTree>
    <p:extLst>
      <p:ext uri="{BB962C8B-B14F-4D97-AF65-F5344CB8AC3E}">
        <p14:creationId xmlns:p14="http://schemas.microsoft.com/office/powerpoint/2010/main" val="29938578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dirty="0"/>
              <a:t>REPASO</a:t>
            </a:r>
            <a:endParaRPr lang="en-US" dirty="0"/>
          </a:p>
        </p:txBody>
      </p:sp>
      <p:sp>
        <p:nvSpPr>
          <p:cNvPr id="4" name="Snip Diagonal Corner Rectangle 3"/>
          <p:cNvSpPr/>
          <p:nvPr/>
        </p:nvSpPr>
        <p:spPr>
          <a:xfrm rot="2700000">
            <a:off x="658729" y="3718260"/>
            <a:ext cx="2022785" cy="2015982"/>
          </a:xfrm>
          <a:prstGeom prst="snip2DiagRect">
            <a:avLst>
              <a:gd name="adj1" fmla="val 21394"/>
              <a:gd name="adj2" fmla="val 21757"/>
            </a:avLst>
          </a:prstGeom>
          <a:solidFill>
            <a:schemeClr val="accent5">
              <a:lumMod val="75000"/>
            </a:schemeClr>
          </a:solidFill>
          <a:ln>
            <a:noFill/>
          </a:ln>
          <a:effectLst>
            <a:outerShdw blurRad="111125" dist="50800" dir="270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 name="Snip Diagonal Corner Rectangle 4"/>
          <p:cNvSpPr/>
          <p:nvPr/>
        </p:nvSpPr>
        <p:spPr>
          <a:xfrm rot="2700000">
            <a:off x="2086650" y="2290339"/>
            <a:ext cx="2022785" cy="2015982"/>
          </a:xfrm>
          <a:prstGeom prst="snip2DiagRect">
            <a:avLst>
              <a:gd name="adj1" fmla="val 21394"/>
              <a:gd name="adj2" fmla="val 21757"/>
            </a:avLst>
          </a:prstGeom>
          <a:solidFill>
            <a:schemeClr val="accent5">
              <a:lumMod val="60000"/>
              <a:lumOff val="40000"/>
            </a:schemeClr>
          </a:solidFill>
          <a:ln>
            <a:noFill/>
          </a:ln>
          <a:effectLst>
            <a:outerShdw blurRad="111125" dist="50800" dir="270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6" name="Snip Diagonal Corner Rectangle 5"/>
          <p:cNvSpPr/>
          <p:nvPr/>
        </p:nvSpPr>
        <p:spPr>
          <a:xfrm rot="2700000">
            <a:off x="3514570" y="3718261"/>
            <a:ext cx="2022785" cy="2015982"/>
          </a:xfrm>
          <a:prstGeom prst="snip2DiagRect">
            <a:avLst>
              <a:gd name="adj1" fmla="val 21394"/>
              <a:gd name="adj2" fmla="val 21757"/>
            </a:avLst>
          </a:prstGeom>
          <a:solidFill>
            <a:schemeClr val="accent5">
              <a:lumMod val="75000"/>
            </a:schemeClr>
          </a:solidFill>
          <a:ln>
            <a:noFill/>
          </a:ln>
          <a:effectLst>
            <a:outerShdw blurRad="111125" dist="50800" dir="270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Snip Diagonal Corner Rectangle 6"/>
          <p:cNvSpPr/>
          <p:nvPr/>
        </p:nvSpPr>
        <p:spPr>
          <a:xfrm rot="2700000">
            <a:off x="4942492" y="2290338"/>
            <a:ext cx="2022785" cy="2015982"/>
          </a:xfrm>
          <a:prstGeom prst="snip2DiagRect">
            <a:avLst>
              <a:gd name="adj1" fmla="val 21394"/>
              <a:gd name="adj2" fmla="val 21757"/>
            </a:avLst>
          </a:prstGeom>
          <a:solidFill>
            <a:schemeClr val="accent5">
              <a:lumMod val="60000"/>
              <a:lumOff val="40000"/>
            </a:schemeClr>
          </a:solidFill>
          <a:ln>
            <a:noFill/>
          </a:ln>
          <a:effectLst>
            <a:outerShdw blurRad="111125" dist="50800" dir="270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Snip Diagonal Corner Rectangle 7"/>
          <p:cNvSpPr/>
          <p:nvPr/>
        </p:nvSpPr>
        <p:spPr>
          <a:xfrm rot="2700000">
            <a:off x="6370410" y="3718261"/>
            <a:ext cx="2022785" cy="2015982"/>
          </a:xfrm>
          <a:prstGeom prst="snip2DiagRect">
            <a:avLst>
              <a:gd name="adj1" fmla="val 21394"/>
              <a:gd name="adj2" fmla="val 21757"/>
            </a:avLst>
          </a:prstGeom>
          <a:solidFill>
            <a:schemeClr val="accent5">
              <a:lumMod val="75000"/>
            </a:schemeClr>
          </a:solidFill>
          <a:ln>
            <a:noFill/>
          </a:ln>
          <a:effectLst>
            <a:outerShdw blurRad="111125" dist="50800" dir="270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extBox 8"/>
          <p:cNvSpPr txBox="1"/>
          <p:nvPr/>
        </p:nvSpPr>
        <p:spPr>
          <a:xfrm>
            <a:off x="736839" y="4279973"/>
            <a:ext cx="1866565" cy="892552"/>
          </a:xfrm>
          <a:prstGeom prst="rect">
            <a:avLst/>
          </a:prstGeom>
          <a:noFill/>
        </p:spPr>
        <p:txBody>
          <a:bodyPr wrap="square" rtlCol="0">
            <a:spAutoFit/>
          </a:bodyPr>
          <a:lstStyle/>
          <a:p>
            <a:pPr lvl="0" algn="ctr" rtl="0"/>
            <a:r>
              <a:rPr lang="es" sz="2800">
                <a:solidFill>
                  <a:srgbClr val="FFFFFF"/>
                </a:solidFill>
                <a:latin typeface="Century Gothic"/>
                <a:cs typeface="Century Gothic"/>
              </a:rPr>
              <a:t>1. </a:t>
            </a:r>
            <a:r>
              <a:rPr lang="en-US" sz="2800" dirty="0" smtClean="0">
                <a:solidFill>
                  <a:srgbClr val="FFFFFF"/>
                </a:solidFill>
                <a:latin typeface="Century Gothic"/>
                <a:cs typeface="Century Gothic"/>
              </a:rPr>
              <a:t/>
            </a:r>
            <a:br>
              <a:rPr lang="en-US" sz="2800" dirty="0" smtClean="0">
                <a:solidFill>
                  <a:srgbClr val="FFFFFF"/>
                </a:solidFill>
                <a:latin typeface="Century Gothic"/>
                <a:cs typeface="Century Gothic"/>
              </a:rPr>
            </a:br>
            <a:r>
              <a:rPr lang="es" sz="2400">
                <a:solidFill>
                  <a:srgbClr val="FFFFFF"/>
                </a:solidFill>
                <a:latin typeface="Century Gothic"/>
                <a:cs typeface="Century Gothic"/>
              </a:rPr>
              <a:t>Anticipar</a:t>
            </a:r>
            <a:endParaRPr lang="en-US" sz="2400" dirty="0">
              <a:solidFill>
                <a:srgbClr val="FFFFFF"/>
              </a:solidFill>
              <a:latin typeface="Century Gothic"/>
              <a:cs typeface="Century Gothic"/>
            </a:endParaRPr>
          </a:p>
        </p:txBody>
      </p:sp>
      <p:sp>
        <p:nvSpPr>
          <p:cNvPr id="10" name="TextBox 9"/>
          <p:cNvSpPr txBox="1"/>
          <p:nvPr/>
        </p:nvSpPr>
        <p:spPr>
          <a:xfrm>
            <a:off x="2164759" y="2805592"/>
            <a:ext cx="1866565" cy="892552"/>
          </a:xfrm>
          <a:prstGeom prst="rect">
            <a:avLst/>
          </a:prstGeom>
          <a:noFill/>
        </p:spPr>
        <p:txBody>
          <a:bodyPr wrap="square" rtlCol="0">
            <a:spAutoFit/>
          </a:bodyPr>
          <a:lstStyle/>
          <a:p>
            <a:pPr lvl="0" algn="ctr" rtl="0"/>
            <a:r>
              <a:rPr lang="es" sz="2800" dirty="0">
                <a:solidFill>
                  <a:srgbClr val="000000"/>
                </a:solidFill>
                <a:latin typeface="Century Gothic"/>
                <a:cs typeface="Century Gothic"/>
              </a:rPr>
              <a:t>2. </a:t>
            </a:r>
            <a:r>
              <a:rPr lang="en-US" sz="2800" dirty="0" smtClean="0">
                <a:solidFill>
                  <a:srgbClr val="000000"/>
                </a:solidFill>
                <a:latin typeface="Century Gothic"/>
                <a:cs typeface="Century Gothic"/>
              </a:rPr>
              <a:t/>
            </a:r>
            <a:br>
              <a:rPr lang="en-US" sz="2800" dirty="0" smtClean="0">
                <a:solidFill>
                  <a:srgbClr val="000000"/>
                </a:solidFill>
                <a:latin typeface="Century Gothic"/>
                <a:cs typeface="Century Gothic"/>
              </a:rPr>
            </a:br>
            <a:r>
              <a:rPr lang="es" sz="2400" dirty="0">
                <a:solidFill>
                  <a:srgbClr val="000000"/>
                </a:solidFill>
                <a:latin typeface="Century Gothic"/>
                <a:cs typeface="Century Gothic"/>
              </a:rPr>
              <a:t>Estar cerca</a:t>
            </a:r>
            <a:endParaRPr lang="en-US" sz="2400" dirty="0">
              <a:solidFill>
                <a:srgbClr val="000000"/>
              </a:solidFill>
              <a:latin typeface="Century Gothic"/>
              <a:cs typeface="Century Gothic"/>
            </a:endParaRPr>
          </a:p>
        </p:txBody>
      </p:sp>
      <p:sp>
        <p:nvSpPr>
          <p:cNvPr id="11" name="TextBox 10"/>
          <p:cNvSpPr txBox="1"/>
          <p:nvPr/>
        </p:nvSpPr>
        <p:spPr>
          <a:xfrm>
            <a:off x="3491345" y="4095308"/>
            <a:ext cx="2146195" cy="1261884"/>
          </a:xfrm>
          <a:prstGeom prst="rect">
            <a:avLst/>
          </a:prstGeom>
          <a:noFill/>
        </p:spPr>
        <p:txBody>
          <a:bodyPr wrap="square" rtlCol="0">
            <a:spAutoFit/>
          </a:bodyPr>
          <a:lstStyle/>
          <a:p>
            <a:pPr lvl="0" algn="ctr" rtl="0"/>
            <a:r>
              <a:rPr lang="es" sz="2800" dirty="0">
                <a:solidFill>
                  <a:schemeClr val="bg1"/>
                </a:solidFill>
                <a:latin typeface="Century Gothic"/>
                <a:cs typeface="Century Gothic"/>
              </a:rPr>
              <a:t>3. </a:t>
            </a:r>
            <a:r>
              <a:rPr lang="en-US" sz="2800" dirty="0" smtClean="0">
                <a:solidFill>
                  <a:schemeClr val="bg1"/>
                </a:solidFill>
                <a:latin typeface="Century Gothic"/>
                <a:cs typeface="Century Gothic"/>
              </a:rPr>
              <a:t/>
            </a:r>
            <a:br>
              <a:rPr lang="en-US" sz="2800" dirty="0" smtClean="0">
                <a:solidFill>
                  <a:schemeClr val="bg1"/>
                </a:solidFill>
                <a:latin typeface="Century Gothic"/>
                <a:cs typeface="Century Gothic"/>
              </a:rPr>
            </a:br>
            <a:r>
              <a:rPr lang="es" sz="2400" dirty="0">
                <a:solidFill>
                  <a:schemeClr val="bg1"/>
                </a:solidFill>
                <a:latin typeface="Century Gothic"/>
                <a:cs typeface="Century Gothic"/>
              </a:rPr>
              <a:t>Proporcionar apoyo</a:t>
            </a:r>
            <a:endParaRPr lang="en-US" sz="2400" dirty="0">
              <a:solidFill>
                <a:schemeClr val="bg1"/>
              </a:solidFill>
              <a:latin typeface="Century Gothic"/>
              <a:cs typeface="Century Gothic"/>
            </a:endParaRPr>
          </a:p>
        </p:txBody>
      </p:sp>
      <p:sp>
        <p:nvSpPr>
          <p:cNvPr id="12" name="TextBox 11"/>
          <p:cNvSpPr txBox="1"/>
          <p:nvPr/>
        </p:nvSpPr>
        <p:spPr>
          <a:xfrm>
            <a:off x="5020599" y="2620925"/>
            <a:ext cx="1866565" cy="1261884"/>
          </a:xfrm>
          <a:prstGeom prst="rect">
            <a:avLst/>
          </a:prstGeom>
          <a:noFill/>
        </p:spPr>
        <p:txBody>
          <a:bodyPr wrap="square" rtlCol="0">
            <a:spAutoFit/>
          </a:bodyPr>
          <a:lstStyle/>
          <a:p>
            <a:pPr lvl="0" algn="ctr" rtl="0"/>
            <a:r>
              <a:rPr lang="es" sz="2800" dirty="0">
                <a:solidFill>
                  <a:srgbClr val="000000"/>
                </a:solidFill>
                <a:latin typeface="Century Gothic"/>
                <a:cs typeface="Century Gothic"/>
              </a:rPr>
              <a:t>4. </a:t>
            </a:r>
            <a:r>
              <a:rPr lang="en-US" sz="2800" dirty="0" smtClean="0">
                <a:solidFill>
                  <a:srgbClr val="000000"/>
                </a:solidFill>
                <a:latin typeface="Century Gothic"/>
                <a:cs typeface="Century Gothic"/>
              </a:rPr>
              <a:t/>
            </a:r>
            <a:br>
              <a:rPr lang="en-US" sz="2800" dirty="0" smtClean="0">
                <a:solidFill>
                  <a:srgbClr val="000000"/>
                </a:solidFill>
                <a:latin typeface="Century Gothic"/>
                <a:cs typeface="Century Gothic"/>
              </a:rPr>
            </a:br>
            <a:r>
              <a:rPr lang="es" sz="2400" dirty="0">
                <a:solidFill>
                  <a:srgbClr val="000000"/>
                </a:solidFill>
                <a:latin typeface="Century Gothic"/>
                <a:cs typeface="Century Gothic"/>
              </a:rPr>
              <a:t>Múltiples</a:t>
            </a:r>
          </a:p>
          <a:p>
            <a:pPr lvl="0" algn="ctr" rtl="0"/>
            <a:r>
              <a:rPr lang="es" sz="2400" dirty="0">
                <a:solidFill>
                  <a:srgbClr val="000000"/>
                </a:solidFill>
                <a:latin typeface="Century Gothic"/>
                <a:cs typeface="Century Gothic"/>
              </a:rPr>
              <a:t>soluciones</a:t>
            </a:r>
            <a:endParaRPr lang="en-US" sz="2400" dirty="0">
              <a:solidFill>
                <a:srgbClr val="000000"/>
              </a:solidFill>
              <a:latin typeface="Century Gothic"/>
              <a:cs typeface="Century Gothic"/>
            </a:endParaRPr>
          </a:p>
        </p:txBody>
      </p:sp>
      <p:sp>
        <p:nvSpPr>
          <p:cNvPr id="13" name="TextBox 12"/>
          <p:cNvSpPr txBox="1"/>
          <p:nvPr/>
        </p:nvSpPr>
        <p:spPr>
          <a:xfrm>
            <a:off x="6448522" y="4095308"/>
            <a:ext cx="1866565" cy="1261884"/>
          </a:xfrm>
          <a:prstGeom prst="rect">
            <a:avLst/>
          </a:prstGeom>
          <a:noFill/>
        </p:spPr>
        <p:txBody>
          <a:bodyPr wrap="square" rtlCol="0">
            <a:spAutoFit/>
          </a:bodyPr>
          <a:lstStyle/>
          <a:p>
            <a:pPr lvl="0" algn="ctr" rtl="0"/>
            <a:r>
              <a:rPr lang="es" sz="2800">
                <a:solidFill>
                  <a:srgbClr val="FFFFFF"/>
                </a:solidFill>
                <a:latin typeface="Century Gothic"/>
                <a:cs typeface="Century Gothic"/>
              </a:rPr>
              <a:t>5. </a:t>
            </a:r>
            <a:r>
              <a:rPr lang="en-US" sz="2800" dirty="0" smtClean="0">
                <a:solidFill>
                  <a:srgbClr val="FFFFFF"/>
                </a:solidFill>
                <a:latin typeface="Century Gothic"/>
                <a:cs typeface="Century Gothic"/>
              </a:rPr>
              <a:t/>
            </a:r>
            <a:br>
              <a:rPr lang="en-US" sz="2800" dirty="0" smtClean="0">
                <a:solidFill>
                  <a:srgbClr val="FFFFFF"/>
                </a:solidFill>
                <a:latin typeface="Century Gothic"/>
                <a:cs typeface="Century Gothic"/>
              </a:rPr>
            </a:br>
            <a:r>
              <a:rPr lang="es" sz="2400">
                <a:solidFill>
                  <a:srgbClr val="FFFFFF"/>
                </a:solidFill>
                <a:latin typeface="Century Gothic"/>
                <a:cs typeface="Century Gothic"/>
              </a:rPr>
              <a:t>Celebrar el</a:t>
            </a:r>
          </a:p>
          <a:p>
            <a:pPr lvl="0" algn="ctr" rtl="0"/>
            <a:r>
              <a:rPr lang="es" sz="2400">
                <a:solidFill>
                  <a:srgbClr val="FFFFFF"/>
                </a:solidFill>
                <a:latin typeface="Century Gothic"/>
                <a:cs typeface="Century Gothic"/>
              </a:rPr>
              <a:t>éxito</a:t>
            </a:r>
            <a:endParaRPr lang="en-US" sz="2400" dirty="0">
              <a:solidFill>
                <a:srgbClr val="FFFFFF"/>
              </a:solidFill>
              <a:latin typeface="Century Gothic"/>
              <a:cs typeface="Century Gothic"/>
            </a:endParaRPr>
          </a:p>
        </p:txBody>
      </p:sp>
    </p:spTree>
    <p:extLst>
      <p:ext uri="{BB962C8B-B14F-4D97-AF65-F5344CB8AC3E}">
        <p14:creationId xmlns:p14="http://schemas.microsoft.com/office/powerpoint/2010/main" val="897736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defTabSz="914400"/>
            <a:r>
              <a:rPr lang="es-MX" sz="800" dirty="0" smtClean="0">
                <a:solidFill>
                  <a:prstClr val="black">
                    <a:lumMod val="50000"/>
                    <a:lumOff val="50000"/>
                  </a:prstClr>
                </a:solidFill>
              </a:rPr>
              <a:t>OTOÑO 2012</a:t>
            </a:r>
            <a:endParaRPr lang="es-MX" sz="800" dirty="0">
              <a:solidFill>
                <a:prstClr val="black">
                  <a:lumMod val="50000"/>
                  <a:lumOff val="50000"/>
                </a:prstClr>
              </a:solidFill>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defTabSz="914400" fontAlgn="base">
              <a:spcBef>
                <a:spcPct val="0"/>
              </a:spcBef>
              <a:spcAft>
                <a:spcPct val="0"/>
              </a:spcAft>
            </a:pPr>
            <a:r>
              <a:rPr lang="es-ES" sz="1300" dirty="0">
                <a:solidFill>
                  <a:prstClr val="black"/>
                </a:solidFill>
                <a:latin typeface="Century Gothic" pitchFamily="34" charset="0"/>
                <a:ea typeface="ＭＳ Ｐゴシック" charset="0"/>
              </a:rPr>
              <a:t>Si desea más información, </a:t>
            </a:r>
            <a:r>
              <a:rPr lang="es-ES" sz="1300" dirty="0" smtClean="0">
                <a:solidFill>
                  <a:prstClr val="black"/>
                </a:solidFill>
                <a:latin typeface="Century Gothic" pitchFamily="34" charset="0"/>
                <a:ea typeface="ＭＳ Ｐゴシック" charset="0"/>
              </a:rPr>
              <a:t>por favor escríbanos </a:t>
            </a:r>
            <a:r>
              <a:rPr lang="es-ES" sz="1300" dirty="0">
                <a:solidFill>
                  <a:prstClr val="black"/>
                </a:solidFill>
                <a:latin typeface="Century Gothic" pitchFamily="34" charset="0"/>
                <a:ea typeface="ＭＳ Ｐゴシック" charset="0"/>
              </a:rPr>
              <a:t>a: </a:t>
            </a:r>
            <a:r>
              <a:rPr lang="es-ES" sz="1300" b="1" dirty="0">
                <a:solidFill>
                  <a:prstClr val="black"/>
                </a:solidFill>
                <a:latin typeface="Century Gothic" pitchFamily="34" charset="0"/>
                <a:ea typeface="ＭＳ Ｐゴシック" charset="0"/>
              </a:rPr>
              <a:t>NCQTL@UW.EDU</a:t>
            </a:r>
            <a:r>
              <a:rPr lang="es-ES" sz="1300" dirty="0">
                <a:solidFill>
                  <a:prstClr val="black"/>
                </a:solidFill>
                <a:latin typeface="Century Gothic" pitchFamily="34" charset="0"/>
                <a:ea typeface="ＭＳ Ｐゴシック" charset="0"/>
              </a:rPr>
              <a:t> o llámenos al 877-731-0764</a:t>
            </a:r>
          </a:p>
          <a:p>
            <a:pPr algn="ctr" defTabSz="914400" fontAlgn="base">
              <a:spcBef>
                <a:spcPct val="0"/>
              </a:spcBef>
              <a:spcAft>
                <a:spcPct val="0"/>
              </a:spcAft>
            </a:pPr>
            <a:endParaRPr lang="es-ES" sz="400" dirty="0">
              <a:solidFill>
                <a:prstClr val="black"/>
              </a:solidFill>
              <a:latin typeface="Century Gothic" pitchFamily="34" charset="0"/>
              <a:ea typeface="ＭＳ Ｐゴシック" charset="0"/>
            </a:endParaRPr>
          </a:p>
          <a:p>
            <a:pPr algn="ctr" defTabSz="914400" fontAlgn="base">
              <a:spcBef>
                <a:spcPct val="0"/>
              </a:spcBef>
              <a:spcAft>
                <a:spcPct val="0"/>
              </a:spcAft>
            </a:pPr>
            <a:r>
              <a:rPr lang="es-MX" sz="800" dirty="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a:solidFill>
                  <a:prstClr val="black"/>
                </a:solidFill>
                <a:latin typeface="Century Gothic" pitchFamily="34" charset="0"/>
                <a:ea typeface="ＭＳ Ｐゴシック" charset="0"/>
              </a:rPr>
            </a:br>
            <a:r>
              <a:rPr lang="es-MX" sz="800" dirty="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24130161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endParaRPr>
            </a:p>
          </p:txBody>
        </p:sp>
        <p:sp>
          <p:nvSpPr>
            <p:cNvPr id="15" name="TextBox 14"/>
            <p:cNvSpPr txBox="1"/>
            <p:nvPr/>
          </p:nvSpPr>
          <p:spPr>
            <a:xfrm>
              <a:off x="2222401" y="4482009"/>
              <a:ext cx="4640178" cy="1098762"/>
            </a:xfrm>
            <a:prstGeom prst="rect">
              <a:avLst/>
            </a:prstGeom>
            <a:noFill/>
          </p:spPr>
          <p:txBody>
            <a:bodyPr wrap="square" rtlCol="0">
              <a:spAutoFit/>
            </a:bodyPr>
            <a:lstStyle/>
            <a:p>
              <a:pPr algn="ctr" defTabSz="914400" fontAlgn="base">
                <a:lnSpc>
                  <a:spcPct val="90000"/>
                </a:lnSpc>
                <a:spcBef>
                  <a:spcPct val="0"/>
                </a:spcBef>
                <a:spcAft>
                  <a:spcPct val="0"/>
                </a:spcAft>
              </a:pPr>
              <a:r>
                <a:rPr lang="es-MX" sz="3600" dirty="0">
                  <a:solidFill>
                    <a:srgbClr val="005DAA"/>
                  </a:solidFill>
                  <a:latin typeface="Century Gothic"/>
                  <a:ea typeface="ＭＳ Ｐゴシック" charset="0"/>
                  <a:cs typeface="Century Gothic"/>
                </a:rPr>
                <a:t>ENFOCARSE EN</a:t>
              </a:r>
            </a:p>
            <a:p>
              <a:pPr algn="ctr" defTabSz="914400" fontAlgn="base">
                <a:lnSpc>
                  <a:spcPct val="90000"/>
                </a:lnSpc>
                <a:spcBef>
                  <a:spcPct val="0"/>
                </a:spcBef>
                <a:spcAft>
                  <a:spcPct val="0"/>
                </a:spcAft>
              </a:pPr>
              <a:r>
                <a:rPr lang="es-MX" sz="3600" dirty="0">
                  <a:solidFill>
                    <a:srgbClr val="005DAA"/>
                  </a:solidFill>
                  <a:latin typeface="Century Gothic"/>
                  <a:ea typeface="ＭＳ Ｐゴシック" charset="0"/>
                  <a:cs typeface="Century Gothic"/>
                </a:rPr>
                <a:t>LA BASE</a:t>
              </a: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Apoyo social y emocional</a:t>
              </a: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Aulas bien organizadas</a:t>
              </a: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Interacciones didácticas</a:t>
              </a:r>
            </a:p>
          </p:txBody>
        </p:sp>
      </p:grpSp>
      <p:sp>
        <p:nvSpPr>
          <p:cNvPr id="16" name="Title 1"/>
          <p:cNvSpPr>
            <a:spLocks noGrp="1"/>
          </p:cNvSpPr>
          <p:nvPr>
            <p:ph type="title"/>
          </p:nvPr>
        </p:nvSpPr>
        <p:spPr/>
        <p:txBody>
          <a:bodyPr rtlCol="0">
            <a:normAutofit fontScale="90000"/>
          </a:bodyPr>
          <a:lstStyle/>
          <a:p>
            <a:pPr rtl="0"/>
            <a:r>
              <a:rPr lang="es" dirty="0"/>
              <a:t>MARCO PARA LA PRÁCTICA EFECTIVA </a:t>
            </a:r>
            <a:r>
              <a:rPr lang="en-US" dirty="0"/>
              <a:t/>
            </a:r>
            <a:br>
              <a:rPr lang="en-US" dirty="0"/>
            </a:br>
            <a:r>
              <a:rPr lang="es" sz="2200" dirty="0"/>
              <a:t>EN APOYO A LA PREPARACIÓN PARA LA ESCUELA </a:t>
            </a:r>
            <a:r>
              <a:rPr lang="es" sz="2200" dirty="0" smtClean="0"/>
              <a:t/>
            </a:r>
            <a:br>
              <a:rPr lang="es" sz="2200" dirty="0" smtClean="0"/>
            </a:br>
            <a:r>
              <a:rPr lang="es" sz="2200" dirty="0" smtClean="0"/>
              <a:t>PARA </a:t>
            </a:r>
            <a:r>
              <a:rPr lang="es" sz="2200" dirty="0"/>
              <a:t>TODOS LOS NIÑOS</a:t>
            </a:r>
          </a:p>
        </p:txBody>
      </p:sp>
    </p:spTree>
    <p:extLst>
      <p:ext uri="{BB962C8B-B14F-4D97-AF65-F5344CB8AC3E}">
        <p14:creationId xmlns:p14="http://schemas.microsoft.com/office/powerpoint/2010/main" val="527901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dirty="0"/>
              <a:t>Objetivos</a:t>
            </a:r>
            <a:endParaRPr lang="en-US" dirty="0"/>
          </a:p>
        </p:txBody>
      </p:sp>
      <p:sp>
        <p:nvSpPr>
          <p:cNvPr id="11" name="Rectangle 10"/>
          <p:cNvSpPr/>
          <p:nvPr/>
        </p:nvSpPr>
        <p:spPr>
          <a:xfrm>
            <a:off x="737111" y="2069593"/>
            <a:ext cx="3931790" cy="4097325"/>
          </a:xfrm>
          <a:prstGeom prst="rect">
            <a:avLst/>
          </a:prstGeom>
          <a:solidFill>
            <a:schemeClr val="accent1"/>
          </a:solidFill>
          <a:ln>
            <a:noFill/>
          </a:ln>
          <a:effectLst>
            <a:outerShdw blurRad="111125" dist="88900" dir="6300000" rotWithShape="0">
              <a:srgbClr val="000000">
                <a:alpha val="35000"/>
              </a:srgbClr>
            </a:outerShdw>
          </a:effectLst>
          <a:scene3d>
            <a:camera prst="isometricRightUp">
              <a:rot lat="2100000" lon="1992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lvl="0" algn="ctr" rtl="0"/>
            <a:r>
              <a:rPr lang="es" sz="3200" b="1" dirty="0">
                <a:latin typeface="Century Gothic"/>
                <a:cs typeface="Century Gothic"/>
              </a:rPr>
              <a:t>Orientar la conducta de los niños</a:t>
            </a:r>
          </a:p>
        </p:txBody>
      </p:sp>
      <p:sp>
        <p:nvSpPr>
          <p:cNvPr id="13" name="Rectangle 12"/>
          <p:cNvSpPr/>
          <p:nvPr/>
        </p:nvSpPr>
        <p:spPr>
          <a:xfrm>
            <a:off x="4265123" y="2021483"/>
            <a:ext cx="3931790" cy="4097325"/>
          </a:xfrm>
          <a:prstGeom prst="rect">
            <a:avLst/>
          </a:prstGeom>
          <a:solidFill>
            <a:srgbClr val="004E9F"/>
          </a:solidFill>
          <a:ln>
            <a:noFill/>
          </a:ln>
          <a:effectLst>
            <a:outerShdw blurRad="111125" dist="88900" dir="6300000" rotWithShape="0">
              <a:srgbClr val="000000">
                <a:alpha val="35000"/>
              </a:srgbClr>
            </a:outerShdw>
          </a:effectLst>
          <a:scene3d>
            <a:camera prst="isometricLeftDown">
              <a:rot lat="2100000" lon="15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lvl="0" algn="ctr" rtl="0"/>
            <a:r>
              <a:rPr lang="es" sz="3200" b="1" dirty="0">
                <a:latin typeface="Century Gothic"/>
                <a:cs typeface="Century Gothic"/>
              </a:rPr>
              <a:t>Apoyar a los niños </a:t>
            </a:r>
            <a:r>
              <a:rPr lang="es" sz="3200" b="1" dirty="0" smtClean="0">
                <a:latin typeface="Century Gothic"/>
                <a:cs typeface="Century Gothic"/>
              </a:rPr>
              <a:t>para </a:t>
            </a:r>
            <a:r>
              <a:rPr lang="es" sz="3200" b="1" dirty="0">
                <a:latin typeface="Century Gothic"/>
                <a:cs typeface="Century Gothic"/>
              </a:rPr>
              <a:t>resolver problemas</a:t>
            </a:r>
          </a:p>
        </p:txBody>
      </p:sp>
    </p:spTree>
    <p:extLst>
      <p:ext uri="{BB962C8B-B14F-4D97-AF65-F5344CB8AC3E}">
        <p14:creationId xmlns:p14="http://schemas.microsoft.com/office/powerpoint/2010/main" val="2264387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2"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es" dirty="0"/>
              <a:t>Beneficios</a:t>
            </a:r>
            <a:endParaRPr lang="en-US" dirty="0"/>
          </a:p>
        </p:txBody>
      </p:sp>
      <p:sp>
        <p:nvSpPr>
          <p:cNvPr id="5" name="Trapezoid 4"/>
          <p:cNvSpPr/>
          <p:nvPr/>
        </p:nvSpPr>
        <p:spPr>
          <a:xfrm>
            <a:off x="500316" y="2030218"/>
            <a:ext cx="8005059" cy="1347064"/>
          </a:xfrm>
          <a:prstGeom prst="trapezoid">
            <a:avLst/>
          </a:prstGeom>
          <a:solidFill>
            <a:schemeClr val="accent6">
              <a:lumMod val="75000"/>
            </a:schemeClr>
          </a:solidFill>
          <a:ln>
            <a:noFill/>
          </a:ln>
          <a:effectLst>
            <a:outerShdw blurRad="69850" dist="38100" dir="2700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1422400" rtl="0">
              <a:lnSpc>
                <a:spcPct val="90000"/>
              </a:lnSpc>
              <a:spcBef>
                <a:spcPct val="0"/>
              </a:spcBef>
              <a:spcAft>
                <a:spcPct val="35000"/>
              </a:spcAft>
            </a:pPr>
            <a:r>
              <a:rPr lang="es" sz="2400" dirty="0">
                <a:latin typeface="Century Gothic"/>
                <a:cs typeface="Century Gothic"/>
              </a:rPr>
              <a:t>Estrategia común para todos los adultos </a:t>
            </a:r>
            <a:r>
              <a:rPr lang="es" sz="2400" dirty="0" smtClean="0">
                <a:latin typeface="Century Gothic"/>
                <a:cs typeface="Century Gothic"/>
              </a:rPr>
              <a:t/>
            </a:r>
            <a:br>
              <a:rPr lang="es" sz="2400" dirty="0" smtClean="0">
                <a:latin typeface="Century Gothic"/>
                <a:cs typeface="Century Gothic"/>
              </a:rPr>
            </a:br>
            <a:r>
              <a:rPr lang="es" sz="2400" dirty="0" smtClean="0">
                <a:latin typeface="Century Gothic"/>
                <a:cs typeface="Century Gothic"/>
              </a:rPr>
              <a:t>en </a:t>
            </a:r>
            <a:r>
              <a:rPr lang="es" sz="2400" dirty="0">
                <a:latin typeface="Century Gothic"/>
                <a:cs typeface="Century Gothic"/>
              </a:rPr>
              <a:t>el salón de clases</a:t>
            </a:r>
          </a:p>
        </p:txBody>
      </p:sp>
      <p:sp>
        <p:nvSpPr>
          <p:cNvPr id="6" name="Trapezoid 5"/>
          <p:cNvSpPr/>
          <p:nvPr/>
        </p:nvSpPr>
        <p:spPr>
          <a:xfrm flipV="1">
            <a:off x="500316" y="3377282"/>
            <a:ext cx="8005059" cy="1347064"/>
          </a:xfrm>
          <a:prstGeom prst="trapezoid">
            <a:avLst/>
          </a:prstGeom>
          <a:solidFill>
            <a:schemeClr val="accent6">
              <a:lumMod val="60000"/>
              <a:lumOff val="40000"/>
            </a:schemeClr>
          </a:solidFill>
          <a:ln>
            <a:noFill/>
          </a:ln>
          <a:effectLst>
            <a:outerShdw blurRad="69850" dist="38100" dir="2700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rapezoid 6"/>
          <p:cNvSpPr/>
          <p:nvPr/>
        </p:nvSpPr>
        <p:spPr>
          <a:xfrm>
            <a:off x="500316" y="4724346"/>
            <a:ext cx="8005059" cy="1347064"/>
          </a:xfrm>
          <a:prstGeom prst="trapezoid">
            <a:avLst/>
          </a:prstGeom>
          <a:solidFill>
            <a:schemeClr val="accent6">
              <a:lumMod val="75000"/>
            </a:schemeClr>
          </a:solidFill>
          <a:ln>
            <a:noFill/>
          </a:ln>
          <a:effectLst>
            <a:outerShdw blurRad="69850" dist="38100" dir="2700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1422400" rtl="0">
              <a:lnSpc>
                <a:spcPct val="90000"/>
              </a:lnSpc>
              <a:spcBef>
                <a:spcPct val="0"/>
              </a:spcBef>
              <a:spcAft>
                <a:spcPct val="35000"/>
              </a:spcAft>
            </a:pPr>
            <a:r>
              <a:rPr lang="es" sz="2400" dirty="0">
                <a:latin typeface="Century Gothic"/>
                <a:cs typeface="Century Gothic"/>
              </a:rPr>
              <a:t>Permite flexibilidad y adaptaciones </a:t>
            </a:r>
            <a:r>
              <a:rPr lang="en-US" sz="2400" dirty="0" smtClean="0">
                <a:latin typeface="Century Gothic"/>
                <a:cs typeface="Century Gothic"/>
              </a:rPr>
              <a:t/>
            </a:r>
            <a:br>
              <a:rPr lang="en-US" sz="2400" dirty="0" smtClean="0">
                <a:latin typeface="Century Gothic"/>
                <a:cs typeface="Century Gothic"/>
              </a:rPr>
            </a:br>
            <a:r>
              <a:rPr lang="es" sz="2400" dirty="0" smtClean="0">
                <a:latin typeface="Century Gothic"/>
                <a:cs typeface="Century Gothic"/>
              </a:rPr>
              <a:t>para </a:t>
            </a:r>
            <a:r>
              <a:rPr lang="es" sz="2400" dirty="0">
                <a:latin typeface="Century Gothic"/>
                <a:cs typeface="Century Gothic"/>
              </a:rPr>
              <a:t>niños en forma individual</a:t>
            </a:r>
          </a:p>
        </p:txBody>
      </p:sp>
      <p:sp>
        <p:nvSpPr>
          <p:cNvPr id="8" name="TextBox 7"/>
          <p:cNvSpPr txBox="1"/>
          <p:nvPr/>
        </p:nvSpPr>
        <p:spPr>
          <a:xfrm>
            <a:off x="673503" y="3618150"/>
            <a:ext cx="7562472" cy="830997"/>
          </a:xfrm>
          <a:prstGeom prst="rect">
            <a:avLst/>
          </a:prstGeom>
          <a:noFill/>
        </p:spPr>
        <p:txBody>
          <a:bodyPr wrap="square" rtlCol="0">
            <a:spAutoFit/>
          </a:bodyPr>
          <a:lstStyle/>
          <a:p>
            <a:pPr lvl="0" algn="ctr" rtl="0"/>
            <a:r>
              <a:rPr lang="es" sz="2400" dirty="0">
                <a:latin typeface="Century Gothic"/>
                <a:cs typeface="Century Gothic"/>
              </a:rPr>
              <a:t>Útil con una variedad de </a:t>
            </a:r>
            <a:r>
              <a:rPr lang="es" sz="2400" dirty="0" smtClean="0">
                <a:latin typeface="Century Gothic"/>
                <a:cs typeface="Century Gothic"/>
              </a:rPr>
              <a:t>enfoques </a:t>
            </a:r>
            <a:r>
              <a:rPr lang="es" sz="2400" dirty="0">
                <a:latin typeface="Century Gothic"/>
                <a:cs typeface="Century Gothic"/>
              </a:rPr>
              <a:t>para </a:t>
            </a:r>
            <a:r>
              <a:rPr lang="es" sz="2400" dirty="0" smtClean="0">
                <a:latin typeface="Century Gothic"/>
                <a:cs typeface="Century Gothic"/>
              </a:rPr>
              <a:t/>
            </a:r>
            <a:br>
              <a:rPr lang="es" sz="2400" dirty="0" smtClean="0">
                <a:latin typeface="Century Gothic"/>
                <a:cs typeface="Century Gothic"/>
              </a:rPr>
            </a:br>
            <a:r>
              <a:rPr lang="es" sz="2400" dirty="0" smtClean="0">
                <a:latin typeface="Century Gothic"/>
                <a:cs typeface="Century Gothic"/>
              </a:rPr>
              <a:t>resolver </a:t>
            </a:r>
            <a:r>
              <a:rPr lang="es" sz="2400" dirty="0">
                <a:latin typeface="Century Gothic"/>
                <a:cs typeface="Century Gothic"/>
              </a:rPr>
              <a:t>problemas</a:t>
            </a:r>
            <a:endParaRPr lang="en-US" sz="2400" dirty="0">
              <a:latin typeface="Century Gothic"/>
              <a:cs typeface="Century Gothic"/>
            </a:endParaRPr>
          </a:p>
        </p:txBody>
      </p:sp>
    </p:spTree>
    <p:extLst>
      <p:ext uri="{BB962C8B-B14F-4D97-AF65-F5344CB8AC3E}">
        <p14:creationId xmlns:p14="http://schemas.microsoft.com/office/powerpoint/2010/main" val="3272626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dirty="0" smtClean="0"/>
              <a:t>Pensar EN </a:t>
            </a:r>
            <a:r>
              <a:rPr lang="es" dirty="0"/>
              <a:t>cinco</a:t>
            </a:r>
            <a:endParaRPr lang="en-US" dirty="0"/>
          </a:p>
        </p:txBody>
      </p:sp>
      <p:sp>
        <p:nvSpPr>
          <p:cNvPr id="4" name="Snip Diagonal Corner Rectangle 3"/>
          <p:cNvSpPr/>
          <p:nvPr/>
        </p:nvSpPr>
        <p:spPr>
          <a:xfrm rot="2700000">
            <a:off x="658729" y="3833020"/>
            <a:ext cx="2022785" cy="2015982"/>
          </a:xfrm>
          <a:prstGeom prst="snip2DiagRect">
            <a:avLst>
              <a:gd name="adj1" fmla="val 21394"/>
              <a:gd name="adj2" fmla="val 21757"/>
            </a:avLst>
          </a:prstGeom>
          <a:solidFill>
            <a:schemeClr val="accent5">
              <a:lumMod val="75000"/>
            </a:schemeClr>
          </a:solidFill>
          <a:ln>
            <a:noFill/>
          </a:ln>
          <a:effectLst>
            <a:outerShdw blurRad="69850" dist="50800" dir="2700000" algn="tl" rotWithShape="0">
              <a:srgbClr val="000000">
                <a:alpha val="2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 name="Snip Diagonal Corner Rectangle 4"/>
          <p:cNvSpPr/>
          <p:nvPr/>
        </p:nvSpPr>
        <p:spPr>
          <a:xfrm rot="2700000">
            <a:off x="2086650" y="2405099"/>
            <a:ext cx="2022785" cy="2015982"/>
          </a:xfrm>
          <a:prstGeom prst="snip2DiagRect">
            <a:avLst>
              <a:gd name="adj1" fmla="val 21394"/>
              <a:gd name="adj2" fmla="val 21757"/>
            </a:avLst>
          </a:prstGeom>
          <a:solidFill>
            <a:schemeClr val="accent5">
              <a:lumMod val="60000"/>
              <a:lumOff val="40000"/>
            </a:schemeClr>
          </a:solidFill>
          <a:ln>
            <a:noFill/>
          </a:ln>
          <a:effectLst>
            <a:outerShdw blurRad="69850" dist="50800" dir="2700000" algn="tl" rotWithShape="0">
              <a:srgbClr val="000000">
                <a:alpha val="2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6" name="Snip Diagonal Corner Rectangle 5"/>
          <p:cNvSpPr/>
          <p:nvPr/>
        </p:nvSpPr>
        <p:spPr>
          <a:xfrm rot="2700000">
            <a:off x="3514570" y="3833021"/>
            <a:ext cx="2022785" cy="2015982"/>
          </a:xfrm>
          <a:prstGeom prst="snip2DiagRect">
            <a:avLst>
              <a:gd name="adj1" fmla="val 21394"/>
              <a:gd name="adj2" fmla="val 21757"/>
            </a:avLst>
          </a:prstGeom>
          <a:solidFill>
            <a:schemeClr val="accent5">
              <a:lumMod val="75000"/>
            </a:schemeClr>
          </a:solidFill>
          <a:ln>
            <a:noFill/>
          </a:ln>
          <a:effectLst>
            <a:outerShdw blurRad="69850" dist="50800" dir="2700000" algn="tl" rotWithShape="0">
              <a:srgbClr val="000000">
                <a:alpha val="2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Snip Diagonal Corner Rectangle 6"/>
          <p:cNvSpPr/>
          <p:nvPr/>
        </p:nvSpPr>
        <p:spPr>
          <a:xfrm rot="2700000">
            <a:off x="4942492" y="2405098"/>
            <a:ext cx="2022785" cy="2015982"/>
          </a:xfrm>
          <a:prstGeom prst="snip2DiagRect">
            <a:avLst>
              <a:gd name="adj1" fmla="val 21394"/>
              <a:gd name="adj2" fmla="val 21757"/>
            </a:avLst>
          </a:prstGeom>
          <a:solidFill>
            <a:schemeClr val="accent5">
              <a:lumMod val="60000"/>
              <a:lumOff val="40000"/>
            </a:schemeClr>
          </a:solidFill>
          <a:ln>
            <a:noFill/>
          </a:ln>
          <a:effectLst>
            <a:outerShdw blurRad="69850" dist="50800" dir="2700000" algn="tl" rotWithShape="0">
              <a:srgbClr val="000000">
                <a:alpha val="2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Snip Diagonal Corner Rectangle 7"/>
          <p:cNvSpPr/>
          <p:nvPr/>
        </p:nvSpPr>
        <p:spPr>
          <a:xfrm rot="2700000">
            <a:off x="6370410" y="3833021"/>
            <a:ext cx="2022785" cy="2015982"/>
          </a:xfrm>
          <a:prstGeom prst="snip2DiagRect">
            <a:avLst>
              <a:gd name="adj1" fmla="val 21394"/>
              <a:gd name="adj2" fmla="val 21757"/>
            </a:avLst>
          </a:prstGeom>
          <a:solidFill>
            <a:schemeClr val="accent5">
              <a:lumMod val="75000"/>
            </a:schemeClr>
          </a:solidFill>
          <a:ln>
            <a:noFill/>
          </a:ln>
          <a:effectLst>
            <a:outerShdw blurRad="69850" dist="50800" dir="2700000" algn="tl" rotWithShape="0">
              <a:srgbClr val="000000">
                <a:alpha val="2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extBox 8"/>
          <p:cNvSpPr txBox="1"/>
          <p:nvPr/>
        </p:nvSpPr>
        <p:spPr>
          <a:xfrm>
            <a:off x="736839" y="4394733"/>
            <a:ext cx="1866565" cy="892552"/>
          </a:xfrm>
          <a:prstGeom prst="rect">
            <a:avLst/>
          </a:prstGeom>
          <a:noFill/>
        </p:spPr>
        <p:txBody>
          <a:bodyPr wrap="square" rtlCol="0">
            <a:spAutoFit/>
          </a:bodyPr>
          <a:lstStyle/>
          <a:p>
            <a:pPr lvl="0" algn="ctr" rtl="0"/>
            <a:r>
              <a:rPr lang="es" sz="2800">
                <a:solidFill>
                  <a:srgbClr val="FFFFFF"/>
                </a:solidFill>
                <a:latin typeface="Century Gothic"/>
                <a:cs typeface="Century Gothic"/>
              </a:rPr>
              <a:t>1. </a:t>
            </a:r>
            <a:r>
              <a:rPr lang="en-US" sz="2800" dirty="0" smtClean="0">
                <a:solidFill>
                  <a:srgbClr val="FFFFFF"/>
                </a:solidFill>
                <a:latin typeface="Century Gothic"/>
                <a:cs typeface="Century Gothic"/>
              </a:rPr>
              <a:t/>
            </a:r>
            <a:br>
              <a:rPr lang="en-US" sz="2800" dirty="0" smtClean="0">
                <a:solidFill>
                  <a:srgbClr val="FFFFFF"/>
                </a:solidFill>
                <a:latin typeface="Century Gothic"/>
                <a:cs typeface="Century Gothic"/>
              </a:rPr>
            </a:br>
            <a:r>
              <a:rPr lang="es" sz="2400">
                <a:solidFill>
                  <a:srgbClr val="FFFFFF"/>
                </a:solidFill>
                <a:latin typeface="Century Gothic"/>
                <a:cs typeface="Century Gothic"/>
              </a:rPr>
              <a:t>Anticipar</a:t>
            </a:r>
            <a:endParaRPr lang="en-US" sz="2400" dirty="0">
              <a:solidFill>
                <a:srgbClr val="FFFFFF"/>
              </a:solidFill>
              <a:latin typeface="Century Gothic"/>
              <a:cs typeface="Century Gothic"/>
            </a:endParaRPr>
          </a:p>
        </p:txBody>
      </p:sp>
      <p:sp>
        <p:nvSpPr>
          <p:cNvPr id="10" name="TextBox 9"/>
          <p:cNvSpPr txBox="1"/>
          <p:nvPr/>
        </p:nvSpPr>
        <p:spPr>
          <a:xfrm>
            <a:off x="2164759" y="2920352"/>
            <a:ext cx="1866565" cy="892552"/>
          </a:xfrm>
          <a:prstGeom prst="rect">
            <a:avLst/>
          </a:prstGeom>
          <a:noFill/>
        </p:spPr>
        <p:txBody>
          <a:bodyPr wrap="square" rtlCol="0">
            <a:spAutoFit/>
          </a:bodyPr>
          <a:lstStyle/>
          <a:p>
            <a:pPr lvl="0" algn="ctr" rtl="0"/>
            <a:r>
              <a:rPr lang="es" sz="2800" dirty="0">
                <a:latin typeface="Century Gothic"/>
                <a:cs typeface="Century Gothic"/>
              </a:rPr>
              <a:t>2. </a:t>
            </a:r>
            <a:r>
              <a:rPr lang="en-US" sz="2800" dirty="0" smtClean="0">
                <a:latin typeface="Century Gothic"/>
                <a:cs typeface="Century Gothic"/>
              </a:rPr>
              <a:t/>
            </a:r>
            <a:br>
              <a:rPr lang="en-US" sz="2800" dirty="0" smtClean="0">
                <a:latin typeface="Century Gothic"/>
                <a:cs typeface="Century Gothic"/>
              </a:rPr>
            </a:br>
            <a:r>
              <a:rPr lang="es" sz="2400" dirty="0">
                <a:latin typeface="Century Gothic"/>
                <a:cs typeface="Century Gothic"/>
              </a:rPr>
              <a:t>Estar cerca</a:t>
            </a:r>
            <a:endParaRPr lang="en-US" sz="2400" dirty="0">
              <a:latin typeface="Century Gothic"/>
              <a:cs typeface="Century Gothic"/>
            </a:endParaRPr>
          </a:p>
        </p:txBody>
      </p:sp>
      <p:sp>
        <p:nvSpPr>
          <p:cNvPr id="11" name="TextBox 10"/>
          <p:cNvSpPr txBox="1"/>
          <p:nvPr/>
        </p:nvSpPr>
        <p:spPr>
          <a:xfrm>
            <a:off x="3453560" y="4210068"/>
            <a:ext cx="2115967" cy="1261884"/>
          </a:xfrm>
          <a:prstGeom prst="rect">
            <a:avLst/>
          </a:prstGeom>
          <a:noFill/>
        </p:spPr>
        <p:txBody>
          <a:bodyPr wrap="square" rtlCol="0">
            <a:spAutoFit/>
          </a:bodyPr>
          <a:lstStyle/>
          <a:p>
            <a:pPr lvl="0" algn="ctr" rtl="0"/>
            <a:r>
              <a:rPr lang="es" sz="2800" dirty="0">
                <a:solidFill>
                  <a:schemeClr val="bg1"/>
                </a:solidFill>
                <a:latin typeface="Century Gothic"/>
                <a:cs typeface="Century Gothic"/>
              </a:rPr>
              <a:t>3. </a:t>
            </a:r>
            <a:r>
              <a:rPr lang="en-US" sz="2800" dirty="0" smtClean="0">
                <a:solidFill>
                  <a:schemeClr val="bg1"/>
                </a:solidFill>
                <a:latin typeface="Century Gothic"/>
                <a:cs typeface="Century Gothic"/>
              </a:rPr>
              <a:t/>
            </a:r>
            <a:br>
              <a:rPr lang="en-US" sz="2800" dirty="0" smtClean="0">
                <a:solidFill>
                  <a:schemeClr val="bg1"/>
                </a:solidFill>
                <a:latin typeface="Century Gothic"/>
                <a:cs typeface="Century Gothic"/>
              </a:rPr>
            </a:br>
            <a:r>
              <a:rPr lang="es" sz="2400" dirty="0">
                <a:solidFill>
                  <a:schemeClr val="bg1"/>
                </a:solidFill>
                <a:latin typeface="Century Gothic"/>
                <a:cs typeface="Century Gothic"/>
              </a:rPr>
              <a:t>Proporcionar apoyo</a:t>
            </a:r>
            <a:endParaRPr lang="en-US" sz="2400" dirty="0">
              <a:solidFill>
                <a:schemeClr val="bg1"/>
              </a:solidFill>
              <a:latin typeface="Century Gothic"/>
              <a:cs typeface="Century Gothic"/>
            </a:endParaRPr>
          </a:p>
        </p:txBody>
      </p:sp>
      <p:sp>
        <p:nvSpPr>
          <p:cNvPr id="12" name="TextBox 11"/>
          <p:cNvSpPr txBox="1"/>
          <p:nvPr/>
        </p:nvSpPr>
        <p:spPr>
          <a:xfrm>
            <a:off x="5020599" y="2735685"/>
            <a:ext cx="1866565" cy="1261884"/>
          </a:xfrm>
          <a:prstGeom prst="rect">
            <a:avLst/>
          </a:prstGeom>
          <a:noFill/>
        </p:spPr>
        <p:txBody>
          <a:bodyPr wrap="square" rtlCol="0">
            <a:spAutoFit/>
          </a:bodyPr>
          <a:lstStyle/>
          <a:p>
            <a:pPr lvl="0" algn="ctr" rtl="0"/>
            <a:r>
              <a:rPr lang="es" sz="2800" dirty="0">
                <a:solidFill>
                  <a:srgbClr val="000000"/>
                </a:solidFill>
                <a:latin typeface="Century Gothic"/>
                <a:cs typeface="Century Gothic"/>
              </a:rPr>
              <a:t>4. </a:t>
            </a:r>
            <a:r>
              <a:rPr lang="en-US" sz="2800" dirty="0" smtClean="0">
                <a:solidFill>
                  <a:srgbClr val="000000"/>
                </a:solidFill>
                <a:latin typeface="Century Gothic"/>
                <a:cs typeface="Century Gothic"/>
              </a:rPr>
              <a:t/>
            </a:r>
            <a:br>
              <a:rPr lang="en-US" sz="2800" dirty="0" smtClean="0">
                <a:solidFill>
                  <a:srgbClr val="000000"/>
                </a:solidFill>
                <a:latin typeface="Century Gothic"/>
                <a:cs typeface="Century Gothic"/>
              </a:rPr>
            </a:br>
            <a:r>
              <a:rPr lang="es" sz="2400" dirty="0">
                <a:solidFill>
                  <a:srgbClr val="000000"/>
                </a:solidFill>
                <a:latin typeface="Century Gothic"/>
                <a:cs typeface="Century Gothic"/>
              </a:rPr>
              <a:t>Múltiples</a:t>
            </a:r>
          </a:p>
          <a:p>
            <a:pPr lvl="0" algn="ctr" rtl="0"/>
            <a:r>
              <a:rPr lang="es" sz="2400" dirty="0">
                <a:solidFill>
                  <a:srgbClr val="000000"/>
                </a:solidFill>
                <a:latin typeface="Century Gothic"/>
                <a:cs typeface="Century Gothic"/>
              </a:rPr>
              <a:t>soluciones</a:t>
            </a:r>
            <a:endParaRPr lang="en-US" sz="2400" dirty="0">
              <a:solidFill>
                <a:srgbClr val="000000"/>
              </a:solidFill>
              <a:latin typeface="Century Gothic"/>
              <a:cs typeface="Century Gothic"/>
            </a:endParaRPr>
          </a:p>
        </p:txBody>
      </p:sp>
      <p:sp>
        <p:nvSpPr>
          <p:cNvPr id="13" name="TextBox 12"/>
          <p:cNvSpPr txBox="1"/>
          <p:nvPr/>
        </p:nvSpPr>
        <p:spPr>
          <a:xfrm>
            <a:off x="6448522" y="4210068"/>
            <a:ext cx="1866565" cy="1261884"/>
          </a:xfrm>
          <a:prstGeom prst="rect">
            <a:avLst/>
          </a:prstGeom>
          <a:noFill/>
        </p:spPr>
        <p:txBody>
          <a:bodyPr wrap="square" rtlCol="0">
            <a:spAutoFit/>
          </a:bodyPr>
          <a:lstStyle/>
          <a:p>
            <a:pPr lvl="0" algn="ctr" rtl="0"/>
            <a:r>
              <a:rPr lang="es" sz="2800" dirty="0">
                <a:solidFill>
                  <a:srgbClr val="FFFFFF"/>
                </a:solidFill>
                <a:latin typeface="Century Gothic"/>
                <a:cs typeface="Century Gothic"/>
              </a:rPr>
              <a:t>5. </a:t>
            </a:r>
            <a:r>
              <a:rPr lang="en-US" sz="2800" dirty="0" smtClean="0">
                <a:solidFill>
                  <a:srgbClr val="FFFFFF"/>
                </a:solidFill>
                <a:latin typeface="Century Gothic"/>
                <a:cs typeface="Century Gothic"/>
              </a:rPr>
              <a:t/>
            </a:r>
            <a:br>
              <a:rPr lang="en-US" sz="2800" dirty="0" smtClean="0">
                <a:solidFill>
                  <a:srgbClr val="FFFFFF"/>
                </a:solidFill>
                <a:latin typeface="Century Gothic"/>
                <a:cs typeface="Century Gothic"/>
              </a:rPr>
            </a:br>
            <a:r>
              <a:rPr lang="es" sz="2400" dirty="0">
                <a:solidFill>
                  <a:srgbClr val="FFFFFF"/>
                </a:solidFill>
                <a:latin typeface="Century Gothic"/>
                <a:cs typeface="Century Gothic"/>
              </a:rPr>
              <a:t>Celebrar </a:t>
            </a:r>
            <a:r>
              <a:rPr lang="es" sz="2400" dirty="0" smtClean="0">
                <a:solidFill>
                  <a:srgbClr val="FFFFFF"/>
                </a:solidFill>
                <a:latin typeface="Century Gothic"/>
                <a:cs typeface="Century Gothic"/>
              </a:rPr>
              <a:t/>
            </a:r>
            <a:br>
              <a:rPr lang="es" sz="2400" dirty="0" smtClean="0">
                <a:solidFill>
                  <a:srgbClr val="FFFFFF"/>
                </a:solidFill>
                <a:latin typeface="Century Gothic"/>
                <a:cs typeface="Century Gothic"/>
              </a:rPr>
            </a:br>
            <a:r>
              <a:rPr lang="es" sz="2400" dirty="0" smtClean="0">
                <a:solidFill>
                  <a:srgbClr val="FFFFFF"/>
                </a:solidFill>
                <a:latin typeface="Century Gothic"/>
                <a:cs typeface="Century Gothic"/>
              </a:rPr>
              <a:t>el</a:t>
            </a:r>
            <a:r>
              <a:rPr lang="es" sz="2400" dirty="0">
                <a:solidFill>
                  <a:srgbClr val="FFFFFF"/>
                </a:solidFill>
                <a:latin typeface="Century Gothic"/>
                <a:cs typeface="Century Gothic"/>
              </a:rPr>
              <a:t> </a:t>
            </a:r>
            <a:r>
              <a:rPr lang="es" sz="2400" dirty="0" smtClean="0">
                <a:solidFill>
                  <a:srgbClr val="FFFFFF"/>
                </a:solidFill>
                <a:latin typeface="Century Gothic"/>
                <a:cs typeface="Century Gothic"/>
              </a:rPr>
              <a:t>éxito</a:t>
            </a:r>
            <a:endParaRPr lang="en-US" sz="2400" dirty="0">
              <a:solidFill>
                <a:srgbClr val="FFFFFF"/>
              </a:solidFill>
              <a:latin typeface="Century Gothic"/>
              <a:cs typeface="Century Gothic"/>
            </a:endParaRPr>
          </a:p>
        </p:txBody>
      </p:sp>
    </p:spTree>
    <p:extLst>
      <p:ext uri="{BB962C8B-B14F-4D97-AF65-F5344CB8AC3E}">
        <p14:creationId xmlns:p14="http://schemas.microsoft.com/office/powerpoint/2010/main" val="2282478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oblem-Solving_Slide 6 - Be Awa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142" y="1977572"/>
            <a:ext cx="3066143" cy="3049013"/>
          </a:xfrm>
          <a:prstGeom prst="rect">
            <a:avLst/>
          </a:prstGeom>
        </p:spPr>
      </p:pic>
      <p:sp>
        <p:nvSpPr>
          <p:cNvPr id="6" name="Trapezoid 5"/>
          <p:cNvSpPr/>
          <p:nvPr/>
        </p:nvSpPr>
        <p:spPr>
          <a:xfrm>
            <a:off x="635460" y="4290935"/>
            <a:ext cx="3878203" cy="1462728"/>
          </a:xfrm>
          <a:prstGeom prst="trapezoid">
            <a:avLst/>
          </a:prstGeom>
          <a:solidFill>
            <a:srgbClr val="00A0B0"/>
          </a:solidFill>
          <a:ln>
            <a:noFill/>
          </a:ln>
          <a:effectLst>
            <a:outerShdw blurRad="69850" dist="50800" dir="39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3600">
                <a:latin typeface="Century Gothic"/>
                <a:cs typeface="Century Gothic"/>
              </a:rPr>
              <a:t>Percibir</a:t>
            </a:r>
            <a:endParaRPr lang="en-US" sz="3600" dirty="0">
              <a:latin typeface="Century Gothic"/>
              <a:cs typeface="Century Gothic"/>
            </a:endParaRPr>
          </a:p>
        </p:txBody>
      </p:sp>
      <p:sp>
        <p:nvSpPr>
          <p:cNvPr id="8" name="Trapezoid 7"/>
          <p:cNvSpPr/>
          <p:nvPr/>
        </p:nvSpPr>
        <p:spPr>
          <a:xfrm>
            <a:off x="4789077" y="4458898"/>
            <a:ext cx="3715354" cy="1297554"/>
          </a:xfrm>
          <a:prstGeom prst="trapezoid">
            <a:avLst/>
          </a:prstGeom>
          <a:solidFill>
            <a:srgbClr val="00A0B0"/>
          </a:solidFill>
          <a:ln>
            <a:noFill/>
          </a:ln>
          <a:effectLst>
            <a:outerShdw blurRad="69850" dist="50800" dir="39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rtl="0">
              <a:lnSpc>
                <a:spcPct val="90000"/>
              </a:lnSpc>
            </a:pPr>
            <a:r>
              <a:rPr lang="es" sz="3600" dirty="0">
                <a:latin typeface="Century Gothic"/>
                <a:cs typeface="Century Gothic"/>
              </a:rPr>
              <a:t>Tener </a:t>
            </a:r>
            <a:r>
              <a:rPr lang="es" sz="3600" dirty="0" smtClean="0">
                <a:latin typeface="Century Gothic"/>
                <a:cs typeface="Century Gothic"/>
              </a:rPr>
              <a:t>consciencia</a:t>
            </a:r>
            <a:endParaRPr lang="en-US" sz="3600" dirty="0">
              <a:latin typeface="Century Gothic"/>
              <a:cs typeface="Century Gothic"/>
            </a:endParaRPr>
          </a:p>
        </p:txBody>
      </p:sp>
      <p:sp>
        <p:nvSpPr>
          <p:cNvPr id="2" name="Title 1"/>
          <p:cNvSpPr>
            <a:spLocks noGrp="1"/>
          </p:cNvSpPr>
          <p:nvPr>
            <p:ph type="title"/>
          </p:nvPr>
        </p:nvSpPr>
        <p:spPr/>
        <p:txBody>
          <a:bodyPr rtlCol="0"/>
          <a:lstStyle/>
          <a:p>
            <a:pPr rtl="0"/>
            <a:r>
              <a:rPr lang="es"/>
              <a:t>PASO 1: Anticipar</a:t>
            </a:r>
            <a:endParaRPr lang="en-US" dirty="0"/>
          </a:p>
        </p:txBody>
      </p:sp>
      <p:pic>
        <p:nvPicPr>
          <p:cNvPr id="3" name="Picture 2" descr="Problem_Solving_ Slide_6_Sen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57" y="1977572"/>
            <a:ext cx="3229429" cy="2481326"/>
          </a:xfrm>
          <a:prstGeom prst="rect">
            <a:avLst/>
          </a:prstGeom>
        </p:spPr>
      </p:pic>
    </p:spTree>
    <p:extLst>
      <p:ext uri="{BB962C8B-B14F-4D97-AF65-F5344CB8AC3E}">
        <p14:creationId xmlns:p14="http://schemas.microsoft.com/office/powerpoint/2010/main" val="2803239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dirty="0"/>
              <a:t>PASO 2: Estar cerca</a:t>
            </a:r>
            <a:endParaRPr lang="en-US" dirty="0"/>
          </a:p>
        </p:txBody>
      </p:sp>
      <p:pic>
        <p:nvPicPr>
          <p:cNvPr id="5" name="Picture 4" descr="Donna Pamela and easel.JPG"/>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506013" y="2049435"/>
            <a:ext cx="6115700" cy="2959957"/>
          </a:xfrm>
          <a:prstGeom prst="rect">
            <a:avLst/>
          </a:prstGeom>
          <a:ln w="12700" cap="sq">
            <a:noFill/>
            <a:prstDash val="solid"/>
            <a:miter lim="800000"/>
          </a:ln>
          <a:effectLst/>
        </p:spPr>
      </p:pic>
      <p:pic>
        <p:nvPicPr>
          <p:cNvPr id="6" name="Picture 5" descr="Teachers 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1726" y="2049435"/>
            <a:ext cx="1908395" cy="2959957"/>
          </a:xfrm>
          <a:prstGeom prst="rect">
            <a:avLst/>
          </a:prstGeom>
          <a:ln w="12700" cap="sq">
            <a:noFill/>
            <a:prstDash val="solid"/>
            <a:miter lim="800000"/>
          </a:ln>
          <a:effectLst/>
        </p:spPr>
      </p:pic>
    </p:spTree>
    <p:extLst>
      <p:ext uri="{BB962C8B-B14F-4D97-AF65-F5344CB8AC3E}">
        <p14:creationId xmlns:p14="http://schemas.microsoft.com/office/powerpoint/2010/main" val="687803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36957E-6 3.6187E-6 L -0.19277 3.6187E-6 " pathEditMode="relative" rAng="0" ptsTypes="AA">
                                      <p:cBhvr>
                                        <p:cTn id="6" dur="2000" fill="hold"/>
                                        <p:tgtEl>
                                          <p:spTgt spid="6"/>
                                        </p:tgtEl>
                                        <p:attrNameLst>
                                          <p:attrName>ppt_x</p:attrName>
                                          <p:attrName>ppt_y</p:attrName>
                                        </p:attrNameLst>
                                      </p:cBhvr>
                                      <p:rCtr x="-96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close Video</a:t>
            </a:r>
            <a:endParaRPr lang="en-US" dirty="0"/>
          </a:p>
        </p:txBody>
      </p:sp>
      <p:sp>
        <p:nvSpPr>
          <p:cNvPr id="4" name="TextBox 3"/>
          <p:cNvSpPr txBox="1"/>
          <p:nvPr/>
        </p:nvSpPr>
        <p:spPr>
          <a:xfrm>
            <a:off x="3149976" y="4798711"/>
            <a:ext cx="2844048" cy="461665"/>
          </a:xfrm>
          <a:prstGeom prst="rect">
            <a:avLst/>
          </a:prstGeom>
          <a:noFill/>
        </p:spPr>
        <p:txBody>
          <a:bodyPr wrap="none" rtlCol="0">
            <a:spAutoFit/>
          </a:bodyPr>
          <a:lstStyle/>
          <a:p>
            <a:r>
              <a:rPr lang="es-MX" sz="2400" dirty="0" smtClean="0">
                <a:solidFill>
                  <a:schemeClr val="bg1"/>
                </a:solidFill>
                <a:latin typeface="Century Gothic" panose="020B0502020202020204" pitchFamily="34" charset="0"/>
              </a:rPr>
              <a:t>VIDEO: Acercarse</a:t>
            </a:r>
            <a:endParaRPr lang="es-MX" sz="2400" dirty="0">
              <a:solidFill>
                <a:schemeClr val="bg1"/>
              </a:solidFill>
              <a:latin typeface="Century Gothic" panose="020B0502020202020204" pitchFamily="34" charset="0"/>
            </a:endParaRPr>
          </a:p>
        </p:txBody>
      </p:sp>
      <p:pic>
        <p:nvPicPr>
          <p:cNvPr id="7" name="Get Close-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1"/>
          </a:xfrm>
          <a:prstGeom prst="rect">
            <a:avLst/>
          </a:prstGeom>
        </p:spPr>
      </p:pic>
    </p:spTree>
    <p:extLst>
      <p:ext uri="{BB962C8B-B14F-4D97-AF65-F5344CB8AC3E}">
        <p14:creationId xmlns:p14="http://schemas.microsoft.com/office/powerpoint/2010/main" val="244974610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Paso 3: Proporcionar apoyo</a:t>
            </a:r>
            <a:endParaRPr lang="en-US" dirty="0"/>
          </a:p>
        </p:txBody>
      </p:sp>
      <p:pic>
        <p:nvPicPr>
          <p:cNvPr id="4" name="Picture 3" descr="IMG_576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5031" y="2109938"/>
            <a:ext cx="4258384" cy="3765889"/>
          </a:xfrm>
          <a:prstGeom prst="rect">
            <a:avLst/>
          </a:prstGeom>
          <a:ln>
            <a:noFill/>
          </a:ln>
          <a:effectLst/>
        </p:spPr>
      </p:pic>
      <p:sp>
        <p:nvSpPr>
          <p:cNvPr id="5" name="Snip Single Corner Rectangle 4"/>
          <p:cNvSpPr/>
          <p:nvPr/>
        </p:nvSpPr>
        <p:spPr>
          <a:xfrm>
            <a:off x="5069316" y="2109938"/>
            <a:ext cx="3323044" cy="1256421"/>
          </a:xfrm>
          <a:prstGeom prst="snip1Rect">
            <a:avLst/>
          </a:prstGeom>
          <a:solidFill>
            <a:srgbClr val="CC33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rtl="0"/>
            <a:r>
              <a:rPr lang="es" b="1" dirty="0">
                <a:latin typeface="Century Gothic"/>
                <a:cs typeface="Century Gothic"/>
              </a:rPr>
              <a:t>A veces, apoyar significa…</a:t>
            </a:r>
          </a:p>
          <a:p>
            <a:pPr rtl="0"/>
            <a:r>
              <a:rPr lang="es" dirty="0">
                <a:latin typeface="Century Gothic"/>
                <a:cs typeface="Century Gothic"/>
              </a:rPr>
              <a:t>Ayudar a los niños a permanecer cerca</a:t>
            </a:r>
            <a:endParaRPr lang="en-US" dirty="0">
              <a:latin typeface="Century Gothic"/>
              <a:cs typeface="Century Gothic"/>
            </a:endParaRPr>
          </a:p>
        </p:txBody>
      </p:sp>
      <p:sp>
        <p:nvSpPr>
          <p:cNvPr id="6" name="Snip Single Corner Rectangle 5"/>
          <p:cNvSpPr/>
          <p:nvPr/>
        </p:nvSpPr>
        <p:spPr>
          <a:xfrm>
            <a:off x="5069316" y="3419916"/>
            <a:ext cx="3323044" cy="1193526"/>
          </a:xfrm>
          <a:prstGeom prst="snip1Rect">
            <a:avLst/>
          </a:prstGeom>
          <a:solidFill>
            <a:srgbClr val="CC33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rtl="0"/>
            <a:r>
              <a:rPr lang="es" b="1" dirty="0">
                <a:latin typeface="Century Gothic"/>
                <a:cs typeface="Century Gothic"/>
              </a:rPr>
              <a:t>A veces, apoyar significa…</a:t>
            </a:r>
          </a:p>
          <a:p>
            <a:pPr rtl="0"/>
            <a:r>
              <a:rPr lang="es" dirty="0">
                <a:latin typeface="Century Gothic"/>
                <a:cs typeface="Century Gothic"/>
              </a:rPr>
              <a:t>Motivar</a:t>
            </a:r>
            <a:endParaRPr lang="en-US" dirty="0">
              <a:latin typeface="Century Gothic"/>
              <a:cs typeface="Century Gothic"/>
            </a:endParaRPr>
          </a:p>
        </p:txBody>
      </p:sp>
      <p:sp>
        <p:nvSpPr>
          <p:cNvPr id="7" name="Snip Single Corner Rectangle 6"/>
          <p:cNvSpPr/>
          <p:nvPr/>
        </p:nvSpPr>
        <p:spPr>
          <a:xfrm>
            <a:off x="5069316" y="4666998"/>
            <a:ext cx="3323044" cy="1208829"/>
          </a:xfrm>
          <a:prstGeom prst="snip1Rect">
            <a:avLst/>
          </a:prstGeom>
          <a:solidFill>
            <a:srgbClr val="CC33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rtl="0"/>
            <a:r>
              <a:rPr lang="es" b="1">
                <a:latin typeface="Century Gothic"/>
                <a:cs typeface="Century Gothic"/>
              </a:rPr>
              <a:t>A veces, apoyar significa…</a:t>
            </a:r>
          </a:p>
          <a:p>
            <a:pPr rtl="0"/>
            <a:r>
              <a:rPr lang="es">
                <a:latin typeface="Century Gothic"/>
                <a:cs typeface="Century Gothic"/>
              </a:rPr>
              <a:t>Imágenes visuales</a:t>
            </a:r>
            <a:endParaRPr lang="en-US" dirty="0">
              <a:latin typeface="Century Gothic"/>
              <a:cs typeface="Century Gothic"/>
            </a:endParaRPr>
          </a:p>
        </p:txBody>
      </p:sp>
    </p:spTree>
    <p:extLst>
      <p:ext uri="{BB962C8B-B14F-4D97-AF65-F5344CB8AC3E}">
        <p14:creationId xmlns:p14="http://schemas.microsoft.com/office/powerpoint/2010/main" val="88787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5410</TotalTime>
  <Words>241</Words>
  <Application>Microsoft Macintosh PowerPoint</Application>
  <PresentationFormat>On-screen Show (4:3)</PresentationFormat>
  <Paragraphs>64</Paragraphs>
  <Slides>14</Slides>
  <Notes>1</Notes>
  <HiddenSlides>0</HiddenSlides>
  <MMClips>2</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Theme</vt:lpstr>
      <vt:lpstr>1_Office Theme</vt:lpstr>
      <vt:lpstr>2_Office Theme</vt:lpstr>
      <vt:lpstr>Powerpoint_template</vt:lpstr>
      <vt:lpstr>Orientación de la conducta: Resolver los problemas  al momento</vt:lpstr>
      <vt:lpstr>MARCO PARA LA PRÁCTICA EFECTIVA  EN APOYO A LA PREPARACIÓN PARA LA ESCUELA  PARA TODOS LOS NIÑOS</vt:lpstr>
      <vt:lpstr>Objetivos</vt:lpstr>
      <vt:lpstr>Beneficios</vt:lpstr>
      <vt:lpstr>Pensar EN cinco</vt:lpstr>
      <vt:lpstr>PASO 1: Anticipar</vt:lpstr>
      <vt:lpstr>PASO 2: Estar cerca</vt:lpstr>
      <vt:lpstr>GET close Video</vt:lpstr>
      <vt:lpstr>Paso 3: Proporcionar apoyo</vt:lpstr>
      <vt:lpstr>Paso 4: Múltiples soluciones</vt:lpstr>
      <vt:lpstr>Multiple solutions video</vt:lpstr>
      <vt:lpstr>Paso 5: Celebrar el éxito</vt:lpstr>
      <vt:lpstr>REPASO</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Chinda</dc:creator>
  <cp:lastModifiedBy>Jody Marx</cp:lastModifiedBy>
  <cp:revision>78</cp:revision>
  <cp:lastPrinted>2012-05-30T17:02:04Z</cp:lastPrinted>
  <dcterms:created xsi:type="dcterms:W3CDTF">2011-10-14T22:50:22Z</dcterms:created>
  <dcterms:modified xsi:type="dcterms:W3CDTF">2014-12-05T20:29:40Z</dcterms:modified>
</cp:coreProperties>
</file>