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8" r:id="rId1"/>
  </p:sldMasterIdLst>
  <p:notesMasterIdLst>
    <p:notesMasterId r:id="rId6"/>
  </p:notesMasterIdLst>
  <p:handoutMasterIdLst>
    <p:handoutMasterId r:id="rId7"/>
  </p:handoutMasterIdLst>
  <p:sldIdLst>
    <p:sldId id="316" r:id="rId2"/>
    <p:sldId id="280" r:id="rId3"/>
    <p:sldId id="266" r:id="rId4"/>
    <p:sldId id="271" r:id="rId5"/>
  </p:sldIdLst>
  <p:sldSz cx="9144000" cy="6858000" type="screen4x3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gela Notari Syverson" initials="" lastIdx="6" clrIdx="0"/>
  <p:cmAuthor id="1" name="Barbara Matlock" initials="" lastIdx="12" clrIdx="1"/>
  <p:cmAuthor id="2" name="Prakarn" initials="MOU" lastIdx="0" clrIdx="2"/>
  <p:cmAuthor id="3" name="Kathryn Willette" initials="KW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5E7"/>
    <a:srgbClr val="E3EAF1"/>
    <a:srgbClr val="02499D"/>
    <a:srgbClr val="FFFDA0"/>
    <a:srgbClr val="F3FFC6"/>
    <a:srgbClr val="17BC36"/>
    <a:srgbClr val="00A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96" autoAdjust="0"/>
    <p:restoredTop sz="97619" autoAdjust="0"/>
  </p:normalViewPr>
  <p:slideViewPr>
    <p:cSldViewPr snapToGrid="0">
      <p:cViewPr>
        <p:scale>
          <a:sx n="178" d="100"/>
          <a:sy n="178" d="100"/>
        </p:scale>
        <p:origin x="-1008" y="-7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handoutMaster" Target="handoutMasters/handoutMaster1.xml"/><Relationship Id="rId8" Type="http://schemas.openxmlformats.org/officeDocument/2006/relationships/printerSettings" Target="printerSettings/printerSettings1.bin"/><Relationship Id="rId9" Type="http://schemas.openxmlformats.org/officeDocument/2006/relationships/commentAuthors" Target="commentAuthors.xml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 smtClean="0"/>
              <a:t>8/31/12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07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 smtClean="0"/>
              <a:t>8/31/12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29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765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17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 rtlCol="0">
            <a:normAutofit/>
          </a:bodyPr>
          <a:lstStyle>
            <a:lvl1pPr algn="l" rtl="0"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8/31/12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8/31/12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8/31/12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8/31/12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" sz="1400" b="0" i="0" u="none" strike="noStrike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s" sz="1400" b="1" i="0" u="none" strike="noStrike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s" sz="1400" b="0" i="0" u="none" strike="noStrike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" sz="900" b="0" i="0" u="none" strike="noStrike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/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s" sz="900" b="0" i="0" u="none" strike="noStrike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 rt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036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8/31/12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rtlCol="0" anchor="t"/>
          <a:lstStyle>
            <a:lvl1pPr algn="l" rtl="0">
              <a:defRPr sz="4000" b="1" cap="all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rtlCol="0" anchor="b"/>
          <a:lstStyle>
            <a:lvl1pPr marL="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8/31/12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 rtlCol="0"/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 rtlCol="0"/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8/31/12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 rtlCol="0"/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 rtlCol="0"/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8/31/12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8/31/12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8/31/12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rtlCol="0" anchor="b"/>
          <a:lstStyle>
            <a:lvl1pPr algn="l" rtl="0">
              <a:defRPr sz="2000" b="1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rtlCol="0"/>
          <a:lstStyle>
            <a:lvl1pPr algn="l" rtl="0">
              <a:defRPr sz="3200"/>
            </a:lvl1pPr>
            <a:lvl2pPr algn="l" rtl="0">
              <a:defRPr sz="2800"/>
            </a:lvl2pPr>
            <a:lvl3pPr algn="l" rtl="0">
              <a:defRPr sz="24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rtlCol="0"/>
          <a:lstStyle>
            <a:lvl1pPr marL="0" indent="0" algn="l" rtl="0">
              <a:buNone/>
              <a:defRPr sz="14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8/31/12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rtlCol="0" anchor="b"/>
          <a:lstStyle>
            <a:lvl1pPr algn="l" rtl="0">
              <a:defRPr sz="2000" b="1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s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rtlCol="0"/>
          <a:lstStyle>
            <a:lvl1pPr marL="0" indent="0" algn="l" rtl="0">
              <a:buNone/>
              <a:defRPr sz="14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8/31/12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US" smtClean="0"/>
              <a:t>8/31/12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8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7"/>
          <a:stretch/>
        </p:blipFill>
        <p:spPr>
          <a:xfrm flipH="1">
            <a:off x="4674880" y="2083495"/>
            <a:ext cx="3695574" cy="207286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74745" y="4146778"/>
            <a:ext cx="3686473" cy="2020804"/>
          </a:xfrm>
          <a:prstGeom prst="rect">
            <a:avLst/>
          </a:prstGeom>
          <a:solidFill>
            <a:srgbClr val="17BC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20240" lvl="4" indent="-182880" rtl="0">
              <a:spcAft>
                <a:spcPts val="1200"/>
              </a:spcAft>
              <a:buFont typeface="Arial"/>
              <a:buChar char="•"/>
            </a:pPr>
            <a:r>
              <a:rPr lang="es" sz="1600" dirty="0" smtClean="0">
                <a:latin typeface="Century Gothic"/>
                <a:cs typeface="Century Gothic"/>
              </a:rPr>
              <a:t>Enfocarse </a:t>
            </a:r>
            <a:r>
              <a:rPr lang="es" sz="1600" dirty="0">
                <a:latin typeface="Century Gothic"/>
                <a:cs typeface="Century Gothic"/>
              </a:rPr>
              <a:t>en </a:t>
            </a:r>
            <a:r>
              <a:rPr lang="en-US" sz="1600" dirty="0" smtClean="0">
                <a:latin typeface="Century Gothic"/>
                <a:cs typeface="Century Gothic"/>
              </a:rPr>
              <a:t/>
            </a:r>
            <a:br>
              <a:rPr lang="en-US" sz="1600" dirty="0" smtClean="0">
                <a:latin typeface="Century Gothic"/>
                <a:cs typeface="Century Gothic"/>
              </a:rPr>
            </a:br>
            <a:r>
              <a:rPr lang="es" sz="1600" dirty="0" smtClean="0">
                <a:latin typeface="Century Gothic"/>
                <a:cs typeface="Century Gothic"/>
              </a:rPr>
              <a:t>la </a:t>
            </a:r>
            <a:r>
              <a:rPr lang="es" sz="1600" dirty="0">
                <a:latin typeface="Century Gothic"/>
                <a:cs typeface="Century Gothic"/>
              </a:rPr>
              <a:t>enseñanza</a:t>
            </a:r>
          </a:p>
          <a:p>
            <a:pPr marL="1920240" lvl="4" indent="-182880" rtl="0">
              <a:spcAft>
                <a:spcPts val="1200"/>
              </a:spcAft>
              <a:buFont typeface="Arial"/>
              <a:buChar char="•"/>
            </a:pPr>
            <a:r>
              <a:rPr lang="es" sz="1600" dirty="0" smtClean="0">
                <a:latin typeface="Century Gothic"/>
                <a:cs typeface="Century Gothic"/>
              </a:rPr>
              <a:t>Desarrollar las </a:t>
            </a:r>
            <a:r>
              <a:rPr lang="es" sz="1600" dirty="0">
                <a:latin typeface="Century Gothic"/>
                <a:cs typeface="Century Gothic"/>
              </a:rPr>
              <a:t>relaciones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35436" y="4132923"/>
            <a:ext cx="3686473" cy="2020804"/>
          </a:xfrm>
          <a:prstGeom prst="rect">
            <a:avLst/>
          </a:prstGeom>
          <a:solidFill>
            <a:srgbClr val="17BC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0" lvl="7" indent="-182880" rtl="0">
              <a:spcAft>
                <a:spcPts val="1200"/>
              </a:spcAft>
              <a:buFont typeface="Arial"/>
              <a:buChar char="•"/>
            </a:pPr>
            <a:r>
              <a:rPr lang="es" sz="1600" dirty="0">
                <a:latin typeface="Century Gothic"/>
                <a:cs typeface="Century Gothic"/>
              </a:rPr>
              <a:t>Preparación para la escuela</a:t>
            </a:r>
            <a:endParaRPr lang="en-US" sz="1600" dirty="0">
              <a:latin typeface="Century Gothic"/>
              <a:cs typeface="Century Gothic"/>
            </a:endParaRPr>
          </a:p>
          <a:p>
            <a:pPr marL="1828800" lvl="7" indent="-182880" rtl="0">
              <a:spcAft>
                <a:spcPts val="1200"/>
              </a:spcAft>
              <a:buFont typeface="Arial"/>
              <a:buChar char="•"/>
            </a:pPr>
            <a:r>
              <a:rPr lang="es" sz="1600" dirty="0">
                <a:latin typeface="Century Gothic"/>
                <a:cs typeface="Century Gothic"/>
              </a:rPr>
              <a:t>Autorregulación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 dirty="0"/>
              <a:t>Beneficios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35" y="2083494"/>
            <a:ext cx="3696939" cy="206132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 rot="18900000">
            <a:off x="610912" y="4355131"/>
            <a:ext cx="1550366" cy="1550366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B712"/>
              </a:gs>
            </a:gsLst>
            <a:path path="circle">
              <a:fillToRect l="50000" t="50000" r="50000" b="50000"/>
            </a:path>
            <a:tileRect/>
          </a:gradFill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38734" y="4876512"/>
            <a:ext cx="183572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s" sz="2800">
                <a:latin typeface="Century Gothic"/>
                <a:cs typeface="Century Gothic"/>
              </a:rPr>
              <a:t>Niños</a:t>
            </a:r>
            <a:endParaRPr lang="en-US" sz="2800" dirty="0">
              <a:latin typeface="Century Gothic"/>
              <a:cs typeface="Century Gothic"/>
            </a:endParaRPr>
          </a:p>
        </p:txBody>
      </p:sp>
      <p:sp>
        <p:nvSpPr>
          <p:cNvPr id="13" name="Rounded Rectangle 12"/>
          <p:cNvSpPr/>
          <p:nvPr/>
        </p:nvSpPr>
        <p:spPr>
          <a:xfrm rot="18900000">
            <a:off x="4709748" y="4346948"/>
            <a:ext cx="1550366" cy="1550366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B712"/>
              </a:gs>
            </a:gsLst>
            <a:path path="circle">
              <a:fillToRect l="50000" t="50000" r="50000" b="50000"/>
            </a:path>
            <a:tileRect/>
          </a:gradFill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537569" y="4857833"/>
            <a:ext cx="1821871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s" sz="2800">
                <a:latin typeface="Century Gothic"/>
                <a:cs typeface="Century Gothic"/>
              </a:rPr>
              <a:t>Adultos</a:t>
            </a:r>
            <a:endParaRPr 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84635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P Behavioral_Expectations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3" t="11786" r="4212"/>
          <a:stretch/>
        </p:blipFill>
        <p:spPr>
          <a:xfrm>
            <a:off x="6129915" y="2173718"/>
            <a:ext cx="2442199" cy="1693386"/>
          </a:xfrm>
          <a:prstGeom prst="rect">
            <a:avLst/>
          </a:prstGeom>
          <a:ln w="57150" cmpd="sng">
            <a:solidFill>
              <a:srgbClr val="00A53A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292025" y="4808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Tipos de reglas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510410" y="2186932"/>
            <a:ext cx="2449826" cy="1723995"/>
          </a:xfrm>
          <a:prstGeom prst="roundRect">
            <a:avLst>
              <a:gd name="adj" fmla="val 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38100" cmpd="sng">
            <a:solidFill>
              <a:srgbClr val="00A53A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ounded Rectangle 14"/>
          <p:cNvSpPr/>
          <p:nvPr/>
        </p:nvSpPr>
        <p:spPr>
          <a:xfrm>
            <a:off x="3329995" y="2163843"/>
            <a:ext cx="2449825" cy="1723995"/>
          </a:xfrm>
          <a:prstGeom prst="roundRect">
            <a:avLst>
              <a:gd name="adj" fmla="val 0"/>
            </a:avLst>
          </a:prstGeom>
          <a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38100" cmpd="sng">
            <a:solidFill>
              <a:srgbClr val="00A53A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ounded Rectangle 16"/>
          <p:cNvSpPr/>
          <p:nvPr/>
        </p:nvSpPr>
        <p:spPr>
          <a:xfrm rot="18900000">
            <a:off x="1038089" y="4002429"/>
            <a:ext cx="1550366" cy="1550366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B712"/>
              </a:gs>
            </a:gsLst>
            <a:path path="circle">
              <a:fillToRect l="50000" t="50000" r="50000" b="50000"/>
            </a:path>
            <a:tileRect/>
          </a:gradFill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91453" y="4336596"/>
            <a:ext cx="2043637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s" sz="2400" dirty="0" smtClean="0">
                <a:latin typeface="Century Gothic"/>
                <a:cs typeface="Century Gothic"/>
              </a:rPr>
              <a:t>Salud/</a:t>
            </a:r>
            <a:br>
              <a:rPr lang="es" sz="2400" dirty="0" smtClean="0">
                <a:latin typeface="Century Gothic"/>
                <a:cs typeface="Century Gothic"/>
              </a:rPr>
            </a:br>
            <a:r>
              <a:rPr lang="es" sz="2400" dirty="0" smtClean="0">
                <a:latin typeface="Century Gothic"/>
                <a:cs typeface="Century Gothic"/>
              </a:rPr>
              <a:t>seguridad</a:t>
            </a:r>
            <a:r>
              <a:rPr lang="en-US" sz="2400" dirty="0" smtClean="0">
                <a:latin typeface="Century Gothic"/>
                <a:cs typeface="Century Gothic"/>
              </a:rPr>
              <a:t/>
            </a:r>
            <a:br>
              <a:rPr lang="en-US" sz="2400" dirty="0" smtClean="0">
                <a:latin typeface="Century Gothic"/>
                <a:cs typeface="Century Gothic"/>
              </a:rPr>
            </a:b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19" name="Rounded Rectangle 18"/>
          <p:cNvSpPr/>
          <p:nvPr/>
        </p:nvSpPr>
        <p:spPr>
          <a:xfrm rot="18900000">
            <a:off x="3799763" y="4004739"/>
            <a:ext cx="1550366" cy="1550366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B712"/>
              </a:gs>
            </a:gsLst>
            <a:path path="circle">
              <a:fillToRect l="50000" t="50000" r="50000" b="50000"/>
            </a:path>
            <a:tileRect/>
          </a:gradFill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627584" y="4252780"/>
            <a:ext cx="1916545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s" sz="2400" dirty="0">
                <a:latin typeface="Century Gothic"/>
                <a:cs typeface="Century Gothic"/>
              </a:rPr>
              <a:t>Normas morales</a:t>
            </a:r>
            <a:r>
              <a:rPr lang="en-US" sz="2400" dirty="0" smtClean="0">
                <a:latin typeface="Century Gothic"/>
                <a:cs typeface="Century Gothic"/>
              </a:rPr>
              <a:t/>
            </a:r>
            <a:br>
              <a:rPr lang="en-US" sz="2400" dirty="0" smtClean="0">
                <a:latin typeface="Century Gothic"/>
                <a:cs typeface="Century Gothic"/>
              </a:rPr>
            </a:b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21" name="Rounded Rectangle 20"/>
          <p:cNvSpPr/>
          <p:nvPr/>
        </p:nvSpPr>
        <p:spPr>
          <a:xfrm rot="18900000">
            <a:off x="6674579" y="4004738"/>
            <a:ext cx="1550366" cy="1550366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B712"/>
              </a:gs>
            </a:gsLst>
            <a:path path="circle">
              <a:fillToRect l="50000" t="50000" r="50000" b="50000"/>
            </a:path>
            <a:tileRect/>
          </a:gradFill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238875" y="4364422"/>
            <a:ext cx="2524125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s" sz="2400" dirty="0" smtClean="0">
                <a:latin typeface="Century Gothic"/>
                <a:cs typeface="Century Gothic"/>
              </a:rPr>
              <a:t>Procedi-mientos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 rot="151094">
            <a:off x="3430646" y="2276996"/>
            <a:ext cx="929075" cy="2630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s-MX" sz="600" dirty="0">
                <a:latin typeface="Century Gothic"/>
                <a:cs typeface="Century Gothic"/>
              </a:rPr>
              <a:t>Mantener segura a nuestra </a:t>
            </a:r>
            <a:r>
              <a:rPr lang="es-MX" sz="600" dirty="0" smtClean="0">
                <a:latin typeface="Century Gothic"/>
                <a:cs typeface="Century Gothic"/>
              </a:rPr>
              <a:t>escuela</a:t>
            </a:r>
            <a:endParaRPr lang="en-US" sz="600" dirty="0">
              <a:latin typeface="Century Gothic"/>
              <a:cs typeface="Century Gothic"/>
            </a:endParaRPr>
          </a:p>
        </p:txBody>
      </p:sp>
      <p:sp>
        <p:nvSpPr>
          <p:cNvPr id="23" name="TextBox 22"/>
          <p:cNvSpPr txBox="1"/>
          <p:nvPr/>
        </p:nvSpPr>
        <p:spPr>
          <a:xfrm rot="151094">
            <a:off x="4694628" y="2279242"/>
            <a:ext cx="898774" cy="2978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_tradnl" sz="600" dirty="0">
                <a:latin typeface="Century Gothic"/>
                <a:cs typeface="Century Gothic"/>
              </a:rPr>
              <a:t>Mantenernos seguros a nosotros mismos</a:t>
            </a:r>
            <a:endParaRPr lang="en-US" sz="600" dirty="0">
              <a:latin typeface="Century Gothic"/>
              <a:cs typeface="Century Gothic"/>
            </a:endParaRPr>
          </a:p>
        </p:txBody>
      </p:sp>
      <p:sp>
        <p:nvSpPr>
          <p:cNvPr id="24" name="TextBox 23"/>
          <p:cNvSpPr txBox="1"/>
          <p:nvPr/>
        </p:nvSpPr>
        <p:spPr>
          <a:xfrm rot="151094">
            <a:off x="4008496" y="3169171"/>
            <a:ext cx="929075" cy="2630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s-ES_tradnl" sz="600" dirty="0">
                <a:latin typeface="Century Gothic"/>
                <a:cs typeface="Century Gothic"/>
              </a:rPr>
              <a:t>Mantener seguros a nuestros amigos</a:t>
            </a:r>
            <a:endParaRPr lang="en-US" sz="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67489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</p:spPr>
        <p:txBody>
          <a:bodyPr rtlCol="0"/>
          <a:lstStyle/>
          <a:p>
            <a:pPr rtl="0"/>
            <a:r>
              <a:rPr lang="es" dirty="0"/>
              <a:t>Actividad de aprendizaje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672" y="1900200"/>
            <a:ext cx="3575458" cy="4461938"/>
          </a:xfrm>
          <a:prstGeom prst="rect">
            <a:avLst/>
          </a:prstGeom>
          <a:ln w="38100" cmpd="sng">
            <a:solidFill>
              <a:srgbClr val="00A53A"/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Picture 17" descr="ESP EnvironmentEyesWatchingPoster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00" y="1862214"/>
            <a:ext cx="6171508" cy="4549129"/>
          </a:xfrm>
          <a:prstGeom prst="rect">
            <a:avLst/>
          </a:prstGeom>
          <a:ln w="38100" cmpd="sng">
            <a:solidFill>
              <a:srgbClr val="00A53A"/>
            </a:solidFill>
          </a:ln>
        </p:spPr>
      </p:pic>
      <p:pic>
        <p:nvPicPr>
          <p:cNvPr id="17" name="Picture 16" descr="ESP CLASSROOM RULES 1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47" y="1976902"/>
            <a:ext cx="5875670" cy="4415243"/>
          </a:xfrm>
          <a:prstGeom prst="rect">
            <a:avLst/>
          </a:prstGeom>
          <a:ln w="38100" cmpd="sng">
            <a:solidFill>
              <a:srgbClr val="00A53A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041436" y="1779683"/>
            <a:ext cx="7022353" cy="47139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384106" y="1898147"/>
            <a:ext cx="4512098" cy="4512098"/>
            <a:chOff x="-733753" y="1898147"/>
            <a:chExt cx="4512098" cy="4512098"/>
          </a:xfrm>
        </p:grpSpPr>
        <p:grpSp>
          <p:nvGrpSpPr>
            <p:cNvPr id="11" name="Group 10"/>
            <p:cNvGrpSpPr/>
            <p:nvPr/>
          </p:nvGrpSpPr>
          <p:grpSpPr>
            <a:xfrm>
              <a:off x="-733753" y="1898147"/>
              <a:ext cx="4512098" cy="4512098"/>
              <a:chOff x="2341300" y="1898147"/>
              <a:chExt cx="4512098" cy="451209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1300" y="1898147"/>
                <a:ext cx="4512098" cy="4512098"/>
              </a:xfrm>
              <a:prstGeom prst="rect">
                <a:avLst/>
              </a:prstGeom>
              <a:ln w="38100" cmpd="sng">
                <a:solidFill>
                  <a:srgbClr val="00A53A"/>
                </a:solidFill>
              </a:ln>
              <a:effectLst/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185890" y="4554206"/>
                <a:ext cx="1461458" cy="2818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440" tIns="0" rIns="0" bIns="0" rtlCol="0" anchor="ctr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s-ES_tradnl" sz="850" b="1" dirty="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Sigue todas las reglas del salón.</a:t>
                </a:r>
                <a:endParaRPr lang="en-US" sz="850" b="1" dirty="0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074772" y="5509477"/>
                <a:ext cx="1089458" cy="1573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S_tradnl" sz="850" b="1" dirty="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Sigue instrucciones.</a:t>
                </a:r>
                <a:endParaRPr lang="en-US" sz="850" b="1" dirty="0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154077" y="3368353"/>
                <a:ext cx="1632350" cy="3879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440" tIns="0" rIns="0" bIns="0" rtlCol="0" anchor="ctr">
                <a:noAutofit/>
              </a:bodyPr>
              <a:lstStyle/>
              <a:p>
                <a:r>
                  <a:rPr lang="es-ES_tradnl" sz="850" b="1" dirty="0" smtClean="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Mantenga sus manos, pies y objetos en su lugar.</a:t>
                </a:r>
                <a:endParaRPr lang="en-US" sz="850" b="1" dirty="0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215170" y="4030821"/>
                <a:ext cx="1461458" cy="3330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440" tIns="0" rIns="0" bIns="0" rtlCol="0" anchor="ctr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s-ES_tradnl" sz="850" b="1" dirty="0" smtClean="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Escucha mientras otros hablan.</a:t>
                </a:r>
                <a:endParaRPr lang="en-US" sz="850" b="1" dirty="0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058377" y="5050982"/>
                <a:ext cx="1463590" cy="1573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S_tradnl" sz="850" b="1" dirty="0" smtClean="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Comparte y toma turnos.</a:t>
                </a:r>
                <a:endParaRPr lang="en-US" sz="850" b="1" dirty="0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897303" y="5906715"/>
                <a:ext cx="1315209" cy="1573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S_tradnl" sz="850" b="1" dirty="0" smtClean="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Usa palabras amables.</a:t>
                </a:r>
                <a:endParaRPr lang="en-US" sz="850" b="1" dirty="0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655019" y="2877218"/>
              <a:ext cx="2491322" cy="230832"/>
            </a:xfrm>
            <a:prstGeom prst="rect">
              <a:avLst/>
            </a:prstGeom>
            <a:solidFill>
              <a:srgbClr val="DCE5E7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s-ES_tradnl" sz="15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Reglas </a:t>
              </a:r>
              <a:r>
                <a:rPr lang="es-ES_tradnl" sz="1500" b="1" dirty="0">
                  <a:solidFill>
                    <a:schemeClr val="accent2"/>
                  </a:solidFill>
                  <a:latin typeface="Century Gothic"/>
                  <a:cs typeface="Century Gothic"/>
                </a:rPr>
                <a:t>del </a:t>
              </a:r>
              <a:r>
                <a:rPr lang="es-ES_tradnl" sz="15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salón de clases</a:t>
              </a:r>
              <a:endParaRPr lang="en-US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957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0309" y="1397867"/>
            <a:ext cx="8314804" cy="6486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77" y="680430"/>
            <a:ext cx="931222" cy="931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2" y="458941"/>
            <a:ext cx="1093869" cy="1093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0" y="3818421"/>
            <a:ext cx="991375" cy="991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1298" y="475092"/>
            <a:ext cx="33189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3400" b="1" dirty="0" smtClean="0">
                <a:solidFill>
                  <a:srgbClr val="00A53A"/>
                </a:solidFill>
                <a:latin typeface="Century Gothic"/>
                <a:cs typeface="Century Gothic"/>
              </a:rPr>
              <a:t>GUIDE [GUIAR]</a:t>
            </a:r>
            <a:endParaRPr lang="en-US" sz="3400" b="1" dirty="0">
              <a:solidFill>
                <a:srgbClr val="00A53A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677" y="3758730"/>
            <a:ext cx="864460" cy="9370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84778" y="3273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en-US" dirty="0"/>
          </a:p>
        </p:txBody>
      </p:sp>
      <p:pic>
        <p:nvPicPr>
          <p:cNvPr id="12" name="Picture 11" descr="slide21_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420" y="352121"/>
            <a:ext cx="1078920" cy="1078920"/>
          </a:xfrm>
          <a:prstGeom prst="rect">
            <a:avLst/>
          </a:prstGeom>
        </p:spPr>
      </p:pic>
      <p:pic>
        <p:nvPicPr>
          <p:cNvPr id="19" name="Picture 18" descr="slide21-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687" y="2758554"/>
            <a:ext cx="1066729" cy="106672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27938" y="1477437"/>
            <a:ext cx="3176573" cy="2369206"/>
            <a:chOff x="927938" y="1477437"/>
            <a:chExt cx="3176573" cy="2369206"/>
          </a:xfrm>
        </p:grpSpPr>
        <p:sp>
          <p:nvSpPr>
            <p:cNvPr id="14" name="Freeform 13"/>
            <p:cNvSpPr/>
            <p:nvPr/>
          </p:nvSpPr>
          <p:spPr>
            <a:xfrm>
              <a:off x="927938" y="1477437"/>
              <a:ext cx="2436207" cy="1578110"/>
            </a:xfrm>
            <a:custGeom>
              <a:avLst/>
              <a:gdLst>
                <a:gd name="connsiteX0" fmla="*/ 0 w 2436207"/>
                <a:gd name="connsiteY0" fmla="*/ 157811 h 1578110"/>
                <a:gd name="connsiteX1" fmla="*/ 157811 w 2436207"/>
                <a:gd name="connsiteY1" fmla="*/ 0 h 1578110"/>
                <a:gd name="connsiteX2" fmla="*/ 2278396 w 2436207"/>
                <a:gd name="connsiteY2" fmla="*/ 0 h 1578110"/>
                <a:gd name="connsiteX3" fmla="*/ 2436207 w 2436207"/>
                <a:gd name="connsiteY3" fmla="*/ 157811 h 1578110"/>
                <a:gd name="connsiteX4" fmla="*/ 2436207 w 2436207"/>
                <a:gd name="connsiteY4" fmla="*/ 1420299 h 1578110"/>
                <a:gd name="connsiteX5" fmla="*/ 2278396 w 2436207"/>
                <a:gd name="connsiteY5" fmla="*/ 1578110 h 1578110"/>
                <a:gd name="connsiteX6" fmla="*/ 157811 w 2436207"/>
                <a:gd name="connsiteY6" fmla="*/ 1578110 h 1578110"/>
                <a:gd name="connsiteX7" fmla="*/ 0 w 2436207"/>
                <a:gd name="connsiteY7" fmla="*/ 1420299 h 1578110"/>
                <a:gd name="connsiteX8" fmla="*/ 0 w 2436207"/>
                <a:gd name="connsiteY8" fmla="*/ 157811 h 157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6207" h="1578110">
                  <a:moveTo>
                    <a:pt x="0" y="157811"/>
                  </a:moveTo>
                  <a:cubicBezTo>
                    <a:pt x="0" y="70654"/>
                    <a:pt x="70654" y="0"/>
                    <a:pt x="157811" y="0"/>
                  </a:cubicBezTo>
                  <a:lnTo>
                    <a:pt x="2278396" y="0"/>
                  </a:lnTo>
                  <a:cubicBezTo>
                    <a:pt x="2365553" y="0"/>
                    <a:pt x="2436207" y="70654"/>
                    <a:pt x="2436207" y="157811"/>
                  </a:cubicBezTo>
                  <a:lnTo>
                    <a:pt x="2436207" y="1420299"/>
                  </a:lnTo>
                  <a:cubicBezTo>
                    <a:pt x="2436207" y="1507456"/>
                    <a:pt x="2365553" y="1578110"/>
                    <a:pt x="2278396" y="1578110"/>
                  </a:cubicBezTo>
                  <a:lnTo>
                    <a:pt x="157811" y="1578110"/>
                  </a:lnTo>
                  <a:cubicBezTo>
                    <a:pt x="70654" y="1578110"/>
                    <a:pt x="0" y="1507456"/>
                    <a:pt x="0" y="1420299"/>
                  </a:cubicBezTo>
                  <a:lnTo>
                    <a:pt x="0" y="157811"/>
                  </a:lnTo>
                  <a:close/>
                </a:path>
              </a:pathLst>
            </a:custGeom>
            <a:ln w="38100" cmpd="sng">
              <a:solidFill>
                <a:srgbClr val="00A53A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246" tIns="103246" rIns="834108" bIns="497774" numCol="1" spcCol="1270" rtlCol="0" anchor="t" anchorCtr="0">
              <a:noAutofit/>
            </a:bodyPr>
            <a:lstStyle/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600" kern="1200" dirty="0">
                <a:latin typeface="Century Gothic"/>
                <a:cs typeface="Century Gothic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1884242" y="1552810"/>
              <a:ext cx="2220269" cy="2293833"/>
            </a:xfrm>
            <a:custGeom>
              <a:avLst/>
              <a:gdLst>
                <a:gd name="connsiteX0" fmla="*/ 0 w 2135380"/>
                <a:gd name="connsiteY0" fmla="*/ 2135380 h 2135380"/>
                <a:gd name="connsiteX1" fmla="*/ 2135380 w 2135380"/>
                <a:gd name="connsiteY1" fmla="*/ 0 h 2135380"/>
                <a:gd name="connsiteX2" fmla="*/ 2135380 w 2135380"/>
                <a:gd name="connsiteY2" fmla="*/ 2135380 h 2135380"/>
                <a:gd name="connsiteX3" fmla="*/ 0 w 2135380"/>
                <a:gd name="connsiteY3" fmla="*/ 2135380 h 213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5380" h="2135380">
                  <a:moveTo>
                    <a:pt x="0" y="2135380"/>
                  </a:moveTo>
                  <a:cubicBezTo>
                    <a:pt x="0" y="956042"/>
                    <a:pt x="956042" y="0"/>
                    <a:pt x="2135380" y="0"/>
                  </a:cubicBezTo>
                  <a:lnTo>
                    <a:pt x="2135380" y="2135380"/>
                  </a:lnTo>
                  <a:lnTo>
                    <a:pt x="0" y="2135380"/>
                  </a:lnTo>
                  <a:close/>
                </a:path>
              </a:pathLst>
            </a:custGeom>
            <a:solidFill>
              <a:srgbClr val="00A53A"/>
            </a:solidFill>
            <a:ln w="38100" cmpd="sng"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4790" tIns="774790" rIns="149352" bIns="149352" numCol="1" spcCol="1270" rtlCol="0" anchor="ctr" anchorCtr="0">
              <a:noAutofit/>
            </a:bodyPr>
            <a:lstStyle/>
            <a:p>
              <a:pPr lvl="0" algn="ctr" defTabSz="9334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>
                <a:latin typeface="Century Gothic"/>
                <a:cs typeface="Century Gothic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68171" y="1568320"/>
              <a:ext cx="1916545" cy="105259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" sz="1600" dirty="0">
                  <a:latin typeface="Century Gothic"/>
                  <a:cs typeface="Century Gothic"/>
                </a:rPr>
                <a:t>Participantes invitados</a:t>
              </a:r>
              <a:endParaRPr lang="en-US" sz="1600" dirty="0">
                <a:latin typeface="Century Gothic"/>
                <a:cs typeface="Century Gothic"/>
              </a:endParaRP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" sz="1600" dirty="0">
                  <a:latin typeface="Century Gothic"/>
                  <a:cs typeface="Century Gothic"/>
                </a:rPr>
                <a:t>Círculo</a:t>
              </a:r>
              <a:endParaRPr lang="en-US" sz="1600" dirty="0">
                <a:latin typeface="Century Gothic"/>
                <a:cs typeface="Century Gothic"/>
              </a:endParaRP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" sz="1600" dirty="0">
                  <a:latin typeface="Century Gothic"/>
                  <a:cs typeface="Century Gothic"/>
                </a:rPr>
                <a:t>Afuera</a:t>
              </a:r>
              <a:endParaRPr lang="en-US" sz="1600" dirty="0">
                <a:latin typeface="Century Gothic"/>
                <a:cs typeface="Century Gothic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146041" y="2696345"/>
              <a:ext cx="1916545" cy="75713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lvl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" sz="2400" dirty="0">
                  <a:solidFill>
                    <a:schemeClr val="bg1"/>
                  </a:solidFill>
                  <a:latin typeface="Century Gothic"/>
                  <a:cs typeface="Century Gothic"/>
                </a:rPr>
                <a:t>Grupo </a:t>
              </a:r>
              <a:r>
                <a:rPr lang="es" sz="24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entero</a:t>
              </a:r>
              <a:endParaRPr lang="en-US" sz="24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225124" y="1430163"/>
            <a:ext cx="4509989" cy="2418924"/>
            <a:chOff x="4225124" y="1430163"/>
            <a:chExt cx="4509989" cy="2418924"/>
          </a:xfrm>
        </p:grpSpPr>
        <p:sp>
          <p:nvSpPr>
            <p:cNvPr id="13" name="Freeform 12"/>
            <p:cNvSpPr/>
            <p:nvPr/>
          </p:nvSpPr>
          <p:spPr>
            <a:xfrm>
              <a:off x="5764169" y="1430163"/>
              <a:ext cx="2970944" cy="1180393"/>
            </a:xfrm>
            <a:custGeom>
              <a:avLst/>
              <a:gdLst>
                <a:gd name="connsiteX0" fmla="*/ 0 w 2436207"/>
                <a:gd name="connsiteY0" fmla="*/ 157811 h 1578110"/>
                <a:gd name="connsiteX1" fmla="*/ 157811 w 2436207"/>
                <a:gd name="connsiteY1" fmla="*/ 0 h 1578110"/>
                <a:gd name="connsiteX2" fmla="*/ 2278396 w 2436207"/>
                <a:gd name="connsiteY2" fmla="*/ 0 h 1578110"/>
                <a:gd name="connsiteX3" fmla="*/ 2436207 w 2436207"/>
                <a:gd name="connsiteY3" fmla="*/ 157811 h 1578110"/>
                <a:gd name="connsiteX4" fmla="*/ 2436207 w 2436207"/>
                <a:gd name="connsiteY4" fmla="*/ 1420299 h 1578110"/>
                <a:gd name="connsiteX5" fmla="*/ 2278396 w 2436207"/>
                <a:gd name="connsiteY5" fmla="*/ 1578110 h 1578110"/>
                <a:gd name="connsiteX6" fmla="*/ 157811 w 2436207"/>
                <a:gd name="connsiteY6" fmla="*/ 1578110 h 1578110"/>
                <a:gd name="connsiteX7" fmla="*/ 0 w 2436207"/>
                <a:gd name="connsiteY7" fmla="*/ 1420299 h 1578110"/>
                <a:gd name="connsiteX8" fmla="*/ 0 w 2436207"/>
                <a:gd name="connsiteY8" fmla="*/ 157811 h 157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6207" h="1578110">
                  <a:moveTo>
                    <a:pt x="0" y="157811"/>
                  </a:moveTo>
                  <a:cubicBezTo>
                    <a:pt x="0" y="70654"/>
                    <a:pt x="70654" y="0"/>
                    <a:pt x="157811" y="0"/>
                  </a:cubicBezTo>
                  <a:lnTo>
                    <a:pt x="2278396" y="0"/>
                  </a:lnTo>
                  <a:cubicBezTo>
                    <a:pt x="2365553" y="0"/>
                    <a:pt x="2436207" y="70654"/>
                    <a:pt x="2436207" y="157811"/>
                  </a:cubicBezTo>
                  <a:lnTo>
                    <a:pt x="2436207" y="1420299"/>
                  </a:lnTo>
                  <a:cubicBezTo>
                    <a:pt x="2436207" y="1507456"/>
                    <a:pt x="2365553" y="1578110"/>
                    <a:pt x="2278396" y="1578110"/>
                  </a:cubicBezTo>
                  <a:lnTo>
                    <a:pt x="157811" y="1578110"/>
                  </a:lnTo>
                  <a:cubicBezTo>
                    <a:pt x="70654" y="1578110"/>
                    <a:pt x="0" y="1507456"/>
                    <a:pt x="0" y="1420299"/>
                  </a:cubicBezTo>
                  <a:lnTo>
                    <a:pt x="0" y="157811"/>
                  </a:lnTo>
                  <a:close/>
                </a:path>
              </a:pathLst>
            </a:custGeom>
            <a:ln w="38100" cmpd="sng">
              <a:solidFill>
                <a:srgbClr val="00A53A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4108" tIns="103246" rIns="103246" bIns="497774" numCol="1" spcCol="1270" rtlCol="0" anchor="t" anchorCtr="0">
              <a:noAutofit/>
            </a:bodyPr>
            <a:lstStyle/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" sz="1500" kern="1200" dirty="0" smtClean="0">
                  <a:latin typeface="Century Gothic"/>
                  <a:cs typeface="Century Gothic"/>
                </a:rPr>
                <a:t>Juegos dram</a:t>
              </a:r>
              <a:r>
                <a:rPr lang="es-ES" sz="1500" dirty="0" smtClean="0">
                  <a:latin typeface="Century Gothic"/>
                  <a:cs typeface="Century Gothic"/>
                </a:rPr>
                <a:t>áticos</a:t>
              </a:r>
              <a:endParaRPr lang="en-US" sz="1500" kern="1200" dirty="0">
                <a:latin typeface="Century Gothic"/>
                <a:cs typeface="Century Gothic"/>
              </a:endParaRPr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" sz="1500" kern="1200" dirty="0">
                  <a:latin typeface="Century Gothic"/>
                  <a:cs typeface="Century Gothic"/>
                </a:rPr>
                <a:t>Bloques/Cubos</a:t>
              </a:r>
              <a:endParaRPr lang="en-US" sz="1500" kern="1200" dirty="0">
                <a:latin typeface="Century Gothic"/>
                <a:cs typeface="Century Gothic"/>
              </a:endParaRPr>
            </a:p>
            <a:p>
              <a:pPr marL="171450" lvl="1" indent="-171450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" sz="1500" kern="1200" dirty="0">
                  <a:latin typeface="Century Gothic"/>
                  <a:cs typeface="Century Gothic"/>
                </a:rPr>
                <a:t>Computación</a:t>
              </a:r>
              <a:endParaRPr lang="en-US" sz="1500" kern="1200" dirty="0">
                <a:latin typeface="Century Gothic"/>
                <a:cs typeface="Century Gothic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225124" y="1555254"/>
              <a:ext cx="2337453" cy="2293833"/>
            </a:xfrm>
            <a:custGeom>
              <a:avLst/>
              <a:gdLst>
                <a:gd name="connsiteX0" fmla="*/ 0 w 2135380"/>
                <a:gd name="connsiteY0" fmla="*/ 2135380 h 2135380"/>
                <a:gd name="connsiteX1" fmla="*/ 2135380 w 2135380"/>
                <a:gd name="connsiteY1" fmla="*/ 0 h 2135380"/>
                <a:gd name="connsiteX2" fmla="*/ 2135380 w 2135380"/>
                <a:gd name="connsiteY2" fmla="*/ 2135380 h 2135380"/>
                <a:gd name="connsiteX3" fmla="*/ 0 w 2135380"/>
                <a:gd name="connsiteY3" fmla="*/ 2135380 h 213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5380" h="2135380">
                  <a:moveTo>
                    <a:pt x="0" y="0"/>
                  </a:moveTo>
                  <a:cubicBezTo>
                    <a:pt x="1179338" y="0"/>
                    <a:pt x="2135380" y="956042"/>
                    <a:pt x="2135380" y="2135380"/>
                  </a:cubicBezTo>
                  <a:lnTo>
                    <a:pt x="0" y="2135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53A"/>
            </a:solidFill>
            <a:ln w="38100" cmpd="sng"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352" tIns="774790" rIns="774790" bIns="149352" numCol="1" spcCol="1270" rtlCol="0" anchor="ctr" anchorCtr="0">
              <a:noAutofit/>
            </a:bodyPr>
            <a:lstStyle/>
            <a:p>
              <a:pPr lvl="0" defTabSz="9334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>
                <a:latin typeface="Century Gothic"/>
                <a:cs typeface="Century Gothic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280216" y="2727776"/>
              <a:ext cx="1916545" cy="108952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" sz="2400" dirty="0">
                  <a:solidFill>
                    <a:schemeClr val="bg1"/>
                  </a:solidFill>
                  <a:latin typeface="Century Gothic"/>
                  <a:cs typeface="Century Gothic"/>
                </a:rPr>
                <a:t>Áreas populares</a:t>
              </a:r>
              <a:r>
                <a:rPr lang="en-US" sz="2400" dirty="0">
                  <a:solidFill>
                    <a:schemeClr val="bg1"/>
                  </a:solidFill>
                  <a:latin typeface="Century Gothic"/>
                  <a:cs typeface="Century Gothic"/>
                </a:rPr>
                <a:t/>
              </a:r>
              <a:br>
                <a:rPr lang="en-US" sz="2400" dirty="0">
                  <a:solidFill>
                    <a:schemeClr val="bg1"/>
                  </a:solidFill>
                  <a:latin typeface="Century Gothic"/>
                  <a:cs typeface="Century Gothic"/>
                </a:rPr>
              </a:br>
              <a:endParaRPr lang="en-US" sz="24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225124" y="3970434"/>
            <a:ext cx="4409059" cy="2316941"/>
            <a:chOff x="4225124" y="3970434"/>
            <a:chExt cx="4409059" cy="2316941"/>
          </a:xfrm>
        </p:grpSpPr>
        <p:sp>
          <p:nvSpPr>
            <p:cNvPr id="7" name="Freeform 6"/>
            <p:cNvSpPr/>
            <p:nvPr/>
          </p:nvSpPr>
          <p:spPr>
            <a:xfrm>
              <a:off x="5917895" y="4761674"/>
              <a:ext cx="2716288" cy="1525701"/>
            </a:xfrm>
            <a:custGeom>
              <a:avLst/>
              <a:gdLst>
                <a:gd name="connsiteX0" fmla="*/ 0 w 2436207"/>
                <a:gd name="connsiteY0" fmla="*/ 157811 h 1578110"/>
                <a:gd name="connsiteX1" fmla="*/ 157811 w 2436207"/>
                <a:gd name="connsiteY1" fmla="*/ 0 h 1578110"/>
                <a:gd name="connsiteX2" fmla="*/ 2278396 w 2436207"/>
                <a:gd name="connsiteY2" fmla="*/ 0 h 1578110"/>
                <a:gd name="connsiteX3" fmla="*/ 2436207 w 2436207"/>
                <a:gd name="connsiteY3" fmla="*/ 157811 h 1578110"/>
                <a:gd name="connsiteX4" fmla="*/ 2436207 w 2436207"/>
                <a:gd name="connsiteY4" fmla="*/ 1420299 h 1578110"/>
                <a:gd name="connsiteX5" fmla="*/ 2278396 w 2436207"/>
                <a:gd name="connsiteY5" fmla="*/ 1578110 h 1578110"/>
                <a:gd name="connsiteX6" fmla="*/ 157811 w 2436207"/>
                <a:gd name="connsiteY6" fmla="*/ 1578110 h 1578110"/>
                <a:gd name="connsiteX7" fmla="*/ 0 w 2436207"/>
                <a:gd name="connsiteY7" fmla="*/ 1420299 h 1578110"/>
                <a:gd name="connsiteX8" fmla="*/ 0 w 2436207"/>
                <a:gd name="connsiteY8" fmla="*/ 157811 h 157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6207" h="1578110">
                  <a:moveTo>
                    <a:pt x="0" y="157811"/>
                  </a:moveTo>
                  <a:cubicBezTo>
                    <a:pt x="0" y="70654"/>
                    <a:pt x="70654" y="0"/>
                    <a:pt x="157811" y="0"/>
                  </a:cubicBezTo>
                  <a:lnTo>
                    <a:pt x="2278396" y="0"/>
                  </a:lnTo>
                  <a:cubicBezTo>
                    <a:pt x="2365553" y="0"/>
                    <a:pt x="2436207" y="70654"/>
                    <a:pt x="2436207" y="157811"/>
                  </a:cubicBezTo>
                  <a:lnTo>
                    <a:pt x="2436207" y="1420299"/>
                  </a:lnTo>
                  <a:cubicBezTo>
                    <a:pt x="2436207" y="1507456"/>
                    <a:pt x="2365553" y="1578110"/>
                    <a:pt x="2278396" y="1578110"/>
                  </a:cubicBezTo>
                  <a:lnTo>
                    <a:pt x="157811" y="1578110"/>
                  </a:lnTo>
                  <a:cubicBezTo>
                    <a:pt x="70654" y="1578110"/>
                    <a:pt x="0" y="1507456"/>
                    <a:pt x="0" y="1420299"/>
                  </a:cubicBezTo>
                  <a:lnTo>
                    <a:pt x="0" y="157811"/>
                  </a:lnTo>
                  <a:close/>
                </a:path>
              </a:pathLst>
            </a:custGeom>
            <a:ln w="38100" cmpd="sng">
              <a:solidFill>
                <a:srgbClr val="00A53A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4108" tIns="497774" rIns="103246" bIns="103246" numCol="1" spcCol="1270" rtlCol="0" anchor="t" anchorCtr="0">
              <a:noAutofit/>
            </a:bodyPr>
            <a:lstStyle/>
            <a:p>
              <a:pPr marL="9144" lvl="1" indent="-192024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/>
                <a:buChar char="•"/>
              </a:pPr>
              <a:r>
                <a:rPr lang="es" sz="1500" dirty="0">
                  <a:latin typeface="Century Gothic"/>
                  <a:cs typeface="Century Gothic"/>
                </a:rPr>
                <a:t>Salud</a:t>
              </a:r>
            </a:p>
            <a:p>
              <a:pPr marL="9144" lvl="1" indent="-192024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/>
                <a:buChar char="•"/>
              </a:pPr>
              <a:r>
                <a:rPr lang="es" sz="1500" dirty="0">
                  <a:latin typeface="Century Gothic"/>
                  <a:cs typeface="Century Gothic"/>
                </a:rPr>
                <a:t>Comidas</a:t>
              </a:r>
              <a:endParaRPr lang="en-US" sz="1500" dirty="0">
                <a:latin typeface="Century Gothic"/>
                <a:cs typeface="Century Gothic"/>
              </a:endParaRPr>
            </a:p>
            <a:p>
              <a:pPr marL="9144" lvl="1" indent="-192024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/>
                <a:buChar char="•"/>
              </a:pPr>
              <a:r>
                <a:rPr lang="es" sz="1500" kern="1200" dirty="0">
                  <a:latin typeface="Century Gothic"/>
                  <a:cs typeface="Century Gothic"/>
                </a:rPr>
                <a:t>Siesta</a:t>
              </a:r>
              <a:endParaRPr lang="en-US" sz="1500" kern="1200" dirty="0">
                <a:latin typeface="Century Gothic"/>
                <a:cs typeface="Century Gothic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4225124" y="3970434"/>
              <a:ext cx="2337453" cy="2135381"/>
            </a:xfrm>
            <a:custGeom>
              <a:avLst/>
              <a:gdLst>
                <a:gd name="connsiteX0" fmla="*/ 0 w 2135380"/>
                <a:gd name="connsiteY0" fmla="*/ 2135380 h 2135380"/>
                <a:gd name="connsiteX1" fmla="*/ 2135380 w 2135380"/>
                <a:gd name="connsiteY1" fmla="*/ 0 h 2135380"/>
                <a:gd name="connsiteX2" fmla="*/ 2135380 w 2135380"/>
                <a:gd name="connsiteY2" fmla="*/ 2135380 h 2135380"/>
                <a:gd name="connsiteX3" fmla="*/ 0 w 2135380"/>
                <a:gd name="connsiteY3" fmla="*/ 2135380 h 213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5380" h="2135380">
                  <a:moveTo>
                    <a:pt x="2135380" y="0"/>
                  </a:moveTo>
                  <a:cubicBezTo>
                    <a:pt x="2135380" y="1179338"/>
                    <a:pt x="1179338" y="2135380"/>
                    <a:pt x="0" y="2135380"/>
                  </a:cubicBezTo>
                  <a:lnTo>
                    <a:pt x="0" y="0"/>
                  </a:lnTo>
                  <a:lnTo>
                    <a:pt x="2135380" y="0"/>
                  </a:lnTo>
                  <a:close/>
                </a:path>
              </a:pathLst>
            </a:custGeom>
            <a:solidFill>
              <a:srgbClr val="00A53A"/>
            </a:solidFill>
            <a:ln w="38100" cmpd="sng"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352" tIns="149353" rIns="774790" bIns="774790" numCol="1" spcCol="1270" rtlCol="0" anchor="ctr" anchorCtr="0">
              <a:noAutofit/>
            </a:bodyPr>
            <a:lstStyle/>
            <a:p>
              <a:pPr lvl="0" algn="ctr" defTabSz="933450" rtl="0">
                <a:lnSpc>
                  <a:spcPct val="90000"/>
                </a:lnSpc>
              </a:pPr>
              <a:endParaRPr lang="en-US" sz="2800" kern="1200" dirty="0">
                <a:latin typeface="Century Gothic"/>
                <a:cs typeface="Century Gothic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320073" y="4429807"/>
              <a:ext cx="1916545" cy="4247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Rutinas</a:t>
              </a:r>
              <a:endParaRPr lang="es-ES" sz="24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17090" y="3970434"/>
            <a:ext cx="3178542" cy="2317819"/>
            <a:chOff x="917090" y="3970434"/>
            <a:chExt cx="3178542" cy="2317819"/>
          </a:xfrm>
        </p:grpSpPr>
        <p:sp>
          <p:nvSpPr>
            <p:cNvPr id="11" name="Freeform 10"/>
            <p:cNvSpPr/>
            <p:nvPr/>
          </p:nvSpPr>
          <p:spPr>
            <a:xfrm>
              <a:off x="927938" y="4877122"/>
              <a:ext cx="2436207" cy="1411131"/>
            </a:xfrm>
            <a:custGeom>
              <a:avLst/>
              <a:gdLst>
                <a:gd name="connsiteX0" fmla="*/ 0 w 2436207"/>
                <a:gd name="connsiteY0" fmla="*/ 157811 h 1578110"/>
                <a:gd name="connsiteX1" fmla="*/ 157811 w 2436207"/>
                <a:gd name="connsiteY1" fmla="*/ 0 h 1578110"/>
                <a:gd name="connsiteX2" fmla="*/ 2278396 w 2436207"/>
                <a:gd name="connsiteY2" fmla="*/ 0 h 1578110"/>
                <a:gd name="connsiteX3" fmla="*/ 2436207 w 2436207"/>
                <a:gd name="connsiteY3" fmla="*/ 157811 h 1578110"/>
                <a:gd name="connsiteX4" fmla="*/ 2436207 w 2436207"/>
                <a:gd name="connsiteY4" fmla="*/ 1420299 h 1578110"/>
                <a:gd name="connsiteX5" fmla="*/ 2278396 w 2436207"/>
                <a:gd name="connsiteY5" fmla="*/ 1578110 h 1578110"/>
                <a:gd name="connsiteX6" fmla="*/ 157811 w 2436207"/>
                <a:gd name="connsiteY6" fmla="*/ 1578110 h 1578110"/>
                <a:gd name="connsiteX7" fmla="*/ 0 w 2436207"/>
                <a:gd name="connsiteY7" fmla="*/ 1420299 h 1578110"/>
                <a:gd name="connsiteX8" fmla="*/ 0 w 2436207"/>
                <a:gd name="connsiteY8" fmla="*/ 157811 h 157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6207" h="1578110">
                  <a:moveTo>
                    <a:pt x="0" y="157811"/>
                  </a:moveTo>
                  <a:cubicBezTo>
                    <a:pt x="0" y="70654"/>
                    <a:pt x="70654" y="0"/>
                    <a:pt x="157811" y="0"/>
                  </a:cubicBezTo>
                  <a:lnTo>
                    <a:pt x="2278396" y="0"/>
                  </a:lnTo>
                  <a:cubicBezTo>
                    <a:pt x="2365553" y="0"/>
                    <a:pt x="2436207" y="70654"/>
                    <a:pt x="2436207" y="157811"/>
                  </a:cubicBezTo>
                  <a:lnTo>
                    <a:pt x="2436207" y="1420299"/>
                  </a:lnTo>
                  <a:cubicBezTo>
                    <a:pt x="2436207" y="1507456"/>
                    <a:pt x="2365553" y="1578110"/>
                    <a:pt x="2278396" y="1578110"/>
                  </a:cubicBezTo>
                  <a:lnTo>
                    <a:pt x="157811" y="1578110"/>
                  </a:lnTo>
                  <a:cubicBezTo>
                    <a:pt x="70654" y="1578110"/>
                    <a:pt x="0" y="1507456"/>
                    <a:pt x="0" y="1420299"/>
                  </a:cubicBezTo>
                  <a:lnTo>
                    <a:pt x="0" y="157811"/>
                  </a:lnTo>
                  <a:close/>
                </a:path>
              </a:pathLst>
            </a:custGeom>
            <a:ln w="38100" cmpd="sng">
              <a:solidFill>
                <a:srgbClr val="00A53A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246" tIns="497774" rIns="834108" bIns="103246" numCol="1" spcCol="1270" rtlCol="0" anchor="t" anchorCtr="0">
              <a:noAutofit/>
            </a:bodyPr>
            <a:lstStyle/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600" kern="1200" dirty="0">
                <a:latin typeface="Century Gothic"/>
                <a:cs typeface="Century Gothic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1875363" y="3970434"/>
              <a:ext cx="2220269" cy="2135380"/>
            </a:xfrm>
            <a:custGeom>
              <a:avLst/>
              <a:gdLst>
                <a:gd name="connsiteX0" fmla="*/ 0 w 2135380"/>
                <a:gd name="connsiteY0" fmla="*/ 2135380 h 2135380"/>
                <a:gd name="connsiteX1" fmla="*/ 2135380 w 2135380"/>
                <a:gd name="connsiteY1" fmla="*/ 0 h 2135380"/>
                <a:gd name="connsiteX2" fmla="*/ 2135380 w 2135380"/>
                <a:gd name="connsiteY2" fmla="*/ 2135380 h 2135380"/>
                <a:gd name="connsiteX3" fmla="*/ 0 w 2135380"/>
                <a:gd name="connsiteY3" fmla="*/ 2135380 h 213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5380" h="2135380">
                  <a:moveTo>
                    <a:pt x="2135380" y="2135380"/>
                  </a:moveTo>
                  <a:cubicBezTo>
                    <a:pt x="956042" y="2135380"/>
                    <a:pt x="0" y="1179338"/>
                    <a:pt x="0" y="0"/>
                  </a:cubicBezTo>
                  <a:lnTo>
                    <a:pt x="2135380" y="0"/>
                  </a:lnTo>
                  <a:lnTo>
                    <a:pt x="2135380" y="2135380"/>
                  </a:lnTo>
                  <a:close/>
                </a:path>
              </a:pathLst>
            </a:custGeom>
            <a:solidFill>
              <a:srgbClr val="00A53A"/>
            </a:solidFill>
            <a:ln w="38100" cmpd="sng"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4790" tIns="149352" rIns="149352" bIns="774790" numCol="1" spcCol="1270" rtlCol="0" anchor="ctr" anchorCtr="0">
              <a:noAutofit/>
            </a:bodyPr>
            <a:lstStyle/>
            <a:p>
              <a:pPr lvl="0" algn="r" defTabSz="9334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>
                <a:latin typeface="Century Gothic"/>
                <a:cs typeface="Century Gothic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17090" y="5015334"/>
              <a:ext cx="1916545" cy="120032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" sz="1500" dirty="0">
                  <a:latin typeface="Century Gothic"/>
                  <a:cs typeface="Century Gothic"/>
                </a:rPr>
                <a:t>Simulacros </a:t>
              </a:r>
              <a:r>
                <a:rPr lang="es" sz="1500" dirty="0" smtClean="0">
                  <a:latin typeface="Century Gothic"/>
                  <a:cs typeface="Century Gothic"/>
                </a:rPr>
                <a:t/>
              </a:r>
              <a:br>
                <a:rPr lang="es" sz="1500" dirty="0" smtClean="0">
                  <a:latin typeface="Century Gothic"/>
                  <a:cs typeface="Century Gothic"/>
                </a:rPr>
              </a:br>
              <a:r>
                <a:rPr lang="es" sz="1500" dirty="0" smtClean="0">
                  <a:latin typeface="Century Gothic"/>
                  <a:cs typeface="Century Gothic"/>
                </a:rPr>
                <a:t>de </a:t>
              </a:r>
              <a:r>
                <a:rPr lang="es" sz="1500" dirty="0">
                  <a:latin typeface="Century Gothic"/>
                  <a:cs typeface="Century Gothic"/>
                </a:rPr>
                <a:t>incendio</a:t>
              </a: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" sz="1500" dirty="0">
                  <a:latin typeface="Century Gothic"/>
                  <a:cs typeface="Century Gothic"/>
                </a:rPr>
                <a:t>Excursiones </a:t>
              </a: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" sz="1500" dirty="0">
                  <a:latin typeface="Century Gothic"/>
                  <a:cs typeface="Century Gothic"/>
                </a:rPr>
                <a:t>Día de fotografías</a:t>
              </a:r>
              <a:endParaRPr lang="en-US" sz="1500" dirty="0">
                <a:latin typeface="Century Gothic"/>
                <a:cs typeface="Century Gothic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038342" y="4342974"/>
              <a:ext cx="1916545" cy="75713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lvl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Fuera de la rutina</a:t>
              </a:r>
              <a:endParaRPr lang="es-ES" sz="24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027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Powerpoint_template.pptx</Template>
  <TotalTime>10942</TotalTime>
  <Words>104</Words>
  <Application>Microsoft Macintosh PowerPoint</Application>
  <PresentationFormat>On-screen Show (4:3)</PresentationFormat>
  <Paragraphs>41</Paragraphs>
  <Slides>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Powerpoint_template</vt:lpstr>
      <vt:lpstr>Beneficios</vt:lpstr>
      <vt:lpstr>Tipos de reglas</vt:lpstr>
      <vt:lpstr>Actividad de aprendizaje</vt:lpstr>
      <vt:lpstr>PowerPoint Presentation</vt:lpstr>
    </vt:vector>
  </TitlesOfParts>
  <Company>UW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K. Chinda</dc:creator>
  <cp:lastModifiedBy>Jody Marx</cp:lastModifiedBy>
  <cp:revision>344</cp:revision>
  <cp:lastPrinted>2011-11-16T17:56:46Z</cp:lastPrinted>
  <dcterms:created xsi:type="dcterms:W3CDTF">2012-08-24T17:16:23Z</dcterms:created>
  <dcterms:modified xsi:type="dcterms:W3CDTF">2014-12-10T21:46:21Z</dcterms:modified>
</cp:coreProperties>
</file>