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handoutMasterIdLst>
    <p:handoutMasterId r:id="rId31"/>
  </p:handoutMasterIdLst>
  <p:sldIdLst>
    <p:sldId id="256" r:id="rId5"/>
    <p:sldId id="306" r:id="rId6"/>
    <p:sldId id="272" r:id="rId7"/>
    <p:sldId id="291" r:id="rId8"/>
    <p:sldId id="349" r:id="rId9"/>
    <p:sldId id="348" r:id="rId10"/>
    <p:sldId id="294" r:id="rId11"/>
    <p:sldId id="314" r:id="rId12"/>
    <p:sldId id="347" r:id="rId13"/>
    <p:sldId id="295" r:id="rId14"/>
    <p:sldId id="308" r:id="rId15"/>
    <p:sldId id="324" r:id="rId16"/>
    <p:sldId id="329" r:id="rId17"/>
    <p:sldId id="299" r:id="rId18"/>
    <p:sldId id="318" r:id="rId19"/>
    <p:sldId id="343" r:id="rId20"/>
    <p:sldId id="350" r:id="rId21"/>
    <p:sldId id="341" r:id="rId22"/>
    <p:sldId id="345" r:id="rId23"/>
    <p:sldId id="300" r:id="rId24"/>
    <p:sldId id="338" r:id="rId25"/>
    <p:sldId id="346" r:id="rId26"/>
    <p:sldId id="351" r:id="rId27"/>
    <p:sldId id="282" r:id="rId28"/>
    <p:sldId id="35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rrill, Sarah (ACF)" initials="MS(" lastIdx="3" clrIdx="0">
    <p:extLst>
      <p:ext uri="{19B8F6BF-5375-455C-9EA6-DF929625EA0E}">
        <p15:presenceInfo xmlns:p15="http://schemas.microsoft.com/office/powerpoint/2012/main" userId="S-1-5-21-1747495209-1248221918-2216747781-63300" providerId="AD"/>
      </p:ext>
    </p:extLst>
  </p:cmAuthor>
  <p:cmAuthor id="2" name="Treshawn Anderson" initials="TA" lastIdx="1" clrIdx="1">
    <p:extLst>
      <p:ext uri="{19B8F6BF-5375-455C-9EA6-DF929625EA0E}">
        <p15:presenceInfo xmlns:p15="http://schemas.microsoft.com/office/powerpoint/2012/main" userId="Treshawn Anders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4" clrMode="bw"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66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381CFA-D69F-4F5A-9420-DA682DC2B1A9}" v="13" dt="2019-11-14T19:02:03.3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59" autoAdjust="0"/>
    <p:restoredTop sz="94660"/>
  </p:normalViewPr>
  <p:slideViewPr>
    <p:cSldViewPr snapToGrid="0">
      <p:cViewPr varScale="1">
        <p:scale>
          <a:sx n="83" d="100"/>
          <a:sy n="83" d="100"/>
        </p:scale>
        <p:origin x="114" y="378"/>
      </p:cViewPr>
      <p:guideLst>
        <p:guide orient="horz" pos="2160"/>
        <p:guide pos="3840"/>
      </p:guideLst>
    </p:cSldViewPr>
  </p:slideViewPr>
  <p:notesTextViewPr>
    <p:cViewPr>
      <p:scale>
        <a:sx n="1" d="1"/>
        <a:sy n="1" d="1"/>
      </p:scale>
      <p:origin x="0" y="0"/>
    </p:cViewPr>
  </p:notesTextViewPr>
  <p:sorterViewPr>
    <p:cViewPr>
      <p:scale>
        <a:sx n="66" d="100"/>
        <a:sy n="66" d="100"/>
      </p:scale>
      <p:origin x="0" y="1056"/>
    </p:cViewPr>
  </p:sorterViewPr>
  <p:notesViewPr>
    <p:cSldViewPr snapToGrid="0">
      <p:cViewPr varScale="1">
        <p:scale>
          <a:sx n="53" d="100"/>
          <a:sy n="53" d="100"/>
        </p:scale>
        <p:origin x="2922"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le Burton" userId="8b011278-5f19-4c89-bed5-59098989f59c" providerId="ADAL" clId="{B5381CFA-D69F-4F5A-9420-DA682DC2B1A9}"/>
    <pc:docChg chg="undo custSel modSld">
      <pc:chgData name="Danielle Burton" userId="8b011278-5f19-4c89-bed5-59098989f59c" providerId="ADAL" clId="{B5381CFA-D69F-4F5A-9420-DA682DC2B1A9}" dt="2019-11-14T19:02:31.745" v="32" actId="1076"/>
      <pc:docMkLst>
        <pc:docMk/>
      </pc:docMkLst>
      <pc:sldChg chg="addSp delSp modSp modAnim">
        <pc:chgData name="Danielle Burton" userId="8b011278-5f19-4c89-bed5-59098989f59c" providerId="ADAL" clId="{B5381CFA-D69F-4F5A-9420-DA682DC2B1A9}" dt="2019-11-14T19:02:31.745" v="32" actId="1076"/>
        <pc:sldMkLst>
          <pc:docMk/>
          <pc:sldMk cId="3630610468" sldId="300"/>
        </pc:sldMkLst>
        <pc:picChg chg="del">
          <ac:chgData name="Danielle Burton" userId="8b011278-5f19-4c89-bed5-59098989f59c" providerId="ADAL" clId="{B5381CFA-D69F-4F5A-9420-DA682DC2B1A9}" dt="2019-11-14T18:53:15.812" v="7"/>
          <ac:picMkLst>
            <pc:docMk/>
            <pc:sldMk cId="3630610468" sldId="300"/>
            <ac:picMk id="3" creationId="{00000000-0000-0000-0000-000000000000}"/>
          </ac:picMkLst>
        </pc:picChg>
        <pc:picChg chg="add mod ord">
          <ac:chgData name="Danielle Burton" userId="8b011278-5f19-4c89-bed5-59098989f59c" providerId="ADAL" clId="{B5381CFA-D69F-4F5A-9420-DA682DC2B1A9}" dt="2019-11-14T19:02:23.506" v="30" actId="167"/>
          <ac:picMkLst>
            <pc:docMk/>
            <pc:sldMk cId="3630610468" sldId="300"/>
            <ac:picMk id="3" creationId="{1126DEC1-C344-49F6-BE5B-5DB5A11E3989}"/>
          </ac:picMkLst>
        </pc:picChg>
        <pc:picChg chg="add del mod">
          <ac:chgData name="Danielle Burton" userId="8b011278-5f19-4c89-bed5-59098989f59c" providerId="ADAL" clId="{B5381CFA-D69F-4F5A-9420-DA682DC2B1A9}" dt="2019-11-14T18:51:20.884" v="4"/>
          <ac:picMkLst>
            <pc:docMk/>
            <pc:sldMk cId="3630610468" sldId="300"/>
            <ac:picMk id="6" creationId="{68A2F745-C371-4B63-B42B-6AC8F63D25CD}"/>
          </ac:picMkLst>
        </pc:picChg>
        <pc:picChg chg="add del">
          <ac:chgData name="Danielle Burton" userId="8b011278-5f19-4c89-bed5-59098989f59c" providerId="ADAL" clId="{B5381CFA-D69F-4F5A-9420-DA682DC2B1A9}" dt="2019-11-14T18:52:47.849" v="6"/>
          <ac:picMkLst>
            <pc:docMk/>
            <pc:sldMk cId="3630610468" sldId="300"/>
            <ac:picMk id="7" creationId="{ADE15010-1F0F-4FC9-9E49-9368A11689B6}"/>
          </ac:picMkLst>
        </pc:picChg>
        <pc:picChg chg="add del mod">
          <ac:chgData name="Danielle Burton" userId="8b011278-5f19-4c89-bed5-59098989f59c" providerId="ADAL" clId="{B5381CFA-D69F-4F5A-9420-DA682DC2B1A9}" dt="2019-11-14T19:01:37.056" v="22" actId="478"/>
          <ac:picMkLst>
            <pc:docMk/>
            <pc:sldMk cId="3630610468" sldId="300"/>
            <ac:picMk id="8" creationId="{C59CBFA5-AA60-4F36-9E3D-501EAA94722E}"/>
          </ac:picMkLst>
        </pc:picChg>
        <pc:picChg chg="add mod">
          <ac:chgData name="Danielle Burton" userId="8b011278-5f19-4c89-bed5-59098989f59c" providerId="ADAL" clId="{B5381CFA-D69F-4F5A-9420-DA682DC2B1A9}" dt="2019-11-14T19:02:31.745" v="32" actId="1076"/>
          <ac:picMkLst>
            <pc:docMk/>
            <pc:sldMk cId="3630610468" sldId="300"/>
            <ac:picMk id="9" creationId="{3AE956BA-E1AB-444A-9BE5-3B49D200E0A3}"/>
          </ac:picMkLst>
        </pc:picChg>
      </pc:sldChg>
      <pc:sldChg chg="addSp delSp modSp modAnim">
        <pc:chgData name="Danielle Burton" userId="8b011278-5f19-4c89-bed5-59098989f59c" providerId="ADAL" clId="{B5381CFA-D69F-4F5A-9420-DA682DC2B1A9}" dt="2019-11-14T18:56:22.090" v="19"/>
        <pc:sldMkLst>
          <pc:docMk/>
          <pc:sldMk cId="3922317818" sldId="338"/>
        </pc:sldMkLst>
        <pc:picChg chg="del">
          <ac:chgData name="Danielle Burton" userId="8b011278-5f19-4c89-bed5-59098989f59c" providerId="ADAL" clId="{B5381CFA-D69F-4F5A-9420-DA682DC2B1A9}" dt="2019-11-14T18:55:24.569" v="13"/>
          <ac:picMkLst>
            <pc:docMk/>
            <pc:sldMk cId="3922317818" sldId="338"/>
            <ac:picMk id="3" creationId="{00000000-0000-0000-0000-000000000000}"/>
          </ac:picMkLst>
        </pc:picChg>
        <pc:picChg chg="add mod">
          <ac:chgData name="Danielle Burton" userId="8b011278-5f19-4c89-bed5-59098989f59c" providerId="ADAL" clId="{B5381CFA-D69F-4F5A-9420-DA682DC2B1A9}" dt="2019-11-14T18:55:33.877" v="15" actId="1076"/>
          <ac:picMkLst>
            <pc:docMk/>
            <pc:sldMk cId="3922317818" sldId="338"/>
            <ac:picMk id="4" creationId="{C4FE9DFA-C4CA-4C90-87FC-C908B9E9FDA1}"/>
          </ac:picMkLst>
        </pc:picChg>
        <pc:picChg chg="add mod">
          <ac:chgData name="Danielle Burton" userId="8b011278-5f19-4c89-bed5-59098989f59c" providerId="ADAL" clId="{B5381CFA-D69F-4F5A-9420-DA682DC2B1A9}" dt="2019-11-14T18:56:22.090" v="19"/>
          <ac:picMkLst>
            <pc:docMk/>
            <pc:sldMk cId="3922317818" sldId="338"/>
            <ac:picMk id="5" creationId="{C86A4F81-EBB8-45A3-9FDE-9955E7712C7B}"/>
          </ac:picMkLst>
        </pc:picChg>
      </pc:sldChg>
    </pc:docChg>
  </pc:docChgLst>
  <pc:docChgLst>
    <pc:chgData name="Treshawn Anderson" userId="8c75b154d1ffb6ee" providerId="OrgId" clId="{579946F6-7DC2-4239-BE3B-2BD06CFFC31B}"/>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86F305D-37CA-804A-A019-AE516D159A04}" type="datetimeFigureOut">
              <a:rPr lang="en-US" smtClean="0"/>
              <a:t>11/14/2019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9CD8E83-C824-9445-AE49-1D3FB216C741}" type="slidenum">
              <a:rPr lang="en-US" smtClean="0"/>
              <a:t>‹#›</a:t>
            </a:fld>
            <a:endParaRPr lang="en-US"/>
          </a:p>
        </p:txBody>
      </p:sp>
    </p:spTree>
    <p:extLst>
      <p:ext uri="{BB962C8B-B14F-4D97-AF65-F5344CB8AC3E}">
        <p14:creationId xmlns:p14="http://schemas.microsoft.com/office/powerpoint/2010/main" val="1346210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4A9B35-EC63-0C43-8FC4-0902FD46BBE1}" type="datetimeFigureOut">
              <a:rPr lang="en-US" smtClean="0"/>
              <a:t>11/14/2019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7C76E8-627B-3643-9FEF-CC05E162B6EF}" type="slidenum">
              <a:rPr lang="en-US" smtClean="0"/>
              <a:t>‹#›</a:t>
            </a:fld>
            <a:endParaRPr lang="en-US"/>
          </a:p>
        </p:txBody>
      </p:sp>
    </p:spTree>
    <p:extLst>
      <p:ext uri="{BB962C8B-B14F-4D97-AF65-F5344CB8AC3E}">
        <p14:creationId xmlns:p14="http://schemas.microsoft.com/office/powerpoint/2010/main" val="21344422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FF6CDF-794E-4427-A88F-D37E84A406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4531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7C76E8-627B-3643-9FEF-CC05E162B6EF}" type="slidenum">
              <a:rPr lang="en-US" smtClean="0"/>
              <a:t>4</a:t>
            </a:fld>
            <a:endParaRPr lang="en-US"/>
          </a:p>
        </p:txBody>
      </p:sp>
    </p:spTree>
    <p:extLst>
      <p:ext uri="{BB962C8B-B14F-4D97-AF65-F5344CB8AC3E}">
        <p14:creationId xmlns:p14="http://schemas.microsoft.com/office/powerpoint/2010/main" val="567910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7C76E8-627B-3643-9FEF-CC05E162B6EF}" type="slidenum">
              <a:rPr lang="en-US" smtClean="0"/>
              <a:t>18</a:t>
            </a:fld>
            <a:endParaRPr lang="en-US"/>
          </a:p>
        </p:txBody>
      </p:sp>
    </p:spTree>
    <p:extLst>
      <p:ext uri="{BB962C8B-B14F-4D97-AF65-F5344CB8AC3E}">
        <p14:creationId xmlns:p14="http://schemas.microsoft.com/office/powerpoint/2010/main" val="2221728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endParaRPr lang="en-US" dirty="0"/>
          </a:p>
        </p:txBody>
      </p:sp>
      <p:sp>
        <p:nvSpPr>
          <p:cNvPr id="4" name="Slide Number Placeholder 3"/>
          <p:cNvSpPr>
            <a:spLocks noGrp="1"/>
          </p:cNvSpPr>
          <p:nvPr>
            <p:ph type="sldNum" sz="quarter" idx="10"/>
          </p:nvPr>
        </p:nvSpPr>
        <p:spPr/>
        <p:txBody>
          <a:bodyPr/>
          <a:lstStyle/>
          <a:p>
            <a:fld id="{467C76E8-627B-3643-9FEF-CC05E162B6EF}" type="slidenum">
              <a:rPr lang="en-US" smtClean="0"/>
              <a:t>22</a:t>
            </a:fld>
            <a:endParaRPr lang="en-US"/>
          </a:p>
        </p:txBody>
      </p:sp>
    </p:spTree>
    <p:extLst>
      <p:ext uri="{BB962C8B-B14F-4D97-AF65-F5344CB8AC3E}">
        <p14:creationId xmlns:p14="http://schemas.microsoft.com/office/powerpoint/2010/main" val="3948861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endParaRPr lang="en-US" dirty="0"/>
          </a:p>
        </p:txBody>
      </p:sp>
      <p:sp>
        <p:nvSpPr>
          <p:cNvPr id="4" name="Slide Number Placeholder 3"/>
          <p:cNvSpPr>
            <a:spLocks noGrp="1"/>
          </p:cNvSpPr>
          <p:nvPr>
            <p:ph type="sldNum" sz="quarter" idx="10"/>
          </p:nvPr>
        </p:nvSpPr>
        <p:spPr/>
        <p:txBody>
          <a:bodyPr/>
          <a:lstStyle/>
          <a:p>
            <a:fld id="{467C76E8-627B-3643-9FEF-CC05E162B6EF}" type="slidenum">
              <a:rPr lang="en-US" smtClean="0"/>
              <a:t>23</a:t>
            </a:fld>
            <a:endParaRPr lang="en-US"/>
          </a:p>
        </p:txBody>
      </p:sp>
    </p:spTree>
    <p:extLst>
      <p:ext uri="{BB962C8B-B14F-4D97-AF65-F5344CB8AC3E}">
        <p14:creationId xmlns:p14="http://schemas.microsoft.com/office/powerpoint/2010/main" val="34032755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his is not need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DCA87-6718-4B11-ACDA-C3CAD95013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86EA02-5309-4A7C-97AE-67572CEA20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9B18CC-32F2-406F-A82D-B343E746411C}"/>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11/14/2019</a:t>
            </a:fld>
            <a:endParaRPr lang="en-US"/>
          </a:p>
        </p:txBody>
      </p:sp>
      <p:sp>
        <p:nvSpPr>
          <p:cNvPr id="5" name="Footer Placeholder 4">
            <a:extLst>
              <a:ext uri="{FF2B5EF4-FFF2-40B4-BE49-F238E27FC236}">
                <a16:creationId xmlns:a16="http://schemas.microsoft.com/office/drawing/2014/main" id="{45D731B8-4D12-4383-AEAF-3DCC417374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6F08F3-6AA2-4880-B565-24ADBA362013}"/>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8" name="Picture 7">
            <a:extLst>
              <a:ext uri="{FF2B5EF4-FFF2-40B4-BE49-F238E27FC236}">
                <a16:creationId xmlns:a16="http://schemas.microsoft.com/office/drawing/2014/main" id="{E8FE7B8F-2F6F-4E8A-ACC3-A5E78D3B484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9" name="Picture 8">
            <a:extLst>
              <a:ext uri="{FF2B5EF4-FFF2-40B4-BE49-F238E27FC236}">
                <a16:creationId xmlns:a16="http://schemas.microsoft.com/office/drawing/2014/main" id="{6758E707-2758-4A96-98AE-211E09AC9AE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2210643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97E29-D7BD-4564-9DD0-6FBE920E6ED9}"/>
              </a:ext>
            </a:extLst>
          </p:cNvPr>
          <p:cNvSpPr>
            <a:spLocks noGrp="1"/>
          </p:cNvSpPr>
          <p:nvPr>
            <p:ph type="title"/>
          </p:nvPr>
        </p:nvSpPr>
        <p:spPr>
          <a:xfrm>
            <a:off x="838200" y="365125"/>
            <a:ext cx="10515600" cy="962459"/>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B5F82E2-91E1-4645-907D-3A0DBF82F58F}"/>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B464F08-90DD-485A-80DC-EE4A93D21991}"/>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11/14/2019</a:t>
            </a:fld>
            <a:endParaRPr lang="en-US"/>
          </a:p>
        </p:txBody>
      </p:sp>
      <p:sp>
        <p:nvSpPr>
          <p:cNvPr id="5" name="Footer Placeholder 4">
            <a:extLst>
              <a:ext uri="{FF2B5EF4-FFF2-40B4-BE49-F238E27FC236}">
                <a16:creationId xmlns:a16="http://schemas.microsoft.com/office/drawing/2014/main" id="{205BF607-0DF4-4BF0-99C6-4EEED61396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3BDE48-251C-462F-A9E9-8C20CD71CD94}"/>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7" name="Content Placeholder 4">
            <a:extLst>
              <a:ext uri="{FF2B5EF4-FFF2-40B4-BE49-F238E27FC236}">
                <a16:creationId xmlns:a16="http://schemas.microsoft.com/office/drawing/2014/main" id="{168794A4-6746-4BD1-9562-7991C59DB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185334"/>
            <a:ext cx="10515600" cy="142250"/>
          </a:xfrm>
          <a:prstGeom prst="rect">
            <a:avLst/>
          </a:prstGeom>
        </p:spPr>
      </p:pic>
      <p:pic>
        <p:nvPicPr>
          <p:cNvPr id="10" name="Picture 9">
            <a:extLst>
              <a:ext uri="{FF2B5EF4-FFF2-40B4-BE49-F238E27FC236}">
                <a16:creationId xmlns:a16="http://schemas.microsoft.com/office/drawing/2014/main" id="{29F79A38-6CD0-4066-9D39-68C996B4E1E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11" name="Picture 10">
            <a:extLst>
              <a:ext uri="{FF2B5EF4-FFF2-40B4-BE49-F238E27FC236}">
                <a16:creationId xmlns:a16="http://schemas.microsoft.com/office/drawing/2014/main" id="{C2D11C08-7E4B-4240-B412-5D0B509027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1597941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2295F-E6A2-48C9-AA8F-E678C643336C}"/>
              </a:ext>
            </a:extLst>
          </p:cNvPr>
          <p:cNvSpPr>
            <a:spLocks noGrp="1"/>
          </p:cNvSpPr>
          <p:nvPr>
            <p:ph type="title"/>
          </p:nvPr>
        </p:nvSpPr>
        <p:spPr>
          <a:xfrm>
            <a:off x="838200" y="365125"/>
            <a:ext cx="10515600" cy="962459"/>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5D588DB-3C9C-4B98-9195-43026C8D1BF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22A6F6-DB0D-4B34-8A5C-E40E9030060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8E5414-E16B-4479-A3E1-64747F445AD3}"/>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11/14/2019</a:t>
            </a:fld>
            <a:endParaRPr lang="en-US"/>
          </a:p>
        </p:txBody>
      </p:sp>
      <p:sp>
        <p:nvSpPr>
          <p:cNvPr id="6" name="Footer Placeholder 5">
            <a:extLst>
              <a:ext uri="{FF2B5EF4-FFF2-40B4-BE49-F238E27FC236}">
                <a16:creationId xmlns:a16="http://schemas.microsoft.com/office/drawing/2014/main" id="{E917BA76-4374-4112-A76D-64A8E3DEE1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BF06119-8E55-41DF-A6D9-E69E294CCA57}"/>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8" name="Content Placeholder 4">
            <a:extLst>
              <a:ext uri="{FF2B5EF4-FFF2-40B4-BE49-F238E27FC236}">
                <a16:creationId xmlns:a16="http://schemas.microsoft.com/office/drawing/2014/main" id="{333EA2E9-E8AB-45CE-B58F-989B419D2E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185334"/>
            <a:ext cx="10515600" cy="142250"/>
          </a:xfrm>
          <a:prstGeom prst="rect">
            <a:avLst/>
          </a:prstGeom>
        </p:spPr>
      </p:pic>
      <p:pic>
        <p:nvPicPr>
          <p:cNvPr id="9" name="Picture 8">
            <a:extLst>
              <a:ext uri="{FF2B5EF4-FFF2-40B4-BE49-F238E27FC236}">
                <a16:creationId xmlns:a16="http://schemas.microsoft.com/office/drawing/2014/main" id="{3172CF27-AD3F-4F0F-B2AB-9AECCB2E552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10" name="Picture 9">
            <a:extLst>
              <a:ext uri="{FF2B5EF4-FFF2-40B4-BE49-F238E27FC236}">
                <a16:creationId xmlns:a16="http://schemas.microsoft.com/office/drawing/2014/main" id="{B5A8A235-194F-411B-891A-8CEFA36B13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2809147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D4A7E-A688-4E13-AE6F-376D04B15A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68FDDD-FE61-461E-B8CD-D904A5223C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C19003A-7E2A-4A88-A273-F8091EDB03B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5E2D82-5797-4334-B5F9-3ECD0A4F10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C9AF3BE-164C-4DE8-9D39-0C3BB96BF73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6A85F0-8328-4A3C-9E10-FFCC49A3E2D5}"/>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11/14/2019</a:t>
            </a:fld>
            <a:endParaRPr lang="en-US"/>
          </a:p>
        </p:txBody>
      </p:sp>
      <p:sp>
        <p:nvSpPr>
          <p:cNvPr id="8" name="Footer Placeholder 7">
            <a:extLst>
              <a:ext uri="{FF2B5EF4-FFF2-40B4-BE49-F238E27FC236}">
                <a16:creationId xmlns:a16="http://schemas.microsoft.com/office/drawing/2014/main" id="{297825FA-71E5-42D0-A69E-AB86CA3B2A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173569E-43ED-4E83-8BF6-093E6883F9C4}"/>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10" name="Picture 9">
            <a:extLst>
              <a:ext uri="{FF2B5EF4-FFF2-40B4-BE49-F238E27FC236}">
                <a16:creationId xmlns:a16="http://schemas.microsoft.com/office/drawing/2014/main" id="{CBEF493B-E6A9-4C8E-8012-A947C534FA2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11" name="Picture 10">
            <a:extLst>
              <a:ext uri="{FF2B5EF4-FFF2-40B4-BE49-F238E27FC236}">
                <a16:creationId xmlns:a16="http://schemas.microsoft.com/office/drawing/2014/main" id="{215CACF0-901A-494E-BD8A-D23C97EAAB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2432978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204C2-91EA-48C9-A155-980C50D84292}"/>
              </a:ext>
            </a:extLst>
          </p:cNvPr>
          <p:cNvSpPr>
            <a:spLocks noGrp="1"/>
          </p:cNvSpPr>
          <p:nvPr>
            <p:ph type="title"/>
          </p:nvPr>
        </p:nvSpPr>
        <p:spPr>
          <a:xfrm>
            <a:off x="838200" y="365125"/>
            <a:ext cx="10515600" cy="962459"/>
          </a:xfrm>
        </p:spPr>
        <p:txBody>
          <a:bodyPr/>
          <a:lstStyle/>
          <a:p>
            <a:r>
              <a:rPr lang="en-US"/>
              <a:t>Click to edit Master title style</a:t>
            </a:r>
          </a:p>
        </p:txBody>
      </p:sp>
      <p:sp>
        <p:nvSpPr>
          <p:cNvPr id="3" name="Date Placeholder 2">
            <a:extLst>
              <a:ext uri="{FF2B5EF4-FFF2-40B4-BE49-F238E27FC236}">
                <a16:creationId xmlns:a16="http://schemas.microsoft.com/office/drawing/2014/main" id="{9447D938-A0DE-4D3F-A11E-4BCD8FD4054C}"/>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11/14/2019</a:t>
            </a:fld>
            <a:endParaRPr lang="en-US"/>
          </a:p>
        </p:txBody>
      </p:sp>
      <p:sp>
        <p:nvSpPr>
          <p:cNvPr id="4" name="Footer Placeholder 3">
            <a:extLst>
              <a:ext uri="{FF2B5EF4-FFF2-40B4-BE49-F238E27FC236}">
                <a16:creationId xmlns:a16="http://schemas.microsoft.com/office/drawing/2014/main" id="{F25DB100-4AAA-4BF0-B82D-EF8B07218D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6982B8E-BC79-4E84-B703-2E1BD210BBCF}"/>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6" name="Content Placeholder 4">
            <a:extLst>
              <a:ext uri="{FF2B5EF4-FFF2-40B4-BE49-F238E27FC236}">
                <a16:creationId xmlns:a16="http://schemas.microsoft.com/office/drawing/2014/main" id="{3017CFD4-F8EB-4F6B-B4FC-7D4C42F827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185334"/>
            <a:ext cx="10515600" cy="142250"/>
          </a:xfrm>
          <a:prstGeom prst="rect">
            <a:avLst/>
          </a:prstGeom>
        </p:spPr>
      </p:pic>
      <p:pic>
        <p:nvPicPr>
          <p:cNvPr id="7" name="Picture 6">
            <a:extLst>
              <a:ext uri="{FF2B5EF4-FFF2-40B4-BE49-F238E27FC236}">
                <a16:creationId xmlns:a16="http://schemas.microsoft.com/office/drawing/2014/main" id="{458BA033-7F8C-45A0-BFFA-8C4A7A4E30F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8" name="Picture 7">
            <a:extLst>
              <a:ext uri="{FF2B5EF4-FFF2-40B4-BE49-F238E27FC236}">
                <a16:creationId xmlns:a16="http://schemas.microsoft.com/office/drawing/2014/main" id="{7A0D6B42-2626-465A-9E46-64ABE31CC2B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474447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fullscreen">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F72074-52E6-405E-91DB-2F59C65CAB6D}"/>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11/14/2019</a:t>
            </a:fld>
            <a:endParaRPr lang="en-US"/>
          </a:p>
        </p:txBody>
      </p:sp>
      <p:sp>
        <p:nvSpPr>
          <p:cNvPr id="3" name="Footer Placeholder 2">
            <a:extLst>
              <a:ext uri="{FF2B5EF4-FFF2-40B4-BE49-F238E27FC236}">
                <a16:creationId xmlns:a16="http://schemas.microsoft.com/office/drawing/2014/main" id="{A0C86D94-C871-404D-B845-3BA8BF69CC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87B515F-4FC9-4D2B-AB6B-369E69D5A23B}"/>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5" name="Picture 4">
            <a:extLst>
              <a:ext uri="{FF2B5EF4-FFF2-40B4-BE49-F238E27FC236}">
                <a16:creationId xmlns:a16="http://schemas.microsoft.com/office/drawing/2014/main" id="{5A9E9AC3-D69B-4A12-B584-876F0C68C65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6" name="Picture 5">
            <a:extLst>
              <a:ext uri="{FF2B5EF4-FFF2-40B4-BE49-F238E27FC236}">
                <a16:creationId xmlns:a16="http://schemas.microsoft.com/office/drawing/2014/main" id="{58290959-59C0-414F-AA3A-2534A4BBA8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611398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D5D48-39AD-4578-B9E7-800A007B7F7B}"/>
              </a:ext>
            </a:extLst>
          </p:cNvPr>
          <p:cNvSpPr>
            <a:spLocks noGrp="1"/>
          </p:cNvSpPr>
          <p:nvPr>
            <p:ph type="title"/>
          </p:nvPr>
        </p:nvSpPr>
        <p:spPr>
          <a:xfrm>
            <a:off x="839788" y="457200"/>
            <a:ext cx="3932237" cy="870384"/>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84E1220A-F6A6-4E12-BCC5-A4D3BC9A3ED0}"/>
              </a:ext>
            </a:extLst>
          </p:cNvPr>
          <p:cNvSpPr>
            <a:spLocks noGrp="1"/>
          </p:cNvSpPr>
          <p:nvPr>
            <p:ph idx="1"/>
          </p:nvPr>
        </p:nvSpPr>
        <p:spPr>
          <a:xfrm>
            <a:off x="5183188" y="1564104"/>
            <a:ext cx="6172200" cy="429694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6DB1E6DE-414D-4E4F-BA0E-E84CE62660DA}"/>
              </a:ext>
            </a:extLst>
          </p:cNvPr>
          <p:cNvSpPr>
            <a:spLocks noGrp="1"/>
          </p:cNvSpPr>
          <p:nvPr>
            <p:ph type="body" sz="half" idx="2"/>
          </p:nvPr>
        </p:nvSpPr>
        <p:spPr>
          <a:xfrm>
            <a:off x="839788" y="1564104"/>
            <a:ext cx="3932237" cy="430488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2C2971-DEAF-4AF1-A40C-0D70A7315C84}"/>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11/14/2019</a:t>
            </a:fld>
            <a:endParaRPr lang="en-US"/>
          </a:p>
        </p:txBody>
      </p:sp>
      <p:sp>
        <p:nvSpPr>
          <p:cNvPr id="6" name="Footer Placeholder 5">
            <a:extLst>
              <a:ext uri="{FF2B5EF4-FFF2-40B4-BE49-F238E27FC236}">
                <a16:creationId xmlns:a16="http://schemas.microsoft.com/office/drawing/2014/main" id="{C354DD35-FF78-432A-8386-457086B664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69039DE-84D5-4246-B777-681AD6B1219A}"/>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8" name="Content Placeholder 4">
            <a:extLst>
              <a:ext uri="{FF2B5EF4-FFF2-40B4-BE49-F238E27FC236}">
                <a16:creationId xmlns:a16="http://schemas.microsoft.com/office/drawing/2014/main" id="{EA53FFFF-5D75-4884-9DC5-7DC50253CF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185334"/>
            <a:ext cx="10515600" cy="142250"/>
          </a:xfrm>
          <a:prstGeom prst="rect">
            <a:avLst/>
          </a:prstGeom>
        </p:spPr>
      </p:pic>
      <p:pic>
        <p:nvPicPr>
          <p:cNvPr id="9" name="Picture 8">
            <a:extLst>
              <a:ext uri="{FF2B5EF4-FFF2-40B4-BE49-F238E27FC236}">
                <a16:creationId xmlns:a16="http://schemas.microsoft.com/office/drawing/2014/main" id="{18C5699F-09F6-4206-A5ED-86193E98391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10" name="Picture 9">
            <a:extLst>
              <a:ext uri="{FF2B5EF4-FFF2-40B4-BE49-F238E27FC236}">
                <a16:creationId xmlns:a16="http://schemas.microsoft.com/office/drawing/2014/main" id="{688BE06E-D2DD-44AB-930C-A377ACB5D81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066160" y="134654"/>
            <a:ext cx="1266738" cy="993893"/>
          </a:xfrm>
          <a:prstGeom prst="rect">
            <a:avLst/>
          </a:prstGeom>
        </p:spPr>
      </p:pic>
      <p:pic>
        <p:nvPicPr>
          <p:cNvPr id="11" name="Picture 10">
            <a:extLst>
              <a:ext uri="{FF2B5EF4-FFF2-40B4-BE49-F238E27FC236}">
                <a16:creationId xmlns:a16="http://schemas.microsoft.com/office/drawing/2014/main" id="{1183542B-566C-4E3A-BDE3-3262125F8BE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415590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8047E-4F8B-42A2-9F0D-F872BCC57E8A}"/>
              </a:ext>
            </a:extLst>
          </p:cNvPr>
          <p:cNvSpPr>
            <a:spLocks noGrp="1"/>
          </p:cNvSpPr>
          <p:nvPr>
            <p:ph type="title"/>
          </p:nvPr>
        </p:nvSpPr>
        <p:spPr>
          <a:xfrm>
            <a:off x="839788" y="457200"/>
            <a:ext cx="3932237" cy="870384"/>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6C3CD609-6B30-4158-8A1D-2576936F7742}"/>
              </a:ext>
            </a:extLst>
          </p:cNvPr>
          <p:cNvSpPr>
            <a:spLocks noGrp="1"/>
          </p:cNvSpPr>
          <p:nvPr>
            <p:ph type="pic" idx="1"/>
          </p:nvPr>
        </p:nvSpPr>
        <p:spPr>
          <a:xfrm>
            <a:off x="5183188" y="1327584"/>
            <a:ext cx="6172200" cy="453346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BE2C2C-C3C8-4D9D-AC29-3722735026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E990419-3CFB-4114-80D8-4F18C9597DEA}"/>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11/14/2019</a:t>
            </a:fld>
            <a:endParaRPr lang="en-US"/>
          </a:p>
        </p:txBody>
      </p:sp>
      <p:sp>
        <p:nvSpPr>
          <p:cNvPr id="6" name="Footer Placeholder 5">
            <a:extLst>
              <a:ext uri="{FF2B5EF4-FFF2-40B4-BE49-F238E27FC236}">
                <a16:creationId xmlns:a16="http://schemas.microsoft.com/office/drawing/2014/main" id="{3936CB2A-5EAD-49DD-ACA2-ECD8486097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8D20D2F-1BE7-485B-BFFF-27655BF7153D}"/>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8" name="Content Placeholder 4">
            <a:extLst>
              <a:ext uri="{FF2B5EF4-FFF2-40B4-BE49-F238E27FC236}">
                <a16:creationId xmlns:a16="http://schemas.microsoft.com/office/drawing/2014/main" id="{650D1F96-2BC4-4091-B7DB-7E4AF7BC0F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185334"/>
            <a:ext cx="10515600" cy="142250"/>
          </a:xfrm>
          <a:prstGeom prst="rect">
            <a:avLst/>
          </a:prstGeom>
        </p:spPr>
      </p:pic>
      <p:pic>
        <p:nvPicPr>
          <p:cNvPr id="9" name="Picture 8">
            <a:extLst>
              <a:ext uri="{FF2B5EF4-FFF2-40B4-BE49-F238E27FC236}">
                <a16:creationId xmlns:a16="http://schemas.microsoft.com/office/drawing/2014/main" id="{11EBE06C-76C7-463A-933E-437BD82E75B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10" name="Picture 9">
            <a:extLst>
              <a:ext uri="{FF2B5EF4-FFF2-40B4-BE49-F238E27FC236}">
                <a16:creationId xmlns:a16="http://schemas.microsoft.com/office/drawing/2014/main" id="{F603C0AD-145F-4FBF-B9D9-E5707936F02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3660058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ection Brea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0A35419-6147-4661-8BDA-E07612AEF712}"/>
              </a:ext>
            </a:extLst>
          </p:cNvPr>
          <p:cNvSpPr/>
          <p:nvPr userDrawn="1"/>
        </p:nvSpPr>
        <p:spPr>
          <a:xfrm>
            <a:off x="1" y="0"/>
            <a:ext cx="948906" cy="6858000"/>
          </a:xfrm>
          <a:prstGeom prst="rect">
            <a:avLst/>
          </a:prstGeom>
          <a:solidFill>
            <a:srgbClr val="186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A8047E-4F8B-42A2-9F0D-F872BCC57E8A}"/>
              </a:ext>
            </a:extLst>
          </p:cNvPr>
          <p:cNvSpPr>
            <a:spLocks noGrp="1"/>
          </p:cNvSpPr>
          <p:nvPr>
            <p:ph type="title"/>
          </p:nvPr>
        </p:nvSpPr>
        <p:spPr>
          <a:xfrm>
            <a:off x="6291683" y="434350"/>
            <a:ext cx="3932237" cy="870384"/>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6C3CD609-6B30-4158-8A1D-2576936F7742}"/>
              </a:ext>
            </a:extLst>
          </p:cNvPr>
          <p:cNvSpPr>
            <a:spLocks noGrp="1"/>
          </p:cNvSpPr>
          <p:nvPr>
            <p:ph type="pic" idx="1"/>
          </p:nvPr>
        </p:nvSpPr>
        <p:spPr>
          <a:xfrm>
            <a:off x="948907" y="0"/>
            <a:ext cx="4986068"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4BE2C2C-C3C8-4D9D-AC29-3722735026EF}"/>
              </a:ext>
            </a:extLst>
          </p:cNvPr>
          <p:cNvSpPr>
            <a:spLocks noGrp="1"/>
          </p:cNvSpPr>
          <p:nvPr>
            <p:ph type="body" sz="half" idx="2"/>
          </p:nvPr>
        </p:nvSpPr>
        <p:spPr>
          <a:xfrm>
            <a:off x="6291683" y="1737503"/>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E990419-3CFB-4114-80D8-4F18C9597DEA}"/>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11/14/2019</a:t>
            </a:fld>
            <a:endParaRPr lang="en-US" dirty="0"/>
          </a:p>
        </p:txBody>
      </p:sp>
      <p:sp>
        <p:nvSpPr>
          <p:cNvPr id="6" name="Footer Placeholder 5">
            <a:extLst>
              <a:ext uri="{FF2B5EF4-FFF2-40B4-BE49-F238E27FC236}">
                <a16:creationId xmlns:a16="http://schemas.microsoft.com/office/drawing/2014/main" id="{3936CB2A-5EAD-49DD-ACA2-ECD8486097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8D20D2F-1BE7-485B-BFFF-27655BF7153D}"/>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9" name="Picture 8">
            <a:extLst>
              <a:ext uri="{FF2B5EF4-FFF2-40B4-BE49-F238E27FC236}">
                <a16:creationId xmlns:a16="http://schemas.microsoft.com/office/drawing/2014/main" id="{11EBE06C-76C7-463A-933E-437BD82E75B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spTree>
    <p:extLst>
      <p:ext uri="{BB962C8B-B14F-4D97-AF65-F5344CB8AC3E}">
        <p14:creationId xmlns:p14="http://schemas.microsoft.com/office/powerpoint/2010/main" val="3967996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401BDF-3040-4674-98E2-3E90B57DAD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73E270-3BB7-4B98-931A-8E5D28E4CB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80726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5.xml"/><Relationship Id="rId5" Type="http://schemas.openxmlformats.org/officeDocument/2006/relationships/image" Target="../media/image19.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eclkc.ohs.acf.hhs.gov/video/behavior-has-meaning-video-example-1" TargetMode="External"/><Relationship Id="rId2" Type="http://schemas.openxmlformats.org/officeDocument/2006/relationships/image" Target="../media/image22.png"/><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hyperlink" Target="https://eclkc.ohs.acf.hhs.gov/video/behavior-has-meaning-video-example-2" TargetMode="External"/><Relationship Id="rId2" Type="http://schemas.openxmlformats.org/officeDocument/2006/relationships/image" Target="../media/image24.png"/><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AFE2FE-3C24-4EC6-852D-033399C57F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 y="0"/>
            <a:ext cx="12185904" cy="6858000"/>
          </a:xfrm>
          <a:prstGeom prst="rect">
            <a:avLst/>
          </a:prstGeom>
        </p:spPr>
      </p:pic>
    </p:spTree>
    <p:extLst>
      <p:ext uri="{BB962C8B-B14F-4D97-AF65-F5344CB8AC3E}">
        <p14:creationId xmlns:p14="http://schemas.microsoft.com/office/powerpoint/2010/main" val="30399854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612331"/>
          </a:xfrm>
        </p:spPr>
        <p:txBody>
          <a:bodyPr>
            <a:noAutofit/>
          </a:bodyPr>
          <a:lstStyle/>
          <a:p>
            <a:pPr algn="ctr"/>
            <a:r>
              <a:rPr lang="en-US" dirty="0">
                <a:cs typeface="Chalkboard"/>
              </a:rPr>
              <a:t>“I’m trying to tell you something!</a:t>
            </a:r>
            <a:r>
              <a:rPr lang="en-US" dirty="0">
                <a:latin typeface="Chalkboard"/>
                <a:cs typeface="Chalkboard"/>
              </a:rPr>
              <a:t>”</a:t>
            </a:r>
            <a:br>
              <a:rPr lang="en-US" dirty="0">
                <a:latin typeface="Chalkboard"/>
                <a:cs typeface="Chalkboard"/>
              </a:rPr>
            </a:br>
            <a:br>
              <a:rPr lang="en-US" dirty="0"/>
            </a:br>
            <a:br>
              <a:rPr lang="en-US" dirty="0"/>
            </a:br>
            <a:endParaRPr lang="en-US" dirty="0">
              <a:cs typeface="Century Gothic"/>
            </a:endParaRPr>
          </a:p>
        </p:txBody>
      </p:sp>
      <p:pic>
        <p:nvPicPr>
          <p:cNvPr id="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96367" y="2265242"/>
            <a:ext cx="2615004" cy="3727004"/>
          </a:xfrm>
          <a:prstGeom prst="rect">
            <a:avLst/>
          </a:prstGeom>
        </p:spPr>
      </p:pic>
      <p:pic>
        <p:nvPicPr>
          <p:cNvPr id="6" name="Picture 5" descr="DSC_5732.jpg"/>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698686" y="2568822"/>
            <a:ext cx="4736248" cy="3151815"/>
          </a:xfrm>
          <a:prstGeom prst="rect">
            <a:avLst/>
          </a:prstGeom>
        </p:spPr>
      </p:pic>
      <p:pic>
        <p:nvPicPr>
          <p:cNvPr id="7" name="Picture 6"/>
          <p:cNvPicPr preferRelativeResize="0">
            <a:picLocks noChangeAspect="1" noChangeArrowheads="1"/>
          </p:cNvPicPr>
          <p:nvPr/>
        </p:nvPicPr>
        <p:blipFill>
          <a:blip r:embed="rId4">
            <a:lum bright="-30000" contrast="34000"/>
            <a:alphaModFix amt="85000"/>
          </a:blip>
          <a:srcRect l="20966" r="20966"/>
          <a:stretch>
            <a:fillRect/>
          </a:stretch>
        </p:blipFill>
        <p:spPr bwMode="auto">
          <a:xfrm>
            <a:off x="8827163" y="2291063"/>
            <a:ext cx="3198285" cy="3584241"/>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194478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327584"/>
          </a:xfrm>
        </p:spPr>
        <p:txBody>
          <a:bodyPr>
            <a:noAutofit/>
          </a:bodyPr>
          <a:lstStyle/>
          <a:p>
            <a:pPr marL="0" lvl="1" indent="0" algn="ctr">
              <a:defRPr/>
            </a:pPr>
            <a:r>
              <a:rPr lang="en-US" sz="4400" dirty="0">
                <a:latin typeface="+mj-lt"/>
              </a:rPr>
              <a:t>Behavior</a:t>
            </a:r>
          </a:p>
        </p:txBody>
      </p:sp>
      <p:sp>
        <p:nvSpPr>
          <p:cNvPr id="3" name="Content Placeholder 2"/>
          <p:cNvSpPr>
            <a:spLocks noGrp="1"/>
          </p:cNvSpPr>
          <p:nvPr>
            <p:ph idx="1"/>
          </p:nvPr>
        </p:nvSpPr>
        <p:spPr>
          <a:xfrm>
            <a:off x="625231" y="1423554"/>
            <a:ext cx="10728569" cy="4753409"/>
          </a:xfrm>
        </p:spPr>
        <p:txBody>
          <a:bodyPr>
            <a:normAutofit fontScale="92500" lnSpcReduction="10000"/>
          </a:bodyPr>
          <a:lstStyle/>
          <a:p>
            <a:pPr marL="320040" indent="0" algn="ctr">
              <a:spcBef>
                <a:spcPts val="3000"/>
              </a:spcBef>
              <a:buNone/>
              <a:defRPr/>
            </a:pPr>
            <a:r>
              <a:rPr lang="en-US" sz="3900" dirty="0"/>
              <a:t>Every communicative behavior can be </a:t>
            </a:r>
            <a:br>
              <a:rPr lang="en-US" sz="3900" dirty="0"/>
            </a:br>
            <a:r>
              <a:rPr lang="en-US" sz="3900" dirty="0"/>
              <a:t>described by its form and function.</a:t>
            </a:r>
            <a:endParaRPr lang="en-US" sz="3900" b="1" dirty="0">
              <a:solidFill>
                <a:srgbClr val="008000"/>
              </a:solidFill>
            </a:endParaRPr>
          </a:p>
          <a:p>
            <a:pPr marL="548640">
              <a:spcBef>
                <a:spcPts val="3000"/>
              </a:spcBef>
              <a:defRPr/>
            </a:pPr>
            <a:r>
              <a:rPr lang="en-US" sz="3400" b="1" dirty="0"/>
              <a:t>Form vs. Function</a:t>
            </a:r>
          </a:p>
          <a:p>
            <a:pPr marL="1005840" lvl="1">
              <a:spcBef>
                <a:spcPts val="3000"/>
              </a:spcBef>
              <a:defRPr/>
            </a:pPr>
            <a:r>
              <a:rPr lang="en-US" sz="3200" b="1" dirty="0"/>
              <a:t>Form</a:t>
            </a:r>
            <a:r>
              <a:rPr lang="en-US" sz="3000" dirty="0"/>
              <a:t>: </a:t>
            </a:r>
            <a:r>
              <a:rPr lang="en-US" sz="2800" dirty="0"/>
              <a:t>the behavior used to communicate</a:t>
            </a:r>
          </a:p>
          <a:p>
            <a:pPr marL="1463040" lvl="2">
              <a:spcBef>
                <a:spcPts val="3000"/>
              </a:spcBef>
              <a:defRPr/>
            </a:pPr>
            <a:r>
              <a:rPr lang="en-US" sz="2600" dirty="0"/>
              <a:t>What </a:t>
            </a:r>
            <a:r>
              <a:rPr lang="en-US" sz="2600" b="1" dirty="0"/>
              <a:t>is</a:t>
            </a:r>
            <a:r>
              <a:rPr lang="en-US" sz="2600" dirty="0"/>
              <a:t> the behavior?</a:t>
            </a:r>
          </a:p>
          <a:p>
            <a:pPr marL="1005840" lvl="1">
              <a:spcBef>
                <a:spcPts val="3000"/>
              </a:spcBef>
              <a:defRPr/>
            </a:pPr>
            <a:r>
              <a:rPr lang="en-US" sz="3200" b="1" dirty="0"/>
              <a:t>Function</a:t>
            </a:r>
            <a:r>
              <a:rPr lang="en-US" sz="3000" dirty="0"/>
              <a:t>:</a:t>
            </a:r>
            <a:r>
              <a:rPr lang="en-US" dirty="0"/>
              <a:t> </a:t>
            </a:r>
            <a:r>
              <a:rPr lang="en-US" sz="2800" dirty="0"/>
              <a:t>the reason behind the communicative behavior</a:t>
            </a:r>
          </a:p>
          <a:p>
            <a:pPr marL="1463040" lvl="2">
              <a:spcBef>
                <a:spcPts val="3000"/>
              </a:spcBef>
              <a:defRPr/>
            </a:pPr>
            <a:r>
              <a:rPr lang="en-US" sz="2600" dirty="0"/>
              <a:t>What is the </a:t>
            </a:r>
            <a:r>
              <a:rPr lang="en-US" sz="2600" b="1" dirty="0"/>
              <a:t>purpose</a:t>
            </a:r>
            <a:r>
              <a:rPr lang="en-US" sz="2600" dirty="0"/>
              <a:t> of the behavior from the child’s perspective? </a:t>
            </a:r>
          </a:p>
          <a:p>
            <a:pPr marL="1463040" lvl="2">
              <a:spcBef>
                <a:spcPts val="3000"/>
              </a:spcBef>
              <a:defRPr/>
            </a:pPr>
            <a:endParaRPr lang="en-US" sz="2600" dirty="0"/>
          </a:p>
          <a:p>
            <a:endParaRPr lang="en-US" dirty="0"/>
          </a:p>
        </p:txBody>
      </p:sp>
    </p:spTree>
    <p:extLst>
      <p:ext uri="{BB962C8B-B14F-4D97-AF65-F5344CB8AC3E}">
        <p14:creationId xmlns:p14="http://schemas.microsoft.com/office/powerpoint/2010/main" val="1900495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6448" y="365125"/>
            <a:ext cx="10587352" cy="962459"/>
          </a:xfrm>
        </p:spPr>
        <p:txBody>
          <a:bodyPr>
            <a:normAutofit/>
          </a:bodyPr>
          <a:lstStyle/>
          <a:p>
            <a:pPr algn="ctr"/>
            <a:r>
              <a:rPr lang="en-US" dirty="0"/>
              <a:t>Forms of Communication</a:t>
            </a:r>
          </a:p>
        </p:txBody>
      </p:sp>
      <p:sp>
        <p:nvSpPr>
          <p:cNvPr id="6" name="Content Placeholder 5"/>
          <p:cNvSpPr>
            <a:spLocks noGrp="1"/>
          </p:cNvSpPr>
          <p:nvPr>
            <p:ph idx="1"/>
          </p:nvPr>
        </p:nvSpPr>
        <p:spPr>
          <a:xfrm>
            <a:off x="838200" y="1488728"/>
            <a:ext cx="10515600" cy="4688235"/>
          </a:xfrm>
        </p:spPr>
        <p:txBody>
          <a:bodyPr>
            <a:normAutofit fontScale="92500" lnSpcReduction="10000"/>
          </a:bodyPr>
          <a:lstStyle/>
          <a:p>
            <a:pPr marL="1066800" lvl="1" indent="-609600"/>
            <a:r>
              <a:rPr lang="en-US" dirty="0">
                <a:ea typeface="ＭＳ Ｐゴシック" charset="0"/>
                <a:cs typeface="ＭＳ Ｐゴシック" charset="0"/>
              </a:rPr>
              <a:t>Crying</a:t>
            </a:r>
          </a:p>
          <a:p>
            <a:pPr marL="1066800" lvl="1" indent="-609600"/>
            <a:r>
              <a:rPr lang="en-US" dirty="0">
                <a:ea typeface="ＭＳ Ｐゴシック" charset="0"/>
                <a:cs typeface="ＭＳ Ｐゴシック" charset="0"/>
              </a:rPr>
              <a:t>Cooing </a:t>
            </a:r>
          </a:p>
          <a:p>
            <a:pPr marL="1066800" lvl="1" indent="-609600"/>
            <a:r>
              <a:rPr lang="en-US" dirty="0">
                <a:ea typeface="ＭＳ Ｐゴシック" charset="0"/>
                <a:cs typeface="ＭＳ Ｐゴシック" charset="0"/>
              </a:rPr>
              <a:t>Reaching for caregiver</a:t>
            </a:r>
          </a:p>
          <a:p>
            <a:pPr marL="1066800" lvl="1" indent="-609600"/>
            <a:r>
              <a:rPr lang="en-US" dirty="0">
                <a:ea typeface="ＭＳ Ｐゴシック" charset="0"/>
                <a:cs typeface="ＭＳ Ｐゴシック" charset="0"/>
              </a:rPr>
              <a:t>Kicking their legs</a:t>
            </a:r>
          </a:p>
          <a:p>
            <a:pPr marL="1066800" lvl="1" indent="-609600"/>
            <a:r>
              <a:rPr lang="en-US" dirty="0">
                <a:ea typeface="ＭＳ Ｐゴシック" charset="0"/>
                <a:cs typeface="ＭＳ Ｐゴシック" charset="0"/>
              </a:rPr>
              <a:t>Gaze aversion (looking away)</a:t>
            </a:r>
          </a:p>
          <a:p>
            <a:pPr marL="1066800" lvl="1" indent="-609600"/>
            <a:r>
              <a:rPr lang="en-US" dirty="0">
                <a:ea typeface="ＭＳ Ｐゴシック" charset="0"/>
                <a:cs typeface="ＭＳ Ｐゴシック" charset="0"/>
              </a:rPr>
              <a:t>Squealing</a:t>
            </a:r>
          </a:p>
          <a:p>
            <a:pPr marL="1066800" lvl="1" indent="-609600"/>
            <a:r>
              <a:rPr lang="en-US" dirty="0">
                <a:ea typeface="ＭＳ Ｐゴシック" charset="0"/>
                <a:cs typeface="ＭＳ Ｐゴシック" charset="0"/>
              </a:rPr>
              <a:t>Biting</a:t>
            </a:r>
          </a:p>
          <a:p>
            <a:pPr marL="1066800" lvl="1" indent="-609600"/>
            <a:r>
              <a:rPr lang="en-US" dirty="0">
                <a:ea typeface="ＭＳ Ｐゴシック" charset="0"/>
                <a:cs typeface="ＭＳ Ｐゴシック" charset="0"/>
              </a:rPr>
              <a:t>Tantrums</a:t>
            </a:r>
          </a:p>
          <a:p>
            <a:pPr marL="1066800" lvl="1" indent="-609600"/>
            <a:r>
              <a:rPr lang="en-US" dirty="0">
                <a:ea typeface="ＭＳ Ｐゴシック" charset="0"/>
                <a:cs typeface="ＭＳ Ｐゴシック" charset="0"/>
              </a:rPr>
              <a:t>Pointing</a:t>
            </a:r>
          </a:p>
          <a:p>
            <a:pPr marL="1066800" lvl="1" indent="-609600"/>
            <a:r>
              <a:rPr lang="en-US" dirty="0">
                <a:ea typeface="ＭＳ Ｐゴシック" charset="0"/>
                <a:cs typeface="ＭＳ Ｐゴシック" charset="0"/>
              </a:rPr>
              <a:t>Smiling</a:t>
            </a:r>
          </a:p>
          <a:p>
            <a:pPr marL="1066800" lvl="1" indent="-609600"/>
            <a:r>
              <a:rPr lang="en-US" dirty="0">
                <a:ea typeface="ＭＳ Ｐゴシック" charset="0"/>
                <a:cs typeface="ＭＳ Ｐゴシック" charset="0"/>
              </a:rPr>
              <a:t>Pulling adult</a:t>
            </a:r>
          </a:p>
          <a:p>
            <a:pPr marL="1066800" lvl="1" indent="-609600"/>
            <a:r>
              <a:rPr lang="en-US" dirty="0">
                <a:ea typeface="ＭＳ Ｐゴシック" charset="0"/>
                <a:cs typeface="ＭＳ Ｐゴシック" charset="0"/>
              </a:rPr>
              <a:t>Clapping </a:t>
            </a:r>
          </a:p>
          <a:p>
            <a:pPr marL="1066800" lvl="1" indent="-609600"/>
            <a:r>
              <a:rPr lang="en-US" dirty="0">
                <a:ea typeface="ＭＳ Ｐゴシック" charset="0"/>
                <a:cs typeface="ＭＳ Ｐゴシック" charset="0"/>
              </a:rPr>
              <a:t>Words</a:t>
            </a:r>
          </a:p>
          <a:p>
            <a:pPr marL="1066800" lvl="1" indent="-609600"/>
            <a:r>
              <a:rPr lang="en-US" dirty="0">
                <a:ea typeface="ＭＳ Ｐゴシック" charset="0"/>
                <a:cs typeface="ＭＳ Ｐゴシック" charset="0"/>
              </a:rPr>
              <a:t>Jumping</a:t>
            </a:r>
          </a:p>
          <a:p>
            <a:pPr marL="457200" lvl="1" indent="0">
              <a:buNone/>
            </a:pPr>
            <a:endParaRPr lang="en-US" dirty="0">
              <a:ea typeface="ＭＳ Ｐゴシック" charset="0"/>
              <a:cs typeface="ＭＳ Ｐゴシック" charset="0"/>
            </a:endParaRPr>
          </a:p>
          <a:p>
            <a:endParaRPr lang="en-US" dirty="0"/>
          </a:p>
          <a:p>
            <a:pPr lvl="1"/>
            <a:endParaRPr lang="en-US" dirty="0"/>
          </a:p>
        </p:txBody>
      </p:sp>
      <p:pic>
        <p:nvPicPr>
          <p:cNvPr id="1026" name="Picture 2" descr="https://razuna-server-zerotothree.s3.amazonaws.com/B290337E10BE4188BD1DFF8599C48C0D/img/9374C9B4F06D4A79B22F392362CBC59C/thumb_9374C9B4F06D4A79B22F392362CBC59C.jpg?AWSAccessKeyId=AKIAJG3PTR37B6XZUA3Q&amp;Expires=1834087683&amp;Signature=VyoTK8Egu67oDeVn64f5C7f3udE%3D">
            <a:extLst>
              <a:ext uri="{FF2B5EF4-FFF2-40B4-BE49-F238E27FC236}">
                <a16:creationId xmlns:a16="http://schemas.microsoft.com/office/drawing/2014/main" id="{AB4351F9-5A47-4D62-9B5A-39A2E4D8EE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2745" y="1847849"/>
            <a:ext cx="5784503" cy="3875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52382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510621"/>
            <a:ext cx="10515600" cy="4797700"/>
          </a:xfrm>
        </p:spPr>
        <p:txBody>
          <a:bodyPr>
            <a:normAutofit/>
          </a:bodyPr>
          <a:lstStyle/>
          <a:p>
            <a:pPr marL="548640" lvl="1" indent="-347472">
              <a:lnSpc>
                <a:spcPct val="80000"/>
              </a:lnSpc>
              <a:defRPr/>
            </a:pPr>
            <a:r>
              <a:rPr lang="en-US" sz="2800" dirty="0"/>
              <a:t>Obtain an object, activity, person</a:t>
            </a:r>
          </a:p>
          <a:p>
            <a:pPr marL="548640" lvl="1" indent="-347472">
              <a:lnSpc>
                <a:spcPct val="80000"/>
              </a:lnSpc>
              <a:defRPr/>
            </a:pPr>
            <a:r>
              <a:rPr lang="en-US" sz="2800" dirty="0"/>
              <a:t>Request help</a:t>
            </a:r>
          </a:p>
          <a:p>
            <a:pPr marL="548640" lvl="1" indent="-347472">
              <a:lnSpc>
                <a:spcPct val="80000"/>
              </a:lnSpc>
              <a:defRPr/>
            </a:pPr>
            <a:r>
              <a:rPr lang="en-US" sz="2800" dirty="0"/>
              <a:t>Initiate social interaction</a:t>
            </a:r>
          </a:p>
          <a:p>
            <a:pPr marL="548640" lvl="1" indent="-347472">
              <a:lnSpc>
                <a:spcPct val="80000"/>
              </a:lnSpc>
              <a:defRPr/>
            </a:pPr>
            <a:r>
              <a:rPr lang="en-US" sz="2800" dirty="0"/>
              <a:t>Request information</a:t>
            </a:r>
          </a:p>
          <a:p>
            <a:pPr marL="548640" lvl="1" indent="-347472">
              <a:lnSpc>
                <a:spcPct val="80000"/>
              </a:lnSpc>
              <a:defRPr/>
            </a:pPr>
            <a:r>
              <a:rPr lang="en-US" sz="2800" dirty="0"/>
              <a:t>Seek sensory stimulation</a:t>
            </a:r>
          </a:p>
          <a:p>
            <a:pPr marL="548640" lvl="1" indent="-347472">
              <a:lnSpc>
                <a:spcPct val="80000"/>
              </a:lnSpc>
              <a:defRPr/>
            </a:pPr>
            <a:r>
              <a:rPr lang="en-US" sz="2800" dirty="0"/>
              <a:t>Escape demands</a:t>
            </a:r>
          </a:p>
          <a:p>
            <a:pPr marL="548640" lvl="1" indent="-347472">
              <a:lnSpc>
                <a:spcPct val="80000"/>
              </a:lnSpc>
              <a:defRPr/>
            </a:pPr>
            <a:r>
              <a:rPr lang="en-US" sz="2800" dirty="0"/>
              <a:t>Escape activity</a:t>
            </a:r>
          </a:p>
          <a:p>
            <a:pPr marL="548640" lvl="1" indent="-347472">
              <a:lnSpc>
                <a:spcPct val="80000"/>
              </a:lnSpc>
              <a:defRPr/>
            </a:pPr>
            <a:r>
              <a:rPr lang="en-US" sz="2800" dirty="0"/>
              <a:t>Avoid a person</a:t>
            </a:r>
          </a:p>
          <a:p>
            <a:pPr marL="548640" lvl="1" indent="-347472">
              <a:lnSpc>
                <a:spcPct val="80000"/>
              </a:lnSpc>
              <a:defRPr/>
            </a:pPr>
            <a:r>
              <a:rPr lang="en-US" sz="2800" dirty="0"/>
              <a:t>Escape sensory stimulation</a:t>
            </a:r>
          </a:p>
          <a:p>
            <a:pPr marL="548640" lvl="1" indent="-347472">
              <a:lnSpc>
                <a:spcPct val="80000"/>
              </a:lnSpc>
              <a:defRPr/>
            </a:pPr>
            <a:r>
              <a:rPr lang="en-US" sz="2800" dirty="0"/>
              <a:t>Express emotion</a:t>
            </a:r>
          </a:p>
          <a:p>
            <a:pPr marL="548640" lvl="1" indent="-347472">
              <a:lnSpc>
                <a:spcPct val="80000"/>
              </a:lnSpc>
              <a:defRPr/>
            </a:pPr>
            <a:r>
              <a:rPr lang="en-US" sz="2800" dirty="0"/>
              <a:t>Express pain or illness </a:t>
            </a:r>
          </a:p>
          <a:p>
            <a:endParaRPr lang="en-US" dirty="0"/>
          </a:p>
        </p:txBody>
      </p:sp>
      <p:sp>
        <p:nvSpPr>
          <p:cNvPr id="6" name="Title 4">
            <a:extLst>
              <a:ext uri="{FF2B5EF4-FFF2-40B4-BE49-F238E27FC236}">
                <a16:creationId xmlns:a16="http://schemas.microsoft.com/office/drawing/2014/main" id="{4F30B3C7-07C8-4488-9CC3-DAB1D251042F}"/>
              </a:ext>
            </a:extLst>
          </p:cNvPr>
          <p:cNvSpPr>
            <a:spLocks noGrp="1"/>
          </p:cNvSpPr>
          <p:nvPr>
            <p:ph type="title"/>
          </p:nvPr>
        </p:nvSpPr>
        <p:spPr>
          <a:xfrm>
            <a:off x="373063" y="365125"/>
            <a:ext cx="10980737" cy="962025"/>
          </a:xfrm>
        </p:spPr>
        <p:txBody>
          <a:bodyPr>
            <a:normAutofit/>
          </a:bodyPr>
          <a:lstStyle/>
          <a:p>
            <a:pPr algn="ctr"/>
            <a:r>
              <a:rPr lang="en-US" dirty="0"/>
              <a:t>Functions of Communication</a:t>
            </a:r>
          </a:p>
        </p:txBody>
      </p:sp>
      <p:pic>
        <p:nvPicPr>
          <p:cNvPr id="2" name="Picture 1">
            <a:extLst>
              <a:ext uri="{FF2B5EF4-FFF2-40B4-BE49-F238E27FC236}">
                <a16:creationId xmlns:a16="http://schemas.microsoft.com/office/drawing/2014/main" id="{1D034025-7594-4E89-A086-447A128555BA}"/>
              </a:ext>
            </a:extLst>
          </p:cNvPr>
          <p:cNvPicPr>
            <a:picLocks noChangeAspect="1"/>
          </p:cNvPicPr>
          <p:nvPr/>
        </p:nvPicPr>
        <p:blipFill>
          <a:blip r:embed="rId2"/>
          <a:stretch>
            <a:fillRect/>
          </a:stretch>
        </p:blipFill>
        <p:spPr>
          <a:xfrm>
            <a:off x="5863431" y="2043112"/>
            <a:ext cx="6047014" cy="4036382"/>
          </a:xfrm>
          <a:prstGeom prst="rect">
            <a:avLst/>
          </a:prstGeom>
        </p:spPr>
      </p:pic>
    </p:spTree>
    <p:extLst>
      <p:ext uri="{BB962C8B-B14F-4D97-AF65-F5344CB8AC3E}">
        <p14:creationId xmlns:p14="http://schemas.microsoft.com/office/powerpoint/2010/main" val="118461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195385"/>
            <a:ext cx="10515600" cy="820615"/>
          </a:xfrm>
        </p:spPr>
        <p:txBody>
          <a:bodyPr/>
          <a:lstStyle/>
          <a:p>
            <a:pPr algn="ctr"/>
            <a:r>
              <a:rPr lang="en-US" dirty="0"/>
              <a:t>Form and Function</a:t>
            </a:r>
          </a:p>
        </p:txBody>
      </p:sp>
      <p:pic>
        <p:nvPicPr>
          <p:cNvPr id="7" name="Picture 6" descr="IMG_2534.jpg"/>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75713" y="1631087"/>
            <a:ext cx="2961628" cy="2046946"/>
          </a:xfrm>
          <a:prstGeom prst="rect">
            <a:avLst/>
          </a:prstGeom>
        </p:spPr>
      </p:pic>
      <p:pic>
        <p:nvPicPr>
          <p:cNvPr id="8" name="Picture 7" descr="IMG_2530.jpg"/>
          <p:cNvPicPr>
            <a:picLocks noChangeAspect="1"/>
          </p:cNvPicPr>
          <p:nvPr/>
        </p:nvPicPr>
        <p:blipFill rotWithShape="1">
          <a:blip r:embed="rId3" cstate="hqprint">
            <a:extLst>
              <a:ext uri="{28A0092B-C50C-407E-A947-70E740481C1C}">
                <a14:useLocalDpi xmlns:a14="http://schemas.microsoft.com/office/drawing/2010/main" val="0"/>
              </a:ext>
            </a:extLst>
          </a:blip>
          <a:srcRect r="9422"/>
          <a:stretch/>
        </p:blipFill>
        <p:spPr>
          <a:xfrm>
            <a:off x="2226409" y="4028322"/>
            <a:ext cx="3027062" cy="2101733"/>
          </a:xfrm>
          <a:prstGeom prst="rect">
            <a:avLst/>
          </a:prstGeom>
        </p:spPr>
      </p:pic>
      <p:pic>
        <p:nvPicPr>
          <p:cNvPr id="9" name="Picture 8" descr="IMG_2529.jpg"/>
          <p:cNvPicPr>
            <a:picLocks noChangeAspect="1"/>
          </p:cNvPicPr>
          <p:nvPr/>
        </p:nvPicPr>
        <p:blipFill rotWithShape="1">
          <a:blip r:embed="rId4" cstate="hqprint">
            <a:extLst>
              <a:ext uri="{28A0092B-C50C-407E-A947-70E740481C1C}">
                <a14:useLocalDpi xmlns:a14="http://schemas.microsoft.com/office/drawing/2010/main" val="0"/>
              </a:ext>
            </a:extLst>
          </a:blip>
          <a:srcRect r="22719"/>
          <a:stretch/>
        </p:blipFill>
        <p:spPr>
          <a:xfrm>
            <a:off x="6410791" y="1544585"/>
            <a:ext cx="2868706" cy="2325652"/>
          </a:xfrm>
          <a:prstGeom prst="rect">
            <a:avLst/>
          </a:prstGeom>
        </p:spPr>
      </p:pic>
      <p:pic>
        <p:nvPicPr>
          <p:cNvPr id="10" name="Picture 9" descr="IMG_2528.jpg"/>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350570" y="3932303"/>
            <a:ext cx="2934402" cy="2372899"/>
          </a:xfrm>
          <a:prstGeom prst="rect">
            <a:avLst/>
          </a:prstGeom>
        </p:spPr>
      </p:pic>
      <p:sp>
        <p:nvSpPr>
          <p:cNvPr id="11" name="Title 8"/>
          <p:cNvSpPr txBox="1">
            <a:spLocks/>
          </p:cNvSpPr>
          <p:nvPr/>
        </p:nvSpPr>
        <p:spPr>
          <a:xfrm>
            <a:off x="306578" y="1138439"/>
            <a:ext cx="2055621" cy="1360754"/>
          </a:xfrm>
          <a:prstGeom prst="wedgeEllipseCallout">
            <a:avLst>
              <a:gd name="adj1" fmla="val 69552"/>
              <a:gd name="adj2" fmla="val 46721"/>
            </a:avLst>
          </a:prstGeom>
        </p:spPr>
        <p:style>
          <a:lnRef idx="2">
            <a:schemeClr val="dk1"/>
          </a:lnRef>
          <a:fillRef idx="1">
            <a:schemeClr val="lt1"/>
          </a:fillRef>
          <a:effectRef idx="0">
            <a:schemeClr val="dk1"/>
          </a:effectRef>
          <a:fontRef idx="minor">
            <a:schemeClr val="dk1"/>
          </a:fontRef>
        </p:style>
        <p:txBody>
          <a:bodyPr anchor="ctr">
            <a:normAutofit/>
          </a:bodyPr>
          <a:lstStyle>
            <a:lvl1pPr algn="l" rtl="0" eaLnBrk="1" latinLnBrk="0" hangingPunct="1">
              <a:spcBef>
                <a:spcPct val="0"/>
              </a:spcBef>
              <a:buNone/>
              <a:defRPr kumimoji="0"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defRPr/>
            </a:pPr>
            <a:endParaRPr lang="en-US" sz="2400" dirty="0">
              <a:solidFill>
                <a:srgbClr val="FF6600"/>
              </a:solidFill>
              <a:latin typeface="Chalkboard"/>
              <a:cs typeface="Chalkboard"/>
            </a:endParaRPr>
          </a:p>
        </p:txBody>
      </p:sp>
      <p:sp>
        <p:nvSpPr>
          <p:cNvPr id="12" name="Title 8"/>
          <p:cNvSpPr txBox="1">
            <a:spLocks/>
          </p:cNvSpPr>
          <p:nvPr/>
        </p:nvSpPr>
        <p:spPr>
          <a:xfrm>
            <a:off x="371384" y="3830434"/>
            <a:ext cx="2055621" cy="1360754"/>
          </a:xfrm>
          <a:prstGeom prst="wedgeEllipseCallout">
            <a:avLst>
              <a:gd name="adj1" fmla="val 69552"/>
              <a:gd name="adj2" fmla="val 46721"/>
            </a:avLst>
          </a:prstGeom>
        </p:spPr>
        <p:style>
          <a:lnRef idx="2">
            <a:schemeClr val="dk1"/>
          </a:lnRef>
          <a:fillRef idx="1">
            <a:schemeClr val="lt1"/>
          </a:fillRef>
          <a:effectRef idx="0">
            <a:schemeClr val="dk1"/>
          </a:effectRef>
          <a:fontRef idx="minor">
            <a:schemeClr val="dk1"/>
          </a:fontRef>
        </p:style>
        <p:txBody>
          <a:bodyPr anchor="ctr">
            <a:normAutofit/>
          </a:bodyPr>
          <a:lstStyle>
            <a:lvl1pPr algn="l" rtl="0" eaLnBrk="1" latinLnBrk="0" hangingPunct="1">
              <a:spcBef>
                <a:spcPct val="0"/>
              </a:spcBef>
              <a:buNone/>
              <a:defRPr kumimoji="0"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defRPr/>
            </a:pPr>
            <a:endParaRPr lang="en-US" sz="2400" dirty="0">
              <a:solidFill>
                <a:srgbClr val="FF6600"/>
              </a:solidFill>
              <a:latin typeface="Chalkboard"/>
              <a:cs typeface="Chalkboard"/>
            </a:endParaRPr>
          </a:p>
        </p:txBody>
      </p:sp>
      <p:sp>
        <p:nvSpPr>
          <p:cNvPr id="13" name="Title 8"/>
          <p:cNvSpPr txBox="1">
            <a:spLocks/>
          </p:cNvSpPr>
          <p:nvPr/>
        </p:nvSpPr>
        <p:spPr>
          <a:xfrm>
            <a:off x="9327877" y="1093801"/>
            <a:ext cx="2055621" cy="1360754"/>
          </a:xfrm>
          <a:prstGeom prst="wedgeEllipseCallout">
            <a:avLst>
              <a:gd name="adj1" fmla="val -81721"/>
              <a:gd name="adj2" fmla="val 72463"/>
            </a:avLst>
          </a:prstGeom>
        </p:spPr>
        <p:style>
          <a:lnRef idx="2">
            <a:schemeClr val="dk1"/>
          </a:lnRef>
          <a:fillRef idx="1">
            <a:schemeClr val="lt1"/>
          </a:fillRef>
          <a:effectRef idx="0">
            <a:schemeClr val="dk1"/>
          </a:effectRef>
          <a:fontRef idx="minor">
            <a:schemeClr val="dk1"/>
          </a:fontRef>
        </p:style>
        <p:txBody>
          <a:bodyPr anchor="ctr">
            <a:normAutofit/>
          </a:bodyPr>
          <a:lstStyle>
            <a:lvl1pPr algn="l" rtl="0" eaLnBrk="1" latinLnBrk="0" hangingPunct="1">
              <a:spcBef>
                <a:spcPct val="0"/>
              </a:spcBef>
              <a:buNone/>
              <a:defRPr kumimoji="0"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defRPr/>
            </a:pPr>
            <a:endParaRPr lang="en-US" sz="2400" dirty="0">
              <a:solidFill>
                <a:srgbClr val="FF6600"/>
              </a:solidFill>
              <a:latin typeface="Chalkboard"/>
              <a:cs typeface="Chalkboard"/>
            </a:endParaRPr>
          </a:p>
        </p:txBody>
      </p:sp>
      <p:sp>
        <p:nvSpPr>
          <p:cNvPr id="14" name="Title 8"/>
          <p:cNvSpPr txBox="1">
            <a:spLocks/>
          </p:cNvSpPr>
          <p:nvPr/>
        </p:nvSpPr>
        <p:spPr>
          <a:xfrm>
            <a:off x="9043198" y="3808541"/>
            <a:ext cx="2055621" cy="1360754"/>
          </a:xfrm>
          <a:prstGeom prst="wedgeEllipseCallout">
            <a:avLst>
              <a:gd name="adj1" fmla="val -93439"/>
              <a:gd name="adj2" fmla="val 62810"/>
            </a:avLst>
          </a:prstGeom>
        </p:spPr>
        <p:style>
          <a:lnRef idx="2">
            <a:schemeClr val="dk1"/>
          </a:lnRef>
          <a:fillRef idx="1">
            <a:schemeClr val="lt1"/>
          </a:fillRef>
          <a:effectRef idx="0">
            <a:schemeClr val="dk1"/>
          </a:effectRef>
          <a:fontRef idx="minor">
            <a:schemeClr val="dk1"/>
          </a:fontRef>
        </p:style>
        <p:txBody>
          <a:bodyPr anchor="ctr">
            <a:normAutofit/>
          </a:bodyPr>
          <a:lstStyle>
            <a:lvl1pPr algn="l" rtl="0" eaLnBrk="1" latinLnBrk="0" hangingPunct="1">
              <a:spcBef>
                <a:spcPct val="0"/>
              </a:spcBef>
              <a:buNone/>
              <a:defRPr kumimoji="0"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defRPr/>
            </a:pPr>
            <a:endParaRPr lang="en-US" sz="2400" dirty="0">
              <a:solidFill>
                <a:srgbClr val="FF6600"/>
              </a:solidFill>
              <a:latin typeface="Chalkboard"/>
              <a:cs typeface="Chalkboard"/>
            </a:endParaRPr>
          </a:p>
        </p:txBody>
      </p:sp>
    </p:spTree>
    <p:extLst>
      <p:ext uri="{BB962C8B-B14F-4D97-AF65-F5344CB8AC3E}">
        <p14:creationId xmlns:p14="http://schemas.microsoft.com/office/powerpoint/2010/main" val="21795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P spid="13" grpId="1" animBg="1"/>
      <p:bldP spid="14" grpId="0" animBg="1"/>
      <p:bldP spid="14"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62459"/>
          </a:xfrm>
        </p:spPr>
        <p:txBody>
          <a:bodyPr/>
          <a:lstStyle/>
          <a:p>
            <a:pPr algn="ctr"/>
            <a:r>
              <a:rPr lang="en-US"/>
              <a:t>Form and Function</a:t>
            </a:r>
            <a:endParaRPr lang="en-US" dirty="0"/>
          </a:p>
        </p:txBody>
      </p:sp>
      <p:sp>
        <p:nvSpPr>
          <p:cNvPr id="3" name="Content Placeholder 2"/>
          <p:cNvSpPr>
            <a:spLocks noGrp="1"/>
          </p:cNvSpPr>
          <p:nvPr>
            <p:ph idx="1"/>
          </p:nvPr>
        </p:nvSpPr>
        <p:spPr>
          <a:xfrm>
            <a:off x="350376" y="1641979"/>
            <a:ext cx="7839670" cy="4534984"/>
          </a:xfrm>
        </p:spPr>
        <p:txBody>
          <a:bodyPr/>
          <a:lstStyle/>
          <a:p>
            <a:r>
              <a:rPr lang="en-US" sz="3200" dirty="0"/>
              <a:t>A single form of behavior may serve multiple functions</a:t>
            </a:r>
          </a:p>
          <a:p>
            <a:pPr marL="0" indent="0">
              <a:buNone/>
            </a:pPr>
            <a:endParaRPr lang="en-US" sz="3200" dirty="0"/>
          </a:p>
          <a:p>
            <a:r>
              <a:rPr lang="en-US" sz="3200" dirty="0"/>
              <a:t>Multiple forms of behavior may serve a single function</a:t>
            </a:r>
          </a:p>
        </p:txBody>
      </p:sp>
      <p:pic>
        <p:nvPicPr>
          <p:cNvPr id="2050" name="Picture 2" descr="https://razuna-server-zerotothree.s3.amazonaws.com/5529F3EEB3DC4BF0966C9017A3589ABA/img/AC80247DDB5B4BB19FCD637BCE122492/thumb_AC80247DDB5B4BB19FCD637BCE122492.jpg?AWSAccessKeyId=AKIAJG3PTR37B6XZUA3Q&amp;Expires=1834087693&amp;Signature=11tPLZpGAdjVJeQlXv49X300JLw%3D">
            <a:extLst>
              <a:ext uri="{FF2B5EF4-FFF2-40B4-BE49-F238E27FC236}">
                <a16:creationId xmlns:a16="http://schemas.microsoft.com/office/drawing/2014/main" id="{FDB2A802-5CD8-4902-AAF7-1B812519BC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4274" y="3429000"/>
            <a:ext cx="4567350" cy="3048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1280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7585"/>
          </a:xfrm>
        </p:spPr>
        <p:txBody>
          <a:bodyPr>
            <a:normAutofit/>
          </a:bodyPr>
          <a:lstStyle/>
          <a:p>
            <a:pPr algn="ctr"/>
            <a:r>
              <a:rPr lang="en-US" dirty="0"/>
              <a:t>Behavior Has Meaning</a:t>
            </a:r>
          </a:p>
        </p:txBody>
      </p:sp>
      <p:sp>
        <p:nvSpPr>
          <p:cNvPr id="3" name="Content Placeholder 2"/>
          <p:cNvSpPr>
            <a:spLocks noGrp="1"/>
          </p:cNvSpPr>
          <p:nvPr>
            <p:ph idx="1"/>
          </p:nvPr>
        </p:nvSpPr>
        <p:spPr>
          <a:xfrm>
            <a:off x="700752" y="1641979"/>
            <a:ext cx="11058751" cy="4534984"/>
          </a:xfrm>
        </p:spPr>
        <p:txBody>
          <a:bodyPr>
            <a:normAutofit/>
          </a:bodyPr>
          <a:lstStyle/>
          <a:p>
            <a:pPr marL="0" lvl="0" indent="0" algn="ctr">
              <a:buNone/>
            </a:pPr>
            <a:r>
              <a:rPr lang="en-US" sz="3200" i="1" dirty="0"/>
              <a:t>Why is it important to understand children’s behaviors?</a:t>
            </a:r>
          </a:p>
          <a:p>
            <a:pPr marL="0" lvl="0" indent="0" algn="ctr">
              <a:buNone/>
            </a:pPr>
            <a:endParaRPr lang="en-US" sz="3000" dirty="0"/>
          </a:p>
          <a:p>
            <a:pPr lvl="0"/>
            <a:r>
              <a:rPr lang="en-US" sz="3000" dirty="0"/>
              <a:t>Children feel valued and important </a:t>
            </a:r>
          </a:p>
          <a:p>
            <a:pPr lvl="0"/>
            <a:endParaRPr lang="en-US" sz="3000" dirty="0"/>
          </a:p>
          <a:p>
            <a:pPr lvl="0"/>
            <a:r>
              <a:rPr lang="en-US" sz="3000" dirty="0"/>
              <a:t>Children feel like competent and confident communicators</a:t>
            </a:r>
          </a:p>
          <a:p>
            <a:pPr lvl="0"/>
            <a:endParaRPr lang="en-US" sz="3000" dirty="0"/>
          </a:p>
          <a:p>
            <a:pPr lvl="0"/>
            <a:r>
              <a:rPr lang="en-US" sz="3000" dirty="0"/>
              <a:t>Children learn to communicate their intentions, feelings, and emotions</a:t>
            </a:r>
            <a:endParaRPr lang="en-US" dirty="0"/>
          </a:p>
          <a:p>
            <a:endParaRPr lang="en-US" dirty="0"/>
          </a:p>
        </p:txBody>
      </p:sp>
    </p:spTree>
    <p:extLst>
      <p:ext uri="{BB962C8B-B14F-4D97-AF65-F5344CB8AC3E}">
        <p14:creationId xmlns:p14="http://schemas.microsoft.com/office/powerpoint/2010/main" val="16239381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7585"/>
          </a:xfrm>
        </p:spPr>
        <p:txBody>
          <a:bodyPr>
            <a:normAutofit/>
          </a:bodyPr>
          <a:lstStyle/>
          <a:p>
            <a:pPr algn="ctr"/>
            <a:r>
              <a:rPr lang="en-US" dirty="0"/>
              <a:t>Behavior Has Meaning</a:t>
            </a:r>
          </a:p>
        </p:txBody>
      </p:sp>
      <p:sp>
        <p:nvSpPr>
          <p:cNvPr id="3" name="Content Placeholder 2"/>
          <p:cNvSpPr>
            <a:spLocks noGrp="1"/>
          </p:cNvSpPr>
          <p:nvPr>
            <p:ph idx="1"/>
          </p:nvPr>
        </p:nvSpPr>
        <p:spPr>
          <a:xfrm>
            <a:off x="700752" y="1641979"/>
            <a:ext cx="11058751" cy="4534984"/>
          </a:xfrm>
        </p:spPr>
        <p:txBody>
          <a:bodyPr vert="horz" lIns="91440" tIns="45720" rIns="91440" bIns="45720" rtlCol="0" anchor="t">
            <a:normAutofit/>
          </a:bodyPr>
          <a:lstStyle/>
          <a:p>
            <a:pPr marL="0" lvl="0" indent="0" algn="ctr">
              <a:buNone/>
            </a:pPr>
            <a:r>
              <a:rPr lang="en-US" sz="3200" i="1" dirty="0"/>
              <a:t>Why is it important to understand children’s behaviors?</a:t>
            </a:r>
          </a:p>
          <a:p>
            <a:pPr lvl="0"/>
            <a:endParaRPr lang="en-US" sz="3000" dirty="0"/>
          </a:p>
          <a:p>
            <a:pPr lvl="0"/>
            <a:r>
              <a:rPr lang="en-US" sz="3000" dirty="0"/>
              <a:t>Adults build nurturing and responsive relationships with children</a:t>
            </a:r>
            <a:endParaRPr lang="en-US" sz="3000" dirty="0">
              <a:cs typeface="Calibri"/>
            </a:endParaRPr>
          </a:p>
          <a:p>
            <a:pPr lvl="0"/>
            <a:endParaRPr lang="en-US" sz="3000" dirty="0"/>
          </a:p>
          <a:p>
            <a:pPr lvl="0"/>
            <a:r>
              <a:rPr lang="en-US" sz="3000" dirty="0"/>
              <a:t>Adults pause before they react</a:t>
            </a:r>
          </a:p>
          <a:p>
            <a:pPr lvl="0"/>
            <a:endParaRPr lang="en-US" sz="3000" dirty="0"/>
          </a:p>
          <a:p>
            <a:pPr lvl="0"/>
            <a:r>
              <a:rPr lang="en-US" sz="3000" dirty="0"/>
              <a:t>Adults determine what skills we need to teach children</a:t>
            </a:r>
            <a:endParaRPr lang="en-US" sz="3000" dirty="0">
              <a:cs typeface="Calibri"/>
            </a:endParaRPr>
          </a:p>
          <a:p>
            <a:endParaRPr lang="en-US" dirty="0"/>
          </a:p>
          <a:p>
            <a:endParaRPr lang="en-US" dirty="0"/>
          </a:p>
        </p:txBody>
      </p:sp>
    </p:spTree>
    <p:extLst>
      <p:ext uri="{BB962C8B-B14F-4D97-AF65-F5344CB8AC3E}">
        <p14:creationId xmlns:p14="http://schemas.microsoft.com/office/powerpoint/2010/main" val="26932125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327584"/>
          </a:xfrm>
        </p:spPr>
        <p:txBody>
          <a:bodyPr>
            <a:normAutofit/>
          </a:bodyPr>
          <a:lstStyle/>
          <a:p>
            <a:pPr algn="ctr"/>
            <a:r>
              <a:rPr lang="en-US" dirty="0"/>
              <a:t>Behavior Has Meaning: Scenario</a:t>
            </a:r>
          </a:p>
        </p:txBody>
      </p:sp>
      <p:sp>
        <p:nvSpPr>
          <p:cNvPr id="3" name="Content Placeholder 2"/>
          <p:cNvSpPr>
            <a:spLocks noGrp="1"/>
          </p:cNvSpPr>
          <p:nvPr>
            <p:ph idx="1"/>
          </p:nvPr>
        </p:nvSpPr>
        <p:spPr>
          <a:xfrm>
            <a:off x="744550" y="1532514"/>
            <a:ext cx="10609250" cy="4644449"/>
          </a:xfrm>
        </p:spPr>
        <p:txBody>
          <a:bodyPr vert="horz" lIns="91440" tIns="45720" rIns="91440" bIns="45720" rtlCol="0" anchor="t">
            <a:normAutofit/>
          </a:bodyPr>
          <a:lstStyle/>
          <a:p>
            <a:pPr marL="0" indent="0">
              <a:buNone/>
            </a:pPr>
            <a:r>
              <a:rPr lang="en-US" i="1" dirty="0">
                <a:latin typeface="Calibri" charset="0"/>
              </a:rPr>
              <a:t>Mom has left five-month-old Jenna in center care for the first time. It’s been a rough two weeks so far for mom, baby, and the caregivers. When mom leaves, Jenna bursts into tears and screams. She only calms down when held by a teacher. Whenever they need to put her down, she immediately starts crying. </a:t>
            </a:r>
          </a:p>
          <a:p>
            <a:pPr marL="0" indent="0">
              <a:buNone/>
            </a:pPr>
            <a:endParaRPr lang="en-US" dirty="0">
              <a:latin typeface="Calibri" charset="0"/>
            </a:endParaRPr>
          </a:p>
          <a:p>
            <a:pPr marL="0" indent="0">
              <a:buNone/>
            </a:pPr>
            <a:r>
              <a:rPr lang="en-US" dirty="0">
                <a:latin typeface="Calibri" charset="0"/>
              </a:rPr>
              <a:t>What might Jenna’s behavior be telling us?</a:t>
            </a:r>
          </a:p>
          <a:p>
            <a:pPr lvl="1"/>
            <a:r>
              <a:rPr lang="en-US" dirty="0">
                <a:latin typeface="Calibri" charset="0"/>
              </a:rPr>
              <a:t>What is the form?</a:t>
            </a:r>
          </a:p>
          <a:p>
            <a:pPr lvl="1"/>
            <a:r>
              <a:rPr lang="en-US" dirty="0">
                <a:latin typeface="Calibri" charset="0"/>
              </a:rPr>
              <a:t>What might be the function?</a:t>
            </a:r>
          </a:p>
          <a:p>
            <a:endParaRPr lang="en-US" dirty="0"/>
          </a:p>
        </p:txBody>
      </p:sp>
    </p:spTree>
    <p:extLst>
      <p:ext uri="{BB962C8B-B14F-4D97-AF65-F5344CB8AC3E}">
        <p14:creationId xmlns:p14="http://schemas.microsoft.com/office/powerpoint/2010/main" val="25236436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327584"/>
          </a:xfrm>
        </p:spPr>
        <p:txBody>
          <a:bodyPr>
            <a:normAutofit/>
          </a:bodyPr>
          <a:lstStyle/>
          <a:p>
            <a:pPr algn="ctr"/>
            <a:r>
              <a:rPr lang="en-US" dirty="0"/>
              <a:t>Behavior Has Meaning: Scenario</a:t>
            </a:r>
          </a:p>
        </p:txBody>
      </p:sp>
      <p:sp>
        <p:nvSpPr>
          <p:cNvPr id="3" name="Content Placeholder 2"/>
          <p:cNvSpPr>
            <a:spLocks noGrp="1"/>
          </p:cNvSpPr>
          <p:nvPr>
            <p:ph idx="1"/>
          </p:nvPr>
        </p:nvSpPr>
        <p:spPr>
          <a:xfrm>
            <a:off x="372275" y="1442934"/>
            <a:ext cx="6857725" cy="5426070"/>
          </a:xfrm>
        </p:spPr>
        <p:txBody>
          <a:bodyPr>
            <a:normAutofit/>
          </a:bodyPr>
          <a:lstStyle/>
          <a:p>
            <a:r>
              <a:rPr lang="en-US" sz="3200" dirty="0"/>
              <a:t>What can we do?</a:t>
            </a:r>
          </a:p>
          <a:p>
            <a:pPr lvl="1"/>
            <a:r>
              <a:rPr lang="en-US" sz="2800" dirty="0">
                <a:latin typeface="Calibri" charset="0"/>
              </a:rPr>
              <a:t>Observe Jenna’s behaviors before she gets upset</a:t>
            </a:r>
          </a:p>
          <a:p>
            <a:pPr lvl="1"/>
            <a:r>
              <a:rPr lang="en-US" sz="2800" dirty="0">
                <a:latin typeface="Calibri" charset="0"/>
              </a:rPr>
              <a:t>Pause and reflect on what Jenna is trying to communicate</a:t>
            </a:r>
          </a:p>
          <a:p>
            <a:pPr lvl="1"/>
            <a:r>
              <a:rPr lang="en-US" sz="2800" dirty="0">
                <a:latin typeface="Calibri" charset="0"/>
              </a:rPr>
              <a:t>Communicate with Jenna’s parents about strategies used at home to soothe her</a:t>
            </a:r>
          </a:p>
        </p:txBody>
      </p:sp>
      <p:pic>
        <p:nvPicPr>
          <p:cNvPr id="4" name="Picture 3" descr="IMG_4310.jpg"/>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372122" y="2561489"/>
            <a:ext cx="4447603" cy="2785890"/>
          </a:xfrm>
          <a:prstGeom prst="rect">
            <a:avLst/>
          </a:prstGeom>
        </p:spPr>
      </p:pic>
    </p:spTree>
    <p:extLst>
      <p:ext uri="{BB962C8B-B14F-4D97-AF65-F5344CB8AC3E}">
        <p14:creationId xmlns:p14="http://schemas.microsoft.com/office/powerpoint/2010/main" val="4237938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725FC654-0FE3-461A-B73D-CBBBC6228DA2}"/>
              </a:ext>
            </a:extLst>
          </p:cNvPr>
          <p:cNvSpPr txBox="1">
            <a:spLocks/>
          </p:cNvSpPr>
          <p:nvPr/>
        </p:nvSpPr>
        <p:spPr>
          <a:xfrm>
            <a:off x="768350" y="242358"/>
            <a:ext cx="10515600" cy="962459"/>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Children’s Behaviors</a:t>
            </a:r>
          </a:p>
          <a:p>
            <a:pPr algn="ctr"/>
            <a:r>
              <a:rPr lang="en-US" dirty="0"/>
              <a:t> Stretch Across the ELOF Domains</a:t>
            </a:r>
          </a:p>
        </p:txBody>
      </p:sp>
      <p:pic>
        <p:nvPicPr>
          <p:cNvPr id="5" name="Content Placeholder 4">
            <a:extLst>
              <a:ext uri="{FF2B5EF4-FFF2-40B4-BE49-F238E27FC236}">
                <a16:creationId xmlns:a16="http://schemas.microsoft.com/office/drawing/2014/main" id="{17D334AA-DB96-4593-B5E8-C2C6319D3E25}"/>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t="4792" r="2107" b="5549"/>
          <a:stretch/>
        </p:blipFill>
        <p:spPr>
          <a:xfrm>
            <a:off x="267285" y="1768510"/>
            <a:ext cx="11517729" cy="4334063"/>
          </a:xfrm>
          <a:prstGeom prst="rect">
            <a:avLst/>
          </a:prstGeom>
        </p:spPr>
      </p:pic>
    </p:spTree>
    <p:extLst>
      <p:ext uri="{BB962C8B-B14F-4D97-AF65-F5344CB8AC3E}">
        <p14:creationId xmlns:p14="http://schemas.microsoft.com/office/powerpoint/2010/main" val="5380662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26DEC1-C344-49F6-BE5B-5DB5A11E3989}"/>
              </a:ext>
            </a:extLst>
          </p:cNvPr>
          <p:cNvPicPr>
            <a:picLocks noChangeAspect="1"/>
          </p:cNvPicPr>
          <p:nvPr/>
        </p:nvPicPr>
        <p:blipFill>
          <a:blip r:embed="rId2"/>
          <a:stretch>
            <a:fillRect/>
          </a:stretch>
        </p:blipFill>
        <p:spPr>
          <a:xfrm>
            <a:off x="3229655" y="1665790"/>
            <a:ext cx="5732689" cy="4063678"/>
          </a:xfrm>
          <a:prstGeom prst="rect">
            <a:avLst/>
          </a:prstGeom>
        </p:spPr>
      </p:pic>
      <p:sp>
        <p:nvSpPr>
          <p:cNvPr id="2" name="Title 1"/>
          <p:cNvSpPr>
            <a:spLocks noGrp="1"/>
          </p:cNvSpPr>
          <p:nvPr>
            <p:ph type="title"/>
          </p:nvPr>
        </p:nvSpPr>
        <p:spPr>
          <a:xfrm>
            <a:off x="838200" y="1"/>
            <a:ext cx="10515600" cy="1327584"/>
          </a:xfrm>
        </p:spPr>
        <p:txBody>
          <a:bodyPr/>
          <a:lstStyle/>
          <a:p>
            <a:pPr algn="ctr"/>
            <a:r>
              <a:rPr lang="en-US" dirty="0"/>
              <a:t>Behavior Has Meaning: Video Example 1</a:t>
            </a:r>
          </a:p>
        </p:txBody>
      </p:sp>
      <p:sp>
        <p:nvSpPr>
          <p:cNvPr id="4" name="TextBox 3"/>
          <p:cNvSpPr txBox="1"/>
          <p:nvPr/>
        </p:nvSpPr>
        <p:spPr>
          <a:xfrm>
            <a:off x="-20482" y="-20487"/>
            <a:ext cx="184666" cy="369332"/>
          </a:xfrm>
          <a:prstGeom prst="rect">
            <a:avLst/>
          </a:prstGeom>
          <a:noFill/>
        </p:spPr>
        <p:txBody>
          <a:bodyPr wrap="none" rtlCol="0">
            <a:spAutoFit/>
          </a:bodyPr>
          <a:lstStyle/>
          <a:p>
            <a:endParaRPr lang="en-US" dirty="0"/>
          </a:p>
        </p:txBody>
      </p:sp>
      <p:pic>
        <p:nvPicPr>
          <p:cNvPr id="9" name="Picture 2" descr="A picture containing clipart&#10;&#10;Description generated with high confidence">
            <a:hlinkClick r:id="rId3"/>
            <a:extLst>
              <a:ext uri="{FF2B5EF4-FFF2-40B4-BE49-F238E27FC236}">
                <a16:creationId xmlns:a16="http://schemas.microsoft.com/office/drawing/2014/main" id="{3AE956BA-E1AB-444A-9BE5-3B49D200E0A3}"/>
              </a:ext>
            </a:extLst>
          </p:cNvPr>
          <p:cNvPicPr>
            <a:picLocks noChangeAspect="1"/>
          </p:cNvPicPr>
          <p:nvPr/>
        </p:nvPicPr>
        <p:blipFill>
          <a:blip r:embed="rId4"/>
          <a:stretch>
            <a:fillRect/>
          </a:stretch>
        </p:blipFill>
        <p:spPr>
          <a:xfrm>
            <a:off x="4904771" y="2422967"/>
            <a:ext cx="2382455" cy="2382455"/>
          </a:xfrm>
          <a:prstGeom prst="rect">
            <a:avLst/>
          </a:prstGeom>
        </p:spPr>
      </p:pic>
    </p:spTree>
    <p:extLst>
      <p:ext uri="{BB962C8B-B14F-4D97-AF65-F5344CB8AC3E}">
        <p14:creationId xmlns:p14="http://schemas.microsoft.com/office/powerpoint/2010/main" val="36306104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327584"/>
          </a:xfrm>
        </p:spPr>
        <p:txBody>
          <a:bodyPr>
            <a:normAutofit/>
          </a:bodyPr>
          <a:lstStyle/>
          <a:p>
            <a:pPr algn="ctr"/>
            <a:r>
              <a:rPr lang="en-US" dirty="0"/>
              <a:t>Behavior Has Meaning: Video Example 2</a:t>
            </a:r>
          </a:p>
        </p:txBody>
      </p:sp>
      <p:pic>
        <p:nvPicPr>
          <p:cNvPr id="4" name="Picture 3">
            <a:extLst>
              <a:ext uri="{FF2B5EF4-FFF2-40B4-BE49-F238E27FC236}">
                <a16:creationId xmlns:a16="http://schemas.microsoft.com/office/drawing/2014/main" id="{C4FE9DFA-C4CA-4C90-87FC-C908B9E9FDA1}"/>
              </a:ext>
            </a:extLst>
          </p:cNvPr>
          <p:cNvPicPr>
            <a:picLocks noChangeAspect="1"/>
          </p:cNvPicPr>
          <p:nvPr/>
        </p:nvPicPr>
        <p:blipFill>
          <a:blip r:embed="rId2"/>
          <a:stretch>
            <a:fillRect/>
          </a:stretch>
        </p:blipFill>
        <p:spPr>
          <a:xfrm>
            <a:off x="3542456" y="1737107"/>
            <a:ext cx="4667250" cy="3800475"/>
          </a:xfrm>
          <a:prstGeom prst="rect">
            <a:avLst/>
          </a:prstGeom>
        </p:spPr>
      </p:pic>
      <p:pic>
        <p:nvPicPr>
          <p:cNvPr id="5" name="Picture 2" descr="A picture containing clipart&#10;&#10;Description generated with high confidence">
            <a:hlinkClick r:id="rId3"/>
            <a:extLst>
              <a:ext uri="{FF2B5EF4-FFF2-40B4-BE49-F238E27FC236}">
                <a16:creationId xmlns:a16="http://schemas.microsoft.com/office/drawing/2014/main" id="{C86A4F81-EBB8-45A3-9FDE-9955E7712C7B}"/>
              </a:ext>
            </a:extLst>
          </p:cNvPr>
          <p:cNvPicPr>
            <a:picLocks noChangeAspect="1"/>
          </p:cNvPicPr>
          <p:nvPr/>
        </p:nvPicPr>
        <p:blipFill>
          <a:blip r:embed="rId4"/>
          <a:stretch>
            <a:fillRect/>
          </a:stretch>
        </p:blipFill>
        <p:spPr>
          <a:xfrm>
            <a:off x="4875391" y="2633409"/>
            <a:ext cx="2057844" cy="2057844"/>
          </a:xfrm>
          <a:prstGeom prst="rect">
            <a:avLst/>
          </a:prstGeom>
        </p:spPr>
      </p:pic>
    </p:spTree>
    <p:extLst>
      <p:ext uri="{BB962C8B-B14F-4D97-AF65-F5344CB8AC3E}">
        <p14:creationId xmlns:p14="http://schemas.microsoft.com/office/powerpoint/2010/main" val="39223178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173735"/>
            <a:ext cx="10515600" cy="1080697"/>
          </a:xfrm>
        </p:spPr>
        <p:txBody>
          <a:bodyPr>
            <a:normAutofit/>
          </a:bodyPr>
          <a:lstStyle/>
          <a:p>
            <a:pPr algn="ctr"/>
            <a:r>
              <a:rPr lang="en-US" dirty="0"/>
              <a:t>Children Who Are Dual Language Learners</a:t>
            </a:r>
            <a:endParaRPr lang="en-US" i="1" dirty="0"/>
          </a:p>
        </p:txBody>
      </p:sp>
      <p:sp>
        <p:nvSpPr>
          <p:cNvPr id="4" name="Content Placeholder 3"/>
          <p:cNvSpPr>
            <a:spLocks noGrp="1"/>
          </p:cNvSpPr>
          <p:nvPr>
            <p:ph idx="1"/>
          </p:nvPr>
        </p:nvSpPr>
        <p:spPr>
          <a:xfrm>
            <a:off x="5609775" y="1423050"/>
            <a:ext cx="6149729" cy="5434950"/>
          </a:xfrm>
        </p:spPr>
        <p:txBody>
          <a:bodyPr>
            <a:normAutofit/>
          </a:bodyPr>
          <a:lstStyle/>
          <a:p>
            <a:pPr marL="0" indent="0">
              <a:buNone/>
            </a:pPr>
            <a:r>
              <a:rPr lang="en-US" dirty="0"/>
              <a:t>During free play, Lucia wanders around the room. She stands and watches children play for a few minutes, but doesn’t join in their play. Lucia doesn’t stay at circle time longer than a few minutes and doesn’t respond when asked to come back to circle time. What does her behavior mean? Is she acting this way because she doesn't understand what the expectations are during activities and in circle time? How do you know?</a:t>
            </a:r>
          </a:p>
          <a:p>
            <a:endParaRPr lang="en-US" dirty="0"/>
          </a:p>
        </p:txBody>
      </p:sp>
      <p:pic>
        <p:nvPicPr>
          <p:cNvPr id="5" name="Picture 4" descr="midsizeImage-6.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8684" y="2211199"/>
            <a:ext cx="4032519" cy="2936726"/>
          </a:xfrm>
          <a:prstGeom prst="rect">
            <a:avLst/>
          </a:prstGeom>
        </p:spPr>
      </p:pic>
    </p:spTree>
    <p:extLst>
      <p:ext uri="{BB962C8B-B14F-4D97-AF65-F5344CB8AC3E}">
        <p14:creationId xmlns:p14="http://schemas.microsoft.com/office/powerpoint/2010/main" val="42227387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182231"/>
            <a:ext cx="10515600" cy="1080697"/>
          </a:xfrm>
        </p:spPr>
        <p:txBody>
          <a:bodyPr>
            <a:normAutofit/>
          </a:bodyPr>
          <a:lstStyle/>
          <a:p>
            <a:pPr algn="ctr"/>
            <a:r>
              <a:rPr lang="en-US" dirty="0"/>
              <a:t>Children Who Are Dual Language Learners</a:t>
            </a:r>
            <a:endParaRPr lang="en-US" i="1" dirty="0"/>
          </a:p>
        </p:txBody>
      </p:sp>
      <p:sp>
        <p:nvSpPr>
          <p:cNvPr id="6" name="Content Placeholder 5">
            <a:extLst>
              <a:ext uri="{FF2B5EF4-FFF2-40B4-BE49-F238E27FC236}">
                <a16:creationId xmlns:a16="http://schemas.microsoft.com/office/drawing/2014/main" id="{CC6F725A-2F13-49DB-81B0-07D442705D49}"/>
              </a:ext>
            </a:extLst>
          </p:cNvPr>
          <p:cNvSpPr>
            <a:spLocks noGrp="1"/>
          </p:cNvSpPr>
          <p:nvPr>
            <p:ph idx="1"/>
          </p:nvPr>
        </p:nvSpPr>
        <p:spPr>
          <a:xfrm>
            <a:off x="838200" y="1609800"/>
            <a:ext cx="10515600" cy="4351338"/>
          </a:xfrm>
        </p:spPr>
        <p:txBody>
          <a:bodyPr/>
          <a:lstStyle/>
          <a:p>
            <a:r>
              <a:rPr lang="en-US" dirty="0"/>
              <a:t>Talk with families to learn common words used at home</a:t>
            </a:r>
          </a:p>
          <a:p>
            <a:pPr marL="0" indent="0">
              <a:buNone/>
            </a:pPr>
            <a:endParaRPr lang="en-US" dirty="0"/>
          </a:p>
          <a:p>
            <a:r>
              <a:rPr lang="en-US" dirty="0"/>
              <a:t>Have families visit the classroom to become familiar with the routines and expectations</a:t>
            </a:r>
          </a:p>
          <a:p>
            <a:pPr marL="0" indent="0">
              <a:buNone/>
            </a:pPr>
            <a:endParaRPr lang="en-US" dirty="0"/>
          </a:p>
          <a:p>
            <a:r>
              <a:rPr lang="en-US" dirty="0"/>
              <a:t>Build the children’s strengths and interests into the curriculum</a:t>
            </a:r>
          </a:p>
          <a:p>
            <a:pPr marL="0" indent="0">
              <a:buNone/>
            </a:pPr>
            <a:endParaRPr lang="en-US" dirty="0"/>
          </a:p>
          <a:p>
            <a:r>
              <a:rPr lang="en-US" dirty="0"/>
              <a:t>Interact with the child during classroom routines to help them engage</a:t>
            </a:r>
          </a:p>
          <a:p>
            <a:endParaRPr lang="en-US" dirty="0"/>
          </a:p>
        </p:txBody>
      </p:sp>
    </p:spTree>
    <p:extLst>
      <p:ext uri="{BB962C8B-B14F-4D97-AF65-F5344CB8AC3E}">
        <p14:creationId xmlns:p14="http://schemas.microsoft.com/office/powerpoint/2010/main" val="26783494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Be a “Behavior Has Meaning” Detective</a:t>
            </a:r>
          </a:p>
        </p:txBody>
      </p:sp>
      <p:pic>
        <p:nvPicPr>
          <p:cNvPr id="4" name="Picture 3" descr="ssss-hi.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299455">
            <a:off x="1514233" y="1788504"/>
            <a:ext cx="3764225" cy="3739130"/>
          </a:xfrm>
          <a:prstGeom prst="rect">
            <a:avLst/>
          </a:prstGeom>
        </p:spPr>
      </p:pic>
      <p:pic>
        <p:nvPicPr>
          <p:cNvPr id="8" name="Picture 7" descr="GUM_SPRINGS_081_2012_08_1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4367" y="1557837"/>
            <a:ext cx="3278488" cy="4949874"/>
          </a:xfrm>
          <a:prstGeom prst="rect">
            <a:avLst/>
          </a:prstGeom>
        </p:spPr>
      </p:pic>
    </p:spTree>
    <p:extLst>
      <p:ext uri="{BB962C8B-B14F-4D97-AF65-F5344CB8AC3E}">
        <p14:creationId xmlns:p14="http://schemas.microsoft.com/office/powerpoint/2010/main" val="8583294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C943B-E195-481F-90DD-B0C240E7B3A9}"/>
              </a:ext>
            </a:extLst>
          </p:cNvPr>
          <p:cNvSpPr>
            <a:spLocks noGrp="1"/>
          </p:cNvSpPr>
          <p:nvPr>
            <p:ph type="title"/>
          </p:nvPr>
        </p:nvSpPr>
        <p:spPr>
          <a:xfrm>
            <a:off x="838200" y="365125"/>
            <a:ext cx="10515600" cy="962459"/>
          </a:xfrm>
        </p:spPr>
        <p:txBody>
          <a:bodyPr/>
          <a:lstStyle/>
          <a:p>
            <a:pPr algn="ctr"/>
            <a:r>
              <a:rPr lang="en-US"/>
              <a:t>Review</a:t>
            </a:r>
            <a:endParaRPr lang="en-US" dirty="0"/>
          </a:p>
        </p:txBody>
      </p:sp>
      <p:pic>
        <p:nvPicPr>
          <p:cNvPr id="6" name="Picture 5">
            <a:extLst>
              <a:ext uri="{FF2B5EF4-FFF2-40B4-BE49-F238E27FC236}">
                <a16:creationId xmlns:a16="http://schemas.microsoft.com/office/drawing/2014/main" id="{22F3EEA4-B5EC-402E-853A-0B7B407A384D}"/>
              </a:ext>
            </a:extLst>
          </p:cNvPr>
          <p:cNvPicPr>
            <a:picLocks noChangeAspect="1"/>
          </p:cNvPicPr>
          <p:nvPr/>
        </p:nvPicPr>
        <p:blipFill>
          <a:blip r:embed="rId2"/>
          <a:stretch>
            <a:fillRect/>
          </a:stretch>
        </p:blipFill>
        <p:spPr>
          <a:xfrm>
            <a:off x="701040" y="1739731"/>
            <a:ext cx="3357350" cy="3915633"/>
          </a:xfrm>
          <a:prstGeom prst="flowChartConnector">
            <a:avLst/>
          </a:prstGeom>
        </p:spPr>
      </p:pic>
      <p:pic>
        <p:nvPicPr>
          <p:cNvPr id="7" name="Picture 6">
            <a:extLst>
              <a:ext uri="{FF2B5EF4-FFF2-40B4-BE49-F238E27FC236}">
                <a16:creationId xmlns:a16="http://schemas.microsoft.com/office/drawing/2014/main" id="{C73B2CE5-F2FE-4C6F-9C77-138395788F32}"/>
              </a:ext>
            </a:extLst>
          </p:cNvPr>
          <p:cNvPicPr>
            <a:picLocks noChangeAspect="1"/>
          </p:cNvPicPr>
          <p:nvPr/>
        </p:nvPicPr>
        <p:blipFill>
          <a:blip r:embed="rId3"/>
          <a:stretch>
            <a:fillRect/>
          </a:stretch>
        </p:blipFill>
        <p:spPr>
          <a:xfrm>
            <a:off x="8441723" y="1423242"/>
            <a:ext cx="3395766" cy="4389500"/>
          </a:xfrm>
          <a:prstGeom prst="flowChartConnector">
            <a:avLst/>
          </a:prstGeom>
        </p:spPr>
      </p:pic>
      <p:pic>
        <p:nvPicPr>
          <p:cNvPr id="8" name="Picture 7">
            <a:extLst>
              <a:ext uri="{FF2B5EF4-FFF2-40B4-BE49-F238E27FC236}">
                <a16:creationId xmlns:a16="http://schemas.microsoft.com/office/drawing/2014/main" id="{11C1D3CF-A399-482C-B1FE-2D2CDD786CF1}"/>
              </a:ext>
            </a:extLst>
          </p:cNvPr>
          <p:cNvPicPr>
            <a:picLocks noChangeAspect="1"/>
          </p:cNvPicPr>
          <p:nvPr/>
        </p:nvPicPr>
        <p:blipFill>
          <a:blip r:embed="rId4"/>
          <a:stretch>
            <a:fillRect/>
          </a:stretch>
        </p:blipFill>
        <p:spPr>
          <a:xfrm>
            <a:off x="4823469" y="1612233"/>
            <a:ext cx="3038383" cy="4271915"/>
          </a:xfrm>
          <a:prstGeom prst="flowChartConnector">
            <a:avLst/>
          </a:prstGeom>
        </p:spPr>
      </p:pic>
    </p:spTree>
    <p:extLst>
      <p:ext uri="{BB962C8B-B14F-4D97-AF65-F5344CB8AC3E}">
        <p14:creationId xmlns:p14="http://schemas.microsoft.com/office/powerpoint/2010/main" val="628751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6172200" y="1825625"/>
            <a:ext cx="5541478" cy="4351338"/>
          </a:xfrm>
        </p:spPr>
        <p:txBody>
          <a:bodyPr>
            <a:normAutofit/>
          </a:bodyPr>
          <a:lstStyle/>
          <a:p>
            <a:r>
              <a:rPr lang="en-US" sz="2600" dirty="0">
                <a:latin typeface="Calibri Light"/>
                <a:cs typeface="Calibri Light"/>
              </a:rPr>
              <a:t>Approaches to Learning</a:t>
            </a:r>
          </a:p>
          <a:p>
            <a:pPr lvl="1"/>
            <a:r>
              <a:rPr lang="en-US" sz="2200" dirty="0">
                <a:latin typeface="Calibri Light"/>
                <a:cs typeface="Calibri Light"/>
              </a:rPr>
              <a:t>Emotional and Behavioral Self-Regulation (Infant/Toddler &amp; Preschool)</a:t>
            </a:r>
          </a:p>
          <a:p>
            <a:r>
              <a:rPr lang="en-US" sz="2600" dirty="0">
                <a:latin typeface="Calibri Light"/>
                <a:cs typeface="Calibri Light"/>
              </a:rPr>
              <a:t>Social and Emotional Development</a:t>
            </a:r>
          </a:p>
          <a:p>
            <a:pPr lvl="1"/>
            <a:r>
              <a:rPr lang="en-US" sz="2200" dirty="0">
                <a:latin typeface="Calibri Light"/>
                <a:cs typeface="Calibri Light"/>
              </a:rPr>
              <a:t>Relationships with Adults (Infant/Toddler)</a:t>
            </a:r>
          </a:p>
          <a:p>
            <a:pPr lvl="1"/>
            <a:r>
              <a:rPr lang="en-US" sz="2200" dirty="0">
                <a:latin typeface="Calibri Light"/>
                <a:cs typeface="Calibri Light"/>
              </a:rPr>
              <a:t>Emotional Functioning (Preschool)</a:t>
            </a:r>
          </a:p>
          <a:p>
            <a:r>
              <a:rPr lang="en-US" sz="2600" dirty="0">
                <a:latin typeface="Calibri Light"/>
                <a:cs typeface="Calibri Light"/>
              </a:rPr>
              <a:t>Language and Communication</a:t>
            </a:r>
          </a:p>
          <a:p>
            <a:pPr lvl="1"/>
            <a:r>
              <a:rPr lang="en-US" sz="2200" dirty="0">
                <a:latin typeface="Calibri Light"/>
                <a:cs typeface="Calibri Light"/>
              </a:rPr>
              <a:t>Attending and Understanding (Infant/Toddler)</a:t>
            </a:r>
          </a:p>
          <a:p>
            <a:pPr lvl="1"/>
            <a:r>
              <a:rPr lang="en-US" sz="2200" dirty="0">
                <a:latin typeface="Calibri Light"/>
                <a:cs typeface="Calibri Light"/>
              </a:rPr>
              <a:t>Vocabulary (Preschool)</a:t>
            </a:r>
          </a:p>
          <a:p>
            <a:endParaRPr lang="en-US" dirty="0"/>
          </a:p>
        </p:txBody>
      </p:sp>
      <p:pic>
        <p:nvPicPr>
          <p:cNvPr id="5" name="Content Placeholder 4">
            <a:extLst>
              <a:ext uri="{FF2B5EF4-FFF2-40B4-BE49-F238E27FC236}">
                <a16:creationId xmlns:a16="http://schemas.microsoft.com/office/drawing/2014/main" id="{BA6DF2E1-3C2E-4CD1-8232-1D9F96D75EE6}"/>
              </a:ext>
            </a:extLst>
          </p:cNvPr>
          <p:cNvPicPr>
            <a:picLocks noGrp="1" noChangeAspect="1"/>
          </p:cNvPicPr>
          <p:nvPr>
            <p:ph sz="half" idx="1"/>
          </p:nvPr>
        </p:nvPicPr>
        <p:blipFill>
          <a:blip r:embed="rId3"/>
          <a:stretch>
            <a:fillRect/>
          </a:stretch>
        </p:blipFill>
        <p:spPr>
          <a:xfrm>
            <a:off x="1704234" y="1612265"/>
            <a:ext cx="2900892" cy="4351338"/>
          </a:xfrm>
          <a:prstGeom prst="rect">
            <a:avLst/>
          </a:prstGeom>
        </p:spPr>
      </p:pic>
      <p:sp>
        <p:nvSpPr>
          <p:cNvPr id="7" name="Title 3">
            <a:extLst>
              <a:ext uri="{FF2B5EF4-FFF2-40B4-BE49-F238E27FC236}">
                <a16:creationId xmlns:a16="http://schemas.microsoft.com/office/drawing/2014/main" id="{11C2B08D-5DF8-4CB1-BF62-9DBECAB78CC5}"/>
              </a:ext>
            </a:extLst>
          </p:cNvPr>
          <p:cNvSpPr txBox="1">
            <a:spLocks/>
          </p:cNvSpPr>
          <p:nvPr/>
        </p:nvSpPr>
        <p:spPr>
          <a:xfrm>
            <a:off x="768350" y="242358"/>
            <a:ext cx="10515600" cy="962459"/>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Children’s Behaviors</a:t>
            </a:r>
          </a:p>
          <a:p>
            <a:pPr algn="ctr"/>
            <a:r>
              <a:rPr lang="en-US" dirty="0"/>
              <a:t> Stretch Across the ELOF Domains</a:t>
            </a:r>
          </a:p>
        </p:txBody>
      </p:sp>
    </p:spTree>
    <p:extLst>
      <p:ext uri="{BB962C8B-B14F-4D97-AF65-F5344CB8AC3E}">
        <p14:creationId xmlns:p14="http://schemas.microsoft.com/office/powerpoint/2010/main" val="215336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HS.House Graphic_ENG_hous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0710" y="1228454"/>
            <a:ext cx="6654235" cy="5296405"/>
          </a:xfrm>
          <a:prstGeom prst="rect">
            <a:avLst/>
          </a:prstGeom>
        </p:spPr>
      </p:pic>
      <p:sp>
        <p:nvSpPr>
          <p:cNvPr id="3" name="Title 2"/>
          <p:cNvSpPr>
            <a:spLocks noGrp="1"/>
          </p:cNvSpPr>
          <p:nvPr>
            <p:ph type="title"/>
          </p:nvPr>
        </p:nvSpPr>
        <p:spPr>
          <a:xfrm>
            <a:off x="838200" y="145749"/>
            <a:ext cx="10515600" cy="916135"/>
          </a:xfrm>
        </p:spPr>
        <p:txBody>
          <a:bodyPr>
            <a:normAutofit fontScale="90000"/>
          </a:bodyPr>
          <a:lstStyle/>
          <a:p>
            <a:pPr algn="ctr"/>
            <a:r>
              <a:rPr lang="en-US" sz="4900" dirty="0"/>
              <a:t>Framework for Effective Practice</a:t>
            </a:r>
            <a:br>
              <a:rPr lang="en-US" sz="4900" dirty="0"/>
            </a:br>
            <a:r>
              <a:rPr lang="en-US" sz="4000" dirty="0"/>
              <a:t>Supporting school readiness for all children</a:t>
            </a:r>
          </a:p>
        </p:txBody>
      </p:sp>
    </p:spTree>
    <p:extLst>
      <p:ext uri="{BB962C8B-B14F-4D97-AF65-F5344CB8AC3E}">
        <p14:creationId xmlns:p14="http://schemas.microsoft.com/office/powerpoint/2010/main" val="949899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145749"/>
            <a:ext cx="10515600" cy="916135"/>
          </a:xfrm>
        </p:spPr>
        <p:txBody>
          <a:bodyPr>
            <a:normAutofit fontScale="90000"/>
          </a:bodyPr>
          <a:lstStyle/>
          <a:p>
            <a:pPr algn="ctr"/>
            <a:r>
              <a:rPr lang="en-US" sz="4900" dirty="0"/>
              <a:t>Framework for Effective Practice</a:t>
            </a:r>
            <a:br>
              <a:rPr lang="en-US" sz="4900" dirty="0"/>
            </a:br>
            <a:r>
              <a:rPr lang="en-US" sz="4000" dirty="0"/>
              <a:t>Supporting school readiness for all children</a:t>
            </a:r>
          </a:p>
        </p:txBody>
      </p:sp>
      <p:pic>
        <p:nvPicPr>
          <p:cNvPr id="5" name="Picture 4">
            <a:extLst>
              <a:ext uri="{FF2B5EF4-FFF2-40B4-BE49-F238E27FC236}">
                <a16:creationId xmlns:a16="http://schemas.microsoft.com/office/drawing/2014/main" id="{A88AD78C-00AA-4F9F-AE02-BDA5099ECDA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09496" y="882951"/>
            <a:ext cx="7773007" cy="5829300"/>
          </a:xfrm>
          <a:prstGeom prst="rect">
            <a:avLst/>
          </a:prstGeom>
        </p:spPr>
      </p:pic>
    </p:spTree>
    <p:extLst>
      <p:ext uri="{BB962C8B-B14F-4D97-AF65-F5344CB8AC3E}">
        <p14:creationId xmlns:p14="http://schemas.microsoft.com/office/powerpoint/2010/main" val="2025130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145749"/>
            <a:ext cx="10515600" cy="916135"/>
          </a:xfrm>
        </p:spPr>
        <p:txBody>
          <a:bodyPr>
            <a:normAutofit fontScale="90000"/>
          </a:bodyPr>
          <a:lstStyle/>
          <a:p>
            <a:pPr algn="ctr"/>
            <a:r>
              <a:rPr lang="en-US" sz="4900" dirty="0"/>
              <a:t>Framework for Effective Practice</a:t>
            </a:r>
            <a:br>
              <a:rPr lang="en-US" sz="4900" dirty="0"/>
            </a:br>
            <a:r>
              <a:rPr lang="en-US" sz="4000" dirty="0"/>
              <a:t>Supporting school readiness for all children</a:t>
            </a:r>
          </a:p>
        </p:txBody>
      </p:sp>
      <p:pic>
        <p:nvPicPr>
          <p:cNvPr id="5" name="Picture 4">
            <a:extLst>
              <a:ext uri="{FF2B5EF4-FFF2-40B4-BE49-F238E27FC236}">
                <a16:creationId xmlns:a16="http://schemas.microsoft.com/office/drawing/2014/main" id="{79E9321E-3022-4F18-8699-EF0AE9BBB1A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409647" y="1061884"/>
            <a:ext cx="7372706" cy="5529097"/>
          </a:xfrm>
          <a:prstGeom prst="rect">
            <a:avLst/>
          </a:prstGeom>
        </p:spPr>
      </p:pic>
    </p:spTree>
    <p:extLst>
      <p:ext uri="{BB962C8B-B14F-4D97-AF65-F5344CB8AC3E}">
        <p14:creationId xmlns:p14="http://schemas.microsoft.com/office/powerpoint/2010/main" val="2908318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3142" y="204869"/>
            <a:ext cx="10370657" cy="1122715"/>
          </a:xfrm>
        </p:spPr>
        <p:txBody>
          <a:bodyPr/>
          <a:lstStyle/>
          <a:p>
            <a:pPr algn="ctr"/>
            <a:r>
              <a:rPr lang="en-US" dirty="0">
                <a:cs typeface="Century Gothic"/>
              </a:rPr>
              <a:t>Objectives</a:t>
            </a:r>
          </a:p>
        </p:txBody>
      </p:sp>
      <p:sp>
        <p:nvSpPr>
          <p:cNvPr id="5" name="TextBox 4">
            <a:extLst>
              <a:ext uri="{FF2B5EF4-FFF2-40B4-BE49-F238E27FC236}">
                <a16:creationId xmlns:a16="http://schemas.microsoft.com/office/drawing/2014/main" id="{6E59EF68-51D4-4713-8FF7-4E60A9438F59}"/>
              </a:ext>
            </a:extLst>
          </p:cNvPr>
          <p:cNvSpPr txBox="1"/>
          <p:nvPr/>
        </p:nvSpPr>
        <p:spPr>
          <a:xfrm>
            <a:off x="819150" y="1543050"/>
            <a:ext cx="10534649"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mj-lt"/>
              </a:rPr>
              <a:t>Explain the importance of children’s behavior as communication </a:t>
            </a:r>
          </a:p>
          <a:p>
            <a:endParaRPr lang="en-US" sz="2400" dirty="0">
              <a:latin typeface="+mj-lt"/>
            </a:endParaRPr>
          </a:p>
          <a:p>
            <a:pPr marL="285750" indent="-285750">
              <a:buFont typeface="Arial" panose="020B0604020202020204" pitchFamily="34" charset="0"/>
              <a:buChar char="•"/>
            </a:pPr>
            <a:r>
              <a:rPr lang="en-US" sz="2400" dirty="0">
                <a:latin typeface="+mj-lt"/>
              </a:rPr>
              <a:t>Analyze and interpret the meaning of children’s behaviors</a:t>
            </a:r>
          </a:p>
          <a:p>
            <a:pPr marL="285750" indent="-285750">
              <a:buFont typeface="Arial" panose="020B0604020202020204" pitchFamily="34" charset="0"/>
              <a:buChar char="•"/>
            </a:pPr>
            <a:endParaRPr lang="en-US" sz="2400" dirty="0">
              <a:latin typeface="+mj-lt"/>
            </a:endParaRPr>
          </a:p>
          <a:p>
            <a:pPr marL="285750" indent="-285750">
              <a:buFont typeface="Arial" panose="020B0604020202020204" pitchFamily="34" charset="0"/>
              <a:buChar char="•"/>
            </a:pPr>
            <a:r>
              <a:rPr lang="en-US" sz="2400" dirty="0">
                <a:latin typeface="+mj-lt"/>
              </a:rPr>
              <a:t>Cover strategies that address children’s behaviors and build a supportive learning environment   </a:t>
            </a:r>
          </a:p>
          <a:p>
            <a:pPr marL="285750" indent="-285750">
              <a:buFont typeface="Arial" panose="020B0604020202020204" pitchFamily="34" charset="0"/>
              <a:buChar char="•"/>
            </a:pPr>
            <a:endParaRPr lang="en-US" sz="2400" dirty="0">
              <a:latin typeface="+mj-lt"/>
            </a:endParaRPr>
          </a:p>
          <a:p>
            <a:pPr marL="285750" indent="-285750">
              <a:buFont typeface="Arial" panose="020B0604020202020204" pitchFamily="34" charset="0"/>
              <a:buChar char="•"/>
            </a:pPr>
            <a:endParaRPr lang="en-US" sz="2400" dirty="0">
              <a:latin typeface="+mj-lt"/>
            </a:endParaRPr>
          </a:p>
          <a:p>
            <a:pPr marL="285750" indent="-285750">
              <a:buFont typeface="Arial" panose="020B0604020202020204" pitchFamily="34" charset="0"/>
              <a:buChar char="•"/>
            </a:pPr>
            <a:endParaRPr lang="en-US" sz="2400" dirty="0">
              <a:latin typeface="+mj-lt"/>
            </a:endParaRPr>
          </a:p>
          <a:p>
            <a:pPr marL="285750" indent="-285750">
              <a:buFont typeface="Arial" panose="020B0604020202020204" pitchFamily="34" charset="0"/>
              <a:buChar char="•"/>
            </a:pPr>
            <a:endParaRPr lang="en-US" sz="2400" dirty="0">
              <a:latin typeface="+mj-lt"/>
            </a:endParaRPr>
          </a:p>
          <a:p>
            <a:pPr marL="285750" indent="-285750">
              <a:buFont typeface="Arial" panose="020B0604020202020204" pitchFamily="34" charset="0"/>
              <a:buChar char="•"/>
            </a:pPr>
            <a:endParaRPr lang="en-US" sz="2400" dirty="0">
              <a:latin typeface="+mj-lt"/>
            </a:endParaRPr>
          </a:p>
          <a:p>
            <a:pPr marL="285750" indent="-285750">
              <a:buFont typeface="Arial" panose="020B0604020202020204" pitchFamily="34" charset="0"/>
              <a:buChar char="•"/>
            </a:pPr>
            <a:endParaRPr lang="en-US" sz="2400" dirty="0">
              <a:latin typeface="+mj-lt"/>
            </a:endParaRPr>
          </a:p>
        </p:txBody>
      </p:sp>
    </p:spTree>
    <p:extLst>
      <p:ext uri="{BB962C8B-B14F-4D97-AF65-F5344CB8AC3E}">
        <p14:creationId xmlns:p14="http://schemas.microsoft.com/office/powerpoint/2010/main" val="3532795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a:t>Behavior</a:t>
            </a:r>
            <a:br>
              <a:rPr lang="en-US" dirty="0"/>
            </a:br>
            <a:endParaRPr lang="en-US" dirty="0"/>
          </a:p>
        </p:txBody>
      </p:sp>
      <p:sp>
        <p:nvSpPr>
          <p:cNvPr id="3" name="Content Placeholder 2"/>
          <p:cNvSpPr>
            <a:spLocks noGrp="1"/>
          </p:cNvSpPr>
          <p:nvPr>
            <p:ph idx="1"/>
          </p:nvPr>
        </p:nvSpPr>
        <p:spPr>
          <a:xfrm>
            <a:off x="838200" y="1328615"/>
            <a:ext cx="10515600" cy="4848348"/>
          </a:xfrm>
        </p:spPr>
        <p:txBody>
          <a:bodyPr/>
          <a:lstStyle/>
          <a:p>
            <a:pPr marL="0" indent="0">
              <a:buNone/>
            </a:pPr>
            <a:endParaRPr lang="en-US" sz="3600" dirty="0"/>
          </a:p>
          <a:p>
            <a:pPr lvl="1"/>
            <a:r>
              <a:rPr lang="en-US" sz="3200" dirty="0"/>
              <a:t>What is the behavior?</a:t>
            </a:r>
          </a:p>
          <a:p>
            <a:pPr marL="457200" lvl="1" indent="0">
              <a:buNone/>
            </a:pPr>
            <a:endParaRPr lang="en-US" sz="3200" dirty="0"/>
          </a:p>
          <a:p>
            <a:pPr lvl="1"/>
            <a:r>
              <a:rPr lang="en-US" sz="3200" dirty="0"/>
              <a:t>What do you believe about young children and their behavior?</a:t>
            </a:r>
          </a:p>
          <a:p>
            <a:pPr lvl="1"/>
            <a:endParaRPr lang="en-US" dirty="0"/>
          </a:p>
        </p:txBody>
      </p:sp>
    </p:spTree>
    <p:extLst>
      <p:ext uri="{BB962C8B-B14F-4D97-AF65-F5344CB8AC3E}">
        <p14:creationId xmlns:p14="http://schemas.microsoft.com/office/powerpoint/2010/main" val="2962296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You Can’t Not Communicate</a:t>
            </a:r>
          </a:p>
        </p:txBody>
      </p:sp>
      <p:sp>
        <p:nvSpPr>
          <p:cNvPr id="8" name="Content Placeholder 7"/>
          <p:cNvSpPr txBox="1">
            <a:spLocks noGrp="1"/>
          </p:cNvSpPr>
          <p:nvPr>
            <p:ph sz="half" idx="4294967295"/>
          </p:nvPr>
        </p:nvSpPr>
        <p:spPr>
          <a:xfrm>
            <a:off x="5896956" y="1566398"/>
            <a:ext cx="5697999" cy="4926477"/>
          </a:xfrm>
          <a:prstGeom prst="rect">
            <a:avLst/>
          </a:prstGeom>
          <a:noFill/>
        </p:spPr>
        <p:txBody>
          <a:bodyPr wrap="square" rtlCol="0">
            <a:spAutoFit/>
          </a:bodyPr>
          <a:lstStyle/>
          <a:p>
            <a:r>
              <a:rPr lang="en-US" sz="3200" dirty="0"/>
              <a:t>All behavior is a form of communication and has meaning</a:t>
            </a:r>
          </a:p>
          <a:p>
            <a:pPr marL="0" indent="0">
              <a:buNone/>
            </a:pPr>
            <a:endParaRPr lang="en-US" sz="3200" dirty="0"/>
          </a:p>
          <a:p>
            <a:r>
              <a:rPr lang="en-US" sz="3200" dirty="0"/>
              <a:t>Children give us cues to help us understand what they want to communicate long before they have words</a:t>
            </a:r>
          </a:p>
          <a:p>
            <a:endParaRPr lang="en-US" dirty="0"/>
          </a:p>
          <a:p>
            <a:pPr marL="0" indent="0">
              <a:buNone/>
            </a:pPr>
            <a:endParaRPr lang="en-US" dirty="0"/>
          </a:p>
        </p:txBody>
      </p:sp>
      <p:pic>
        <p:nvPicPr>
          <p:cNvPr id="5" name="Picture 4">
            <a:extLst>
              <a:ext uri="{FF2B5EF4-FFF2-40B4-BE49-F238E27FC236}">
                <a16:creationId xmlns:a16="http://schemas.microsoft.com/office/drawing/2014/main" id="{FB984A64-5D94-442F-B510-FF13CEE1DB41}"/>
              </a:ext>
            </a:extLst>
          </p:cNvPr>
          <p:cNvPicPr/>
          <p:nvPr/>
        </p:nvPicPr>
        <p:blipFill>
          <a:blip r:embed="rId2">
            <a:extLst>
              <a:ext uri="{28A0092B-C50C-407E-A947-70E740481C1C}">
                <a14:useLocalDpi xmlns:a14="http://schemas.microsoft.com/office/drawing/2010/main" val="0"/>
              </a:ext>
            </a:extLst>
          </a:blip>
          <a:stretch>
            <a:fillRect/>
          </a:stretch>
        </p:blipFill>
        <p:spPr>
          <a:xfrm>
            <a:off x="1771333" y="1709738"/>
            <a:ext cx="2857817" cy="4005262"/>
          </a:xfrm>
          <a:prstGeom prst="rect">
            <a:avLst/>
          </a:prstGeom>
        </p:spPr>
      </p:pic>
    </p:spTree>
    <p:extLst>
      <p:ext uri="{BB962C8B-B14F-4D97-AF65-F5344CB8AC3E}">
        <p14:creationId xmlns:p14="http://schemas.microsoft.com/office/powerpoint/2010/main" val="19266098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astSharedByUser xmlns="638e6b88-029d-4974-94ab-4f46eee0f699" xsi:nil="true"/>
    <SharedWithUsers xmlns="638e6b88-029d-4974-94ab-4f46eee0f699">
      <UserInfo>
        <DisplayName/>
        <AccountId xsi:nil="true"/>
        <AccountType/>
      </UserInfo>
    </SharedWithUsers>
    <LastSharedByTime xmlns="638e6b88-029d-4974-94ab-4f46eee0f699" xsi:nil="true"/>
    <Year xmlns="1df41999-4d9b-463f-8975-015e962b2462" xsi:nil="true"/>
    <Webinar xmlns="1df41999-4d9b-463f-8975-015e962b2462"/>
    <Product xmlns="1df41999-4d9b-463f-8975-015e962b2462"/>
    <Topic xmlns="1df41999-4d9b-463f-8975-015e962b2462"/>
    <Conference_x0020_Year xmlns="1df41999-4d9b-463f-8975-015e962b2462" xsi:nil="true"/>
    <TaxKeywordTaxHTField xmlns="638e6b88-029d-4974-94ab-4f46eee0f699">
      <Terms xmlns="http://schemas.microsoft.com/office/infopath/2007/PartnerControls"/>
    </TaxKeywordTaxHTField>
    <National_x0020_Conference xmlns="1df41999-4d9b-463f-8975-015e962b2462" xsi:nil="true"/>
    <TaxCatchAll xmlns="2b0696d2-03e8-4ed2-82a3-1f89a5fc7162"/>
    <Audience xmlns="1df41999-4d9b-463f-8975-015e962b2462"/>
    <Region xmlns="1df41999-4d9b-463f-8975-015e962b2462"/>
    <RoutingPriority xmlns="http://schemas.microsoft.com/sharepoint/v3">behavior</RoutingPriority>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CF08604B50F3E47AF68C7445A79E513" ma:contentTypeVersion="27" ma:contentTypeDescription="Create a new document." ma:contentTypeScope="" ma:versionID="b70be23d2b25666be95ff7cb9ebe6caf">
  <xsd:schema xmlns:xsd="http://www.w3.org/2001/XMLSchema" xmlns:xs="http://www.w3.org/2001/XMLSchema" xmlns:p="http://schemas.microsoft.com/office/2006/metadata/properties" xmlns:ns1="http://schemas.microsoft.com/sharepoint/v3" xmlns:ns2="1df41999-4d9b-463f-8975-015e962b2462" xmlns:ns3="638e6b88-029d-4974-94ab-4f46eee0f699" xmlns:ns4="2b0696d2-03e8-4ed2-82a3-1f89a5fc7162" targetNamespace="http://schemas.microsoft.com/office/2006/metadata/properties" ma:root="true" ma:fieldsID="1e31dc031e60e201ddb345ae2199027f" ns1:_="" ns2:_="" ns3:_="" ns4:_="">
    <xsd:import namespace="http://schemas.microsoft.com/sharepoint/v3"/>
    <xsd:import namespace="1df41999-4d9b-463f-8975-015e962b2462"/>
    <xsd:import namespace="638e6b88-029d-4974-94ab-4f46eee0f699"/>
    <xsd:import namespace="2b0696d2-03e8-4ed2-82a3-1f89a5fc7162"/>
    <xsd:element name="properties">
      <xsd:complexType>
        <xsd:sequence>
          <xsd:element name="documentManagement">
            <xsd:complexType>
              <xsd:all>
                <xsd:element ref="ns2:Region" minOccurs="0"/>
                <xsd:element ref="ns2:Year" minOccurs="0"/>
                <xsd:element ref="ns2:Audience" minOccurs="0"/>
                <xsd:element ref="ns2:National_x0020_Conference" minOccurs="0"/>
                <xsd:element ref="ns2:Webinar" minOccurs="0"/>
                <xsd:element ref="ns2:Topic" minOccurs="0"/>
                <xsd:element ref="ns2:Product" minOccurs="0"/>
                <xsd:element ref="ns2:Conference_x0020_Year" minOccurs="0"/>
                <xsd:element ref="ns3:SharedWithDetails" minOccurs="0"/>
                <xsd:element ref="ns3:LastSharedByUser" minOccurs="0"/>
                <xsd:element ref="ns3:LastSharedByTime" minOccurs="0"/>
                <xsd:element ref="ns2:MediaServiceMetadata" minOccurs="0"/>
                <xsd:element ref="ns2:MediaServiceFastMetadata" minOccurs="0"/>
                <xsd:element ref="ns3:TaxKeywordTaxHTField" minOccurs="0"/>
                <xsd:element ref="ns4:TaxCatchAll" minOccurs="0"/>
                <xsd:element ref="ns3:SharedWithUsers" minOccurs="0"/>
                <xsd:element ref="ns2:MediaServiceDateTaken" minOccurs="0"/>
                <xsd:element ref="ns2:MediaServiceAutoTags" minOccurs="0"/>
                <xsd:element ref="ns1:RoutingPriority"/>
                <xsd:element ref="ns2:MediaServiceOCR"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Priority" ma:index="27" ma:displayName="Priority" ma:description="" ma:internalName="RoutingPriority">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df41999-4d9b-463f-8975-015e962b2462" elementFormDefault="qualified">
    <xsd:import namespace="http://schemas.microsoft.com/office/2006/documentManagement/types"/>
    <xsd:import namespace="http://schemas.microsoft.com/office/infopath/2007/PartnerControls"/>
    <xsd:element name="Region" ma:index="2" nillable="true" ma:displayName="Region" ma:description="Which region(s) was/were this developed for?" ma:internalName="Region">
      <xsd:complexType>
        <xsd:complexContent>
          <xsd:extension base="dms:MultiChoice">
            <xsd:sequence>
              <xsd:element name="Value" maxOccurs="unbounded" minOccurs="0" nillable="true">
                <xsd:simpleType>
                  <xsd:restriction base="dms:Choice">
                    <xsd:enumeration value="Region I: CT, ME, MA, NH, VT, RI"/>
                    <xsd:enumeration value="Region II: NY, NJ, PR, VI"/>
                    <xsd:enumeration value="Region III: DC, DE, MD, PA, VA, WV"/>
                    <xsd:enumeration value="Region IV: AL, FL, GA, KY, MS, NC, SC, TN"/>
                    <xsd:enumeration value="Region V: IL, IN, MI, MN, OH, WI"/>
                    <xsd:enumeration value="Region VI AR, LA, NM, TX,"/>
                    <xsd:enumeration value="Region VII: IA, KS, MO, MT, NE"/>
                    <xsd:enumeration value="Region VIII: CO, MO, ND, SD, UT, WY"/>
                    <xsd:enumeration value="Region IX: AZ,CA,HI,NV,AS,GU,MH,MP,FM"/>
                    <xsd:enumeration value="Region X: AK, ID, OR, WA"/>
                    <xsd:enumeration value="Region XI: American Indian, Alaskan Native"/>
                    <xsd:enumeration value="Region XII: Migrant"/>
                  </xsd:restriction>
                </xsd:simpleType>
              </xsd:element>
            </xsd:sequence>
          </xsd:extension>
        </xsd:complexContent>
      </xsd:complexType>
    </xsd:element>
    <xsd:element name="Year" ma:index="3" nillable="true" ma:displayName="Year" ma:description="In what year was this approved by the FPOs for dissemination?" ma:format="Dropdown" ma:indexed="true" ma:internalName="Year">
      <xsd:simpleType>
        <xsd:restriction base="dms:Choice">
          <xsd:enumeration value="2015"/>
          <xsd:enumeration value="2016"/>
          <xsd:enumeration value="2017"/>
          <xsd:enumeration value="2018"/>
          <xsd:enumeration value="2019"/>
          <xsd:enumeration value="2020"/>
        </xsd:restriction>
      </xsd:simpleType>
    </xsd:element>
    <xsd:element name="Audience" ma:index="4" nillable="true" ma:displayName="Audience" ma:description="Who is the audience?" ma:internalName="Audience">
      <xsd:complexType>
        <xsd:complexContent>
          <xsd:extension base="dms:MultiChoice">
            <xsd:sequence>
              <xsd:element name="Value" maxOccurs="unbounded" minOccurs="0" nillable="true">
                <xsd:simpleType>
                  <xsd:restriction base="dms:Choice">
                    <xsd:enumeration value="Early Head Start Teacher/Caregiver"/>
                    <xsd:enumeration value="Family Child Care Provider"/>
                    <xsd:enumeration value="Disability manager"/>
                    <xsd:enumeration value="Child Care Provider"/>
                    <xsd:enumeration value="Mentor/Coach"/>
                    <xsd:enumeration value="Education Manager"/>
                    <xsd:enumeration value="Family Support Worker"/>
                    <xsd:enumeration value="Parent/Guardian"/>
                    <xsd:enumeration value="Director/Program Manager"/>
                    <xsd:enumeration value="Content Manager/Coordinator"/>
                    <xsd:enumeration value="Family Services"/>
                    <xsd:enumeration value="Home Visitor"/>
                    <xsd:enumeration value="Child Development Specialist"/>
                    <xsd:enumeration value="Policy Council/Governing Body"/>
                    <xsd:enumeration value="Federal Staff"/>
                    <xsd:enumeration value="Training/Technical Assistance"/>
                    <xsd:enumeration value="Higher Education"/>
                    <xsd:enumeration value="Head Start Collaboration Directors"/>
                    <xsd:enumeration value="Professional Development System Leaders"/>
                    <xsd:enumeration value="State Child Care Administrators"/>
                    <xsd:enumeration value="Child Care Resource and Referral Admins"/>
                  </xsd:restriction>
                </xsd:simpleType>
              </xsd:element>
            </xsd:sequence>
          </xsd:extension>
        </xsd:complexContent>
      </xsd:complexType>
    </xsd:element>
    <xsd:element name="National_x0020_Conference" ma:index="5" nillable="true" ma:displayName="National Conference" ma:default="N/A" ma:description="Which national conference are you looking for information on?" ma:format="Dropdown" ma:indexed="true" ma:internalName="National_x0020_Conference">
      <xsd:simpleType>
        <xsd:restriction base="dms:Choice">
          <xsd:enumeration value="N/A"/>
          <xsd:enumeration value="National HSA Parent and Family Engagement"/>
          <xsd:enumeration value="Early Head Start - Child Care Partnership"/>
          <xsd:enumeration value="National HS Association Data Gathering"/>
          <xsd:enumeration value="Migrant and Seasonal HS Association"/>
          <xsd:enumeration value="35th Native American Child and Family"/>
          <xsd:enumeration value="National Early Childhood Inclusion Institute"/>
          <xsd:enumeration value="National HSA Annual Conference and Expo"/>
          <xsd:enumeration value="NAEYC - Education of Young Children - PDI"/>
          <xsd:enumeration value="Nat'l Assoc. for Family Child Care Institute"/>
          <xsd:enumeration value="Admin for Children and Families Nat'l Research"/>
          <xsd:enumeration value="National Workforce Registry Alliance"/>
          <xsd:enumeration value="Northwest Indian HS"/>
          <xsd:enumeration value="Nat'l Indian HS Directors Assoc Mgmt Training"/>
          <xsd:enumeration value="Regional HS Association"/>
          <xsd:enumeration value="Oklahoma Indian HS Association"/>
        </xsd:restriction>
      </xsd:simpleType>
    </xsd:element>
    <xsd:element name="Webinar" ma:index="6" nillable="true" ma:displayName="Webinar" ma:default="N/A" ma:internalName="Webinar">
      <xsd:complexType>
        <xsd:complexContent>
          <xsd:extension base="dms:MultiChoice">
            <xsd:sequence>
              <xsd:element name="Value" maxOccurs="unbounded" minOccurs="0" nillable="true">
                <xsd:simpleType>
                  <xsd:restriction base="dms:Choice">
                    <xsd:enumeration value="N/A"/>
                    <xsd:enumeration value="ELOF"/>
                    <xsd:enumeration value="ELOF Overview"/>
                    <xsd:enumeration value="ELOF Implementation"/>
                    <xsd:enumeration value="In-Service Suites"/>
                    <xsd:enumeration value="EHS Center Based Learning Environments"/>
                    <xsd:enumeration value="EHS Home Visiting Overview"/>
                    <xsd:enumeration value="BabyTalks"/>
                  </xsd:restriction>
                </xsd:simpleType>
              </xsd:element>
            </xsd:sequence>
          </xsd:extension>
        </xsd:complexContent>
      </xsd:complexType>
    </xsd:element>
    <xsd:element name="Topic" ma:index="7" nillable="true" ma:displayName="Topic" ma:description="What topic area(s) does this represent?" ma:internalName="Topic">
      <xsd:complexType>
        <xsd:complexContent>
          <xsd:extension base="dms:MultiChoice">
            <xsd:sequence>
              <xsd:element name="Value" maxOccurs="unbounded" minOccurs="0" nillable="true">
                <xsd:simpleType>
                  <xsd:restriction base="dms:Choice">
                    <xsd:enumeration value="Implementation Science"/>
                    <xsd:enumeration value="Data"/>
                    <xsd:enumeration value="Developmentally Appropriate Practice"/>
                    <xsd:enumeration value="Disabilities"/>
                    <xsd:enumeration value="Early Learning Outcomes Framework"/>
                    <xsd:enumeration value="School Readiness"/>
                    <xsd:enumeration value="Practice-Based Coaching"/>
                    <xsd:enumeration value="Child Outcomes"/>
                    <xsd:enumeration value="Quality Environment"/>
                    <xsd:enumeration value="Family Child Care"/>
                    <xsd:enumeration value="Instructional Strategies"/>
                    <xsd:enumeration value="Workforce Development"/>
                    <xsd:enumeration value="Culturally Responsive Practice (PLA)"/>
                    <xsd:enumeration value="Home Visiting"/>
                    <xsd:enumeration value="Ongoing Assessment"/>
                    <xsd:enumeration value="Curriculum"/>
                    <xsd:enumeration value="Nature Based Learning and Development"/>
                    <xsd:enumeration value="Physical Environment"/>
                    <xsd:enumeration value="Inclusion"/>
                  </xsd:restriction>
                </xsd:simpleType>
              </xsd:element>
            </xsd:sequence>
          </xsd:extension>
        </xsd:complexContent>
      </xsd:complexType>
    </xsd:element>
    <xsd:element name="Product" ma:index="8" nillable="true" ma:displayName="Product" ma:description="Which product is this associated with?" ma:internalName="Product">
      <xsd:complexType>
        <xsd:complexContent>
          <xsd:extension base="dms:MultiChoice">
            <xsd:sequence>
              <xsd:element name="Value" maxOccurs="unbounded" minOccurs="0" nillable="true">
                <xsd:simpleType>
                  <xsd:restriction base="dms:Choice">
                    <xsd:enumeration value="OpenDoors"/>
                    <xsd:enumeration value="Early Educators Central"/>
                    <xsd:enumeration value="Coffee Talks"/>
                    <xsd:enumeration value="Teacher Time"/>
                    <xsd:enumeration value="Text 4 Teachers"/>
                    <xsd:enumeration value="Coaching Companion"/>
                    <xsd:enumeration value="Early Essentials"/>
                    <xsd:enumeration value="Infant/Toddler"/>
                    <xsd:enumeration value="Preschool"/>
                    <xsd:enumeration value="Birth to Five"/>
                  </xsd:restriction>
                </xsd:simpleType>
              </xsd:element>
            </xsd:sequence>
          </xsd:extension>
        </xsd:complexContent>
      </xsd:complexType>
    </xsd:element>
    <xsd:element name="Conference_x0020_Year" ma:index="9" nillable="true" ma:displayName="Conference Year" ma:format="RadioButtons" ma:indexed="true" ma:internalName="Conference_x0020_Year">
      <xsd:simpleType>
        <xsd:restriction base="dms:Choice">
          <xsd:enumeration value="2001"/>
          <xsd:enumeration value="2002"/>
          <xsd:enumeration value="2003"/>
          <xsd:enumeration value="2004"/>
          <xsd:enumeration value="2005"/>
          <xsd:enumeration value="2006"/>
          <xsd:enumeration value="2007"/>
          <xsd:enumeration value="2008"/>
          <xsd:enumeration value="2009"/>
          <xsd:enumeration value="2010"/>
          <xsd:enumeration value="2011"/>
          <xsd:enumeration value="2012"/>
          <xsd:enumeration value="2013"/>
          <xsd:enumeration value="2014"/>
          <xsd:enumeration value="2015"/>
          <xsd:enumeration value="2016"/>
          <xsd:enumeration value="2017"/>
          <xsd:enumeration value="2018"/>
          <xsd:enumeration value="2019"/>
          <xsd:enumeration value="2020"/>
        </xsd:restriction>
      </xsd:simpleType>
    </xsd:element>
    <xsd:element name="MediaServiceMetadata" ma:index="14" nillable="true" ma:displayName="MediaServiceMetadata" ma:description="" ma:hidden="true" ma:internalName="MediaServiceMetadata" ma:readOnly="true">
      <xsd:simpleType>
        <xsd:restriction base="dms:Note"/>
      </xsd:simpleType>
    </xsd:element>
    <xsd:element name="MediaServiceFastMetadata" ma:index="15" nillable="true" ma:displayName="MediaServiceFastMetadata" ma:description="" ma:hidden="true" ma:internalName="MediaServiceFastMetadata" ma:readOnly="true">
      <xsd:simpleType>
        <xsd:restriction base="dms:Note"/>
      </xsd:simpleType>
    </xsd:element>
    <xsd:element name="MediaServiceDateTaken" ma:index="25" nillable="true" ma:displayName="MediaServiceDateTaken" ma:description="" ma:hidden="true" ma:internalName="MediaServiceDateTaken" ma:readOnly="true">
      <xsd:simpleType>
        <xsd:restriction base="dms:Text"/>
      </xsd:simpleType>
    </xsd:element>
    <xsd:element name="MediaServiceAutoTags" ma:index="26" nillable="true" ma:displayName="MediaServiceAutoTags" ma:description="" ma:internalName="MediaServiceAutoTags" ma:readOnly="true">
      <xsd:simpleType>
        <xsd:restriction base="dms:Text"/>
      </xsd:simpleType>
    </xsd:element>
    <xsd:element name="MediaServiceOCR" ma:index="28" nillable="true" ma:displayName="MediaServiceOCR" ma:internalName="MediaServiceOCR" ma:readOnly="true">
      <xsd:simpleType>
        <xsd:restriction base="dms:Note">
          <xsd:maxLength value="255"/>
        </xsd:restriction>
      </xsd:simpleType>
    </xsd:element>
    <xsd:element name="MediaServiceEventHashCode" ma:index="29" nillable="true" ma:displayName="MediaServiceEventHashCode" ma:hidden="true" ma:internalName="MediaServiceEventHashCode" ma:readOnly="true">
      <xsd:simpleType>
        <xsd:restriction base="dms:Text"/>
      </xsd:simpleType>
    </xsd:element>
    <xsd:element name="MediaServiceGenerationTime" ma:index="30"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38e6b88-029d-4974-94ab-4f46eee0f699" elementFormDefault="qualified">
    <xsd:import namespace="http://schemas.microsoft.com/office/2006/documentManagement/types"/>
    <xsd:import namespace="http://schemas.microsoft.com/office/infopath/2007/PartnerControls"/>
    <xsd:element name="SharedWithDetails" ma:index="11" nillable="true" ma:displayName="Shared With Details" ma:description="" ma:internalName="SharedWithDetails" ma:readOnly="true">
      <xsd:simpleType>
        <xsd:restriction base="dms:Note">
          <xsd:maxLength value="255"/>
        </xsd:restriction>
      </xsd:simpleType>
    </xsd:element>
    <xsd:element name="LastSharedByUser" ma:index="12" nillable="true" ma:displayName="Last Shared By User" ma:description="" ma:internalName="LastSharedByUser" ma:readOnly="true">
      <xsd:simpleType>
        <xsd:restriction base="dms:Note">
          <xsd:maxLength value="255"/>
        </xsd:restriction>
      </xsd:simpleType>
    </xsd:element>
    <xsd:element name="LastSharedByTime" ma:index="13" nillable="true" ma:displayName="Last Shared By Time" ma:description="" ma:internalName="LastSharedByTime" ma:readOnly="true">
      <xsd:simpleType>
        <xsd:restriction base="dms:DateTime"/>
      </xsd:simpleType>
    </xsd:element>
    <xsd:element name="TaxKeywordTaxHTField" ma:index="17" nillable="true" ma:taxonomy="true" ma:internalName="TaxKeywordTaxHTField" ma:taxonomyFieldName="TaxKeyword" ma:displayName="Enterprise Keywords" ma:fieldId="{23f27201-bee3-471e-b2e7-b64fd8b7ca38}" ma:taxonomyMulti="true" ma:sspId="20c59be4-22bc-445b-9645-97ad681149fe" ma:termSetId="00000000-0000-0000-0000-000000000000" ma:anchorId="00000000-0000-0000-0000-000000000000" ma:open="true" ma:isKeyword="true">
      <xsd:complexType>
        <xsd:sequence>
          <xsd:element ref="pc:Terms" minOccurs="0" maxOccurs="1"/>
        </xsd:sequence>
      </xsd:complexType>
    </xsd:element>
    <xsd:element name="SharedWithUsers" ma:index="2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b0696d2-03e8-4ed2-82a3-1f89a5fc716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23ad75a8-dd60-4520-a89c-9ee183f5048b}" ma:internalName="TaxCatchAll" ma:showField="CatchAllData" ma:web="638e6b88-029d-4974-94ab-4f46eee0f69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1DE5B49-7917-4D49-A92C-39D99FC93CB8}">
  <ds:schemaRefs>
    <ds:schemaRef ds:uri="http://schemas.microsoft.com/sharepoint/v3/contenttype/forms"/>
  </ds:schemaRefs>
</ds:datastoreItem>
</file>

<file path=customXml/itemProps2.xml><?xml version="1.0" encoding="utf-8"?>
<ds:datastoreItem xmlns:ds="http://schemas.openxmlformats.org/officeDocument/2006/customXml" ds:itemID="{67F746AB-7434-449C-A6FA-8A6DC6A7EBB9}">
  <ds:schemaRefs>
    <ds:schemaRef ds:uri="http://schemas.microsoft.com/office/2006/metadata/properties"/>
    <ds:schemaRef ds:uri="http://schemas.microsoft.com/office/infopath/2007/PartnerControls"/>
    <ds:schemaRef ds:uri="638e6b88-029d-4974-94ab-4f46eee0f699"/>
    <ds:schemaRef ds:uri="1df41999-4d9b-463f-8975-015e962b2462"/>
    <ds:schemaRef ds:uri="2b0696d2-03e8-4ed2-82a3-1f89a5fc7162"/>
    <ds:schemaRef ds:uri="http://schemas.microsoft.com/sharepoint/v3"/>
  </ds:schemaRefs>
</ds:datastoreItem>
</file>

<file path=customXml/itemProps3.xml><?xml version="1.0" encoding="utf-8"?>
<ds:datastoreItem xmlns:ds="http://schemas.openxmlformats.org/officeDocument/2006/customXml" ds:itemID="{14FAF681-005D-4B65-936D-5C769C9784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df41999-4d9b-463f-8975-015e962b2462"/>
    <ds:schemaRef ds:uri="638e6b88-029d-4974-94ab-4f46eee0f699"/>
    <ds:schemaRef ds:uri="2b0696d2-03e8-4ed2-82a3-1f89a5fc71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8226</TotalTime>
  <Words>596</Words>
  <Application>Microsoft Office PowerPoint</Application>
  <PresentationFormat>Widescreen</PresentationFormat>
  <Paragraphs>122</Paragraphs>
  <Slides>25</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Chalkboard</vt:lpstr>
      <vt:lpstr>Office Theme</vt:lpstr>
      <vt:lpstr>PowerPoint Presentation</vt:lpstr>
      <vt:lpstr>PowerPoint Presentation</vt:lpstr>
      <vt:lpstr>PowerPoint Presentation</vt:lpstr>
      <vt:lpstr>Framework for Effective Practice Supporting school readiness for all children</vt:lpstr>
      <vt:lpstr>Framework for Effective Practice Supporting school readiness for all children</vt:lpstr>
      <vt:lpstr>Framework for Effective Practice Supporting school readiness for all children</vt:lpstr>
      <vt:lpstr>Objectives</vt:lpstr>
      <vt:lpstr>Behavior </vt:lpstr>
      <vt:lpstr>You Can’t Not Communicate</vt:lpstr>
      <vt:lpstr>“I’m trying to tell you something!”   </vt:lpstr>
      <vt:lpstr>Behavior</vt:lpstr>
      <vt:lpstr>Forms of Communication</vt:lpstr>
      <vt:lpstr>Functions of Communication</vt:lpstr>
      <vt:lpstr>Form and Function</vt:lpstr>
      <vt:lpstr>Form and Function</vt:lpstr>
      <vt:lpstr>Behavior Has Meaning</vt:lpstr>
      <vt:lpstr>Behavior Has Meaning</vt:lpstr>
      <vt:lpstr>Behavior Has Meaning: Scenario</vt:lpstr>
      <vt:lpstr>Behavior Has Meaning: Scenario</vt:lpstr>
      <vt:lpstr>Behavior Has Meaning: Video Example 1</vt:lpstr>
      <vt:lpstr>Behavior Has Meaning: Video Example 2</vt:lpstr>
      <vt:lpstr>Children Who Are Dual Language Learners</vt:lpstr>
      <vt:lpstr>Children Who Are Dual Language Learners</vt:lpstr>
      <vt:lpstr>Be a “Behavior Has Meaning” Detective</vt:lpstr>
      <vt:lpstr>Review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 Slaughter</dc:creator>
  <cp:lastModifiedBy>Danielle Burton</cp:lastModifiedBy>
  <cp:revision>324</cp:revision>
  <cp:lastPrinted>2018-04-01T11:19:54Z</cp:lastPrinted>
  <dcterms:created xsi:type="dcterms:W3CDTF">2018-01-31T22:32:33Z</dcterms:created>
  <dcterms:modified xsi:type="dcterms:W3CDTF">2019-11-14T19:02:33Z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0x010100FCF08604B50F3E47AF68C7445A79E513</vt:lpwstr>
  </property>
  <property fmtid="{D5CDD505-2E9C-101B-9397-08002B2CF9AE}" pid="3" name="Order">
    <vt:r8>17946900</vt:r8>
  </property>
  <property fmtid="{D5CDD505-2E9C-101B-9397-08002B2CF9AE}" pid="4" name="Audiences">
    <vt:lpwstr/>
  </property>
  <property fmtid="{D5CDD505-2E9C-101B-9397-08002B2CF9AE}" pid="5" name="Year Vetted">
    <vt:lpwstr/>
  </property>
  <property fmtid="{D5CDD505-2E9C-101B-9397-08002B2CF9AE}" pid="6" name="Age Range">
    <vt:lpwstr/>
  </property>
  <property fmtid="{D5CDD505-2E9C-101B-9397-08002B2CF9AE}" pid="7" name="g5cbabc475af428e8a4b767b325afa7b">
    <vt:lpwstr/>
  </property>
  <property fmtid="{D5CDD505-2E9C-101B-9397-08002B2CF9AE}" pid="8" name="Topic_Area">
    <vt:lpwstr/>
  </property>
  <property fmtid="{D5CDD505-2E9C-101B-9397-08002B2CF9AE}" pid="9" name="Region">
    <vt:lpwstr/>
  </property>
  <property fmtid="{D5CDD505-2E9C-101B-9397-08002B2CF9AE}" pid="10" name="xd_Signature">
    <vt:bool>false</vt:bool>
  </property>
  <property fmtid="{D5CDD505-2E9C-101B-9397-08002B2CF9AE}" pid="11" name="xd_ProgID">
    <vt:lpwstr/>
  </property>
  <property fmtid="{D5CDD505-2E9C-101B-9397-08002B2CF9AE}" pid="12" name="lc402643ecbf4499b639d533dae17ca9">
    <vt:lpwstr/>
  </property>
  <property fmtid="{D5CDD505-2E9C-101B-9397-08002B2CF9AE}" pid="13" name="Approvers">
    <vt:lpwstr/>
  </property>
  <property fmtid="{D5CDD505-2E9C-101B-9397-08002B2CF9AE}" pid="14" name="b172363ec58b499dad30d2b09a8896e0">
    <vt:lpwstr/>
  </property>
  <property fmtid="{D5CDD505-2E9C-101B-9397-08002B2CF9AE}" pid="15" name="k112b48b8b0842abbe71d39765b03e81">
    <vt:lpwstr/>
  </property>
  <property fmtid="{D5CDD505-2E9C-101B-9397-08002B2CF9AE}" pid="16" name="TaxCatchAll">
    <vt:lpwstr/>
  </property>
  <property fmtid="{D5CDD505-2E9C-101B-9397-08002B2CF9AE}" pid="17" name="Webinar">
    <vt:lpwstr/>
  </property>
  <property fmtid="{D5CDD505-2E9C-101B-9397-08002B2CF9AE}" pid="18" name="ec3caad0312d4c2bb9f97715ae0cf85a">
    <vt:lpwstr/>
  </property>
  <property fmtid="{D5CDD505-2E9C-101B-9397-08002B2CF9AE}" pid="19" name="TemplateUrl">
    <vt:lpwstr/>
  </property>
  <property fmtid="{D5CDD505-2E9C-101B-9397-08002B2CF9AE}" pid="20" name="ComplianceAssetId">
    <vt:lpwstr/>
  </property>
  <property fmtid="{D5CDD505-2E9C-101B-9397-08002B2CF9AE}" pid="21" name="Audience">
    <vt:lpwstr/>
  </property>
  <property fmtid="{D5CDD505-2E9C-101B-9397-08002B2CF9AE}" pid="22" name="o04817ec836b43088d222d88b97d0ffb">
    <vt:lpwstr/>
  </property>
  <property fmtid="{D5CDD505-2E9C-101B-9397-08002B2CF9AE}" pid="23" name="m467fd03801e42aeb7355f8ac300c17b">
    <vt:lpwstr/>
  </property>
  <property fmtid="{D5CDD505-2E9C-101B-9397-08002B2CF9AE}" pid="24" name="National Conference">
    <vt:lpwstr/>
  </property>
  <property fmtid="{D5CDD505-2E9C-101B-9397-08002B2CF9AE}" pid="25" name="TopicArea">
    <vt:lpwstr/>
  </property>
  <property fmtid="{D5CDD505-2E9C-101B-9397-08002B2CF9AE}" pid="26" name="p22cc5a201e14acc82f079247ea5c295">
    <vt:lpwstr/>
  </property>
  <property fmtid="{D5CDD505-2E9C-101B-9397-08002B2CF9AE}" pid="27" name="fcbb0cf91974408394499761fa7977d2">
    <vt:lpwstr/>
  </property>
  <property fmtid="{D5CDD505-2E9C-101B-9397-08002B2CF9AE}" pid="28" name="DocumentStatus">
    <vt:lpwstr>Manager Review</vt:lpwstr>
  </property>
  <property fmtid="{D5CDD505-2E9C-101B-9397-08002B2CF9AE}" pid="29" name="TaxKeyword">
    <vt:lpwstr/>
  </property>
  <property fmtid="{D5CDD505-2E9C-101B-9397-08002B2CF9AE}" pid="30" name="Webinar0">
    <vt:lpwstr/>
  </property>
  <property fmtid="{D5CDD505-2E9C-101B-9397-08002B2CF9AE}" pid="31" name="Region0">
    <vt:lpwstr/>
  </property>
  <property fmtid="{D5CDD505-2E9C-101B-9397-08002B2CF9AE}" pid="32" name="National Conference0">
    <vt:lpwstr/>
  </property>
</Properties>
</file>