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329" r:id="rId6"/>
    <p:sldId id="319" r:id="rId7"/>
    <p:sldId id="260" r:id="rId8"/>
    <p:sldId id="261" r:id="rId9"/>
    <p:sldId id="308" r:id="rId10"/>
    <p:sldId id="320" r:id="rId11"/>
    <p:sldId id="321" r:id="rId12"/>
    <p:sldId id="322" r:id="rId13"/>
    <p:sldId id="323" r:id="rId14"/>
    <p:sldId id="324" r:id="rId15"/>
    <p:sldId id="311" r:id="rId16"/>
    <p:sldId id="309" r:id="rId17"/>
    <p:sldId id="310" r:id="rId18"/>
    <p:sldId id="315" r:id="rId19"/>
    <p:sldId id="316" r:id="rId20"/>
    <p:sldId id="317" r:id="rId21"/>
    <p:sldId id="31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8" r:id="rId40"/>
    <p:sldId id="289" r:id="rId41"/>
    <p:sldId id="290" r:id="rId42"/>
    <p:sldId id="287" r:id="rId43"/>
    <p:sldId id="326" r:id="rId44"/>
    <p:sldId id="328" r:id="rId45"/>
    <p:sldId id="327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Hornstein" initials="" lastIdx="12" clrIdx="0"/>
  <p:cmAuthor id="1" name="Lisa Desrochers" initials="" lastIdx="3" clrIdx="1"/>
  <p:cmAuthor id="2" name="Emily Adams" initials="" lastIdx="2" clrIdx="2"/>
  <p:cmAuthor id="3" name="Liz Wimmer" initials="LW" lastIdx="8" clrIdx="3"/>
  <p:cmAuthor id="4" name="Joan M Davis" initials="JMD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7DB"/>
    <a:srgbClr val="288DED"/>
    <a:srgbClr val="008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4694"/>
  </p:normalViewPr>
  <p:slideViewPr>
    <p:cSldViewPr snapToGrid="0">
      <p:cViewPr varScale="1">
        <p:scale>
          <a:sx n="108" d="100"/>
          <a:sy n="108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-5072"/>
    </p:cViewPr>
  </p:sorterViewPr>
  <p:notesViewPr>
    <p:cSldViewPr snapToGrid="0">
      <p:cViewPr varScale="1">
        <p:scale>
          <a:sx n="73" d="100"/>
          <a:sy n="73" d="100"/>
        </p:scale>
        <p:origin x="2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Lopez" userId="9e10a160-e2d2-45df-bba0-d1560b1cee54" providerId="ADAL" clId="{78109A07-18F3-45BD-A13B-E047592343BB}"/>
    <pc:docChg chg="modSld">
      <pc:chgData name="Bernard Lopez" userId="9e10a160-e2d2-45df-bba0-d1560b1cee54" providerId="ADAL" clId="{78109A07-18F3-45BD-A13B-E047592343BB}" dt="2020-07-02T18:40:09.865" v="21" actId="962"/>
      <pc:docMkLst>
        <pc:docMk/>
      </pc:docMkLst>
      <pc:sldChg chg="modSp">
        <pc:chgData name="Bernard Lopez" userId="9e10a160-e2d2-45df-bba0-d1560b1cee54" providerId="ADAL" clId="{78109A07-18F3-45BD-A13B-E047592343BB}" dt="2020-07-02T18:39:03.271" v="9" actId="962"/>
        <pc:sldMkLst>
          <pc:docMk/>
          <pc:sldMk cId="0" sldId="256"/>
        </pc:sldMkLst>
        <pc:spChg chg="mod">
          <ac:chgData name="Bernard Lopez" userId="9e10a160-e2d2-45df-bba0-d1560b1cee54" providerId="ADAL" clId="{78109A07-18F3-45BD-A13B-E047592343BB}" dt="2020-07-02T18:39:03.271" v="9" actId="962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Bernard Lopez" userId="9e10a160-e2d2-45df-bba0-d1560b1cee54" providerId="ADAL" clId="{78109A07-18F3-45BD-A13B-E047592343BB}" dt="2020-07-02T18:39:28.313" v="11" actId="962"/>
        <pc:sldMkLst>
          <pc:docMk/>
          <pc:sldMk cId="0" sldId="258"/>
        </pc:sldMkLst>
        <pc:picChg chg="mod">
          <ac:chgData name="Bernard Lopez" userId="9e10a160-e2d2-45df-bba0-d1560b1cee54" providerId="ADAL" clId="{78109A07-18F3-45BD-A13B-E047592343BB}" dt="2020-07-02T18:39:28.313" v="11" actId="962"/>
          <ac:picMkLst>
            <pc:docMk/>
            <pc:sldMk cId="0" sldId="258"/>
            <ac:picMk id="8" creationId="{63DFA540-D592-F041-B7E7-95A45E93B562}"/>
          </ac:picMkLst>
        </pc:picChg>
      </pc:sldChg>
      <pc:sldChg chg="modSp">
        <pc:chgData name="Bernard Lopez" userId="9e10a160-e2d2-45df-bba0-d1560b1cee54" providerId="ADAL" clId="{78109A07-18F3-45BD-A13B-E047592343BB}" dt="2020-07-02T18:39:53.117" v="14" actId="962"/>
        <pc:sldMkLst>
          <pc:docMk/>
          <pc:sldMk cId="0" sldId="271"/>
        </pc:sldMkLst>
        <pc:spChg chg="mod">
          <ac:chgData name="Bernard Lopez" userId="9e10a160-e2d2-45df-bba0-d1560b1cee54" providerId="ADAL" clId="{78109A07-18F3-45BD-A13B-E047592343BB}" dt="2020-07-02T18:38:38.343" v="3" actId="962"/>
          <ac:spMkLst>
            <pc:docMk/>
            <pc:sldMk cId="0" sldId="271"/>
            <ac:spMk id="13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39:53.117" v="14" actId="962"/>
          <ac:grpSpMkLst>
            <pc:docMk/>
            <pc:sldMk cId="0" sldId="271"/>
            <ac:grpSpMk id="9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39:55.631" v="15" actId="962"/>
        <pc:sldMkLst>
          <pc:docMk/>
          <pc:sldMk cId="0" sldId="274"/>
        </pc:sldMkLst>
        <pc:spChg chg="mod">
          <ac:chgData name="Bernard Lopez" userId="9e10a160-e2d2-45df-bba0-d1560b1cee54" providerId="ADAL" clId="{78109A07-18F3-45BD-A13B-E047592343BB}" dt="2020-07-02T18:38:42.794" v="4" actId="962"/>
          <ac:spMkLst>
            <pc:docMk/>
            <pc:sldMk cId="0" sldId="274"/>
            <ac:spMk id="18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39:55.631" v="15" actId="962"/>
          <ac:grpSpMkLst>
            <pc:docMk/>
            <pc:sldMk cId="0" sldId="274"/>
            <ac:grpSpMk id="20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39:57.847" v="16" actId="962"/>
        <pc:sldMkLst>
          <pc:docMk/>
          <pc:sldMk cId="0" sldId="282"/>
        </pc:sldMkLst>
        <pc:spChg chg="mod">
          <ac:chgData name="Bernard Lopez" userId="9e10a160-e2d2-45df-bba0-d1560b1cee54" providerId="ADAL" clId="{78109A07-18F3-45BD-A13B-E047592343BB}" dt="2020-07-02T18:38:45.776" v="5" actId="962"/>
          <ac:spMkLst>
            <pc:docMk/>
            <pc:sldMk cId="0" sldId="282"/>
            <ac:spMk id="10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39:57.847" v="16" actId="962"/>
          <ac:grpSpMkLst>
            <pc:docMk/>
            <pc:sldMk cId="0" sldId="282"/>
            <ac:grpSpMk id="13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40:00.183" v="17" actId="962"/>
        <pc:sldMkLst>
          <pc:docMk/>
          <pc:sldMk cId="0" sldId="286"/>
        </pc:sldMkLst>
        <pc:spChg chg="mod">
          <ac:chgData name="Bernard Lopez" userId="9e10a160-e2d2-45df-bba0-d1560b1cee54" providerId="ADAL" clId="{78109A07-18F3-45BD-A13B-E047592343BB}" dt="2020-07-02T18:38:48.457" v="6" actId="962"/>
          <ac:spMkLst>
            <pc:docMk/>
            <pc:sldMk cId="0" sldId="286"/>
            <ac:spMk id="7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40:00.183" v="17" actId="962"/>
          <ac:grpSpMkLst>
            <pc:docMk/>
            <pc:sldMk cId="0" sldId="286"/>
            <ac:grpSpMk id="8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40:02.720" v="18" actId="962"/>
        <pc:sldMkLst>
          <pc:docMk/>
          <pc:sldMk cId="0" sldId="289"/>
        </pc:sldMkLst>
        <pc:spChg chg="mod">
          <ac:chgData name="Bernard Lopez" userId="9e10a160-e2d2-45df-bba0-d1560b1cee54" providerId="ADAL" clId="{78109A07-18F3-45BD-A13B-E047592343BB}" dt="2020-07-02T18:38:50.857" v="7" actId="962"/>
          <ac:spMkLst>
            <pc:docMk/>
            <pc:sldMk cId="0" sldId="289"/>
            <ac:spMk id="12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40:02.720" v="18" actId="962"/>
          <ac:grpSpMkLst>
            <pc:docMk/>
            <pc:sldMk cId="0" sldId="289"/>
            <ac:grpSpMk id="8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40:04.840" v="19" actId="962"/>
        <pc:sldMkLst>
          <pc:docMk/>
          <pc:sldMk cId="0" sldId="290"/>
        </pc:sldMkLst>
        <pc:spChg chg="mod">
          <ac:chgData name="Bernard Lopez" userId="9e10a160-e2d2-45df-bba0-d1560b1cee54" providerId="ADAL" clId="{78109A07-18F3-45BD-A13B-E047592343BB}" dt="2020-07-02T18:38:53.224" v="8" actId="962"/>
          <ac:spMkLst>
            <pc:docMk/>
            <pc:sldMk cId="0" sldId="290"/>
            <ac:spMk id="14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40:04.840" v="19" actId="962"/>
          <ac:grpSpMkLst>
            <pc:docMk/>
            <pc:sldMk cId="0" sldId="290"/>
            <ac:grpSpMk id="9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40:09.865" v="21" actId="962"/>
        <pc:sldMkLst>
          <pc:docMk/>
          <pc:sldMk cId="0" sldId="303"/>
        </pc:sldMkLst>
        <pc:picChg chg="mod">
          <ac:chgData name="Bernard Lopez" userId="9e10a160-e2d2-45df-bba0-d1560b1cee54" providerId="ADAL" clId="{78109A07-18F3-45BD-A13B-E047592343BB}" dt="2020-07-02T18:40:09.865" v="21" actId="962"/>
          <ac:picMkLst>
            <pc:docMk/>
            <pc:sldMk cId="0" sldId="303"/>
            <ac:picMk id="7" creationId="{C9663A91-F7AD-9644-884A-84B43CE0967E}"/>
          </ac:picMkLst>
        </pc:picChg>
      </pc:sldChg>
      <pc:sldChg chg="modSp">
        <pc:chgData name="Bernard Lopez" userId="9e10a160-e2d2-45df-bba0-d1560b1cee54" providerId="ADAL" clId="{78109A07-18F3-45BD-A13B-E047592343BB}" dt="2020-07-02T18:39:50.722" v="13" actId="962"/>
        <pc:sldMkLst>
          <pc:docMk/>
          <pc:sldMk cId="3451551349" sldId="309"/>
        </pc:sldMkLst>
        <pc:spChg chg="mod">
          <ac:chgData name="Bernard Lopez" userId="9e10a160-e2d2-45df-bba0-d1560b1cee54" providerId="ADAL" clId="{78109A07-18F3-45BD-A13B-E047592343BB}" dt="2020-07-02T18:38:35.710" v="2" actId="962"/>
          <ac:spMkLst>
            <pc:docMk/>
            <pc:sldMk cId="3451551349" sldId="309"/>
            <ac:spMk id="13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39:50.722" v="13" actId="962"/>
          <ac:grpSpMkLst>
            <pc:docMk/>
            <pc:sldMk cId="3451551349" sldId="309"/>
            <ac:grpSpMk id="10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39:32.211" v="12" actId="962"/>
        <pc:sldMkLst>
          <pc:docMk/>
          <pc:sldMk cId="2403772521" sldId="321"/>
        </pc:sldMkLst>
        <pc:spChg chg="mod">
          <ac:chgData name="Bernard Lopez" userId="9e10a160-e2d2-45df-bba0-d1560b1cee54" providerId="ADAL" clId="{78109A07-18F3-45BD-A13B-E047592343BB}" dt="2020-07-02T18:38:30.016" v="0" actId="962"/>
          <ac:spMkLst>
            <pc:docMk/>
            <pc:sldMk cId="2403772521" sldId="321"/>
            <ac:spMk id="12" creationId="{00000000-0000-0000-0000-000000000000}"/>
          </ac:spMkLst>
        </pc:spChg>
        <pc:grpChg chg="mod">
          <ac:chgData name="Bernard Lopez" userId="9e10a160-e2d2-45df-bba0-d1560b1cee54" providerId="ADAL" clId="{78109A07-18F3-45BD-A13B-E047592343BB}" dt="2020-07-02T18:39:32.211" v="12" actId="962"/>
          <ac:grpSpMkLst>
            <pc:docMk/>
            <pc:sldMk cId="2403772521" sldId="321"/>
            <ac:grpSpMk id="13" creationId="{00000000-0000-0000-0000-000000000000}"/>
          </ac:grpSpMkLst>
        </pc:grpChg>
      </pc:sldChg>
      <pc:sldChg chg="modSp">
        <pc:chgData name="Bernard Lopez" userId="9e10a160-e2d2-45df-bba0-d1560b1cee54" providerId="ADAL" clId="{78109A07-18F3-45BD-A13B-E047592343BB}" dt="2020-07-02T18:38:33.034" v="1" actId="962"/>
        <pc:sldMkLst>
          <pc:docMk/>
          <pc:sldMk cId="2256886639" sldId="323"/>
        </pc:sldMkLst>
        <pc:spChg chg="mod">
          <ac:chgData name="Bernard Lopez" userId="9e10a160-e2d2-45df-bba0-d1560b1cee54" providerId="ADAL" clId="{78109A07-18F3-45BD-A13B-E047592343BB}" dt="2020-07-02T18:38:33.034" v="1" actId="962"/>
          <ac:spMkLst>
            <pc:docMk/>
            <pc:sldMk cId="2256886639" sldId="323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7362-F01D-084A-971D-4D9652B2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8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9667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0992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10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2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11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096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12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118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13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58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14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45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824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2216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3644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8762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95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2603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3032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334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6853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0087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261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763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7298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5686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395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658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768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725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0033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18233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1522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005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8522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135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1460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40470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657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5191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9397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8486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2916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43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554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45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3840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34535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2065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8086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0752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4407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51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  <a:buFont typeface="Calibri"/>
                <a:buNone/>
              </a:pPr>
              <a:t>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027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170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002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6343" y="-399937"/>
            <a:ext cx="7431313" cy="7431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32294"/>
            <a:ext cx="9144000" cy="225706"/>
          </a:xfrm>
          <a:prstGeom prst="rect">
            <a:avLst/>
          </a:prstGeom>
          <a:solidFill>
            <a:srgbClr val="0E46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2225" y="-427"/>
            <a:ext cx="4781774" cy="6632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3340" y="2744221"/>
            <a:ext cx="7960659" cy="1143000"/>
          </a:xfr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Section Title May Run</a:t>
            </a:r>
            <a:br>
              <a:rPr lang="en-US" dirty="0"/>
            </a:br>
            <a:r>
              <a:rPr lang="en-US" dirty="0"/>
              <a:t>Two Lines in Title Case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Revie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4" y="707500"/>
            <a:ext cx="1301750" cy="1657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view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title="Review Activ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03" y="707668"/>
            <a:ext cx="1295400" cy="192405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Resour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4" y="713555"/>
            <a:ext cx="1435100" cy="1657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Assig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12845"/>
            <a:ext cx="1549400" cy="169545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 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5298728" y="6356350"/>
            <a:ext cx="374159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sz="900" dirty="0">
                <a:solidFill>
                  <a:srgbClr val="FFFFFF">
                    <a:lumMod val="65000"/>
                  </a:srgbClr>
                </a:solidFill>
              </a:rPr>
              <a:t>© 2017 University of Washington. All rights reserved.</a:t>
            </a:r>
          </a:p>
        </p:txBody>
      </p:sp>
      <p:pic>
        <p:nvPicPr>
          <p:cNvPr id="6" name="Picture 5" title="Video Assig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07912"/>
            <a:ext cx="1549400" cy="192405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ss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title="Session Summ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59" y="707912"/>
            <a:ext cx="1441450" cy="191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ide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1758496"/>
            <a:ext cx="6310583" cy="464379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Vide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40" y="2072598"/>
            <a:ext cx="1295400" cy="16552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Sub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2440592"/>
            <a:ext cx="9144000" cy="4132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78D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358" y="2835825"/>
            <a:ext cx="9144000" cy="3591691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1077D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 Can Run Up </a:t>
            </a:r>
            <a:br>
              <a:rPr lang="en-US" dirty="0"/>
            </a:br>
            <a:r>
              <a:rPr lang="en-US" dirty="0"/>
              <a:t>to Two Lines Maximum</a:t>
            </a: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 title="Vide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28248"/>
            <a:ext cx="1295400" cy="1655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Content Placeholder 3" title="Refle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44201"/>
            <a:ext cx="1454150" cy="160819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.S. Department of Health and Human Service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302" y="2578588"/>
            <a:ext cx="1146544" cy="1146544"/>
          </a:xfrm>
          <a:prstGeom prst="rect">
            <a:avLst/>
          </a:prstGeom>
        </p:spPr>
      </p:pic>
      <p:pic>
        <p:nvPicPr>
          <p:cNvPr id="10" name="Picture 9" title="Administration for Children and Familie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92" y="3016756"/>
            <a:ext cx="1758096" cy="270206"/>
          </a:xfrm>
          <a:prstGeom prst="rect">
            <a:avLst/>
          </a:prstGeom>
        </p:spPr>
      </p:pic>
      <p:pic>
        <p:nvPicPr>
          <p:cNvPr id="11" name="Picture 10" title="National Center on Parent, Family, and Community Engagemen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42" y="2700413"/>
            <a:ext cx="3477175" cy="90289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741501" y="5968103"/>
            <a:ext cx="5468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" baseline="0" dirty="0"/>
          </a:p>
          <a:p>
            <a:pPr algn="ctr"/>
            <a:r>
              <a:rPr lang="en-US" sz="900" dirty="0"/>
              <a:t>Developed in collaboration with </a:t>
            </a:r>
            <a:r>
              <a:rPr lang="en-US" sz="900" dirty="0" err="1"/>
              <a:t>EarlyEdU</a:t>
            </a:r>
            <a:r>
              <a:rPr lang="en-US" sz="900" dirty="0"/>
              <a:t> Alliance: A Higher Education Collaborative for Head </a:t>
            </a:r>
            <a:br>
              <a:rPr lang="en-US" sz="900" dirty="0"/>
            </a:br>
            <a:r>
              <a:rPr lang="en-US" sz="900" dirty="0"/>
              <a:t>Start</a:t>
            </a:r>
            <a:r>
              <a:rPr lang="en-US" sz="900" baseline="0" dirty="0"/>
              <a:t> </a:t>
            </a:r>
            <a:r>
              <a:rPr lang="en-US" sz="900" dirty="0"/>
              <a:t>and Early Childhood Teaching.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879883" y="4542615"/>
            <a:ext cx="5192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0" dirty="0"/>
              <a:t>For more information about this resource, please contact us: 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PFCE@ecetta.info</a:t>
            </a:r>
            <a:r>
              <a:rPr lang="en-US" sz="1100" b="1" dirty="0">
                <a:solidFill>
                  <a:schemeClr val="tx1"/>
                </a:solidFill>
              </a:rPr>
              <a:t> | 1-866-763-6481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741500" y="5175990"/>
            <a:ext cx="5468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This document was developed with funds from Grant #90HC0014 for the U.S. Department of Health and Human Services, Administration for Children and Families, Office of Head Start,</a:t>
            </a:r>
            <a:r>
              <a:rPr lang="en-US" sz="900" baseline="0" dirty="0"/>
              <a:t> and</a:t>
            </a:r>
            <a:r>
              <a:rPr lang="en-US" sz="900" dirty="0"/>
              <a:t> Office of Child Care, by the National Center on Parent, Family, and Community Engagement. This resource may be duplicated for noncommercial uses without permission.</a:t>
            </a:r>
            <a:r>
              <a:rPr lang="en-US" sz="900" baseline="0" dirty="0"/>
              <a:t> </a:t>
            </a:r>
          </a:p>
          <a:p>
            <a:pPr algn="ctr"/>
            <a:endParaRPr lang="en-US" sz="400" baseline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2440592"/>
            <a:ext cx="9144000" cy="4132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5122" y="25903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122" y="3735984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1077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with Soli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0" y="311727"/>
            <a:ext cx="9144000" cy="6151418"/>
          </a:xfrm>
          <a:prstGeom prst="rect">
            <a:avLst/>
          </a:prstGeom>
          <a:solidFill>
            <a:srgbClr val="107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2565320"/>
            <a:ext cx="9144000" cy="3142209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868928" y="1417528"/>
            <a:ext cx="3356533" cy="943513"/>
          </a:xfrm>
          <a:ln w="28575" cmpd="sng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350027"/>
            <a:ext cx="82296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683359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BC453A-6B12-3E4E-8E5B-4BFBFD851DC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 title="Objectiv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5" y="702848"/>
            <a:ext cx="1490069" cy="1682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 title="Learning Activit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15548"/>
            <a:ext cx="1295400" cy="191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Content Placeholder 3" title="Discuss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22797"/>
            <a:ext cx="1454150" cy="16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Content Placeholder 5" title="Knowledge 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1" y="713440"/>
            <a:ext cx="1555750" cy="19240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271" y="350027"/>
            <a:ext cx="8274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8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707" r:id="rId2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077DB"/>
          </a:solidFill>
          <a:latin typeface="Arial"/>
          <a:ea typeface="+mj-ea"/>
          <a:cs typeface="Arial"/>
        </a:defRPr>
      </a:lvl1pPr>
    </p:titleStyle>
    <p:bodyStyle>
      <a:lvl1pPr marL="347663" indent="-339725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9224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dMGnBnR8k&amp;feature=youtu.b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NTp6RaRl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engaging-fathers-arrival-family-child-car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engaging-fathers-getting-bu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engaging-fathers-volunteers-classro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eclkc.ohs.acf.hhs.gov/video/engaging-fathers" TargetMode="Externa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07060" y="3454461"/>
            <a:ext cx="832587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077DB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000" dirty="0"/>
              <a:t>Family Engagement in </a:t>
            </a:r>
            <a:br>
              <a:rPr lang="en-US" sz="4000" dirty="0"/>
            </a:br>
            <a:r>
              <a:rPr lang="en-US" sz="4000" dirty="0"/>
              <a:t>Early Care and Education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100" y="4835650"/>
            <a:ext cx="6104985" cy="45719"/>
          </a:xfrm>
          <a:prstGeom prst="rect">
            <a:avLst/>
          </a:prstGeom>
          <a:solidFill>
            <a:srgbClr val="0A6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(Draft)</a:t>
            </a:r>
          </a:p>
        </p:txBody>
      </p:sp>
      <p:pic>
        <p:nvPicPr>
          <p:cNvPr id="6" name="Picture 5" title="National Center on Parent, Family, and Community Engagemen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982" y="6056351"/>
            <a:ext cx="3279749" cy="478843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25348" y="4887394"/>
            <a:ext cx="4404697" cy="56243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077DB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2800" b="0" dirty="0"/>
              <a:t>Engaging Fathers</a:t>
            </a:r>
          </a:p>
        </p:txBody>
      </p:sp>
      <p:pic>
        <p:nvPicPr>
          <p:cNvPr id="11" name="Picture 10" title="Father and child play with block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025" y="12176"/>
            <a:ext cx="3175388" cy="3175388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Fathers Matter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can benefit from relationships with fathers by…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Mothers can benefit from relationships with fathers by...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 can benefit from fathers by...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 can benefit from fathers by...</a:t>
            </a:r>
          </a:p>
        </p:txBody>
      </p:sp>
    </p:spTree>
    <p:extLst>
      <p:ext uri="{BB962C8B-B14F-4D97-AF65-F5344CB8AC3E}">
        <p14:creationId xmlns:p14="http://schemas.microsoft.com/office/powerpoint/2010/main" val="55324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7801" y="542925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sz="half" idx="1"/>
          </p:nvPr>
        </p:nvSpPr>
        <p:spPr>
          <a:xfrm>
            <a:off x="4312812" y="158511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quality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fathers’ involvement with their children is a key factor in promoting </a:t>
            </a:r>
            <a:r>
              <a:rPr lang="en-US" sz="3200" dirty="0">
                <a:solidFill>
                  <a:schemeClr val="dk1"/>
                </a:solidFill>
                <a:ea typeface="Arial"/>
                <a:sym typeface="Arial"/>
              </a:rPr>
              <a:t>their children‘s development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290512" y="6401587"/>
            <a:ext cx="3017308" cy="18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900" dirty="0"/>
              <a:t>Image credit: EarlyEdU</a:t>
            </a:r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638401"/>
            <a:ext cx="4678659" cy="4678659"/>
            <a:chOff x="-677688" y="522933"/>
            <a:chExt cx="4678659" cy="4678659"/>
          </a:xfrm>
        </p:grpSpPr>
        <p:sp>
          <p:nvSpPr>
            <p:cNvPr id="14" name="Oval 13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title="Father holding infan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385" y="683379"/>
            <a:ext cx="4415208" cy="4566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377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Fathers’ Unique Roles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466165" y="1683359"/>
            <a:ext cx="8229600" cy="47324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Father and mother parenting styles can overlap, but often have unique differences.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Fathers tend to: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more exploration and independent behavior in young children.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language that stretches and challenges children’s language competency.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complementary discipline and </a:t>
            </a:r>
            <a:b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parenting strategies.</a:t>
            </a:r>
          </a:p>
          <a:p>
            <a:pPr marL="3683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904" marR="0" lvl="1" indent="-660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3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title="Mother and father read to infan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804"/>
            <a:ext cx="9144000" cy="6912777"/>
          </a:xfrm>
          <a:prstGeom prst="rect">
            <a:avLst/>
          </a:prstGeom>
        </p:spPr>
      </p:pic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941" y="3352362"/>
            <a:ext cx="3180758" cy="3180758"/>
          </a:xfrm>
          <a:prstGeom prst="ellipse">
            <a:avLst/>
          </a:prstGeom>
          <a:solidFill>
            <a:schemeClr val="bg1">
              <a:alpha val="92000"/>
            </a:schemeClr>
          </a:solidFill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hape 201"/>
          <p:cNvSpPr txBox="1"/>
          <p:nvPr/>
        </p:nvSpPr>
        <p:spPr>
          <a:xfrm>
            <a:off x="1" y="6608069"/>
            <a:ext cx="3017308" cy="18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</a:rPr>
              <a:t>Image credit: EarlyEdU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257" y="4133726"/>
            <a:ext cx="2871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Influence </a:t>
            </a:r>
          </a:p>
          <a:p>
            <a:r>
              <a:rPr lang="en-US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of Culture</a:t>
            </a:r>
          </a:p>
        </p:txBody>
      </p:sp>
    </p:spTree>
    <p:extLst>
      <p:ext uri="{BB962C8B-B14F-4D97-AF65-F5344CB8AC3E}">
        <p14:creationId xmlns:p14="http://schemas.microsoft.com/office/powerpoint/2010/main" val="225688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/>
              <a:t>When Fathers Are More Involved . . .</a:t>
            </a:r>
            <a:endParaRPr lang="en-US" b="1" i="0" u="none" strike="noStrike" cap="none" dirty="0">
              <a:ea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62961" y="5865992"/>
            <a:ext cx="5115861" cy="26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dirty="0"/>
              <a:t>(Adapted from Office of Planning, Research, and Evaluation, 2006, p. 9)</a:t>
            </a:r>
          </a:p>
        </p:txBody>
      </p:sp>
      <p:sp>
        <p:nvSpPr>
          <p:cNvPr id="4" name="Up Arrow 3"/>
          <p:cNvSpPr/>
          <p:nvPr/>
        </p:nvSpPr>
        <p:spPr>
          <a:xfrm>
            <a:off x="79905" y="1677295"/>
            <a:ext cx="2451100" cy="3115510"/>
          </a:xfrm>
          <a:prstGeom prst="upArrow">
            <a:avLst/>
          </a:prstGeom>
          <a:solidFill>
            <a:srgbClr val="008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003" y="2491946"/>
            <a:ext cx="1291291" cy="10320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More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Positive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Child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Behavior</a:t>
            </a:r>
          </a:p>
        </p:txBody>
      </p:sp>
      <p:sp>
        <p:nvSpPr>
          <p:cNvPr id="9" name="Up Arrow 8"/>
          <p:cNvSpPr/>
          <p:nvPr/>
        </p:nvSpPr>
        <p:spPr>
          <a:xfrm rot="10800000">
            <a:off x="1991725" y="2277950"/>
            <a:ext cx="2331720" cy="3118104"/>
          </a:xfrm>
          <a:prstGeom prst="upArrow">
            <a:avLst/>
          </a:prstGeom>
          <a:solidFill>
            <a:srgbClr val="008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45280" y="3675149"/>
            <a:ext cx="1399196" cy="8740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Fewer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Overall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Child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Behavior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Problems</a:t>
            </a:r>
          </a:p>
        </p:txBody>
      </p:sp>
      <p:sp>
        <p:nvSpPr>
          <p:cNvPr id="11" name="Up Arrow 10"/>
          <p:cNvSpPr/>
          <p:nvPr/>
        </p:nvSpPr>
        <p:spPr>
          <a:xfrm rot="10800000">
            <a:off x="4359533" y="2277950"/>
            <a:ext cx="2331720" cy="3115509"/>
          </a:xfrm>
          <a:prstGeom prst="upArrow">
            <a:avLst/>
          </a:prstGeom>
          <a:solidFill>
            <a:srgbClr val="008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6714566" y="2277950"/>
            <a:ext cx="2331720" cy="3118104"/>
          </a:xfrm>
          <a:prstGeom prst="upArrow">
            <a:avLst/>
          </a:prstGeom>
          <a:solidFill>
            <a:srgbClr val="008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6250" y="3975681"/>
            <a:ext cx="1562731" cy="8740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Less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Aggressive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Behavior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2908" y="3975681"/>
            <a:ext cx="1495476" cy="8740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Less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Hyperactive</a:t>
            </a: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400706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>
                <a:ea typeface="Arial"/>
                <a:sym typeface="Arial"/>
              </a:rPr>
              <a:t>Impacts on Father-Child Interactions</a:t>
            </a:r>
            <a:endParaRPr lang="en-US" b="1" i="0" u="none" strike="noStrike" cap="none" dirty="0">
              <a:ea typeface="Arial"/>
              <a:sym typeface="Arial"/>
            </a:endParaRPr>
          </a:p>
        </p:txBody>
      </p:sp>
      <p:sp>
        <p:nvSpPr>
          <p:cNvPr id="400" name="Shape 4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father’s relationship with his own parents and his partner’s parents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His 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artner’s attitude toward his father role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timing of fatherhood (life stage,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stage)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The 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ommunities of support around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father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His 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esidential status with his children</a:t>
            </a:r>
          </a:p>
        </p:txBody>
      </p:sp>
    </p:spTree>
    <p:extLst>
      <p:ext uri="{BB962C8B-B14F-4D97-AF65-F5344CB8AC3E}">
        <p14:creationId xmlns:p14="http://schemas.microsoft.com/office/powerpoint/2010/main" val="163546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4077" y="1271150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39271" y="228600"/>
            <a:ext cx="8274424" cy="1143000"/>
          </a:xfrm>
        </p:spPr>
        <p:txBody>
          <a:bodyPr/>
          <a:lstStyle/>
          <a:p>
            <a:pPr lvl="0"/>
            <a:r>
              <a:rPr lang="en-US" dirty="0"/>
              <a:t>Recognizing and Encouraging</a:t>
            </a:r>
            <a:endParaRPr lang="en-US" dirty="0">
              <a:sym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52022" y="1600200"/>
            <a:ext cx="4114858" cy="4814192"/>
          </a:xfrm>
        </p:spPr>
        <p:txBody>
          <a:bodyPr/>
          <a:lstStyle/>
          <a:p>
            <a:pPr marL="7938" lvl="0" indent="0">
              <a:buNone/>
            </a:pPr>
            <a:r>
              <a:rPr lang="en-US" dirty="0">
                <a:sym typeface="Arial"/>
              </a:rPr>
              <a:t>Educators can: </a:t>
            </a:r>
          </a:p>
          <a:p>
            <a:pPr lvl="0">
              <a:spcAft>
                <a:spcPts val="600"/>
              </a:spcAft>
            </a:pPr>
            <a:r>
              <a:rPr lang="en-US" dirty="0">
                <a:sym typeface="Arial"/>
              </a:rPr>
              <a:t>Recognize and understand the influence of culture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on manhood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and fatherhood.</a:t>
            </a:r>
          </a:p>
          <a:p>
            <a:pPr lvl="0"/>
            <a:r>
              <a:rPr lang="en-US" dirty="0">
                <a:sym typeface="Arial"/>
              </a:rPr>
              <a:t>Encourage a father’s efforts to connect with, nurture, and enjoy his child at each developmental stage.</a:t>
            </a:r>
          </a:p>
          <a:p>
            <a:endParaRPr lang="en-US" dirty="0"/>
          </a:p>
        </p:txBody>
      </p:sp>
      <p:sp>
        <p:nvSpPr>
          <p:cNvPr id="386" name="Shape 386"/>
          <p:cNvSpPr txBox="1"/>
          <p:nvPr/>
        </p:nvSpPr>
        <p:spPr>
          <a:xfrm>
            <a:off x="546604" y="6414392"/>
            <a:ext cx="3129283" cy="242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448049"/>
            <a:ext cx="4678659" cy="4678659"/>
            <a:chOff x="-677688" y="522933"/>
            <a:chExt cx="4678659" cy="4678659"/>
          </a:xfrm>
        </p:grpSpPr>
        <p:sp>
          <p:nvSpPr>
            <p:cNvPr id="11" name="Oval 10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title="Father and child play with block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613" y="1593390"/>
            <a:ext cx="4387975" cy="43879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155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Ways to Support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and stay curious.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out how </a:t>
            </a:r>
            <a:r>
              <a:rPr lang="en-US" dirty="0"/>
              <a:t>fathers and their children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like to spend time together.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 responsive interactions.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with fathers which program activities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allow them to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contribute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most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their children’s learning.</a:t>
            </a:r>
          </a:p>
        </p:txBody>
      </p:sp>
    </p:spTree>
    <p:extLst>
      <p:ext uri="{BB962C8B-B14F-4D97-AF65-F5344CB8AC3E}">
        <p14:creationId xmlns:p14="http://schemas.microsoft.com/office/powerpoint/2010/main" val="160339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Helping Fathers FIND </a:t>
            </a:r>
            <a:b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Strengths</a:t>
            </a: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videos on the next two slides highlight a fatherhood initiative at the University of Washington.</a:t>
            </a:r>
          </a:p>
        </p:txBody>
      </p:sp>
    </p:spTree>
    <p:extLst>
      <p:ext uri="{BB962C8B-B14F-4D97-AF65-F5344CB8AC3E}">
        <p14:creationId xmlns:p14="http://schemas.microsoft.com/office/powerpoint/2010/main" val="315498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745066" y="3971367"/>
            <a:ext cx="7620001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Helping Fathers FIND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Their Strengths</a:t>
            </a:r>
          </a:p>
        </p:txBody>
      </p:sp>
      <p:pic>
        <p:nvPicPr>
          <p:cNvPr id="433" name="Shape 433" descr="Click the icon to go to the &quot;Helping Fathers FIND Their Strengths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52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i="0" u="none" strike="noStrike" cap="none" dirty="0">
                <a:solidFill>
                  <a:schemeClr val="tx1"/>
                </a:solidFill>
                <a:sym typeface="Arial"/>
              </a:rPr>
              <a:t>This module will focus on: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Arial"/>
              </a:rPr>
              <a:t>Understanding the </a:t>
            </a:r>
            <a:r>
              <a:rPr lang="en-US" dirty="0"/>
              <a:t>roles of fathers in children’s well-being and development.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Responsive w</a:t>
            </a: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ays to </a:t>
            </a:r>
            <a:r>
              <a:rPr lang="en-US" dirty="0">
                <a:solidFill>
                  <a:srgbClr val="000000"/>
                </a:solidFill>
              </a:rPr>
              <a:t>partner with</a:t>
            </a: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 fathers </a:t>
            </a:r>
            <a:b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</a:b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foster </a:t>
            </a: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children’s development and learning.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Strategies to c</a:t>
            </a: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reate a welcoming environment for fathers.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745066" y="3971367"/>
            <a:ext cx="7620001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Holly Schindler and </a:t>
            </a:r>
            <a:b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Dads Matter? </a:t>
            </a:r>
          </a:p>
        </p:txBody>
      </p:sp>
      <p:pic>
        <p:nvPicPr>
          <p:cNvPr id="440" name="Shape 440" descr="Click the icon to go to the &quot;Holly Schindler and Do Dads Matter?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40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idx="1"/>
          </p:nvPr>
        </p:nvSpPr>
        <p:spPr>
          <a:xfrm>
            <a:off x="2697351" y="697673"/>
            <a:ext cx="5898009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Debrief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stood out to you from these two videos?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what ways do your </a:t>
            </a:r>
            <a:r>
              <a:rPr lang="en-US" dirty="0"/>
              <a:t>practices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 that </a:t>
            </a:r>
            <a:r>
              <a:rPr lang="en-US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fathers matter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380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Creating a Welcoming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Environment for Fathers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4077" y="1271150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448049"/>
            <a:ext cx="4678659" cy="4678659"/>
            <a:chOff x="-677688" y="522933"/>
            <a:chExt cx="4678659" cy="4678659"/>
          </a:xfrm>
        </p:grpSpPr>
        <p:sp>
          <p:nvSpPr>
            <p:cNvPr id="10" name="Oval 9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0" y="24245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Engaging and Welcoming Fathers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idx="1"/>
          </p:nvPr>
        </p:nvSpPr>
        <p:spPr>
          <a:xfrm>
            <a:off x="4469745" y="1688951"/>
            <a:ext cx="3988059" cy="44377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Program staff can engage fathers with welcoming attitudes 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and approaches to:</a:t>
            </a:r>
            <a:endParaRPr lang="en-US" sz="30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Everyday routines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Father events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Program environment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Classroom spaces</a:t>
            </a:r>
          </a:p>
        </p:txBody>
      </p:sp>
      <p:pic>
        <p:nvPicPr>
          <p:cNvPr id="14" name="Picture 13" title="Father smiling and playing with chil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67" y="1599901"/>
            <a:ext cx="4389939" cy="4389939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8999" y="6394422"/>
            <a:ext cx="20089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Messages Matter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idx="1"/>
          </p:nvPr>
        </p:nvSpPr>
        <p:spPr>
          <a:xfrm>
            <a:off x="466165" y="1959429"/>
            <a:ext cx="8229600" cy="4249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1168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mothers, teachers, and others in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a child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’s life show confidence in a father’s parenting, a father will feel more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motivated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satisfied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his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parenting role.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1835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find out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how fathers feel when they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come in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spend time in your program?</a:t>
            </a:r>
          </a:p>
        </p:txBody>
      </p:sp>
      <p:sp>
        <p:nvSpPr>
          <p:cNvPr id="5" name="Shape 237"/>
          <p:cNvSpPr txBox="1"/>
          <p:nvPr/>
        </p:nvSpPr>
        <p:spPr>
          <a:xfrm>
            <a:off x="321731" y="6417732"/>
            <a:ext cx="2098740" cy="234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3" name="Picture 2" title="Father holding infan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883" y="3139855"/>
            <a:ext cx="4155140" cy="27700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How Can You Welcome Fathers in Everyday Routines?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59847" y="6427974"/>
            <a:ext cx="3017308" cy="18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sp>
        <p:nvSpPr>
          <p:cNvPr id="18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7801" y="1594621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sp>
        <p:nvSpPr>
          <p:cNvPr id="19" name="Shape 257"/>
          <p:cNvSpPr txBox="1">
            <a:spLocks/>
          </p:cNvSpPr>
          <p:nvPr/>
        </p:nvSpPr>
        <p:spPr>
          <a:xfrm>
            <a:off x="4744122" y="2474259"/>
            <a:ext cx="3840710" cy="3980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7663" indent="-3397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9224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Arrival </a:t>
            </a:r>
          </a:p>
          <a:p>
            <a:pPr marL="274320" indent="-274320">
              <a:spcBef>
                <a:spcPts val="56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Departure</a:t>
            </a:r>
            <a:endParaRPr lang="en-US" dirty="0">
              <a:solidFill>
                <a:schemeClr val="dk1"/>
              </a:solidFill>
              <a:ea typeface="Arial"/>
            </a:endParaRPr>
          </a:p>
          <a:p>
            <a:pPr marL="274320" indent="-274320">
              <a:spcBef>
                <a:spcPts val="560"/>
              </a:spcBef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Volunteer opportunities</a:t>
            </a:r>
          </a:p>
        </p:txBody>
      </p:sp>
      <p:grpSp>
        <p:nvGrpSpPr>
          <p:cNvPr id="20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690097"/>
            <a:ext cx="4678659" cy="4678659"/>
            <a:chOff x="-677688" y="522933"/>
            <a:chExt cx="4678659" cy="4678659"/>
          </a:xfrm>
        </p:grpSpPr>
        <p:sp>
          <p:nvSpPr>
            <p:cNvPr id="21" name="Oval 20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title="Father showing doll to chil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67" y="1830822"/>
            <a:ext cx="4381422" cy="4381422"/>
          </a:xfrm>
          <a:prstGeom prst="ellipse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66164" y="242451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Arrival and Departure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idx="1"/>
          </p:nvPr>
        </p:nvSpPr>
        <p:spPr>
          <a:xfrm>
            <a:off x="466165" y="1385451"/>
            <a:ext cx="8229600" cy="5030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Greet fathers by name.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sym typeface="Arial"/>
              </a:rPr>
              <a:t>Ask about the child’s and father’s day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sym typeface="Arial"/>
              </a:rPr>
              <a:t>Invite fathers to share about their children and parenting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Recognize a father’s role as a primary caregiver and lifelong educator of his child.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If parents arrive together, talk to both equally.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Address fathers in all types of family structures equally.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182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Be sensitive to fathers</a:t>
            </a:r>
            <a:r>
              <a:rPr lang="en-US" sz="2800" dirty="0"/>
              <a:t>’ needs, especially those who do not live with their children.</a:t>
            </a:r>
            <a:endParaRPr lang="en-US" sz="28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Arrival at Family Child Care</a:t>
            </a: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you watch this video,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the interactions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the educator, father,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young children.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</a:t>
            </a:r>
            <a:r>
              <a:rPr lang="en-US" sz="3200" dirty="0">
                <a:solidFill>
                  <a:schemeClr val="lt1"/>
                </a:solidFill>
              </a:rPr>
              <a:t>Arrival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 Family Child Care</a:t>
            </a:r>
          </a:p>
        </p:txBody>
      </p:sp>
      <p:pic>
        <p:nvPicPr>
          <p:cNvPr id="280" name="Shape 280" descr="Click the icon to go to the &quot;Arrival at Family Child Care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The Head Start Parent, Family, and Community Engagement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999" y="6409412"/>
            <a:ext cx="20089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Content Placeholder 4" descr="Framework of Positive and Goal-Oriented Relationships shows Equity, Inclusiveness, Cultural and Linguistic Responsiveness.&#10;The data is present in a tabular form with the headers: Program foundations, Program Impact Areas, Family Outcomes, Child Outcomes.">
            <a:extLst>
              <a:ext uri="{FF2B5EF4-FFF2-40B4-BE49-F238E27FC236}">
                <a16:creationId xmlns:a16="http://schemas.microsoft.com/office/drawing/2014/main" id="{63DFA540-D592-F041-B7E7-95A45E93B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46" y="1279669"/>
            <a:ext cx="5908108" cy="525165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None/>
            </a:pPr>
            <a:r>
              <a:rPr lang="en-US" b="1" dirty="0">
                <a:ea typeface="Arial"/>
                <a:sym typeface="Arial"/>
              </a:rPr>
              <a:t>Video Debrief</a:t>
            </a:r>
            <a:endParaRPr lang="en-US" sz="2800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educator: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Greets the father and both children by name.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Asks: “How are you today?”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Listens as 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the father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tells about the boys’ breakfast.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Checks in: “How did batting practice go last night?”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Answers </a:t>
            </a:r>
            <a:r>
              <a:rPr lang="en-US" sz="3000" dirty="0">
                <a:solidFill>
                  <a:schemeClr val="dk1"/>
                </a:solidFill>
                <a:ea typeface="Arial"/>
                <a:sym typeface="Arial"/>
              </a:rPr>
              <a:t>the father’s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questions.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on the Bus</a:t>
            </a: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this silent video of an interaction between a bus aide and a father.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Afterward, you will work with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partner to prepare a role play for the interaction based on what you saw and what you would want to hear.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Getting on the Bus</a:t>
            </a:r>
          </a:p>
        </p:txBody>
      </p:sp>
      <p:pic>
        <p:nvPicPr>
          <p:cNvPr id="298" name="Shape 298" descr="Click the icon to go to the &quot;Getting on the Bus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idx="1"/>
          </p:nvPr>
        </p:nvSpPr>
        <p:spPr>
          <a:xfrm>
            <a:off x="2697352" y="697673"/>
            <a:ext cx="6181178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Debrief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 partner and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write a script with possible interactions to go with the video.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to do a role play, acting out the parts in your script.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6980" y="1271150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690097"/>
            <a:ext cx="4678659" cy="4678659"/>
            <a:chOff x="-677688" y="522933"/>
            <a:chExt cx="4678659" cy="4678659"/>
          </a:xfrm>
        </p:grpSpPr>
        <p:sp>
          <p:nvSpPr>
            <p:cNvPr id="14" name="Oval 13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Volunteers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idx="1"/>
          </p:nvPr>
        </p:nvSpPr>
        <p:spPr>
          <a:xfrm>
            <a:off x="4468164" y="2422754"/>
            <a:ext cx="4104170" cy="41323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Invite fathers or male volunteers to take on roles they enjoy.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active play.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and comment on connections between fathers </a:t>
            </a:r>
            <a:b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children.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517307" y="6423132"/>
            <a:ext cx="3017308" cy="206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18" name="Picture 17" title="Father and child playing in sandb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67" y="1796756"/>
            <a:ext cx="4399530" cy="439953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idx="1"/>
          </p:nvPr>
        </p:nvSpPr>
        <p:spPr>
          <a:xfrm>
            <a:off x="2697351" y="697673"/>
            <a:ext cx="6111671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u="none" strike="noStrike" cap="none" dirty="0">
                <a:solidFill>
                  <a:schemeClr val="tx1"/>
                </a:solidFill>
                <a:ea typeface="Arial"/>
                <a:sym typeface="Arial"/>
              </a:rPr>
              <a:t>Volunteers in the Classroom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Think about these questions while watching this video: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What positive interactions do you see between the father and child?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What might this experience be like for this father? The child?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What else might the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educator</a:t>
            </a: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do?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Volunteers in the Classroom</a:t>
            </a:r>
          </a:p>
        </p:txBody>
      </p:sp>
      <p:pic>
        <p:nvPicPr>
          <p:cNvPr id="326" name="Shape 326" descr="Click the icon to go to the &quot;Volunteers in the Classroome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Debrief</a:t>
            </a:r>
            <a:endParaRPr lang="en-US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96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interactions between the father and child include: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Playful interactions and expanding the child’s idea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 contact, smiling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Encouragement (high-five)</a:t>
            </a:r>
            <a:endParaRPr sz="296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960" dirty="0">
                <a:solidFill>
                  <a:schemeClr val="dk1"/>
                </a:solidFill>
                <a:ea typeface="Arial"/>
                <a:sym typeface="Arial"/>
              </a:rPr>
              <a:t>e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ducator </a:t>
            </a:r>
            <a:r>
              <a:rPr lang="en-US" sz="2960" dirty="0">
                <a:solidFill>
                  <a:schemeClr val="dk1"/>
                </a:solidFill>
                <a:ea typeface="Arial"/>
                <a:sym typeface="Arial"/>
              </a:rPr>
              <a:t>could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notice and comment on the </a:t>
            </a:r>
            <a:r>
              <a:rPr lang="en-US" sz="2960" dirty="0">
                <a:solidFill>
                  <a:schemeClr val="dk1"/>
                </a:solidFill>
                <a:ea typeface="Arial"/>
                <a:sym typeface="Arial"/>
              </a:rPr>
              <a:t>father’s </a:t>
            </a:r>
            <a:r>
              <a:rPr lang="en-US" sz="296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 and supportive interactions.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4448" y="1290892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Images of Fathers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idx="1"/>
          </p:nvPr>
        </p:nvSpPr>
        <p:spPr>
          <a:xfrm>
            <a:off x="4555185" y="1637957"/>
            <a:ext cx="4321217" cy="47928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Show men in a </a:t>
            </a:r>
            <a:b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variety</a:t>
            </a:r>
            <a:r>
              <a:rPr lang="en-US" sz="2800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of roles, </a:t>
            </a:r>
            <a:b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including caring and nurturing </a:t>
            </a:r>
            <a:r>
              <a:rPr lang="en-US" sz="2800" dirty="0"/>
              <a:t>ones,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</a:t>
            </a:r>
            <a:b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throughout your program:</a:t>
            </a:r>
            <a:endParaRPr sz="28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Staff roles and volunteering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Posters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Flyers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Artwork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19447" y="6415452"/>
            <a:ext cx="3017308" cy="189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EarlyEdU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386368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title="Father comforting chil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28" y="1493027"/>
            <a:ext cx="4386083" cy="4386083"/>
          </a:xfrm>
          <a:prstGeom prst="ellipse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Inviting Program Spaces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idx="1"/>
          </p:nvPr>
        </p:nvSpPr>
        <p:spPr>
          <a:xfrm>
            <a:off x="466165" y="1683359"/>
            <a:ext cx="8229600" cy="4657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floor space or adult-size furniture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écor that appeals to both men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women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library with materials of interest to fathers, such as books on fatherhood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 staff role models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Posters showing fathers in a variety of family structures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Does It Fit?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lang="en-US" dirty="0"/>
              <a:t>parts of the Framework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this module topic relate to? </a:t>
            </a:r>
          </a:p>
          <a:p>
            <a:pPr marL="274320" marR="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and exchange ideas with a partner.</a:t>
            </a:r>
          </a:p>
          <a:p>
            <a:pPr marL="274320" marR="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to share your thoughts with the whole group.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4077" y="1271150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386368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Classroom Images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idx="1"/>
          </p:nvPr>
        </p:nvSpPr>
        <p:spPr>
          <a:xfrm>
            <a:off x="4580964" y="3034145"/>
            <a:ext cx="3898161" cy="2851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photos of fathers and other important men in children’s lives.</a:t>
            </a:r>
          </a:p>
        </p:txBody>
      </p:sp>
      <p:pic>
        <p:nvPicPr>
          <p:cNvPr id="13" name="Picture 12" title="Poster with photos of father and child baki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27" y="1499686"/>
            <a:ext cx="4386082" cy="4386082"/>
          </a:xfrm>
          <a:prstGeom prst="ellipse">
            <a:avLst/>
          </a:prstGeom>
        </p:spPr>
      </p:pic>
      <p:sp>
        <p:nvSpPr>
          <p:cNvPr id="11" name="Shape 361"/>
          <p:cNvSpPr txBox="1"/>
          <p:nvPr/>
        </p:nvSpPr>
        <p:spPr>
          <a:xfrm>
            <a:off x="355602" y="6398841"/>
            <a:ext cx="3017308" cy="272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4077" y="1271150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77DB"/>
              </a:solidFill>
            </a:endParaRP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59534" y="1386368"/>
            <a:ext cx="4678659" cy="4678659"/>
            <a:chOff x="-677688" y="522933"/>
            <a:chExt cx="4678659" cy="4678659"/>
          </a:xfrm>
        </p:grpSpPr>
        <p:sp>
          <p:nvSpPr>
            <p:cNvPr id="10" name="Oval 9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Classroom Books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idx="1"/>
          </p:nvPr>
        </p:nvSpPr>
        <p:spPr>
          <a:xfrm>
            <a:off x="4552287" y="2128838"/>
            <a:ext cx="425553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ea typeface="Arial"/>
                <a:sym typeface="Arial"/>
              </a:rPr>
              <a:t>Look at the books </a:t>
            </a:r>
            <a:br>
              <a:rPr lang="en-US" b="0" i="0" u="none" strike="noStrike" cap="none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b="0" i="0" u="none" strike="noStrike" cap="none">
                <a:solidFill>
                  <a:schemeClr val="dk1"/>
                </a:solidFill>
                <a:ea typeface="Arial"/>
                <a:sym typeface="Arial"/>
              </a:rPr>
              <a:t>in your classroom.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ea typeface="Arial"/>
                <a:sym typeface="Arial"/>
              </a:rPr>
              <a:t>In what ways </a:t>
            </a:r>
            <a:r>
              <a:rPr lang="en-US">
                <a:solidFill>
                  <a:schemeClr val="dk1"/>
                </a:solidFill>
                <a:ea typeface="Arial"/>
                <a:sym typeface="Arial"/>
              </a:rPr>
              <a:t>do they </a:t>
            </a:r>
            <a:r>
              <a:rPr lang="en-US" b="0" i="0" u="none" strike="noStrike" cap="none">
                <a:solidFill>
                  <a:schemeClr val="dk1"/>
                </a:solidFill>
                <a:ea typeface="Arial"/>
                <a:sym typeface="Arial"/>
              </a:rPr>
              <a:t>represent men?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ea typeface="Arial"/>
                <a:sym typeface="Arial"/>
              </a:rPr>
              <a:t>How do they represent fathers</a:t>
            </a:r>
            <a:r>
              <a:rPr lang="en-US" b="0" i="0" u="none" strike="noStrike" cap="none">
                <a:solidFill>
                  <a:schemeClr val="dk1"/>
                </a:solidFill>
                <a:ea typeface="Arial"/>
                <a:sym typeface="Arial"/>
              </a:rPr>
              <a:t>?</a:t>
            </a:r>
            <a:endParaRPr lang="en-US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</p:txBody>
      </p:sp>
      <p:pic>
        <p:nvPicPr>
          <p:cNvPr id="13" name="Picture 12" title="Child reading boo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041" y="1499687"/>
            <a:ext cx="4355776" cy="4355776"/>
          </a:xfrm>
          <a:prstGeom prst="ellipse">
            <a:avLst/>
          </a:prstGeom>
        </p:spPr>
      </p:pic>
      <p:sp>
        <p:nvSpPr>
          <p:cNvPr id="12" name="Shape 361"/>
          <p:cNvSpPr txBox="1"/>
          <p:nvPr/>
        </p:nvSpPr>
        <p:spPr>
          <a:xfrm>
            <a:off x="355602" y="6382512"/>
            <a:ext cx="3017308" cy="272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/>
              <a:t>Program-Wide Practices</a:t>
            </a:r>
            <a:endParaRPr lang="en-US" b="1" i="0" u="none" strike="noStrike" cap="none" dirty="0">
              <a:ea typeface="Arial"/>
              <a:sym typeface="A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idx="1"/>
          </p:nvPr>
        </p:nvSpPr>
        <p:spPr>
          <a:xfrm>
            <a:off x="466165" y="1683359"/>
            <a:ext cx="8229600" cy="47324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900" dirty="0">
                <a:solidFill>
                  <a:schemeClr val="dk1"/>
                </a:solidFill>
                <a:ea typeface="Arial"/>
                <a:sym typeface="Arial"/>
              </a:rPr>
              <a:t>Some practices are:</a:t>
            </a:r>
            <a:endParaRPr lang="en-US" sz="290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Make sure that staff composition reflects cultures and languages of participating families.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Focus on all adults promoting healthy child development and setting goals.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Offer fathers’ groups and father-focused workshops.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Explore fathers’ needs for services, support, and resources.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Engaging Fathers</a:t>
            </a:r>
            <a:endParaRPr lang="en-US" i="1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you watch the video, think about what: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</a:t>
            </a:r>
            <a:r>
              <a:rPr lang="en-US" b="0" u="none" strike="noStrike" cap="none" dirty="0">
                <a:solidFill>
                  <a:schemeClr val="dk1"/>
                </a:solidFill>
                <a:sym typeface="Arial"/>
              </a:rPr>
              <a:t>trategies the program uses to engage fathers</a:t>
            </a:r>
          </a:p>
          <a:p>
            <a:pPr marL="320040" indent="-32004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Outcomes you see for fathers and children</a:t>
            </a:r>
            <a:endParaRPr lang="en-US" sz="3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502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25"/>
          <p:cNvSpPr txBox="1"/>
          <p:nvPr/>
        </p:nvSpPr>
        <p:spPr>
          <a:xfrm>
            <a:off x="745066" y="3971367"/>
            <a:ext cx="762000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</a:t>
            </a:r>
            <a:r>
              <a:rPr lang="en-US" sz="3200" dirty="0">
                <a:solidFill>
                  <a:schemeClr val="lt1"/>
                </a:solidFill>
              </a:rPr>
              <a:t>Engaging Fathers</a:t>
            </a:r>
            <a:endParaRPr lang="en-US"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hape 326" descr="Click the icon to go to the &quot;Engaging Fathers&quot; video web page." title="Video camera icon">
            <a:hlinkClick r:id="rId2" tooltip="Go to video web pag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182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idx="1"/>
          </p:nvPr>
        </p:nvSpPr>
        <p:spPr>
          <a:xfrm>
            <a:off x="2697351" y="697673"/>
            <a:ext cx="6290785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dirty="0"/>
              <a:t>Video Debrief</a:t>
            </a:r>
            <a:endParaRPr lang="en-US" dirty="0"/>
          </a:p>
          <a:p>
            <a:pPr marL="320040" indent="-32004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strategies did the program use to engage fathers?</a:t>
            </a:r>
          </a:p>
          <a:p>
            <a:pPr marL="320040" indent="-32004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What were outcomes for fathers and children?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0"/>
              </a:spcBef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40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Bringing It All Together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The Head Start Parent, Family, and Community Engagement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999" y="6409412"/>
            <a:ext cx="1969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Content Placeholder 4" descr="Framework of Positive and Goal-Oriented Relationships shows Equity, Inclusiveness, Cultural and Linguistic Responsiveness.&#10;The data is present in a tabular form with the headers: Program foundations, Program Impact Areas, Family Outcomes, Child Outcomes.">
            <a:extLst>
              <a:ext uri="{FF2B5EF4-FFF2-40B4-BE49-F238E27FC236}">
                <a16:creationId xmlns:a16="http://schemas.microsoft.com/office/drawing/2014/main" id="{C9663A91-F7AD-9644-884A-84B43CE09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46" y="1279669"/>
            <a:ext cx="5908108" cy="525165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dirty="0"/>
              <a:t>Revisiting Where Does It Fit?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lang="en-US" dirty="0"/>
              <a:t>parts of the Framework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this topic relate to? 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and exchange ideas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partner.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to share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thoughts with the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whole group.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idx="1"/>
          </p:nvPr>
        </p:nvSpPr>
        <p:spPr>
          <a:xfrm>
            <a:off x="2697480" y="594360"/>
            <a:ext cx="6309360" cy="57698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Fathers are critical to child development and family </a:t>
            </a:r>
            <a:b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well-being.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dirty="0"/>
              <a:t>Early childhood educators and program staff can adopt practices that encourage the relationships of fathers and their children.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Educators and programs can create welcoming environments for fathers that boost positive outcomes for fathers, children, and families.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998" y="6409410"/>
            <a:ext cx="2485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Cover page of &quot;Head Start Father Engagement Birth to Five Programming Guide&quot;, from the Office of Head Start" title="Resource cover p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348" y="827521"/>
            <a:ext cx="4263620" cy="55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7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A Program-Wide Approach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A f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ocus on the quality of full-program engagement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pportunities for educators and other program staff to further develop competence and confidence in partnering with fathers</a:t>
            </a:r>
          </a:p>
        </p:txBody>
      </p:sp>
    </p:spTree>
    <p:extLst>
      <p:ext uri="{BB962C8B-B14F-4D97-AF65-F5344CB8AC3E}">
        <p14:creationId xmlns:p14="http://schemas.microsoft.com/office/powerpoint/2010/main" val="69706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xfrm>
            <a:off x="2697351" y="694944"/>
            <a:ext cx="6310583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By the end of this module</a:t>
            </a:r>
            <a:r>
              <a:rPr lang="en-US" sz="3000" i="0" u="none" strike="noStrike" cap="none">
                <a:solidFill>
                  <a:schemeClr val="dk1"/>
                </a:solidFill>
                <a:ea typeface="Arial"/>
                <a:sym typeface="Arial"/>
              </a:rPr>
              <a:t>, you should </a:t>
            </a:r>
            <a:r>
              <a:rPr lang="en-US" sz="300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be able to: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Describe </a:t>
            </a:r>
            <a:r>
              <a:rPr lang="en-US" sz="3000" dirty="0"/>
              <a:t>the impact on </a:t>
            </a:r>
            <a:br>
              <a:rPr lang="en-US" sz="3000" dirty="0"/>
            </a:br>
            <a:r>
              <a:rPr lang="en-US" sz="3000" dirty="0"/>
              <a:t>children when fathers are involved </a:t>
            </a:r>
            <a:br>
              <a:rPr lang="en-US" sz="3000" dirty="0"/>
            </a:br>
            <a:r>
              <a:rPr lang="en-US" sz="3000" dirty="0"/>
              <a:t>in their lives. </a:t>
            </a:r>
            <a:endParaRPr lang="en-US" sz="30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Identify ways to </a:t>
            </a:r>
            <a:r>
              <a:rPr lang="en-US" sz="3000" dirty="0"/>
              <a:t>encourage the relationships of fathers and children.</a:t>
            </a:r>
            <a:endParaRPr lang="en-US" sz="30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Use different approaches to create a welcoming environment for fathers and </a:t>
            </a:r>
            <a:r>
              <a:rPr lang="en-US" sz="3000" dirty="0"/>
              <a:t>other important men in children’s lives</a:t>
            </a:r>
            <a:r>
              <a:rPr lang="en-US" sz="30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Children’s Interactions with Fathers and Mothers</a:t>
            </a:r>
          </a:p>
        </p:txBody>
      </p:sp>
      <p:pic>
        <p:nvPicPr>
          <p:cNvPr id="6" name="Picture 5" title="Father and children at playgroun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349" y="2320324"/>
            <a:ext cx="4998818" cy="3320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999" y="6409412"/>
            <a:ext cx="19375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12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Image credit: Office of Head Start</a:t>
            </a:r>
            <a:endParaRPr 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Relationships Between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Fathers and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1623264330"/>
      </p:ext>
    </p:extLst>
  </p:cSld>
  <p:clrMapOvr>
    <a:masterClrMapping/>
  </p:clrMapOvr>
</p:sld>
</file>

<file path=ppt/theme/theme1.xml><?xml version="1.0" encoding="utf-8"?>
<a:theme xmlns:a="http://schemas.openxmlformats.org/drawingml/2006/main" name="1_EarlyEdU_PPT_Template">
  <a:themeElements>
    <a:clrScheme name="PFCE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9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36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1DB326A-84B3-5843-A2F7-46481A115217}" vid="{D0810A54-BE13-E94A-A20F-5C504E7769B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</TotalTime>
  <Words>1442</Words>
  <Application>Microsoft Office PowerPoint</Application>
  <PresentationFormat>On-screen Show (4:3)</PresentationFormat>
  <Paragraphs>228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1_EarlyEdU_PPT_Template</vt:lpstr>
      <vt:lpstr>(Draft)</vt:lpstr>
      <vt:lpstr>Overview</vt:lpstr>
      <vt:lpstr>The Head Start Parent, Family, and Community Engagement Framework</vt:lpstr>
      <vt:lpstr>PowerPoint Presentation</vt:lpstr>
      <vt:lpstr>PowerPoint Presentation</vt:lpstr>
      <vt:lpstr>A Program-Wide Approach</vt:lpstr>
      <vt:lpstr>PowerPoint Presentation</vt:lpstr>
      <vt:lpstr>PowerPoint Presentation</vt:lpstr>
      <vt:lpstr>Relationships Between  Fathers and Their Children</vt:lpstr>
      <vt:lpstr>PowerPoint Presentation</vt:lpstr>
      <vt:lpstr>PowerPoint Presentation</vt:lpstr>
      <vt:lpstr>Fathers’ Unique Roles</vt:lpstr>
      <vt:lpstr>PowerPoint Presentation</vt:lpstr>
      <vt:lpstr>When Fathers Are More Involved . . .</vt:lpstr>
      <vt:lpstr>Impacts on Father-Child Interactions</vt:lpstr>
      <vt:lpstr>Recognizing and Encouraging</vt:lpstr>
      <vt:lpstr>Ways to Support</vt:lpstr>
      <vt:lpstr>PowerPoint Presentation</vt:lpstr>
      <vt:lpstr>PowerPoint Presentation</vt:lpstr>
      <vt:lpstr>PowerPoint Presentation</vt:lpstr>
      <vt:lpstr>PowerPoint Presentation</vt:lpstr>
      <vt:lpstr>Creating a Welcoming  Environment for Fathers</vt:lpstr>
      <vt:lpstr>Engaging and Welcoming Fathers</vt:lpstr>
      <vt:lpstr>Messages Matter</vt:lpstr>
      <vt:lpstr>PowerPoint Presentation</vt:lpstr>
      <vt:lpstr>How Can You Welcome Fathers in Everyday Routines?</vt:lpstr>
      <vt:lpstr>Arrival and Departure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Volunteers</vt:lpstr>
      <vt:lpstr>PowerPoint Presentation</vt:lpstr>
      <vt:lpstr>PowerPoint Presentation</vt:lpstr>
      <vt:lpstr>PowerPoint Presentation</vt:lpstr>
      <vt:lpstr>Images of Fathers</vt:lpstr>
      <vt:lpstr>Inviting Program Spaces</vt:lpstr>
      <vt:lpstr>Classroom Images</vt:lpstr>
      <vt:lpstr>Classroom Books</vt:lpstr>
      <vt:lpstr>Program-Wide Practices</vt:lpstr>
      <vt:lpstr>PowerPoint Presentation</vt:lpstr>
      <vt:lpstr>PowerPoint Presentation</vt:lpstr>
      <vt:lpstr>PowerPoint Presentation</vt:lpstr>
      <vt:lpstr>Bringing It All Together</vt:lpstr>
      <vt:lpstr>The Head Start Parent, Family, and Community Engagement Framework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(Draft)</dc:title>
  <dc:creator>Liz Wimmer</dc:creator>
  <cp:lastModifiedBy>Bernard Lopez</cp:lastModifiedBy>
  <cp:revision>196</cp:revision>
  <dcterms:modified xsi:type="dcterms:W3CDTF">2020-07-02T18:40:30Z</dcterms:modified>
</cp:coreProperties>
</file>