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6227" r:id="rId4"/>
  </p:sldMasterIdLst>
  <p:notesMasterIdLst>
    <p:notesMasterId r:id="rId38"/>
  </p:notesMasterIdLst>
  <p:handoutMasterIdLst>
    <p:handoutMasterId r:id="rId39"/>
  </p:handoutMasterIdLst>
  <p:sldIdLst>
    <p:sldId id="540" r:id="rId5"/>
    <p:sldId id="631" r:id="rId6"/>
    <p:sldId id="698" r:id="rId7"/>
    <p:sldId id="319" r:id="rId8"/>
    <p:sldId id="702" r:id="rId9"/>
    <p:sldId id="703" r:id="rId10"/>
    <p:sldId id="704" r:id="rId11"/>
    <p:sldId id="705" r:id="rId12"/>
    <p:sldId id="706" r:id="rId13"/>
    <p:sldId id="257" r:id="rId14"/>
    <p:sldId id="733" r:id="rId15"/>
    <p:sldId id="707" r:id="rId16"/>
    <p:sldId id="708" r:id="rId17"/>
    <p:sldId id="709" r:id="rId18"/>
    <p:sldId id="728" r:id="rId19"/>
    <p:sldId id="329" r:id="rId20"/>
    <p:sldId id="334" r:id="rId21"/>
    <p:sldId id="732" r:id="rId22"/>
    <p:sldId id="644" r:id="rId23"/>
    <p:sldId id="645" r:id="rId24"/>
    <p:sldId id="712" r:id="rId25"/>
    <p:sldId id="713" r:id="rId26"/>
    <p:sldId id="714" r:id="rId27"/>
    <p:sldId id="710" r:id="rId28"/>
    <p:sldId id="727" r:id="rId29"/>
    <p:sldId id="722" r:id="rId30"/>
    <p:sldId id="726" r:id="rId31"/>
    <p:sldId id="729" r:id="rId32"/>
    <p:sldId id="711" r:id="rId33"/>
    <p:sldId id="731" r:id="rId34"/>
    <p:sldId id="766" r:id="rId35"/>
    <p:sldId id="730" r:id="rId36"/>
    <p:sldId id="347" r:id="rId37"/>
  </p:sldIdLst>
  <p:sldSz cx="12192000" cy="6858000"/>
  <p:notesSz cx="7315200" cy="9601200"/>
  <p:embeddedFontLst>
    <p:embeddedFont>
      <p:font typeface="Calibri" panose="020F0502020204030204" pitchFamily="34" charset="0"/>
      <p:regular r:id="rId40"/>
      <p:bold r:id="rId41"/>
      <p:italic r:id="rId42"/>
      <p:boldItalic r:id="rId43"/>
    </p:embeddedFont>
    <p:embeddedFont>
      <p:font typeface="Century Gothic" panose="020B0502020202020204" pitchFamily="34" charset="0"/>
      <p:regular r:id="rId44"/>
      <p:bold r:id="rId45"/>
      <p:italic r:id="rId46"/>
      <p:boldItalic r:id="rId47"/>
    </p:embeddedFont>
    <p:embeddedFont>
      <p:font typeface="Roboto Light" panose="02000000000000000000" pitchFamily="2" charset="0"/>
      <p:regular r:id="rId48"/>
      <p:italic r:id="rId49"/>
    </p:embeddedFont>
    <p:embeddedFont>
      <p:font typeface="Segoe UI" panose="020B0502040204020203" pitchFamily="34" charset="0"/>
      <p:regular r:id="rId50"/>
      <p:bold r:id="rId51"/>
      <p:italic r:id="rId52"/>
      <p:boldItalic r:id="rId53"/>
    </p:embeddedFont>
    <p:embeddedFont>
      <p:font typeface="Segoe UI Light" panose="020B0502040204020203" pitchFamily="34" charset="0"/>
      <p:regular r:id="rId54"/>
      <p:italic r:id="rId55"/>
    </p:embeddedFont>
  </p:embeddedFontLst>
  <p:defaultTextStyle>
    <a:defPPr>
      <a:defRPr lang="en-US"/>
    </a:defPPr>
    <a:lvl1pPr algn="l" rtl="0" fontAlgn="base">
      <a:spcBef>
        <a:spcPct val="0"/>
      </a:spcBef>
      <a:spcAft>
        <a:spcPct val="0"/>
      </a:spcAft>
      <a:defRPr sz="16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11"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225" userDrawn="1">
          <p15:clr>
            <a:srgbClr val="A4A3A4"/>
          </p15:clr>
        </p15:guide>
        <p15:guide id="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 Letterman" initials="DL" lastIdx="19" clrIdx="0"/>
  <p:cmAuthor id="7" name="Gail Joseph" initials="GJ" lastIdx="2" clrIdx="7">
    <p:extLst>
      <p:ext uri="{19B8F6BF-5375-455C-9EA6-DF929625EA0E}">
        <p15:presenceInfo xmlns:p15="http://schemas.microsoft.com/office/powerpoint/2012/main" userId="S-1-5-21-1478355014-127360780-1969717230-322373" providerId="AD"/>
      </p:ext>
    </p:extLst>
  </p:cmAuthor>
  <p:cmAuthor id="1" name="Beverly Sweeney" initials="" lastIdx="9" clrIdx="1"/>
  <p:cmAuthor id="8" name="Rilee K Larsen" initials="RKL" lastIdx="5" clrIdx="8">
    <p:extLst>
      <p:ext uri="{19B8F6BF-5375-455C-9EA6-DF929625EA0E}">
        <p15:presenceInfo xmlns:p15="http://schemas.microsoft.com/office/powerpoint/2012/main" userId="S::rileek@uw.edu::75eaa654-326f-48ab-aa1e-e18e0dc7421a" providerId="AD"/>
      </p:ext>
    </p:extLst>
  </p:cmAuthor>
  <p:cmAuthor id="2" name="Crista Scott" initials="CS" lastIdx="58" clrIdx="2"/>
  <p:cmAuthor id="3" name="home" initials="h" lastIdx="247" clrIdx="3"/>
  <p:cmAuthor id="4" name="Prakarn" initials="MOU" lastIdx="0" clrIdx="4"/>
  <p:cmAuthor id="5" name="Beverly Sweeney" initials="BS" lastIdx="4" clrIdx="5"/>
  <p:cmAuthor id="6" name="Jody Marx" initials="" lastIdx="0"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9244"/>
    <a:srgbClr val="18A9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0A761C-0FDD-413C-87B9-52E150133E99}" v="12" dt="2021-09-23T12:48:29.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6" autoAdjust="0"/>
    <p:restoredTop sz="84321" autoAdjust="0"/>
  </p:normalViewPr>
  <p:slideViewPr>
    <p:cSldViewPr snapToGrid="0" showGuides="1">
      <p:cViewPr varScale="1">
        <p:scale>
          <a:sx n="72" d="100"/>
          <a:sy n="72" d="100"/>
        </p:scale>
        <p:origin x="1051" y="58"/>
      </p:cViewPr>
      <p:guideLst>
        <p:guide orient="horz" pos="111"/>
        <p:guide/>
      </p:guideLst>
    </p:cSldViewPr>
  </p:slideViewPr>
  <p:outlineViewPr>
    <p:cViewPr>
      <p:scale>
        <a:sx n="33" d="100"/>
        <a:sy n="33" d="100"/>
      </p:scale>
      <p:origin x="0" y="638"/>
    </p:cViewPr>
  </p:outlineViewPr>
  <p:notesTextViewPr>
    <p:cViewPr>
      <p:scale>
        <a:sx n="100" d="100"/>
        <a:sy n="100" d="100"/>
      </p:scale>
      <p:origin x="0" y="0"/>
    </p:cViewPr>
  </p:notesTextViewPr>
  <p:sorterViewPr>
    <p:cViewPr>
      <p:scale>
        <a:sx n="154" d="100"/>
        <a:sy n="154" d="100"/>
      </p:scale>
      <p:origin x="0" y="2336"/>
    </p:cViewPr>
  </p:sorterViewPr>
  <p:notesViewPr>
    <p:cSldViewPr snapToGrid="0" showGuides="1">
      <p:cViewPr>
        <p:scale>
          <a:sx n="112" d="100"/>
          <a:sy n="112" d="100"/>
        </p:scale>
        <p:origin x="2632" y="-400"/>
      </p:cViewPr>
      <p:guideLst>
        <p:guide orient="horz" pos="225"/>
        <p:guide/>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2.fntdata"/><Relationship Id="rId54" Type="http://schemas.openxmlformats.org/officeDocument/2006/relationships/font" Target="fonts/font15.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rd Lopez" userId="af31ac15-9047-4ce9-9665-ea4ba9d9e107" providerId="ADAL" clId="{6D0A761C-0FDD-413C-87B9-52E150133E99}"/>
    <pc:docChg chg="modSld">
      <pc:chgData name="Bernard Lopez" userId="af31ac15-9047-4ce9-9665-ea4ba9d9e107" providerId="ADAL" clId="{6D0A761C-0FDD-413C-87B9-52E150133E99}" dt="2021-09-23T12:46:25.710" v="16" actId="962"/>
      <pc:docMkLst>
        <pc:docMk/>
      </pc:docMkLst>
      <pc:sldChg chg="modSp mod">
        <pc:chgData name="Bernard Lopez" userId="af31ac15-9047-4ce9-9665-ea4ba9d9e107" providerId="ADAL" clId="{6D0A761C-0FDD-413C-87B9-52E150133E99}" dt="2021-09-23T12:45:30.794" v="10" actId="962"/>
        <pc:sldMkLst>
          <pc:docMk/>
          <pc:sldMk cId="2819290066" sldId="644"/>
        </pc:sldMkLst>
        <pc:picChg chg="mod">
          <ac:chgData name="Bernard Lopez" userId="af31ac15-9047-4ce9-9665-ea4ba9d9e107" providerId="ADAL" clId="{6D0A761C-0FDD-413C-87B9-52E150133E99}" dt="2021-09-23T12:45:30.794" v="10" actId="962"/>
          <ac:picMkLst>
            <pc:docMk/>
            <pc:sldMk cId="2819290066" sldId="644"/>
            <ac:picMk id="15" creationId="{3FCB509F-0241-4072-9236-6295605882E2}"/>
          </ac:picMkLst>
        </pc:picChg>
      </pc:sldChg>
      <pc:sldChg chg="modSp mod">
        <pc:chgData name="Bernard Lopez" userId="af31ac15-9047-4ce9-9665-ea4ba9d9e107" providerId="ADAL" clId="{6D0A761C-0FDD-413C-87B9-52E150133E99}" dt="2021-09-23T12:45:53.722" v="13" actId="962"/>
        <pc:sldMkLst>
          <pc:docMk/>
          <pc:sldMk cId="1131528146" sldId="645"/>
        </pc:sldMkLst>
        <pc:grpChg chg="mod">
          <ac:chgData name="Bernard Lopez" userId="af31ac15-9047-4ce9-9665-ea4ba9d9e107" providerId="ADAL" clId="{6D0A761C-0FDD-413C-87B9-52E150133E99}" dt="2021-09-23T12:45:53.722" v="13" actId="962"/>
          <ac:grpSpMkLst>
            <pc:docMk/>
            <pc:sldMk cId="1131528146" sldId="645"/>
            <ac:grpSpMk id="38" creationId="{96EB9365-737D-45BE-AF1A-CBE6C6F8B7D7}"/>
          </ac:grpSpMkLst>
        </pc:grpChg>
      </pc:sldChg>
      <pc:sldChg chg="modSp">
        <pc:chgData name="Bernard Lopez" userId="af31ac15-9047-4ce9-9665-ea4ba9d9e107" providerId="ADAL" clId="{6D0A761C-0FDD-413C-87B9-52E150133E99}" dt="2021-09-23T12:44:34.505" v="4" actId="962"/>
        <pc:sldMkLst>
          <pc:docMk/>
          <pc:sldMk cId="3093091156" sldId="707"/>
        </pc:sldMkLst>
        <pc:grpChg chg="mod">
          <ac:chgData name="Bernard Lopez" userId="af31ac15-9047-4ce9-9665-ea4ba9d9e107" providerId="ADAL" clId="{6D0A761C-0FDD-413C-87B9-52E150133E99}" dt="2021-09-23T12:44:34.505" v="4" actId="962"/>
          <ac:grpSpMkLst>
            <pc:docMk/>
            <pc:sldMk cId="3093091156" sldId="707"/>
            <ac:grpSpMk id="15" creationId="{12BD849C-1B25-494D-8327-EA828FE639C2}"/>
          </ac:grpSpMkLst>
        </pc:grpChg>
      </pc:sldChg>
      <pc:sldChg chg="modSp mod">
        <pc:chgData name="Bernard Lopez" userId="af31ac15-9047-4ce9-9665-ea4ba9d9e107" providerId="ADAL" clId="{6D0A761C-0FDD-413C-87B9-52E150133E99}" dt="2021-09-23T12:44:59.817" v="7" actId="962"/>
        <pc:sldMkLst>
          <pc:docMk/>
          <pc:sldMk cId="642563032" sldId="709"/>
        </pc:sldMkLst>
        <pc:picChg chg="mod">
          <ac:chgData name="Bernard Lopez" userId="af31ac15-9047-4ce9-9665-ea4ba9d9e107" providerId="ADAL" clId="{6D0A761C-0FDD-413C-87B9-52E150133E99}" dt="2021-09-23T12:44:59.817" v="7" actId="962"/>
          <ac:picMkLst>
            <pc:docMk/>
            <pc:sldMk cId="642563032" sldId="709"/>
            <ac:picMk id="7" creationId="{49CD9181-D8CC-E449-B377-C504E6D66008}"/>
          </ac:picMkLst>
        </pc:picChg>
      </pc:sldChg>
      <pc:sldChg chg="modSp mod">
        <pc:chgData name="Bernard Lopez" userId="af31ac15-9047-4ce9-9665-ea4ba9d9e107" providerId="ADAL" clId="{6D0A761C-0FDD-413C-87B9-52E150133E99}" dt="2021-09-23T12:46:25.710" v="16" actId="962"/>
        <pc:sldMkLst>
          <pc:docMk/>
          <pc:sldMk cId="42670034" sldId="766"/>
        </pc:sldMkLst>
        <pc:picChg chg="mod">
          <ac:chgData name="Bernard Lopez" userId="af31ac15-9047-4ce9-9665-ea4ba9d9e107" providerId="ADAL" clId="{6D0A761C-0FDD-413C-87B9-52E150133E99}" dt="2021-09-23T12:46:25.710" v="16" actId="962"/>
          <ac:picMkLst>
            <pc:docMk/>
            <pc:sldMk cId="42670034" sldId="766"/>
            <ac:picMk id="6" creationId="{0BDBDFE4-97FE-E646-BA23-E929E79E97F2}"/>
          </ac:picMkLst>
        </pc:picChg>
      </pc:sldChg>
    </pc:docChg>
  </pc:docChgLst>
  <pc:docChgLst>
    <pc:chgData name="Bernard Lopez" userId="af31ac15-9047-4ce9-9665-ea4ba9d9e107" providerId="ADAL" clId="{16279A68-AD6B-4564-80EB-47578C6692EF}"/>
    <pc:docChg chg="modSld">
      <pc:chgData name="Bernard Lopez" userId="af31ac15-9047-4ce9-9665-ea4ba9d9e107" providerId="ADAL" clId="{16279A68-AD6B-4564-80EB-47578C6692EF}" dt="2020-10-13T14:41:55.645" v="45" actId="962"/>
      <pc:docMkLst>
        <pc:docMk/>
      </pc:docMkLst>
      <pc:sldChg chg="modSp">
        <pc:chgData name="Bernard Lopez" userId="af31ac15-9047-4ce9-9665-ea4ba9d9e107" providerId="ADAL" clId="{16279A68-AD6B-4564-80EB-47578C6692EF}" dt="2020-10-13T14:39:57.943" v="17" actId="962"/>
        <pc:sldMkLst>
          <pc:docMk/>
          <pc:sldMk cId="3061447729" sldId="257"/>
        </pc:sldMkLst>
        <pc:picChg chg="mod">
          <ac:chgData name="Bernard Lopez" userId="af31ac15-9047-4ce9-9665-ea4ba9d9e107" providerId="ADAL" clId="{16279A68-AD6B-4564-80EB-47578C6692EF}" dt="2020-10-13T14:39:55.262" v="16" actId="962"/>
          <ac:picMkLst>
            <pc:docMk/>
            <pc:sldMk cId="3061447729" sldId="257"/>
            <ac:picMk id="3" creationId="{00000000-0000-0000-0000-000000000000}"/>
          </ac:picMkLst>
        </pc:picChg>
        <pc:picChg chg="mod">
          <ac:chgData name="Bernard Lopez" userId="af31ac15-9047-4ce9-9665-ea4ba9d9e107" providerId="ADAL" clId="{16279A68-AD6B-4564-80EB-47578C6692EF}" dt="2020-10-13T14:39:57.943" v="17" actId="962"/>
          <ac:picMkLst>
            <pc:docMk/>
            <pc:sldMk cId="3061447729" sldId="257"/>
            <ac:picMk id="6" creationId="{00000000-0000-0000-0000-000000000000}"/>
          </ac:picMkLst>
        </pc:picChg>
      </pc:sldChg>
      <pc:sldChg chg="modSp">
        <pc:chgData name="Bernard Lopez" userId="af31ac15-9047-4ce9-9665-ea4ba9d9e107" providerId="ADAL" clId="{16279A68-AD6B-4564-80EB-47578C6692EF}" dt="2020-10-13T14:39:12.350" v="8" actId="962"/>
        <pc:sldMkLst>
          <pc:docMk/>
          <pc:sldMk cId="519695647" sldId="319"/>
        </pc:sldMkLst>
        <pc:spChg chg="mod">
          <ac:chgData name="Bernard Lopez" userId="af31ac15-9047-4ce9-9665-ea4ba9d9e107" providerId="ADAL" clId="{16279A68-AD6B-4564-80EB-47578C6692EF}" dt="2020-10-13T14:39:12.350" v="8" actId="962"/>
          <ac:spMkLst>
            <pc:docMk/>
            <pc:sldMk cId="519695647" sldId="319"/>
            <ac:spMk id="17" creationId="{88345856-8E14-F640-9E19-FF4C0815925B}"/>
          </ac:spMkLst>
        </pc:spChg>
        <pc:picChg chg="mod">
          <ac:chgData name="Bernard Lopez" userId="af31ac15-9047-4ce9-9665-ea4ba9d9e107" providerId="ADAL" clId="{16279A68-AD6B-4564-80EB-47578C6692EF}" dt="2020-10-13T14:39:06.619" v="7" actId="962"/>
          <ac:picMkLst>
            <pc:docMk/>
            <pc:sldMk cId="519695647" sldId="319"/>
            <ac:picMk id="2" creationId="{00000000-0000-0000-0000-000000000000}"/>
          </ac:picMkLst>
        </pc:picChg>
      </pc:sldChg>
      <pc:sldChg chg="modSp">
        <pc:chgData name="Bernard Lopez" userId="af31ac15-9047-4ce9-9665-ea4ba9d9e107" providerId="ADAL" clId="{16279A68-AD6B-4564-80EB-47578C6692EF}" dt="2020-10-13T14:40:32.427" v="24" actId="962"/>
        <pc:sldMkLst>
          <pc:docMk/>
          <pc:sldMk cId="4029098820" sldId="329"/>
        </pc:sldMkLst>
        <pc:picChg chg="mod">
          <ac:chgData name="Bernard Lopez" userId="af31ac15-9047-4ce9-9665-ea4ba9d9e107" providerId="ADAL" clId="{16279A68-AD6B-4564-80EB-47578C6692EF}" dt="2020-10-13T14:40:32.427" v="24" actId="962"/>
          <ac:picMkLst>
            <pc:docMk/>
            <pc:sldMk cId="4029098820" sldId="329"/>
            <ac:picMk id="16" creationId="{E8E7D1B2-068A-D248-8B57-41FA7A5E5A19}"/>
          </ac:picMkLst>
        </pc:picChg>
      </pc:sldChg>
      <pc:sldChg chg="modSp">
        <pc:chgData name="Bernard Lopez" userId="af31ac15-9047-4ce9-9665-ea4ba9d9e107" providerId="ADAL" clId="{16279A68-AD6B-4564-80EB-47578C6692EF}" dt="2020-10-13T14:40:44.486" v="26" actId="962"/>
        <pc:sldMkLst>
          <pc:docMk/>
          <pc:sldMk cId="3469639679" sldId="334"/>
        </pc:sldMkLst>
        <pc:spChg chg="mod">
          <ac:chgData name="Bernard Lopez" userId="af31ac15-9047-4ce9-9665-ea4ba9d9e107" providerId="ADAL" clId="{16279A68-AD6B-4564-80EB-47578C6692EF}" dt="2020-10-13T14:40:44.486" v="26" actId="962"/>
          <ac:spMkLst>
            <pc:docMk/>
            <pc:sldMk cId="3469639679" sldId="334"/>
            <ac:spMk id="19" creationId="{1F59F141-AEEE-4F4D-8218-6BFC5D63618C}"/>
          </ac:spMkLst>
        </pc:spChg>
        <pc:picChg chg="mod">
          <ac:chgData name="Bernard Lopez" userId="af31ac15-9047-4ce9-9665-ea4ba9d9e107" providerId="ADAL" clId="{16279A68-AD6B-4564-80EB-47578C6692EF}" dt="2020-10-13T14:40:39.009" v="25" actId="962"/>
          <ac:picMkLst>
            <pc:docMk/>
            <pc:sldMk cId="3469639679" sldId="334"/>
            <ac:picMk id="10" creationId="{00000000-0000-0000-0000-000000000000}"/>
          </ac:picMkLst>
        </pc:picChg>
      </pc:sldChg>
      <pc:sldChg chg="modSp">
        <pc:chgData name="Bernard Lopez" userId="af31ac15-9047-4ce9-9665-ea4ba9d9e107" providerId="ADAL" clId="{16279A68-AD6B-4564-80EB-47578C6692EF}" dt="2020-10-13T14:41:55.645" v="45" actId="962"/>
        <pc:sldMkLst>
          <pc:docMk/>
          <pc:sldMk cId="546856586" sldId="347"/>
        </pc:sldMkLst>
        <pc:spChg chg="mod">
          <ac:chgData name="Bernard Lopez" userId="af31ac15-9047-4ce9-9665-ea4ba9d9e107" providerId="ADAL" clId="{16279A68-AD6B-4564-80EB-47578C6692EF}" dt="2020-10-13T14:41:55.645" v="45" actId="962"/>
          <ac:spMkLst>
            <pc:docMk/>
            <pc:sldMk cId="546856586" sldId="347"/>
            <ac:spMk id="6" creationId="{3032A7E0-6A5E-E142-853F-C3CFF2F9D7BA}"/>
          </ac:spMkLst>
        </pc:spChg>
        <pc:picChg chg="mod">
          <ac:chgData name="Bernard Lopez" userId="af31ac15-9047-4ce9-9665-ea4ba9d9e107" providerId="ADAL" clId="{16279A68-AD6B-4564-80EB-47578C6692EF}" dt="2020-10-13T14:41:52.480" v="44" actId="962"/>
          <ac:picMkLst>
            <pc:docMk/>
            <pc:sldMk cId="546856586" sldId="347"/>
            <ac:picMk id="2" creationId="{00000000-0000-0000-0000-000000000000}"/>
          </ac:picMkLst>
        </pc:picChg>
      </pc:sldChg>
      <pc:sldChg chg="modSp">
        <pc:chgData name="Bernard Lopez" userId="af31ac15-9047-4ce9-9665-ea4ba9d9e107" providerId="ADAL" clId="{16279A68-AD6B-4564-80EB-47578C6692EF}" dt="2020-10-13T14:38:51.470" v="5" actId="962"/>
        <pc:sldMkLst>
          <pc:docMk/>
          <pc:sldMk cId="0" sldId="540"/>
        </pc:sldMkLst>
        <pc:spChg chg="mod">
          <ac:chgData name="Bernard Lopez" userId="af31ac15-9047-4ce9-9665-ea4ba9d9e107" providerId="ADAL" clId="{16279A68-AD6B-4564-80EB-47578C6692EF}" dt="2020-10-13T14:38:51.470" v="5" actId="962"/>
          <ac:spMkLst>
            <pc:docMk/>
            <pc:sldMk cId="0" sldId="540"/>
            <ac:spMk id="14" creationId="{83A44AA1-1F8F-5542-AD70-C2156A34A59B}"/>
          </ac:spMkLst>
        </pc:spChg>
        <pc:grpChg chg="mod">
          <ac:chgData name="Bernard Lopez" userId="af31ac15-9047-4ce9-9665-ea4ba9d9e107" providerId="ADAL" clId="{16279A68-AD6B-4564-80EB-47578C6692EF}" dt="2020-10-13T14:38:40.206" v="3" actId="962"/>
          <ac:grpSpMkLst>
            <pc:docMk/>
            <pc:sldMk cId="0" sldId="540"/>
            <ac:grpSpMk id="27" creationId="{B966B36D-48C6-3F43-8F93-6423943491A5}"/>
          </ac:grpSpMkLst>
        </pc:grpChg>
        <pc:picChg chg="mod">
          <ac:chgData name="Bernard Lopez" userId="af31ac15-9047-4ce9-9665-ea4ba9d9e107" providerId="ADAL" clId="{16279A68-AD6B-4564-80EB-47578C6692EF}" dt="2020-10-13T14:38:34.187" v="2" actId="962"/>
          <ac:picMkLst>
            <pc:docMk/>
            <pc:sldMk cId="0" sldId="540"/>
            <ac:picMk id="13" creationId="{F60CD442-ABB9-2642-B242-959FC4F5EDFD}"/>
          </ac:picMkLst>
        </pc:picChg>
        <pc:picChg chg="mod">
          <ac:chgData name="Bernard Lopez" userId="af31ac15-9047-4ce9-9665-ea4ba9d9e107" providerId="ADAL" clId="{16279A68-AD6B-4564-80EB-47578C6692EF}" dt="2020-10-13T14:38:28.166" v="1" actId="962"/>
          <ac:picMkLst>
            <pc:docMk/>
            <pc:sldMk cId="0" sldId="540"/>
            <ac:picMk id="17" creationId="{D1D2E3FC-4A91-984E-9826-627D2AE3F6EE}"/>
          </ac:picMkLst>
        </pc:picChg>
        <pc:picChg chg="mod">
          <ac:chgData name="Bernard Lopez" userId="af31ac15-9047-4ce9-9665-ea4ba9d9e107" providerId="ADAL" clId="{16279A68-AD6B-4564-80EB-47578C6692EF}" dt="2020-10-13T14:38:19.588" v="0" actId="962"/>
          <ac:picMkLst>
            <pc:docMk/>
            <pc:sldMk cId="0" sldId="540"/>
            <ac:picMk id="23" creationId="{9498A299-CEDC-8E4C-BD4E-68BC1912AC49}"/>
          </ac:picMkLst>
        </pc:picChg>
        <pc:cxnChg chg="mod">
          <ac:chgData name="Bernard Lopez" userId="af31ac15-9047-4ce9-9665-ea4ba9d9e107" providerId="ADAL" clId="{16279A68-AD6B-4564-80EB-47578C6692EF}" dt="2020-10-13T14:38:45.242" v="4" actId="962"/>
          <ac:cxnSpMkLst>
            <pc:docMk/>
            <pc:sldMk cId="0" sldId="540"/>
            <ac:cxnSpMk id="11" creationId="{07CB79BD-1380-FB4B-8AAE-0EA210C272E4}"/>
          </ac:cxnSpMkLst>
        </pc:cxnChg>
      </pc:sldChg>
      <pc:sldChg chg="modSp">
        <pc:chgData name="Bernard Lopez" userId="af31ac15-9047-4ce9-9665-ea4ba9d9e107" providerId="ADAL" clId="{16279A68-AD6B-4564-80EB-47578C6692EF}" dt="2020-10-13T14:41:07.887" v="32" actId="962"/>
        <pc:sldMkLst>
          <pc:docMk/>
          <pc:sldMk cId="2819290066" sldId="644"/>
        </pc:sldMkLst>
        <pc:spChg chg="mod">
          <ac:chgData name="Bernard Lopez" userId="af31ac15-9047-4ce9-9665-ea4ba9d9e107" providerId="ADAL" clId="{16279A68-AD6B-4564-80EB-47578C6692EF}" dt="2020-10-13T14:41:07.887" v="32" actId="962"/>
          <ac:spMkLst>
            <pc:docMk/>
            <pc:sldMk cId="2819290066" sldId="644"/>
            <ac:spMk id="8" creationId="{E6AE5E86-649E-7749-A6BB-BBEFF356EB88}"/>
          </ac:spMkLst>
        </pc:spChg>
        <pc:picChg chg="mod">
          <ac:chgData name="Bernard Lopez" userId="af31ac15-9047-4ce9-9665-ea4ba9d9e107" providerId="ADAL" clId="{16279A68-AD6B-4564-80EB-47578C6692EF}" dt="2020-10-13T14:41:05.255" v="31" actId="962"/>
          <ac:picMkLst>
            <pc:docMk/>
            <pc:sldMk cId="2819290066" sldId="644"/>
            <ac:picMk id="15" creationId="{3FCB509F-0241-4072-9236-6295605882E2}"/>
          </ac:picMkLst>
        </pc:picChg>
      </pc:sldChg>
      <pc:sldChg chg="modSp">
        <pc:chgData name="Bernard Lopez" userId="af31ac15-9047-4ce9-9665-ea4ba9d9e107" providerId="ADAL" clId="{16279A68-AD6B-4564-80EB-47578C6692EF}" dt="2020-10-13T14:41:27.254" v="35" actId="962"/>
        <pc:sldMkLst>
          <pc:docMk/>
          <pc:sldMk cId="1131528146" sldId="645"/>
        </pc:sldMkLst>
        <pc:grpChg chg="mod">
          <ac:chgData name="Bernard Lopez" userId="af31ac15-9047-4ce9-9665-ea4ba9d9e107" providerId="ADAL" clId="{16279A68-AD6B-4564-80EB-47578C6692EF}" dt="2020-10-13T14:41:13.254" v="33" actId="962"/>
          <ac:grpSpMkLst>
            <pc:docMk/>
            <pc:sldMk cId="1131528146" sldId="645"/>
            <ac:grpSpMk id="38" creationId="{96EB9365-737D-45BE-AF1A-CBE6C6F8B7D7}"/>
          </ac:grpSpMkLst>
        </pc:grpChg>
        <pc:grpChg chg="mod">
          <ac:chgData name="Bernard Lopez" userId="af31ac15-9047-4ce9-9665-ea4ba9d9e107" providerId="ADAL" clId="{16279A68-AD6B-4564-80EB-47578C6692EF}" dt="2020-10-13T14:41:16.971" v="34" actId="962"/>
          <ac:grpSpMkLst>
            <pc:docMk/>
            <pc:sldMk cId="1131528146" sldId="645"/>
            <ac:grpSpMk id="44" creationId="{857BF453-AF41-4BF7-9C18-CB5011300B9D}"/>
          </ac:grpSpMkLst>
        </pc:grpChg>
        <pc:picChg chg="mod">
          <ac:chgData name="Bernard Lopez" userId="af31ac15-9047-4ce9-9665-ea4ba9d9e107" providerId="ADAL" clId="{16279A68-AD6B-4564-80EB-47578C6692EF}" dt="2020-10-13T14:41:27.254" v="35" actId="962"/>
          <ac:picMkLst>
            <pc:docMk/>
            <pc:sldMk cId="1131528146" sldId="645"/>
            <ac:picMk id="49" creationId="{333A2C5F-4316-4719-92A9-0C4B8EDD2CB6}"/>
          </ac:picMkLst>
        </pc:picChg>
      </pc:sldChg>
      <pc:sldChg chg="modSp">
        <pc:chgData name="Bernard Lopez" userId="af31ac15-9047-4ce9-9665-ea4ba9d9e107" providerId="ADAL" clId="{16279A68-AD6B-4564-80EB-47578C6692EF}" dt="2020-10-13T14:38:59.273" v="6" actId="962"/>
        <pc:sldMkLst>
          <pc:docMk/>
          <pc:sldMk cId="281457739" sldId="698"/>
        </pc:sldMkLst>
        <pc:picChg chg="mod">
          <ac:chgData name="Bernard Lopez" userId="af31ac15-9047-4ce9-9665-ea4ba9d9e107" providerId="ADAL" clId="{16279A68-AD6B-4564-80EB-47578C6692EF}" dt="2020-10-13T14:38:59.273" v="6" actId="962"/>
          <ac:picMkLst>
            <pc:docMk/>
            <pc:sldMk cId="281457739" sldId="698"/>
            <ac:picMk id="9" creationId="{D1D2E3FC-4A91-984E-9826-627D2AE3F6EE}"/>
          </ac:picMkLst>
        </pc:picChg>
      </pc:sldChg>
      <pc:sldChg chg="modSp">
        <pc:chgData name="Bernard Lopez" userId="af31ac15-9047-4ce9-9665-ea4ba9d9e107" providerId="ADAL" clId="{16279A68-AD6B-4564-80EB-47578C6692EF}" dt="2020-10-13T14:39:15.751" v="9" actId="962"/>
        <pc:sldMkLst>
          <pc:docMk/>
          <pc:sldMk cId="581653210" sldId="702"/>
        </pc:sldMkLst>
        <pc:picChg chg="mod">
          <ac:chgData name="Bernard Lopez" userId="af31ac15-9047-4ce9-9665-ea4ba9d9e107" providerId="ADAL" clId="{16279A68-AD6B-4564-80EB-47578C6692EF}" dt="2020-10-13T14:39:15.751" v="9" actId="962"/>
          <ac:picMkLst>
            <pc:docMk/>
            <pc:sldMk cId="581653210" sldId="702"/>
            <ac:picMk id="5" creationId="{851B01C9-C973-B044-994A-5B6308B5BF98}"/>
          </ac:picMkLst>
        </pc:picChg>
      </pc:sldChg>
      <pc:sldChg chg="modSp">
        <pc:chgData name="Bernard Lopez" userId="af31ac15-9047-4ce9-9665-ea4ba9d9e107" providerId="ADAL" clId="{16279A68-AD6B-4564-80EB-47578C6692EF}" dt="2020-10-13T14:39:29.784" v="11" actId="962"/>
        <pc:sldMkLst>
          <pc:docMk/>
          <pc:sldMk cId="2211269978" sldId="703"/>
        </pc:sldMkLst>
        <pc:picChg chg="mod">
          <ac:chgData name="Bernard Lopez" userId="af31ac15-9047-4ce9-9665-ea4ba9d9e107" providerId="ADAL" clId="{16279A68-AD6B-4564-80EB-47578C6692EF}" dt="2020-10-13T14:39:19.567" v="10" actId="962"/>
          <ac:picMkLst>
            <pc:docMk/>
            <pc:sldMk cId="2211269978" sldId="703"/>
            <ac:picMk id="8" creationId="{C64984B0-106E-F348-A9EF-DC61A9DF7D74}"/>
          </ac:picMkLst>
        </pc:picChg>
        <pc:picChg chg="mod">
          <ac:chgData name="Bernard Lopez" userId="af31ac15-9047-4ce9-9665-ea4ba9d9e107" providerId="ADAL" clId="{16279A68-AD6B-4564-80EB-47578C6692EF}" dt="2020-10-13T14:39:29.784" v="11" actId="962"/>
          <ac:picMkLst>
            <pc:docMk/>
            <pc:sldMk cId="2211269978" sldId="703"/>
            <ac:picMk id="10" creationId="{9FDAA270-E1EC-BA41-9DD0-B4C19BC0DC1F}"/>
          </ac:picMkLst>
        </pc:picChg>
      </pc:sldChg>
      <pc:sldChg chg="modSp">
        <pc:chgData name="Bernard Lopez" userId="af31ac15-9047-4ce9-9665-ea4ba9d9e107" providerId="ADAL" clId="{16279A68-AD6B-4564-80EB-47578C6692EF}" dt="2020-10-13T14:39:39.018" v="12" actId="962"/>
        <pc:sldMkLst>
          <pc:docMk/>
          <pc:sldMk cId="2110121923" sldId="704"/>
        </pc:sldMkLst>
        <pc:picChg chg="mod">
          <ac:chgData name="Bernard Lopez" userId="af31ac15-9047-4ce9-9665-ea4ba9d9e107" providerId="ADAL" clId="{16279A68-AD6B-4564-80EB-47578C6692EF}" dt="2020-10-13T14:39:39.018" v="12" actId="962"/>
          <ac:picMkLst>
            <pc:docMk/>
            <pc:sldMk cId="2110121923" sldId="704"/>
            <ac:picMk id="8" creationId="{D6B761F0-39F5-784C-A3D3-8FA95726BAD7}"/>
          </ac:picMkLst>
        </pc:picChg>
      </pc:sldChg>
      <pc:sldChg chg="modSp">
        <pc:chgData name="Bernard Lopez" userId="af31ac15-9047-4ce9-9665-ea4ba9d9e107" providerId="ADAL" clId="{16279A68-AD6B-4564-80EB-47578C6692EF}" dt="2020-10-13T14:39:48.183" v="14" actId="962"/>
        <pc:sldMkLst>
          <pc:docMk/>
          <pc:sldMk cId="3429007851" sldId="705"/>
        </pc:sldMkLst>
        <pc:grpChg chg="mod">
          <ac:chgData name="Bernard Lopez" userId="af31ac15-9047-4ce9-9665-ea4ba9d9e107" providerId="ADAL" clId="{16279A68-AD6B-4564-80EB-47578C6692EF}" dt="2020-10-13T14:39:48.183" v="14" actId="962"/>
          <ac:grpSpMkLst>
            <pc:docMk/>
            <pc:sldMk cId="3429007851" sldId="705"/>
            <ac:grpSpMk id="8" creationId="{BF413C9B-B78B-FA47-9C7F-FC9B81F9FE25}"/>
          </ac:grpSpMkLst>
        </pc:grpChg>
        <pc:grpChg chg="mod">
          <ac:chgData name="Bernard Lopez" userId="af31ac15-9047-4ce9-9665-ea4ba9d9e107" providerId="ADAL" clId="{16279A68-AD6B-4564-80EB-47578C6692EF}" dt="2020-10-13T14:39:42.979" v="13" actId="962"/>
          <ac:grpSpMkLst>
            <pc:docMk/>
            <pc:sldMk cId="3429007851" sldId="705"/>
            <ac:grpSpMk id="17" creationId="{FF7649E5-FC4B-424E-8FDC-176687B839F8}"/>
          </ac:grpSpMkLst>
        </pc:grpChg>
      </pc:sldChg>
      <pc:sldChg chg="modSp">
        <pc:chgData name="Bernard Lopez" userId="af31ac15-9047-4ce9-9665-ea4ba9d9e107" providerId="ADAL" clId="{16279A68-AD6B-4564-80EB-47578C6692EF}" dt="2020-10-13T14:39:52.385" v="15" actId="962"/>
        <pc:sldMkLst>
          <pc:docMk/>
          <pc:sldMk cId="4134833029" sldId="706"/>
        </pc:sldMkLst>
        <pc:picChg chg="mod">
          <ac:chgData name="Bernard Lopez" userId="af31ac15-9047-4ce9-9665-ea4ba9d9e107" providerId="ADAL" clId="{16279A68-AD6B-4564-80EB-47578C6692EF}" dt="2020-10-13T14:39:52.385" v="15" actId="962"/>
          <ac:picMkLst>
            <pc:docMk/>
            <pc:sldMk cId="4134833029" sldId="706"/>
            <ac:picMk id="5" creationId="{E80C5462-1955-ED49-BA6E-CB9E58570232}"/>
          </ac:picMkLst>
        </pc:picChg>
      </pc:sldChg>
      <pc:sldChg chg="modSp">
        <pc:chgData name="Bernard Lopez" userId="af31ac15-9047-4ce9-9665-ea4ba9d9e107" providerId="ADAL" clId="{16279A68-AD6B-4564-80EB-47578C6692EF}" dt="2020-10-13T14:40:00.347" v="18" actId="962"/>
        <pc:sldMkLst>
          <pc:docMk/>
          <pc:sldMk cId="3093091156" sldId="707"/>
        </pc:sldMkLst>
        <pc:grpChg chg="mod">
          <ac:chgData name="Bernard Lopez" userId="af31ac15-9047-4ce9-9665-ea4ba9d9e107" providerId="ADAL" clId="{16279A68-AD6B-4564-80EB-47578C6692EF}" dt="2020-10-13T14:40:00.347" v="18" actId="962"/>
          <ac:grpSpMkLst>
            <pc:docMk/>
            <pc:sldMk cId="3093091156" sldId="707"/>
            <ac:grpSpMk id="15" creationId="{12BD849C-1B25-494D-8327-EA828FE639C2}"/>
          </ac:grpSpMkLst>
        </pc:grpChg>
      </pc:sldChg>
      <pc:sldChg chg="modSp">
        <pc:chgData name="Bernard Lopez" userId="af31ac15-9047-4ce9-9665-ea4ba9d9e107" providerId="ADAL" clId="{16279A68-AD6B-4564-80EB-47578C6692EF}" dt="2020-10-13T14:40:04.678" v="20" actId="962"/>
        <pc:sldMkLst>
          <pc:docMk/>
          <pc:sldMk cId="3891150753" sldId="708"/>
        </pc:sldMkLst>
        <pc:spChg chg="mod">
          <ac:chgData name="Bernard Lopez" userId="af31ac15-9047-4ce9-9665-ea4ba9d9e107" providerId="ADAL" clId="{16279A68-AD6B-4564-80EB-47578C6692EF}" dt="2020-10-13T14:40:04.678" v="20" actId="962"/>
          <ac:spMkLst>
            <pc:docMk/>
            <pc:sldMk cId="3891150753" sldId="708"/>
            <ac:spMk id="4" creationId="{503576C1-EF54-294A-95AA-F1011128F8A2}"/>
          </ac:spMkLst>
        </pc:spChg>
        <pc:picChg chg="mod">
          <ac:chgData name="Bernard Lopez" userId="af31ac15-9047-4ce9-9665-ea4ba9d9e107" providerId="ADAL" clId="{16279A68-AD6B-4564-80EB-47578C6692EF}" dt="2020-10-13T14:40:02.529" v="19" actId="962"/>
          <ac:picMkLst>
            <pc:docMk/>
            <pc:sldMk cId="3891150753" sldId="708"/>
            <ac:picMk id="8" creationId="{690690D0-6107-AE45-AA17-2890D74D5C45}"/>
          </ac:picMkLst>
        </pc:picChg>
      </pc:sldChg>
      <pc:sldChg chg="modSp">
        <pc:chgData name="Bernard Lopez" userId="af31ac15-9047-4ce9-9665-ea4ba9d9e107" providerId="ADAL" clId="{16279A68-AD6B-4564-80EB-47578C6692EF}" dt="2020-10-13T14:40:25.614" v="23" actId="962"/>
        <pc:sldMkLst>
          <pc:docMk/>
          <pc:sldMk cId="642563032" sldId="709"/>
        </pc:sldMkLst>
        <pc:spChg chg="mod">
          <ac:chgData name="Bernard Lopez" userId="af31ac15-9047-4ce9-9665-ea4ba9d9e107" providerId="ADAL" clId="{16279A68-AD6B-4564-80EB-47578C6692EF}" dt="2020-10-13T14:40:20.142" v="22" actId="962"/>
          <ac:spMkLst>
            <pc:docMk/>
            <pc:sldMk cId="642563032" sldId="709"/>
            <ac:spMk id="9" creationId="{A0F2E0CE-D404-FE4A-9C98-E10B7D9675C8}"/>
          </ac:spMkLst>
        </pc:spChg>
        <pc:spChg chg="mod">
          <ac:chgData name="Bernard Lopez" userId="af31ac15-9047-4ce9-9665-ea4ba9d9e107" providerId="ADAL" clId="{16279A68-AD6B-4564-80EB-47578C6692EF}" dt="2020-10-13T14:40:25.614" v="23" actId="962"/>
          <ac:spMkLst>
            <pc:docMk/>
            <pc:sldMk cId="642563032" sldId="709"/>
            <ac:spMk id="25" creationId="{5DFB2009-8255-9D4B-BFB8-3F6AC87F1E3E}"/>
          </ac:spMkLst>
        </pc:spChg>
        <pc:picChg chg="mod">
          <ac:chgData name="Bernard Lopez" userId="af31ac15-9047-4ce9-9665-ea4ba9d9e107" providerId="ADAL" clId="{16279A68-AD6B-4564-80EB-47578C6692EF}" dt="2020-10-13T14:40:07.364" v="21" actId="962"/>
          <ac:picMkLst>
            <pc:docMk/>
            <pc:sldMk cId="642563032" sldId="709"/>
            <ac:picMk id="7" creationId="{49CD9181-D8CC-E449-B377-C504E6D66008}"/>
          </ac:picMkLst>
        </pc:picChg>
      </pc:sldChg>
      <pc:sldChg chg="modSp">
        <pc:chgData name="Bernard Lopez" userId="af31ac15-9047-4ce9-9665-ea4ba9d9e107" providerId="ADAL" clId="{16279A68-AD6B-4564-80EB-47578C6692EF}" dt="2020-10-13T14:41:36.371" v="38" actId="962"/>
        <pc:sldMkLst>
          <pc:docMk/>
          <pc:sldMk cId="2895992092" sldId="710"/>
        </pc:sldMkLst>
        <pc:picChg chg="mod">
          <ac:chgData name="Bernard Lopez" userId="af31ac15-9047-4ce9-9665-ea4ba9d9e107" providerId="ADAL" clId="{16279A68-AD6B-4564-80EB-47578C6692EF}" dt="2020-10-13T14:41:36.371" v="38" actId="962"/>
          <ac:picMkLst>
            <pc:docMk/>
            <pc:sldMk cId="2895992092" sldId="710"/>
            <ac:picMk id="5" creationId="{00000000-0000-0000-0000-000000000000}"/>
          </ac:picMkLst>
        </pc:picChg>
      </pc:sldChg>
      <pc:sldChg chg="modSp">
        <pc:chgData name="Bernard Lopez" userId="af31ac15-9047-4ce9-9665-ea4ba9d9e107" providerId="ADAL" clId="{16279A68-AD6B-4564-80EB-47578C6692EF}" dt="2020-10-13T14:41:44.141" v="41" actId="962"/>
        <pc:sldMkLst>
          <pc:docMk/>
          <pc:sldMk cId="2747126465" sldId="711"/>
        </pc:sldMkLst>
        <pc:picChg chg="mod">
          <ac:chgData name="Bernard Lopez" userId="af31ac15-9047-4ce9-9665-ea4ba9d9e107" providerId="ADAL" clId="{16279A68-AD6B-4564-80EB-47578C6692EF}" dt="2020-10-13T14:41:44.141" v="41" actId="962"/>
          <ac:picMkLst>
            <pc:docMk/>
            <pc:sldMk cId="2747126465" sldId="711"/>
            <ac:picMk id="9" creationId="{6A9B1E57-7BA9-3745-9E56-9598B282FB25}"/>
          </ac:picMkLst>
        </pc:picChg>
      </pc:sldChg>
      <pc:sldChg chg="modSp">
        <pc:chgData name="Bernard Lopez" userId="af31ac15-9047-4ce9-9665-ea4ba9d9e107" providerId="ADAL" clId="{16279A68-AD6B-4564-80EB-47578C6692EF}" dt="2020-10-13T14:41:33.957" v="37" actId="962"/>
        <pc:sldMkLst>
          <pc:docMk/>
          <pc:sldMk cId="2841733913" sldId="712"/>
        </pc:sldMkLst>
        <pc:spChg chg="mod">
          <ac:chgData name="Bernard Lopez" userId="af31ac15-9047-4ce9-9665-ea4ba9d9e107" providerId="ADAL" clId="{16279A68-AD6B-4564-80EB-47578C6692EF}" dt="2020-10-13T14:41:33.957" v="37" actId="962"/>
          <ac:spMkLst>
            <pc:docMk/>
            <pc:sldMk cId="2841733913" sldId="712"/>
            <ac:spMk id="4" creationId="{2B6750C6-9730-EE45-B238-9A2D66FDC03B}"/>
          </ac:spMkLst>
        </pc:spChg>
        <pc:picChg chg="mod">
          <ac:chgData name="Bernard Lopez" userId="af31ac15-9047-4ce9-9665-ea4ba9d9e107" providerId="ADAL" clId="{16279A68-AD6B-4564-80EB-47578C6692EF}" dt="2020-10-13T14:41:31.311" v="36" actId="962"/>
          <ac:picMkLst>
            <pc:docMk/>
            <pc:sldMk cId="2841733913" sldId="712"/>
            <ac:picMk id="8" creationId="{DF07BBA5-316D-C147-9A83-B2D9746D4D2A}"/>
          </ac:picMkLst>
        </pc:picChg>
      </pc:sldChg>
      <pc:sldChg chg="modSp">
        <pc:chgData name="Bernard Lopez" userId="af31ac15-9047-4ce9-9665-ea4ba9d9e107" providerId="ADAL" clId="{16279A68-AD6B-4564-80EB-47578C6692EF}" dt="2020-10-13T14:41:39.429" v="39" actId="962"/>
        <pc:sldMkLst>
          <pc:docMk/>
          <pc:sldMk cId="3157436984" sldId="722"/>
        </pc:sldMkLst>
        <pc:picChg chg="mod">
          <ac:chgData name="Bernard Lopez" userId="af31ac15-9047-4ce9-9665-ea4ba9d9e107" providerId="ADAL" clId="{16279A68-AD6B-4564-80EB-47578C6692EF}" dt="2020-10-13T14:41:39.429" v="39" actId="962"/>
          <ac:picMkLst>
            <pc:docMk/>
            <pc:sldMk cId="3157436984" sldId="722"/>
            <ac:picMk id="5" creationId="{7657A58F-A5BE-004C-BC7C-DAC9720F599C}"/>
          </ac:picMkLst>
        </pc:picChg>
      </pc:sldChg>
      <pc:sldChg chg="modSp">
        <pc:chgData name="Bernard Lopez" userId="af31ac15-9047-4ce9-9665-ea4ba9d9e107" providerId="ADAL" clId="{16279A68-AD6B-4564-80EB-47578C6692EF}" dt="2020-10-13T14:41:41.622" v="40" actId="962"/>
        <pc:sldMkLst>
          <pc:docMk/>
          <pc:sldMk cId="2527407310" sldId="726"/>
        </pc:sldMkLst>
        <pc:picChg chg="mod">
          <ac:chgData name="Bernard Lopez" userId="af31ac15-9047-4ce9-9665-ea4ba9d9e107" providerId="ADAL" clId="{16279A68-AD6B-4564-80EB-47578C6692EF}" dt="2020-10-13T14:41:41.622" v="40" actId="962"/>
          <ac:picMkLst>
            <pc:docMk/>
            <pc:sldMk cId="2527407310" sldId="726"/>
            <ac:picMk id="5" creationId="{D5744ACE-C107-7647-94EA-08B0B4F3F625}"/>
          </ac:picMkLst>
        </pc:picChg>
      </pc:sldChg>
      <pc:sldChg chg="modSp">
        <pc:chgData name="Bernard Lopez" userId="af31ac15-9047-4ce9-9665-ea4ba9d9e107" providerId="ADAL" clId="{16279A68-AD6B-4564-80EB-47578C6692EF}" dt="2020-10-13T14:41:02.341" v="30" actId="962"/>
        <pc:sldMkLst>
          <pc:docMk/>
          <pc:sldMk cId="916554458" sldId="732"/>
        </pc:sldMkLst>
        <pc:picChg chg="mod">
          <ac:chgData name="Bernard Lopez" userId="af31ac15-9047-4ce9-9665-ea4ba9d9e107" providerId="ADAL" clId="{16279A68-AD6B-4564-80EB-47578C6692EF}" dt="2020-10-13T14:40:49.242" v="27" actId="962"/>
          <ac:picMkLst>
            <pc:docMk/>
            <pc:sldMk cId="916554458" sldId="732"/>
            <ac:picMk id="14" creationId="{91132073-A566-434A-8655-FE64D8D19F74}"/>
          </ac:picMkLst>
        </pc:picChg>
        <pc:picChg chg="mod">
          <ac:chgData name="Bernard Lopez" userId="af31ac15-9047-4ce9-9665-ea4ba9d9e107" providerId="ADAL" clId="{16279A68-AD6B-4564-80EB-47578C6692EF}" dt="2020-10-13T14:40:53.109" v="28" actId="962"/>
          <ac:picMkLst>
            <pc:docMk/>
            <pc:sldMk cId="916554458" sldId="732"/>
            <ac:picMk id="15" creationId="{49050786-0B81-EE49-9722-D00348254839}"/>
          </ac:picMkLst>
        </pc:picChg>
        <pc:picChg chg="mod">
          <ac:chgData name="Bernard Lopez" userId="af31ac15-9047-4ce9-9665-ea4ba9d9e107" providerId="ADAL" clId="{16279A68-AD6B-4564-80EB-47578C6692EF}" dt="2020-10-13T14:40:56.140" v="29" actId="962"/>
          <ac:picMkLst>
            <pc:docMk/>
            <pc:sldMk cId="916554458" sldId="732"/>
            <ac:picMk id="16" creationId="{068FF0CA-C22C-FA42-A3F3-A1CC0A911108}"/>
          </ac:picMkLst>
        </pc:picChg>
        <pc:picChg chg="mod">
          <ac:chgData name="Bernard Lopez" userId="af31ac15-9047-4ce9-9665-ea4ba9d9e107" providerId="ADAL" clId="{16279A68-AD6B-4564-80EB-47578C6692EF}" dt="2020-10-13T14:41:02.341" v="30" actId="962"/>
          <ac:picMkLst>
            <pc:docMk/>
            <pc:sldMk cId="916554458" sldId="732"/>
            <ac:picMk id="17" creationId="{D8AC95F9-7436-F54F-A31A-D1CFCD455BB2}"/>
          </ac:picMkLst>
        </pc:picChg>
      </pc:sldChg>
      <pc:sldChg chg="modSp">
        <pc:chgData name="Bernard Lopez" userId="af31ac15-9047-4ce9-9665-ea4ba9d9e107" providerId="ADAL" clId="{16279A68-AD6B-4564-80EB-47578C6692EF}" dt="2020-10-13T14:41:49.877" v="43" actId="962"/>
        <pc:sldMkLst>
          <pc:docMk/>
          <pc:sldMk cId="42670034" sldId="766"/>
        </pc:sldMkLst>
        <pc:picChg chg="mod">
          <ac:chgData name="Bernard Lopez" userId="af31ac15-9047-4ce9-9665-ea4ba9d9e107" providerId="ADAL" clId="{16279A68-AD6B-4564-80EB-47578C6692EF}" dt="2020-10-13T14:41:47.244" v="42" actId="962"/>
          <ac:picMkLst>
            <pc:docMk/>
            <pc:sldMk cId="42670034" sldId="766"/>
            <ac:picMk id="6" creationId="{0BDBDFE4-97FE-E646-BA23-E929E79E97F2}"/>
          </ac:picMkLst>
        </pc:picChg>
        <pc:picChg chg="mod">
          <ac:chgData name="Bernard Lopez" userId="af31ac15-9047-4ce9-9665-ea4ba9d9e107" providerId="ADAL" clId="{16279A68-AD6B-4564-80EB-47578C6692EF}" dt="2020-10-13T14:41:49.877" v="43" actId="962"/>
          <ac:picMkLst>
            <pc:docMk/>
            <pc:sldMk cId="42670034" sldId="766"/>
            <ac:picMk id="23" creationId="{17FCCFA5-8851-2C47-873F-295E5FD4866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170475" cy="480060"/>
          </a:xfrm>
          <a:prstGeom prst="rect">
            <a:avLst/>
          </a:prstGeom>
          <a:noFill/>
          <a:ln w="9525">
            <a:noFill/>
            <a:miter lim="800000"/>
            <a:headEnd/>
            <a:tailEnd/>
          </a:ln>
          <a:effectLst/>
        </p:spPr>
        <p:txBody>
          <a:bodyPr vert="horz" wrap="square" lIns="96635" tIns="48316" rIns="96635" bIns="48316" numCol="1" anchor="t" anchorCtr="0" compatLnSpc="1">
            <a:prstTxWarp prst="textNoShape">
              <a:avLst/>
            </a:prstTxWarp>
          </a:bodyPr>
          <a:lstStyle>
            <a:lvl1pPr defTabSz="966314">
              <a:defRPr sz="1200"/>
            </a:lvl1pPr>
          </a:lstStyle>
          <a:p>
            <a:pPr>
              <a:defRPr/>
            </a:pPr>
            <a:endParaRPr lang="en-US" dirty="0"/>
          </a:p>
        </p:txBody>
      </p:sp>
      <p:sp>
        <p:nvSpPr>
          <p:cNvPr id="91139" name="Rectangle 3"/>
          <p:cNvSpPr>
            <a:spLocks noGrp="1" noChangeArrowheads="1"/>
          </p:cNvSpPr>
          <p:nvPr>
            <p:ph type="dt" sz="quarter" idx="1"/>
          </p:nvPr>
        </p:nvSpPr>
        <p:spPr bwMode="auto">
          <a:xfrm>
            <a:off x="4143064" y="0"/>
            <a:ext cx="3170475" cy="480060"/>
          </a:xfrm>
          <a:prstGeom prst="rect">
            <a:avLst/>
          </a:prstGeom>
          <a:noFill/>
          <a:ln w="9525">
            <a:noFill/>
            <a:miter lim="800000"/>
            <a:headEnd/>
            <a:tailEnd/>
          </a:ln>
          <a:effectLst/>
        </p:spPr>
        <p:txBody>
          <a:bodyPr vert="horz" wrap="square" lIns="96635" tIns="48316" rIns="96635" bIns="48316" numCol="1" anchor="t" anchorCtr="0" compatLnSpc="1">
            <a:prstTxWarp prst="textNoShape">
              <a:avLst/>
            </a:prstTxWarp>
          </a:bodyPr>
          <a:lstStyle>
            <a:lvl1pPr algn="r" defTabSz="966314">
              <a:defRPr sz="1200"/>
            </a:lvl1pPr>
          </a:lstStyle>
          <a:p>
            <a:pPr>
              <a:defRPr/>
            </a:pPr>
            <a:endParaRPr lang="en-US" dirty="0"/>
          </a:p>
        </p:txBody>
      </p:sp>
      <p:sp>
        <p:nvSpPr>
          <p:cNvPr id="91140" name="Rectangle 4"/>
          <p:cNvSpPr>
            <a:spLocks noGrp="1" noChangeArrowheads="1"/>
          </p:cNvSpPr>
          <p:nvPr>
            <p:ph type="ftr" sz="quarter" idx="2"/>
          </p:nvPr>
        </p:nvSpPr>
        <p:spPr bwMode="auto">
          <a:xfrm>
            <a:off x="0" y="9119497"/>
            <a:ext cx="3170475" cy="480060"/>
          </a:xfrm>
          <a:prstGeom prst="rect">
            <a:avLst/>
          </a:prstGeom>
          <a:noFill/>
          <a:ln w="9525">
            <a:noFill/>
            <a:miter lim="800000"/>
            <a:headEnd/>
            <a:tailEnd/>
          </a:ln>
          <a:effectLst/>
        </p:spPr>
        <p:txBody>
          <a:bodyPr vert="horz" wrap="square" lIns="96635" tIns="48316" rIns="96635" bIns="48316" numCol="1" anchor="b" anchorCtr="0" compatLnSpc="1">
            <a:prstTxWarp prst="textNoShape">
              <a:avLst/>
            </a:prstTxWarp>
          </a:bodyPr>
          <a:lstStyle>
            <a:lvl1pPr defTabSz="966314">
              <a:defRPr sz="1200"/>
            </a:lvl1pPr>
          </a:lstStyle>
          <a:p>
            <a:pPr>
              <a:defRPr/>
            </a:pPr>
            <a:endParaRPr lang="en-US" dirty="0"/>
          </a:p>
        </p:txBody>
      </p:sp>
      <p:sp>
        <p:nvSpPr>
          <p:cNvPr id="91141" name="Rectangle 5"/>
          <p:cNvSpPr>
            <a:spLocks noGrp="1" noChangeArrowheads="1"/>
          </p:cNvSpPr>
          <p:nvPr>
            <p:ph type="sldNum" sz="quarter" idx="3"/>
          </p:nvPr>
        </p:nvSpPr>
        <p:spPr bwMode="auto">
          <a:xfrm>
            <a:off x="4143064" y="9119497"/>
            <a:ext cx="3170475" cy="480060"/>
          </a:xfrm>
          <a:prstGeom prst="rect">
            <a:avLst/>
          </a:prstGeom>
          <a:noFill/>
          <a:ln w="9525">
            <a:noFill/>
            <a:miter lim="800000"/>
            <a:headEnd/>
            <a:tailEnd/>
          </a:ln>
          <a:effectLst/>
        </p:spPr>
        <p:txBody>
          <a:bodyPr vert="horz" wrap="square" lIns="96635" tIns="48316" rIns="96635" bIns="48316" numCol="1" anchor="b" anchorCtr="0" compatLnSpc="1">
            <a:prstTxWarp prst="textNoShape">
              <a:avLst/>
            </a:prstTxWarp>
          </a:bodyPr>
          <a:lstStyle>
            <a:lvl1pPr algn="r" defTabSz="966314">
              <a:defRPr sz="1200"/>
            </a:lvl1pPr>
          </a:lstStyle>
          <a:p>
            <a:pPr>
              <a:defRPr/>
            </a:pPr>
            <a:fld id="{9C48BE73-1677-884F-AF21-DE14EDC90966}" type="slidenum">
              <a:rPr lang="en-US"/>
              <a:pPr>
                <a:defRPr/>
              </a:pPr>
              <a:t>‹#›</a:t>
            </a:fld>
            <a:endParaRPr lang="en-US" dirty="0"/>
          </a:p>
        </p:txBody>
      </p:sp>
    </p:spTree>
    <p:extLst>
      <p:ext uri="{BB962C8B-B14F-4D97-AF65-F5344CB8AC3E}">
        <p14:creationId xmlns:p14="http://schemas.microsoft.com/office/powerpoint/2010/main" val="37350579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475" cy="480060"/>
          </a:xfrm>
          <a:prstGeom prst="rect">
            <a:avLst/>
          </a:prstGeom>
          <a:noFill/>
          <a:ln w="9525">
            <a:noFill/>
            <a:miter lim="800000"/>
            <a:headEnd/>
            <a:tailEnd/>
          </a:ln>
          <a:effectLst/>
        </p:spPr>
        <p:txBody>
          <a:bodyPr vert="horz" wrap="square" lIns="96635" tIns="48316" rIns="96635" bIns="48316" numCol="1" anchor="t" anchorCtr="0" compatLnSpc="1">
            <a:prstTxWarp prst="textNoShape">
              <a:avLst/>
            </a:prstTxWarp>
          </a:bodyPr>
          <a:lstStyle>
            <a:lvl1pPr defTabSz="966314">
              <a:defRPr sz="1200"/>
            </a:lvl1pPr>
          </a:lstStyle>
          <a:p>
            <a:pPr>
              <a:defRPr/>
            </a:pPr>
            <a:endParaRPr lang="en-US" dirty="0"/>
          </a:p>
        </p:txBody>
      </p:sp>
      <p:sp>
        <p:nvSpPr>
          <p:cNvPr id="7171" name="Rectangle 3"/>
          <p:cNvSpPr>
            <a:spLocks noGrp="1" noChangeArrowheads="1"/>
          </p:cNvSpPr>
          <p:nvPr>
            <p:ph type="dt" idx="1"/>
          </p:nvPr>
        </p:nvSpPr>
        <p:spPr bwMode="auto">
          <a:xfrm>
            <a:off x="4143064" y="0"/>
            <a:ext cx="3170475" cy="480060"/>
          </a:xfrm>
          <a:prstGeom prst="rect">
            <a:avLst/>
          </a:prstGeom>
          <a:noFill/>
          <a:ln w="9525">
            <a:noFill/>
            <a:miter lim="800000"/>
            <a:headEnd/>
            <a:tailEnd/>
          </a:ln>
          <a:effectLst/>
        </p:spPr>
        <p:txBody>
          <a:bodyPr vert="horz" wrap="square" lIns="96635" tIns="48316" rIns="96635" bIns="48316" numCol="1" anchor="t" anchorCtr="0" compatLnSpc="1">
            <a:prstTxWarp prst="textNoShape">
              <a:avLst/>
            </a:prstTxWarp>
          </a:bodyPr>
          <a:lstStyle>
            <a:lvl1pPr algn="r" defTabSz="966314">
              <a:defRPr sz="1200"/>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35" tIns="48316" rIns="96635" bIns="483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19497"/>
            <a:ext cx="3170475" cy="480060"/>
          </a:xfrm>
          <a:prstGeom prst="rect">
            <a:avLst/>
          </a:prstGeom>
          <a:noFill/>
          <a:ln w="9525">
            <a:noFill/>
            <a:miter lim="800000"/>
            <a:headEnd/>
            <a:tailEnd/>
          </a:ln>
          <a:effectLst/>
        </p:spPr>
        <p:txBody>
          <a:bodyPr vert="horz" wrap="square" lIns="96635" tIns="48316" rIns="96635" bIns="48316" numCol="1" anchor="b" anchorCtr="0" compatLnSpc="1">
            <a:prstTxWarp prst="textNoShape">
              <a:avLst/>
            </a:prstTxWarp>
          </a:bodyPr>
          <a:lstStyle>
            <a:lvl1pPr defTabSz="966314">
              <a:defRPr sz="1200"/>
            </a:lvl1pPr>
          </a:lstStyle>
          <a:p>
            <a:pPr>
              <a:defRPr/>
            </a:pPr>
            <a:endParaRPr lang="en-US" dirty="0"/>
          </a:p>
        </p:txBody>
      </p:sp>
      <p:sp>
        <p:nvSpPr>
          <p:cNvPr id="7175" name="Rectangle 7"/>
          <p:cNvSpPr>
            <a:spLocks noGrp="1" noChangeArrowheads="1"/>
          </p:cNvSpPr>
          <p:nvPr>
            <p:ph type="sldNum" sz="quarter" idx="5"/>
          </p:nvPr>
        </p:nvSpPr>
        <p:spPr bwMode="auto">
          <a:xfrm>
            <a:off x="4143064" y="9119497"/>
            <a:ext cx="3170475" cy="480060"/>
          </a:xfrm>
          <a:prstGeom prst="rect">
            <a:avLst/>
          </a:prstGeom>
          <a:noFill/>
          <a:ln w="9525">
            <a:noFill/>
            <a:miter lim="800000"/>
            <a:headEnd/>
            <a:tailEnd/>
          </a:ln>
          <a:effectLst/>
        </p:spPr>
        <p:txBody>
          <a:bodyPr vert="horz" wrap="square" lIns="96635" tIns="48316" rIns="96635" bIns="48316" numCol="1" anchor="b" anchorCtr="0" compatLnSpc="1">
            <a:prstTxWarp prst="textNoShape">
              <a:avLst/>
            </a:prstTxWarp>
          </a:bodyPr>
          <a:lstStyle>
            <a:lvl1pPr algn="r" defTabSz="966314">
              <a:defRPr sz="1200"/>
            </a:lvl1pPr>
          </a:lstStyle>
          <a:p>
            <a:pPr>
              <a:defRPr/>
            </a:pPr>
            <a:fld id="{029EB1A5-BF7E-224F-8043-C504B8AF34AC}" type="slidenum">
              <a:rPr lang="en-US"/>
              <a:pPr>
                <a:defRPr/>
              </a:pPr>
              <a:t>‹#›</a:t>
            </a:fld>
            <a:endParaRPr lang="en-US" dirty="0"/>
          </a:p>
        </p:txBody>
      </p:sp>
    </p:spTree>
    <p:extLst>
      <p:ext uri="{BB962C8B-B14F-4D97-AF65-F5344CB8AC3E}">
        <p14:creationId xmlns:p14="http://schemas.microsoft.com/office/powerpoint/2010/main" val="427261962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xfrm>
            <a:off x="1555750" y="379413"/>
            <a:ext cx="4183063" cy="2352675"/>
          </a:xfrm>
          <a:ln/>
        </p:spPr>
      </p:sp>
      <p:sp>
        <p:nvSpPr>
          <p:cNvPr id="46082" name="Notes Placeholder 2"/>
          <p:cNvSpPr>
            <a:spLocks noGrp="1"/>
          </p:cNvSpPr>
          <p:nvPr>
            <p:ph type="body" idx="1"/>
          </p:nvPr>
        </p:nvSpPr>
        <p:spPr>
          <a:xfrm>
            <a:off x="731520" y="2752125"/>
            <a:ext cx="5852160" cy="63900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74254" indent="-474254">
              <a:buFont typeface="+mj-lt"/>
              <a:buAutoNum type="arabicPeriod"/>
            </a:pPr>
            <a:r>
              <a:rPr lang="en-US" sz="1500" dirty="0">
                <a:solidFill>
                  <a:schemeClr val="tx1">
                    <a:lumMod val="75000"/>
                    <a:lumOff val="25000"/>
                  </a:schemeClr>
                </a:solidFill>
              </a:rPr>
              <a:t>Why we are concerned about early transition experiences</a:t>
            </a:r>
          </a:p>
          <a:p>
            <a:pPr marL="474254" indent="-474254">
              <a:buFont typeface="+mj-lt"/>
              <a:buAutoNum type="arabicPeriod"/>
            </a:pPr>
            <a:r>
              <a:rPr lang="en-US" sz="1500" dirty="0">
                <a:solidFill>
                  <a:schemeClr val="tx1">
                    <a:lumMod val="75000"/>
                    <a:lumOff val="25000"/>
                  </a:schemeClr>
                </a:solidFill>
              </a:rPr>
              <a:t>The nature of the kindergarten transition</a:t>
            </a:r>
          </a:p>
          <a:p>
            <a:pPr marL="474254" indent="-474254">
              <a:buFont typeface="+mj-lt"/>
              <a:buAutoNum type="arabicPeriod"/>
            </a:pPr>
            <a:r>
              <a:rPr lang="en-US" sz="1500" dirty="0">
                <a:solidFill>
                  <a:schemeClr val="tx1">
                    <a:lumMod val="75000"/>
                    <a:lumOff val="25000"/>
                  </a:schemeClr>
                </a:solidFill>
              </a:rPr>
              <a:t>Building successful transition experiences</a:t>
            </a:r>
          </a:p>
          <a:p>
            <a:endParaRPr lang="en-US" dirty="0">
              <a:latin typeface="Arial" charset="0"/>
              <a:ea typeface="ＭＳ Ｐゴシック" charset="0"/>
              <a:cs typeface="ＭＳ Ｐゴシック" charset="0"/>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314" eaLnBrk="0" hangingPunct="0">
              <a:defRPr sz="1700">
                <a:solidFill>
                  <a:schemeClr val="tx1"/>
                </a:solidFill>
                <a:latin typeface="Arial" charset="0"/>
                <a:ea typeface="ＭＳ Ｐゴシック" charset="0"/>
                <a:cs typeface="ＭＳ Ｐゴシック" charset="0"/>
              </a:defRPr>
            </a:lvl1pPr>
            <a:lvl2pPr marL="773051" indent="-297328" defTabSz="966314" eaLnBrk="0" hangingPunct="0">
              <a:defRPr sz="1700">
                <a:solidFill>
                  <a:schemeClr val="tx1"/>
                </a:solidFill>
                <a:latin typeface="Arial" charset="0"/>
                <a:ea typeface="ＭＳ Ｐゴシック" charset="0"/>
              </a:defRPr>
            </a:lvl2pPr>
            <a:lvl3pPr marL="1189309" indent="-237862" defTabSz="966314" eaLnBrk="0" hangingPunct="0">
              <a:defRPr sz="1700">
                <a:solidFill>
                  <a:schemeClr val="tx1"/>
                </a:solidFill>
                <a:latin typeface="Arial" charset="0"/>
                <a:ea typeface="ＭＳ Ｐゴシック" charset="0"/>
              </a:defRPr>
            </a:lvl3pPr>
            <a:lvl4pPr marL="1665034" indent="-237862" defTabSz="966314" eaLnBrk="0" hangingPunct="0">
              <a:defRPr sz="1700">
                <a:solidFill>
                  <a:schemeClr val="tx1"/>
                </a:solidFill>
                <a:latin typeface="Arial" charset="0"/>
                <a:ea typeface="ＭＳ Ｐゴシック" charset="0"/>
              </a:defRPr>
            </a:lvl4pPr>
            <a:lvl5pPr marL="2140757" indent="-237862" defTabSz="966314" eaLnBrk="0" hangingPunct="0">
              <a:defRPr sz="1700">
                <a:solidFill>
                  <a:schemeClr val="tx1"/>
                </a:solidFill>
                <a:latin typeface="Arial" charset="0"/>
                <a:ea typeface="ＭＳ Ｐゴシック" charset="0"/>
              </a:defRPr>
            </a:lvl5pPr>
            <a:lvl6pPr marL="2616480" indent="-237862" defTabSz="966314" eaLnBrk="0" fontAlgn="base" hangingPunct="0">
              <a:spcBef>
                <a:spcPct val="0"/>
              </a:spcBef>
              <a:spcAft>
                <a:spcPct val="0"/>
              </a:spcAft>
              <a:defRPr sz="1700">
                <a:solidFill>
                  <a:schemeClr val="tx1"/>
                </a:solidFill>
                <a:latin typeface="Arial" charset="0"/>
                <a:ea typeface="ＭＳ Ｐゴシック" charset="0"/>
              </a:defRPr>
            </a:lvl6pPr>
            <a:lvl7pPr marL="3092205" indent="-237862" defTabSz="966314" eaLnBrk="0" fontAlgn="base" hangingPunct="0">
              <a:spcBef>
                <a:spcPct val="0"/>
              </a:spcBef>
              <a:spcAft>
                <a:spcPct val="0"/>
              </a:spcAft>
              <a:defRPr sz="1700">
                <a:solidFill>
                  <a:schemeClr val="tx1"/>
                </a:solidFill>
                <a:latin typeface="Arial" charset="0"/>
                <a:ea typeface="ＭＳ Ｐゴシック" charset="0"/>
              </a:defRPr>
            </a:lvl7pPr>
            <a:lvl8pPr marL="3567928" indent="-237862" defTabSz="966314" eaLnBrk="0" fontAlgn="base" hangingPunct="0">
              <a:spcBef>
                <a:spcPct val="0"/>
              </a:spcBef>
              <a:spcAft>
                <a:spcPct val="0"/>
              </a:spcAft>
              <a:defRPr sz="1700">
                <a:solidFill>
                  <a:schemeClr val="tx1"/>
                </a:solidFill>
                <a:latin typeface="Arial" charset="0"/>
                <a:ea typeface="ＭＳ Ｐゴシック" charset="0"/>
              </a:defRPr>
            </a:lvl8pPr>
            <a:lvl9pPr marL="4043652" indent="-237862" defTabSz="966314" eaLnBrk="0" fontAlgn="base" hangingPunct="0">
              <a:spcBef>
                <a:spcPct val="0"/>
              </a:spcBef>
              <a:spcAft>
                <a:spcPct val="0"/>
              </a:spcAft>
              <a:defRPr sz="1700">
                <a:solidFill>
                  <a:schemeClr val="tx1"/>
                </a:solidFill>
                <a:latin typeface="Arial" charset="0"/>
                <a:ea typeface="ＭＳ Ｐゴシック" charset="0"/>
              </a:defRPr>
            </a:lvl9pPr>
          </a:lstStyle>
          <a:p>
            <a:pPr eaLnBrk="1" hangingPunct="1"/>
            <a:fld id="{6F588C23-F101-CD46-8561-C913B70D6156}" type="slidenum">
              <a:rPr lang="en-US" sz="1200"/>
              <a:pPr eaLnBrk="1" hangingPunct="1"/>
              <a:t>1</a:t>
            </a:fld>
            <a:endParaRPr lang="en-US" sz="1200" dirty="0"/>
          </a:p>
        </p:txBody>
      </p:sp>
    </p:spTree>
    <p:extLst>
      <p:ext uri="{BB962C8B-B14F-4D97-AF65-F5344CB8AC3E}">
        <p14:creationId xmlns:p14="http://schemas.microsoft.com/office/powerpoint/2010/main" val="612005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What to say:</a:t>
            </a:r>
            <a:endParaRPr lang="en-US" b="0" dirty="0"/>
          </a:p>
          <a:p>
            <a:pPr marL="171450" indent="-171450">
              <a:buFont typeface="Arial" panose="020B0604020202020204" pitchFamily="34" charset="0"/>
              <a:buChar char="•"/>
            </a:pPr>
            <a:r>
              <a:rPr lang="en-US" i="1" baseline="0" dirty="0"/>
              <a:t>From the beginning</a:t>
            </a:r>
            <a:r>
              <a:rPr lang="en-US" baseline="0" dirty="0"/>
              <a:t>, ECE programs have a role to play in supporting transition to Kindergarten even at the earliest months and years of life. </a:t>
            </a:r>
          </a:p>
          <a:p>
            <a:pPr marL="171450" indent="-171450">
              <a:buFont typeface="Arial" panose="020B0604020202020204" pitchFamily="34" charset="0"/>
              <a:buChar char="•"/>
            </a:pPr>
            <a:r>
              <a:rPr lang="en-US" baseline="0" dirty="0"/>
              <a:t>Through targeted activities, ECE programs support reinforcement of curricular goals at home and these practices set a foundation for future continuity between </a:t>
            </a:r>
            <a:r>
              <a:rPr lang="en-US" i="1" baseline="0" dirty="0"/>
              <a:t>home and school</a:t>
            </a:r>
            <a:r>
              <a:rPr lang="en-US" baseline="0" dirty="0"/>
              <a:t>.  </a:t>
            </a:r>
          </a:p>
          <a:p>
            <a:pPr marL="171450" indent="-171450">
              <a:buFont typeface="Arial" panose="020B0604020202020204" pitchFamily="34" charset="0"/>
              <a:buChar char="•"/>
            </a:pPr>
            <a:r>
              <a:rPr lang="en-US" baseline="0" dirty="0"/>
              <a:t>When families perceive environments as </a:t>
            </a:r>
            <a:r>
              <a:rPr lang="en-US" sz="1200" b="0" i="1" baseline="0" dirty="0"/>
              <a:t>welcoming and inclusive, </a:t>
            </a:r>
            <a:r>
              <a:rPr lang="en-US" sz="1200" b="0" i="0" baseline="0" dirty="0"/>
              <a:t>this invites participation and can set a course for future</a:t>
            </a:r>
            <a:r>
              <a:rPr lang="en-US" sz="1200" b="0" i="1" baseline="0" dirty="0"/>
              <a:t> </a:t>
            </a:r>
            <a:r>
              <a:rPr lang="en-US" sz="1200" b="0" baseline="0" dirty="0"/>
              <a:t>involvement/engagement in welcoming school environments. </a:t>
            </a:r>
            <a:r>
              <a:rPr lang="en-US" dirty="0"/>
              <a:t>Family engagement can be more</a:t>
            </a:r>
            <a:r>
              <a:rPr lang="en-US" baseline="0" dirty="0"/>
              <a:t> </a:t>
            </a:r>
            <a:r>
              <a:rPr lang="en-US" dirty="0"/>
              <a:t>effective when tailored to the unique interests, strengths, and needs of families from diverse cultural groups.</a:t>
            </a:r>
            <a:r>
              <a:rPr lang="en-US" sz="1200" b="0" baseline="0" dirty="0"/>
              <a:t> </a:t>
            </a:r>
          </a:p>
          <a:p>
            <a:pPr marL="171450" indent="-171450">
              <a:buFont typeface="Arial" panose="020B0604020202020204" pitchFamily="34" charset="0"/>
              <a:buChar char="•"/>
            </a:pPr>
            <a:r>
              <a:rPr lang="en-US" sz="1200" b="0" i="1" dirty="0"/>
              <a:t>Family wellbeing </a:t>
            </a:r>
            <a:r>
              <a:rPr lang="en-US" sz="1200" b="0" dirty="0"/>
              <a:t>is an important predictor of school readiness</a:t>
            </a:r>
            <a:r>
              <a:rPr lang="en-US" sz="1200" b="0" baseline="0" dirty="0"/>
              <a:t> so strengthening family wellbeing can contribute to </a:t>
            </a:r>
            <a:r>
              <a:rPr lang="en-US" sz="1200" b="0" baseline="0"/>
              <a:t>more successful transitions </a:t>
            </a:r>
            <a:r>
              <a:rPr lang="en-US" sz="1200" b="0" baseline="0" dirty="0"/>
              <a:t>to kindergarten.</a:t>
            </a:r>
            <a:r>
              <a:rPr lang="en-US" sz="1200" b="0" dirty="0"/>
              <a:t> </a:t>
            </a:r>
          </a:p>
          <a:p>
            <a:pPr marL="171450" indent="-171450">
              <a:buFont typeface="Arial" panose="020B0604020202020204" pitchFamily="34" charset="0"/>
              <a:buChar char="•"/>
            </a:pPr>
            <a:r>
              <a:rPr lang="en-US" sz="1200" b="0" dirty="0"/>
              <a:t>Continuity around </a:t>
            </a:r>
            <a:r>
              <a:rPr lang="en-US" sz="1200" b="0" i="1" dirty="0"/>
              <a:t>parent leadership </a:t>
            </a:r>
            <a:r>
              <a:rPr lang="en-US" sz="1200" b="0" dirty="0"/>
              <a:t>activities from ECE to Kindergarten can foster parents social capital. Engaging parents in decision making roles</a:t>
            </a:r>
            <a:r>
              <a:rPr lang="en-US" sz="1200" b="0" baseline="0" dirty="0"/>
              <a:t> and</a:t>
            </a:r>
            <a:r>
              <a:rPr lang="en-US" sz="1200" b="0" dirty="0"/>
              <a:t> in reviewing </a:t>
            </a:r>
            <a:r>
              <a:rPr lang="en-US" sz="1200" b="0" baseline="0" dirty="0"/>
              <a:t>child assessment data in ECE programs, for example, helps set parents on an advocacy path as they make the transition to kindergarten.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dirty="0"/>
          </a:p>
          <a:p>
            <a:r>
              <a:rPr lang="en-US" dirty="0"/>
              <a:t>REFERENCES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pitchFamily="-108" charset="0"/>
              <a:ea typeface="ＭＳ Ｐゴシック" pitchFamily="-108" charset="-128"/>
              <a:cs typeface="ＭＳ Ｐゴシック" pitchFamily="-108"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Cook, G. A., </a:t>
            </a:r>
            <a:r>
              <a:rPr lang="en-US" dirty="0" err="1"/>
              <a:t>Roggman</a:t>
            </a:r>
            <a:r>
              <a:rPr lang="en-US" dirty="0"/>
              <a:t>, L. A., &amp; Boyce, L. K. (2011). Fathers’ and mothers’ cognitive stimulation in early play with toddlers: Predictors of 5th grade reading and math. Family Science, 2(2), 131–145.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Ayoub, C., </a:t>
            </a:r>
            <a:r>
              <a:rPr lang="en-US" dirty="0" err="1"/>
              <a:t>Vallotton</a:t>
            </a:r>
            <a:r>
              <a:rPr lang="en-US" dirty="0"/>
              <a:t>, C. D., &amp; </a:t>
            </a:r>
            <a:r>
              <a:rPr lang="en-US" dirty="0" err="1"/>
              <a:t>Mastergeorge</a:t>
            </a:r>
            <a:r>
              <a:rPr lang="en-US" dirty="0"/>
              <a:t>, A. M. (2011). Developmental pathways to integrated social skills: The roles of parenting and early intervention. Child development, 82(2), 583-600.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Schulting</a:t>
            </a:r>
            <a:r>
              <a:rPr lang="en-US" dirty="0"/>
              <a:t>, A. B., Malone, P. S., &amp; Dodge, K. A. (2005). The effect of school-based kindergarten transition policies and practices on child academic outcomes. Developmental Psychology, 41(6), 860-871.</a:t>
            </a:r>
          </a:p>
          <a:p>
            <a:r>
              <a:rPr lang="en-US" dirty="0"/>
              <a:t>Rouse, H. L. &amp; </a:t>
            </a:r>
            <a:r>
              <a:rPr lang="en-US" dirty="0" err="1"/>
              <a:t>Fantuzzo</a:t>
            </a:r>
            <a:r>
              <a:rPr lang="en-US" dirty="0"/>
              <a:t>, J. W. (2009). Multiple risks and educational wellbeing: A population-based investigation of threats to early school success. Early Childhood Research Quarterly, 24, 1–14. </a:t>
            </a:r>
          </a:p>
          <a:p>
            <a:r>
              <a:rPr lang="en-US" dirty="0"/>
              <a:t>Langford, J., &amp; </a:t>
            </a:r>
            <a:r>
              <a:rPr lang="en-US" dirty="0" err="1"/>
              <a:t>Weisbourd</a:t>
            </a:r>
            <a:r>
              <a:rPr lang="en-US" dirty="0"/>
              <a:t>, B. (1997). New directions for parent leadership in a family-support context. In S. L. Kagan, &amp; B. T. Bowman (Eds.), Leadership in early care and education (pp. 147-153). Washington, D.C.: National Association for the Education of Young Children.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66314" rtl="0" eaLnBrk="1" fontAlgn="base" latinLnBrk="0" hangingPunct="1">
              <a:lnSpc>
                <a:spcPct val="100000"/>
              </a:lnSpc>
              <a:spcBef>
                <a:spcPct val="0"/>
              </a:spcBef>
              <a:spcAft>
                <a:spcPct val="0"/>
              </a:spcAft>
              <a:buClrTx/>
              <a:buSzTx/>
              <a:buFontTx/>
              <a:buNone/>
              <a:tabLst/>
              <a:defRPr/>
            </a:pPr>
            <a:fld id="{029EB1A5-BF7E-224F-8043-C504B8AF34A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66314"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306265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br>
              <a:rPr lang="en-US" dirty="0"/>
            </a:br>
            <a:r>
              <a:rPr lang="en-US" dirty="0"/>
              <a:t>We want to talk about when families get involved because we are not only talking about transitioning that child from a Head Start classroom to a Kindergarten classroom, but we are transitioning the family too. We are hoping that all of that family engagement that we have achieved in our Head Start program continues with them to the Kindergarten classroom because with more family involvement, we see great social emotional and academic outcomes for children.  SO all of these things should make us really excited to focus on kindergarten transitions. </a:t>
            </a:r>
          </a:p>
          <a:p>
            <a:endParaRPr lang="en-US" dirty="0"/>
          </a:p>
          <a:p>
            <a:r>
              <a:rPr lang="en-US" dirty="0"/>
              <a:t>REFERENCE</a:t>
            </a:r>
          </a:p>
          <a:p>
            <a:pPr eaLnBrk="1" hangingPunct="1"/>
            <a:r>
              <a:rPr lang="en-US" sz="1200" b="0" i="0" kern="1200" dirty="0">
                <a:solidFill>
                  <a:schemeClr val="tx1"/>
                </a:solidFill>
                <a:effectLst/>
                <a:latin typeface="Arial" pitchFamily="-108" charset="0"/>
                <a:ea typeface="ＭＳ Ｐゴシック" pitchFamily="-108" charset="-128"/>
                <a:cs typeface="ＭＳ Ｐゴシック" pitchFamily="-108" charset="-128"/>
              </a:rPr>
              <a:t>Hamre, B. K., Pianta, R. C., Hamre, B. K., &amp; Pianta, R. C. (2001). Early teacher-child relationships and the trajectory of children’s school outcomes through eighth grade. </a:t>
            </a:r>
            <a:r>
              <a:rPr lang="en-US" sz="1200" b="0" i="1" kern="1200" dirty="0">
                <a:solidFill>
                  <a:schemeClr val="tx1"/>
                </a:solidFill>
                <a:effectLst/>
                <a:latin typeface="Arial" pitchFamily="-108" charset="0"/>
                <a:ea typeface="ＭＳ Ｐゴシック" pitchFamily="-108" charset="-128"/>
                <a:cs typeface="ＭＳ Ｐゴシック" pitchFamily="-108" charset="-128"/>
              </a:rPr>
              <a:t>Child Development</a:t>
            </a:r>
            <a:r>
              <a:rPr lang="en-US" sz="1200" b="0" i="0" kern="1200" dirty="0">
                <a:solidFill>
                  <a:schemeClr val="tx1"/>
                </a:solidFill>
                <a:effectLst/>
                <a:latin typeface="Arial" pitchFamily="-108" charset="0"/>
                <a:ea typeface="ＭＳ Ｐゴシック" pitchFamily="-108" charset="-128"/>
                <a:cs typeface="ＭＳ Ｐゴシック" pitchFamily="-108" charset="-128"/>
              </a:rPr>
              <a:t>, </a:t>
            </a:r>
            <a:r>
              <a:rPr lang="en-US" sz="1200" b="0" i="1" kern="1200" dirty="0">
                <a:solidFill>
                  <a:schemeClr val="tx1"/>
                </a:solidFill>
                <a:effectLst/>
                <a:latin typeface="Arial" pitchFamily="-108" charset="0"/>
                <a:ea typeface="ＭＳ Ｐゴシック" pitchFamily="-108" charset="-128"/>
                <a:cs typeface="ＭＳ Ｐゴシック" pitchFamily="-108" charset="-128"/>
              </a:rPr>
              <a:t>72</a:t>
            </a:r>
            <a:r>
              <a:rPr lang="en-US" sz="1200" b="0" i="0" kern="1200" dirty="0">
                <a:solidFill>
                  <a:schemeClr val="tx1"/>
                </a:solidFill>
                <a:effectLst/>
                <a:latin typeface="Arial" pitchFamily="-108" charset="0"/>
                <a:ea typeface="ＭＳ Ｐゴシック" pitchFamily="-108" charset="-128"/>
                <a:cs typeface="ＭＳ Ｐゴシック" pitchFamily="-108" charset="-128"/>
              </a:rPr>
              <a:t>(2), 625–638. </a:t>
            </a:r>
            <a:endParaRPr lang="en-US" sz="1200" b="0" i="0" kern="1200" dirty="0">
              <a:solidFill>
                <a:schemeClr val="tx1"/>
              </a:solidFill>
              <a:effectLst/>
              <a:latin typeface="Arial" pitchFamily="-108" charset="0"/>
              <a:ea typeface="ＭＳ Ｐゴシック" pitchFamily="-108" charset="-128"/>
            </a:endParaRPr>
          </a:p>
          <a:p>
            <a:pPr eaLnBrk="1" hangingPunct="1"/>
            <a:br>
              <a:rPr lang="en-US" dirty="0"/>
            </a:br>
            <a:r>
              <a:rPr lang="en-US" sz="1200" b="0" i="0" kern="1200" dirty="0">
                <a:solidFill>
                  <a:schemeClr val="tx1"/>
                </a:solidFill>
                <a:effectLst/>
                <a:latin typeface="Arial" pitchFamily="-108" charset="0"/>
                <a:ea typeface="ＭＳ Ｐゴシック" pitchFamily="-108" charset="-128"/>
                <a:cs typeface="ＭＳ Ｐゴシック" pitchFamily="-108" charset="-128"/>
              </a:rPr>
              <a:t>Jerome, E. M., Hamre, B. K., &amp; Pianta, R. C. (2009). Teacher–Child Relationships from Kindergarten to Sixth Grade: Early Childhood Predictors of Teacher-perceived Conflict and Closeness. </a:t>
            </a:r>
            <a:r>
              <a:rPr lang="en-US" sz="1200" b="0" i="1" kern="1200" dirty="0">
                <a:solidFill>
                  <a:schemeClr val="tx1"/>
                </a:solidFill>
                <a:effectLst/>
                <a:latin typeface="Arial" pitchFamily="-108" charset="0"/>
                <a:ea typeface="ＭＳ Ｐゴシック" pitchFamily="-108" charset="-128"/>
                <a:cs typeface="ＭＳ Ｐゴシック" pitchFamily="-108" charset="-128"/>
              </a:rPr>
              <a:t>Social Development</a:t>
            </a:r>
            <a:r>
              <a:rPr lang="en-US" sz="1200" b="0" i="0" kern="1200" dirty="0">
                <a:solidFill>
                  <a:schemeClr val="tx1"/>
                </a:solidFill>
                <a:effectLst/>
                <a:latin typeface="Arial" pitchFamily="-108" charset="0"/>
                <a:ea typeface="ＭＳ Ｐゴシック" pitchFamily="-108" charset="-128"/>
                <a:cs typeface="ＭＳ Ｐゴシック" pitchFamily="-108" charset="-128"/>
              </a:rPr>
              <a:t>, </a:t>
            </a:r>
            <a:r>
              <a:rPr lang="en-US" sz="1200" b="0" i="1" kern="1200" dirty="0">
                <a:solidFill>
                  <a:schemeClr val="tx1"/>
                </a:solidFill>
                <a:effectLst/>
                <a:latin typeface="Arial" pitchFamily="-108" charset="0"/>
                <a:ea typeface="ＭＳ Ｐゴシック" pitchFamily="-108" charset="-128"/>
                <a:cs typeface="ＭＳ Ｐゴシック" pitchFamily="-108" charset="-128"/>
              </a:rPr>
              <a:t>18</a:t>
            </a:r>
            <a:r>
              <a:rPr lang="en-US" sz="1200" b="0" i="0" kern="1200" dirty="0">
                <a:solidFill>
                  <a:schemeClr val="tx1"/>
                </a:solidFill>
                <a:effectLst/>
                <a:latin typeface="Arial" pitchFamily="-108" charset="0"/>
                <a:ea typeface="ＭＳ Ｐゴシック" pitchFamily="-108" charset="-128"/>
                <a:cs typeface="ＭＳ Ｐゴシック" pitchFamily="-108" charset="-128"/>
              </a:rPr>
              <a:t>(4), 915–945.</a:t>
            </a:r>
            <a:endParaRPr lang="en-US" dirty="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a:defRPr/>
            </a:pPr>
            <a:fld id="{029EB1A5-BF7E-224F-8043-C504B8AF34AC}" type="slidenum">
              <a:rPr lang="en-US" smtClean="0"/>
              <a:pPr>
                <a:defRPr/>
              </a:pPr>
              <a:t>11</a:t>
            </a:fld>
            <a:endParaRPr lang="en-US" dirty="0"/>
          </a:p>
        </p:txBody>
      </p:sp>
    </p:spTree>
    <p:extLst>
      <p:ext uri="{BB962C8B-B14F-4D97-AF65-F5344CB8AC3E}">
        <p14:creationId xmlns:p14="http://schemas.microsoft.com/office/powerpoint/2010/main" val="3634373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latin typeface="Arial" charset="0"/>
                <a:ea typeface="ＭＳ Ｐゴシック" charset="0"/>
                <a:cs typeface="ＭＳ Ｐゴシック" charset="0"/>
              </a:rPr>
              <a:t>What to say:</a:t>
            </a:r>
          </a:p>
          <a:p>
            <a:r>
              <a:rPr lang="en-US" dirty="0"/>
              <a:t>So how well are children transitioning into kindergarten?</a:t>
            </a:r>
          </a:p>
          <a:p>
            <a:endParaRPr lang="en-US" dirty="0"/>
          </a:p>
          <a:p>
            <a:r>
              <a:rPr lang="en-US" dirty="0"/>
              <a:t>This chart is from Karen LaParo’s study. She surveyed Kindergarten children’s parents and teachers to get a sense of how well children were adjusting, including social and emotional skills, behavioral regulation skills, is the child happy to go to school, is the child leaving the classroom a lot?  Is the child talking positively about kindergarten at home or is the child not liking kindergarten? And we see how well the child’ is adjusting and how well their behavior is manifesting in the classroom.  </a:t>
            </a:r>
          </a:p>
          <a:p>
            <a:endParaRPr lang="en-US" dirty="0"/>
          </a:p>
          <a:p>
            <a:r>
              <a:rPr lang="en-US" dirty="0"/>
              <a:t>The</a:t>
            </a:r>
            <a:r>
              <a:rPr lang="en-US" baseline="0" dirty="0"/>
              <a:t> good news is that many children successfully and joyfully transition to kindergarten, but unfortunately, almost half do not.  And this number disproportionately represents children of color and children from low income backgrounds. </a:t>
            </a:r>
          </a:p>
          <a:p>
            <a:endParaRPr lang="en-US" baseline="0" dirty="0"/>
          </a:p>
          <a:p>
            <a:r>
              <a:rPr lang="en-US" b="1" baseline="0" dirty="0"/>
              <a:t>Presenter note: </a:t>
            </a:r>
            <a:r>
              <a:rPr lang="en-US" b="0" baseline="0" dirty="0"/>
              <a:t>if you have a short anecdote to share about a positive or negative adjustment, you can share it here.</a:t>
            </a:r>
          </a:p>
          <a:p>
            <a:endParaRPr lang="en-US" dirty="0"/>
          </a:p>
          <a:p>
            <a:r>
              <a:rPr lang="en-US" dirty="0"/>
              <a:t>We see this in these data from Karen LaParo’s survey, but let’s think about the children in your programs.</a:t>
            </a:r>
          </a:p>
          <a:p>
            <a:endParaRPr lang="en-US" b="1" dirty="0"/>
          </a:p>
          <a:p>
            <a:r>
              <a:rPr lang="en-US" b="1" dirty="0"/>
              <a:t>Pose the question:</a:t>
            </a:r>
          </a:p>
          <a:p>
            <a:r>
              <a:rPr lang="en-US" dirty="0"/>
              <a:t>How well are children adjusting to or from your programs and how do you know that?</a:t>
            </a:r>
          </a:p>
          <a:p>
            <a:r>
              <a:rPr lang="en-US" b="1" dirty="0"/>
              <a:t>(provide time for tables/groups to share their ideas about this)</a:t>
            </a:r>
          </a:p>
          <a:p>
            <a:endParaRPr lang="en-US" b="0" dirty="0"/>
          </a:p>
          <a:p>
            <a:endParaRPr lang="en-US" b="0" dirty="0"/>
          </a:p>
          <a:p>
            <a:r>
              <a:rPr lang="en-US" b="1" dirty="0"/>
              <a:t>Presenter note: </a:t>
            </a:r>
            <a:r>
              <a:rPr lang="en-US" b="0" dirty="0"/>
              <a:t>If time allows, plan for an extended period for this – because just asking this question gets people really starting to recognize, well I’ve got this data, but not that data, or that’s something I never thought of, we could survey our families after the transition to learn how it is going. This starts a lot of ideas churning because it is usually a fairly simple process to ask a few questions about the transition process to learn about how these are going.</a:t>
            </a:r>
          </a:p>
          <a:p>
            <a:endParaRPr lang="en-US" dirty="0"/>
          </a:p>
          <a:p>
            <a:r>
              <a:rPr lang="en-US" dirty="0"/>
              <a:t>Also – if groups share that they are collecting quite a bit of data, encourage them to disaggregate it – If looking at population data – are their pockets of children by demographics that are not doing as well? Are there specific schools within a district? Are their parts of the state where children are not doing as well? This can help states, districts and schools target supports for those children where data indicate transitions are not as positive or successful.</a:t>
            </a:r>
          </a:p>
          <a:p>
            <a:endParaRPr lang="en-US" b="1" dirty="0"/>
          </a:p>
          <a:p>
            <a:r>
              <a:rPr lang="en-US" b="1" dirty="0"/>
              <a:t>Key Ideas:</a:t>
            </a:r>
          </a:p>
          <a:p>
            <a:pPr marL="171450" indent="-171450">
              <a:buFont typeface="Arial" panose="020B0604020202020204" pitchFamily="34" charset="0"/>
              <a:buChar char="•"/>
            </a:pPr>
            <a:r>
              <a:rPr lang="en-US" dirty="0"/>
              <a:t>The</a:t>
            </a:r>
            <a:r>
              <a:rPr lang="en-US" baseline="0" dirty="0"/>
              <a:t> good news is that many children successfully and joyfully transition to kindergarten, but unfortunately, almost half do not.  And this number disproportionately represents children of color and children from low income backgrounds</a:t>
            </a:r>
          </a:p>
          <a:p>
            <a:pPr marL="171450" indent="-171450">
              <a:buFont typeface="Arial" panose="020B0604020202020204" pitchFamily="34" charset="0"/>
              <a:buChar char="•"/>
            </a:pPr>
            <a:r>
              <a:rPr lang="en-US" baseline="0" dirty="0"/>
              <a:t>Even if children from Head Start are transitioning with success – they may be in classrooms with many other children who are not – and this can ultimately affect all of the children in the classroom.  </a:t>
            </a:r>
          </a:p>
          <a:p>
            <a:pPr marL="171450" indent="-171450">
              <a:buFont typeface="Arial" panose="020B0604020202020204" pitchFamily="34" charset="0"/>
              <a:buChar char="•"/>
            </a:pPr>
            <a:r>
              <a:rPr lang="en-US" baseline="0" dirty="0"/>
              <a:t>For example, if Head Start children are displaying skills at the kindergarten entry level and adjusting well – but some other children are not – the teacher may adjust their teaching to children with the lowest skill set in order to catch them up – then HS children could be undertaught.  </a:t>
            </a:r>
          </a:p>
          <a:p>
            <a:pPr marL="171450" indent="-171450">
              <a:buFont typeface="Arial" panose="020B0604020202020204" pitchFamily="34" charset="0"/>
              <a:buChar char="•"/>
            </a:pPr>
            <a:r>
              <a:rPr lang="en-US" baseline="0" dirty="0"/>
              <a:t>So, if you are doing great things with connections and transition practices – consider challenging yourself to partner with childcare and FFN networks and community organizations to help raise all ships!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REFERENCE</a:t>
            </a:r>
          </a:p>
          <a:p>
            <a:r>
              <a:rPr lang="en-US" sz="1200" kern="1200" dirty="0">
                <a:solidFill>
                  <a:schemeClr val="tx1"/>
                </a:solidFill>
                <a:effectLst/>
                <a:latin typeface="Arial" pitchFamily="-108" charset="0"/>
                <a:ea typeface="ＭＳ Ｐゴシック" pitchFamily="-108" charset="-128"/>
                <a:cs typeface="ＭＳ Ｐゴシック" pitchFamily="-108" charset="-128"/>
              </a:rPr>
              <a:t>LaParo, K. M., Hamre, B. K., LoCasale-Crouch, J., Pianta, R. C., Bryant, D., Early, D., &amp; Burchinal, M. (2009). Quality in kindergarten classrooms: Observational evidence for the need to increase children’s learning opportunities in early education classrooms. Early Education and Development, 20(4), 657-692. </a:t>
            </a:r>
          </a:p>
        </p:txBody>
      </p:sp>
      <p:sp>
        <p:nvSpPr>
          <p:cNvPr id="4" name="Slide Number Placeholder 3"/>
          <p:cNvSpPr>
            <a:spLocks noGrp="1"/>
          </p:cNvSpPr>
          <p:nvPr>
            <p:ph type="sldNum" sz="quarter" idx="10"/>
          </p:nvPr>
        </p:nvSpPr>
        <p:spPr/>
        <p:txBody>
          <a:bodyPr/>
          <a:lstStyle/>
          <a:p>
            <a:pPr>
              <a:defRPr/>
            </a:pPr>
            <a:fld id="{029EB1A5-BF7E-224F-8043-C504B8AF34AC}" type="slidenum">
              <a:rPr lang="en-US" smtClean="0"/>
              <a:pPr>
                <a:defRPr/>
              </a:pPr>
              <a:t>12</a:t>
            </a:fld>
            <a:endParaRPr lang="en-US" dirty="0"/>
          </a:p>
        </p:txBody>
      </p:sp>
    </p:spTree>
    <p:extLst>
      <p:ext uri="{BB962C8B-B14F-4D97-AF65-F5344CB8AC3E}">
        <p14:creationId xmlns:p14="http://schemas.microsoft.com/office/powerpoint/2010/main" val="3797231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xfrm>
            <a:off x="409575" y="698500"/>
            <a:ext cx="6203950" cy="3490913"/>
          </a:xfrm>
          <a:ln/>
        </p:spPr>
      </p:sp>
      <p:sp>
        <p:nvSpPr>
          <p:cNvPr id="839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r>
              <a:rPr lang="en-US" b="1" dirty="0">
                <a:latin typeface="Arial" charset="0"/>
                <a:ea typeface="ＭＳ Ｐゴシック" charset="0"/>
                <a:cs typeface="ＭＳ Ｐゴシック" charset="0"/>
              </a:rPr>
              <a:t>What to say: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charset="0"/>
                <a:ea typeface="ＭＳ Ｐゴシック" charset="0"/>
                <a:cs typeface="ＭＳ Ｐゴシック" charset="0"/>
              </a:rPr>
              <a:t>So</a:t>
            </a:r>
            <a:r>
              <a:rPr lang="en-US" baseline="0" dirty="0">
                <a:latin typeface="Arial" charset="0"/>
                <a:ea typeface="ＭＳ Ｐゴシック" charset="0"/>
                <a:cs typeface="ＭＳ Ｐゴシック" charset="0"/>
              </a:rPr>
              <a:t> why do some children have a difficult time adjusting to kindergarten? This next slide is one reason that children might have a difficult time.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964" eaLnBrk="0" hangingPunct="0">
              <a:defRPr sz="1600">
                <a:solidFill>
                  <a:schemeClr val="tx1"/>
                </a:solidFill>
                <a:latin typeface="Arial" charset="0"/>
                <a:ea typeface="ＭＳ Ｐゴシック" charset="0"/>
                <a:cs typeface="ＭＳ Ｐゴシック" charset="0"/>
              </a:defRPr>
            </a:lvl1pPr>
            <a:lvl2pPr marL="746371" indent="-287066" defTabSz="932964" eaLnBrk="0" hangingPunct="0">
              <a:defRPr sz="1600">
                <a:solidFill>
                  <a:schemeClr val="tx1"/>
                </a:solidFill>
                <a:latin typeface="Arial" charset="0"/>
                <a:ea typeface="ＭＳ Ｐゴシック" charset="0"/>
              </a:defRPr>
            </a:lvl2pPr>
            <a:lvl3pPr marL="1148263" indent="-229653" defTabSz="932964" eaLnBrk="0" hangingPunct="0">
              <a:defRPr sz="1600">
                <a:solidFill>
                  <a:schemeClr val="tx1"/>
                </a:solidFill>
                <a:latin typeface="Arial" charset="0"/>
                <a:ea typeface="ＭＳ Ｐゴシック" charset="0"/>
              </a:defRPr>
            </a:lvl3pPr>
            <a:lvl4pPr marL="1607569" indent="-229653" defTabSz="932964" eaLnBrk="0" hangingPunct="0">
              <a:defRPr sz="1600">
                <a:solidFill>
                  <a:schemeClr val="tx1"/>
                </a:solidFill>
                <a:latin typeface="Arial" charset="0"/>
                <a:ea typeface="ＭＳ Ｐゴシック" charset="0"/>
              </a:defRPr>
            </a:lvl4pPr>
            <a:lvl5pPr marL="2066874" indent="-229653" defTabSz="932964" eaLnBrk="0" hangingPunct="0">
              <a:defRPr sz="1600">
                <a:solidFill>
                  <a:schemeClr val="tx1"/>
                </a:solidFill>
                <a:latin typeface="Arial" charset="0"/>
                <a:ea typeface="ＭＳ Ｐゴシック" charset="0"/>
              </a:defRPr>
            </a:lvl5pPr>
            <a:lvl6pPr marL="2526179" indent="-229653" defTabSz="932964" eaLnBrk="0" fontAlgn="base" hangingPunct="0">
              <a:spcBef>
                <a:spcPct val="0"/>
              </a:spcBef>
              <a:spcAft>
                <a:spcPct val="0"/>
              </a:spcAft>
              <a:defRPr sz="1600">
                <a:solidFill>
                  <a:schemeClr val="tx1"/>
                </a:solidFill>
                <a:latin typeface="Arial" charset="0"/>
                <a:ea typeface="ＭＳ Ｐゴシック" charset="0"/>
              </a:defRPr>
            </a:lvl6pPr>
            <a:lvl7pPr marL="2985485" indent="-229653" defTabSz="932964" eaLnBrk="0" fontAlgn="base" hangingPunct="0">
              <a:spcBef>
                <a:spcPct val="0"/>
              </a:spcBef>
              <a:spcAft>
                <a:spcPct val="0"/>
              </a:spcAft>
              <a:defRPr sz="1600">
                <a:solidFill>
                  <a:schemeClr val="tx1"/>
                </a:solidFill>
                <a:latin typeface="Arial" charset="0"/>
                <a:ea typeface="ＭＳ Ｐゴシック" charset="0"/>
              </a:defRPr>
            </a:lvl7pPr>
            <a:lvl8pPr marL="3444789" indent="-229653" defTabSz="932964" eaLnBrk="0" fontAlgn="base" hangingPunct="0">
              <a:spcBef>
                <a:spcPct val="0"/>
              </a:spcBef>
              <a:spcAft>
                <a:spcPct val="0"/>
              </a:spcAft>
              <a:defRPr sz="1600">
                <a:solidFill>
                  <a:schemeClr val="tx1"/>
                </a:solidFill>
                <a:latin typeface="Arial" charset="0"/>
                <a:ea typeface="ＭＳ Ｐゴシック" charset="0"/>
              </a:defRPr>
            </a:lvl8pPr>
            <a:lvl9pPr marL="3904094" indent="-229653" defTabSz="932964"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50FFC0C-39A4-F74F-9AA0-68AE90FB0865}" type="slidenum">
              <a:rPr lang="en-US" sz="1200"/>
              <a:pPr eaLnBrk="1" hangingPunct="1"/>
              <a:t>13</a:t>
            </a:fld>
            <a:endParaRPr lang="en-US" sz="1200" dirty="0"/>
          </a:p>
        </p:txBody>
      </p:sp>
    </p:spTree>
    <p:extLst>
      <p:ext uri="{BB962C8B-B14F-4D97-AF65-F5344CB8AC3E}">
        <p14:creationId xmlns:p14="http://schemas.microsoft.com/office/powerpoint/2010/main" val="2823991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964" eaLnBrk="0" hangingPunct="0">
              <a:defRPr sz="1600">
                <a:solidFill>
                  <a:schemeClr val="tx1"/>
                </a:solidFill>
                <a:latin typeface="Arial" charset="0"/>
                <a:ea typeface="ＭＳ Ｐゴシック" charset="0"/>
                <a:cs typeface="ＭＳ Ｐゴシック" charset="0"/>
              </a:defRPr>
            </a:lvl1pPr>
            <a:lvl2pPr marL="746371" indent="-287066" defTabSz="932964" eaLnBrk="0" hangingPunct="0">
              <a:defRPr sz="1600">
                <a:solidFill>
                  <a:schemeClr val="tx1"/>
                </a:solidFill>
                <a:latin typeface="Arial" charset="0"/>
                <a:ea typeface="ＭＳ Ｐゴシック" charset="0"/>
              </a:defRPr>
            </a:lvl2pPr>
            <a:lvl3pPr marL="1148263" indent="-229653" defTabSz="932964" eaLnBrk="0" hangingPunct="0">
              <a:defRPr sz="1600">
                <a:solidFill>
                  <a:schemeClr val="tx1"/>
                </a:solidFill>
                <a:latin typeface="Arial" charset="0"/>
                <a:ea typeface="ＭＳ Ｐゴシック" charset="0"/>
              </a:defRPr>
            </a:lvl3pPr>
            <a:lvl4pPr marL="1607569" indent="-229653" defTabSz="932964" eaLnBrk="0" hangingPunct="0">
              <a:defRPr sz="1600">
                <a:solidFill>
                  <a:schemeClr val="tx1"/>
                </a:solidFill>
                <a:latin typeface="Arial" charset="0"/>
                <a:ea typeface="ＭＳ Ｐゴシック" charset="0"/>
              </a:defRPr>
            </a:lvl4pPr>
            <a:lvl5pPr marL="2066874" indent="-229653" defTabSz="932964" eaLnBrk="0" hangingPunct="0">
              <a:defRPr sz="1600">
                <a:solidFill>
                  <a:schemeClr val="tx1"/>
                </a:solidFill>
                <a:latin typeface="Arial" charset="0"/>
                <a:ea typeface="ＭＳ Ｐゴシック" charset="0"/>
              </a:defRPr>
            </a:lvl5pPr>
            <a:lvl6pPr marL="2526179" indent="-229653" defTabSz="932964" eaLnBrk="0" fontAlgn="base" hangingPunct="0">
              <a:spcBef>
                <a:spcPct val="0"/>
              </a:spcBef>
              <a:spcAft>
                <a:spcPct val="0"/>
              </a:spcAft>
              <a:defRPr sz="1600">
                <a:solidFill>
                  <a:schemeClr val="tx1"/>
                </a:solidFill>
                <a:latin typeface="Arial" charset="0"/>
                <a:ea typeface="ＭＳ Ｐゴシック" charset="0"/>
              </a:defRPr>
            </a:lvl6pPr>
            <a:lvl7pPr marL="2985485" indent="-229653" defTabSz="932964" eaLnBrk="0" fontAlgn="base" hangingPunct="0">
              <a:spcBef>
                <a:spcPct val="0"/>
              </a:spcBef>
              <a:spcAft>
                <a:spcPct val="0"/>
              </a:spcAft>
              <a:defRPr sz="1600">
                <a:solidFill>
                  <a:schemeClr val="tx1"/>
                </a:solidFill>
                <a:latin typeface="Arial" charset="0"/>
                <a:ea typeface="ＭＳ Ｐゴシック" charset="0"/>
              </a:defRPr>
            </a:lvl7pPr>
            <a:lvl8pPr marL="3444789" indent="-229653" defTabSz="932964" eaLnBrk="0" fontAlgn="base" hangingPunct="0">
              <a:spcBef>
                <a:spcPct val="0"/>
              </a:spcBef>
              <a:spcAft>
                <a:spcPct val="0"/>
              </a:spcAft>
              <a:defRPr sz="1600">
                <a:solidFill>
                  <a:schemeClr val="tx1"/>
                </a:solidFill>
                <a:latin typeface="Arial" charset="0"/>
                <a:ea typeface="ＭＳ Ｐゴシック" charset="0"/>
              </a:defRPr>
            </a:lvl8pPr>
            <a:lvl9pPr marL="3904094" indent="-229653" defTabSz="932964"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6FE13197-9320-714C-8FDC-24CC5C1015A1}" type="slidenum">
              <a:rPr lang="en-US" sz="1200"/>
              <a:pPr eaLnBrk="1" hangingPunct="1"/>
              <a:t>14</a:t>
            </a:fld>
            <a:endParaRPr lang="en-US" sz="1200" dirty="0"/>
          </a:p>
        </p:txBody>
      </p:sp>
      <p:sp>
        <p:nvSpPr>
          <p:cNvPr id="64514" name="Rectangle 2"/>
          <p:cNvSpPr>
            <a:spLocks noGrp="1" noRot="1" noChangeAspect="1" noChangeArrowheads="1" noTextEdit="1"/>
          </p:cNvSpPr>
          <p:nvPr>
            <p:ph type="sldImg"/>
          </p:nvPr>
        </p:nvSpPr>
        <p:spPr>
          <a:xfrm>
            <a:off x="1481138" y="334963"/>
            <a:ext cx="4060825" cy="2284412"/>
          </a:xfrm>
          <a:solidFill>
            <a:srgbClr val="FFFFFF"/>
          </a:solidFill>
          <a:ln/>
        </p:spPr>
      </p:sp>
      <p:sp>
        <p:nvSpPr>
          <p:cNvPr id="64515" name="Rectangle 3"/>
          <p:cNvSpPr>
            <a:spLocks noGrp="1" noChangeArrowheads="1"/>
          </p:cNvSpPr>
          <p:nvPr>
            <p:ph type="body" idx="1"/>
          </p:nvPr>
        </p:nvSpPr>
        <p:spPr>
          <a:xfrm>
            <a:off x="702310" y="3404835"/>
            <a:ext cx="5618480" cy="480257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3780" tIns="46891" rIns="93780" bIns="46891"/>
          <a:lstStyle/>
          <a:p>
            <a:r>
              <a:rPr lang="en-US" sz="1200" b="1" i="0" u="none" strike="noStrike" kern="1200" baseline="0" dirty="0">
                <a:solidFill>
                  <a:schemeClr val="tx1"/>
                </a:solidFill>
                <a:latin typeface="Arial" pitchFamily="-108" charset="0"/>
                <a:ea typeface="ＭＳ Ｐゴシック" pitchFamily="-108" charset="-128"/>
                <a:cs typeface="ＭＳ Ｐゴシック" pitchFamily="-108" charset="-128"/>
              </a:rPr>
              <a:t>What to say:</a:t>
            </a:r>
          </a:p>
          <a:p>
            <a:r>
              <a:rPr lang="en-US" sz="1200" b="0" i="0" u="none" strike="noStrike" kern="1200" baseline="0" dirty="0">
                <a:solidFill>
                  <a:schemeClr val="tx1"/>
                </a:solidFill>
                <a:latin typeface="Arial" pitchFamily="-108" charset="0"/>
                <a:ea typeface="ＭＳ Ｐゴシック" pitchFamily="-108" charset="-128"/>
                <a:cs typeface="ＭＳ Ｐゴシック" pitchFamily="-108" charset="-128"/>
              </a:rPr>
              <a:t>Some of the reasons are here in this visual.</a:t>
            </a:r>
          </a:p>
          <a:p>
            <a:endParaRPr lang="en-US" sz="1200" b="0" i="0" u="none" strike="noStrike" kern="1200" baseline="0" dirty="0">
              <a:solidFill>
                <a:schemeClr val="tx1"/>
              </a:solidFill>
              <a:latin typeface="Arial" pitchFamily="-108" charset="0"/>
              <a:ea typeface="ＭＳ Ｐゴシック" pitchFamily="-108" charset="-128"/>
              <a:cs typeface="ＭＳ Ｐゴシック" pitchFamily="-108" charset="-128"/>
            </a:endParaRPr>
          </a:p>
          <a:p>
            <a:r>
              <a:rPr lang="en-US" sz="1200" b="0" i="0" u="none" strike="noStrike" kern="1200" baseline="0" dirty="0">
                <a:solidFill>
                  <a:schemeClr val="tx1"/>
                </a:solidFill>
                <a:latin typeface="Arial" pitchFamily="-108" charset="0"/>
                <a:ea typeface="ＭＳ Ｐゴシック" pitchFamily="-108" charset="-128"/>
                <a:cs typeface="ＭＳ Ｐゴシック" pitchFamily="-108" charset="-128"/>
              </a:rPr>
              <a:t>One the bottom of this chart are the activities children spend their time in each day – free choice or learning centers, small group times, whole group times, or individual. The orange bar is the amount of time they spend in preschool doing these things and the green bar indicates the amount of time they spend in kindergarten doing these same things. You can see in the graph that it is totally mismatched. You have completely different experiences across the preschool and public school settings.</a:t>
            </a:r>
          </a:p>
          <a:p>
            <a:endParaRPr lang="en-US" sz="1200" b="0" i="0" u="none" strike="noStrike" kern="1200" baseline="0" dirty="0">
              <a:solidFill>
                <a:schemeClr val="tx1"/>
              </a:solidFill>
              <a:latin typeface="Arial" pitchFamily="-108" charset="0"/>
              <a:ea typeface="ＭＳ Ｐゴシック" pitchFamily="-108" charset="-128"/>
              <a:cs typeface="ＭＳ Ｐゴシック" pitchFamily="-108" charset="-128"/>
            </a:endParaRPr>
          </a:p>
          <a:p>
            <a:r>
              <a:rPr lang="en-US" sz="1200" b="0" i="0" u="none" strike="noStrike" kern="1200" baseline="0" dirty="0">
                <a:solidFill>
                  <a:schemeClr val="tx1"/>
                </a:solidFill>
                <a:latin typeface="Arial" pitchFamily="-108" charset="0"/>
                <a:ea typeface="ＭＳ Ｐゴシック" pitchFamily="-108" charset="-128"/>
                <a:cs typeface="ＭＳ Ｐゴシック" pitchFamily="-108" charset="-128"/>
              </a:rPr>
              <a:t>We need someone to update these data because it may even be a greater differential now.  We </a:t>
            </a:r>
            <a:r>
              <a:rPr lang="en-US" sz="1200" b="0" i="0" u="none" strike="noStrike" kern="1200" baseline="0" dirty="0">
                <a:solidFill>
                  <a:schemeClr val="tx1"/>
                </a:solidFill>
                <a:highlight>
                  <a:srgbClr val="FFFF00"/>
                </a:highlight>
                <a:latin typeface="Arial" pitchFamily="-108" charset="0"/>
                <a:ea typeface="ＭＳ Ｐゴシック" pitchFamily="-108" charset="-128"/>
                <a:cs typeface="ＭＳ Ｐゴシック" pitchFamily="-108" charset="-128"/>
              </a:rPr>
              <a:t>have Daphna Bassok who looked at what K classrooms look like now and they are starting to see that K classrooms look more like first grade classrooms. So it is possibly that this differential is even greater now. </a:t>
            </a:r>
          </a:p>
          <a:p>
            <a:endParaRPr lang="en-US" sz="1200" b="0" i="0" u="none" strike="noStrike" kern="1200" baseline="0" dirty="0">
              <a:solidFill>
                <a:schemeClr val="tx1"/>
              </a:solidFill>
              <a:highlight>
                <a:srgbClr val="FFFF00"/>
              </a:highlight>
              <a:latin typeface="Arial" pitchFamily="-108" charset="0"/>
              <a:ea typeface="ＭＳ Ｐゴシック" pitchFamily="-108" charset="-128"/>
              <a:cs typeface="ＭＳ Ｐゴシック" pitchFamily="-108" charset="-128"/>
            </a:endParaRPr>
          </a:p>
          <a:p>
            <a:r>
              <a:rPr lang="en-US" sz="1200" b="0" i="0" u="none" strike="noStrike" kern="1200" baseline="0" dirty="0">
                <a:solidFill>
                  <a:schemeClr val="tx1"/>
                </a:solidFill>
                <a:latin typeface="Arial" pitchFamily="-108" charset="0"/>
                <a:ea typeface="ＭＳ Ｐゴシック" pitchFamily="-108" charset="-128"/>
                <a:cs typeface="ＭＳ Ｐゴシック" pitchFamily="-108" charset="-128"/>
              </a:rPr>
              <a:t>The learner’s prior experiences and current capacities are the starting place for developing new knowledge, and teaching must build upon those prior experiences and current capacities to make learning more meaningful and effective. Therefore, when shifts in children’s experiences are abrupt and do not align with their developmental needs, children struggle.</a:t>
            </a:r>
          </a:p>
          <a:p>
            <a:endParaRPr lang="en-US" sz="1200" b="0" i="0" u="none" strike="noStrike" kern="1200" baseline="0" dirty="0">
              <a:solidFill>
                <a:schemeClr val="tx1"/>
              </a:solidFill>
              <a:latin typeface="Arial" pitchFamily="-108" charset="0"/>
              <a:ea typeface="ＭＳ Ｐゴシック" pitchFamily="-108" charset="-128"/>
              <a:cs typeface="ＭＳ Ｐゴシック" charset="0"/>
            </a:endParaRPr>
          </a:p>
          <a:p>
            <a:r>
              <a:rPr lang="en-US" sz="1200" b="0" i="0" u="none" strike="noStrike" kern="1200" baseline="0" dirty="0">
                <a:solidFill>
                  <a:schemeClr val="tx1"/>
                </a:solidFill>
                <a:latin typeface="Arial" pitchFamily="-108" charset="0"/>
                <a:ea typeface="ＭＳ Ｐゴシック" pitchFamily="-108" charset="-128"/>
                <a:cs typeface="ＭＳ Ｐゴシック" pitchFamily="-108" charset="-128"/>
              </a:rPr>
              <a:t>Between 1998 and 2006, US Kindergarteners’ classrooms evolved to include more interactions that focused on literacy and fewer on social sciences, art, and physical education, moved from spending 56% of instructional time on child-directed activities to 33%, and changed to focus more on supporting children in skills that had previously been in the first grade curriculum, such as conventional spelling (Bassok et al., 2016).</a:t>
            </a:r>
          </a:p>
          <a:p>
            <a:endParaRPr lang="en-US" sz="1200" b="0" i="0" u="none" strike="noStrike" kern="1200" baseline="0" dirty="0">
              <a:solidFill>
                <a:schemeClr val="tx1"/>
              </a:solidFill>
              <a:latin typeface="Arial" pitchFamily="-108" charset="0"/>
              <a:ea typeface="ＭＳ Ｐゴシック" pitchFamily="-108" charset="-128"/>
              <a:cs typeface="ＭＳ Ｐゴシック" charset="0"/>
            </a:endParaRPr>
          </a:p>
          <a:p>
            <a:r>
              <a:rPr lang="en-US" sz="1200" b="0" i="0" u="none" strike="noStrike" kern="1200" baseline="0" dirty="0">
                <a:solidFill>
                  <a:schemeClr val="tx1"/>
                </a:solidFill>
                <a:latin typeface="Arial" pitchFamily="-108" charset="0"/>
                <a:ea typeface="ＭＳ Ｐゴシック" pitchFamily="-108" charset="-128"/>
                <a:cs typeface="ＭＳ Ｐゴシック" charset="0"/>
              </a:rPr>
              <a:t>REFERENCE</a:t>
            </a:r>
          </a:p>
          <a:p>
            <a:r>
              <a:rPr lang="en-US" dirty="0">
                <a:latin typeface="Arial" charset="0"/>
                <a:ea typeface="ＭＳ Ｐゴシック" charset="0"/>
                <a:cs typeface="ＭＳ Ｐゴシック" charset="0"/>
              </a:rPr>
              <a:t>Bassok, D., Latham, S., &amp; Rorem, A. (2016). Is Kindergarten the New First Grade? AERA Open. https://doi.org/10.1177/2332858415616358</a:t>
            </a:r>
          </a:p>
          <a:p>
            <a:endParaRPr lang="en-US" dirty="0">
              <a:latin typeface="Arial" charset="0"/>
              <a:ea typeface="ＭＳ Ｐゴシック" charset="0"/>
              <a:cs typeface="ＭＳ Ｐゴシック" charset="0"/>
            </a:endParaRPr>
          </a:p>
          <a:p>
            <a:r>
              <a:rPr lang="en-US" sz="1200" kern="1200" dirty="0">
                <a:solidFill>
                  <a:schemeClr val="tx1"/>
                </a:solidFill>
                <a:effectLst/>
                <a:latin typeface="Arial" pitchFamily="-108" charset="0"/>
                <a:ea typeface="ＭＳ Ｐゴシック" pitchFamily="-108" charset="-128"/>
                <a:cs typeface="ＭＳ Ｐゴシック" pitchFamily="-108" charset="-128"/>
              </a:rPr>
              <a:t>LaParo, K. M., Hamre, B. K., LoCasale-Crouch, J., Pianta, R. C., Bryant, D., Early, D., &amp; Burchinal, M. (2009). Quality in kindergarten classrooms: Observational evidence for the need to increase children’s learning opportunities in early education classrooms. Early Education and Development, 20(4), 657-692. </a:t>
            </a: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665366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dirty="0"/>
              <a:t>We’ve been talking a lot about what we know from the research and what adults say, but it is always nice to hear it from children. A few years ago, we interviewed kindergarten children to ask them about their perceptions of coming to kindergarten.  What was kindergarten like and what did they think of the transition.  We talked to a few preschoolers as well, so you can also see that developmental difference.  So let’s listen to how children are perceiving their experience.</a:t>
            </a:r>
          </a:p>
        </p:txBody>
      </p:sp>
      <p:sp>
        <p:nvSpPr>
          <p:cNvPr id="4" name="Slide Number Placeholder 3"/>
          <p:cNvSpPr>
            <a:spLocks noGrp="1"/>
          </p:cNvSpPr>
          <p:nvPr>
            <p:ph type="sldNum" sz="quarter" idx="5"/>
          </p:nvPr>
        </p:nvSpPr>
        <p:spPr/>
        <p:txBody>
          <a:bodyPr/>
          <a:lstStyle/>
          <a:p>
            <a:pPr>
              <a:defRPr/>
            </a:pPr>
            <a:fld id="{029EB1A5-BF7E-224F-8043-C504B8AF34AC}" type="slidenum">
              <a:rPr lang="en-US" smtClean="0"/>
              <a:pPr>
                <a:defRPr/>
              </a:pPr>
              <a:t>15</a:t>
            </a:fld>
            <a:endParaRPr lang="en-US" dirty="0"/>
          </a:p>
        </p:txBody>
      </p:sp>
    </p:spTree>
    <p:extLst>
      <p:ext uri="{BB962C8B-B14F-4D97-AF65-F5344CB8AC3E}">
        <p14:creationId xmlns:p14="http://schemas.microsoft.com/office/powerpoint/2010/main" val="2135048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charset="0"/>
                <a:ea typeface="ＭＳ Ｐゴシック" charset="0"/>
                <a:cs typeface="ＭＳ Ｐゴシック" charset="0"/>
              </a:rPr>
              <a:t>Presenter note:</a:t>
            </a:r>
          </a:p>
          <a:p>
            <a:pPr eaLnBrk="1" hangingPunct="1"/>
            <a:r>
              <a:rPr lang="en-US" dirty="0">
                <a:latin typeface="Arial" charset="0"/>
                <a:ea typeface="ＭＳ Ｐゴシック" charset="0"/>
                <a:cs typeface="ＭＳ Ｐゴシック" charset="0"/>
              </a:rPr>
              <a:t>This slide can be added back in if time allows</a:t>
            </a:r>
          </a:p>
          <a:p>
            <a:pPr eaLnBrk="1" hangingPunct="1"/>
            <a:endParaRPr lang="en-US" dirty="0">
              <a:latin typeface="Arial" charset="0"/>
              <a:ea typeface="ＭＳ Ｐゴシック" charset="0"/>
              <a:cs typeface="ＭＳ Ｐゴシック" charset="0"/>
            </a:endParaRPr>
          </a:p>
          <a:p>
            <a:pPr eaLnBrk="1" hangingPunct="1"/>
            <a:r>
              <a:rPr lang="en-US" b="1" dirty="0">
                <a:latin typeface="Arial" charset="0"/>
                <a:ea typeface="ＭＳ Ｐゴシック" charset="0"/>
                <a:cs typeface="ＭＳ Ｐゴシック" charset="0"/>
              </a:rPr>
              <a:t>What to say:</a:t>
            </a:r>
          </a:p>
          <a:p>
            <a:pPr eaLnBrk="1" hangingPunct="1"/>
            <a:r>
              <a:rPr lang="en-US" dirty="0">
                <a:latin typeface="Arial" charset="0"/>
                <a:ea typeface="ＭＳ Ｐゴシック" charset="0"/>
                <a:cs typeface="ＭＳ Ｐゴシック" charset="0"/>
              </a:rPr>
              <a:t>The problem is that this developmental period is rife with change in context and experiences, creating disconnects and misalignment.</a:t>
            </a:r>
          </a:p>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Kindergarten entry marks the transition from a less-structured preschool environment to a formal school setting with different demands and increased expectations </a:t>
            </a:r>
            <a:r>
              <a:rPr lang="en-US" i="0" dirty="0">
                <a:latin typeface="Arial" charset="0"/>
                <a:ea typeface="ＭＳ Ｐゴシック" charset="0"/>
                <a:cs typeface="ＭＳ Ｐゴシック" charset="0"/>
              </a:rPr>
              <a:t>(Rimm-Kaufman and Pianta, 2000).</a:t>
            </a:r>
          </a:p>
          <a:p>
            <a:pPr eaLnBrk="1" hangingPunct="1"/>
            <a:endParaRPr lang="en-US" i="1"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These include:</a:t>
            </a:r>
          </a:p>
          <a:p>
            <a:pPr eaLnBrk="1" hangingPunct="1">
              <a:buFontTx/>
              <a:buChar char="•"/>
            </a:pPr>
            <a:r>
              <a:rPr lang="en-US" dirty="0">
                <a:latin typeface="Arial" charset="0"/>
                <a:ea typeface="ＭＳ Ｐゴシック" charset="0"/>
                <a:cs typeface="ＭＳ Ｐゴシック" charset="0"/>
              </a:rPr>
              <a:t>  Changes in academic demands</a:t>
            </a:r>
          </a:p>
          <a:p>
            <a:pPr eaLnBrk="1" hangingPunct="1">
              <a:buFontTx/>
              <a:buChar char="•"/>
            </a:pPr>
            <a:r>
              <a:rPr lang="en-US" dirty="0">
                <a:latin typeface="Arial" charset="0"/>
                <a:ea typeface="ＭＳ Ｐゴシック" charset="0"/>
                <a:cs typeface="ＭＳ Ｐゴシック" charset="0"/>
              </a:rPr>
              <a:t>  Less family engagement with school</a:t>
            </a:r>
          </a:p>
          <a:p>
            <a:pPr eaLnBrk="1" hangingPunct="1">
              <a:buFontTx/>
              <a:buChar char="•"/>
            </a:pPr>
            <a:r>
              <a:rPr lang="en-US" dirty="0">
                <a:latin typeface="Arial" charset="0"/>
                <a:ea typeface="ＭＳ Ｐゴシック" charset="0"/>
                <a:cs typeface="ＭＳ Ｐゴシック" charset="0"/>
              </a:rPr>
              <a:t>  More complex social environments</a:t>
            </a:r>
          </a:p>
          <a:p>
            <a:pPr eaLnBrk="1" hangingPunct="1">
              <a:buFontTx/>
              <a:buChar char="•"/>
            </a:pPr>
            <a:r>
              <a:rPr lang="en-US" dirty="0">
                <a:latin typeface="Arial" charset="0"/>
                <a:ea typeface="ＭＳ Ｐゴシック" charset="0"/>
                <a:cs typeface="ＭＳ Ｐゴシック" charset="0"/>
              </a:rPr>
              <a:t>  Less one-on-one time with teachers</a:t>
            </a:r>
          </a:p>
          <a:p>
            <a:pPr eaLnBrk="1" hangingPunct="1">
              <a:buFontTx/>
              <a:buChar char="•"/>
            </a:pP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These changes can lead to misalignment between preschool and kindergarten and put successful adjustment at risk.</a:t>
            </a:r>
          </a:p>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REFERENCE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108" charset="0"/>
                <a:ea typeface="ＭＳ Ｐゴシック" pitchFamily="-108" charset="-128"/>
                <a:cs typeface="ＭＳ Ｐゴシック" pitchFamily="-108" charset="-128"/>
              </a:rPr>
              <a:t>Pianta, R.C., &amp; Kraft-Sayre, M. (2003). </a:t>
            </a:r>
            <a:r>
              <a:rPr lang="en-US" sz="1200" i="1" kern="1200" dirty="0">
                <a:solidFill>
                  <a:schemeClr val="tx1"/>
                </a:solidFill>
                <a:effectLst/>
                <a:latin typeface="Arial" pitchFamily="-108" charset="0"/>
                <a:ea typeface="ＭＳ Ｐゴシック" pitchFamily="-108" charset="-128"/>
                <a:cs typeface="ＭＳ Ｐゴシック" pitchFamily="-108" charset="-128"/>
              </a:rPr>
              <a:t>Successful kindergarten transition. </a:t>
            </a:r>
            <a:r>
              <a:rPr lang="en-US" sz="1200" kern="1200" dirty="0">
                <a:solidFill>
                  <a:schemeClr val="tx1"/>
                </a:solidFill>
                <a:effectLst/>
                <a:latin typeface="Arial" pitchFamily="-108" charset="0"/>
                <a:ea typeface="ＭＳ Ｐゴシック" pitchFamily="-108" charset="-128"/>
                <a:cs typeface="ＭＳ Ｐゴシック" pitchFamily="-108" charset="-128"/>
              </a:rPr>
              <a:t>Baltimore, MD: Paul H. Brookes Publishing Co., Inc. </a:t>
            </a:r>
          </a:p>
          <a:p>
            <a:pPr eaLnBrk="1" hangingPunct="1"/>
            <a:endParaRPr lang="en-US" dirty="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7BE35E5C-CC40-3B43-9B22-AA556674ACE8}" type="slidenum">
              <a:rPr lang="en-US" smtClean="0"/>
              <a:t>16</a:t>
            </a:fld>
            <a:endParaRPr lang="en-US" dirty="0"/>
          </a:p>
        </p:txBody>
      </p:sp>
    </p:spTree>
    <p:extLst>
      <p:ext uri="{BB962C8B-B14F-4D97-AF65-F5344CB8AC3E}">
        <p14:creationId xmlns:p14="http://schemas.microsoft.com/office/powerpoint/2010/main" val="1787402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Arial" charset="0"/>
                <a:ea typeface="ＭＳ Ｐゴシック" charset="0"/>
                <a:cs typeface="ＭＳ Ｐゴシック" charset="0"/>
              </a:rPr>
              <a:t>What to say: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charset="0"/>
                <a:ea typeface="ＭＳ Ｐゴシック" charset="0"/>
                <a:cs typeface="ＭＳ Ｐゴシック" charset="0"/>
              </a:rPr>
              <a:t>What we have noticed is that even when children are having a positive experience in kindergarten, if someone asks them how it is going, the first thing they mentioned is what they are or were worried about.  The children in the video we just showed were able to describe what they were feeling, but what if a child doesn’t have the language to do that? Or doesn’t understand how to share those feelings or regulate those feelings?  That is where we see some challenging behaviors and adjustment challenges.  We have noticed that lunch in particular is very different and can be a challenging time.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Arial" charset="0"/>
                <a:ea typeface="ＭＳ Ｐゴシック" charset="0"/>
                <a:cs typeface="ＭＳ Ｐゴシック" charset="0"/>
              </a:rPr>
              <a:t>Presenter note: </a:t>
            </a:r>
            <a:r>
              <a:rPr lang="en-US" dirty="0">
                <a:latin typeface="Arial" charset="0"/>
                <a:ea typeface="ＭＳ Ｐゴシック" charset="0"/>
                <a:cs typeface="ＭＳ Ｐゴシック" charset="0"/>
              </a:rPr>
              <a:t>this might be a time to have participants start thinking about strategies for the transition process.  For example, around meals, some programs might have children visit a lunchroom or start practicing with a tray.</a:t>
            </a:r>
          </a:p>
          <a:p>
            <a:endParaRPr lang="en-US" b="0" baseline="0" dirty="0">
              <a:latin typeface="Arial" charset="0"/>
              <a:ea typeface="ＭＳ Ｐゴシック" charset="0"/>
              <a:cs typeface="ＭＳ Ｐゴシック" charset="0"/>
            </a:endParaRPr>
          </a:p>
          <a:p>
            <a:r>
              <a:rPr lang="en-US" b="0" baseline="0" dirty="0">
                <a:latin typeface="Arial" charset="0"/>
                <a:ea typeface="ＭＳ Ｐゴシック" charset="0"/>
                <a:cs typeface="ＭＳ Ｐゴシック" charset="0"/>
              </a:rPr>
              <a:t>Now we will talk about a model to help us better understand the transition process.</a:t>
            </a:r>
          </a:p>
          <a:p>
            <a:endParaRPr lang="en-US" b="0" baseline="0" dirty="0">
              <a:latin typeface="Arial" charset="0"/>
              <a:ea typeface="ＭＳ Ｐゴシック" charset="0"/>
              <a:cs typeface="ＭＳ Ｐゴシック" charset="0"/>
            </a:endParaRPr>
          </a:p>
          <a:p>
            <a:r>
              <a:rPr lang="en-US" b="0" baseline="0" dirty="0">
                <a:latin typeface="Arial" charset="0"/>
                <a:ea typeface="ＭＳ Ｐゴシック" charset="0"/>
                <a:cs typeface="ＭＳ Ｐゴシック" charset="0"/>
              </a:rPr>
              <a:t>Note that we will focus on the transition to kindergarten here, but the principles for successful adjustment that we’ll examine are the same principles that will promote successful transitions to other settings, </a:t>
            </a:r>
            <a:endParaRPr lang="en-US" dirty="0"/>
          </a:p>
        </p:txBody>
      </p:sp>
      <p:sp>
        <p:nvSpPr>
          <p:cNvPr id="4" name="Slide Number Placeholder 3"/>
          <p:cNvSpPr>
            <a:spLocks noGrp="1"/>
          </p:cNvSpPr>
          <p:nvPr>
            <p:ph type="sldNum" sz="quarter" idx="10"/>
          </p:nvPr>
        </p:nvSpPr>
        <p:spPr/>
        <p:txBody>
          <a:bodyPr/>
          <a:lstStyle/>
          <a:p>
            <a:fld id="{7BE35E5C-CC40-3B43-9B22-AA556674ACE8}" type="slidenum">
              <a:rPr lang="en-US" smtClean="0"/>
              <a:t>17</a:t>
            </a:fld>
            <a:endParaRPr lang="en-US" dirty="0"/>
          </a:p>
        </p:txBody>
      </p:sp>
    </p:spTree>
    <p:extLst>
      <p:ext uri="{BB962C8B-B14F-4D97-AF65-F5344CB8AC3E}">
        <p14:creationId xmlns:p14="http://schemas.microsoft.com/office/powerpoint/2010/main" val="1787450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875">
              <a:defRPr/>
            </a:pPr>
            <a:endParaRPr lang="en-US" b="1" dirty="0"/>
          </a:p>
          <a:p>
            <a:r>
              <a:rPr lang="en-US" b="1" dirty="0"/>
              <a:t>Objective</a:t>
            </a:r>
          </a:p>
          <a:p>
            <a:r>
              <a:rPr lang="en-US" dirty="0"/>
              <a:t>To</a:t>
            </a:r>
            <a:r>
              <a:rPr lang="en-US" baseline="0" dirty="0"/>
              <a:t> have participants think about transitions they have gone through themselves</a:t>
            </a:r>
          </a:p>
          <a:p>
            <a:endParaRPr lang="en-US" baseline="0" dirty="0"/>
          </a:p>
          <a:p>
            <a:r>
              <a:rPr lang="en-US" b="1" baseline="0" dirty="0"/>
              <a:t>What to say</a:t>
            </a:r>
            <a:endParaRPr lang="en-US" b="1" dirty="0"/>
          </a:p>
          <a:p>
            <a:r>
              <a:rPr lang="en-US" dirty="0"/>
              <a:t>We talk about this in the context of transition to kindergarten, but this is the secret sauce for any transition a person might make. </a:t>
            </a:r>
          </a:p>
          <a:p>
            <a:endParaRPr lang="en-US" dirty="0"/>
          </a:p>
          <a:p>
            <a:r>
              <a:rPr lang="en-US" b="1" dirty="0"/>
              <a:t>Presenter note: </a:t>
            </a:r>
            <a:r>
              <a:rPr lang="en-US" dirty="0"/>
              <a:t>you could stop at this moment and have people reflect on any recent transition that they have gone through. Maybe they recently retired.. Moved.. Got a new job.. Became a new parent or a new grandparent.. Any big life transition experience.  You can ask them to talk about what made it successful – or not. </a:t>
            </a:r>
          </a:p>
          <a:p>
            <a:endParaRPr lang="en-US" dirty="0"/>
          </a:p>
          <a:p>
            <a:r>
              <a:rPr lang="en-US" b="1" dirty="0"/>
              <a:t>Discussion debrief: </a:t>
            </a:r>
            <a:r>
              <a:rPr lang="en-US" dirty="0"/>
              <a:t>Usually what comes out is that they have had (on screen) information – they knew what was happening and what to expect, relationships – they had positive relationships where they started and where they ended, and alignment. There was some consistency that they could rely on.  If these topics don’t come out in the debrief, you can bring them up here.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What to say</a:t>
            </a:r>
            <a:endParaRPr lang="en-US" b="1" dirty="0"/>
          </a:p>
          <a:p>
            <a:r>
              <a:rPr lang="en-US" dirty="0"/>
              <a:t>Transitions</a:t>
            </a:r>
            <a:r>
              <a:rPr lang="en-US" baseline="0" dirty="0"/>
              <a:t> are hard, but we actually know a lot about how to facilitate effective transitions – we do it everyday!  These three ingredients are what make a transition successful for children as well. </a:t>
            </a:r>
          </a:p>
          <a:p>
            <a:endParaRPr lang="en-US" baseline="0" dirty="0">
              <a:solidFill>
                <a:srgbClr val="FF0000"/>
              </a:solidFill>
            </a:endParaRPr>
          </a:p>
          <a:p>
            <a:r>
              <a:rPr lang="en-US" baseline="0" dirty="0"/>
              <a:t>As adults, we can make these things happen on our own, but children need our help.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charset="0"/>
                <a:ea typeface="ＭＳ Ｐゴシック" charset="0"/>
                <a:cs typeface="ＭＳ Ｐゴシック" charset="0"/>
              </a:rPr>
              <a:t>REFERENCE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108" charset="0"/>
                <a:ea typeface="ＭＳ Ｐゴシック" pitchFamily="-108" charset="-128"/>
                <a:cs typeface="ＭＳ Ｐゴシック" pitchFamily="-108" charset="-128"/>
              </a:rPr>
              <a:t>Pianta, R.C., &amp; Kraft-Sayre, M. (2003). </a:t>
            </a:r>
            <a:r>
              <a:rPr lang="en-US" sz="1200" i="1" kern="1200" dirty="0">
                <a:solidFill>
                  <a:schemeClr val="tx1"/>
                </a:solidFill>
                <a:effectLst/>
                <a:latin typeface="Arial" pitchFamily="-108" charset="0"/>
                <a:ea typeface="ＭＳ Ｐゴシック" pitchFamily="-108" charset="-128"/>
                <a:cs typeface="ＭＳ Ｐゴシック" pitchFamily="-108" charset="-128"/>
              </a:rPr>
              <a:t>Successful kindergarten transition. </a:t>
            </a:r>
            <a:r>
              <a:rPr lang="en-US" sz="1200" kern="1200" dirty="0">
                <a:solidFill>
                  <a:schemeClr val="tx1"/>
                </a:solidFill>
                <a:effectLst/>
                <a:latin typeface="Arial" pitchFamily="-108" charset="0"/>
                <a:ea typeface="ＭＳ Ｐゴシック" pitchFamily="-108" charset="-128"/>
                <a:cs typeface="ＭＳ Ｐゴシック" pitchFamily="-108" charset="-128"/>
              </a:rPr>
              <a:t>Baltimore, MD: Paul H. Brookes Publishing Co., Inc.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029EB1A5-BF7E-224F-8043-C504B8AF34AC}" type="slidenum">
              <a:rPr lang="en-US" smtClean="0"/>
              <a:pPr>
                <a:defRPr/>
              </a:pPr>
              <a:t>18</a:t>
            </a:fld>
            <a:endParaRPr lang="en-US" dirty="0"/>
          </a:p>
        </p:txBody>
      </p:sp>
    </p:spTree>
    <p:extLst>
      <p:ext uri="{BB962C8B-B14F-4D97-AF65-F5344CB8AC3E}">
        <p14:creationId xmlns:p14="http://schemas.microsoft.com/office/powerpoint/2010/main" val="3421199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charset="0"/>
                <a:ea typeface="ＭＳ Ｐゴシック" charset="0"/>
                <a:cs typeface="ＭＳ Ｐゴシック" charset="0"/>
              </a:rPr>
              <a:t>Objective</a:t>
            </a:r>
          </a:p>
          <a:p>
            <a:pPr eaLnBrk="1" hangingPunct="1"/>
            <a:r>
              <a:rPr lang="en-US" dirty="0">
                <a:latin typeface="Arial" charset="0"/>
                <a:ea typeface="ＭＳ Ｐゴシック" charset="0"/>
                <a:cs typeface="ＭＳ Ｐゴシック" charset="0"/>
              </a:rPr>
              <a:t>To convey that only a child-focused view of school readiness is inadequate</a:t>
            </a:r>
          </a:p>
          <a:p>
            <a:pPr eaLnBrk="1" hangingPunct="1"/>
            <a:endParaRPr lang="en-US" b="1" dirty="0">
              <a:latin typeface="Arial" charset="0"/>
              <a:ea typeface="ＭＳ Ｐゴシック" charset="0"/>
              <a:cs typeface="ＭＳ Ｐゴシック" charset="0"/>
            </a:endParaRPr>
          </a:p>
          <a:p>
            <a:pPr eaLnBrk="1" hangingPunct="1"/>
            <a:r>
              <a:rPr lang="en-US" b="1" dirty="0">
                <a:latin typeface="Arial" charset="0"/>
                <a:ea typeface="ＭＳ Ｐゴシック" charset="0"/>
                <a:cs typeface="ＭＳ Ｐゴシック" charset="0"/>
              </a:rPr>
              <a:t>What to say</a:t>
            </a:r>
          </a:p>
          <a:p>
            <a:pPr eaLnBrk="1" hangingPunct="1"/>
            <a:r>
              <a:rPr lang="en-US" dirty="0">
                <a:latin typeface="Arial" charset="0"/>
                <a:ea typeface="ＭＳ Ｐゴシック" charset="0"/>
                <a:cs typeface="ＭＳ Ｐゴシック" charset="0"/>
              </a:rPr>
              <a:t>This is what we would call an inadequate view of transition.  It’s getting the child from this program to that program.</a:t>
            </a:r>
          </a:p>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Often school readiness, and its measurement, is thought of as simply a set of skills that kids need, such as knowing the alphabet</a:t>
            </a:r>
            <a:r>
              <a:rPr lang="en-US" baseline="0" dirty="0">
                <a:latin typeface="Arial" charset="0"/>
                <a:ea typeface="ＭＳ Ｐゴシック" charset="0"/>
                <a:cs typeface="ＭＳ Ｐゴシック" charset="0"/>
              </a:rPr>
              <a:t>. However,  </a:t>
            </a:r>
            <a:r>
              <a:rPr lang="en-US" altLang="ja-JP" dirty="0">
                <a:latin typeface="Arial" charset="0"/>
                <a:ea typeface="ＭＳ Ｐゴシック" charset="0"/>
                <a:cs typeface="ＭＳ Ｐゴシック" charset="0"/>
              </a:rPr>
              <a:t>this perspective ignores the fact that children</a:t>
            </a:r>
            <a:r>
              <a:rPr lang="ja-JP" altLang="en-US">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learning is dynamic and heavily influenced by what</a:t>
            </a:r>
            <a:r>
              <a:rPr lang="ja-JP" altLang="en-US">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happening and available around them in the classroom or at home.</a:t>
            </a:r>
            <a:endParaRPr lang="en-US" b="1" dirty="0">
              <a:latin typeface="Arial" charset="0"/>
              <a:ea typeface="ＭＳ Ｐゴシック" charset="0"/>
              <a:cs typeface="ＭＳ Ｐゴシック" charset="0"/>
            </a:endParaRPr>
          </a:p>
          <a:p>
            <a:pPr eaLnBrk="1" hangingPunct="1"/>
            <a:endParaRPr lang="en-US" b="0" dirty="0">
              <a:latin typeface="Arial" charset="0"/>
              <a:ea typeface="ＭＳ Ｐゴシック" charset="0"/>
              <a:cs typeface="ＭＳ Ｐゴシック" charset="0"/>
            </a:endParaRPr>
          </a:p>
          <a:p>
            <a:pPr eaLnBrk="1" hangingPunct="1"/>
            <a:r>
              <a:rPr lang="en-US" b="0" baseline="0" dirty="0">
                <a:latin typeface="Arial" charset="0"/>
                <a:ea typeface="ＭＳ Ｐゴシック" charset="0"/>
                <a:cs typeface="ＭＳ Ｐゴシック" charset="0"/>
              </a:rPr>
              <a:t>Relationships and alignment between settings are important.  The old way of thinking about transitions is inadequate. </a:t>
            </a:r>
          </a:p>
          <a:p>
            <a:pPr eaLnBrk="1" hangingPunct="1"/>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7BE35E5C-CC40-3B43-9B22-AA556674ACE8}" type="slidenum">
              <a:rPr lang="en-US" smtClean="0"/>
              <a:t>19</a:t>
            </a:fld>
            <a:endParaRPr lang="en-US" dirty="0"/>
          </a:p>
        </p:txBody>
      </p:sp>
    </p:spTree>
    <p:extLst>
      <p:ext uri="{BB962C8B-B14F-4D97-AF65-F5344CB8AC3E}">
        <p14:creationId xmlns:p14="http://schemas.microsoft.com/office/powerpoint/2010/main" val="297696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377288"/>
          </a:xfrm>
        </p:spPr>
        <p:txBody>
          <a:bodyPr/>
          <a:lstStyle/>
          <a:p>
            <a:pPr marL="300029" lvl="1" indent="-174699"/>
            <a:r>
              <a:rPr lang="en-US" sz="1000" b="1" dirty="0"/>
              <a:t>What to say:</a:t>
            </a:r>
          </a:p>
          <a:p>
            <a:pPr marL="300029" lvl="1" indent="-174699"/>
            <a:r>
              <a:rPr lang="en-US" sz="1000" dirty="0"/>
              <a:t>Here is what we’ll be doing today –</a:t>
            </a:r>
          </a:p>
          <a:p>
            <a:pPr marL="300029" marR="0" lvl="1" indent="-174699" algn="l" defTabSz="914400" rtl="0" eaLnBrk="0" fontAlgn="base" latinLnBrk="0" hangingPunct="0">
              <a:lnSpc>
                <a:spcPct val="100000"/>
              </a:lnSpc>
              <a:spcBef>
                <a:spcPct val="30000"/>
              </a:spcBef>
              <a:spcAft>
                <a:spcPct val="0"/>
              </a:spcAft>
              <a:buClrTx/>
              <a:buSzTx/>
              <a:buFontTx/>
              <a:buNone/>
              <a:tabLst/>
              <a:defRPr/>
            </a:pPr>
            <a:r>
              <a:rPr lang="en-US" sz="1000" dirty="0"/>
              <a:t>We will start with an opening activity that will help us connect to today’s content, and we will do that in just a minute with an opening question.</a:t>
            </a:r>
          </a:p>
          <a:p>
            <a:pPr marL="300029" marR="0" lvl="1" indent="-174699" algn="l" defTabSz="914400" rtl="0" eaLnBrk="0" fontAlgn="base" latinLnBrk="0" hangingPunct="0">
              <a:lnSpc>
                <a:spcPct val="100000"/>
              </a:lnSpc>
              <a:spcBef>
                <a:spcPct val="30000"/>
              </a:spcBef>
              <a:spcAft>
                <a:spcPct val="0"/>
              </a:spcAft>
              <a:buClrTx/>
              <a:buSzTx/>
              <a:buFontTx/>
              <a:buNone/>
              <a:tabLst/>
              <a:defRPr/>
            </a:pPr>
            <a:r>
              <a:rPr lang="en-US" sz="1000" dirty="0"/>
              <a:t>Then we will talk about recent research focused transitions to kindergarten and why we care about this transition experience.</a:t>
            </a:r>
          </a:p>
          <a:p>
            <a:pPr marL="300029" marR="0" lvl="1" indent="-174699" algn="l" defTabSz="914400" rtl="0" eaLnBrk="0" fontAlgn="base" latinLnBrk="0" hangingPunct="0">
              <a:lnSpc>
                <a:spcPct val="100000"/>
              </a:lnSpc>
              <a:spcBef>
                <a:spcPct val="30000"/>
              </a:spcBef>
              <a:spcAft>
                <a:spcPct val="0"/>
              </a:spcAft>
              <a:buClrTx/>
              <a:buSzTx/>
              <a:buFontTx/>
              <a:buNone/>
              <a:tabLst/>
              <a:defRPr/>
            </a:pPr>
            <a:r>
              <a:rPr lang="en-US" sz="1000" dirty="0"/>
              <a:t>We will also talk about how we conceptualize effective transitions for children and families.</a:t>
            </a:r>
          </a:p>
          <a:p>
            <a:pPr marL="300029" marR="0" lvl="1" indent="-174699" algn="l" defTabSz="914400" rtl="0" eaLnBrk="0" fontAlgn="base" latinLnBrk="0" hangingPunct="0">
              <a:lnSpc>
                <a:spcPct val="100000"/>
              </a:lnSpc>
              <a:spcBef>
                <a:spcPct val="30000"/>
              </a:spcBef>
              <a:spcAft>
                <a:spcPct val="0"/>
              </a:spcAft>
              <a:buClrTx/>
              <a:buSzTx/>
              <a:buFontTx/>
              <a:buNone/>
              <a:tabLst/>
              <a:defRPr/>
            </a:pPr>
            <a:r>
              <a:rPr lang="en-US" sz="1000" dirty="0"/>
              <a:t>And of course we will share ideas about building successful transitions.</a:t>
            </a:r>
          </a:p>
          <a:p>
            <a:pPr marL="300029" marR="0" lvl="1" indent="-174699" algn="l" defTabSz="914400" rtl="0" eaLnBrk="0" fontAlgn="base" latinLnBrk="0" hangingPunct="0">
              <a:lnSpc>
                <a:spcPct val="100000"/>
              </a:lnSpc>
              <a:spcBef>
                <a:spcPct val="30000"/>
              </a:spcBef>
              <a:spcAft>
                <a:spcPct val="0"/>
              </a:spcAft>
              <a:buClrTx/>
              <a:buSzTx/>
              <a:buFontTx/>
              <a:buNone/>
              <a:tabLst/>
              <a:defRPr/>
            </a:pPr>
            <a:endParaRPr lang="en-US" sz="1000" dirty="0"/>
          </a:p>
          <a:p>
            <a:pPr marL="300029" marR="0" lvl="1" indent="-174699" algn="l" defTabSz="914400" rtl="0" eaLnBrk="0" fontAlgn="base" latinLnBrk="0" hangingPunct="0">
              <a:lnSpc>
                <a:spcPct val="100000"/>
              </a:lnSpc>
              <a:spcBef>
                <a:spcPct val="30000"/>
              </a:spcBef>
              <a:spcAft>
                <a:spcPct val="0"/>
              </a:spcAft>
              <a:buClrTx/>
              <a:buSzTx/>
              <a:buFontTx/>
              <a:buNone/>
              <a:tabLst/>
              <a:defRPr/>
            </a:pPr>
            <a:r>
              <a:rPr lang="en-US" sz="1000" b="1" dirty="0"/>
              <a:t>Presenter Note: </a:t>
            </a:r>
            <a:r>
              <a:rPr lang="en-US" sz="1000" dirty="0"/>
              <a:t>The slide deck can be tailored to your audience depending on how much time you have. You can hide some slides or rearrange the order of slides to meet your audience’s needs but, in our experience with delivering this content, these are the key issues and topics that should be included to cover this content and promote the importance of supporting effective kindergarten transitions. </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B68F5-C012-4983-9D41-569CC1EE93A7}" type="slidenum">
              <a:rPr lang="en-US" smtClean="0"/>
              <a:pPr/>
              <a:t>2</a:t>
            </a:fld>
            <a:endParaRPr lang="en-US" dirty="0"/>
          </a:p>
        </p:txBody>
      </p:sp>
    </p:spTree>
    <p:extLst>
      <p:ext uri="{BB962C8B-B14F-4D97-AF65-F5344CB8AC3E}">
        <p14:creationId xmlns:p14="http://schemas.microsoft.com/office/powerpoint/2010/main" val="3220611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2964" eaLnBrk="0" hangingPunct="0">
              <a:defRPr sz="1600">
                <a:solidFill>
                  <a:schemeClr val="tx1"/>
                </a:solidFill>
                <a:latin typeface="Arial" charset="0"/>
                <a:ea typeface="ＭＳ Ｐゴシック" charset="0"/>
                <a:cs typeface="ＭＳ Ｐゴシック" charset="0"/>
              </a:defRPr>
            </a:lvl1pPr>
            <a:lvl2pPr marL="746371" indent="-287066" defTabSz="932964" eaLnBrk="0" hangingPunct="0">
              <a:defRPr sz="1600">
                <a:solidFill>
                  <a:schemeClr val="tx1"/>
                </a:solidFill>
                <a:latin typeface="Arial" charset="0"/>
                <a:ea typeface="ＭＳ Ｐゴシック" charset="0"/>
              </a:defRPr>
            </a:lvl2pPr>
            <a:lvl3pPr marL="1148263" indent="-229653" defTabSz="932964" eaLnBrk="0" hangingPunct="0">
              <a:defRPr sz="1600">
                <a:solidFill>
                  <a:schemeClr val="tx1"/>
                </a:solidFill>
                <a:latin typeface="Arial" charset="0"/>
                <a:ea typeface="ＭＳ Ｐゴシック" charset="0"/>
              </a:defRPr>
            </a:lvl3pPr>
            <a:lvl4pPr marL="1607569" indent="-229653" defTabSz="932964" eaLnBrk="0" hangingPunct="0">
              <a:defRPr sz="1600">
                <a:solidFill>
                  <a:schemeClr val="tx1"/>
                </a:solidFill>
                <a:latin typeface="Arial" charset="0"/>
                <a:ea typeface="ＭＳ Ｐゴシック" charset="0"/>
              </a:defRPr>
            </a:lvl4pPr>
            <a:lvl5pPr marL="2066874" indent="-229653" defTabSz="932964" eaLnBrk="0" hangingPunct="0">
              <a:defRPr sz="1600">
                <a:solidFill>
                  <a:schemeClr val="tx1"/>
                </a:solidFill>
                <a:latin typeface="Arial" charset="0"/>
                <a:ea typeface="ＭＳ Ｐゴシック" charset="0"/>
              </a:defRPr>
            </a:lvl5pPr>
            <a:lvl6pPr marL="2526179" indent="-229653" defTabSz="932964" eaLnBrk="0" fontAlgn="base" hangingPunct="0">
              <a:spcBef>
                <a:spcPct val="0"/>
              </a:spcBef>
              <a:spcAft>
                <a:spcPct val="0"/>
              </a:spcAft>
              <a:defRPr sz="1600">
                <a:solidFill>
                  <a:schemeClr val="tx1"/>
                </a:solidFill>
                <a:latin typeface="Arial" charset="0"/>
                <a:ea typeface="ＭＳ Ｐゴシック" charset="0"/>
              </a:defRPr>
            </a:lvl6pPr>
            <a:lvl7pPr marL="2985485" indent="-229653" defTabSz="932964" eaLnBrk="0" fontAlgn="base" hangingPunct="0">
              <a:spcBef>
                <a:spcPct val="0"/>
              </a:spcBef>
              <a:spcAft>
                <a:spcPct val="0"/>
              </a:spcAft>
              <a:defRPr sz="1600">
                <a:solidFill>
                  <a:schemeClr val="tx1"/>
                </a:solidFill>
                <a:latin typeface="Arial" charset="0"/>
                <a:ea typeface="ＭＳ Ｐゴシック" charset="0"/>
              </a:defRPr>
            </a:lvl7pPr>
            <a:lvl8pPr marL="3444789" indent="-229653" defTabSz="932964" eaLnBrk="0" fontAlgn="base" hangingPunct="0">
              <a:spcBef>
                <a:spcPct val="0"/>
              </a:spcBef>
              <a:spcAft>
                <a:spcPct val="0"/>
              </a:spcAft>
              <a:defRPr sz="1600">
                <a:solidFill>
                  <a:schemeClr val="tx1"/>
                </a:solidFill>
                <a:latin typeface="Arial" charset="0"/>
                <a:ea typeface="ＭＳ Ｐゴシック" charset="0"/>
              </a:defRPr>
            </a:lvl8pPr>
            <a:lvl9pPr marL="3904094" indent="-229653" defTabSz="932964"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8C6D9911-FC2E-7D44-BE77-0A976D34635B}" type="slidenum">
              <a:rPr lang="en-US" sz="1200"/>
              <a:pPr eaLnBrk="1" hangingPunct="1"/>
              <a:t>20</a:t>
            </a:fld>
            <a:endParaRPr lang="en-US" sz="1200" dirty="0"/>
          </a:p>
        </p:txBody>
      </p:sp>
      <p:sp>
        <p:nvSpPr>
          <p:cNvPr id="62466" name="Rectangle 2"/>
          <p:cNvSpPr>
            <a:spLocks noGrp="1" noRot="1" noChangeAspect="1" noChangeArrowheads="1" noTextEdit="1"/>
          </p:cNvSpPr>
          <p:nvPr>
            <p:ph type="sldImg"/>
          </p:nvPr>
        </p:nvSpPr>
        <p:spPr>
          <a:xfrm>
            <a:off x="1470025" y="342900"/>
            <a:ext cx="4083050" cy="2297113"/>
          </a:xfrm>
          <a:ln/>
        </p:spPr>
      </p:sp>
      <p:sp>
        <p:nvSpPr>
          <p:cNvPr id="62467" name="Rectangle 3"/>
          <p:cNvSpPr>
            <a:spLocks noGrp="1" noChangeArrowheads="1"/>
          </p:cNvSpPr>
          <p:nvPr>
            <p:ph type="body" idx="1"/>
          </p:nvPr>
        </p:nvSpPr>
        <p:spPr>
          <a:xfrm>
            <a:off x="702310" y="2851709"/>
            <a:ext cx="5618480" cy="51536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dirty="0">
                <a:latin typeface="Arial" charset="0"/>
                <a:ea typeface="ＭＳ Ｐゴシック" charset="0"/>
                <a:cs typeface="ＭＳ Ｐゴシック" charset="0"/>
              </a:rPr>
              <a:t>Objective</a:t>
            </a:r>
          </a:p>
          <a:p>
            <a:pPr eaLnBrk="1" hangingPunct="1"/>
            <a:r>
              <a:rPr lang="en-US" dirty="0">
                <a:latin typeface="Arial" charset="0"/>
                <a:ea typeface="ＭＳ Ｐゴシック" charset="0"/>
                <a:cs typeface="ＭＳ Ｐゴシック" charset="0"/>
              </a:rPr>
              <a:t>To convey the complexity of the factors that all contribute to school</a:t>
            </a:r>
            <a:r>
              <a:rPr lang="en-US" baseline="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readiness for children and the resources that are needed. Also, to tie in examples from participants</a:t>
            </a:r>
            <a:r>
              <a:rPr lang="ja-JP" altLang="en-US">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exercise about transitions from their own lives.</a:t>
            </a:r>
          </a:p>
          <a:p>
            <a:pPr eaLnBrk="1" hangingPunct="1"/>
            <a:endParaRPr lang="en-US" b="1" dirty="0">
              <a:latin typeface="Arial" charset="0"/>
              <a:ea typeface="ＭＳ Ｐゴシック" charset="0"/>
              <a:cs typeface="ＭＳ Ｐゴシック" charset="0"/>
            </a:endParaRPr>
          </a:p>
          <a:p>
            <a:pPr eaLnBrk="1" hangingPunct="1"/>
            <a:r>
              <a:rPr lang="en-US" b="1" dirty="0">
                <a:latin typeface="Arial" charset="0"/>
                <a:ea typeface="ＭＳ Ｐゴシック" charset="0"/>
                <a:cs typeface="ＭＳ Ｐゴシック" charset="0"/>
              </a:rPr>
              <a:t>What to say:</a:t>
            </a:r>
          </a:p>
          <a:p>
            <a:pPr eaLnBrk="1" hangingPunct="1"/>
            <a:r>
              <a:rPr lang="en-US" dirty="0">
                <a:latin typeface="Arial" charset="0"/>
                <a:ea typeface="ＭＳ Ｐゴシック" charset="0"/>
                <a:cs typeface="ＭＳ Ｐゴシック" charset="0"/>
              </a:rPr>
              <a:t>Research has found that it is more useful to take an interactive and connected view of transitions. </a:t>
            </a:r>
          </a:p>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In other words, there are both </a:t>
            </a:r>
            <a:r>
              <a:rPr lang="en-US" b="1" dirty="0">
                <a:latin typeface="Arial" charset="0"/>
                <a:ea typeface="ＭＳ Ｐゴシック" charset="0"/>
                <a:cs typeface="ＭＳ Ｐゴシック" charset="0"/>
              </a:rPr>
              <a:t>relational </a:t>
            </a:r>
            <a:r>
              <a:rPr lang="en-US" dirty="0">
                <a:latin typeface="Arial" charset="0"/>
                <a:ea typeface="ＭＳ Ｐゴシック" charset="0"/>
                <a:cs typeface="ＭＳ Ｐゴシック" charset="0"/>
              </a:rPr>
              <a:t>and </a:t>
            </a:r>
            <a:r>
              <a:rPr lang="en-US" b="1" dirty="0">
                <a:latin typeface="Arial" charset="0"/>
                <a:ea typeface="ＭＳ Ｐゴシック" charset="0"/>
                <a:cs typeface="ＭＳ Ｐゴシック" charset="0"/>
              </a:rPr>
              <a:t>informational </a:t>
            </a:r>
            <a:r>
              <a:rPr lang="en-US" dirty="0">
                <a:latin typeface="Arial" charset="0"/>
                <a:ea typeface="ＭＳ Ｐゴシック" charset="0"/>
                <a:cs typeface="ＭＳ Ｐゴシック" charset="0"/>
              </a:rPr>
              <a:t>links between children and the people and community around them, just like the examples from adult life.</a:t>
            </a:r>
          </a:p>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There is a great web of potential supports that we as educators can tap into.  We want to think about the people involved and how they can connect with each other.  We want to think about the educators, for example, in a head start program connecting with the educators in a school.  We want to think about families in your Head Start or child care, and connecting them with families in their kindergarten classrooms.   You might find out which children from your program are going to the same kindergarten classroom and try to connect their families. </a:t>
            </a:r>
          </a:p>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There was a great study by Brian Vaughn out of Vanderbilt many years ago where he showed that if a child transitions from preschool to kindergarten with just one other child that they know and could be a friend, that that would be a predictor for social emotional and even academic success. We really want to underscore those peer relationships as well. </a:t>
            </a:r>
          </a:p>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This framework, and not the child-focused framework, should then guide best practices for transition planning.</a:t>
            </a:r>
          </a:p>
          <a:p>
            <a:pPr eaLnBrk="1" hangingPunct="1"/>
            <a:endParaRPr lang="en-US" dirty="0">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Arial" charset="0"/>
                <a:ea typeface="ＭＳ Ｐゴシック" charset="0"/>
                <a:cs typeface="ＭＳ Ｐゴシック" charset="0"/>
              </a:rPr>
              <a:t>REFERENCE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108" charset="0"/>
                <a:ea typeface="ＭＳ Ｐゴシック" pitchFamily="-108" charset="-128"/>
                <a:cs typeface="ＭＳ Ｐゴシック" pitchFamily="-108" charset="-128"/>
              </a:rPr>
              <a:t>Rimm-Kaufman, S. E., Pianta, R. C., &amp; Cox, M. J. (2000).Teachers’ judgments of problems in the transition to kindergarten. Early Childhood Research Quarterly, 15(2), 147–166. </a:t>
            </a: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660160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eaLnBrk="1" hangingPunct="1"/>
            <a:r>
              <a:rPr lang="en-US" b="1" dirty="0">
                <a:latin typeface="Arial" charset="0"/>
                <a:ea typeface="ＭＳ Ｐゴシック" charset="0"/>
                <a:cs typeface="ＭＳ Ｐゴシック" charset="0"/>
              </a:rPr>
              <a:t>What to say:</a:t>
            </a:r>
          </a:p>
          <a:p>
            <a:pPr eaLnBrk="1" hangingPunct="1"/>
            <a:r>
              <a:rPr lang="en-US" dirty="0">
                <a:latin typeface="Arial" charset="0"/>
                <a:ea typeface="ＭＳ Ｐゴシック" charset="0"/>
                <a:cs typeface="ＭＳ Ｐゴシック" charset="0"/>
              </a:rPr>
              <a:t>We</a:t>
            </a:r>
            <a:r>
              <a:rPr lang="en-US" altLang="ja-JP" dirty="0">
                <a:latin typeface="Arial" charset="0"/>
                <a:ea typeface="ＭＳ Ｐゴシック" charset="0"/>
                <a:cs typeface="ＭＳ Ｐゴシック" charset="0"/>
              </a:rPr>
              <a:t> will talk about four key sets of connections today, all of which contribute to the transition process. Then, we will discuss examples of how these connections can be used within this transition framework.</a:t>
            </a:r>
          </a:p>
          <a:p>
            <a:endParaRPr lang="en-US" dirty="0"/>
          </a:p>
        </p:txBody>
      </p:sp>
      <p:sp>
        <p:nvSpPr>
          <p:cNvPr id="4" name="Slide Number Placeholder 3"/>
          <p:cNvSpPr>
            <a:spLocks noGrp="1"/>
          </p:cNvSpPr>
          <p:nvPr>
            <p:ph type="sldNum" sz="quarter" idx="10"/>
          </p:nvPr>
        </p:nvSpPr>
        <p:spPr/>
        <p:txBody>
          <a:bodyPr/>
          <a:lstStyle/>
          <a:p>
            <a:pPr>
              <a:defRPr/>
            </a:pPr>
            <a:fld id="{029EB1A5-BF7E-224F-8043-C504B8AF34AC}" type="slidenum">
              <a:rPr lang="en-US" smtClean="0"/>
              <a:pPr>
                <a:defRPr/>
              </a:pPr>
              <a:t>21</a:t>
            </a:fld>
            <a:endParaRPr lang="en-US" dirty="0"/>
          </a:p>
        </p:txBody>
      </p:sp>
    </p:spTree>
    <p:extLst>
      <p:ext uri="{BB962C8B-B14F-4D97-AF65-F5344CB8AC3E}">
        <p14:creationId xmlns:p14="http://schemas.microsoft.com/office/powerpoint/2010/main" val="2512019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827" eaLnBrk="0" hangingPunct="0">
              <a:defRPr sz="1600">
                <a:solidFill>
                  <a:schemeClr val="tx1"/>
                </a:solidFill>
                <a:latin typeface="Arial" charset="0"/>
                <a:ea typeface="ＭＳ Ｐゴシック" charset="0"/>
                <a:cs typeface="ＭＳ Ｐゴシック" charset="0"/>
              </a:defRPr>
            </a:lvl1pPr>
            <a:lvl2pPr marL="746261" indent="-287024" defTabSz="932827" eaLnBrk="0" hangingPunct="0">
              <a:defRPr sz="1600">
                <a:solidFill>
                  <a:schemeClr val="tx1"/>
                </a:solidFill>
                <a:latin typeface="Arial" charset="0"/>
                <a:ea typeface="ＭＳ Ｐゴシック" charset="0"/>
              </a:defRPr>
            </a:lvl2pPr>
            <a:lvl3pPr marL="1148094" indent="-229619" defTabSz="932827" eaLnBrk="0" hangingPunct="0">
              <a:defRPr sz="1600">
                <a:solidFill>
                  <a:schemeClr val="tx1"/>
                </a:solidFill>
                <a:latin typeface="Arial" charset="0"/>
                <a:ea typeface="ＭＳ Ｐゴシック" charset="0"/>
              </a:defRPr>
            </a:lvl3pPr>
            <a:lvl4pPr marL="1607330" indent="-229619" defTabSz="932827" eaLnBrk="0" hangingPunct="0">
              <a:defRPr sz="1600">
                <a:solidFill>
                  <a:schemeClr val="tx1"/>
                </a:solidFill>
                <a:latin typeface="Arial" charset="0"/>
                <a:ea typeface="ＭＳ Ｐゴシック" charset="0"/>
              </a:defRPr>
            </a:lvl4pPr>
            <a:lvl5pPr marL="2066568" indent="-229619" defTabSz="932827" eaLnBrk="0" hangingPunct="0">
              <a:defRPr sz="1600">
                <a:solidFill>
                  <a:schemeClr val="tx1"/>
                </a:solidFill>
                <a:latin typeface="Arial" charset="0"/>
                <a:ea typeface="ＭＳ Ｐゴシック" charset="0"/>
              </a:defRPr>
            </a:lvl5pPr>
            <a:lvl6pPr marL="2525805" indent="-229619" defTabSz="932827" eaLnBrk="0" fontAlgn="base" hangingPunct="0">
              <a:spcBef>
                <a:spcPct val="0"/>
              </a:spcBef>
              <a:spcAft>
                <a:spcPct val="0"/>
              </a:spcAft>
              <a:defRPr sz="1600">
                <a:solidFill>
                  <a:schemeClr val="tx1"/>
                </a:solidFill>
                <a:latin typeface="Arial" charset="0"/>
                <a:ea typeface="ＭＳ Ｐゴシック" charset="0"/>
              </a:defRPr>
            </a:lvl6pPr>
            <a:lvl7pPr marL="2985042" indent="-229619" defTabSz="932827" eaLnBrk="0" fontAlgn="base" hangingPunct="0">
              <a:spcBef>
                <a:spcPct val="0"/>
              </a:spcBef>
              <a:spcAft>
                <a:spcPct val="0"/>
              </a:spcAft>
              <a:defRPr sz="1600">
                <a:solidFill>
                  <a:schemeClr val="tx1"/>
                </a:solidFill>
                <a:latin typeface="Arial" charset="0"/>
                <a:ea typeface="ＭＳ Ｐゴシック" charset="0"/>
              </a:defRPr>
            </a:lvl7pPr>
            <a:lvl8pPr marL="3444280" indent="-229619" defTabSz="932827" eaLnBrk="0" fontAlgn="base" hangingPunct="0">
              <a:spcBef>
                <a:spcPct val="0"/>
              </a:spcBef>
              <a:spcAft>
                <a:spcPct val="0"/>
              </a:spcAft>
              <a:defRPr sz="1600">
                <a:solidFill>
                  <a:schemeClr val="tx1"/>
                </a:solidFill>
                <a:latin typeface="Arial" charset="0"/>
                <a:ea typeface="ＭＳ Ｐゴシック" charset="0"/>
              </a:defRPr>
            </a:lvl8pPr>
            <a:lvl9pPr marL="3903517" indent="-229619" defTabSz="932827"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C3AC82E-F0E5-DC4F-9643-563CA80AB5F0}" type="slidenum">
              <a:rPr lang="en-US" sz="1200"/>
              <a:pPr eaLnBrk="1" hangingPunct="1"/>
              <a:t>22</a:t>
            </a:fld>
            <a:endParaRPr lang="en-US" sz="1200" dirty="0"/>
          </a:p>
        </p:txBody>
      </p:sp>
      <p:sp>
        <p:nvSpPr>
          <p:cNvPr id="78850" name="Rectangle 2"/>
          <p:cNvSpPr>
            <a:spLocks noGrp="1" noRot="1" noChangeAspect="1" noChangeArrowheads="1" noTextEdit="1"/>
          </p:cNvSpPr>
          <p:nvPr>
            <p:ph type="sldImg"/>
          </p:nvPr>
        </p:nvSpPr>
        <p:spPr>
          <a:xfrm>
            <a:off x="1935163" y="346075"/>
            <a:ext cx="3313112" cy="1865313"/>
          </a:xfrm>
          <a:ln/>
        </p:spPr>
      </p:sp>
      <p:sp>
        <p:nvSpPr>
          <p:cNvPr id="78851" name="Rectangle 3"/>
          <p:cNvSpPr>
            <a:spLocks noGrp="1" noChangeArrowheads="1"/>
          </p:cNvSpPr>
          <p:nvPr>
            <p:ph type="body" idx="1"/>
          </p:nvPr>
        </p:nvSpPr>
        <p:spPr>
          <a:xfrm>
            <a:off x="500419" y="2272334"/>
            <a:ext cx="6074032" cy="6687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a:latin typeface="Arial" charset="0"/>
                <a:ea typeface="ＭＳ Ｐゴシック" charset="0"/>
                <a:cs typeface="ＭＳ Ｐゴシック" charset="0"/>
              </a:rPr>
              <a:t>Objective:</a:t>
            </a:r>
          </a:p>
          <a:p>
            <a:pPr eaLnBrk="1" hangingPunct="1"/>
            <a:r>
              <a:rPr lang="en-US" dirty="0">
                <a:latin typeface="Arial" charset="0"/>
                <a:ea typeface="ＭＳ Ｐゴシック" charset="0"/>
                <a:cs typeface="ＭＳ Ｐゴシック" charset="0"/>
              </a:rPr>
              <a:t>Introduce participants to the four types of transition connections that should be fostered for successful transition planning</a:t>
            </a:r>
          </a:p>
          <a:p>
            <a:pPr eaLnBrk="1" hangingPunct="1"/>
            <a:endParaRPr lang="en-US" dirty="0">
              <a:latin typeface="Arial" charset="0"/>
              <a:ea typeface="ＭＳ Ｐゴシック" charset="0"/>
              <a:cs typeface="ＭＳ Ｐゴシック" charset="0"/>
            </a:endParaRPr>
          </a:p>
          <a:p>
            <a:pPr eaLnBrk="1" hangingPunct="1"/>
            <a:r>
              <a:rPr lang="en-US" b="1" dirty="0">
                <a:latin typeface="Arial" charset="0"/>
                <a:ea typeface="ＭＳ Ｐゴシック" charset="0"/>
                <a:cs typeface="ＭＳ Ｐゴシック" charset="0"/>
              </a:rPr>
              <a:t>What to say</a:t>
            </a:r>
          </a:p>
          <a:p>
            <a:pPr defTabSz="918611" eaLnBrk="1" hangingPunct="1">
              <a:defRPr/>
            </a:pPr>
            <a:r>
              <a:rPr lang="en-US" dirty="0">
                <a:latin typeface="Arial" charset="0"/>
                <a:ea typeface="ＭＳ Ｐゴシック" charset="0"/>
                <a:cs typeface="ＭＳ Ｐゴシック" charset="0"/>
              </a:rPr>
              <a:t>So this is where the real work starts, where teams will start brainstorming ideas and thinking about where they are strong and where they could use some work. These are the four types of transition connections that should be fostered for successful transition planning. Some examples of each are:</a:t>
            </a:r>
          </a:p>
          <a:p>
            <a:pPr eaLnBrk="1" hangingPunct="1"/>
            <a:endParaRPr lang="en-US" b="1" dirty="0">
              <a:latin typeface="Arial" charset="0"/>
              <a:ea typeface="ＭＳ Ｐゴシック" charset="0"/>
              <a:cs typeface="ＭＳ Ｐゴシック" charset="0"/>
            </a:endParaRPr>
          </a:p>
          <a:p>
            <a:pPr eaLnBrk="1" hangingPunct="1"/>
            <a:r>
              <a:rPr lang="en-US" b="1" dirty="0">
                <a:latin typeface="Arial" charset="0"/>
                <a:ea typeface="ＭＳ Ｐゴシック" charset="0"/>
                <a:cs typeface="ＭＳ Ｐゴシック" charset="0"/>
              </a:rPr>
              <a:t>Child-School</a:t>
            </a:r>
          </a:p>
          <a:p>
            <a:pPr marL="172239" indent="-172239" eaLnBrk="1" hangingPunct="1">
              <a:buFont typeface="Arial"/>
              <a:buChar char="•"/>
            </a:pPr>
            <a:r>
              <a:rPr lang="en-US" dirty="0">
                <a:latin typeface="Arial" charset="0"/>
                <a:ea typeface="ＭＳ Ｐゴシック" charset="0"/>
                <a:cs typeface="ＭＳ Ｐゴシック" charset="0"/>
              </a:rPr>
              <a:t>Making a video for children about kindergarten</a:t>
            </a:r>
          </a:p>
          <a:p>
            <a:pPr marL="172239" indent="-172239" eaLnBrk="1" hangingPunct="1">
              <a:buFont typeface="Arial"/>
              <a:buChar char="•"/>
            </a:pPr>
            <a:r>
              <a:rPr lang="en-US" dirty="0">
                <a:latin typeface="Arial" charset="0"/>
                <a:ea typeface="ＭＳ Ｐゴシック" charset="0"/>
                <a:cs typeface="ＭＳ Ｐゴシック" charset="0"/>
              </a:rPr>
              <a:t>Taking a field trip to a kindergarten classroom</a:t>
            </a:r>
          </a:p>
          <a:p>
            <a:pPr marL="172239" indent="-172239" eaLnBrk="1" hangingPunct="1">
              <a:buFont typeface="Arial"/>
              <a:buChar char="•"/>
            </a:pPr>
            <a:r>
              <a:rPr lang="en-US" dirty="0">
                <a:latin typeface="Arial" charset="0"/>
                <a:ea typeface="ＭＳ Ｐゴシック" charset="0"/>
                <a:cs typeface="ＭＳ Ｐゴシック" charset="0"/>
              </a:rPr>
              <a:t>Reading books about kindergarten</a:t>
            </a:r>
          </a:p>
          <a:p>
            <a:pPr marL="172239" indent="-172239" eaLnBrk="1" hangingPunct="1">
              <a:buFont typeface="Arial"/>
              <a:buChar char="•"/>
            </a:pPr>
            <a:endParaRPr lang="en-US" dirty="0">
              <a:latin typeface="Arial" charset="0"/>
              <a:ea typeface="ＭＳ Ｐゴシック" charset="0"/>
              <a:cs typeface="ＭＳ Ｐゴシック" charset="0"/>
            </a:endParaRPr>
          </a:p>
          <a:p>
            <a:pPr eaLnBrk="1" hangingPunct="1">
              <a:buFontTx/>
              <a:buNone/>
            </a:pPr>
            <a:r>
              <a:rPr lang="en-US" b="1" dirty="0">
                <a:latin typeface="Arial" charset="0"/>
                <a:ea typeface="ＭＳ Ｐゴシック" charset="0"/>
                <a:cs typeface="ＭＳ Ｐゴシック" charset="0"/>
              </a:rPr>
              <a:t>Family-School</a:t>
            </a:r>
          </a:p>
          <a:p>
            <a:pPr marL="172239" indent="-172239" eaLnBrk="1" hangingPunct="1">
              <a:buFont typeface="Arial"/>
              <a:buChar char="•"/>
            </a:pPr>
            <a:r>
              <a:rPr lang="en-US" dirty="0">
                <a:latin typeface="Arial" charset="0"/>
                <a:ea typeface="ＭＳ Ｐゴシック" charset="0"/>
                <a:cs typeface="ＭＳ Ｐゴシック" charset="0"/>
              </a:rPr>
              <a:t>Sending home learning activities to prepare for kindergarten</a:t>
            </a:r>
          </a:p>
          <a:p>
            <a:pPr marL="172239" indent="-172239" eaLnBrk="1" hangingPunct="1">
              <a:buFont typeface="Arial"/>
              <a:buChar char="•"/>
            </a:pPr>
            <a:r>
              <a:rPr lang="en-US" dirty="0">
                <a:latin typeface="Arial" charset="0"/>
                <a:ea typeface="ＭＳ Ｐゴシック" charset="0"/>
                <a:cs typeface="ＭＳ Ｐゴシック" charset="0"/>
              </a:rPr>
              <a:t>Having a kindergarten open house for families</a:t>
            </a:r>
          </a:p>
          <a:p>
            <a:pPr marL="172239" indent="-172239" eaLnBrk="1" hangingPunct="1">
              <a:buFont typeface="Arial"/>
              <a:buChar char="•"/>
            </a:pPr>
            <a:r>
              <a:rPr lang="en-US" dirty="0">
                <a:latin typeface="Arial" charset="0"/>
                <a:ea typeface="ＭＳ Ｐゴシック" charset="0"/>
                <a:cs typeface="ＭＳ Ｐゴシック" charset="0"/>
              </a:rPr>
              <a:t>Sending home transition information to families</a:t>
            </a:r>
          </a:p>
          <a:p>
            <a:pPr eaLnBrk="1" hangingPunct="1">
              <a:buFontTx/>
              <a:buNone/>
            </a:pPr>
            <a:endParaRPr lang="en-US" dirty="0">
              <a:latin typeface="Arial" charset="0"/>
              <a:ea typeface="ＭＳ Ｐゴシック" charset="0"/>
              <a:cs typeface="ＭＳ Ｐゴシック" charset="0"/>
            </a:endParaRPr>
          </a:p>
          <a:p>
            <a:pPr eaLnBrk="1" hangingPunct="1">
              <a:buFontTx/>
              <a:buNone/>
            </a:pPr>
            <a:r>
              <a:rPr lang="en-US" b="1" dirty="0">
                <a:latin typeface="Arial" charset="0"/>
                <a:ea typeface="ＭＳ Ｐゴシック" charset="0"/>
                <a:cs typeface="ＭＳ Ｐゴシック" charset="0"/>
              </a:rPr>
              <a:t>School-School </a:t>
            </a:r>
          </a:p>
          <a:p>
            <a:pPr marL="172239" indent="-172239" eaLnBrk="1" hangingPunct="1">
              <a:buFont typeface="Arial"/>
              <a:buChar char="•"/>
            </a:pPr>
            <a:r>
              <a:rPr lang="en-US" dirty="0">
                <a:latin typeface="Arial" charset="0"/>
                <a:ea typeface="ＭＳ Ｐゴシック" charset="0"/>
                <a:cs typeface="ＭＳ Ｐゴシック" charset="0"/>
              </a:rPr>
              <a:t>Teachers or administrators talking to one another about aligning curricula between preschool and kindergarten</a:t>
            </a:r>
          </a:p>
          <a:p>
            <a:pPr marL="172239" indent="-172239" eaLnBrk="1" hangingPunct="1">
              <a:buFont typeface="Arial"/>
              <a:buChar char="•"/>
            </a:pPr>
            <a:r>
              <a:rPr lang="en-US" dirty="0">
                <a:latin typeface="Arial" charset="0"/>
                <a:ea typeface="ＭＳ Ｐゴシック" charset="0"/>
                <a:cs typeface="ＭＳ Ｐゴシック" charset="0"/>
              </a:rPr>
              <a:t>Teachers or administrators communicating about assessments that will help inform kindergarten teachers</a:t>
            </a:r>
          </a:p>
          <a:p>
            <a:pPr marL="172239" indent="-172239" eaLnBrk="1" hangingPunct="1">
              <a:buFont typeface="Arial"/>
              <a:buChar char="•"/>
            </a:pPr>
            <a:r>
              <a:rPr lang="en-US" dirty="0">
                <a:latin typeface="Arial" charset="0"/>
                <a:ea typeface="ＭＳ Ｐゴシック" charset="0"/>
                <a:cs typeface="ＭＳ Ｐゴシック" charset="0"/>
              </a:rPr>
              <a:t>School personnel communicating about individual students</a:t>
            </a:r>
          </a:p>
          <a:p>
            <a:pPr eaLnBrk="1" hangingPunct="1">
              <a:buFontTx/>
              <a:buNone/>
            </a:pPr>
            <a:endParaRPr lang="en-US" b="1" dirty="0">
              <a:latin typeface="Arial" charset="0"/>
              <a:ea typeface="ＭＳ Ｐゴシック" charset="0"/>
              <a:cs typeface="ＭＳ Ｐゴシック" charset="0"/>
            </a:endParaRPr>
          </a:p>
          <a:p>
            <a:pPr eaLnBrk="1" hangingPunct="1">
              <a:buFontTx/>
              <a:buNone/>
            </a:pPr>
            <a:r>
              <a:rPr lang="en-US" b="1" dirty="0">
                <a:latin typeface="Arial" charset="0"/>
                <a:ea typeface="ＭＳ Ｐゴシック" charset="0"/>
                <a:cs typeface="ＭＳ Ｐゴシック" charset="0"/>
              </a:rPr>
              <a:t>Community-School</a:t>
            </a:r>
          </a:p>
          <a:p>
            <a:pPr marL="172239" indent="-172239" eaLnBrk="1" hangingPunct="1">
              <a:buFont typeface="Arial"/>
              <a:buChar char="•"/>
            </a:pPr>
            <a:r>
              <a:rPr lang="en-US" dirty="0">
                <a:latin typeface="Arial" charset="0"/>
                <a:ea typeface="ＭＳ Ｐゴシック" charset="0"/>
                <a:cs typeface="ＭＳ Ｐゴシック" charset="0"/>
              </a:rPr>
              <a:t>“Getting the word out”</a:t>
            </a:r>
          </a:p>
          <a:p>
            <a:pPr marL="172239" indent="-172239" eaLnBrk="1" hangingPunct="1">
              <a:buFont typeface="Arial"/>
              <a:buChar char="•"/>
            </a:pPr>
            <a:r>
              <a:rPr lang="en-US" dirty="0">
                <a:latin typeface="Arial" charset="0"/>
                <a:ea typeface="ＭＳ Ｐゴシック" charset="0"/>
                <a:cs typeface="ＭＳ Ｐゴシック" charset="0"/>
              </a:rPr>
              <a:t>PSAs</a:t>
            </a:r>
          </a:p>
          <a:p>
            <a:pPr marL="172239" indent="-172239" eaLnBrk="1" hangingPunct="1">
              <a:buFont typeface="Arial"/>
              <a:buChar char="•"/>
            </a:pPr>
            <a:r>
              <a:rPr lang="en-US" dirty="0">
                <a:latin typeface="Arial" charset="0"/>
                <a:ea typeface="ＭＳ Ｐゴシック" charset="0"/>
                <a:cs typeface="ＭＳ Ｐゴシック" charset="0"/>
              </a:rPr>
              <a:t>Bulletins in community areas such as directors’</a:t>
            </a:r>
            <a:r>
              <a:rPr lang="en-US" altLang="ja-JP" dirty="0">
                <a:latin typeface="Arial" charset="0"/>
                <a:ea typeface="ＭＳ Ｐゴシック" charset="0"/>
                <a:cs typeface="ＭＳ Ｐゴシック" charset="0"/>
              </a:rPr>
              <a:t> offices or libraries</a:t>
            </a:r>
          </a:p>
          <a:p>
            <a:pPr marL="172239" indent="-172239" eaLnBrk="1" hangingPunct="1">
              <a:buFont typeface="Arial"/>
              <a:buChar char="•"/>
            </a:pPr>
            <a:r>
              <a:rPr lang="en-US" dirty="0">
                <a:latin typeface="Arial" charset="0"/>
                <a:ea typeface="ＭＳ Ｐゴシック" charset="0"/>
                <a:cs typeface="ＭＳ Ｐゴシック" charset="0"/>
              </a:rPr>
              <a:t>Working with social services to get information to families</a:t>
            </a:r>
          </a:p>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One key goal of the community-school relationship is disseminating information to populations who may be somewhat out of touch with school. This could be information on kindergarten registration, activities families can do to prepare their children for kindergarten, etc.  </a:t>
            </a:r>
          </a:p>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	</a:t>
            </a:r>
          </a:p>
          <a:p>
            <a:pPr eaLnBrk="1" hangingPunct="1"/>
            <a:endParaRPr lang="en-US" b="1"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932438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dirty="0"/>
              <a:t>Here are a few ideas.  You may have already thought of a few, but hopefully you can find some new ideas.  Some are overarching things like developing positive experiences but other are more concrete actions like reading books.  More is always better.</a:t>
            </a:r>
          </a:p>
        </p:txBody>
      </p:sp>
      <p:sp>
        <p:nvSpPr>
          <p:cNvPr id="4" name="Slide Number Placeholder 3"/>
          <p:cNvSpPr>
            <a:spLocks noGrp="1"/>
          </p:cNvSpPr>
          <p:nvPr>
            <p:ph type="sldNum" sz="quarter" idx="10"/>
          </p:nvPr>
        </p:nvSpPr>
        <p:spPr/>
        <p:txBody>
          <a:bodyPr/>
          <a:lstStyle/>
          <a:p>
            <a:pPr>
              <a:defRPr/>
            </a:pPr>
            <a:fld id="{029EB1A5-BF7E-224F-8043-C504B8AF34AC}" type="slidenum">
              <a:rPr lang="en-US" smtClean="0"/>
              <a:pPr>
                <a:defRPr/>
              </a:pPr>
              <a:t>23</a:t>
            </a:fld>
            <a:endParaRPr lang="en-US" dirty="0"/>
          </a:p>
        </p:txBody>
      </p:sp>
    </p:spTree>
    <p:extLst>
      <p:ext uri="{BB962C8B-B14F-4D97-AF65-F5344CB8AC3E}">
        <p14:creationId xmlns:p14="http://schemas.microsoft.com/office/powerpoint/2010/main" val="334847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dirty="0"/>
              <a:t>Overall, when instruction is consistently high-quality and builds on itself with increasing complexity to match children’s developing skillsets across multiple</a:t>
            </a:r>
          </a:p>
          <a:p>
            <a:r>
              <a:rPr lang="en-US" dirty="0"/>
              <a:t>years, children’s learning benefits.</a:t>
            </a:r>
          </a:p>
          <a:p>
            <a:endParaRPr lang="en-US" dirty="0"/>
          </a:p>
          <a:p>
            <a:r>
              <a:rPr lang="en-US" dirty="0"/>
              <a:t>The study noted here looked at what seemed to be the determining factor for children and it really was a lot about that alignment piece and consistency between settings.  That requires connections between schools and programs.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charset="0"/>
                <a:ea typeface="ＭＳ Ｐゴシック" charset="0"/>
                <a:cs typeface="ＭＳ Ｐゴシック" charset="0"/>
              </a:rPr>
              <a:t>REFERENCE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108" charset="0"/>
                <a:ea typeface="ＭＳ Ｐゴシック" pitchFamily="-108" charset="-128"/>
                <a:cs typeface="ＭＳ Ｐゴシック" pitchFamily="-108" charset="-128"/>
              </a:rPr>
              <a:t>Mashburn, A. J., LoCasale-Crouch, J., &amp; Pears, K. C. (2018). </a:t>
            </a:r>
            <a:r>
              <a:rPr lang="en-US" sz="1200" i="1" kern="1200" dirty="0">
                <a:solidFill>
                  <a:schemeClr val="tx1"/>
                </a:solidFill>
                <a:effectLst/>
                <a:latin typeface="Arial" pitchFamily="-108" charset="0"/>
                <a:ea typeface="ＭＳ Ｐゴシック" pitchFamily="-108" charset="-128"/>
                <a:cs typeface="ＭＳ Ｐゴシック" pitchFamily="-108" charset="-128"/>
              </a:rPr>
              <a:t>Kindergarten transition and readiness: Promoting cognitive, social-emotional, and self-regulatory development. </a:t>
            </a:r>
            <a:r>
              <a:rPr lang="en-US" sz="1200" kern="1200" dirty="0">
                <a:solidFill>
                  <a:schemeClr val="tx1"/>
                </a:solidFill>
                <a:effectLst/>
                <a:latin typeface="Arial" pitchFamily="-108" charset="0"/>
                <a:ea typeface="ＭＳ Ｐゴシック" pitchFamily="-108" charset="-128"/>
                <a:cs typeface="ＭＳ Ｐゴシック" pitchFamily="-108" charset="-128"/>
              </a:rPr>
              <a:t>New York, NY: Springer Science Business Media.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29EB1A5-BF7E-224F-8043-C504B8AF34AC}" type="slidenum">
              <a:rPr lang="en-US" smtClean="0"/>
              <a:pPr>
                <a:defRPr/>
              </a:pPr>
              <a:t>24</a:t>
            </a:fld>
            <a:endParaRPr lang="en-US" dirty="0"/>
          </a:p>
        </p:txBody>
      </p:sp>
    </p:spTree>
    <p:extLst>
      <p:ext uri="{BB962C8B-B14F-4D97-AF65-F5344CB8AC3E}">
        <p14:creationId xmlns:p14="http://schemas.microsoft.com/office/powerpoint/2010/main" val="1929827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dirty="0"/>
              <a:t>Some of the transition activities in the studies we have discussed today included examples such as having an enrollment night at the head start program and including other local early childhood programs.   The earlier we can get children enrolled in kindergarten, the more likely we can use transition practices because the schools can create their class lists and do a lot more if they have that enrollment earlier. </a:t>
            </a:r>
          </a:p>
          <a:p>
            <a:endParaRPr lang="en-US" dirty="0"/>
          </a:p>
          <a:p>
            <a:r>
              <a:rPr lang="en-US" dirty="0"/>
              <a:t>Joint curriculum nights held by early childhood and kindergarten educators and inviting families.</a:t>
            </a:r>
          </a:p>
          <a:p>
            <a:endParaRPr lang="en-US" dirty="0"/>
          </a:p>
          <a:p>
            <a:r>
              <a:rPr lang="en-US" dirty="0"/>
              <a:t>One example I have liked is a head start program that didn’t start the children until two weeks after the school district.  In those two weeks the head start teachers’ job was to support the children that had just transitioned out and contact the kindergarten teachers to see how they were doing and offer any input as needed.</a:t>
            </a:r>
          </a:p>
          <a:p>
            <a:endParaRPr lang="en-US" dirty="0"/>
          </a:p>
          <a:p>
            <a:r>
              <a:rPr lang="en-US" b="1" dirty="0"/>
              <a:t>Presenter note: </a:t>
            </a:r>
            <a:r>
              <a:rPr lang="en-US" dirty="0"/>
              <a:t>you can read through the bullets and give more context to the remaining examples as appropriate.</a:t>
            </a:r>
            <a:endParaRPr lang="en-US" dirty="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029EB1A5-BF7E-224F-8043-C504B8AF34AC}" type="slidenum">
              <a:rPr lang="en-US" smtClean="0"/>
              <a:pPr>
                <a:defRPr/>
              </a:pPr>
              <a:t>25</a:t>
            </a:fld>
            <a:endParaRPr lang="en-US" dirty="0"/>
          </a:p>
        </p:txBody>
      </p:sp>
    </p:spTree>
    <p:extLst>
      <p:ext uri="{BB962C8B-B14F-4D97-AF65-F5344CB8AC3E}">
        <p14:creationId xmlns:p14="http://schemas.microsoft.com/office/powerpoint/2010/main" val="958102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note: </a:t>
            </a:r>
            <a:r>
              <a:rPr lang="en-US" sz="1200" dirty="0">
                <a:latin typeface="Century Gothic" panose="020B0502020202020204" pitchFamily="34" charset="0"/>
              </a:rPr>
              <a:t>You also stop before this slide and have people brainstorm all the transition practices they have been doing or want to do and then review them again with the lenses described below and discuss how to individualize.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What to say: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we think about all those transitions and all those transition practices, we want to ensure to introduce equity into the conversation.  We can do that by discussing strategies for: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US" b="1" dirty="0"/>
              <a:t>How we modify the practices for:</a:t>
            </a:r>
          </a:p>
          <a:p>
            <a:pPr marL="800100" lvl="1" indent="-342900">
              <a:buFont typeface="Arial" panose="020B0604020202020204" pitchFamily="34" charset="0"/>
              <a:buChar char="•"/>
            </a:pPr>
            <a:r>
              <a:rPr lang="en-US" sz="2400" kern="1200" dirty="0">
                <a:solidFill>
                  <a:schemeClr val="tx1"/>
                </a:solidFill>
                <a:latin typeface="+mn-lt"/>
                <a:ea typeface="+mn-ea"/>
                <a:cs typeface="+mn-cs"/>
              </a:rPr>
              <a:t>Children who are dual language learners</a:t>
            </a:r>
          </a:p>
          <a:p>
            <a:pPr marL="800100" lvl="1" indent="-342900">
              <a:buFont typeface="Arial" panose="020B0604020202020204" pitchFamily="34" charset="0"/>
              <a:buChar char="•"/>
            </a:pPr>
            <a:r>
              <a:rPr lang="en-US" sz="2400" kern="1200" dirty="0">
                <a:solidFill>
                  <a:schemeClr val="tx1"/>
                </a:solidFill>
                <a:latin typeface="+mn-lt"/>
                <a:ea typeface="+mn-ea"/>
                <a:cs typeface="+mn-cs"/>
              </a:rPr>
              <a:t>Children with disabilities</a:t>
            </a:r>
          </a:p>
          <a:p>
            <a:pPr marL="800100" lvl="1" indent="-342900">
              <a:buFont typeface="Arial" panose="020B0604020202020204" pitchFamily="34" charset="0"/>
              <a:buChar char="•"/>
            </a:pPr>
            <a:r>
              <a:rPr lang="en-US" sz="2400" dirty="0">
                <a:latin typeface="Century Gothic" panose="020B0502020202020204" pitchFamily="34" charset="0"/>
              </a:rPr>
              <a:t>Children who are experiencing homelessness or who have experienced other trauma</a:t>
            </a:r>
          </a:p>
          <a:p>
            <a:pPr marL="457200" lvl="1" indent="0">
              <a:buFont typeface="Arial" panose="020B0604020202020204" pitchFamily="34" charset="0"/>
              <a:buNone/>
            </a:pPr>
            <a:endParaRPr lang="en-US" sz="2400" dirty="0">
              <a:latin typeface="Century Gothic" panose="020B0502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029EB1A5-BF7E-224F-8043-C504B8AF34AC}" type="slidenum">
              <a:rPr lang="en-US" smtClean="0"/>
              <a:pPr>
                <a:defRPr/>
              </a:pPr>
              <a:t>26</a:t>
            </a:fld>
            <a:endParaRPr lang="en-US" dirty="0"/>
          </a:p>
        </p:txBody>
      </p:sp>
    </p:spTree>
    <p:extLst>
      <p:ext uri="{BB962C8B-B14F-4D97-AF65-F5344CB8AC3E}">
        <p14:creationId xmlns:p14="http://schemas.microsoft.com/office/powerpoint/2010/main" val="3660807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 </a:t>
            </a:r>
          </a:p>
          <a:p>
            <a:r>
              <a:rPr lang="en-US" dirty="0"/>
              <a:t>Now we will brainstorm ideas for program-school. </a:t>
            </a:r>
          </a:p>
          <a:p>
            <a:endParaRPr lang="en-US" dirty="0"/>
          </a:p>
          <a:p>
            <a:pPr marL="457200" indent="-457200">
              <a:buFont typeface="Arial" panose="020B0604020202020204" pitchFamily="34" charset="0"/>
              <a:buChar char="•"/>
            </a:pPr>
            <a:r>
              <a:rPr lang="en-US" dirty="0">
                <a:latin typeface="Century Gothic" panose="020B0502020202020204" pitchFamily="34" charset="0"/>
              </a:rPr>
              <a:t>Joint PD for teachers and leaders</a:t>
            </a:r>
          </a:p>
          <a:p>
            <a:pPr marL="457200" indent="-457200">
              <a:buFont typeface="Arial" panose="020B0604020202020204" pitchFamily="34" charset="0"/>
              <a:buChar char="•"/>
            </a:pPr>
            <a:r>
              <a:rPr lang="en-US" dirty="0">
                <a:latin typeface="Century Gothic" panose="020B0502020202020204" pitchFamily="34" charset="0"/>
              </a:rPr>
              <a:t>Align curriculum, assessment information</a:t>
            </a:r>
          </a:p>
          <a:p>
            <a:pPr marL="457200" indent="-457200">
              <a:buFont typeface="Arial" panose="020B0604020202020204" pitchFamily="34" charset="0"/>
              <a:buChar char="•"/>
            </a:pPr>
            <a:r>
              <a:rPr lang="en-US" dirty="0">
                <a:latin typeface="Century Gothic" panose="020B0502020202020204" pitchFamily="34" charset="0"/>
              </a:rPr>
              <a:t>Visit each other schools/programs</a:t>
            </a:r>
          </a:p>
          <a:p>
            <a:pPr marL="457200" indent="-457200">
              <a:buFont typeface="Arial" panose="020B0604020202020204" pitchFamily="34" charset="0"/>
              <a:buChar char="•"/>
            </a:pPr>
            <a:r>
              <a:rPr lang="en-US" dirty="0">
                <a:latin typeface="Century Gothic" panose="020B0502020202020204" pitchFamily="34" charset="0"/>
              </a:rPr>
              <a:t>Data sharing agreements and feedback loops</a:t>
            </a:r>
          </a:p>
          <a:p>
            <a:pPr marL="457200" indent="-457200">
              <a:buFont typeface="Arial" panose="020B0604020202020204" pitchFamily="34" charset="0"/>
              <a:buChar char="•"/>
            </a:pPr>
            <a:r>
              <a:rPr lang="en-US" dirty="0">
                <a:latin typeface="Century Gothic" panose="020B0502020202020204" pitchFamily="34" charset="0"/>
              </a:rPr>
              <a:t>Universal enrollment forms</a:t>
            </a:r>
          </a:p>
          <a:p>
            <a:pPr marL="457200" indent="-457200">
              <a:buFont typeface="Arial" panose="020B0604020202020204" pitchFamily="34" charset="0"/>
              <a:buChar char="•"/>
            </a:pPr>
            <a:r>
              <a:rPr lang="en-US" dirty="0">
                <a:latin typeface="Century Gothic" panose="020B0502020202020204" pitchFamily="34" charset="0"/>
              </a:rPr>
              <a:t>Principal visit days – Head Start 101</a:t>
            </a:r>
          </a:p>
          <a:p>
            <a:endParaRPr lang="en-US" dirty="0"/>
          </a:p>
          <a:p>
            <a:r>
              <a:rPr lang="en-US" b="1" dirty="0"/>
              <a:t>Ask participants: </a:t>
            </a:r>
            <a:r>
              <a:rPr lang="en-US" dirty="0"/>
              <a:t>Are there any other ideas/strategies that you use that we haven’t mentioned yet?</a:t>
            </a:r>
          </a:p>
        </p:txBody>
      </p:sp>
      <p:sp>
        <p:nvSpPr>
          <p:cNvPr id="4" name="Slide Number Placeholder 3"/>
          <p:cNvSpPr>
            <a:spLocks noGrp="1"/>
          </p:cNvSpPr>
          <p:nvPr>
            <p:ph type="sldNum" sz="quarter" idx="5"/>
          </p:nvPr>
        </p:nvSpPr>
        <p:spPr/>
        <p:txBody>
          <a:bodyPr/>
          <a:lstStyle/>
          <a:p>
            <a:pPr>
              <a:defRPr/>
            </a:pPr>
            <a:fld id="{029EB1A5-BF7E-224F-8043-C504B8AF34AC}" type="slidenum">
              <a:rPr lang="en-US" smtClean="0"/>
              <a:pPr>
                <a:defRPr/>
              </a:pPr>
              <a:t>27</a:t>
            </a:fld>
            <a:endParaRPr lang="en-US" dirty="0"/>
          </a:p>
        </p:txBody>
      </p:sp>
    </p:spTree>
    <p:extLst>
      <p:ext uri="{BB962C8B-B14F-4D97-AF65-F5344CB8AC3E}">
        <p14:creationId xmlns:p14="http://schemas.microsoft.com/office/powerpoint/2010/main" val="562430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dirty="0"/>
              <a:t>The final connection we are talking about today is community-school.  The big question is: how do we get community organizations interested and engaged in helping with successful kindergarten transition as well?</a:t>
            </a:r>
          </a:p>
          <a:p>
            <a:endParaRPr lang="en-US" dirty="0"/>
          </a:p>
          <a:p>
            <a:r>
              <a:rPr lang="en-US" dirty="0">
                <a:latin typeface="Century Gothic" panose="020B0502020202020204" pitchFamily="34" charset="0"/>
              </a:rPr>
              <a:t>Examples:</a:t>
            </a:r>
          </a:p>
          <a:p>
            <a:r>
              <a:rPr lang="en-US" dirty="0">
                <a:latin typeface="Century Gothic" panose="020B0502020202020204" pitchFamily="34" charset="0"/>
              </a:rPr>
              <a:t>PSAs about Kindergarten registration</a:t>
            </a:r>
          </a:p>
          <a:p>
            <a:endParaRPr lang="en-US" dirty="0">
              <a:latin typeface="Century Gothic" panose="020B0502020202020204" pitchFamily="34" charset="0"/>
            </a:endParaRPr>
          </a:p>
          <a:p>
            <a:r>
              <a:rPr lang="en-US" dirty="0">
                <a:latin typeface="Century Gothic" panose="020B0502020202020204" pitchFamily="34" charset="0"/>
              </a:rPr>
              <a:t>Connecting with parks and rec and other community-based organizations about school readiness</a:t>
            </a:r>
          </a:p>
          <a:p>
            <a:endParaRPr lang="en-US" dirty="0">
              <a:latin typeface="Century Gothic" panose="020B0502020202020204" pitchFamily="34" charset="0"/>
            </a:endParaRPr>
          </a:p>
          <a:p>
            <a:r>
              <a:rPr lang="en-US" dirty="0">
                <a:latin typeface="Century Gothic" panose="020B0502020202020204" pitchFamily="34" charset="0"/>
              </a:rPr>
              <a:t>Kindergarten registration events with businesses/non-profits offering:</a:t>
            </a:r>
          </a:p>
          <a:p>
            <a:pPr marL="342900" indent="-342900">
              <a:buFont typeface="Arial" panose="020B0604020202020204" pitchFamily="34" charset="0"/>
              <a:buChar char="•"/>
            </a:pPr>
            <a:r>
              <a:rPr lang="en-US" dirty="0">
                <a:latin typeface="Century Gothic" panose="020B0502020202020204" pitchFamily="34" charset="0"/>
              </a:rPr>
              <a:t>	Free meals</a:t>
            </a:r>
          </a:p>
          <a:p>
            <a:pPr marL="342900" indent="-342900">
              <a:buFont typeface="Arial" panose="020B0604020202020204" pitchFamily="34" charset="0"/>
              <a:buChar char="•"/>
            </a:pPr>
            <a:r>
              <a:rPr lang="en-US" dirty="0">
                <a:latin typeface="Century Gothic" panose="020B0502020202020204" pitchFamily="34" charset="0"/>
              </a:rPr>
              <a:t>	Free school supplies</a:t>
            </a:r>
          </a:p>
          <a:p>
            <a:pPr marL="342900" indent="-342900">
              <a:buFont typeface="Arial" panose="020B0604020202020204" pitchFamily="34" charset="0"/>
              <a:buChar char="•"/>
            </a:pPr>
            <a:r>
              <a:rPr lang="en-US" dirty="0">
                <a:latin typeface="Century Gothic" panose="020B0502020202020204" pitchFamily="34" charset="0"/>
              </a:rPr>
              <a:t>	Free haircuts (sometimes local cosmetology schools are willing to do this!)</a:t>
            </a:r>
          </a:p>
          <a:p>
            <a:endParaRPr lang="en-US" dirty="0"/>
          </a:p>
        </p:txBody>
      </p:sp>
      <p:sp>
        <p:nvSpPr>
          <p:cNvPr id="4" name="Slide Number Placeholder 3"/>
          <p:cNvSpPr>
            <a:spLocks noGrp="1"/>
          </p:cNvSpPr>
          <p:nvPr>
            <p:ph type="sldNum" sz="quarter" idx="5"/>
          </p:nvPr>
        </p:nvSpPr>
        <p:spPr/>
        <p:txBody>
          <a:bodyPr/>
          <a:lstStyle/>
          <a:p>
            <a:pPr>
              <a:defRPr/>
            </a:pPr>
            <a:fld id="{029EB1A5-BF7E-224F-8043-C504B8AF34AC}" type="slidenum">
              <a:rPr lang="en-US" smtClean="0"/>
              <a:pPr>
                <a:defRPr/>
              </a:pPr>
              <a:t>28</a:t>
            </a:fld>
            <a:endParaRPr lang="en-US" dirty="0"/>
          </a:p>
        </p:txBody>
      </p:sp>
    </p:spTree>
    <p:extLst>
      <p:ext uri="{BB962C8B-B14F-4D97-AF65-F5344CB8AC3E}">
        <p14:creationId xmlns:p14="http://schemas.microsoft.com/office/powerpoint/2010/main" val="1308785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Presenter note: </a:t>
            </a:r>
            <a:r>
              <a:rPr lang="en-US" dirty="0"/>
              <a:t>this slide can be shown if time allows to reinforce strategies for effective transitions.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What to say:</a:t>
            </a:r>
          </a:p>
          <a:p>
            <a:pPr marL="0" indent="0">
              <a:buNone/>
            </a:pPr>
            <a:r>
              <a:rPr lang="en-US" sz="2400" b="1" dirty="0">
                <a:latin typeface="Century Gothic" panose="020B0502020202020204" pitchFamily="34" charset="0"/>
              </a:rPr>
              <a:t>When children are a part of a quality transition process, they have an easier time and enjoy:</a:t>
            </a:r>
          </a:p>
          <a:p>
            <a:pPr marL="742950" lvl="1" indent="-285750">
              <a:buFont typeface="Arial" panose="020B0604020202020204" pitchFamily="34" charset="0"/>
              <a:buChar char="•"/>
            </a:pPr>
            <a:r>
              <a:rPr lang="en-US" sz="2400" dirty="0">
                <a:latin typeface="Century Gothic" panose="020B0502020202020204" pitchFamily="34" charset="0"/>
              </a:rPr>
              <a:t>Improved academic achievement</a:t>
            </a:r>
          </a:p>
          <a:p>
            <a:pPr marL="742950" lvl="1" indent="-285750">
              <a:buFont typeface="Arial" panose="020B0604020202020204" pitchFamily="34" charset="0"/>
              <a:buChar char="•"/>
            </a:pPr>
            <a:r>
              <a:rPr lang="en-US" sz="2400" dirty="0">
                <a:latin typeface="Century Gothic" panose="020B0502020202020204" pitchFamily="34" charset="0"/>
              </a:rPr>
              <a:t>More positive social and emotional competencies and fewer behavioral problems</a:t>
            </a:r>
          </a:p>
          <a:p>
            <a:pPr marL="742950" lvl="1" indent="-285750">
              <a:buFont typeface="Arial" panose="020B0604020202020204" pitchFamily="34" charset="0"/>
              <a:buChar char="•"/>
            </a:pPr>
            <a:r>
              <a:rPr lang="en-US" sz="2400" dirty="0">
                <a:latin typeface="Century Gothic" panose="020B0502020202020204" pitchFamily="34" charset="0"/>
              </a:rPr>
              <a:t>Rapidly developing skills</a:t>
            </a:r>
          </a:p>
          <a:p>
            <a:pPr marL="0" lvl="0" indent="0">
              <a:buFont typeface="Arial" panose="020B0604020202020204" pitchFamily="34" charset="0"/>
              <a:buNone/>
            </a:pPr>
            <a:endParaRPr lang="en-US" sz="2400" dirty="0">
              <a:latin typeface="Century Gothic" panose="020B0502020202020204" pitchFamily="34" charset="0"/>
            </a:endParaRPr>
          </a:p>
          <a:p>
            <a:pPr marL="0" lvl="0" indent="0">
              <a:buFont typeface="Arial" panose="020B0604020202020204" pitchFamily="34" charset="0"/>
              <a:buNone/>
            </a:pPr>
            <a:r>
              <a:rPr lang="en-US" sz="2400" dirty="0">
                <a:latin typeface="Century Gothic" panose="020B0502020202020204" pitchFamily="34" charset="0"/>
              </a:rPr>
              <a:t>REFERENCE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108" charset="0"/>
                <a:ea typeface="ＭＳ Ｐゴシック" pitchFamily="-108" charset="-128"/>
                <a:cs typeface="ＭＳ Ｐゴシック" pitchFamily="-108" charset="-128"/>
              </a:rPr>
              <a:t>Caspe, Lopez &amp; Chattrabhuti, Harvard Family Research Project, March 2015</a:t>
            </a:r>
          </a:p>
        </p:txBody>
      </p:sp>
      <p:sp>
        <p:nvSpPr>
          <p:cNvPr id="4" name="Slide Number Placeholder 3"/>
          <p:cNvSpPr>
            <a:spLocks noGrp="1"/>
          </p:cNvSpPr>
          <p:nvPr>
            <p:ph type="sldNum" sz="quarter" idx="10"/>
          </p:nvPr>
        </p:nvSpPr>
        <p:spPr/>
        <p:txBody>
          <a:bodyPr/>
          <a:lstStyle/>
          <a:p>
            <a:pPr>
              <a:defRPr/>
            </a:pPr>
            <a:fld id="{029EB1A5-BF7E-224F-8043-C504B8AF34AC}" type="slidenum">
              <a:rPr lang="en-US" smtClean="0"/>
              <a:pPr>
                <a:defRPr/>
              </a:pPr>
              <a:t>29</a:t>
            </a:fld>
            <a:endParaRPr lang="en-US" dirty="0"/>
          </a:p>
        </p:txBody>
      </p:sp>
    </p:spTree>
    <p:extLst>
      <p:ext uri="{BB962C8B-B14F-4D97-AF65-F5344CB8AC3E}">
        <p14:creationId xmlns:p14="http://schemas.microsoft.com/office/powerpoint/2010/main" val="296588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dirty="0"/>
              <a:t>Take a moment to connect with the content by remembering what your first day of school was like. This can be a first day of kindergarten, or first grade, or any other first day of school that they want to reflect on or think about. You might think about the first day of school for your own children. The aim of this exercise is to help connect to the content we will talk about today.</a:t>
            </a:r>
          </a:p>
          <a:p>
            <a:endParaRPr lang="en-US" dirty="0"/>
          </a:p>
          <a:p>
            <a:r>
              <a:rPr lang="en-US" b="1" dirty="0"/>
              <a:t>Presenter note: </a:t>
            </a:r>
            <a:endParaRPr lang="en-US" dirty="0"/>
          </a:p>
          <a:p>
            <a:r>
              <a:rPr lang="en-US" dirty="0"/>
              <a:t>Give people time to share and then ask a few people if they heard a good story or if there was something sticking with them that they want to share out with the larger group.</a:t>
            </a:r>
          </a:p>
          <a:p>
            <a:endParaRPr lang="en-US" dirty="0"/>
          </a:p>
          <a:p>
            <a:r>
              <a:rPr lang="en-US" dirty="0"/>
              <a:t>Usually in this activity, there are some fun and positive stories that get shared out and then some stories that are more negative or more of a traumatic experience. And this is the point – that those stories of positive transitions were likely supported transitions and the harder or more negative sorties were likely not supported in the ways that we will talk about today. You can unpack that with the group. You might have people popcorn around and share their stories and then unpack while making connections to the presentation content. And of course, there are always some funny stories that help to lighten the mood.</a:t>
            </a:r>
          </a:p>
          <a:p>
            <a:endParaRPr lang="en-US" dirty="0"/>
          </a:p>
        </p:txBody>
      </p:sp>
      <p:sp>
        <p:nvSpPr>
          <p:cNvPr id="4" name="Slide Number Placeholder 3"/>
          <p:cNvSpPr>
            <a:spLocks noGrp="1"/>
          </p:cNvSpPr>
          <p:nvPr>
            <p:ph type="sldNum" sz="quarter" idx="5"/>
          </p:nvPr>
        </p:nvSpPr>
        <p:spPr/>
        <p:txBody>
          <a:bodyPr/>
          <a:lstStyle/>
          <a:p>
            <a:pPr>
              <a:defRPr/>
            </a:pPr>
            <a:fld id="{029EB1A5-BF7E-224F-8043-C504B8AF34AC}" type="slidenum">
              <a:rPr lang="en-US" smtClean="0"/>
              <a:pPr>
                <a:defRPr/>
              </a:pPr>
              <a:t>3</a:t>
            </a:fld>
            <a:endParaRPr lang="en-US" dirty="0"/>
          </a:p>
        </p:txBody>
      </p:sp>
    </p:spTree>
    <p:extLst>
      <p:ext uri="{BB962C8B-B14F-4D97-AF65-F5344CB8AC3E}">
        <p14:creationId xmlns:p14="http://schemas.microsoft.com/office/powerpoint/2010/main" val="2913496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Arial" pitchFamily="-108" charset="0"/>
                <a:ea typeface="ＭＳ Ｐゴシック" pitchFamily="-108" charset="-128"/>
                <a:cs typeface="ＭＳ Ｐゴシック" pitchFamily="-108" charset="-128"/>
              </a:rPr>
              <a:t>What to say:</a:t>
            </a:r>
          </a:p>
          <a:p>
            <a:r>
              <a:rPr lang="en-US" sz="1200" b="0" i="0" u="none" strike="noStrike" kern="1200" dirty="0">
                <a:solidFill>
                  <a:schemeClr val="tx1"/>
                </a:solidFill>
                <a:effectLst/>
                <a:latin typeface="Arial" pitchFamily="-108" charset="0"/>
                <a:ea typeface="ＭＳ Ｐゴシック" pitchFamily="-108" charset="-128"/>
                <a:cs typeface="ＭＳ Ｐゴシック" pitchFamily="-108" charset="-128"/>
              </a:rPr>
              <a:t>The three key strategies for supporting successful transitions to kindergarten include information sharing, relationship building, and alignment between early childhood and kindergarten settings. Head Start and elementary school leaders can implement a variety of practices to support these three strategic areas. In this video, Head Start and elementary school leaders share specific, collaborative practices that they implement during the transition to kindergarten, and how those practices support children.</a:t>
            </a:r>
            <a:endParaRPr lang="en-US" dirty="0"/>
          </a:p>
        </p:txBody>
      </p:sp>
      <p:sp>
        <p:nvSpPr>
          <p:cNvPr id="4" name="Slide Number Placeholder 3"/>
          <p:cNvSpPr>
            <a:spLocks noGrp="1"/>
          </p:cNvSpPr>
          <p:nvPr>
            <p:ph type="sldNum" sz="quarter" idx="5"/>
          </p:nvPr>
        </p:nvSpPr>
        <p:spPr/>
        <p:txBody>
          <a:bodyPr/>
          <a:lstStyle/>
          <a:p>
            <a:pPr>
              <a:defRPr/>
            </a:pPr>
            <a:fld id="{029EB1A5-BF7E-224F-8043-C504B8AF34AC}" type="slidenum">
              <a:rPr lang="en-US" smtClean="0"/>
              <a:pPr>
                <a:defRPr/>
              </a:pPr>
              <a:t>30</a:t>
            </a:fld>
            <a:endParaRPr lang="en-US" dirty="0"/>
          </a:p>
        </p:txBody>
      </p:sp>
    </p:spTree>
    <p:extLst>
      <p:ext uri="{BB962C8B-B14F-4D97-AF65-F5344CB8AC3E}">
        <p14:creationId xmlns:p14="http://schemas.microsoft.com/office/powerpoint/2010/main" val="3225943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55000" lnSpcReduction="20000"/>
          </a:bodyPr>
          <a:lstStyle/>
          <a:p>
            <a:pPr rtl="0" fontAlgn="t"/>
            <a:r>
              <a:rPr lang="en-US" b="1" dirty="0">
                <a:effectLst/>
              </a:rPr>
              <a:t>Presenter Note:  </a:t>
            </a:r>
            <a:r>
              <a:rPr lang="en-US" b="0" dirty="0">
                <a:effectLst/>
              </a:rPr>
              <a:t>This slide can be hidden or used in place of the video</a:t>
            </a:r>
          </a:p>
          <a:p>
            <a:pPr rtl="0" fontAlgn="t"/>
            <a:endParaRPr lang="en-US" b="0" dirty="0">
              <a:effectLst/>
            </a:endParaRPr>
          </a:p>
          <a:p>
            <a:pPr rtl="0" fontAlgn="t"/>
            <a:r>
              <a:rPr lang="en-US" b="1" dirty="0">
                <a:effectLst/>
              </a:rPr>
              <a:t>What to say:</a:t>
            </a:r>
          </a:p>
          <a:p>
            <a:pPr rtl="0" fontAlgn="t"/>
            <a:br>
              <a:rPr lang="en-US" b="0" dirty="0">
                <a:effectLst/>
              </a:rPr>
            </a:br>
            <a:r>
              <a:rPr lang="en-US" sz="1200" b="1" i="0" u="none" strike="noStrike" kern="1200" dirty="0">
                <a:solidFill>
                  <a:schemeClr val="tx1"/>
                </a:solidFill>
                <a:effectLst/>
                <a:latin typeface="Arial" pitchFamily="-108" charset="0"/>
                <a:ea typeface="ＭＳ Ｐゴシック" pitchFamily="-108" charset="-128"/>
                <a:cs typeface="ＭＳ Ｐゴシック" pitchFamily="-108" charset="-128"/>
              </a:rPr>
              <a:t>Information Sharing</a:t>
            </a:r>
            <a:endParaRPr lang="en-US" b="0" dirty="0">
              <a:effectLst/>
            </a:endParaRPr>
          </a:p>
          <a:p>
            <a:pPr rtl="0" fontAlgn="base"/>
            <a:r>
              <a:rPr lang="en-US" sz="1200" b="0" i="0" u="none" strike="noStrike" kern="1200" dirty="0">
                <a:solidFill>
                  <a:schemeClr val="tx1"/>
                </a:solidFill>
                <a:effectLst/>
                <a:latin typeface="Arial" pitchFamily="-108" charset="0"/>
                <a:ea typeface="ＭＳ Ｐゴシック" pitchFamily="-108" charset="-128"/>
                <a:cs typeface="ＭＳ Ｐゴシック" pitchFamily="-108" charset="-128"/>
              </a:rPr>
              <a:t>Communicate with families in their home languages</a:t>
            </a:r>
          </a:p>
          <a:p>
            <a:pPr rtl="0" fontAlgn="base"/>
            <a:r>
              <a:rPr lang="en-US" sz="1200" b="0" i="0" u="none" strike="noStrike" kern="1200" dirty="0">
                <a:solidFill>
                  <a:schemeClr val="tx1"/>
                </a:solidFill>
                <a:effectLst/>
                <a:latin typeface="Arial" pitchFamily="-108" charset="0"/>
                <a:ea typeface="ＭＳ Ｐゴシック" pitchFamily="-108" charset="-128"/>
                <a:cs typeface="ＭＳ Ｐゴシック" pitchFamily="-108" charset="-128"/>
              </a:rPr>
              <a:t>Prepare children for what to expect</a:t>
            </a:r>
          </a:p>
          <a:p>
            <a:pPr rtl="0" fontAlgn="base"/>
            <a:r>
              <a:rPr lang="en-US" sz="1200" b="0" i="0" u="none" strike="noStrike" kern="1200" dirty="0">
                <a:solidFill>
                  <a:schemeClr val="tx1"/>
                </a:solidFill>
                <a:effectLst/>
                <a:latin typeface="Arial" pitchFamily="-108" charset="0"/>
                <a:ea typeface="ＭＳ Ｐゴシック" pitchFamily="-108" charset="-128"/>
                <a:cs typeface="ＭＳ Ｐゴシック" pitchFamily="-108" charset="-128"/>
              </a:rPr>
              <a:t>Share data between early learning and elementary school settings</a:t>
            </a:r>
          </a:p>
          <a:p>
            <a:pPr rtl="0" fontAlgn="base"/>
            <a:endParaRPr lang="en-US" sz="1200" b="0" i="0" u="none" strike="noStrike" kern="1200" dirty="0">
              <a:solidFill>
                <a:schemeClr val="tx1"/>
              </a:solidFill>
              <a:effectLst/>
              <a:latin typeface="Arial" pitchFamily="-108" charset="0"/>
              <a:ea typeface="ＭＳ Ｐゴシック" pitchFamily="-108" charset="-128"/>
              <a:cs typeface="ＭＳ Ｐゴシック" pitchFamily="-108" charset="-128"/>
            </a:endParaRPr>
          </a:p>
          <a:p>
            <a:pPr rtl="0" fontAlgn="base"/>
            <a:r>
              <a:rPr lang="en-US" sz="1200" b="0" i="0" u="none" strike="noStrike" kern="1200" dirty="0">
                <a:solidFill>
                  <a:schemeClr val="tx1"/>
                </a:solidFill>
                <a:effectLst/>
                <a:latin typeface="Arial" pitchFamily="-108" charset="0"/>
                <a:ea typeface="ＭＳ Ｐゴシック" pitchFamily="-108" charset="-128"/>
                <a:cs typeface="ＭＳ Ｐゴシック" pitchFamily="-108" charset="-128"/>
              </a:rPr>
              <a:t>How is information shared with families about the transition to kindergarten? What other information might be helpful to families?</a:t>
            </a:r>
          </a:p>
          <a:p>
            <a:pPr rtl="0" fontAlgn="base"/>
            <a:r>
              <a:rPr lang="en-US" sz="1200" b="0" i="0" u="none" strike="noStrike" kern="1200" dirty="0">
                <a:solidFill>
                  <a:schemeClr val="tx1"/>
                </a:solidFill>
                <a:effectLst/>
                <a:latin typeface="Arial" pitchFamily="-108" charset="0"/>
                <a:ea typeface="ＭＳ Ｐゴシック" pitchFamily="-108" charset="-128"/>
                <a:cs typeface="ＭＳ Ｐゴシック" pitchFamily="-108" charset="-128"/>
              </a:rPr>
              <a:t>Do children in your area know what to expect in the transition to kindergarten? What other experiences or information would further support them?</a:t>
            </a:r>
          </a:p>
          <a:p>
            <a:pPr rtl="0" fontAlgn="base"/>
            <a:r>
              <a:rPr lang="en-US" sz="1200" b="0" i="0" u="none" strike="noStrike" kern="1200" dirty="0">
                <a:solidFill>
                  <a:schemeClr val="tx1"/>
                </a:solidFill>
                <a:effectLst/>
                <a:latin typeface="Arial" pitchFamily="-108" charset="0"/>
                <a:ea typeface="ＭＳ Ｐゴシック" pitchFamily="-108" charset="-128"/>
                <a:cs typeface="ＭＳ Ｐゴシック" pitchFamily="-108" charset="-128"/>
              </a:rPr>
              <a:t>Do Head Start programs and elementary schools share data about the development, expectations, and unique considerations of children? What additional information would be useful to each setting? How can leaders support the sharing of this information?</a:t>
            </a:r>
          </a:p>
          <a:p>
            <a:pPr rtl="0" fontAlgn="t"/>
            <a:endParaRPr lang="en-US" sz="1200" b="1" i="0" u="none" strike="noStrike" kern="1200" dirty="0">
              <a:solidFill>
                <a:schemeClr val="tx1"/>
              </a:solidFill>
              <a:effectLst/>
              <a:latin typeface="Arial" pitchFamily="-108" charset="0"/>
              <a:ea typeface="ＭＳ Ｐゴシック" pitchFamily="-108" charset="-128"/>
              <a:cs typeface="ＭＳ Ｐゴシック" pitchFamily="-108" charset="-128"/>
            </a:endParaRPr>
          </a:p>
          <a:p>
            <a:pPr rtl="0" fontAlgn="t"/>
            <a:r>
              <a:rPr lang="en-US" sz="1200" b="1" i="0" u="none" strike="noStrike" kern="1200" dirty="0">
                <a:solidFill>
                  <a:schemeClr val="tx1"/>
                </a:solidFill>
                <a:effectLst/>
                <a:latin typeface="Arial" pitchFamily="-108" charset="0"/>
                <a:ea typeface="ＭＳ Ｐゴシック" pitchFamily="-108" charset="-128"/>
                <a:cs typeface="ＭＳ Ｐゴシック" pitchFamily="-108" charset="-128"/>
              </a:rPr>
              <a:t>Building Relationships</a:t>
            </a:r>
            <a:endParaRPr lang="en-US" b="0" dirty="0">
              <a:effectLst/>
            </a:endParaRPr>
          </a:p>
          <a:p>
            <a:pPr rtl="0" fontAlgn="base"/>
            <a:r>
              <a:rPr lang="en-US" sz="1200" b="0" i="0" u="none" strike="noStrike" kern="1200" dirty="0">
                <a:solidFill>
                  <a:schemeClr val="tx1"/>
                </a:solidFill>
                <a:effectLst/>
                <a:latin typeface="Arial" pitchFamily="-108" charset="0"/>
                <a:ea typeface="ＭＳ Ｐゴシック" pitchFamily="-108" charset="-128"/>
                <a:cs typeface="ＭＳ Ｐゴシック" pitchFamily="-108" charset="-128"/>
              </a:rPr>
              <a:t>Sustain community relationships</a:t>
            </a:r>
          </a:p>
          <a:p>
            <a:pPr rtl="0" fontAlgn="base"/>
            <a:r>
              <a:rPr lang="en-US" sz="1200" b="0" i="0" u="none" strike="noStrike" kern="1200" dirty="0">
                <a:solidFill>
                  <a:schemeClr val="tx1"/>
                </a:solidFill>
                <a:effectLst/>
                <a:latin typeface="Arial" pitchFamily="-108" charset="0"/>
                <a:ea typeface="ＭＳ Ｐゴシック" pitchFamily="-108" charset="-128"/>
                <a:cs typeface="ＭＳ Ｐゴシック" pitchFamily="-108" charset="-128"/>
              </a:rPr>
              <a:t>Support relationships with families</a:t>
            </a:r>
          </a:p>
          <a:p>
            <a:pPr rtl="0" fontAlgn="base"/>
            <a:endParaRPr lang="en-US" sz="1200" b="0" i="0" u="none" strike="noStrike" kern="1200" dirty="0">
              <a:solidFill>
                <a:schemeClr val="tx1"/>
              </a:solidFill>
              <a:effectLst/>
              <a:latin typeface="Arial" pitchFamily="-108" charset="0"/>
              <a:ea typeface="ＭＳ Ｐゴシック" pitchFamily="-108" charset="-128"/>
              <a:cs typeface="ＭＳ Ｐゴシック" pitchFamily="-108" charset="-128"/>
            </a:endParaRPr>
          </a:p>
          <a:p>
            <a:pPr rtl="0" fontAlgn="base"/>
            <a:r>
              <a:rPr lang="en-US" sz="1200" b="0" i="0" u="none" strike="noStrike" kern="1200" dirty="0">
                <a:solidFill>
                  <a:schemeClr val="tx1"/>
                </a:solidFill>
                <a:effectLst/>
                <a:latin typeface="Arial" pitchFamily="-108" charset="0"/>
                <a:ea typeface="ＭＳ Ｐゴシック" pitchFamily="-108" charset="-128"/>
                <a:cs typeface="ＭＳ Ｐゴシック" pitchFamily="-108" charset="-128"/>
              </a:rPr>
              <a:t>What partnerships already exist within your program, school, and greater community?</a:t>
            </a:r>
          </a:p>
          <a:p>
            <a:pPr rtl="0" fontAlgn="base"/>
            <a:r>
              <a:rPr lang="en-US" sz="1200" b="0" i="0" u="none" strike="noStrike" kern="1200" dirty="0">
                <a:solidFill>
                  <a:schemeClr val="tx1"/>
                </a:solidFill>
                <a:effectLst/>
                <a:latin typeface="Arial" pitchFamily="-108" charset="0"/>
                <a:ea typeface="ＭＳ Ｐゴシック" pitchFamily="-108" charset="-128"/>
                <a:cs typeface="ＭＳ Ｐゴシック" pitchFamily="-108" charset="-128"/>
              </a:rPr>
              <a:t>What relationships could be formed or developed to support the transition process?</a:t>
            </a:r>
          </a:p>
          <a:p>
            <a:pPr rtl="0" fontAlgn="base"/>
            <a:r>
              <a:rPr lang="en-US" sz="1200" b="0" i="0" u="none" strike="noStrike" kern="1200" dirty="0">
                <a:solidFill>
                  <a:schemeClr val="tx1"/>
                </a:solidFill>
                <a:effectLst/>
                <a:latin typeface="Arial" pitchFamily="-108" charset="0"/>
                <a:ea typeface="ＭＳ Ｐゴシック" pitchFamily="-108" charset="-128"/>
                <a:cs typeface="ＭＳ Ｐゴシック" pitchFamily="-108" charset="-128"/>
              </a:rPr>
              <a:t>How are relationships and trust established with the children and families who are transitioning?</a:t>
            </a:r>
          </a:p>
          <a:p>
            <a:pPr rtl="0" fontAlgn="t"/>
            <a:endParaRPr lang="en-US" sz="1200" b="1" i="0" u="none" strike="noStrike" kern="1200" dirty="0">
              <a:solidFill>
                <a:schemeClr val="tx1"/>
              </a:solidFill>
              <a:effectLst/>
              <a:latin typeface="Arial" pitchFamily="-108" charset="0"/>
              <a:ea typeface="ＭＳ Ｐゴシック" pitchFamily="-108" charset="-128"/>
              <a:cs typeface="ＭＳ Ｐゴシック" pitchFamily="-108" charset="-128"/>
            </a:endParaRPr>
          </a:p>
          <a:p>
            <a:pPr rtl="0" fontAlgn="t"/>
            <a:r>
              <a:rPr lang="en-US" sz="1200" b="1" i="0" u="none" strike="noStrike" kern="1200" dirty="0">
                <a:solidFill>
                  <a:schemeClr val="tx1"/>
                </a:solidFill>
                <a:effectLst/>
                <a:latin typeface="Arial" pitchFamily="-108" charset="0"/>
                <a:ea typeface="ＭＳ Ｐゴシック" pitchFamily="-108" charset="-128"/>
                <a:cs typeface="ＭＳ Ｐゴシック" pitchFamily="-108" charset="-128"/>
              </a:rPr>
              <a:t>Program Alignment</a:t>
            </a:r>
            <a:endParaRPr lang="en-US" b="0" dirty="0">
              <a:effectLst/>
            </a:endParaRPr>
          </a:p>
          <a:p>
            <a:pPr rtl="0" fontAlgn="base"/>
            <a:r>
              <a:rPr lang="en-US" sz="1200" b="0" i="0" u="none" strike="noStrike" kern="1200" dirty="0">
                <a:solidFill>
                  <a:schemeClr val="tx1"/>
                </a:solidFill>
                <a:effectLst/>
                <a:latin typeface="Arial" pitchFamily="-108" charset="0"/>
                <a:ea typeface="ＭＳ Ｐゴシック" pitchFamily="-108" charset="-128"/>
                <a:cs typeface="ＭＳ Ｐゴシック" pitchFamily="-108" charset="-128"/>
              </a:rPr>
              <a:t>Participate in joint professional development</a:t>
            </a:r>
          </a:p>
          <a:p>
            <a:pPr rtl="0" fontAlgn="base"/>
            <a:r>
              <a:rPr lang="en-US" sz="1200" b="0" i="0" u="none" strike="noStrike" kern="1200" dirty="0">
                <a:solidFill>
                  <a:schemeClr val="tx1"/>
                </a:solidFill>
                <a:effectLst/>
                <a:latin typeface="Arial" pitchFamily="-108" charset="0"/>
                <a:ea typeface="ＭＳ Ｐゴシック" pitchFamily="-108" charset="-128"/>
                <a:cs typeface="ＭＳ Ｐゴシック" pitchFamily="-108" charset="-128"/>
              </a:rPr>
              <a:t>Partner around transition activities</a:t>
            </a:r>
          </a:p>
          <a:p>
            <a:pPr rtl="0" fontAlgn="base"/>
            <a:r>
              <a:rPr lang="en-US" sz="1200" b="0" i="0" u="none" strike="noStrike" kern="1200" dirty="0">
                <a:solidFill>
                  <a:schemeClr val="tx1"/>
                </a:solidFill>
                <a:effectLst/>
                <a:latin typeface="Arial" pitchFamily="-108" charset="0"/>
                <a:ea typeface="ＭＳ Ｐゴシック" pitchFamily="-108" charset="-128"/>
                <a:cs typeface="ＭＳ Ｐゴシック" pitchFamily="-108" charset="-128"/>
              </a:rPr>
              <a:t>Coordinate aligned assessments, standards, and curricula </a:t>
            </a:r>
          </a:p>
          <a:p>
            <a:pPr rtl="0" fontAlgn="base"/>
            <a:endParaRPr lang="en-US" sz="1200" b="0" i="0" u="none" strike="noStrike" kern="1200" dirty="0">
              <a:solidFill>
                <a:schemeClr val="tx1"/>
              </a:solidFill>
              <a:effectLst/>
              <a:latin typeface="Arial" pitchFamily="-108" charset="0"/>
              <a:ea typeface="ＭＳ Ｐゴシック" pitchFamily="-108" charset="-128"/>
              <a:cs typeface="ＭＳ Ｐゴシック" pitchFamily="-108" charset="-128"/>
            </a:endParaRPr>
          </a:p>
          <a:p>
            <a:pPr rtl="0" fontAlgn="base"/>
            <a:r>
              <a:rPr lang="en-US" sz="1200" b="0" i="0" u="none" strike="noStrike" kern="1200" dirty="0">
                <a:solidFill>
                  <a:schemeClr val="tx1"/>
                </a:solidFill>
                <a:effectLst/>
                <a:latin typeface="Arial" pitchFamily="-108" charset="0"/>
                <a:ea typeface="ＭＳ Ｐゴシック" pitchFamily="-108" charset="-128"/>
                <a:cs typeface="ＭＳ Ｐゴシック" pitchFamily="-108" charset="-128"/>
              </a:rPr>
              <a:t>What joint professional development and planning opportunities exist for educators? What opportunities would further support collaboration between educators?</a:t>
            </a:r>
          </a:p>
          <a:p>
            <a:pPr rtl="0" fontAlgn="base"/>
            <a:r>
              <a:rPr lang="en-US" sz="1200" b="0" i="0" u="none" strike="noStrike" kern="1200" dirty="0">
                <a:solidFill>
                  <a:schemeClr val="tx1"/>
                </a:solidFill>
                <a:effectLst/>
                <a:latin typeface="Arial" pitchFamily="-108" charset="0"/>
                <a:ea typeface="ＭＳ Ｐゴシック" pitchFamily="-108" charset="-128"/>
                <a:cs typeface="ＭＳ Ｐゴシック" pitchFamily="-108" charset="-128"/>
              </a:rPr>
              <a:t>How do local Head Start programs and elementary schools work together to plan transition activities? What other activities could be valuable partnership opportunities?</a:t>
            </a:r>
          </a:p>
          <a:p>
            <a:pPr rtl="0" fontAlgn="base"/>
            <a:r>
              <a:rPr lang="en-US" sz="1200" b="0" i="0" u="none" strike="noStrike" kern="1200" dirty="0">
                <a:solidFill>
                  <a:schemeClr val="tx1"/>
                </a:solidFill>
                <a:effectLst/>
                <a:latin typeface="Arial" pitchFamily="-108" charset="0"/>
                <a:ea typeface="ＭＳ Ｐゴシック" pitchFamily="-108" charset="-128"/>
                <a:cs typeface="ＭＳ Ｐゴシック" pitchFamily="-108" charset="-128"/>
              </a:rPr>
              <a:t>How do local Head Start programs and elementary schools share their expectations and norms? Are there any areas of misalignment to discuss?</a:t>
            </a:r>
          </a:p>
          <a:p>
            <a:endParaRPr lang="en-US" dirty="0"/>
          </a:p>
        </p:txBody>
      </p:sp>
      <p:sp>
        <p:nvSpPr>
          <p:cNvPr id="4" name="Slide Number Placeholder 3"/>
          <p:cNvSpPr>
            <a:spLocks noGrp="1"/>
          </p:cNvSpPr>
          <p:nvPr>
            <p:ph type="sldNum" sz="quarter" idx="10"/>
          </p:nvPr>
        </p:nvSpPr>
        <p:spPr/>
        <p:txBody>
          <a:bodyPr/>
          <a:lstStyle/>
          <a:p>
            <a:pPr>
              <a:defRPr/>
            </a:pPr>
            <a:fld id="{029EB1A5-BF7E-224F-8043-C504B8AF34AC}" type="slidenum">
              <a:rPr lang="en-US" smtClean="0"/>
              <a:pPr>
                <a:defRPr/>
              </a:pPr>
              <a:t>31</a:t>
            </a:fld>
            <a:endParaRPr lang="en-US" dirty="0"/>
          </a:p>
        </p:txBody>
      </p:sp>
    </p:spTree>
    <p:extLst>
      <p:ext uri="{BB962C8B-B14F-4D97-AF65-F5344CB8AC3E}">
        <p14:creationId xmlns:p14="http://schemas.microsoft.com/office/powerpoint/2010/main" val="3501976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entury Gothic" panose="020B0502020202020204" pitchFamily="34" charset="0"/>
              </a:rPr>
              <a:t>What to say:</a:t>
            </a:r>
          </a:p>
          <a:p>
            <a:r>
              <a:rPr lang="en-US" b="0" dirty="0">
                <a:latin typeface="Century Gothic" panose="020B0502020202020204" pitchFamily="34" charset="0"/>
              </a:rPr>
              <a:t>To summarize what we have discussed today:</a:t>
            </a:r>
          </a:p>
          <a:p>
            <a:endParaRPr lang="en-US" b="0" dirty="0">
              <a:latin typeface="Century Gothic" panose="020B0502020202020204" pitchFamily="34" charset="0"/>
            </a:endParaRPr>
          </a:p>
          <a:p>
            <a:r>
              <a:rPr lang="en-US" dirty="0">
                <a:latin typeface="Century Gothic" panose="020B0502020202020204" pitchFamily="34" charset="0"/>
              </a:rPr>
              <a:t>Supported transitions support children’s social and emotional and academic success</a:t>
            </a:r>
          </a:p>
          <a:p>
            <a:r>
              <a:rPr lang="en-US" dirty="0">
                <a:latin typeface="Century Gothic" panose="020B0502020202020204" pitchFamily="34" charset="0"/>
              </a:rPr>
              <a:t>Supported transitions improve family engagement in kindergarten and beyond</a:t>
            </a:r>
          </a:p>
          <a:p>
            <a:r>
              <a:rPr lang="en-US" dirty="0">
                <a:latin typeface="Century Gothic" panose="020B0502020202020204" pitchFamily="34" charset="0"/>
              </a:rPr>
              <a:t>Supported transitions include: </a:t>
            </a:r>
          </a:p>
          <a:p>
            <a:pPr marL="742950" lvl="1" indent="-285750">
              <a:buFont typeface="Arial" panose="020B0604020202020204" pitchFamily="34" charset="0"/>
              <a:buChar char="•"/>
            </a:pPr>
            <a:r>
              <a:rPr lang="en-US" sz="2000" dirty="0">
                <a:latin typeface="Century Gothic" panose="020B0502020202020204" pitchFamily="34" charset="0"/>
              </a:rPr>
              <a:t>Information</a:t>
            </a:r>
          </a:p>
          <a:p>
            <a:pPr marL="742950" lvl="1" indent="-285750">
              <a:buFont typeface="Arial" panose="020B0604020202020204" pitchFamily="34" charset="0"/>
              <a:buChar char="•"/>
            </a:pPr>
            <a:r>
              <a:rPr lang="en-US" sz="2000" dirty="0">
                <a:latin typeface="Century Gothic" panose="020B0502020202020204" pitchFamily="34" charset="0"/>
              </a:rPr>
              <a:t>Relationships</a:t>
            </a:r>
          </a:p>
          <a:p>
            <a:pPr marL="742950" lvl="1" indent="-285750">
              <a:buFont typeface="Arial" panose="020B0604020202020204" pitchFamily="34" charset="0"/>
              <a:buChar char="•"/>
            </a:pPr>
            <a:r>
              <a:rPr lang="en-US" sz="2000" dirty="0">
                <a:latin typeface="Century Gothic" panose="020B0502020202020204" pitchFamily="34" charset="0"/>
              </a:rPr>
              <a:t>Alignment</a:t>
            </a:r>
          </a:p>
          <a:p>
            <a:pPr marL="742950" lvl="1" indent="-285750">
              <a:buFont typeface="Arial" panose="020B0604020202020204" pitchFamily="34" charset="0"/>
              <a:buChar char="•"/>
            </a:pPr>
            <a:r>
              <a:rPr lang="en-US" sz="2000" b="1" dirty="0">
                <a:latin typeface="Century Gothic" panose="020B0502020202020204" pitchFamily="34" charset="0"/>
              </a:rPr>
              <a:t>And this is relevant across multiple connections, not just into kindergarten</a:t>
            </a:r>
          </a:p>
          <a:p>
            <a:endParaRPr lang="en-US" dirty="0"/>
          </a:p>
        </p:txBody>
      </p:sp>
      <p:sp>
        <p:nvSpPr>
          <p:cNvPr id="4" name="Slide Number Placeholder 3"/>
          <p:cNvSpPr>
            <a:spLocks noGrp="1"/>
          </p:cNvSpPr>
          <p:nvPr>
            <p:ph type="sldNum" sz="quarter" idx="5"/>
          </p:nvPr>
        </p:nvSpPr>
        <p:spPr/>
        <p:txBody>
          <a:bodyPr/>
          <a:lstStyle/>
          <a:p>
            <a:pPr>
              <a:defRPr/>
            </a:pPr>
            <a:fld id="{029EB1A5-BF7E-224F-8043-C504B8AF34AC}" type="slidenum">
              <a:rPr lang="en-US" smtClean="0"/>
              <a:pPr>
                <a:defRPr/>
              </a:pPr>
              <a:t>32</a:t>
            </a:fld>
            <a:endParaRPr lang="en-US" dirty="0"/>
          </a:p>
        </p:txBody>
      </p:sp>
    </p:spTree>
    <p:extLst>
      <p:ext uri="{BB962C8B-B14F-4D97-AF65-F5344CB8AC3E}">
        <p14:creationId xmlns:p14="http://schemas.microsoft.com/office/powerpoint/2010/main" val="1479828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9EB1A5-BF7E-224F-8043-C504B8AF34AC}" type="slidenum">
              <a:rPr lang="en-US" smtClean="0"/>
              <a:pPr>
                <a:defRPr/>
              </a:pPr>
              <a:t>33</a:t>
            </a:fld>
            <a:endParaRPr lang="en-US" dirty="0"/>
          </a:p>
        </p:txBody>
      </p:sp>
    </p:spTree>
    <p:extLst>
      <p:ext uri="{BB962C8B-B14F-4D97-AF65-F5344CB8AC3E}">
        <p14:creationId xmlns:p14="http://schemas.microsoft.com/office/powerpoint/2010/main" val="306335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r>
              <a:rPr lang="en-US" dirty="0"/>
              <a:t>Transition to talking about why we are concerned about early transitions.</a:t>
            </a:r>
          </a:p>
          <a:p>
            <a:endParaRPr lang="en-US" dirty="0"/>
          </a:p>
          <a:p>
            <a:r>
              <a:rPr lang="en-US" b="1" dirty="0"/>
              <a:t>What to say:</a:t>
            </a:r>
          </a:p>
          <a:p>
            <a:r>
              <a:rPr lang="en-US" dirty="0"/>
              <a:t>So why are we concerned when some transitions are traumatic or rocky for children, or when transitions are challenging for families? When that first day doesn’t go well or that first week is really rocky, why are we concerned? Let’s take a look at some of the research on this:</a:t>
            </a:r>
          </a:p>
          <a:p>
            <a:endParaRPr lang="en-US" dirty="0"/>
          </a:p>
          <a:p>
            <a:r>
              <a:rPr lang="en-US" dirty="0"/>
              <a:t>We know that experiences in the early days </a:t>
            </a:r>
            <a:r>
              <a:rPr lang="en-US"/>
              <a:t>of kindergarten </a:t>
            </a:r>
            <a:r>
              <a:rPr lang="en-US" dirty="0"/>
              <a:t>matter, and that developing positive teacher-child relationships is really important.</a:t>
            </a:r>
          </a:p>
          <a:p>
            <a:endParaRPr lang="en-US" dirty="0"/>
          </a:p>
          <a:p>
            <a:r>
              <a:rPr lang="en-US" dirty="0"/>
              <a:t>We also know that: </a:t>
            </a:r>
          </a:p>
          <a:p>
            <a:pPr marL="171450" indent="-171450">
              <a:buFont typeface="Arial" panose="020B0604020202020204" pitchFamily="34" charset="0"/>
              <a:buChar char="•"/>
            </a:pPr>
            <a:r>
              <a:rPr lang="en-US" b="0" dirty="0"/>
              <a:t>Effective early learning experiences can close opportunity gaps. </a:t>
            </a:r>
          </a:p>
          <a:p>
            <a:pPr marL="171450" indent="-171450">
              <a:buFont typeface="Arial" panose="020B0604020202020204" pitchFamily="34" charset="0"/>
              <a:buChar char="•"/>
            </a:pPr>
            <a:r>
              <a:rPr lang="en-US" b="0" dirty="0"/>
              <a:t>Stability and consistency between settings is crucial to children’s continued success.</a:t>
            </a:r>
            <a:endParaRPr lang="en-US" b="0" dirty="0">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7BE35E5C-CC40-3B43-9B22-AA556674ACE8}" type="slidenum">
              <a:rPr lang="en-US" smtClean="0"/>
              <a:t>4</a:t>
            </a:fld>
            <a:endParaRPr lang="en-US" dirty="0"/>
          </a:p>
        </p:txBody>
      </p:sp>
    </p:spTree>
    <p:extLst>
      <p:ext uri="{BB962C8B-B14F-4D97-AF65-F5344CB8AC3E}">
        <p14:creationId xmlns:p14="http://schemas.microsoft.com/office/powerpoint/2010/main" val="3886625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eaLnBrk="1" hangingPunct="1"/>
            <a:r>
              <a:rPr lang="en-US" b="1" dirty="0">
                <a:latin typeface="Arial" charset="0"/>
                <a:ea typeface="ＭＳ Ｐゴシック" charset="0"/>
                <a:cs typeface="ＭＳ Ｐゴシック" charset="0"/>
              </a:rPr>
              <a:t>What to say:</a:t>
            </a:r>
          </a:p>
          <a:p>
            <a:r>
              <a:rPr lang="en-US" dirty="0"/>
              <a:t>One of the things we know is that early school experiences matter and that that teacher-child relationship is incredibly important. And that teacher child relationship between a kindergarten teacher and a child predicts not only the social-emotional or learning experience for that child in kindergarten or how that first day goes but researchers have followed children and have found that it actually predicts behavioral and academic outcomes through 8</a:t>
            </a:r>
            <a:r>
              <a:rPr lang="en-US" baseline="30000" dirty="0"/>
              <a:t>th</a:t>
            </a:r>
            <a:r>
              <a:rPr lang="en-US" dirty="0"/>
              <a:t> grade. That’s as far as they have followed it in these studies. </a:t>
            </a:r>
          </a:p>
          <a:p>
            <a:endParaRPr lang="en-US" dirty="0"/>
          </a:p>
          <a:p>
            <a:r>
              <a:rPr lang="en-US" dirty="0"/>
              <a:t>Now, the concern about children who might have some challenging behaviors in the preschool as they move to kindergarten should be enough for us to pay attention and care about these transitions. This really matters. That first relationship in the K-12 experience is incredibly important and we want that child arriving on the first day with a very supportive experience. </a:t>
            </a:r>
          </a:p>
          <a:p>
            <a:endParaRPr lang="en-US" dirty="0"/>
          </a:p>
          <a:p>
            <a:r>
              <a:rPr lang="en-US" dirty="0"/>
              <a:t>Some examples of having a supportive experience: </a:t>
            </a:r>
          </a:p>
          <a:p>
            <a:pPr marL="171450" indent="-171450">
              <a:buFont typeface="Arial" panose="020B0604020202020204" pitchFamily="34" charset="0"/>
              <a:buChar char="•"/>
            </a:pPr>
            <a:r>
              <a:rPr lang="en-US" dirty="0"/>
              <a:t>The child was able to meet the teacher before hand. </a:t>
            </a:r>
          </a:p>
          <a:p>
            <a:pPr marL="171450" indent="-171450">
              <a:buFont typeface="Arial" panose="020B0604020202020204" pitchFamily="34" charset="0"/>
              <a:buChar char="•"/>
            </a:pPr>
            <a:r>
              <a:rPr lang="en-US" dirty="0"/>
              <a:t>The teacher was given some information about the child’s strengths and needs before they even arrived. Some of their favorites are shared so they are sprinkled around the room, maybe their favorite book or toy.</a:t>
            </a:r>
          </a:p>
          <a:p>
            <a:pPr marL="171450" indent="-171450">
              <a:buFont typeface="Arial" panose="020B0604020202020204" pitchFamily="34" charset="0"/>
              <a:buChar char="•"/>
            </a:pPr>
            <a:r>
              <a:rPr lang="en-US" dirty="0"/>
              <a:t>The new educator had some assessment data and had met the family, the family knew what to expect, maybe there were some warm-up sessions before the first day, so that the first day and that first relationship is really strengthened. </a:t>
            </a:r>
          </a:p>
          <a:p>
            <a:endParaRPr lang="en-US" dirty="0"/>
          </a:p>
          <a:p>
            <a:r>
              <a:rPr lang="en-US" dirty="0"/>
              <a:t>And then you can imagine, that this persists. I know this child well, the child is getting to know me, I have a strong relationship with the child and that gets passed on.</a:t>
            </a:r>
          </a:p>
          <a:p>
            <a:endParaRPr lang="en-US" dirty="0"/>
          </a:p>
          <a:p>
            <a:r>
              <a:rPr lang="en-US" dirty="0"/>
              <a:t>But you can also imagine, that if you are a kindergarten teacher and the child and the family don’t know the school, they don’t know you, they don’t know the classroom, they don’t know the routines, they don’t know where they are going to get their lunch that day, or where they are supposed to catch the bus. There are lots of unknowns and the child walks in and could be pretty terrified and not know how to express that, so they express it with challenging behavior. If you are one teacher and you have 25 children (or more, or a few less) and there are some children who are having challenges, you can imagine that the relationship may get a little bit strained. </a:t>
            </a:r>
          </a:p>
          <a:p>
            <a:endParaRPr lang="en-US" dirty="0"/>
          </a:p>
          <a:p>
            <a:r>
              <a:rPr lang="en-US" dirty="0"/>
              <a:t>As the teacher you may be experiencing some stress as well, and then perhaps some determinations are made about the child’s school readiness can start to come into play and then that child might be placed in a lower academic grouping, where expectations might be lower because the child was not able to display her readiness because of the trauma or stress of the transition. You can see how it makes sense that some of these experiences can end up predicting later outcomes for children. And this is why we are so concerned about these transitions. </a:t>
            </a:r>
          </a:p>
          <a:p>
            <a:endParaRPr lang="en-US" dirty="0"/>
          </a:p>
          <a:p>
            <a:r>
              <a:rPr lang="en-US" b="1" dirty="0"/>
              <a:t>Presenter Notes:</a:t>
            </a:r>
          </a:p>
          <a:p>
            <a:r>
              <a:rPr lang="en-US" b="1" dirty="0"/>
              <a:t>Key Ideas:</a:t>
            </a:r>
            <a:endParaRPr lang="en-US" dirty="0"/>
          </a:p>
          <a:p>
            <a:pPr marL="171450" indent="-171450">
              <a:buFont typeface="Arial" panose="020B0604020202020204" pitchFamily="34" charset="0"/>
              <a:buChar char="•"/>
            </a:pPr>
            <a:r>
              <a:rPr lang="en-US" b="0" dirty="0"/>
              <a:t>Effective early school experiences can close opportunity gaps.  But we also</a:t>
            </a:r>
            <a:r>
              <a:rPr lang="en-US" b="0" baseline="0" dirty="0"/>
              <a:t> know that</a:t>
            </a:r>
          </a:p>
          <a:p>
            <a:pPr marL="171450" indent="-171450">
              <a:buFont typeface="Arial" panose="020B0604020202020204" pitchFamily="34" charset="0"/>
              <a:buChar char="•"/>
            </a:pPr>
            <a:r>
              <a:rPr lang="en-US" b="0" dirty="0"/>
              <a:t>Stability and consistency between settings is crucial to children’s continued success.</a:t>
            </a:r>
            <a:endParaRPr lang="en-US" b="0" dirty="0">
              <a:latin typeface="Arial" charset="0"/>
              <a:ea typeface="ＭＳ Ｐゴシック" charset="0"/>
              <a:cs typeface="ＭＳ Ｐゴシック" charset="0"/>
            </a:endParaRPr>
          </a:p>
          <a:p>
            <a:pPr eaLnBrk="1" hangingPunct="1"/>
            <a:endParaRPr lang="en-US" b="1" dirty="0">
              <a:latin typeface="Arial" charset="0"/>
              <a:ea typeface="ＭＳ Ｐゴシック" charset="0"/>
              <a:cs typeface="ＭＳ Ｐゴシック" charset="0"/>
            </a:endParaRPr>
          </a:p>
          <a:p>
            <a:pPr eaLnBrk="1" hangingPunct="1"/>
            <a:r>
              <a:rPr lang="en-US" b="1" dirty="0">
                <a:latin typeface="Arial" charset="0"/>
                <a:ea typeface="ＭＳ Ｐゴシック" charset="0"/>
                <a:cs typeface="ＭＳ Ｐゴシック" charset="0"/>
              </a:rPr>
              <a:t>Reminder of the compelling reasons</a:t>
            </a:r>
            <a:r>
              <a:rPr lang="en-US" b="1" baseline="0" dirty="0">
                <a:latin typeface="Arial" charset="0"/>
                <a:ea typeface="ＭＳ Ｐゴシック" charset="0"/>
                <a:cs typeface="ＭＳ Ｐゴシック" charset="0"/>
              </a:rPr>
              <a:t> to focus on this </a:t>
            </a:r>
            <a:endParaRPr lang="en-US" b="1"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Successful transition practices also promote early child-teacher and family-school connections, which benefit children.</a:t>
            </a:r>
          </a:p>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REFERENCE</a:t>
            </a:r>
          </a:p>
          <a:p>
            <a:pPr eaLnBrk="1" hangingPunct="1"/>
            <a:r>
              <a:rPr lang="en-US" sz="1200" b="0" i="0" kern="1200" dirty="0">
                <a:solidFill>
                  <a:schemeClr val="tx1"/>
                </a:solidFill>
                <a:effectLst/>
                <a:latin typeface="Arial" pitchFamily="-108" charset="0"/>
                <a:ea typeface="ＭＳ Ｐゴシック" pitchFamily="-108" charset="-128"/>
                <a:cs typeface="ＭＳ Ｐゴシック" pitchFamily="-108" charset="-128"/>
              </a:rPr>
              <a:t>Hamre, B. K., Pianta, R. C., Hamre, B. K., &amp; Pianta, R. C. (2001). Early teacher-child relationships and the trajectory of children’s school outcomes through eighth grade. </a:t>
            </a:r>
            <a:r>
              <a:rPr lang="en-US" sz="1200" b="0" i="1" kern="1200" dirty="0">
                <a:solidFill>
                  <a:schemeClr val="tx1"/>
                </a:solidFill>
                <a:effectLst/>
                <a:latin typeface="Arial" pitchFamily="-108" charset="0"/>
                <a:ea typeface="ＭＳ Ｐゴシック" pitchFamily="-108" charset="-128"/>
                <a:cs typeface="ＭＳ Ｐゴシック" pitchFamily="-108" charset="-128"/>
              </a:rPr>
              <a:t>Child Development</a:t>
            </a:r>
            <a:r>
              <a:rPr lang="en-US" sz="1200" b="0" i="0" kern="1200" dirty="0">
                <a:solidFill>
                  <a:schemeClr val="tx1"/>
                </a:solidFill>
                <a:effectLst/>
                <a:latin typeface="Arial" pitchFamily="-108" charset="0"/>
                <a:ea typeface="ＭＳ Ｐゴシック" pitchFamily="-108" charset="-128"/>
                <a:cs typeface="ＭＳ Ｐゴシック" pitchFamily="-108" charset="-128"/>
              </a:rPr>
              <a:t>, </a:t>
            </a:r>
            <a:r>
              <a:rPr lang="en-US" sz="1200" b="0" i="1" kern="1200" dirty="0">
                <a:solidFill>
                  <a:schemeClr val="tx1"/>
                </a:solidFill>
                <a:effectLst/>
                <a:latin typeface="Arial" pitchFamily="-108" charset="0"/>
                <a:ea typeface="ＭＳ Ｐゴシック" pitchFamily="-108" charset="-128"/>
                <a:cs typeface="ＭＳ Ｐゴシック" pitchFamily="-108" charset="-128"/>
              </a:rPr>
              <a:t>72</a:t>
            </a:r>
            <a:r>
              <a:rPr lang="en-US" sz="1200" b="0" i="0" kern="1200" dirty="0">
                <a:solidFill>
                  <a:schemeClr val="tx1"/>
                </a:solidFill>
                <a:effectLst/>
                <a:latin typeface="Arial" pitchFamily="-108" charset="0"/>
                <a:ea typeface="ＭＳ Ｐゴシック" pitchFamily="-108" charset="-128"/>
                <a:cs typeface="ＭＳ Ｐゴシック" pitchFamily="-108" charset="-128"/>
              </a:rPr>
              <a:t>(2), 625–638. </a:t>
            </a:r>
            <a:endParaRPr lang="en-US" sz="1200" b="0" i="0" kern="1200" dirty="0">
              <a:solidFill>
                <a:schemeClr val="tx1"/>
              </a:solidFill>
              <a:effectLst/>
              <a:latin typeface="Arial" pitchFamily="-108" charset="0"/>
              <a:ea typeface="ＭＳ Ｐゴシック" pitchFamily="-108" charset="-128"/>
            </a:endParaRPr>
          </a:p>
          <a:p>
            <a:pPr eaLnBrk="1" hangingPunct="1"/>
            <a:br>
              <a:rPr lang="en-US" dirty="0"/>
            </a:br>
            <a:r>
              <a:rPr lang="en-US" sz="1200" b="0" i="0" kern="1200" dirty="0">
                <a:solidFill>
                  <a:schemeClr val="tx1"/>
                </a:solidFill>
                <a:effectLst/>
                <a:latin typeface="Arial" pitchFamily="-108" charset="0"/>
                <a:ea typeface="ＭＳ Ｐゴシック" pitchFamily="-108" charset="-128"/>
                <a:cs typeface="ＭＳ Ｐゴシック" pitchFamily="-108" charset="-128"/>
              </a:rPr>
              <a:t>Jerome, E. M., Hamre, B. K., &amp; Pianta, R. C. (2009). Teacher–Child Relationships from Kindergarten to Sixth Grade: Early Childhood Predictors of Teacher-perceived Conflict and Closeness. </a:t>
            </a:r>
            <a:r>
              <a:rPr lang="en-US" sz="1200" b="0" i="1" kern="1200" dirty="0">
                <a:solidFill>
                  <a:schemeClr val="tx1"/>
                </a:solidFill>
                <a:effectLst/>
                <a:latin typeface="Arial" pitchFamily="-108" charset="0"/>
                <a:ea typeface="ＭＳ Ｐゴシック" pitchFamily="-108" charset="-128"/>
                <a:cs typeface="ＭＳ Ｐゴシック" pitchFamily="-108" charset="-128"/>
              </a:rPr>
              <a:t>Social Development</a:t>
            </a:r>
            <a:r>
              <a:rPr lang="en-US" sz="1200" b="0" i="0" kern="1200" dirty="0">
                <a:solidFill>
                  <a:schemeClr val="tx1"/>
                </a:solidFill>
                <a:effectLst/>
                <a:latin typeface="Arial" pitchFamily="-108" charset="0"/>
                <a:ea typeface="ＭＳ Ｐゴシック" pitchFamily="-108" charset="-128"/>
                <a:cs typeface="ＭＳ Ｐゴシック" pitchFamily="-108" charset="-128"/>
              </a:rPr>
              <a:t>, </a:t>
            </a:r>
            <a:r>
              <a:rPr lang="en-US" sz="1200" b="0" i="1" kern="1200" dirty="0">
                <a:solidFill>
                  <a:schemeClr val="tx1"/>
                </a:solidFill>
                <a:effectLst/>
                <a:latin typeface="Arial" pitchFamily="-108" charset="0"/>
                <a:ea typeface="ＭＳ Ｐゴシック" pitchFamily="-108" charset="-128"/>
                <a:cs typeface="ＭＳ Ｐゴシック" pitchFamily="-108" charset="-128"/>
              </a:rPr>
              <a:t>18</a:t>
            </a:r>
            <a:r>
              <a:rPr lang="en-US" sz="1200" b="0" i="0" kern="1200" dirty="0">
                <a:solidFill>
                  <a:schemeClr val="tx1"/>
                </a:solidFill>
                <a:effectLst/>
                <a:latin typeface="Arial" pitchFamily="-108" charset="0"/>
                <a:ea typeface="ＭＳ Ｐゴシック" pitchFamily="-108" charset="-128"/>
                <a:cs typeface="ＭＳ Ｐゴシック" pitchFamily="-108" charset="-128"/>
              </a:rPr>
              <a:t>(4), 915–945.</a:t>
            </a:r>
            <a:endParaRPr lang="en-US" dirty="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029EB1A5-BF7E-224F-8043-C504B8AF34AC}" type="slidenum">
              <a:rPr lang="en-US" smtClean="0"/>
              <a:pPr>
                <a:defRPr/>
              </a:pPr>
              <a:t>5</a:t>
            </a:fld>
            <a:endParaRPr lang="en-US" dirty="0"/>
          </a:p>
        </p:txBody>
      </p:sp>
    </p:spTree>
    <p:extLst>
      <p:ext uri="{BB962C8B-B14F-4D97-AF65-F5344CB8AC3E}">
        <p14:creationId xmlns:p14="http://schemas.microsoft.com/office/powerpoint/2010/main" val="53901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What to 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We can also see in this very large-scale preschool study that more transition</a:t>
            </a:r>
            <a:r>
              <a:rPr lang="en-US" baseline="0" dirty="0"/>
              <a:t> practices result in better outcomes for children</a:t>
            </a:r>
            <a:r>
              <a:rPr lang="en-US" dirty="0"/>
              <a:t> from low-income families.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baseline="0" dirty="0"/>
              <a:t>Successful transition practices mean a less stressful transition and better adjustment to the new environment, which translates into children being more ready to learn instead of being distracted by adjustment problems.</a:t>
            </a:r>
          </a:p>
          <a:p>
            <a:endParaRPr lang="en-US" baseline="0" dirty="0"/>
          </a:p>
          <a:p>
            <a:r>
              <a:rPr lang="en-US" baseline="0" dirty="0"/>
              <a:t>The slide shows some examples of positive social-emotional outcomes and general adjustment. </a:t>
            </a:r>
            <a:endParaRPr lang="en-US" dirty="0"/>
          </a:p>
          <a:p>
            <a:endParaRPr lang="en-US" b="0" dirty="0"/>
          </a:p>
          <a:p>
            <a:r>
              <a:rPr lang="en-US" b="1" dirty="0"/>
              <a:t>Presenter Notes:</a:t>
            </a:r>
          </a:p>
          <a:p>
            <a:r>
              <a:rPr lang="en-US" dirty="0"/>
              <a:t>Key Ideas:</a:t>
            </a:r>
          </a:p>
          <a:p>
            <a:pPr marL="171450" indent="-171450">
              <a:buFont typeface="Arial" panose="020B0604020202020204" pitchFamily="34" charset="0"/>
              <a:buChar char="•"/>
            </a:pPr>
            <a:r>
              <a:rPr lang="en-US" dirty="0"/>
              <a:t>Reminder of large-scale study demonstrating that more transition practices result in better outcomes for children. </a:t>
            </a:r>
          </a:p>
          <a:p>
            <a:pPr marL="171450" indent="-171450">
              <a:buFont typeface="Arial" panose="020B0604020202020204" pitchFamily="34" charset="0"/>
              <a:buChar char="•"/>
            </a:pPr>
            <a:r>
              <a:rPr lang="en-US" baseline="0" dirty="0"/>
              <a:t>The slide shows the transition activities that were mostly helpful for children from low-income families.</a:t>
            </a:r>
          </a:p>
          <a:p>
            <a:pPr marL="171450" indent="-171450">
              <a:buFont typeface="Arial" panose="020B0604020202020204" pitchFamily="34" charset="0"/>
              <a:buChar char="•"/>
            </a:pPr>
            <a:r>
              <a:rPr lang="en-US" baseline="0" dirty="0"/>
              <a:t>Successful transition practices mean a less stressful transition and better adjustment to the new environment, which translates into children being more ready to learn instead of being distracted by adjustment problems.</a:t>
            </a:r>
          </a:p>
          <a:p>
            <a:pPr marL="171450" indent="-171450">
              <a:buFont typeface="Arial" panose="020B0604020202020204" pitchFamily="34" charset="0"/>
              <a:buChar char="•"/>
            </a:pPr>
            <a:r>
              <a:rPr lang="en-US" baseline="0" dirty="0"/>
              <a:t>The slide shows some examples of positive social-emotional outcomes and general adjustment. </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029EB1A5-BF7E-224F-8043-C504B8AF34AC}" type="slidenum">
              <a:rPr lang="en-US" smtClean="0"/>
              <a:pPr>
                <a:defRPr/>
              </a:pPr>
              <a:t>6</a:t>
            </a:fld>
            <a:endParaRPr lang="en-US" dirty="0"/>
          </a:p>
        </p:txBody>
      </p:sp>
    </p:spTree>
    <p:extLst>
      <p:ext uri="{BB962C8B-B14F-4D97-AF65-F5344CB8AC3E}">
        <p14:creationId xmlns:p14="http://schemas.microsoft.com/office/powerpoint/2010/main" val="2811093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Optional Slide including additional ways that social emotional skills predict better outcomes for young adults. This is from</a:t>
            </a:r>
            <a:r>
              <a:rPr lang="en-US" baseline="0" dirty="0"/>
              <a:t> a 2015 study.</a:t>
            </a:r>
          </a:p>
          <a:p>
            <a:endParaRPr lang="en-US" baseline="0" dirty="0"/>
          </a:p>
          <a:p>
            <a:r>
              <a:rPr lang="en-US" baseline="0" dirty="0"/>
              <a:t>REFERENCE</a:t>
            </a:r>
          </a:p>
          <a:p>
            <a:r>
              <a:rPr lang="en-US" sz="1200" b="0" i="0" kern="1200" dirty="0">
                <a:solidFill>
                  <a:schemeClr val="tx1"/>
                </a:solidFill>
                <a:effectLst/>
                <a:latin typeface="Arial" pitchFamily="-108" charset="0"/>
                <a:ea typeface="ＭＳ Ｐゴシック" pitchFamily="-108" charset="-128"/>
                <a:cs typeface="ＭＳ Ｐゴシック" pitchFamily="-108" charset="-128"/>
              </a:rPr>
              <a:t>Jones, D. E., Greenberg, M., &amp; Crowley, M. (2015). Early Social-Emotional Functioning and Public Health: The Relationship Between Kindergarten Social Competence and Future Wellness. </a:t>
            </a:r>
            <a:r>
              <a:rPr lang="en-US" sz="1200" b="0" i="1" kern="1200" dirty="0">
                <a:solidFill>
                  <a:schemeClr val="tx1"/>
                </a:solidFill>
                <a:effectLst/>
                <a:latin typeface="Arial" pitchFamily="-108" charset="0"/>
                <a:ea typeface="ＭＳ Ｐゴシック" pitchFamily="-108" charset="-128"/>
                <a:cs typeface="ＭＳ Ｐゴシック" pitchFamily="-108" charset="-128"/>
              </a:rPr>
              <a:t>American Journal of Public Health</a:t>
            </a:r>
            <a:r>
              <a:rPr lang="en-US" sz="1200" b="0" i="0" kern="1200" dirty="0">
                <a:solidFill>
                  <a:schemeClr val="tx1"/>
                </a:solidFill>
                <a:effectLst/>
                <a:latin typeface="Arial" pitchFamily="-108" charset="0"/>
                <a:ea typeface="ＭＳ Ｐゴシック" pitchFamily="-108" charset="-128"/>
                <a:cs typeface="ＭＳ Ｐゴシック" pitchFamily="-108" charset="-128"/>
              </a:rPr>
              <a:t>, </a:t>
            </a:r>
            <a:r>
              <a:rPr lang="en-US" sz="1200" b="0" i="1" kern="1200" dirty="0">
                <a:solidFill>
                  <a:schemeClr val="tx1"/>
                </a:solidFill>
                <a:effectLst/>
                <a:latin typeface="Arial" pitchFamily="-108" charset="0"/>
                <a:ea typeface="ＭＳ Ｐゴシック" pitchFamily="-108" charset="-128"/>
                <a:cs typeface="ＭＳ Ｐゴシック" pitchFamily="-108" charset="-128"/>
              </a:rPr>
              <a:t>105</a:t>
            </a:r>
            <a:r>
              <a:rPr lang="en-US" sz="1200" b="0" i="0" kern="1200" dirty="0">
                <a:solidFill>
                  <a:schemeClr val="tx1"/>
                </a:solidFill>
                <a:effectLst/>
                <a:latin typeface="Arial" pitchFamily="-108" charset="0"/>
                <a:ea typeface="ＭＳ Ｐゴシック" pitchFamily="-108" charset="-128"/>
                <a:cs typeface="ＭＳ Ｐゴシック" pitchFamily="-108" charset="-128"/>
              </a:rPr>
              <a:t>(11), 2283–2290.</a:t>
            </a:r>
            <a:endParaRPr lang="en-US" dirty="0"/>
          </a:p>
        </p:txBody>
      </p:sp>
      <p:sp>
        <p:nvSpPr>
          <p:cNvPr id="4" name="Slide Number Placeholder 3"/>
          <p:cNvSpPr>
            <a:spLocks noGrp="1"/>
          </p:cNvSpPr>
          <p:nvPr>
            <p:ph type="sldNum" sz="quarter" idx="10"/>
          </p:nvPr>
        </p:nvSpPr>
        <p:spPr/>
        <p:txBody>
          <a:bodyPr/>
          <a:lstStyle/>
          <a:p>
            <a:pPr>
              <a:defRPr/>
            </a:pPr>
            <a:fld id="{029EB1A5-BF7E-224F-8043-C504B8AF34AC}" type="slidenum">
              <a:rPr lang="en-US" smtClean="0"/>
              <a:pPr>
                <a:defRPr/>
              </a:pPr>
              <a:t>7</a:t>
            </a:fld>
            <a:endParaRPr lang="en-US" dirty="0"/>
          </a:p>
        </p:txBody>
      </p:sp>
    </p:spTree>
    <p:extLst>
      <p:ext uri="{BB962C8B-B14F-4D97-AF65-F5344CB8AC3E}">
        <p14:creationId xmlns:p14="http://schemas.microsoft.com/office/powerpoint/2010/main" val="572728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964" eaLnBrk="0" hangingPunct="0">
              <a:defRPr sz="1600">
                <a:solidFill>
                  <a:schemeClr val="tx1"/>
                </a:solidFill>
                <a:latin typeface="Arial" charset="0"/>
                <a:ea typeface="ＭＳ Ｐゴシック" charset="0"/>
                <a:cs typeface="ＭＳ Ｐゴシック" charset="0"/>
              </a:defRPr>
            </a:lvl1pPr>
            <a:lvl2pPr marL="746371" indent="-287066" defTabSz="932964" eaLnBrk="0" hangingPunct="0">
              <a:defRPr sz="1600">
                <a:solidFill>
                  <a:schemeClr val="tx1"/>
                </a:solidFill>
                <a:latin typeface="Arial" charset="0"/>
                <a:ea typeface="ＭＳ Ｐゴシック" charset="0"/>
              </a:defRPr>
            </a:lvl2pPr>
            <a:lvl3pPr marL="1148263" indent="-229653" defTabSz="932964" eaLnBrk="0" hangingPunct="0">
              <a:defRPr sz="1600">
                <a:solidFill>
                  <a:schemeClr val="tx1"/>
                </a:solidFill>
                <a:latin typeface="Arial" charset="0"/>
                <a:ea typeface="ＭＳ Ｐゴシック" charset="0"/>
              </a:defRPr>
            </a:lvl3pPr>
            <a:lvl4pPr marL="1607569" indent="-229653" defTabSz="932964" eaLnBrk="0" hangingPunct="0">
              <a:defRPr sz="1600">
                <a:solidFill>
                  <a:schemeClr val="tx1"/>
                </a:solidFill>
                <a:latin typeface="Arial" charset="0"/>
                <a:ea typeface="ＭＳ Ｐゴシック" charset="0"/>
              </a:defRPr>
            </a:lvl4pPr>
            <a:lvl5pPr marL="2066874" indent="-229653" defTabSz="932964" eaLnBrk="0" hangingPunct="0">
              <a:defRPr sz="1600">
                <a:solidFill>
                  <a:schemeClr val="tx1"/>
                </a:solidFill>
                <a:latin typeface="Arial" charset="0"/>
                <a:ea typeface="ＭＳ Ｐゴシック" charset="0"/>
              </a:defRPr>
            </a:lvl5pPr>
            <a:lvl6pPr marL="2526179" indent="-229653" defTabSz="932964" eaLnBrk="0" fontAlgn="base" hangingPunct="0">
              <a:spcBef>
                <a:spcPct val="0"/>
              </a:spcBef>
              <a:spcAft>
                <a:spcPct val="0"/>
              </a:spcAft>
              <a:defRPr sz="1600">
                <a:solidFill>
                  <a:schemeClr val="tx1"/>
                </a:solidFill>
                <a:latin typeface="Arial" charset="0"/>
                <a:ea typeface="ＭＳ Ｐゴシック" charset="0"/>
              </a:defRPr>
            </a:lvl6pPr>
            <a:lvl7pPr marL="2985485" indent="-229653" defTabSz="932964" eaLnBrk="0" fontAlgn="base" hangingPunct="0">
              <a:spcBef>
                <a:spcPct val="0"/>
              </a:spcBef>
              <a:spcAft>
                <a:spcPct val="0"/>
              </a:spcAft>
              <a:defRPr sz="1600">
                <a:solidFill>
                  <a:schemeClr val="tx1"/>
                </a:solidFill>
                <a:latin typeface="Arial" charset="0"/>
                <a:ea typeface="ＭＳ Ｐゴシック" charset="0"/>
              </a:defRPr>
            </a:lvl7pPr>
            <a:lvl8pPr marL="3444789" indent="-229653" defTabSz="932964" eaLnBrk="0" fontAlgn="base" hangingPunct="0">
              <a:spcBef>
                <a:spcPct val="0"/>
              </a:spcBef>
              <a:spcAft>
                <a:spcPct val="0"/>
              </a:spcAft>
              <a:defRPr sz="1600">
                <a:solidFill>
                  <a:schemeClr val="tx1"/>
                </a:solidFill>
                <a:latin typeface="Arial" charset="0"/>
                <a:ea typeface="ＭＳ Ｐゴシック" charset="0"/>
              </a:defRPr>
            </a:lvl8pPr>
            <a:lvl9pPr marL="3904094" indent="-229653" defTabSz="932964"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4E922F5A-9931-2C48-9891-EC152E52308D}" type="slidenum">
              <a:rPr lang="en-US" sz="1200"/>
              <a:pPr eaLnBrk="1" hangingPunct="1"/>
              <a:t>8</a:t>
            </a:fld>
            <a:endParaRPr lang="en-US" sz="1200" dirty="0"/>
          </a:p>
        </p:txBody>
      </p:sp>
      <p:sp>
        <p:nvSpPr>
          <p:cNvPr id="113666" name="Rectangle 2"/>
          <p:cNvSpPr>
            <a:spLocks noGrp="1" noRot="1" noChangeAspect="1" noChangeArrowheads="1" noTextEdit="1"/>
          </p:cNvSpPr>
          <p:nvPr>
            <p:ph type="sldImg"/>
          </p:nvPr>
        </p:nvSpPr>
        <p:spPr>
          <a:xfrm>
            <a:off x="1465263" y="333375"/>
            <a:ext cx="4092575" cy="2303463"/>
          </a:xfrm>
          <a:ln/>
        </p:spPr>
      </p:sp>
      <p:sp>
        <p:nvSpPr>
          <p:cNvPr id="113667" name="Rectangle 3"/>
          <p:cNvSpPr>
            <a:spLocks noGrp="1" noChangeArrowheads="1"/>
          </p:cNvSpPr>
          <p:nvPr>
            <p:ph type="body" idx="1"/>
          </p:nvPr>
        </p:nvSpPr>
        <p:spPr>
          <a:xfrm>
            <a:off x="702310" y="3049368"/>
            <a:ext cx="5618480"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a:latin typeface="Times New Roman" charset="0"/>
                <a:ea typeface="ＭＳ Ｐゴシック" charset="0"/>
                <a:cs typeface="Times New Roman" charset="0"/>
              </a:rPr>
              <a:t>What to say:</a:t>
            </a:r>
          </a:p>
          <a:p>
            <a:pPr eaLnBrk="1" hangingPunct="1"/>
            <a:r>
              <a:rPr lang="en-US" dirty="0">
                <a:latin typeface="Times New Roman" charset="0"/>
                <a:ea typeface="ＭＳ Ｐゴシック" charset="0"/>
                <a:cs typeface="Times New Roman" charset="0"/>
              </a:rPr>
              <a:t>We also know from another large, nationally representative sample pf children. that the more transition practices that are put in place at the beginning of the preschool year, that also predicts end of Kindergarten year academic skills. And those are also really important.</a:t>
            </a:r>
          </a:p>
          <a:p>
            <a:pPr eaLnBrk="1" hangingPunct="1"/>
            <a:endParaRPr lang="en-US" b="1" dirty="0">
              <a:latin typeface="Times New Roman" charset="0"/>
              <a:ea typeface="ＭＳ Ｐゴシック" charset="0"/>
              <a:cs typeface="Times New Roman" charset="0"/>
            </a:endParaRPr>
          </a:p>
          <a:p>
            <a:pPr eaLnBrk="1" hangingPunct="1"/>
            <a:r>
              <a:rPr lang="en-US" b="1" dirty="0">
                <a:latin typeface="Times New Roman" charset="0"/>
                <a:ea typeface="ＭＳ Ｐゴシック" charset="0"/>
                <a:cs typeface="Times New Roman" charset="0"/>
              </a:rPr>
              <a:t>Trainer Notes</a:t>
            </a:r>
          </a:p>
          <a:p>
            <a:pPr eaLnBrk="1" hangingPunct="1"/>
            <a:r>
              <a:rPr lang="en-US" dirty="0">
                <a:latin typeface="Times New Roman" charset="0"/>
                <a:ea typeface="ＭＳ Ｐゴシック" charset="0"/>
                <a:cs typeface="Times New Roman" charset="0"/>
              </a:rPr>
              <a:t>Key Ideas:</a:t>
            </a:r>
          </a:p>
          <a:p>
            <a:pPr marL="171450" indent="-171450" eaLnBrk="1" hangingPunct="1">
              <a:buFont typeface="Arial" panose="020B0604020202020204" pitchFamily="34" charset="0"/>
              <a:buChar char="•"/>
            </a:pPr>
            <a:r>
              <a:rPr lang="en-US" dirty="0">
                <a:latin typeface="Times New Roman" charset="0"/>
                <a:ea typeface="ＭＳ Ｐゴシック" charset="0"/>
                <a:cs typeface="Times New Roman" charset="0"/>
              </a:rPr>
              <a:t>Reminder</a:t>
            </a:r>
            <a:r>
              <a:rPr lang="en-US" baseline="0" dirty="0">
                <a:latin typeface="Times New Roman" charset="0"/>
                <a:ea typeface="ＭＳ Ｐゴシック" charset="0"/>
                <a:cs typeface="Times New Roman" charset="0"/>
              </a:rPr>
              <a:t> that more transition practices also improve children’s success academically</a:t>
            </a:r>
            <a:endParaRPr lang="en-US" b="1" dirty="0">
              <a:latin typeface="Times New Roman" charset="0"/>
              <a:ea typeface="ＭＳ Ｐゴシック" charset="0"/>
              <a:cs typeface="Times New Roman" charset="0"/>
            </a:endParaRPr>
          </a:p>
          <a:p>
            <a:pPr marL="171450" indent="-171450" eaLnBrk="1" hangingPunct="1">
              <a:buFont typeface="Arial" panose="020B0604020202020204" pitchFamily="34" charset="0"/>
              <a:buChar char="•"/>
            </a:pPr>
            <a:r>
              <a:rPr lang="en-US" dirty="0">
                <a:latin typeface="Times New Roman" charset="0"/>
                <a:ea typeface="ＭＳ Ｐゴシック" charset="0"/>
                <a:cs typeface="Times New Roman" charset="0"/>
              </a:rPr>
              <a:t>As</a:t>
            </a:r>
            <a:r>
              <a:rPr lang="en-US" baseline="0" dirty="0">
                <a:latin typeface="Times New Roman" charset="0"/>
                <a:ea typeface="ＭＳ Ｐゴシック" charset="0"/>
                <a:cs typeface="Times New Roman" charset="0"/>
              </a:rPr>
              <a:t> we see from a different study, t</a:t>
            </a:r>
            <a:r>
              <a:rPr lang="en-US" dirty="0">
                <a:latin typeface="Times New Roman" charset="0"/>
                <a:ea typeface="ＭＳ Ｐゴシック" charset="0"/>
                <a:cs typeface="Times New Roman" charset="0"/>
              </a:rPr>
              <a:t>ransition activities also affect academic skills.</a:t>
            </a:r>
          </a:p>
          <a:p>
            <a:pPr marL="171450" indent="-171450" eaLnBrk="1" hangingPunct="1">
              <a:buFont typeface="Arial" panose="020B0604020202020204" pitchFamily="34" charset="0"/>
              <a:buChar char="•"/>
            </a:pPr>
            <a:r>
              <a:rPr lang="en-US" dirty="0">
                <a:latin typeface="Times New Roman" charset="0"/>
                <a:ea typeface="ＭＳ Ｐゴシック" charset="0"/>
                <a:cs typeface="Times New Roman" charset="0"/>
              </a:rPr>
              <a:t>This study found that more transition activities in the fall translated into higher academic performance in the spring.</a:t>
            </a:r>
          </a:p>
          <a:p>
            <a:pPr marL="0" indent="0" eaLnBrk="1" hangingPunct="1">
              <a:buFont typeface="Arial" panose="020B0604020202020204" pitchFamily="34" charset="0"/>
              <a:buNone/>
            </a:pPr>
            <a:endParaRPr lang="en-US" dirty="0">
              <a:latin typeface="Times New Roman" charset="0"/>
              <a:ea typeface="ＭＳ Ｐゴシック" charset="0"/>
              <a:cs typeface="Times New Roman" charset="0"/>
            </a:endParaRPr>
          </a:p>
          <a:p>
            <a:pPr marL="0" indent="0" eaLnBrk="1" hangingPunct="1">
              <a:buFont typeface="Arial" panose="020B0604020202020204" pitchFamily="34" charset="0"/>
              <a:buNone/>
            </a:pPr>
            <a:r>
              <a:rPr lang="en-US" dirty="0">
                <a:latin typeface="Times New Roman" charset="0"/>
                <a:ea typeface="ＭＳ Ｐゴシック" charset="0"/>
                <a:cs typeface="Times New Roman" charset="0"/>
              </a:rPr>
              <a:t>REFERENCE</a:t>
            </a:r>
          </a:p>
          <a:p>
            <a:pPr marL="0" indent="0" eaLnBrk="1" hangingPunct="1">
              <a:buFont typeface="Arial" panose="020B0604020202020204" pitchFamily="34" charset="0"/>
              <a:buNone/>
            </a:pPr>
            <a:r>
              <a:rPr lang="en-US" sz="1200" b="0" i="0" kern="1200" dirty="0">
                <a:solidFill>
                  <a:schemeClr val="tx1"/>
                </a:solidFill>
                <a:effectLst/>
                <a:latin typeface="Arial" pitchFamily="-108" charset="0"/>
                <a:ea typeface="ＭＳ Ｐゴシック" pitchFamily="-108" charset="-128"/>
                <a:cs typeface="ＭＳ Ｐゴシック" pitchFamily="-108" charset="-128"/>
              </a:rPr>
              <a:t>Schulting, A. B., Malone, P. S., &amp; Dodge, K. A. (2005). The Effect of School-Based Kindergarten Transition Policies and Practices on Child Academic Outcomes. </a:t>
            </a:r>
            <a:r>
              <a:rPr lang="en-US" sz="1200" b="0" i="1" kern="1200" dirty="0">
                <a:solidFill>
                  <a:schemeClr val="tx1"/>
                </a:solidFill>
                <a:effectLst/>
                <a:latin typeface="Arial" pitchFamily="-108" charset="0"/>
                <a:ea typeface="ＭＳ Ｐゴシック" pitchFamily="-108" charset="-128"/>
                <a:cs typeface="ＭＳ Ｐゴシック" pitchFamily="-108" charset="-128"/>
              </a:rPr>
              <a:t>Developmental Psychology</a:t>
            </a:r>
            <a:r>
              <a:rPr lang="en-US" sz="1200" b="0" i="0" kern="1200" dirty="0">
                <a:solidFill>
                  <a:schemeClr val="tx1"/>
                </a:solidFill>
                <a:effectLst/>
                <a:latin typeface="Arial" pitchFamily="-108" charset="0"/>
                <a:ea typeface="ＭＳ Ｐゴシック" pitchFamily="-108" charset="-128"/>
                <a:cs typeface="ＭＳ Ｐゴシック" pitchFamily="-108" charset="-128"/>
              </a:rPr>
              <a:t>, </a:t>
            </a:r>
            <a:r>
              <a:rPr lang="en-US" sz="1200" b="0" i="1" kern="1200" dirty="0">
                <a:solidFill>
                  <a:schemeClr val="tx1"/>
                </a:solidFill>
                <a:effectLst/>
                <a:latin typeface="Arial" pitchFamily="-108" charset="0"/>
                <a:ea typeface="ＭＳ Ｐゴシック" pitchFamily="-108" charset="-128"/>
                <a:cs typeface="ＭＳ Ｐゴシック" pitchFamily="-108" charset="-128"/>
              </a:rPr>
              <a:t>41</a:t>
            </a:r>
            <a:r>
              <a:rPr lang="en-US" sz="1200" b="0" i="0" kern="1200" dirty="0">
                <a:solidFill>
                  <a:schemeClr val="tx1"/>
                </a:solidFill>
                <a:effectLst/>
                <a:latin typeface="Arial" pitchFamily="-108" charset="0"/>
                <a:ea typeface="ＭＳ Ｐゴシック" pitchFamily="-108" charset="-128"/>
                <a:cs typeface="ＭＳ Ｐゴシック" pitchFamily="-108" charset="-128"/>
              </a:rPr>
              <a:t>(6), 860–871. </a:t>
            </a:r>
            <a:endParaRPr lang="en-US" dirty="0">
              <a:latin typeface="Times New Roman" charset="0"/>
              <a:ea typeface="ＭＳ Ｐゴシック" charset="0"/>
              <a:cs typeface="Times New Roman" charset="0"/>
            </a:endParaRPr>
          </a:p>
          <a:p>
            <a:pPr eaLnBrk="1" hangingPunct="1"/>
            <a:endParaRPr lang="en-US" dirty="0">
              <a:latin typeface="Times New Roman" charset="0"/>
              <a:ea typeface="ＭＳ Ｐゴシック" charset="0"/>
              <a:cs typeface="Times New Roman" charset="0"/>
            </a:endParaRPr>
          </a:p>
          <a:p>
            <a:pPr eaLnBrk="1" hangingPunct="1"/>
            <a:endParaRPr lang="en-US" dirty="0">
              <a:latin typeface="Times New Roman" charset="0"/>
              <a:ea typeface="ＭＳ Ｐゴシック" charset="0"/>
              <a:cs typeface="Times New Roman" charset="0"/>
            </a:endParaRPr>
          </a:p>
        </p:txBody>
      </p:sp>
    </p:spTree>
    <p:extLst>
      <p:ext uri="{BB962C8B-B14F-4D97-AF65-F5344CB8AC3E}">
        <p14:creationId xmlns:p14="http://schemas.microsoft.com/office/powerpoint/2010/main" val="3527920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dirty="0"/>
              <a:t>End of year kindergarten academic skills are also important because some studies have shown that these are highly correlated with important life skills and achievements as you can see on this slide.</a:t>
            </a:r>
          </a:p>
          <a:p>
            <a:endParaRPr lang="en-US" dirty="0"/>
          </a:p>
          <a:p>
            <a:r>
              <a:rPr lang="en-US" b="1" dirty="0"/>
              <a:t>Presenter note: </a:t>
            </a:r>
            <a:r>
              <a:rPr lang="en-US" dirty="0"/>
              <a:t>you can read the bullets aloud or allow participants to read them.</a:t>
            </a:r>
          </a:p>
          <a:p>
            <a:endParaRPr lang="en-US" dirty="0"/>
          </a:p>
          <a:p>
            <a:pPr marL="0" indent="0">
              <a:lnSpc>
                <a:spcPct val="100000"/>
              </a:lnSpc>
              <a:buNone/>
            </a:pPr>
            <a:r>
              <a:rPr lang="en-US" b="1" dirty="0"/>
              <a:t>Kindergarten achievement scores are highly correlated with: </a:t>
            </a:r>
          </a:p>
          <a:p>
            <a:pPr marL="342900" indent="-342900">
              <a:lnSpc>
                <a:spcPct val="100000"/>
              </a:lnSpc>
              <a:buFont typeface="Arial" panose="020B0604020202020204" pitchFamily="34" charset="0"/>
              <a:buChar char="•"/>
            </a:pPr>
            <a:r>
              <a:rPr lang="en-US" dirty="0"/>
              <a:t>Earnings at age 27,</a:t>
            </a:r>
          </a:p>
          <a:p>
            <a:pPr marL="342900" indent="-342900">
              <a:lnSpc>
                <a:spcPct val="100000"/>
              </a:lnSpc>
              <a:buFont typeface="Arial" panose="020B0604020202020204" pitchFamily="34" charset="0"/>
              <a:buChar char="•"/>
            </a:pPr>
            <a:r>
              <a:rPr lang="en-US" dirty="0"/>
              <a:t>College attendance,</a:t>
            </a:r>
          </a:p>
          <a:p>
            <a:pPr marL="342900" indent="-342900">
              <a:lnSpc>
                <a:spcPct val="100000"/>
              </a:lnSpc>
              <a:buFont typeface="Arial" panose="020B0604020202020204" pitchFamily="34" charset="0"/>
              <a:buChar char="•"/>
            </a:pPr>
            <a:r>
              <a:rPr lang="en-US" dirty="0"/>
              <a:t>Home ownership, and</a:t>
            </a:r>
          </a:p>
          <a:p>
            <a:pPr marL="342900" indent="-342900">
              <a:lnSpc>
                <a:spcPct val="100000"/>
              </a:lnSpc>
              <a:buFont typeface="Arial" panose="020B0604020202020204" pitchFamily="34" charset="0"/>
              <a:buChar char="•"/>
            </a:pPr>
            <a:r>
              <a:rPr lang="en-US" dirty="0"/>
              <a:t>Retirement savings</a:t>
            </a:r>
          </a:p>
          <a:p>
            <a:endParaRPr lang="en-US" dirty="0"/>
          </a:p>
          <a:p>
            <a:r>
              <a:rPr lang="en-US" dirty="0"/>
              <a:t>So, again, we see why kindergarten transitions matter.  </a:t>
            </a:r>
          </a:p>
          <a:p>
            <a:endParaRPr lang="en-US" dirty="0"/>
          </a:p>
          <a:p>
            <a:r>
              <a:rPr lang="en-US" b="1" dirty="0"/>
              <a:t>Presenter note:</a:t>
            </a:r>
          </a:p>
          <a:p>
            <a:r>
              <a:rPr lang="en-US" b="0" dirty="0"/>
              <a:t>Key Points:</a:t>
            </a:r>
          </a:p>
          <a:p>
            <a:r>
              <a:rPr lang="en-US" dirty="0"/>
              <a:t>Kindergarten transitions predict end of year academic skills and those are correlated with longer term positive life events.</a:t>
            </a:r>
          </a:p>
          <a:p>
            <a:endParaRPr lang="en-US" dirty="0"/>
          </a:p>
          <a:p>
            <a:r>
              <a:rPr lang="en-US" baseline="0" dirty="0"/>
              <a:t>REFERENCES</a:t>
            </a:r>
          </a:p>
          <a:p>
            <a:pPr>
              <a:lnSpc>
                <a:spcPct val="120000"/>
              </a:lnSpc>
            </a:pPr>
            <a:r>
              <a:rPr lang="en-US" sz="1200" dirty="0"/>
              <a:t>Raj Chetty, John N. Friedman, Nathaniel Hilger, Emmanuel Saez, Diane Whitmore Schanzenbach, and Danny Yagan</a:t>
            </a:r>
          </a:p>
          <a:p>
            <a:pPr>
              <a:lnSpc>
                <a:spcPct val="120000"/>
              </a:lnSpc>
            </a:pPr>
            <a:r>
              <a:rPr lang="en-US" sz="1200" dirty="0"/>
              <a:t>NBER Working Paper No. 16381 September 2010</a:t>
            </a:r>
          </a:p>
          <a:p>
            <a:endParaRPr lang="en-US" dirty="0"/>
          </a:p>
        </p:txBody>
      </p:sp>
      <p:sp>
        <p:nvSpPr>
          <p:cNvPr id="4" name="Slide Number Placeholder 3"/>
          <p:cNvSpPr>
            <a:spLocks noGrp="1"/>
          </p:cNvSpPr>
          <p:nvPr>
            <p:ph type="sldNum" sz="quarter" idx="10"/>
          </p:nvPr>
        </p:nvSpPr>
        <p:spPr/>
        <p:txBody>
          <a:bodyPr/>
          <a:lstStyle/>
          <a:p>
            <a:pPr>
              <a:defRPr/>
            </a:pPr>
            <a:fld id="{029EB1A5-BF7E-224F-8043-C504B8AF34AC}" type="slidenum">
              <a:rPr lang="en-US" smtClean="0"/>
              <a:pPr>
                <a:defRPr/>
              </a:pPr>
              <a:t>9</a:t>
            </a:fld>
            <a:endParaRPr lang="en-US" dirty="0"/>
          </a:p>
        </p:txBody>
      </p:sp>
    </p:spTree>
    <p:extLst>
      <p:ext uri="{BB962C8B-B14F-4D97-AF65-F5344CB8AC3E}">
        <p14:creationId xmlns:p14="http://schemas.microsoft.com/office/powerpoint/2010/main" val="1390792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9E9334-5E43-5742-8BCF-9BB7D0DBC33A}" type="datetime1">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53842-EB21-0F45-9793-244089871662}" type="slidenum">
              <a:rPr lang="en-US" smtClean="0"/>
              <a:pPr/>
              <a:t>‹#›</a:t>
            </a:fld>
            <a:endParaRPr lang="en-US" dirty="0"/>
          </a:p>
        </p:txBody>
      </p:sp>
      <p:pic>
        <p:nvPicPr>
          <p:cNvPr id="13" name="Picture 12">
            <a:extLst>
              <a:ext uri="{FF2B5EF4-FFF2-40B4-BE49-F238E27FC236}">
                <a16:creationId xmlns:a16="http://schemas.microsoft.com/office/drawing/2014/main" id="{2520FCAC-61B3-F348-8FFA-896F8A392BB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9327" y="183613"/>
            <a:ext cx="6040165" cy="6681787"/>
          </a:xfrm>
          <a:prstGeom prst="rect">
            <a:avLst/>
          </a:prstGeom>
          <a:ln w="38100">
            <a:solidFill>
              <a:schemeClr val="bg1"/>
            </a:solidFill>
          </a:ln>
        </p:spPr>
      </p:pic>
      <p:pic>
        <p:nvPicPr>
          <p:cNvPr id="14" name="Picture 1">
            <a:extLst>
              <a:ext uri="{FF2B5EF4-FFF2-40B4-BE49-F238E27FC236}">
                <a16:creationId xmlns:a16="http://schemas.microsoft.com/office/drawing/2014/main" id="{038808DB-86CC-684C-AB6E-3ED92BFF00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118"/>
          <a:stretch/>
        </p:blipFill>
        <p:spPr bwMode="auto">
          <a:xfrm>
            <a:off x="0" y="-127759"/>
            <a:ext cx="6094380" cy="7113518"/>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51B048E2-9A6D-9E44-A29C-5AAA230F912A}"/>
              </a:ext>
            </a:extLst>
          </p:cNvPr>
          <p:cNvGrpSpPr/>
          <p:nvPr userDrawn="1"/>
        </p:nvGrpSpPr>
        <p:grpSpPr>
          <a:xfrm>
            <a:off x="3525099" y="1189165"/>
            <a:ext cx="4738681" cy="4697843"/>
            <a:chOff x="3525099" y="1189165"/>
            <a:chExt cx="4738681" cy="4697843"/>
          </a:xfrm>
        </p:grpSpPr>
        <p:sp>
          <p:nvSpPr>
            <p:cNvPr id="16" name="Oval 15">
              <a:extLst>
                <a:ext uri="{FF2B5EF4-FFF2-40B4-BE49-F238E27FC236}">
                  <a16:creationId xmlns:a16="http://schemas.microsoft.com/office/drawing/2014/main" id="{CB7FEADA-ADC4-104F-A1F9-DBEDDBCE6B48}"/>
                </a:ext>
              </a:extLst>
            </p:cNvPr>
            <p:cNvSpPr/>
            <p:nvPr/>
          </p:nvSpPr>
          <p:spPr>
            <a:xfrm>
              <a:off x="3525099" y="1189165"/>
              <a:ext cx="4738681" cy="4697843"/>
            </a:xfrm>
            <a:prstGeom prst="ellipse">
              <a:avLst/>
            </a:prstGeom>
            <a:solidFill>
              <a:schemeClr val="bg1"/>
            </a:solidFill>
            <a:ln w="76200" cmpd="sng">
              <a:solidFill>
                <a:srgbClr val="18A953"/>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2600" dirty="0">
                <a:solidFill>
                  <a:srgbClr val="18A953"/>
                </a:solidFill>
                <a:latin typeface="Century Gothic"/>
                <a:cs typeface="Century Gothic"/>
              </a:endParaRPr>
            </a:p>
          </p:txBody>
        </p:sp>
        <p:sp>
          <p:nvSpPr>
            <p:cNvPr id="17" name="Oval 16">
              <a:extLst>
                <a:ext uri="{FF2B5EF4-FFF2-40B4-BE49-F238E27FC236}">
                  <a16:creationId xmlns:a16="http://schemas.microsoft.com/office/drawing/2014/main" id="{87730A63-E18F-094E-99C1-8D3C228BD27A}"/>
                </a:ext>
              </a:extLst>
            </p:cNvPr>
            <p:cNvSpPr/>
            <p:nvPr/>
          </p:nvSpPr>
          <p:spPr>
            <a:xfrm>
              <a:off x="3643566" y="1306611"/>
              <a:ext cx="4501747" cy="4462951"/>
            </a:xfrm>
            <a:prstGeom prst="ellipse">
              <a:avLst/>
            </a:prstGeom>
            <a:noFill/>
            <a:ln w="25400" cmpd="sng">
              <a:solidFill>
                <a:srgbClr val="18A953"/>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2600" dirty="0">
                <a:solidFill>
                  <a:srgbClr val="18A953"/>
                </a:solidFill>
                <a:latin typeface="Century Gothic"/>
                <a:cs typeface="Century Gothic"/>
              </a:endParaRPr>
            </a:p>
          </p:txBody>
        </p:sp>
      </p:grpSp>
      <p:sp>
        <p:nvSpPr>
          <p:cNvPr id="2" name="Title 1"/>
          <p:cNvSpPr>
            <a:spLocks noGrp="1"/>
          </p:cNvSpPr>
          <p:nvPr>
            <p:ph type="ctrTitle" hasCustomPrompt="1"/>
          </p:nvPr>
        </p:nvSpPr>
        <p:spPr>
          <a:xfrm>
            <a:off x="4165602" y="2006930"/>
            <a:ext cx="3422730" cy="2897579"/>
          </a:xfrm>
        </p:spPr>
        <p:txBody>
          <a:bodyPr>
            <a:normAutofit/>
          </a:bodyPr>
          <a:lstStyle>
            <a:lvl1pPr>
              <a:defRPr sz="3200">
                <a:solidFill>
                  <a:srgbClr val="FF6600"/>
                </a:solidFill>
              </a:defRPr>
            </a:lvl1pPr>
          </a:lstStyle>
          <a:p>
            <a:r>
              <a:rPr lang="en-US" dirty="0"/>
              <a:t>CLICK TO EDIT MASTER TITLE STYLE</a:t>
            </a:r>
          </a:p>
        </p:txBody>
      </p:sp>
      <p:sp>
        <p:nvSpPr>
          <p:cNvPr id="18" name="Rectangle 17">
            <a:extLst>
              <a:ext uri="{FF2B5EF4-FFF2-40B4-BE49-F238E27FC236}">
                <a16:creationId xmlns:a16="http://schemas.microsoft.com/office/drawing/2014/main" id="{F8E3D683-341C-8A47-AF65-B39A55CCF725}"/>
              </a:ext>
            </a:extLst>
          </p:cNvPr>
          <p:cNvSpPr/>
          <p:nvPr userDrawn="1"/>
        </p:nvSpPr>
        <p:spPr>
          <a:xfrm>
            <a:off x="0" y="-255518"/>
            <a:ext cx="12192000" cy="532436"/>
          </a:xfrm>
          <a:prstGeom prst="rect">
            <a:avLst/>
          </a:prstGeom>
          <a:solidFill>
            <a:srgbClr val="18A953"/>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1038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ntent Full">
    <p:spTree>
      <p:nvGrpSpPr>
        <p:cNvPr id="1" name=""/>
        <p:cNvGrpSpPr/>
        <p:nvPr/>
      </p:nvGrpSpPr>
      <p:grpSpPr>
        <a:xfrm>
          <a:off x="0" y="0"/>
          <a:ext cx="0" cy="0"/>
          <a:chOff x="0" y="0"/>
          <a:chExt cx="0" cy="0"/>
        </a:xfrm>
      </p:grpSpPr>
      <p:sp>
        <p:nvSpPr>
          <p:cNvPr id="41" name="Rectangle 40"/>
          <p:cNvSpPr/>
          <p:nvPr userDrawn="1"/>
        </p:nvSpPr>
        <p:spPr>
          <a:xfrm>
            <a:off x="1198596" y="-1"/>
            <a:ext cx="10993404" cy="960895"/>
          </a:xfrm>
          <a:prstGeom prst="rect">
            <a:avLst/>
          </a:prstGeom>
          <a:solidFill>
            <a:srgbClr val="15A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9" name="Text Placeholder 32"/>
          <p:cNvSpPr>
            <a:spLocks noGrp="1"/>
          </p:cNvSpPr>
          <p:nvPr>
            <p:ph type="body" sz="quarter" idx="14"/>
          </p:nvPr>
        </p:nvSpPr>
        <p:spPr>
          <a:xfrm>
            <a:off x="1338146" y="192036"/>
            <a:ext cx="10627882" cy="576820"/>
          </a:xfrm>
          <a:prstGeom prst="rect">
            <a:avLst/>
          </a:prstGeom>
        </p:spPr>
        <p:txBody>
          <a:bodyPr/>
          <a:lstStyle>
            <a:lvl1pPr marL="0" indent="0">
              <a:buNone/>
              <a:defRPr sz="3600" b="0" i="0" baseline="0">
                <a:solidFill>
                  <a:schemeClr val="bg1"/>
                </a:solidFill>
                <a:latin typeface="+mj-lt"/>
                <a:ea typeface="Arial" charset="0"/>
                <a:cs typeface="Arial"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a:t>Edit Master text styles</a:t>
            </a:r>
          </a:p>
        </p:txBody>
      </p:sp>
      <p:sp>
        <p:nvSpPr>
          <p:cNvPr id="40" name="Text Placeholder 20"/>
          <p:cNvSpPr>
            <a:spLocks noGrp="1"/>
          </p:cNvSpPr>
          <p:nvPr>
            <p:ph type="body" sz="quarter" idx="10"/>
          </p:nvPr>
        </p:nvSpPr>
        <p:spPr>
          <a:xfrm>
            <a:off x="258440" y="1152932"/>
            <a:ext cx="11707588" cy="5211522"/>
          </a:xfrm>
          <a:prstGeom prst="rect">
            <a:avLst/>
          </a:prstGeom>
        </p:spPr>
        <p:txBody>
          <a:bodyPr/>
          <a:lstStyle>
            <a:lvl1pPr marL="342900" indent="-342900">
              <a:buClr>
                <a:srgbClr val="0F6523"/>
              </a:buClr>
              <a:buSzPct val="100000"/>
              <a:buFont typeface="Arial" panose="020B0604020202020204" pitchFamily="34" charset="0"/>
              <a:buChar char="•"/>
              <a:defRPr sz="2400" b="0" i="0">
                <a:latin typeface="+mj-lt"/>
                <a:ea typeface="Arial" charset="0"/>
                <a:cs typeface="Arial" charset="0"/>
              </a:defRPr>
            </a:lvl1pPr>
            <a:lvl2pPr marL="457200" indent="0">
              <a:buNone/>
              <a:defRPr sz="1800" b="0" i="0">
                <a:latin typeface="Segoe UI Light" charset="0"/>
                <a:ea typeface="Segoe UI Light" charset="0"/>
                <a:cs typeface="Segoe UI Light" charset="0"/>
              </a:defRPr>
            </a:lvl2pPr>
            <a:lvl3pPr marL="914400" indent="0">
              <a:buNone/>
              <a:defRPr sz="1600" b="0" i="0">
                <a:latin typeface="Segoe UI Light" charset="0"/>
                <a:ea typeface="Segoe UI Light" charset="0"/>
                <a:cs typeface="Segoe UI Light" charset="0"/>
              </a:defRPr>
            </a:lvl3pPr>
            <a:lvl4pPr marL="1371600" indent="0">
              <a:buNone/>
              <a:defRPr sz="1400" b="0" i="0">
                <a:latin typeface="Segoe UI Light" charset="0"/>
                <a:ea typeface="Segoe UI Light" charset="0"/>
                <a:cs typeface="Segoe UI Light" charset="0"/>
              </a:defRPr>
            </a:lvl4pPr>
            <a:lvl5pPr marL="1828800" indent="0">
              <a:buNone/>
              <a:defRPr sz="1400" b="0" i="0">
                <a:latin typeface="Segoe UI Light" charset="0"/>
                <a:ea typeface="Segoe UI Light" charset="0"/>
                <a:cs typeface="Segoe UI Light" charset="0"/>
              </a:defRPr>
            </a:lvl5pPr>
          </a:lstStyle>
          <a:p>
            <a:pPr lvl="0"/>
            <a:r>
              <a:rPr lang="en-US"/>
              <a:t>Edit Master text styles</a:t>
            </a:r>
          </a:p>
        </p:txBody>
      </p:sp>
      <p:pic>
        <p:nvPicPr>
          <p:cNvPr id="43" name="Picture 4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530334"/>
            <a:ext cx="3285641" cy="327666"/>
          </a:xfrm>
          <a:prstGeom prst="rect">
            <a:avLst/>
          </a:prstGeom>
        </p:spPr>
      </p:pic>
      <p:sp>
        <p:nvSpPr>
          <p:cNvPr id="44" name="Rectangle 43"/>
          <p:cNvSpPr/>
          <p:nvPr userDrawn="1"/>
        </p:nvSpPr>
        <p:spPr>
          <a:xfrm>
            <a:off x="1084881" y="6530334"/>
            <a:ext cx="11107119" cy="327666"/>
          </a:xfrm>
          <a:prstGeom prst="rect">
            <a:avLst/>
          </a:prstGeom>
          <a:solidFill>
            <a:srgbClr val="47C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1"/>
            <a:ext cx="1203828" cy="960895"/>
          </a:xfrm>
          <a:prstGeom prst="rect">
            <a:avLst/>
          </a:prstGeom>
          <a:solidFill>
            <a:schemeClr val="bg1">
              <a:lumMod val="8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4185" y="105509"/>
            <a:ext cx="890093" cy="749873"/>
          </a:xfrm>
          <a:prstGeom prst="rect">
            <a:avLst/>
          </a:prstGeom>
        </p:spPr>
      </p:pic>
    </p:spTree>
    <p:extLst>
      <p:ext uri="{BB962C8B-B14F-4D97-AF65-F5344CB8AC3E}">
        <p14:creationId xmlns:p14="http://schemas.microsoft.com/office/powerpoint/2010/main" val="29184783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Half &amp; Half">
    <p:spTree>
      <p:nvGrpSpPr>
        <p:cNvPr id="1" name=""/>
        <p:cNvGrpSpPr/>
        <p:nvPr/>
      </p:nvGrpSpPr>
      <p:grpSpPr>
        <a:xfrm>
          <a:off x="0" y="0"/>
          <a:ext cx="0" cy="0"/>
          <a:chOff x="0" y="0"/>
          <a:chExt cx="0" cy="0"/>
        </a:xfrm>
      </p:grpSpPr>
      <p:sp>
        <p:nvSpPr>
          <p:cNvPr id="41" name="Rectangle 40"/>
          <p:cNvSpPr/>
          <p:nvPr userDrawn="1"/>
        </p:nvSpPr>
        <p:spPr>
          <a:xfrm>
            <a:off x="1198596" y="-1"/>
            <a:ext cx="10993404" cy="960895"/>
          </a:xfrm>
          <a:prstGeom prst="rect">
            <a:avLst/>
          </a:prstGeom>
          <a:solidFill>
            <a:srgbClr val="15A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9" name="Text Placeholder 32"/>
          <p:cNvSpPr>
            <a:spLocks noGrp="1"/>
          </p:cNvSpPr>
          <p:nvPr>
            <p:ph type="body" sz="quarter" idx="14"/>
          </p:nvPr>
        </p:nvSpPr>
        <p:spPr>
          <a:xfrm>
            <a:off x="1338146" y="192036"/>
            <a:ext cx="10627882" cy="576820"/>
          </a:xfrm>
          <a:prstGeom prst="rect">
            <a:avLst/>
          </a:prstGeom>
        </p:spPr>
        <p:txBody>
          <a:bodyPr/>
          <a:lstStyle>
            <a:lvl1pPr marL="0" indent="0">
              <a:buNone/>
              <a:defRPr sz="3600" b="0" i="0" baseline="0">
                <a:solidFill>
                  <a:schemeClr val="bg1"/>
                </a:solidFill>
                <a:latin typeface="+mj-lt"/>
                <a:ea typeface="Arial" charset="0"/>
                <a:cs typeface="Arial"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a:t>Edit Master text styles</a:t>
            </a:r>
          </a:p>
        </p:txBody>
      </p:sp>
      <p:sp>
        <p:nvSpPr>
          <p:cNvPr id="40" name="Text Placeholder 20"/>
          <p:cNvSpPr>
            <a:spLocks noGrp="1"/>
          </p:cNvSpPr>
          <p:nvPr>
            <p:ph type="body" sz="quarter" idx="10"/>
          </p:nvPr>
        </p:nvSpPr>
        <p:spPr>
          <a:xfrm>
            <a:off x="258440" y="1152932"/>
            <a:ext cx="5669394" cy="5211522"/>
          </a:xfrm>
          <a:prstGeom prst="rect">
            <a:avLst/>
          </a:prstGeom>
        </p:spPr>
        <p:txBody>
          <a:bodyPr/>
          <a:lstStyle>
            <a:lvl1pPr marL="342900" indent="-342900">
              <a:buClr>
                <a:srgbClr val="0F6523"/>
              </a:buClr>
              <a:buSzPct val="100000"/>
              <a:buFont typeface="Arial" panose="020B0604020202020204" pitchFamily="34" charset="0"/>
              <a:buChar char="•"/>
              <a:defRPr sz="2400" b="0" i="0">
                <a:latin typeface="+mj-lt"/>
                <a:ea typeface="Arial" charset="0"/>
                <a:cs typeface="Arial" charset="0"/>
              </a:defRPr>
            </a:lvl1pPr>
            <a:lvl2pPr marL="457200" indent="0">
              <a:buNone/>
              <a:defRPr sz="1800" b="0" i="0">
                <a:latin typeface="Segoe UI Light" charset="0"/>
                <a:ea typeface="Segoe UI Light" charset="0"/>
                <a:cs typeface="Segoe UI Light" charset="0"/>
              </a:defRPr>
            </a:lvl2pPr>
            <a:lvl3pPr marL="914400" indent="0">
              <a:buNone/>
              <a:defRPr sz="1600" b="0" i="0">
                <a:latin typeface="Segoe UI Light" charset="0"/>
                <a:ea typeface="Segoe UI Light" charset="0"/>
                <a:cs typeface="Segoe UI Light" charset="0"/>
              </a:defRPr>
            </a:lvl3pPr>
            <a:lvl4pPr marL="1371600" indent="0">
              <a:buNone/>
              <a:defRPr sz="1400" b="0" i="0">
                <a:latin typeface="Segoe UI Light" charset="0"/>
                <a:ea typeface="Segoe UI Light" charset="0"/>
                <a:cs typeface="Segoe UI Light" charset="0"/>
              </a:defRPr>
            </a:lvl4pPr>
            <a:lvl5pPr marL="1828800" indent="0">
              <a:buNone/>
              <a:defRPr sz="1400" b="0" i="0">
                <a:latin typeface="Segoe UI Light" charset="0"/>
                <a:ea typeface="Segoe UI Light" charset="0"/>
                <a:cs typeface="Segoe UI Light" charset="0"/>
              </a:defRPr>
            </a:lvl5pPr>
          </a:lstStyle>
          <a:p>
            <a:pPr lvl="0"/>
            <a:r>
              <a:rPr lang="en-US"/>
              <a:t>Edit Master text styles</a:t>
            </a:r>
          </a:p>
        </p:txBody>
      </p:sp>
      <p:pic>
        <p:nvPicPr>
          <p:cNvPr id="43" name="Picture 4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530334"/>
            <a:ext cx="3285641" cy="327666"/>
          </a:xfrm>
          <a:prstGeom prst="rect">
            <a:avLst/>
          </a:prstGeom>
        </p:spPr>
      </p:pic>
      <p:sp>
        <p:nvSpPr>
          <p:cNvPr id="44" name="Rectangle 43"/>
          <p:cNvSpPr/>
          <p:nvPr userDrawn="1"/>
        </p:nvSpPr>
        <p:spPr>
          <a:xfrm>
            <a:off x="1084881" y="6530334"/>
            <a:ext cx="11107119" cy="327666"/>
          </a:xfrm>
          <a:prstGeom prst="rect">
            <a:avLst/>
          </a:prstGeom>
          <a:solidFill>
            <a:srgbClr val="47C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1"/>
            <a:ext cx="1203828" cy="960895"/>
          </a:xfrm>
          <a:prstGeom prst="rect">
            <a:avLst/>
          </a:prstGeom>
          <a:solidFill>
            <a:schemeClr val="bg1">
              <a:lumMod val="8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0"/>
          <p:cNvSpPr>
            <a:spLocks noGrp="1"/>
          </p:cNvSpPr>
          <p:nvPr>
            <p:ph type="body" sz="quarter" idx="15"/>
          </p:nvPr>
        </p:nvSpPr>
        <p:spPr>
          <a:xfrm>
            <a:off x="6138978" y="1152932"/>
            <a:ext cx="5827050" cy="5211522"/>
          </a:xfrm>
          <a:prstGeom prst="rect">
            <a:avLst/>
          </a:prstGeom>
        </p:spPr>
        <p:txBody>
          <a:bodyPr/>
          <a:lstStyle>
            <a:lvl1pPr marL="342900" indent="-342900">
              <a:buClr>
                <a:srgbClr val="0F6523"/>
              </a:buClr>
              <a:buSzPct val="100000"/>
              <a:buFont typeface="Arial" panose="020B0604020202020204" pitchFamily="34" charset="0"/>
              <a:buChar char="•"/>
              <a:defRPr sz="2400" b="0" i="0">
                <a:latin typeface="+mj-lt"/>
                <a:ea typeface="Arial" charset="0"/>
                <a:cs typeface="Arial" charset="0"/>
              </a:defRPr>
            </a:lvl1pPr>
            <a:lvl2pPr marL="457200" indent="0">
              <a:buNone/>
              <a:defRPr sz="1800" b="0" i="0">
                <a:latin typeface="Segoe UI Light" charset="0"/>
                <a:ea typeface="Segoe UI Light" charset="0"/>
                <a:cs typeface="Segoe UI Light" charset="0"/>
              </a:defRPr>
            </a:lvl2pPr>
            <a:lvl3pPr marL="914400" indent="0">
              <a:buNone/>
              <a:defRPr sz="1600" b="0" i="0">
                <a:latin typeface="Segoe UI Light" charset="0"/>
                <a:ea typeface="Segoe UI Light" charset="0"/>
                <a:cs typeface="Segoe UI Light" charset="0"/>
              </a:defRPr>
            </a:lvl3pPr>
            <a:lvl4pPr marL="1371600" indent="0">
              <a:buNone/>
              <a:defRPr sz="1400" b="0" i="0">
                <a:latin typeface="Segoe UI Light" charset="0"/>
                <a:ea typeface="Segoe UI Light" charset="0"/>
                <a:cs typeface="Segoe UI Light" charset="0"/>
              </a:defRPr>
            </a:lvl4pPr>
            <a:lvl5pPr marL="1828800" indent="0">
              <a:buNone/>
              <a:defRPr sz="1400" b="0" i="0">
                <a:latin typeface="Segoe UI Light" charset="0"/>
                <a:ea typeface="Segoe UI Light" charset="0"/>
                <a:cs typeface="Segoe UI Light" charset="0"/>
              </a:defRPr>
            </a:lvl5pPr>
          </a:lstStyle>
          <a:p>
            <a:pPr lvl="0"/>
            <a:r>
              <a:rPr lang="en-US"/>
              <a:t>Edit Master text styles</a:t>
            </a: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4185" y="105509"/>
            <a:ext cx="890093" cy="749873"/>
          </a:xfrm>
          <a:prstGeom prst="rect">
            <a:avLst/>
          </a:prstGeom>
        </p:spPr>
      </p:pic>
    </p:spTree>
    <p:extLst>
      <p:ext uri="{BB962C8B-B14F-4D97-AF65-F5344CB8AC3E}">
        <p14:creationId xmlns:p14="http://schemas.microsoft.com/office/powerpoint/2010/main" val="1618659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42645" y="1830388"/>
            <a:ext cx="11303649"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C400FDD-35D5-AC49-9658-5547C00AA8EF}" type="datetime1">
              <a:rPr lang="en-US" smtClean="0"/>
              <a:pPr>
                <a:defRPr/>
              </a:pPr>
              <a:t>9/23/2021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D6990EC-765A-E444-9281-9D92A7887EAF}" type="slidenum">
              <a:rPr lang="en-US" smtClean="0"/>
              <a:pPr>
                <a:defRPr/>
              </a:pPr>
              <a:t>‹#›</a:t>
            </a:fld>
            <a:endParaRPr lang="en-US" dirty="0"/>
          </a:p>
        </p:txBody>
      </p:sp>
    </p:spTree>
    <p:extLst>
      <p:ext uri="{BB962C8B-B14F-4D97-AF65-F5344CB8AC3E}">
        <p14:creationId xmlns:p14="http://schemas.microsoft.com/office/powerpoint/2010/main" val="1975649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09600" y="1904585"/>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904585"/>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7A5D877C-3FD1-0E42-920E-04C92F4FCA1C}" type="datetime1">
              <a:rPr lang="en-US" smtClean="0"/>
              <a:pPr>
                <a:defRPr/>
              </a:pPr>
              <a:t>9/23/2021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3696E9E-7825-0F42-A865-064B6BC9911F}" type="slidenum">
              <a:rPr lang="en-US" smtClean="0"/>
              <a:pPr>
                <a:defRPr/>
              </a:pPr>
              <a:t>‹#›</a:t>
            </a:fld>
            <a:endParaRPr lang="en-US" dirty="0"/>
          </a:p>
        </p:txBody>
      </p:sp>
    </p:spTree>
    <p:extLst>
      <p:ext uri="{BB962C8B-B14F-4D97-AF65-F5344CB8AC3E}">
        <p14:creationId xmlns:p14="http://schemas.microsoft.com/office/powerpoint/2010/main" val="3680495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E22BFC-9F0D-4D4E-A002-0516E4EAA0CB}" type="datetime1">
              <a:rPr lang="en-US" smtClean="0"/>
              <a:pPr>
                <a:defRPr/>
              </a:pPr>
              <a:t>9/23/2021</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7AE0416-F019-3C45-B4C9-9AB3364E1F6F}" type="slidenum">
              <a:rPr lang="en-US" smtClean="0"/>
              <a:pPr>
                <a:defRPr/>
              </a:pPr>
              <a:t>‹#›</a:t>
            </a:fld>
            <a:endParaRPr lang="en-US" dirty="0"/>
          </a:p>
        </p:txBody>
      </p:sp>
    </p:spTree>
    <p:extLst>
      <p:ext uri="{BB962C8B-B14F-4D97-AF65-F5344CB8AC3E}">
        <p14:creationId xmlns:p14="http://schemas.microsoft.com/office/powerpoint/2010/main" val="36150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217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ull screen photo">
    <p:spTree>
      <p:nvGrpSpPr>
        <p:cNvPr id="1" name=""/>
        <p:cNvGrpSpPr/>
        <p:nvPr/>
      </p:nvGrpSpPr>
      <p:grpSpPr>
        <a:xfrm>
          <a:off x="0" y="0"/>
          <a:ext cx="0" cy="0"/>
          <a:chOff x="0" y="0"/>
          <a:chExt cx="0" cy="0"/>
        </a:xfrm>
      </p:grpSpPr>
      <p:sp>
        <p:nvSpPr>
          <p:cNvPr id="41" name="Rectangle 40"/>
          <p:cNvSpPr/>
          <p:nvPr userDrawn="1"/>
        </p:nvSpPr>
        <p:spPr>
          <a:xfrm>
            <a:off x="1198596" y="-1"/>
            <a:ext cx="10993404" cy="960895"/>
          </a:xfrm>
          <a:prstGeom prst="rect">
            <a:avLst/>
          </a:prstGeom>
          <a:solidFill>
            <a:srgbClr val="15A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9" name="Text Placeholder 32"/>
          <p:cNvSpPr>
            <a:spLocks noGrp="1"/>
          </p:cNvSpPr>
          <p:nvPr>
            <p:ph type="body" sz="quarter" idx="14"/>
          </p:nvPr>
        </p:nvSpPr>
        <p:spPr>
          <a:xfrm>
            <a:off x="1338146" y="192036"/>
            <a:ext cx="10627882" cy="576820"/>
          </a:xfrm>
          <a:prstGeom prst="rect">
            <a:avLst/>
          </a:prstGeom>
        </p:spPr>
        <p:txBody>
          <a:bodyPr/>
          <a:lstStyle>
            <a:lvl1pPr marL="0" indent="0">
              <a:buNone/>
              <a:defRPr sz="3600" b="0" i="0" baseline="0">
                <a:solidFill>
                  <a:schemeClr val="bg1"/>
                </a:solidFill>
                <a:latin typeface="+mj-lt"/>
                <a:ea typeface="Arial" charset="0"/>
                <a:cs typeface="Arial"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a:t>Edit Master text styles</a:t>
            </a:r>
          </a:p>
        </p:txBody>
      </p:sp>
      <p:pic>
        <p:nvPicPr>
          <p:cNvPr id="43" name="Picture 4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530334"/>
            <a:ext cx="3285641" cy="327666"/>
          </a:xfrm>
          <a:prstGeom prst="rect">
            <a:avLst/>
          </a:prstGeom>
        </p:spPr>
      </p:pic>
      <p:sp>
        <p:nvSpPr>
          <p:cNvPr id="44" name="Rectangle 43"/>
          <p:cNvSpPr/>
          <p:nvPr userDrawn="1"/>
        </p:nvSpPr>
        <p:spPr>
          <a:xfrm>
            <a:off x="1084881" y="6530334"/>
            <a:ext cx="11107119" cy="327666"/>
          </a:xfrm>
          <a:prstGeom prst="rect">
            <a:avLst/>
          </a:prstGeom>
          <a:solidFill>
            <a:srgbClr val="47C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1"/>
            <a:ext cx="1203828" cy="960895"/>
          </a:xfrm>
          <a:prstGeom prst="rect">
            <a:avLst/>
          </a:prstGeom>
          <a:solidFill>
            <a:schemeClr val="bg1">
              <a:lumMod val="8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4185" y="105509"/>
            <a:ext cx="890093" cy="749873"/>
          </a:xfrm>
          <a:prstGeom prst="rect">
            <a:avLst/>
          </a:prstGeom>
        </p:spPr>
      </p:pic>
      <p:sp>
        <p:nvSpPr>
          <p:cNvPr id="5" name="TextBox 4"/>
          <p:cNvSpPr txBox="1"/>
          <p:nvPr userDrawn="1"/>
        </p:nvSpPr>
        <p:spPr>
          <a:xfrm>
            <a:off x="174185" y="1225118"/>
            <a:ext cx="5534157" cy="781235"/>
          </a:xfrm>
          <a:prstGeom prst="rect">
            <a:avLst/>
          </a:prstGeom>
        </p:spPr>
        <p:txBody>
          <a:bodyPr vert="horz" wrap="square" lIns="91440" tIns="45720" rIns="91440" bIns="45720" rtlCol="0" anchor="t">
            <a:normAutofit/>
          </a:bodyPr>
          <a:lstStyle/>
          <a:p>
            <a:endParaRPr lang="en-US" sz="2800" b="0" i="0" dirty="0">
              <a:solidFill>
                <a:schemeClr val="tx1"/>
              </a:solidFill>
              <a:latin typeface="Segoe UI Light" charset="0"/>
              <a:ea typeface="Segoe UI Light" charset="0"/>
              <a:cs typeface="Segoe UI Light" charset="0"/>
            </a:endParaRPr>
          </a:p>
        </p:txBody>
      </p:sp>
    </p:spTree>
    <p:extLst>
      <p:ext uri="{BB962C8B-B14F-4D97-AF65-F5344CB8AC3E}">
        <p14:creationId xmlns:p14="http://schemas.microsoft.com/office/powerpoint/2010/main" val="25045650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Title Slide">
    <p:spTree>
      <p:nvGrpSpPr>
        <p:cNvPr id="1" name=""/>
        <p:cNvGrpSpPr/>
        <p:nvPr/>
      </p:nvGrpSpPr>
      <p:grpSpPr>
        <a:xfrm>
          <a:off x="0" y="0"/>
          <a:ext cx="0" cy="0"/>
          <a:chOff x="0" y="0"/>
          <a:chExt cx="0" cy="0"/>
        </a:xfrm>
      </p:grpSpPr>
      <p:sp>
        <p:nvSpPr>
          <p:cNvPr id="22" name="Rectangle 21"/>
          <p:cNvSpPr/>
          <p:nvPr userDrawn="1"/>
        </p:nvSpPr>
        <p:spPr>
          <a:xfrm>
            <a:off x="0" y="0"/>
            <a:ext cx="12192000" cy="686931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a:spLocks/>
          </p:cNvSpPr>
          <p:nvPr userDrawn="1"/>
        </p:nvSpPr>
        <p:spPr>
          <a:xfrm>
            <a:off x="0" y="4180"/>
            <a:ext cx="5187754" cy="6853820"/>
          </a:xfrm>
          <a:prstGeom prst="rect">
            <a:avLst/>
          </a:prstGeom>
          <a:solidFill>
            <a:srgbClr val="47C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937" y="6012872"/>
            <a:ext cx="5187754" cy="845127"/>
          </a:xfrm>
          <a:prstGeom prst="rect">
            <a:avLst/>
          </a:prstGeom>
          <a:solidFill>
            <a:srgbClr val="15A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51960"/>
            <a:ext cx="5187754" cy="517358"/>
          </a:xfrm>
          <a:prstGeom prst="rect">
            <a:avLst/>
          </a:prstGeom>
        </p:spPr>
      </p:pic>
      <p:sp>
        <p:nvSpPr>
          <p:cNvPr id="17" name="Text Placeholder 16"/>
          <p:cNvSpPr>
            <a:spLocks noGrp="1"/>
          </p:cNvSpPr>
          <p:nvPr>
            <p:ph type="body" sz="quarter" idx="11" hasCustomPrompt="1"/>
          </p:nvPr>
        </p:nvSpPr>
        <p:spPr>
          <a:xfrm>
            <a:off x="274580" y="2256763"/>
            <a:ext cx="4596522" cy="2348653"/>
          </a:xfrm>
          <a:prstGeom prst="rect">
            <a:avLst/>
          </a:prstGeom>
        </p:spPr>
        <p:txBody>
          <a:bodyPr/>
          <a:lstStyle>
            <a:lvl1pPr marL="0" indent="0">
              <a:buNone/>
              <a:defRPr sz="3600" b="0" i="0" baseline="0">
                <a:solidFill>
                  <a:schemeClr val="bg1"/>
                </a:solidFill>
                <a:latin typeface="+mj-lt"/>
                <a:ea typeface="Arial" charset="0"/>
                <a:cs typeface="Arial" charset="0"/>
              </a:defRPr>
            </a:lvl1pPr>
            <a:lvl2pPr marL="457200" indent="0">
              <a:buNone/>
              <a:defRPr b="0" i="0">
                <a:solidFill>
                  <a:schemeClr val="bg1"/>
                </a:solidFill>
                <a:latin typeface="Segoe UI Light" charset="0"/>
                <a:ea typeface="Segoe UI Light" charset="0"/>
                <a:cs typeface="Segoe UI Light" charset="0"/>
              </a:defRPr>
            </a:lvl2pPr>
            <a:lvl3pPr marL="914400" indent="0">
              <a:buNone/>
              <a:defRPr b="0" i="0">
                <a:solidFill>
                  <a:schemeClr val="bg1"/>
                </a:solidFill>
                <a:latin typeface="Segoe UI Light" charset="0"/>
                <a:ea typeface="Segoe UI Light" charset="0"/>
                <a:cs typeface="Segoe UI Light" charset="0"/>
              </a:defRPr>
            </a:lvl3pPr>
            <a:lvl4pPr marL="1371600" indent="0">
              <a:buNone/>
              <a:defRPr b="0" i="0">
                <a:solidFill>
                  <a:schemeClr val="bg1"/>
                </a:solidFill>
                <a:latin typeface="Segoe UI Light" charset="0"/>
                <a:ea typeface="Segoe UI Light" charset="0"/>
                <a:cs typeface="Segoe UI Light" charset="0"/>
              </a:defRPr>
            </a:lvl4pPr>
            <a:lvl5pPr marL="1828800" indent="0">
              <a:buNone/>
              <a:defRPr b="0" i="0">
                <a:solidFill>
                  <a:schemeClr val="bg1"/>
                </a:solidFill>
                <a:latin typeface="Segoe UI Light" charset="0"/>
                <a:ea typeface="Segoe UI Light" charset="0"/>
                <a:cs typeface="Segoe UI Light" charset="0"/>
              </a:defRPr>
            </a:lvl5pPr>
          </a:lstStyle>
          <a:p>
            <a:pPr lvl="0"/>
            <a:r>
              <a:rPr lang="en-US"/>
              <a:t>Agenda Item. Use the exact same name used on the agenda list.</a:t>
            </a:r>
          </a:p>
        </p:txBody>
      </p:sp>
      <p:sp>
        <p:nvSpPr>
          <p:cNvPr id="29" name="Text Placeholder 28"/>
          <p:cNvSpPr>
            <a:spLocks noGrp="1"/>
          </p:cNvSpPr>
          <p:nvPr>
            <p:ph type="body" sz="quarter" idx="12"/>
          </p:nvPr>
        </p:nvSpPr>
        <p:spPr>
          <a:xfrm>
            <a:off x="243689" y="278158"/>
            <a:ext cx="4627413" cy="474132"/>
          </a:xfrm>
          <a:prstGeom prst="rect">
            <a:avLst/>
          </a:prstGeom>
        </p:spPr>
        <p:txBody>
          <a:bodyPr/>
          <a:lstStyle>
            <a:lvl1pPr marL="0" indent="0">
              <a:buNone/>
              <a:defRPr sz="1800" b="0" i="0">
                <a:solidFill>
                  <a:schemeClr val="bg1"/>
                </a:solidFill>
                <a:latin typeface="+mj-lt"/>
                <a:ea typeface="Arial" charset="0"/>
                <a:cs typeface="Arial" charset="0"/>
              </a:defRPr>
            </a:lvl1pPr>
            <a:lvl2pPr marL="457200" indent="0">
              <a:buNone/>
              <a:defRPr b="0" i="0">
                <a:solidFill>
                  <a:schemeClr val="bg1"/>
                </a:solidFill>
                <a:latin typeface="Segoe UI Light" charset="0"/>
                <a:ea typeface="Segoe UI Light" charset="0"/>
                <a:cs typeface="Segoe UI Light" charset="0"/>
              </a:defRPr>
            </a:lvl2pPr>
            <a:lvl3pPr marL="914400" indent="0">
              <a:buNone/>
              <a:defRPr b="0" i="0">
                <a:solidFill>
                  <a:schemeClr val="bg1"/>
                </a:solidFill>
                <a:latin typeface="Segoe UI Light" charset="0"/>
                <a:ea typeface="Segoe UI Light" charset="0"/>
                <a:cs typeface="Segoe UI Light" charset="0"/>
              </a:defRPr>
            </a:lvl3pPr>
            <a:lvl4pPr marL="1371600" indent="0">
              <a:buNone/>
              <a:defRPr b="0" i="0">
                <a:solidFill>
                  <a:schemeClr val="bg1"/>
                </a:solidFill>
                <a:latin typeface="Segoe UI Light" charset="0"/>
                <a:ea typeface="Segoe UI Light" charset="0"/>
                <a:cs typeface="Segoe UI Light" charset="0"/>
              </a:defRPr>
            </a:lvl4pPr>
            <a:lvl5pPr marL="1828800" indent="0">
              <a:buNone/>
              <a:defRPr b="0" i="0">
                <a:solidFill>
                  <a:schemeClr val="bg1"/>
                </a:solidFill>
                <a:latin typeface="Segoe UI Light" charset="0"/>
                <a:ea typeface="Segoe UI Light" charset="0"/>
                <a:cs typeface="Segoe UI Light" charset="0"/>
              </a:defRPr>
            </a:lvl5pPr>
          </a:lstStyle>
          <a:p>
            <a:pPr lvl="0"/>
            <a:r>
              <a:rPr lang="en-US"/>
              <a:t>Edit Master text styles</a:t>
            </a:r>
          </a:p>
        </p:txBody>
      </p:sp>
      <p:sp>
        <p:nvSpPr>
          <p:cNvPr id="3" name="Picture Placeholder 2"/>
          <p:cNvSpPr>
            <a:spLocks noGrp="1"/>
          </p:cNvSpPr>
          <p:nvPr>
            <p:ph type="pic" sz="quarter" idx="13"/>
          </p:nvPr>
        </p:nvSpPr>
        <p:spPr>
          <a:xfrm>
            <a:off x="5187950" y="0"/>
            <a:ext cx="7004050" cy="6858000"/>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32527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One Half Photo Right">
    <p:spTree>
      <p:nvGrpSpPr>
        <p:cNvPr id="1" name=""/>
        <p:cNvGrpSpPr/>
        <p:nvPr/>
      </p:nvGrpSpPr>
      <p:grpSpPr>
        <a:xfrm>
          <a:off x="0" y="0"/>
          <a:ext cx="0" cy="0"/>
          <a:chOff x="0" y="0"/>
          <a:chExt cx="0" cy="0"/>
        </a:xfrm>
      </p:grpSpPr>
      <p:sp>
        <p:nvSpPr>
          <p:cNvPr id="41" name="Rectangle 40"/>
          <p:cNvSpPr/>
          <p:nvPr userDrawn="1"/>
        </p:nvSpPr>
        <p:spPr>
          <a:xfrm>
            <a:off x="1198596" y="-1"/>
            <a:ext cx="10993404" cy="960895"/>
          </a:xfrm>
          <a:prstGeom prst="rect">
            <a:avLst/>
          </a:prstGeom>
          <a:solidFill>
            <a:srgbClr val="15A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9" name="Text Placeholder 32"/>
          <p:cNvSpPr>
            <a:spLocks noGrp="1"/>
          </p:cNvSpPr>
          <p:nvPr>
            <p:ph type="body" sz="quarter" idx="14"/>
          </p:nvPr>
        </p:nvSpPr>
        <p:spPr>
          <a:xfrm>
            <a:off x="1338146" y="192036"/>
            <a:ext cx="10627882" cy="576820"/>
          </a:xfrm>
          <a:prstGeom prst="rect">
            <a:avLst/>
          </a:prstGeom>
        </p:spPr>
        <p:txBody>
          <a:bodyPr/>
          <a:lstStyle>
            <a:lvl1pPr marL="0" indent="0">
              <a:buNone/>
              <a:defRPr sz="3600" b="0" i="0" baseline="0">
                <a:solidFill>
                  <a:schemeClr val="bg1"/>
                </a:solidFill>
                <a:latin typeface="+mj-lt"/>
                <a:ea typeface="Arial" charset="0"/>
                <a:cs typeface="Arial"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a:t>Edit Master text styles</a:t>
            </a:r>
          </a:p>
        </p:txBody>
      </p:sp>
      <p:sp>
        <p:nvSpPr>
          <p:cNvPr id="40" name="Text Placeholder 20"/>
          <p:cNvSpPr>
            <a:spLocks noGrp="1"/>
          </p:cNvSpPr>
          <p:nvPr>
            <p:ph type="body" sz="quarter" idx="10" hasCustomPrompt="1"/>
          </p:nvPr>
        </p:nvSpPr>
        <p:spPr>
          <a:xfrm>
            <a:off x="258440" y="1152932"/>
            <a:ext cx="5543273" cy="5211522"/>
          </a:xfrm>
          <a:prstGeom prst="rect">
            <a:avLst/>
          </a:prstGeom>
        </p:spPr>
        <p:txBody>
          <a:bodyPr/>
          <a:lstStyle>
            <a:lvl1pPr marL="342900" indent="-342900">
              <a:buClr>
                <a:srgbClr val="0F6523"/>
              </a:buClr>
              <a:buSzPct val="100000"/>
              <a:buFont typeface="Arial" panose="020B0604020202020204" pitchFamily="34" charset="0"/>
              <a:buChar char="•"/>
              <a:defRPr sz="2400" b="0" i="0" baseline="0">
                <a:latin typeface="+mj-lt"/>
                <a:ea typeface="Arial" charset="0"/>
                <a:cs typeface="Arial" charset="0"/>
              </a:defRPr>
            </a:lvl1pPr>
            <a:lvl2pPr marL="457200" indent="0">
              <a:buNone/>
              <a:defRPr sz="1800" b="0" i="0">
                <a:latin typeface="Segoe UI Light" charset="0"/>
                <a:ea typeface="Segoe UI Light" charset="0"/>
                <a:cs typeface="Segoe UI Light" charset="0"/>
              </a:defRPr>
            </a:lvl2pPr>
            <a:lvl3pPr marL="914400" indent="0">
              <a:buNone/>
              <a:defRPr sz="1600" b="0" i="0">
                <a:latin typeface="Segoe UI Light" charset="0"/>
                <a:ea typeface="Segoe UI Light" charset="0"/>
                <a:cs typeface="Segoe UI Light" charset="0"/>
              </a:defRPr>
            </a:lvl3pPr>
            <a:lvl4pPr marL="1371600" indent="0">
              <a:buNone/>
              <a:defRPr sz="1400" b="0" i="0">
                <a:latin typeface="Segoe UI Light" charset="0"/>
                <a:ea typeface="Segoe UI Light" charset="0"/>
                <a:cs typeface="Segoe UI Light" charset="0"/>
              </a:defRPr>
            </a:lvl4pPr>
            <a:lvl5pPr marL="1828800" indent="0">
              <a:buNone/>
              <a:defRPr sz="1400" b="0" i="0">
                <a:latin typeface="Segoe UI Light" charset="0"/>
                <a:ea typeface="Segoe UI Light" charset="0"/>
                <a:cs typeface="Segoe UI Light" charset="0"/>
              </a:defRPr>
            </a:lvl5pPr>
          </a:lstStyle>
          <a:p>
            <a:pPr lvl="0"/>
            <a:r>
              <a:rPr lang="en-US"/>
              <a:t>Here are bullets, accompanied by my picture on the right.</a:t>
            </a:r>
          </a:p>
        </p:txBody>
      </p:sp>
      <p:pic>
        <p:nvPicPr>
          <p:cNvPr id="43" name="Picture 4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530334"/>
            <a:ext cx="3285641" cy="327666"/>
          </a:xfrm>
          <a:prstGeom prst="rect">
            <a:avLst/>
          </a:prstGeom>
        </p:spPr>
      </p:pic>
      <p:sp>
        <p:nvSpPr>
          <p:cNvPr id="44" name="Rectangle 43"/>
          <p:cNvSpPr/>
          <p:nvPr userDrawn="1"/>
        </p:nvSpPr>
        <p:spPr>
          <a:xfrm>
            <a:off x="1084881" y="6530334"/>
            <a:ext cx="11107119" cy="327666"/>
          </a:xfrm>
          <a:prstGeom prst="rect">
            <a:avLst/>
          </a:prstGeom>
          <a:solidFill>
            <a:srgbClr val="47C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1"/>
            <a:ext cx="1203828" cy="960895"/>
          </a:xfrm>
          <a:prstGeom prst="rect">
            <a:avLst/>
          </a:prstGeom>
          <a:solidFill>
            <a:schemeClr val="bg1">
              <a:lumMod val="8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5"/>
          </p:nvPr>
        </p:nvSpPr>
        <p:spPr>
          <a:xfrm>
            <a:off x="6101255" y="1152525"/>
            <a:ext cx="5864773" cy="5211763"/>
          </a:xfrm>
          <a:prstGeom prst="rect">
            <a:avLst/>
          </a:prstGeom>
        </p:spPr>
        <p:txBody>
          <a:bodyPr/>
          <a:lstStyle>
            <a:lvl1pPr marL="0" indent="0">
              <a:buClr>
                <a:srgbClr val="0F6523"/>
              </a:buClr>
              <a:buFont typeface="Arial" panose="020B0604020202020204" pitchFamily="34" charset="0"/>
              <a:buNone/>
              <a:defRPr sz="2400">
                <a:latin typeface="+mj-lt"/>
              </a:defRPr>
            </a:lvl1pPr>
          </a:lstStyle>
          <a:p>
            <a:r>
              <a:rPr lang="en-US" dirty="0"/>
              <a:t>Click icon to add picture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4185" y="105509"/>
            <a:ext cx="890093" cy="749873"/>
          </a:xfrm>
          <a:prstGeom prst="rect">
            <a:avLst/>
          </a:prstGeom>
        </p:spPr>
      </p:pic>
    </p:spTree>
    <p:extLst>
      <p:ext uri="{BB962C8B-B14F-4D97-AF65-F5344CB8AC3E}">
        <p14:creationId xmlns:p14="http://schemas.microsoft.com/office/powerpoint/2010/main" val="31338406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One Half Photo Left">
    <p:spTree>
      <p:nvGrpSpPr>
        <p:cNvPr id="1" name=""/>
        <p:cNvGrpSpPr/>
        <p:nvPr/>
      </p:nvGrpSpPr>
      <p:grpSpPr>
        <a:xfrm>
          <a:off x="0" y="0"/>
          <a:ext cx="0" cy="0"/>
          <a:chOff x="0" y="0"/>
          <a:chExt cx="0" cy="0"/>
        </a:xfrm>
      </p:grpSpPr>
      <p:sp>
        <p:nvSpPr>
          <p:cNvPr id="41" name="Rectangle 40"/>
          <p:cNvSpPr/>
          <p:nvPr userDrawn="1"/>
        </p:nvSpPr>
        <p:spPr>
          <a:xfrm>
            <a:off x="1198596" y="-1"/>
            <a:ext cx="10993404" cy="960895"/>
          </a:xfrm>
          <a:prstGeom prst="rect">
            <a:avLst/>
          </a:prstGeom>
          <a:solidFill>
            <a:srgbClr val="15A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9" name="Text Placeholder 32"/>
          <p:cNvSpPr>
            <a:spLocks noGrp="1"/>
          </p:cNvSpPr>
          <p:nvPr>
            <p:ph type="body" sz="quarter" idx="14"/>
          </p:nvPr>
        </p:nvSpPr>
        <p:spPr>
          <a:xfrm>
            <a:off x="1338146" y="192036"/>
            <a:ext cx="10627882" cy="576820"/>
          </a:xfrm>
          <a:prstGeom prst="rect">
            <a:avLst/>
          </a:prstGeom>
        </p:spPr>
        <p:txBody>
          <a:bodyPr/>
          <a:lstStyle>
            <a:lvl1pPr marL="0" indent="0">
              <a:buNone/>
              <a:defRPr sz="3600" b="0" i="0" baseline="0">
                <a:solidFill>
                  <a:schemeClr val="bg1"/>
                </a:solidFill>
                <a:latin typeface="+mj-lt"/>
                <a:ea typeface="Arial" charset="0"/>
                <a:cs typeface="Arial"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a:t>Edit Master text styles</a:t>
            </a:r>
          </a:p>
        </p:txBody>
      </p:sp>
      <p:sp>
        <p:nvSpPr>
          <p:cNvPr id="40" name="Text Placeholder 20"/>
          <p:cNvSpPr>
            <a:spLocks noGrp="1"/>
          </p:cNvSpPr>
          <p:nvPr>
            <p:ph type="body" sz="quarter" idx="10" hasCustomPrompt="1"/>
          </p:nvPr>
        </p:nvSpPr>
        <p:spPr>
          <a:xfrm>
            <a:off x="6148552" y="1152932"/>
            <a:ext cx="5817477" cy="5211522"/>
          </a:xfrm>
          <a:prstGeom prst="rect">
            <a:avLst/>
          </a:prstGeom>
        </p:spPr>
        <p:txBody>
          <a:bodyPr/>
          <a:lstStyle>
            <a:lvl1pPr marL="0" indent="0">
              <a:buSzPct val="100000"/>
              <a:buFont typeface="Arial" panose="020B0604020202020204" pitchFamily="34" charset="0"/>
              <a:buNone/>
              <a:defRPr sz="2400" b="0" i="0" baseline="0">
                <a:latin typeface="+mj-lt"/>
                <a:ea typeface="Arial" charset="0"/>
                <a:cs typeface="Arial" charset="0"/>
              </a:defRPr>
            </a:lvl1pPr>
            <a:lvl2pPr marL="457200" indent="0">
              <a:buNone/>
              <a:defRPr sz="1800" b="0" i="0">
                <a:latin typeface="Segoe UI Light" charset="0"/>
                <a:ea typeface="Segoe UI Light" charset="0"/>
                <a:cs typeface="Segoe UI Light" charset="0"/>
              </a:defRPr>
            </a:lvl2pPr>
            <a:lvl3pPr marL="914400" indent="0">
              <a:buNone/>
              <a:defRPr sz="1600" b="0" i="0">
                <a:latin typeface="Segoe UI Light" charset="0"/>
                <a:ea typeface="Segoe UI Light" charset="0"/>
                <a:cs typeface="Segoe UI Light" charset="0"/>
              </a:defRPr>
            </a:lvl3pPr>
            <a:lvl4pPr marL="1371600" indent="0">
              <a:buNone/>
              <a:defRPr sz="1400" b="0" i="0">
                <a:latin typeface="Segoe UI Light" charset="0"/>
                <a:ea typeface="Segoe UI Light" charset="0"/>
                <a:cs typeface="Segoe UI Light" charset="0"/>
              </a:defRPr>
            </a:lvl4pPr>
            <a:lvl5pPr marL="1828800" indent="0">
              <a:buNone/>
              <a:defRPr sz="1400" b="0" i="0">
                <a:latin typeface="Segoe UI Light" charset="0"/>
                <a:ea typeface="Segoe UI Light" charset="0"/>
                <a:cs typeface="Segoe UI Light" charset="0"/>
              </a:defRPr>
            </a:lvl5pPr>
          </a:lstStyle>
          <a:p>
            <a:pPr lvl="0"/>
            <a:r>
              <a:rPr lang="en-US"/>
              <a:t>Here is a block of text, accompanied by a nice picture on the left.</a:t>
            </a:r>
          </a:p>
        </p:txBody>
      </p:sp>
      <p:pic>
        <p:nvPicPr>
          <p:cNvPr id="43" name="Picture 4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530334"/>
            <a:ext cx="3285641" cy="327666"/>
          </a:xfrm>
          <a:prstGeom prst="rect">
            <a:avLst/>
          </a:prstGeom>
        </p:spPr>
      </p:pic>
      <p:sp>
        <p:nvSpPr>
          <p:cNvPr id="44" name="Rectangle 43"/>
          <p:cNvSpPr/>
          <p:nvPr userDrawn="1"/>
        </p:nvSpPr>
        <p:spPr>
          <a:xfrm>
            <a:off x="1084881" y="6530334"/>
            <a:ext cx="11107119" cy="327666"/>
          </a:xfrm>
          <a:prstGeom prst="rect">
            <a:avLst/>
          </a:prstGeom>
          <a:solidFill>
            <a:srgbClr val="47C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1"/>
            <a:ext cx="1203828" cy="960895"/>
          </a:xfrm>
          <a:prstGeom prst="rect">
            <a:avLst/>
          </a:prstGeom>
          <a:solidFill>
            <a:schemeClr val="bg1">
              <a:lumMod val="8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5"/>
          </p:nvPr>
        </p:nvSpPr>
        <p:spPr>
          <a:xfrm>
            <a:off x="239952" y="1152525"/>
            <a:ext cx="5577524" cy="5211763"/>
          </a:xfrm>
          <a:prstGeom prst="rect">
            <a:avLst/>
          </a:prstGeom>
        </p:spPr>
        <p:txBody>
          <a:bodyPr/>
          <a:lstStyle>
            <a:lvl1pPr marL="0" indent="0">
              <a:buNone/>
              <a:defRPr>
                <a:effectLst/>
                <a:latin typeface="+mj-lt"/>
              </a:defRPr>
            </a:lvl1pPr>
          </a:lstStyle>
          <a:p>
            <a:r>
              <a:rPr lang="en-US" dirty="0"/>
              <a:t>Click icon to add picture</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4185" y="105509"/>
            <a:ext cx="890093" cy="749873"/>
          </a:xfrm>
          <a:prstGeom prst="rect">
            <a:avLst/>
          </a:prstGeom>
        </p:spPr>
      </p:pic>
    </p:spTree>
    <p:extLst>
      <p:ext uri="{BB962C8B-B14F-4D97-AF65-F5344CB8AC3E}">
        <p14:creationId xmlns:p14="http://schemas.microsoft.com/office/powerpoint/2010/main" val="15685453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646" y="457200"/>
            <a:ext cx="11303649"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2645" y="1830388"/>
            <a:ext cx="1130364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C4B1464-F64D-AA48-B0F0-0871A1444E28}" type="datetime1">
              <a:rPr lang="en-US" smtClean="0"/>
              <a:pPr>
                <a:defRPr/>
              </a:pPr>
              <a:t>9/23/2021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6212B4F-5DE6-E640-B06D-7A84228A2D31}" type="slidenum">
              <a:rPr lang="en-US" smtClean="0"/>
              <a:pPr>
                <a:defRPr/>
              </a:pPr>
              <a:t>‹#›</a:t>
            </a:fld>
            <a:endParaRPr lang="en-US" dirty="0"/>
          </a:p>
        </p:txBody>
      </p:sp>
    </p:spTree>
    <p:extLst>
      <p:ext uri="{BB962C8B-B14F-4D97-AF65-F5344CB8AC3E}">
        <p14:creationId xmlns:p14="http://schemas.microsoft.com/office/powerpoint/2010/main" val="1145604121"/>
      </p:ext>
    </p:extLst>
  </p:cSld>
  <p:clrMap bg1="lt1" tx1="dk1" bg2="lt2" tx2="dk2" accent1="accent1" accent2="accent2" accent3="accent3" accent4="accent4" accent5="accent5" accent6="accent6" hlink="hlink" folHlink="folHlink"/>
  <p:sldLayoutIdLst>
    <p:sldLayoutId id="2147486228" r:id="rId1"/>
    <p:sldLayoutId id="2147486229" r:id="rId2"/>
    <p:sldLayoutId id="2147486231" r:id="rId3"/>
    <p:sldLayoutId id="2147486234" r:id="rId4"/>
    <p:sldLayoutId id="2147486240" r:id="rId5"/>
    <p:sldLayoutId id="2147486247" r:id="rId6"/>
    <p:sldLayoutId id="2147486253" r:id="rId7"/>
    <p:sldLayoutId id="2147486248" r:id="rId8"/>
    <p:sldLayoutId id="2147486249" r:id="rId9"/>
    <p:sldLayoutId id="2147486250" r:id="rId10"/>
    <p:sldLayoutId id="2147486251" r:id="rId11"/>
  </p:sldLayoutIdLst>
  <p:hf sldNum="0" hdr="0" ftr="0" dt="0"/>
  <p:txStyles>
    <p:titleStyle>
      <a:lvl1pPr algn="ctr" defTabSz="457200" rtl="0" eaLnBrk="1" latinLnBrk="0" hangingPunct="1">
        <a:spcBef>
          <a:spcPct val="0"/>
        </a:spcBef>
        <a:buNone/>
        <a:defRPr sz="3600" kern="1200" cap="all">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eclkc.ohs.acf.hhs.gov/video/transitions-childrens-perspective"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eclkc.ohs.acf.hhs.gov/video/leaders-supporting-transition-kindergarten"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
            <a:extLst>
              <a:ext uri="{FF2B5EF4-FFF2-40B4-BE49-F238E27FC236}">
                <a16:creationId xmlns:a16="http://schemas.microsoft.com/office/drawing/2014/main" id="{9498A299-CEDC-8E4C-BD4E-68BC1912AC49}"/>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726"/>
          <a:stretch/>
        </p:blipFill>
        <p:spPr bwMode="auto">
          <a:xfrm>
            <a:off x="32440" y="-255518"/>
            <a:ext cx="6094380" cy="711351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D1D2E3FC-4A91-984E-9826-627D2AE3F6EE}"/>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39327" y="183613"/>
            <a:ext cx="6040165" cy="6681787"/>
          </a:xfrm>
          <a:prstGeom prst="rect">
            <a:avLst/>
          </a:prstGeom>
          <a:ln w="38100">
            <a:solidFill>
              <a:schemeClr val="bg1"/>
            </a:solidFill>
          </a:ln>
        </p:spPr>
      </p:pic>
      <p:pic>
        <p:nvPicPr>
          <p:cNvPr id="13" name="Picture 1">
            <a:extLst>
              <a:ext uri="{FF2B5EF4-FFF2-40B4-BE49-F238E27FC236}">
                <a16:creationId xmlns:a16="http://schemas.microsoft.com/office/drawing/2014/main" id="{F60CD442-ABB9-2642-B242-959FC4F5EDFD}"/>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118"/>
          <a:stretch/>
        </p:blipFill>
        <p:spPr bwMode="auto">
          <a:xfrm>
            <a:off x="0" y="-255518"/>
            <a:ext cx="6094380" cy="7113518"/>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10934" y="1994098"/>
            <a:ext cx="3766892" cy="2185214"/>
          </a:xfrm>
          <a:prstGeom prst="rect">
            <a:avLst/>
          </a:prstGeom>
          <a:noFill/>
        </p:spPr>
        <p:txBody>
          <a:bodyPr wrap="square" rtlCol="0">
            <a:spAutoFit/>
          </a:bodyPr>
          <a:lstStyle/>
          <a:p>
            <a:pPr algn="ctr"/>
            <a:r>
              <a:rPr lang="en-US" sz="3400" dirty="0">
                <a:solidFill>
                  <a:srgbClr val="FF6600"/>
                </a:solidFill>
                <a:latin typeface="Century Gothic"/>
                <a:cs typeface="Century Gothic"/>
              </a:rPr>
              <a:t>Effective Transitions to Enhance School Readiness</a:t>
            </a:r>
          </a:p>
        </p:txBody>
      </p:sp>
      <p:grpSp>
        <p:nvGrpSpPr>
          <p:cNvPr id="27" name="Group 26">
            <a:extLst>
              <a:ext uri="{FF2B5EF4-FFF2-40B4-BE49-F238E27FC236}">
                <a16:creationId xmlns:a16="http://schemas.microsoft.com/office/drawing/2014/main" id="{B966B36D-48C6-3F43-8F93-6423943491A5}"/>
              </a:ext>
              <a:ext uri="{C183D7F6-B498-43B3-948B-1728B52AA6E4}">
                <adec:decorative xmlns:adec="http://schemas.microsoft.com/office/drawing/2017/decorative" val="1"/>
              </a:ext>
            </a:extLst>
          </p:cNvPr>
          <p:cNvGrpSpPr/>
          <p:nvPr/>
        </p:nvGrpSpPr>
        <p:grpSpPr>
          <a:xfrm>
            <a:off x="3525099" y="1189165"/>
            <a:ext cx="4738681" cy="4697843"/>
            <a:chOff x="3525099" y="1189165"/>
            <a:chExt cx="4738681" cy="4697843"/>
          </a:xfrm>
        </p:grpSpPr>
        <p:sp>
          <p:nvSpPr>
            <p:cNvPr id="7" name="Oval 6">
              <a:extLst>
                <a:ext uri="{FF2B5EF4-FFF2-40B4-BE49-F238E27FC236}">
                  <a16:creationId xmlns:a16="http://schemas.microsoft.com/office/drawing/2014/main" id="{48B2CE58-727B-9E46-99FA-C78EFED76A5E}"/>
                </a:ext>
              </a:extLst>
            </p:cNvPr>
            <p:cNvSpPr/>
            <p:nvPr/>
          </p:nvSpPr>
          <p:spPr>
            <a:xfrm>
              <a:off x="3525099" y="1189165"/>
              <a:ext cx="4738681" cy="4697843"/>
            </a:xfrm>
            <a:prstGeom prst="ellipse">
              <a:avLst/>
            </a:prstGeom>
            <a:solidFill>
              <a:schemeClr val="bg1"/>
            </a:solidFill>
            <a:ln w="76200" cmpd="sng">
              <a:solidFill>
                <a:srgbClr val="18A953"/>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2600" dirty="0">
                <a:solidFill>
                  <a:srgbClr val="18A953"/>
                </a:solidFill>
                <a:latin typeface="Century Gothic"/>
                <a:cs typeface="Century Gothic"/>
              </a:endParaRPr>
            </a:p>
          </p:txBody>
        </p:sp>
        <p:sp>
          <p:nvSpPr>
            <p:cNvPr id="26" name="Oval 25">
              <a:extLst>
                <a:ext uri="{FF2B5EF4-FFF2-40B4-BE49-F238E27FC236}">
                  <a16:creationId xmlns:a16="http://schemas.microsoft.com/office/drawing/2014/main" id="{D0D0D640-9ACC-C541-8754-A982ED7F01EC}"/>
                </a:ext>
              </a:extLst>
            </p:cNvPr>
            <p:cNvSpPr/>
            <p:nvPr/>
          </p:nvSpPr>
          <p:spPr>
            <a:xfrm>
              <a:off x="3643566" y="1306611"/>
              <a:ext cx="4501747" cy="4462951"/>
            </a:xfrm>
            <a:prstGeom prst="ellipse">
              <a:avLst/>
            </a:prstGeom>
            <a:noFill/>
            <a:ln w="25400" cmpd="sng">
              <a:solidFill>
                <a:srgbClr val="18A953"/>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2600" dirty="0">
                <a:solidFill>
                  <a:srgbClr val="18A953"/>
                </a:solidFill>
                <a:latin typeface="Century Gothic"/>
                <a:cs typeface="Century Gothic"/>
              </a:endParaRPr>
            </a:p>
          </p:txBody>
        </p:sp>
      </p:grpSp>
      <p:sp>
        <p:nvSpPr>
          <p:cNvPr id="8" name="Title 37">
            <a:extLst>
              <a:ext uri="{FF2B5EF4-FFF2-40B4-BE49-F238E27FC236}">
                <a16:creationId xmlns:a16="http://schemas.microsoft.com/office/drawing/2014/main" id="{4BD69220-4996-754A-B794-C4C10083A220}"/>
              </a:ext>
            </a:extLst>
          </p:cNvPr>
          <p:cNvSpPr>
            <a:spLocks noGrp="1"/>
          </p:cNvSpPr>
          <p:nvPr>
            <p:ph type="ctrTitle" idx="4294967295"/>
          </p:nvPr>
        </p:nvSpPr>
        <p:spPr>
          <a:xfrm>
            <a:off x="3740788" y="1879443"/>
            <a:ext cx="4237038" cy="1368425"/>
          </a:xfrm>
        </p:spPr>
        <p:txBody>
          <a:bodyPr>
            <a:noAutofit/>
          </a:bodyPr>
          <a:lstStyle/>
          <a:p>
            <a:r>
              <a:rPr lang="en-US" cap="none" dirty="0">
                <a:solidFill>
                  <a:srgbClr val="FF6600"/>
                </a:solidFill>
              </a:rPr>
              <a:t>Who</a:t>
            </a:r>
            <a:br>
              <a:rPr lang="en-US" cap="none" dirty="0">
                <a:solidFill>
                  <a:srgbClr val="FF6600"/>
                </a:solidFill>
              </a:rPr>
            </a:br>
            <a:r>
              <a:rPr lang="en-US" cap="none" dirty="0">
                <a:solidFill>
                  <a:srgbClr val="FF6600"/>
                </a:solidFill>
              </a:rPr>
              <a:t>is ready for kindergarten?</a:t>
            </a:r>
          </a:p>
        </p:txBody>
      </p:sp>
      <p:sp>
        <p:nvSpPr>
          <p:cNvPr id="9" name="TextBox 8">
            <a:extLst>
              <a:ext uri="{FF2B5EF4-FFF2-40B4-BE49-F238E27FC236}">
                <a16:creationId xmlns:a16="http://schemas.microsoft.com/office/drawing/2014/main" id="{FE507552-9CCB-B940-BFC6-009D54140065}"/>
              </a:ext>
            </a:extLst>
          </p:cNvPr>
          <p:cNvSpPr txBox="1"/>
          <p:nvPr/>
        </p:nvSpPr>
        <p:spPr>
          <a:xfrm>
            <a:off x="4135645" y="3793273"/>
            <a:ext cx="3517587" cy="1384995"/>
          </a:xfrm>
          <a:prstGeom prst="rect">
            <a:avLst/>
          </a:prstGeom>
          <a:noFill/>
        </p:spPr>
        <p:txBody>
          <a:bodyPr wrap="square" rtlCol="0">
            <a:spAutoFit/>
          </a:bodyPr>
          <a:lstStyle/>
          <a:p>
            <a:pPr algn="ctr"/>
            <a:r>
              <a:rPr lang="en-US" sz="2800" dirty="0">
                <a:solidFill>
                  <a:srgbClr val="FF6600"/>
                </a:solidFill>
                <a:latin typeface="Century Gothic"/>
                <a:cs typeface="Century Gothic"/>
              </a:rPr>
              <a:t>Effective Transitions to Enhance School Readiness</a:t>
            </a:r>
          </a:p>
        </p:txBody>
      </p:sp>
      <p:cxnSp>
        <p:nvCxnSpPr>
          <p:cNvPr id="11" name="Straight Connector 10">
            <a:extLst>
              <a:ext uri="{FF2B5EF4-FFF2-40B4-BE49-F238E27FC236}">
                <a16:creationId xmlns:a16="http://schemas.microsoft.com/office/drawing/2014/main" id="{07CB79BD-1380-FB4B-8AAE-0EA210C272E4}"/>
              </a:ext>
              <a:ext uri="{C183D7F6-B498-43B3-948B-1728B52AA6E4}">
                <adec:decorative xmlns:adec="http://schemas.microsoft.com/office/drawing/2017/decorative" val="1"/>
              </a:ext>
            </a:extLst>
          </p:cNvPr>
          <p:cNvCxnSpPr/>
          <p:nvPr/>
        </p:nvCxnSpPr>
        <p:spPr>
          <a:xfrm>
            <a:off x="3873496" y="3538086"/>
            <a:ext cx="4104330" cy="0"/>
          </a:xfrm>
          <a:prstGeom prst="line">
            <a:avLst/>
          </a:prstGeom>
          <a:ln>
            <a:solidFill>
              <a:srgbClr val="18A953"/>
            </a:solidFill>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83A44AA1-1F8F-5542-AD70-C2156A34A59B}"/>
              </a:ext>
              <a:ext uri="{C183D7F6-B498-43B3-948B-1728B52AA6E4}">
                <adec:decorative xmlns:adec="http://schemas.microsoft.com/office/drawing/2017/decorative" val="1"/>
              </a:ext>
            </a:extLst>
          </p:cNvPr>
          <p:cNvSpPr/>
          <p:nvPr/>
        </p:nvSpPr>
        <p:spPr>
          <a:xfrm>
            <a:off x="0" y="-255518"/>
            <a:ext cx="12192000" cy="532436"/>
          </a:xfrm>
          <a:prstGeom prst="rect">
            <a:avLst/>
          </a:prstGeom>
          <a:solidFill>
            <a:srgbClr val="18A953"/>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40666C-C280-9F43-8747-BC249C046240}"/>
              </a:ext>
            </a:extLst>
          </p:cNvPr>
          <p:cNvSpPr>
            <a:spLocks noGrp="1"/>
          </p:cNvSpPr>
          <p:nvPr>
            <p:ph type="body" sz="quarter" idx="14"/>
          </p:nvPr>
        </p:nvSpPr>
        <p:spPr/>
        <p:txBody>
          <a:bodyPr>
            <a:normAutofit fontScale="92500" lnSpcReduction="10000"/>
          </a:bodyPr>
          <a:lstStyle/>
          <a:p>
            <a:r>
              <a:rPr lang="en-US" dirty="0"/>
              <a:t>Early Experiences Matter: Family Engagement</a:t>
            </a:r>
          </a:p>
        </p:txBody>
      </p:sp>
      <p:sp>
        <p:nvSpPr>
          <p:cNvPr id="4" name="Content Placeholder 1">
            <a:extLst>
              <a:ext uri="{FF2B5EF4-FFF2-40B4-BE49-F238E27FC236}">
                <a16:creationId xmlns:a16="http://schemas.microsoft.com/office/drawing/2014/main" id="{53144371-78D5-2949-A2DC-99C3D6CE6B10}"/>
              </a:ext>
            </a:extLst>
          </p:cNvPr>
          <p:cNvSpPr txBox="1">
            <a:spLocks/>
          </p:cNvSpPr>
          <p:nvPr/>
        </p:nvSpPr>
        <p:spPr>
          <a:xfrm>
            <a:off x="228600" y="1073284"/>
            <a:ext cx="9213407" cy="5674650"/>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 typeface="Arial"/>
              <a:buNone/>
              <a:tabLst/>
              <a:defRPr/>
            </a:pPr>
            <a:r>
              <a:rPr kumimoji="0" lang="en-US" sz="3400" b="1" i="0" u="none" strike="noStrike" kern="1200" cap="none" spc="0" normalizeH="0" baseline="0" noProof="0" dirty="0">
                <a:ln>
                  <a:noFill/>
                </a:ln>
                <a:solidFill>
                  <a:prstClr val="black"/>
                </a:solidFill>
                <a:effectLst/>
                <a:uLnTx/>
                <a:uFillTx/>
                <a:latin typeface="Century Gothic"/>
                <a:ea typeface="+mn-ea"/>
              </a:rPr>
              <a:t>It’s never too early to support family engagement and transitions to Kindergarten</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2400" b="1" i="0" u="none" strike="noStrike" kern="1200" cap="none" spc="0" normalizeH="0" baseline="0" noProof="0" dirty="0">
              <a:ln>
                <a:noFill/>
              </a:ln>
              <a:solidFill>
                <a:prstClr val="black"/>
              </a:solidFill>
              <a:effectLst/>
              <a:uLnTx/>
              <a:uFillTx/>
              <a:latin typeface="Century Gothic"/>
              <a:ea typeface="+mn-ea"/>
            </a:endParaRPr>
          </a:p>
          <a:p>
            <a:pPr marL="0" marR="0" lvl="0" indent="0" algn="l" defTabSz="457200" rtl="0" eaLnBrk="1" fontAlgn="auto" latinLnBrk="0" hangingPunct="1">
              <a:lnSpc>
                <a:spcPct val="100000"/>
              </a:lnSpc>
              <a:spcBef>
                <a:spcPts val="0"/>
              </a:spcBef>
              <a:spcAft>
                <a:spcPts val="600"/>
              </a:spcAft>
              <a:buClrTx/>
              <a:buSzTx/>
              <a:buFont typeface="Arial"/>
              <a:buNone/>
              <a:tabLst/>
              <a:defRPr/>
            </a:pPr>
            <a:r>
              <a:rPr kumimoji="0" lang="en-US" sz="2400" b="1" i="0" u="none" strike="noStrike" kern="1200" cap="none" spc="0" normalizeH="0" baseline="0" noProof="0" dirty="0">
                <a:ln>
                  <a:noFill/>
                </a:ln>
                <a:solidFill>
                  <a:prstClr val="black"/>
                </a:solidFill>
                <a:effectLst/>
                <a:uLnTx/>
                <a:uFillTx/>
                <a:latin typeface="Century Gothic"/>
                <a:ea typeface="+mn-ea"/>
              </a:rPr>
              <a:t>Begin at Birth: </a:t>
            </a:r>
            <a:r>
              <a:rPr kumimoji="0" lang="en-US" sz="2400" b="0" i="0" u="none" strike="noStrike" kern="1200" cap="none" spc="0" normalizeH="0" baseline="0" noProof="0" dirty="0">
                <a:ln>
                  <a:noFill/>
                </a:ln>
                <a:solidFill>
                  <a:prstClr val="black"/>
                </a:solidFill>
                <a:effectLst/>
                <a:uLnTx/>
                <a:uFillTx/>
                <a:latin typeface="Century Gothic"/>
                <a:ea typeface="+mn-ea"/>
              </a:rPr>
              <a:t>Stimulating play interactions between mothers or fathers and their toddlers has been shown to predict children’s fifth-grade math and reading abilities.</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2400" b="1" i="0" u="none" strike="noStrike" kern="1200" cap="none" spc="0" normalizeH="0" baseline="0" noProof="0" dirty="0">
              <a:ln>
                <a:noFill/>
              </a:ln>
              <a:solidFill>
                <a:prstClr val="black"/>
              </a:solidFill>
              <a:effectLst/>
              <a:uLnTx/>
              <a:uFillTx/>
              <a:latin typeface="Century Gothic"/>
              <a:ea typeface="+mn-ea"/>
            </a:endParaRPr>
          </a:p>
          <a:p>
            <a:pPr marL="0" marR="0" lvl="0" indent="0" algn="l" defTabSz="457200" rtl="0" eaLnBrk="1" fontAlgn="auto" latinLnBrk="0" hangingPunct="1">
              <a:lnSpc>
                <a:spcPct val="100000"/>
              </a:lnSpc>
              <a:spcBef>
                <a:spcPts val="0"/>
              </a:spcBef>
              <a:spcAft>
                <a:spcPts val="600"/>
              </a:spcAft>
              <a:buClrTx/>
              <a:buSzTx/>
              <a:buFont typeface="Arial"/>
              <a:buNone/>
              <a:tabLst/>
              <a:defRPr/>
            </a:pPr>
            <a:r>
              <a:rPr kumimoji="0" lang="en-US" sz="2400" b="1" i="0" u="none" strike="noStrike" kern="1200" cap="none" spc="0" normalizeH="0" baseline="0" noProof="0" dirty="0">
                <a:ln>
                  <a:noFill/>
                </a:ln>
                <a:solidFill>
                  <a:prstClr val="black"/>
                </a:solidFill>
                <a:effectLst/>
                <a:uLnTx/>
                <a:uFillTx/>
                <a:latin typeface="Century Gothic"/>
                <a:ea typeface="+mn-ea"/>
              </a:rPr>
              <a:t>Support Home-School Connections</a:t>
            </a:r>
            <a:r>
              <a:rPr kumimoji="0" lang="en-US" sz="2400" b="0" i="0" u="none" strike="noStrike" kern="1200" cap="none" spc="0" normalizeH="0" baseline="0" noProof="0" dirty="0">
                <a:ln>
                  <a:noFill/>
                </a:ln>
                <a:solidFill>
                  <a:prstClr val="black"/>
                </a:solidFill>
                <a:effectLst/>
                <a:uLnTx/>
                <a:uFillTx/>
                <a:latin typeface="Century Gothic"/>
                <a:ea typeface="+mn-ea"/>
              </a:rPr>
              <a:t>: Adults who partner to support young children help them develop the skills related to later school success—early language, literacy, attention, and self-regulation.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2400" b="1" i="0" u="none" strike="noStrike" kern="1200" cap="none" spc="0" normalizeH="0" baseline="0" noProof="0" dirty="0">
              <a:ln>
                <a:noFill/>
              </a:ln>
              <a:solidFill>
                <a:prstClr val="black"/>
              </a:solidFill>
              <a:effectLst/>
              <a:uLnTx/>
              <a:uFillTx/>
              <a:latin typeface="Century Gothic"/>
              <a:ea typeface="+mn-ea"/>
            </a:endParaRPr>
          </a:p>
          <a:p>
            <a:pPr marL="0" marR="0" lvl="0" indent="0" algn="l" defTabSz="457200" rtl="0" eaLnBrk="1" fontAlgn="auto" latinLnBrk="0" hangingPunct="1">
              <a:lnSpc>
                <a:spcPct val="100000"/>
              </a:lnSpc>
              <a:spcBef>
                <a:spcPts val="0"/>
              </a:spcBef>
              <a:spcAft>
                <a:spcPts val="600"/>
              </a:spcAft>
              <a:buClrTx/>
              <a:buSzTx/>
              <a:buFont typeface="Arial"/>
              <a:buNone/>
              <a:tabLst/>
              <a:defRPr/>
            </a:pPr>
            <a:r>
              <a:rPr kumimoji="0" lang="en-US" sz="2400" b="1" i="0" u="none" strike="noStrike" kern="1200" cap="none" spc="0" normalizeH="0" baseline="0" noProof="0" dirty="0">
                <a:ln>
                  <a:noFill/>
                </a:ln>
                <a:solidFill>
                  <a:prstClr val="black"/>
                </a:solidFill>
                <a:effectLst/>
                <a:uLnTx/>
                <a:uFillTx/>
                <a:latin typeface="Century Gothic"/>
                <a:ea typeface="+mn-ea"/>
              </a:rPr>
              <a:t>Create Family Friendly Environments: </a:t>
            </a:r>
            <a:r>
              <a:rPr kumimoji="0" lang="en-US" sz="2400" b="0" i="0" u="none" strike="noStrike" kern="1200" cap="none" spc="0" normalizeH="0" baseline="0" noProof="0" dirty="0">
                <a:ln>
                  <a:noFill/>
                </a:ln>
                <a:solidFill>
                  <a:prstClr val="black"/>
                </a:solidFill>
                <a:effectLst/>
                <a:uLnTx/>
                <a:uFillTx/>
                <a:latin typeface="Century Gothic"/>
                <a:ea typeface="+mn-ea"/>
              </a:rPr>
              <a:t>When ECE programs and schools actively engage families and support family participation in transitions, families show increased involvement during the kindergarten year. </a:t>
            </a:r>
            <a:endParaRPr kumimoji="0" lang="en-US" sz="2400" b="1" i="0" u="none" strike="noStrike" kern="1200" cap="none" spc="0" normalizeH="0" baseline="0" noProof="0" dirty="0">
              <a:ln>
                <a:noFill/>
              </a:ln>
              <a:solidFill>
                <a:prstClr val="black"/>
              </a:solidFill>
              <a:effectLst/>
              <a:uLnTx/>
              <a:uFillTx/>
              <a:latin typeface="Century Gothic"/>
              <a:ea typeface="+mn-ea"/>
            </a:endParaRP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2400" b="1" i="0" u="none" strike="noStrike" kern="1200" cap="none" spc="0" normalizeH="0" baseline="0" noProof="0" dirty="0">
              <a:ln>
                <a:noFill/>
              </a:ln>
              <a:solidFill>
                <a:prstClr val="black"/>
              </a:solidFill>
              <a:effectLst/>
              <a:uLnTx/>
              <a:uFillTx/>
              <a:latin typeface="Century Gothic"/>
              <a:ea typeface="+mn-ea"/>
            </a:endParaRPr>
          </a:p>
          <a:p>
            <a:pPr marL="0" marR="0" lvl="0" indent="0" algn="l" defTabSz="457200" rtl="0" eaLnBrk="1" fontAlgn="auto" latinLnBrk="0" hangingPunct="1">
              <a:lnSpc>
                <a:spcPct val="100000"/>
              </a:lnSpc>
              <a:spcBef>
                <a:spcPts val="0"/>
              </a:spcBef>
              <a:spcAft>
                <a:spcPts val="600"/>
              </a:spcAft>
              <a:buClrTx/>
              <a:buSzTx/>
              <a:buFont typeface="Arial"/>
              <a:buNone/>
              <a:tabLst/>
              <a:defRPr/>
            </a:pPr>
            <a:r>
              <a:rPr kumimoji="0" lang="en-US" sz="2400" b="1" i="0" u="none" strike="noStrike" kern="1200" cap="none" spc="0" normalizeH="0" baseline="0" noProof="0" dirty="0">
                <a:ln>
                  <a:noFill/>
                </a:ln>
                <a:solidFill>
                  <a:prstClr val="black"/>
                </a:solidFill>
                <a:effectLst/>
                <a:uLnTx/>
                <a:uFillTx/>
                <a:latin typeface="Century Gothic"/>
                <a:ea typeface="+mn-ea"/>
              </a:rPr>
              <a:t>Support Family Wellbeing:  </a:t>
            </a:r>
            <a:r>
              <a:rPr kumimoji="0" lang="en-US" sz="2400" b="0" i="0" u="none" strike="noStrike" kern="1200" cap="none" spc="0" normalizeH="0" baseline="0" noProof="0" dirty="0">
                <a:ln>
                  <a:noFill/>
                </a:ln>
                <a:solidFill>
                  <a:prstClr val="black"/>
                </a:solidFill>
                <a:effectLst/>
                <a:uLnTx/>
                <a:uFillTx/>
                <a:latin typeface="Century Gothic"/>
                <a:ea typeface="+mn-ea"/>
              </a:rPr>
              <a:t>ECE programs that engage community partners to offer comprehensive family supports have a better chance of promoting family well being and improving children’s readiness for kindergarten.</a:t>
            </a:r>
            <a:endParaRPr kumimoji="0" lang="en-US" sz="2400" b="1" i="0" u="none" strike="noStrike" kern="1200" cap="none" spc="0" normalizeH="0" baseline="0" noProof="0" dirty="0">
              <a:ln>
                <a:noFill/>
              </a:ln>
              <a:solidFill>
                <a:prstClr val="black"/>
              </a:solidFill>
              <a:effectLst/>
              <a:uLnTx/>
              <a:uFillTx/>
              <a:latin typeface="Century Gothic"/>
              <a:ea typeface="+mn-ea"/>
            </a:endParaRP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2400" b="1" i="0" u="none" strike="noStrike" kern="1200" cap="none" spc="0" normalizeH="0" baseline="0" noProof="0" dirty="0">
              <a:ln>
                <a:noFill/>
              </a:ln>
              <a:solidFill>
                <a:prstClr val="black"/>
              </a:solidFill>
              <a:effectLst/>
              <a:uLnTx/>
              <a:uFillTx/>
              <a:latin typeface="Century Gothic"/>
              <a:ea typeface="+mn-ea"/>
            </a:endParaRPr>
          </a:p>
          <a:p>
            <a:pPr marL="0" marR="0" lvl="0" indent="0" algn="l" defTabSz="457200" rtl="0" eaLnBrk="1" fontAlgn="auto" latinLnBrk="0" hangingPunct="1">
              <a:lnSpc>
                <a:spcPct val="100000"/>
              </a:lnSpc>
              <a:spcBef>
                <a:spcPts val="0"/>
              </a:spcBef>
              <a:spcAft>
                <a:spcPts val="600"/>
              </a:spcAft>
              <a:buClrTx/>
              <a:buSzTx/>
              <a:buFont typeface="Arial"/>
              <a:buNone/>
              <a:tabLst/>
              <a:defRPr/>
            </a:pPr>
            <a:r>
              <a:rPr kumimoji="0" lang="en-US" sz="2400" b="1" i="0" u="none" strike="noStrike" kern="1200" cap="none" spc="0" normalizeH="0" baseline="0" noProof="0" dirty="0">
                <a:ln>
                  <a:noFill/>
                </a:ln>
                <a:solidFill>
                  <a:prstClr val="black"/>
                </a:solidFill>
                <a:effectLst/>
                <a:uLnTx/>
                <a:uFillTx/>
                <a:latin typeface="Century Gothic"/>
                <a:ea typeface="+mn-ea"/>
              </a:rPr>
              <a:t>Engage Parents as Leaders: </a:t>
            </a:r>
            <a:r>
              <a:rPr kumimoji="0" lang="en-US" sz="2400" b="0" i="0" u="none" strike="noStrike" kern="1200" cap="none" spc="0" normalizeH="0" baseline="0" noProof="0" dirty="0">
                <a:ln>
                  <a:noFill/>
                </a:ln>
                <a:solidFill>
                  <a:prstClr val="black"/>
                </a:solidFill>
                <a:effectLst/>
                <a:uLnTx/>
                <a:uFillTx/>
                <a:latin typeface="Century Gothic"/>
                <a:ea typeface="+mn-ea"/>
              </a:rPr>
              <a:t>When families have a real role in decision-making, they know they can make a difference, and their leadership grows.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1500" b="0" i="0" u="none" strike="noStrike" kern="1200" cap="none" spc="0" normalizeH="0" baseline="0" noProof="0" dirty="0">
              <a:ln>
                <a:noFill/>
              </a:ln>
              <a:solidFill>
                <a:prstClr val="black"/>
              </a:solidFill>
              <a:effectLst/>
              <a:uLnTx/>
              <a:uFillTx/>
              <a:latin typeface="Century Gothic"/>
              <a:ea typeface="+mn-ea"/>
            </a:endParaRP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1500" b="0" i="0" u="none" strike="noStrike" kern="1200" cap="none" spc="0" normalizeH="0" baseline="0" noProof="0" dirty="0">
              <a:ln>
                <a:noFill/>
              </a:ln>
              <a:solidFill>
                <a:prstClr val="black"/>
              </a:solidFill>
              <a:effectLst/>
              <a:uLnTx/>
              <a:uFillTx/>
              <a:latin typeface="Century Gothic"/>
              <a:ea typeface="+mn-ea"/>
            </a:endParaRPr>
          </a:p>
          <a:p>
            <a:pPr marL="0" marR="0" lvl="0" indent="0" algn="l" defTabSz="457200" rtl="0" eaLnBrk="1" fontAlgn="auto" latinLnBrk="0" hangingPunct="1">
              <a:lnSpc>
                <a:spcPct val="100000"/>
              </a:lnSpc>
              <a:spcBef>
                <a:spcPts val="0"/>
              </a:spcBef>
              <a:spcAft>
                <a:spcPts val="600"/>
              </a:spcAft>
              <a:buClrTx/>
              <a:buSzTx/>
              <a:buFont typeface="Arial"/>
              <a:buNone/>
              <a:tabLst/>
              <a:defRPr/>
            </a:pPr>
            <a:r>
              <a:rPr kumimoji="0" lang="en-US" sz="1500" b="0" i="0" u="none" strike="noStrike" kern="1200" cap="none" spc="0" normalizeH="0" baseline="0" noProof="0" dirty="0">
                <a:ln>
                  <a:noFill/>
                </a:ln>
                <a:solidFill>
                  <a:prstClr val="black"/>
                </a:solidFill>
                <a:effectLst/>
                <a:uLnTx/>
                <a:uFillTx/>
                <a:latin typeface="Century Gothic"/>
                <a:ea typeface="+mn-ea"/>
              </a:rPr>
              <a:t>(Cook, </a:t>
            </a:r>
            <a:r>
              <a:rPr kumimoji="0" lang="en-US" sz="1500" b="0" i="0" u="none" strike="noStrike" kern="1200" cap="none" spc="0" normalizeH="0" baseline="0" noProof="0" dirty="0" err="1">
                <a:ln>
                  <a:noFill/>
                </a:ln>
                <a:solidFill>
                  <a:prstClr val="black"/>
                </a:solidFill>
                <a:effectLst/>
                <a:uLnTx/>
                <a:uFillTx/>
                <a:latin typeface="Century Gothic"/>
                <a:ea typeface="+mn-ea"/>
              </a:rPr>
              <a:t>Roggman</a:t>
            </a:r>
            <a:r>
              <a:rPr kumimoji="0" lang="en-US" sz="1500" b="0" i="0" u="none" strike="noStrike" kern="1200" cap="none" spc="0" normalizeH="0" baseline="0" noProof="0" dirty="0">
                <a:ln>
                  <a:noFill/>
                </a:ln>
                <a:solidFill>
                  <a:prstClr val="black"/>
                </a:solidFill>
                <a:effectLst/>
                <a:uLnTx/>
                <a:uFillTx/>
                <a:latin typeface="Century Gothic"/>
                <a:ea typeface="+mn-ea"/>
              </a:rPr>
              <a:t>, &amp; Boyce, 2011; Ayoub, </a:t>
            </a:r>
            <a:r>
              <a:rPr kumimoji="0" lang="en-US" sz="1500" b="0" i="0" u="none" strike="noStrike" kern="1200" cap="none" spc="0" normalizeH="0" baseline="0" noProof="0" dirty="0" err="1">
                <a:ln>
                  <a:noFill/>
                </a:ln>
                <a:solidFill>
                  <a:prstClr val="black"/>
                </a:solidFill>
                <a:effectLst/>
                <a:uLnTx/>
                <a:uFillTx/>
                <a:latin typeface="Century Gothic"/>
                <a:ea typeface="+mn-ea"/>
              </a:rPr>
              <a:t>Vallotton</a:t>
            </a:r>
            <a:r>
              <a:rPr kumimoji="0" lang="en-US" sz="1500" b="0" i="0" u="none" strike="noStrike" kern="1200" cap="none" spc="0" normalizeH="0" baseline="0" noProof="0" dirty="0">
                <a:ln>
                  <a:noFill/>
                </a:ln>
                <a:solidFill>
                  <a:prstClr val="black"/>
                </a:solidFill>
                <a:effectLst/>
                <a:uLnTx/>
                <a:uFillTx/>
                <a:latin typeface="Century Gothic"/>
                <a:ea typeface="+mn-ea"/>
              </a:rPr>
              <a:t>, &amp; </a:t>
            </a:r>
            <a:r>
              <a:rPr kumimoji="0" lang="en-US" sz="1500" b="0" i="0" u="none" strike="noStrike" kern="1200" cap="none" spc="0" normalizeH="0" baseline="0" noProof="0" dirty="0" err="1">
                <a:ln>
                  <a:noFill/>
                </a:ln>
                <a:solidFill>
                  <a:prstClr val="black"/>
                </a:solidFill>
                <a:effectLst/>
                <a:uLnTx/>
                <a:uFillTx/>
                <a:latin typeface="Century Gothic"/>
                <a:ea typeface="+mn-ea"/>
              </a:rPr>
              <a:t>Mastergeorge</a:t>
            </a:r>
            <a:r>
              <a:rPr kumimoji="0" lang="en-US" sz="1500" b="0" i="0" u="none" strike="noStrike" kern="1200" cap="none" spc="0" normalizeH="0" baseline="0" noProof="0" dirty="0">
                <a:ln>
                  <a:noFill/>
                </a:ln>
                <a:solidFill>
                  <a:prstClr val="black"/>
                </a:solidFill>
                <a:effectLst/>
                <a:uLnTx/>
                <a:uFillTx/>
                <a:latin typeface="Century Gothic"/>
                <a:ea typeface="+mn-ea"/>
              </a:rPr>
              <a:t>, 2011; </a:t>
            </a:r>
            <a:r>
              <a:rPr kumimoji="0" lang="en-US" sz="1500" b="0" i="0" u="none" strike="noStrike" kern="1200" cap="none" spc="0" normalizeH="0" baseline="0" noProof="0" dirty="0" err="1">
                <a:ln>
                  <a:noFill/>
                </a:ln>
                <a:solidFill>
                  <a:prstClr val="black"/>
                </a:solidFill>
                <a:effectLst/>
                <a:uLnTx/>
                <a:uFillTx/>
                <a:latin typeface="Century Gothic"/>
                <a:ea typeface="+mn-ea"/>
              </a:rPr>
              <a:t>Schulting</a:t>
            </a:r>
            <a:r>
              <a:rPr kumimoji="0" lang="en-US" sz="1500" b="0" i="0" u="none" strike="noStrike" kern="1200" cap="none" spc="0" normalizeH="0" baseline="0" noProof="0" dirty="0">
                <a:ln>
                  <a:noFill/>
                </a:ln>
                <a:solidFill>
                  <a:prstClr val="black"/>
                </a:solidFill>
                <a:effectLst/>
                <a:uLnTx/>
                <a:uFillTx/>
                <a:latin typeface="Century Gothic"/>
                <a:ea typeface="+mn-ea"/>
              </a:rPr>
              <a:t> et al., 2005; </a:t>
            </a:r>
            <a:r>
              <a:rPr kumimoji="0" lang="en-US" sz="1600" b="0" i="0" u="none" strike="noStrike" kern="1200" cap="none" spc="0" normalizeH="0" baseline="0" noProof="0" dirty="0">
                <a:ln>
                  <a:noFill/>
                </a:ln>
                <a:solidFill>
                  <a:prstClr val="black"/>
                </a:solidFill>
                <a:effectLst/>
                <a:uLnTx/>
                <a:uFillTx/>
                <a:latin typeface="Century Gothic"/>
                <a:ea typeface="+mn-ea"/>
              </a:rPr>
              <a:t>Rouse &amp; </a:t>
            </a:r>
            <a:r>
              <a:rPr kumimoji="0" lang="en-US" sz="1600" b="0" i="0" u="none" strike="noStrike" kern="1200" cap="none" spc="0" normalizeH="0" baseline="0" noProof="0" dirty="0" err="1">
                <a:ln>
                  <a:noFill/>
                </a:ln>
                <a:solidFill>
                  <a:prstClr val="black"/>
                </a:solidFill>
                <a:effectLst/>
                <a:uLnTx/>
                <a:uFillTx/>
                <a:latin typeface="Century Gothic"/>
                <a:ea typeface="+mn-ea"/>
              </a:rPr>
              <a:t>Fantuzzo</a:t>
            </a:r>
            <a:r>
              <a:rPr kumimoji="0" lang="en-US" sz="1600" b="0" i="0" u="none" strike="noStrike" kern="1200" cap="none" spc="0" normalizeH="0" baseline="0" noProof="0" dirty="0">
                <a:ln>
                  <a:noFill/>
                </a:ln>
                <a:solidFill>
                  <a:prstClr val="black"/>
                </a:solidFill>
                <a:effectLst/>
                <a:uLnTx/>
                <a:uFillTx/>
                <a:latin typeface="Century Gothic"/>
                <a:ea typeface="+mn-ea"/>
              </a:rPr>
              <a:t>, 2009; Langford &amp; </a:t>
            </a:r>
            <a:r>
              <a:rPr kumimoji="0" lang="en-US" sz="1600" b="0" i="0" u="none" strike="noStrike" kern="1200" cap="none" spc="0" normalizeH="0" baseline="0" noProof="0" dirty="0" err="1">
                <a:ln>
                  <a:noFill/>
                </a:ln>
                <a:solidFill>
                  <a:prstClr val="black"/>
                </a:solidFill>
                <a:effectLst/>
                <a:uLnTx/>
                <a:uFillTx/>
                <a:latin typeface="Century Gothic"/>
                <a:ea typeface="+mn-ea"/>
              </a:rPr>
              <a:t>Weisbourd</a:t>
            </a:r>
            <a:r>
              <a:rPr kumimoji="0" lang="en-US" sz="1600" b="0" i="0" u="none" strike="noStrike" kern="1200" cap="none" spc="0" normalizeH="0" baseline="0" noProof="0" dirty="0">
                <a:ln>
                  <a:noFill/>
                </a:ln>
                <a:solidFill>
                  <a:prstClr val="black"/>
                </a:solidFill>
                <a:effectLst/>
                <a:uLnTx/>
                <a:uFillTx/>
                <a:latin typeface="Century Gothic"/>
                <a:ea typeface="+mn-ea"/>
              </a:rPr>
              <a:t>, 1997)</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1500" b="0" i="0" u="none" strike="noStrike" kern="1200" cap="none" spc="0" normalizeH="0" baseline="0" noProof="0" dirty="0">
              <a:ln>
                <a:noFill/>
              </a:ln>
              <a:solidFill>
                <a:prstClr val="black"/>
              </a:solidFill>
              <a:effectLst/>
              <a:uLnTx/>
              <a:uFillTx/>
              <a:latin typeface="Century Gothic"/>
              <a:ea typeface="+mn-ea"/>
            </a:endParaRP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2400" b="0" i="0" u="none" strike="noStrike" kern="1200" cap="none" spc="0" normalizeH="0" baseline="0" noProof="0" dirty="0">
              <a:ln>
                <a:noFill/>
              </a:ln>
              <a:solidFill>
                <a:prstClr val="black"/>
              </a:solidFill>
              <a:effectLst/>
              <a:uLnTx/>
              <a:uFillTx/>
              <a:latin typeface="Century Gothic"/>
              <a:ea typeface="+mn-ea"/>
            </a:endParaRP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2400" b="0" i="0" u="none" strike="noStrike" kern="1200" cap="none" spc="0" normalizeH="0" baseline="0" noProof="0" dirty="0">
              <a:ln>
                <a:noFill/>
              </a:ln>
              <a:solidFill>
                <a:prstClr val="black"/>
              </a:solidFill>
              <a:effectLst/>
              <a:uLnTx/>
              <a:uFillTx/>
              <a:latin typeface="Century Gothic"/>
              <a:ea typeface="+mn-ea"/>
            </a:endParaRP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2400" b="0" i="0" u="none" strike="noStrike" kern="1200" cap="none" spc="0" normalizeH="0" baseline="0" noProof="0" dirty="0">
              <a:ln>
                <a:noFill/>
              </a:ln>
              <a:solidFill>
                <a:prstClr val="black"/>
              </a:solidFill>
              <a:effectLst/>
              <a:uLnTx/>
              <a:uFillTx/>
              <a:latin typeface="Century Gothic"/>
              <a:ea typeface="+mn-ea"/>
            </a:endParaRP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2400" b="1" i="0" u="none" strike="noStrike" kern="1200" cap="none" spc="0" normalizeH="0" baseline="0" noProof="0" dirty="0">
              <a:ln>
                <a:noFill/>
              </a:ln>
              <a:solidFill>
                <a:prstClr val="black"/>
              </a:solidFill>
              <a:effectLst/>
              <a:uLnTx/>
              <a:uFillTx/>
              <a:latin typeface="Century Gothic"/>
              <a:ea typeface="+mn-ea"/>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3675" y="1816691"/>
            <a:ext cx="2364827" cy="1882618"/>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03675" y="3784583"/>
            <a:ext cx="2364827" cy="2029950"/>
          </a:xfrm>
          <a:prstGeom prst="rect">
            <a:avLst/>
          </a:prstGeom>
        </p:spPr>
      </p:pic>
    </p:spTree>
    <p:extLst>
      <p:ext uri="{BB962C8B-B14F-4D97-AF65-F5344CB8AC3E}">
        <p14:creationId xmlns:p14="http://schemas.microsoft.com/office/powerpoint/2010/main" val="306144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animEffect transition="in" filter="fade">
                                      <p:cBhvr>
                                        <p:cTn id="37"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40666C-C280-9F43-8747-BC249C046240}"/>
              </a:ext>
            </a:extLst>
          </p:cNvPr>
          <p:cNvSpPr>
            <a:spLocks noGrp="1"/>
          </p:cNvSpPr>
          <p:nvPr>
            <p:ph type="body" sz="quarter" idx="14"/>
          </p:nvPr>
        </p:nvSpPr>
        <p:spPr/>
        <p:txBody>
          <a:bodyPr>
            <a:normAutofit fontScale="92500" lnSpcReduction="10000"/>
          </a:bodyPr>
          <a:lstStyle/>
          <a:p>
            <a:r>
              <a:rPr lang="en-US" dirty="0"/>
              <a:t>Early School Experiences Matter: Family Engagement</a:t>
            </a:r>
          </a:p>
        </p:txBody>
      </p:sp>
      <p:sp>
        <p:nvSpPr>
          <p:cNvPr id="4" name="Content Placeholder 1">
            <a:extLst>
              <a:ext uri="{FF2B5EF4-FFF2-40B4-BE49-F238E27FC236}">
                <a16:creationId xmlns:a16="http://schemas.microsoft.com/office/drawing/2014/main" id="{53144371-78D5-2949-A2DC-99C3D6CE6B10}"/>
              </a:ext>
            </a:extLst>
          </p:cNvPr>
          <p:cNvSpPr txBox="1">
            <a:spLocks/>
          </p:cNvSpPr>
          <p:nvPr/>
        </p:nvSpPr>
        <p:spPr>
          <a:xfrm>
            <a:off x="448235" y="1369617"/>
            <a:ext cx="7210064" cy="4554071"/>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Bef>
                <a:spcPts val="0"/>
              </a:spcBef>
              <a:spcAft>
                <a:spcPts val="600"/>
              </a:spcAft>
              <a:buFont typeface="Arial"/>
              <a:buNone/>
            </a:pPr>
            <a:r>
              <a:rPr lang="en-US" sz="2400" b="1" dirty="0"/>
              <a:t>Kindergarten family involvement is associated with:</a:t>
            </a:r>
          </a:p>
          <a:p>
            <a:pPr lvl="1" fontAlgn="auto">
              <a:spcBef>
                <a:spcPts val="1200"/>
              </a:spcBef>
              <a:spcAft>
                <a:spcPts val="600"/>
              </a:spcAft>
              <a:buFont typeface="Arial" panose="020B0604020202020204" pitchFamily="34" charset="0"/>
              <a:buChar char="•"/>
            </a:pPr>
            <a:r>
              <a:rPr lang="en-US" sz="2400" dirty="0"/>
              <a:t>More cooperative, self-controlled, and socially engaged children. </a:t>
            </a:r>
          </a:p>
          <a:p>
            <a:pPr lvl="1" fontAlgn="auto">
              <a:spcBef>
                <a:spcPts val="1200"/>
              </a:spcBef>
              <a:spcAft>
                <a:spcPts val="600"/>
              </a:spcAft>
              <a:buFont typeface="Arial" panose="020B0604020202020204" pitchFamily="34" charset="0"/>
              <a:buChar char="•"/>
            </a:pPr>
            <a:r>
              <a:rPr lang="en-US" sz="2400" dirty="0"/>
              <a:t>Lower rates of high school dropout, increased on-time high school completion, and higher grade completed. </a:t>
            </a:r>
          </a:p>
          <a:p>
            <a:pPr lvl="1" fontAlgn="auto">
              <a:spcBef>
                <a:spcPts val="1200"/>
              </a:spcBef>
              <a:spcAft>
                <a:spcPts val="600"/>
              </a:spcAft>
              <a:buFont typeface="Arial" panose="020B0604020202020204" pitchFamily="34" charset="0"/>
              <a:buChar char="•"/>
            </a:pPr>
            <a:r>
              <a:rPr lang="en-US" sz="2400" dirty="0"/>
              <a:t>Higher achievement in language and math, and higher ratings on peer interactions.  </a:t>
            </a:r>
          </a:p>
        </p:txBody>
      </p:sp>
      <p:sp>
        <p:nvSpPr>
          <p:cNvPr id="5" name="TextBox 4">
            <a:extLst>
              <a:ext uri="{FF2B5EF4-FFF2-40B4-BE49-F238E27FC236}">
                <a16:creationId xmlns:a16="http://schemas.microsoft.com/office/drawing/2014/main" id="{40CF0816-18BD-724A-9EB1-0EA0613AFAE2}"/>
              </a:ext>
            </a:extLst>
          </p:cNvPr>
          <p:cNvSpPr txBox="1"/>
          <p:nvPr/>
        </p:nvSpPr>
        <p:spPr>
          <a:xfrm>
            <a:off x="484094" y="5948600"/>
            <a:ext cx="3994759" cy="307777"/>
          </a:xfrm>
          <a:prstGeom prst="rect">
            <a:avLst/>
          </a:prstGeom>
          <a:noFill/>
        </p:spPr>
        <p:txBody>
          <a:bodyPr wrap="square" rtlCol="0">
            <a:spAutoFit/>
          </a:bodyPr>
          <a:lstStyle/>
          <a:p>
            <a:pPr marL="0" lvl="1"/>
            <a:r>
              <a:rPr lang="en-US" sz="1400" dirty="0">
                <a:latin typeface="+mj-lt"/>
                <a:ea typeface="Roboto Light" pitchFamily="2" charset="0"/>
              </a:rPr>
              <a:t>Hamre and Pianta, 2001 and Jerome, et al., 2009</a:t>
            </a:r>
          </a:p>
        </p:txBody>
      </p:sp>
      <p:pic>
        <p:nvPicPr>
          <p:cNvPr id="7" name="Picture 6" descr="A group of people sitting at a desk&#10;&#10;Description automatically generated">
            <a:extLst>
              <a:ext uri="{FF2B5EF4-FFF2-40B4-BE49-F238E27FC236}">
                <a16:creationId xmlns:a16="http://schemas.microsoft.com/office/drawing/2014/main" id="{B6FFA886-D289-904A-8519-02D1275941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22909" y="1104656"/>
            <a:ext cx="4307730" cy="5259295"/>
          </a:xfrm>
          <a:prstGeom prst="rect">
            <a:avLst/>
          </a:prstGeom>
        </p:spPr>
      </p:pic>
    </p:spTree>
    <p:extLst>
      <p:ext uri="{BB962C8B-B14F-4D97-AF65-F5344CB8AC3E}">
        <p14:creationId xmlns:p14="http://schemas.microsoft.com/office/powerpoint/2010/main" val="382466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descr="Pie chart of Ease of Transition showing Successful: 52% ; Some problems: 32% ; Difficult: 16%.">
            <a:extLst>
              <a:ext uri="{FF2B5EF4-FFF2-40B4-BE49-F238E27FC236}">
                <a16:creationId xmlns:a16="http://schemas.microsoft.com/office/drawing/2014/main" id="{12BD849C-1B25-494D-8327-EA828FE639C2}"/>
              </a:ext>
              <a:ext uri="{C183D7F6-B498-43B3-948B-1728B52AA6E4}">
                <adec:decorative xmlns:adec="http://schemas.microsoft.com/office/drawing/2017/decorative" val="0"/>
              </a:ext>
            </a:extLst>
          </p:cNvPr>
          <p:cNvGrpSpPr/>
          <p:nvPr/>
        </p:nvGrpSpPr>
        <p:grpSpPr>
          <a:xfrm>
            <a:off x="1885919" y="1285935"/>
            <a:ext cx="7703691" cy="4756899"/>
            <a:chOff x="1885919" y="1204048"/>
            <a:chExt cx="7703691" cy="4756899"/>
          </a:xfrm>
        </p:grpSpPr>
        <p:grpSp>
          <p:nvGrpSpPr>
            <p:cNvPr id="7" name="Group 1">
              <a:extLst>
                <a:ext uri="{FF2B5EF4-FFF2-40B4-BE49-F238E27FC236}">
                  <a16:creationId xmlns:a16="http://schemas.microsoft.com/office/drawing/2014/main" id="{BCAE669E-57BF-B84B-92D3-8174A8E6FE34}"/>
                </a:ext>
              </a:extLst>
            </p:cNvPr>
            <p:cNvGrpSpPr>
              <a:grpSpLocks/>
            </p:cNvGrpSpPr>
            <p:nvPr/>
          </p:nvGrpSpPr>
          <p:grpSpPr bwMode="auto">
            <a:xfrm>
              <a:off x="3839396" y="1713555"/>
              <a:ext cx="4373852" cy="4247392"/>
              <a:chOff x="1049338" y="21974"/>
              <a:chExt cx="7758571" cy="7533470"/>
            </a:xfrm>
          </p:grpSpPr>
          <p:sp>
            <p:nvSpPr>
              <p:cNvPr id="8" name="Freeform 1">
                <a:extLst>
                  <a:ext uri="{FF2B5EF4-FFF2-40B4-BE49-F238E27FC236}">
                    <a16:creationId xmlns:a16="http://schemas.microsoft.com/office/drawing/2014/main" id="{D49EF293-98EE-A347-8A2F-796B42552488}"/>
                  </a:ext>
                </a:extLst>
              </p:cNvPr>
              <p:cNvSpPr>
                <a:spLocks noChangeAspect="1" noChangeArrowheads="1"/>
              </p:cNvSpPr>
              <p:nvPr/>
            </p:nvSpPr>
            <p:spPr bwMode="auto">
              <a:xfrm>
                <a:off x="4580814" y="21976"/>
                <a:ext cx="4227095" cy="7533468"/>
              </a:xfrm>
              <a:custGeom>
                <a:avLst/>
                <a:gdLst>
                  <a:gd name="T0" fmla="*/ 459989 w 11781"/>
                  <a:gd name="T1" fmla="*/ 0 h 20998"/>
                  <a:gd name="T2" fmla="*/ 459989 w 11781"/>
                  <a:gd name="T3" fmla="*/ 0 h 20998"/>
                  <a:gd name="T4" fmla="*/ 459989 w 11781"/>
                  <a:gd name="T5" fmla="*/ 1458762 h 20998"/>
                  <a:gd name="T6" fmla="*/ 2758860 w 11781"/>
                  <a:gd name="T7" fmla="*/ 3766734 h 20998"/>
                  <a:gd name="T8" fmla="*/ 459989 w 11781"/>
                  <a:gd name="T9" fmla="*/ 6065378 h 20998"/>
                  <a:gd name="T10" fmla="*/ 185503 w 11781"/>
                  <a:gd name="T11" fmla="*/ 6047798 h 20998"/>
                  <a:gd name="T12" fmla="*/ 0 w 11781"/>
                  <a:gd name="T13" fmla="*/ 7497950 h 20998"/>
                  <a:gd name="T14" fmla="*/ 459989 w 11781"/>
                  <a:gd name="T15" fmla="*/ 7533109 h 20998"/>
                  <a:gd name="T16" fmla="*/ 4226736 w 11781"/>
                  <a:gd name="T17" fmla="*/ 3766734 h 20998"/>
                  <a:gd name="T18" fmla="*/ 459989 w 11781"/>
                  <a:gd name="T19" fmla="*/ 0 h 209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81" h="20998">
                    <a:moveTo>
                      <a:pt x="1282" y="0"/>
                    </a:moveTo>
                    <a:lnTo>
                      <a:pt x="1282" y="0"/>
                    </a:lnTo>
                    <a:cubicBezTo>
                      <a:pt x="1282" y="4066"/>
                      <a:pt x="1282" y="4066"/>
                      <a:pt x="1282" y="4066"/>
                    </a:cubicBezTo>
                    <a:cubicBezTo>
                      <a:pt x="4830" y="4091"/>
                      <a:pt x="7689" y="6950"/>
                      <a:pt x="7689" y="10499"/>
                    </a:cubicBezTo>
                    <a:cubicBezTo>
                      <a:pt x="7689" y="14022"/>
                      <a:pt x="4830" y="16906"/>
                      <a:pt x="1282" y="16906"/>
                    </a:cubicBezTo>
                    <a:cubicBezTo>
                      <a:pt x="1036" y="16906"/>
                      <a:pt x="764" y="16881"/>
                      <a:pt x="517" y="16857"/>
                    </a:cubicBezTo>
                    <a:cubicBezTo>
                      <a:pt x="0" y="20899"/>
                      <a:pt x="0" y="20899"/>
                      <a:pt x="0" y="20899"/>
                    </a:cubicBezTo>
                    <a:cubicBezTo>
                      <a:pt x="469" y="20972"/>
                      <a:pt x="813" y="20997"/>
                      <a:pt x="1282" y="20997"/>
                    </a:cubicBezTo>
                    <a:cubicBezTo>
                      <a:pt x="7097" y="20997"/>
                      <a:pt x="11780" y="16290"/>
                      <a:pt x="11780" y="10499"/>
                    </a:cubicBezTo>
                    <a:cubicBezTo>
                      <a:pt x="11780" y="4682"/>
                      <a:pt x="7097" y="0"/>
                      <a:pt x="1282" y="0"/>
                    </a:cubicBezTo>
                  </a:path>
                </a:pathLst>
              </a:custGeom>
              <a:solidFill>
                <a:srgbClr val="08AA4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9" name="Freeform 2">
                <a:extLst>
                  <a:ext uri="{FF2B5EF4-FFF2-40B4-BE49-F238E27FC236}">
                    <a16:creationId xmlns:a16="http://schemas.microsoft.com/office/drawing/2014/main" id="{8354D044-E20E-BA4A-A4CE-3FB48A54D2C9}"/>
                  </a:ext>
                </a:extLst>
              </p:cNvPr>
              <p:cNvSpPr>
                <a:spLocks noChangeArrowheads="1"/>
              </p:cNvSpPr>
              <p:nvPr/>
            </p:nvSpPr>
            <p:spPr bwMode="auto">
              <a:xfrm>
                <a:off x="1049338" y="1782763"/>
                <a:ext cx="3727450" cy="5749925"/>
              </a:xfrm>
              <a:custGeom>
                <a:avLst/>
                <a:gdLst>
                  <a:gd name="T0" fmla="*/ 1695212 w 10352"/>
                  <a:gd name="T1" fmla="*/ 2005327 h 15971"/>
                  <a:gd name="T2" fmla="*/ 1695212 w 10352"/>
                  <a:gd name="T3" fmla="*/ 2005327 h 15971"/>
                  <a:gd name="T4" fmla="*/ 2050242 w 10352"/>
                  <a:gd name="T5" fmla="*/ 780890 h 15971"/>
                  <a:gd name="T6" fmla="*/ 798996 w 10352"/>
                  <a:gd name="T7" fmla="*/ 0 h 15971"/>
                  <a:gd name="T8" fmla="*/ 257810 w 10352"/>
                  <a:gd name="T9" fmla="*/ 1543778 h 15971"/>
                  <a:gd name="T10" fmla="*/ 3540933 w 10352"/>
                  <a:gd name="T11" fmla="*/ 5749565 h 15971"/>
                  <a:gd name="T12" fmla="*/ 3727090 w 10352"/>
                  <a:gd name="T13" fmla="*/ 4294353 h 15971"/>
                  <a:gd name="T14" fmla="*/ 1695212 w 10352"/>
                  <a:gd name="T15" fmla="*/ 2005327 h 159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52" h="15971">
                    <a:moveTo>
                      <a:pt x="4708" y="5570"/>
                    </a:moveTo>
                    <a:lnTo>
                      <a:pt x="4708" y="5570"/>
                    </a:lnTo>
                    <a:cubicBezTo>
                      <a:pt x="4708" y="4312"/>
                      <a:pt x="5078" y="3155"/>
                      <a:pt x="5694" y="2169"/>
                    </a:cubicBezTo>
                    <a:cubicBezTo>
                      <a:pt x="2219" y="0"/>
                      <a:pt x="2219" y="0"/>
                      <a:pt x="2219" y="0"/>
                    </a:cubicBezTo>
                    <a:cubicBezTo>
                      <a:pt x="1356" y="1379"/>
                      <a:pt x="913" y="2662"/>
                      <a:pt x="716" y="4288"/>
                    </a:cubicBezTo>
                    <a:cubicBezTo>
                      <a:pt x="0" y="10029"/>
                      <a:pt x="4092" y="15280"/>
                      <a:pt x="9834" y="15970"/>
                    </a:cubicBezTo>
                    <a:cubicBezTo>
                      <a:pt x="10351" y="11928"/>
                      <a:pt x="10351" y="11928"/>
                      <a:pt x="10351" y="11928"/>
                    </a:cubicBezTo>
                    <a:cubicBezTo>
                      <a:pt x="7172" y="11533"/>
                      <a:pt x="4708" y="8846"/>
                      <a:pt x="4708" y="5570"/>
                    </a:cubicBezTo>
                  </a:path>
                </a:pathLst>
              </a:custGeom>
              <a:solidFill>
                <a:srgbClr val="F1AF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 name="Freeform 3">
                <a:extLst>
                  <a:ext uri="{FF2B5EF4-FFF2-40B4-BE49-F238E27FC236}">
                    <a16:creationId xmlns:a16="http://schemas.microsoft.com/office/drawing/2014/main" id="{69006B59-2820-B941-97B4-589899E02F34}"/>
                  </a:ext>
                </a:extLst>
              </p:cNvPr>
              <p:cNvSpPr>
                <a:spLocks noChangeArrowheads="1"/>
              </p:cNvSpPr>
              <p:nvPr/>
            </p:nvSpPr>
            <p:spPr bwMode="auto">
              <a:xfrm>
                <a:off x="1836737" y="21974"/>
                <a:ext cx="3203575" cy="2555875"/>
              </a:xfrm>
              <a:custGeom>
                <a:avLst/>
                <a:gdLst>
                  <a:gd name="T0" fmla="*/ 3203215 w 8898"/>
                  <a:gd name="T1" fmla="*/ 1463895 h 7099"/>
                  <a:gd name="T2" fmla="*/ 3203215 w 8898"/>
                  <a:gd name="T3" fmla="*/ 1463895 h 7099"/>
                  <a:gd name="T4" fmla="*/ 3203215 w 8898"/>
                  <a:gd name="T5" fmla="*/ 1463895 h 7099"/>
                  <a:gd name="T6" fmla="*/ 3203215 w 8898"/>
                  <a:gd name="T7" fmla="*/ 0 h 7099"/>
                  <a:gd name="T8" fmla="*/ 0 w 8898"/>
                  <a:gd name="T9" fmla="*/ 1774603 h 7099"/>
                  <a:gd name="T10" fmla="*/ 1251115 w 8898"/>
                  <a:gd name="T11" fmla="*/ 2555515 h 7099"/>
                  <a:gd name="T12" fmla="*/ 3203215 w 8898"/>
                  <a:gd name="T13" fmla="*/ 1463895 h 70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98" h="7099">
                    <a:moveTo>
                      <a:pt x="8897" y="4066"/>
                    </a:moveTo>
                    <a:lnTo>
                      <a:pt x="8897" y="4066"/>
                    </a:lnTo>
                    <a:cubicBezTo>
                      <a:pt x="8897" y="0"/>
                      <a:pt x="8897" y="0"/>
                      <a:pt x="8897" y="0"/>
                    </a:cubicBezTo>
                    <a:cubicBezTo>
                      <a:pt x="5200" y="0"/>
                      <a:pt x="1971" y="1774"/>
                      <a:pt x="0" y="4929"/>
                    </a:cubicBezTo>
                    <a:cubicBezTo>
                      <a:pt x="3475" y="7098"/>
                      <a:pt x="3475" y="7098"/>
                      <a:pt x="3475" y="7098"/>
                    </a:cubicBezTo>
                    <a:cubicBezTo>
                      <a:pt x="4609" y="5274"/>
                      <a:pt x="6605" y="4066"/>
                      <a:pt x="8897" y="4066"/>
                    </a:cubicBezTo>
                  </a:path>
                </a:pathLst>
              </a:custGeom>
              <a:solidFill>
                <a:srgbClr val="E5673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11" name="TextBox 6">
              <a:extLst>
                <a:ext uri="{FF2B5EF4-FFF2-40B4-BE49-F238E27FC236}">
                  <a16:creationId xmlns:a16="http://schemas.microsoft.com/office/drawing/2014/main" id="{EA0CB5C4-AB51-ED4E-8F34-875C66EA73E8}"/>
                </a:ext>
              </a:extLst>
            </p:cNvPr>
            <p:cNvSpPr txBox="1">
              <a:spLocks noChangeArrowheads="1"/>
            </p:cNvSpPr>
            <p:nvPr/>
          </p:nvSpPr>
          <p:spPr bwMode="auto">
            <a:xfrm>
              <a:off x="4982554" y="3197344"/>
              <a:ext cx="2226892" cy="112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lnSpc>
                  <a:spcPct val="93000"/>
                </a:lnSpc>
                <a:buClr>
                  <a:srgbClr val="000000"/>
                </a:buClr>
                <a:buSzPct val="100000"/>
                <a:buFont typeface="Times New Roman" panose="02020603050405020304" pitchFamily="18" charset="0"/>
                <a:buNone/>
              </a:pPr>
              <a:r>
                <a:rPr lang="en-US" altLang="en-US" sz="3600" dirty="0">
                  <a:solidFill>
                    <a:srgbClr val="FF6600"/>
                  </a:solidFill>
                  <a:latin typeface="Century Gothic" panose="020B0502020202020204" pitchFamily="34" charset="0"/>
                </a:rPr>
                <a:t>Ease of</a:t>
              </a:r>
            </a:p>
            <a:p>
              <a:pPr algn="ctr" eaLnBrk="1">
                <a:lnSpc>
                  <a:spcPct val="93000"/>
                </a:lnSpc>
                <a:buClr>
                  <a:srgbClr val="000000"/>
                </a:buClr>
                <a:buSzPct val="100000"/>
                <a:buFont typeface="Times New Roman" panose="02020603050405020304" pitchFamily="18" charset="0"/>
                <a:buNone/>
              </a:pPr>
              <a:r>
                <a:rPr lang="en-US" altLang="en-US" sz="3600" dirty="0">
                  <a:solidFill>
                    <a:srgbClr val="FF6600"/>
                  </a:solidFill>
                  <a:latin typeface="Century Gothic" panose="020B0502020202020204" pitchFamily="34" charset="0"/>
                </a:rPr>
                <a:t>Transition</a:t>
              </a:r>
            </a:p>
          </p:txBody>
        </p:sp>
        <p:sp>
          <p:nvSpPr>
            <p:cNvPr id="12" name="TextBox 7">
              <a:extLst>
                <a:ext uri="{FF2B5EF4-FFF2-40B4-BE49-F238E27FC236}">
                  <a16:creationId xmlns:a16="http://schemas.microsoft.com/office/drawing/2014/main" id="{CC36ACB1-D504-EC46-AB51-7EBBD8FAF9BD}"/>
                </a:ext>
              </a:extLst>
            </p:cNvPr>
            <p:cNvSpPr txBox="1">
              <a:spLocks noChangeArrowheads="1"/>
            </p:cNvSpPr>
            <p:nvPr/>
          </p:nvSpPr>
          <p:spPr bwMode="auto">
            <a:xfrm>
              <a:off x="3464871" y="1204048"/>
              <a:ext cx="2365375" cy="77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2400" dirty="0">
                  <a:solidFill>
                    <a:srgbClr val="D56E4A"/>
                  </a:solidFill>
                  <a:latin typeface="Century Gothic" panose="020B0502020202020204" pitchFamily="34" charset="0"/>
                </a:rPr>
                <a:t>Difficult</a:t>
              </a:r>
            </a:p>
            <a:p>
              <a:pPr algn="ctr" eaLnBrk="1">
                <a:lnSpc>
                  <a:spcPct val="93000"/>
                </a:lnSpc>
                <a:buClr>
                  <a:srgbClr val="000000"/>
                </a:buClr>
                <a:buSzPct val="100000"/>
                <a:buFont typeface="Times New Roman" panose="02020603050405020304" pitchFamily="18" charset="0"/>
                <a:buNone/>
              </a:pPr>
              <a:r>
                <a:rPr lang="en-US" altLang="en-US" sz="2400" dirty="0">
                  <a:solidFill>
                    <a:srgbClr val="D56E4A"/>
                  </a:solidFill>
                  <a:latin typeface="Century Gothic" panose="020B0502020202020204" pitchFamily="34" charset="0"/>
                </a:rPr>
                <a:t>16%</a:t>
              </a:r>
            </a:p>
          </p:txBody>
        </p:sp>
        <p:sp>
          <p:nvSpPr>
            <p:cNvPr id="13" name="TextBox 11">
              <a:extLst>
                <a:ext uri="{FF2B5EF4-FFF2-40B4-BE49-F238E27FC236}">
                  <a16:creationId xmlns:a16="http://schemas.microsoft.com/office/drawing/2014/main" id="{8A6225CE-EC12-C248-88A7-9E982B7B16A8}"/>
                </a:ext>
              </a:extLst>
            </p:cNvPr>
            <p:cNvSpPr txBox="1">
              <a:spLocks noChangeArrowheads="1"/>
            </p:cNvSpPr>
            <p:nvPr/>
          </p:nvSpPr>
          <p:spPr bwMode="auto">
            <a:xfrm>
              <a:off x="1885919" y="4147302"/>
              <a:ext cx="2752725" cy="112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2400" dirty="0">
                  <a:solidFill>
                    <a:srgbClr val="D56E4A"/>
                  </a:solidFill>
                  <a:latin typeface="Century Gothic" panose="020B0502020202020204" pitchFamily="34" charset="0"/>
                </a:rPr>
                <a:t>Some</a:t>
              </a:r>
            </a:p>
            <a:p>
              <a:pPr algn="ctr" eaLnBrk="1">
                <a:lnSpc>
                  <a:spcPct val="93000"/>
                </a:lnSpc>
                <a:buClr>
                  <a:srgbClr val="000000"/>
                </a:buClr>
                <a:buSzPct val="100000"/>
                <a:buFont typeface="Times New Roman" panose="02020603050405020304" pitchFamily="18" charset="0"/>
                <a:buNone/>
              </a:pPr>
              <a:r>
                <a:rPr lang="en-US" altLang="en-US" sz="2400" dirty="0">
                  <a:solidFill>
                    <a:srgbClr val="D56E4A"/>
                  </a:solidFill>
                  <a:latin typeface="Century Gothic" panose="020B0502020202020204" pitchFamily="34" charset="0"/>
                </a:rPr>
                <a:t>problems</a:t>
              </a:r>
            </a:p>
            <a:p>
              <a:pPr algn="ctr" eaLnBrk="1">
                <a:lnSpc>
                  <a:spcPct val="93000"/>
                </a:lnSpc>
                <a:buClr>
                  <a:srgbClr val="000000"/>
                </a:buClr>
                <a:buSzPct val="100000"/>
                <a:buFont typeface="Times New Roman" panose="02020603050405020304" pitchFamily="18" charset="0"/>
                <a:buNone/>
              </a:pPr>
              <a:r>
                <a:rPr lang="en-US" altLang="en-US" sz="2400" dirty="0">
                  <a:solidFill>
                    <a:srgbClr val="D56E4A"/>
                  </a:solidFill>
                  <a:latin typeface="Century Gothic" panose="020B0502020202020204" pitchFamily="34" charset="0"/>
                </a:rPr>
                <a:t>32%</a:t>
              </a:r>
            </a:p>
          </p:txBody>
        </p:sp>
        <p:sp>
          <p:nvSpPr>
            <p:cNvPr id="14" name="TextBox 12">
              <a:extLst>
                <a:ext uri="{FF2B5EF4-FFF2-40B4-BE49-F238E27FC236}">
                  <a16:creationId xmlns:a16="http://schemas.microsoft.com/office/drawing/2014/main" id="{D9B1BFA2-8714-1E45-8DA6-3D67C351CD41}"/>
                </a:ext>
              </a:extLst>
            </p:cNvPr>
            <p:cNvSpPr txBox="1">
              <a:spLocks noChangeArrowheads="1"/>
            </p:cNvSpPr>
            <p:nvPr/>
          </p:nvSpPr>
          <p:spPr bwMode="auto">
            <a:xfrm>
              <a:off x="6836885" y="1746811"/>
              <a:ext cx="2752725" cy="77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2400" dirty="0">
                  <a:solidFill>
                    <a:srgbClr val="008A4F"/>
                  </a:solidFill>
                  <a:latin typeface="Century Gothic" panose="020B0502020202020204" pitchFamily="34" charset="0"/>
                </a:rPr>
                <a:t>Successful</a:t>
              </a:r>
            </a:p>
            <a:p>
              <a:pPr algn="ctr" eaLnBrk="1">
                <a:lnSpc>
                  <a:spcPct val="93000"/>
                </a:lnSpc>
                <a:buClr>
                  <a:srgbClr val="000000"/>
                </a:buClr>
                <a:buSzPct val="100000"/>
                <a:buFont typeface="Times New Roman" panose="02020603050405020304" pitchFamily="18" charset="0"/>
                <a:buNone/>
              </a:pPr>
              <a:r>
                <a:rPr lang="en-US" altLang="en-US" sz="2400" dirty="0">
                  <a:solidFill>
                    <a:srgbClr val="008A4F"/>
                  </a:solidFill>
                  <a:latin typeface="Century Gothic" panose="020B0502020202020204" pitchFamily="34" charset="0"/>
                </a:rPr>
                <a:t>52%</a:t>
              </a:r>
            </a:p>
          </p:txBody>
        </p:sp>
      </p:grpSp>
      <p:sp>
        <p:nvSpPr>
          <p:cNvPr id="16" name="Text Placeholder 3">
            <a:extLst>
              <a:ext uri="{FF2B5EF4-FFF2-40B4-BE49-F238E27FC236}">
                <a16:creationId xmlns:a16="http://schemas.microsoft.com/office/drawing/2014/main" id="{4EB67455-2DAC-CE42-A6C7-19A97A5043CC}"/>
              </a:ext>
            </a:extLst>
          </p:cNvPr>
          <p:cNvSpPr>
            <a:spLocks noGrp="1"/>
          </p:cNvSpPr>
          <p:nvPr>
            <p:ph type="body" sz="quarter" idx="14"/>
          </p:nvPr>
        </p:nvSpPr>
        <p:spPr>
          <a:xfrm>
            <a:off x="1338146" y="192036"/>
            <a:ext cx="10627882" cy="576820"/>
          </a:xfrm>
        </p:spPr>
        <p:txBody>
          <a:bodyPr>
            <a:normAutofit fontScale="92500" lnSpcReduction="10000"/>
          </a:bodyPr>
          <a:lstStyle/>
          <a:p>
            <a:r>
              <a:rPr lang="en-US" dirty="0"/>
              <a:t>Kindergarten Transitions</a:t>
            </a:r>
          </a:p>
        </p:txBody>
      </p:sp>
    </p:spTree>
    <p:extLst>
      <p:ext uri="{BB962C8B-B14F-4D97-AF65-F5344CB8AC3E}">
        <p14:creationId xmlns:p14="http://schemas.microsoft.com/office/powerpoint/2010/main" val="3093091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ABE9E4-C8F0-E34C-97C8-C88E26B44BBD}"/>
              </a:ext>
            </a:extLst>
          </p:cNvPr>
          <p:cNvSpPr>
            <a:spLocks noGrp="1"/>
          </p:cNvSpPr>
          <p:nvPr>
            <p:ph type="body" sz="quarter" idx="14"/>
          </p:nvPr>
        </p:nvSpPr>
        <p:spPr/>
        <p:txBody>
          <a:bodyPr>
            <a:normAutofit fontScale="92500" lnSpcReduction="10000"/>
          </a:bodyPr>
          <a:lstStyle/>
          <a:p>
            <a:r>
              <a:rPr lang="en-US" dirty="0"/>
              <a:t>The Nature of Kindergarten Transition</a:t>
            </a:r>
          </a:p>
        </p:txBody>
      </p:sp>
      <p:pic>
        <p:nvPicPr>
          <p:cNvPr id="8" name="Picture 7">
            <a:extLst>
              <a:ext uri="{FF2B5EF4-FFF2-40B4-BE49-F238E27FC236}">
                <a16:creationId xmlns:a16="http://schemas.microsoft.com/office/drawing/2014/main" id="{690690D0-6107-AE45-AA17-2890D74D5C4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1"/>
            <a:ext cx="12192000" cy="6858001"/>
          </a:xfrm>
          <a:prstGeom prst="rect">
            <a:avLst/>
          </a:prstGeom>
        </p:spPr>
      </p:pic>
      <p:sp>
        <p:nvSpPr>
          <p:cNvPr id="4" name="Oval 3">
            <a:extLst>
              <a:ext uri="{FF2B5EF4-FFF2-40B4-BE49-F238E27FC236}">
                <a16:creationId xmlns:a16="http://schemas.microsoft.com/office/drawing/2014/main" id="{503576C1-EF54-294A-95AA-F1011128F8A2}"/>
              </a:ext>
              <a:ext uri="{C183D7F6-B498-43B3-948B-1728B52AA6E4}">
                <adec:decorative xmlns:adec="http://schemas.microsoft.com/office/drawing/2017/decorative" val="1"/>
              </a:ext>
            </a:extLst>
          </p:cNvPr>
          <p:cNvSpPr/>
          <p:nvPr/>
        </p:nvSpPr>
        <p:spPr>
          <a:xfrm>
            <a:off x="8695786" y="3142088"/>
            <a:ext cx="3496214" cy="3466084"/>
          </a:xfrm>
          <a:prstGeom prst="ellipse">
            <a:avLst/>
          </a:prstGeom>
          <a:solidFill>
            <a:schemeClr val="bg1"/>
          </a:solid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2600" dirty="0">
              <a:solidFill>
                <a:srgbClr val="FF6600"/>
              </a:solidFill>
              <a:latin typeface="Century Gothic"/>
              <a:cs typeface="Century Gothic"/>
            </a:endParaRPr>
          </a:p>
        </p:txBody>
      </p:sp>
      <p:sp>
        <p:nvSpPr>
          <p:cNvPr id="5" name="Text Placeholder 2">
            <a:extLst>
              <a:ext uri="{FF2B5EF4-FFF2-40B4-BE49-F238E27FC236}">
                <a16:creationId xmlns:a16="http://schemas.microsoft.com/office/drawing/2014/main" id="{1AF80533-89EF-4F4A-BEA2-6B5B905CDBB1}"/>
              </a:ext>
            </a:extLst>
          </p:cNvPr>
          <p:cNvSpPr txBox="1">
            <a:spLocks/>
          </p:cNvSpPr>
          <p:nvPr/>
        </p:nvSpPr>
        <p:spPr>
          <a:xfrm>
            <a:off x="8524772" y="4358004"/>
            <a:ext cx="3838241" cy="1583388"/>
          </a:xfrm>
          <a:prstGeom prst="rect">
            <a:avLst/>
          </a:prstGeom>
        </p:spPr>
        <p:txBody>
          <a:bodyPr/>
          <a:lstStyle>
            <a:lvl1pPr marL="0" indent="0" algn="l" defTabSz="914400" rtl="0" eaLnBrk="1" latinLnBrk="0" hangingPunct="1">
              <a:lnSpc>
                <a:spcPct val="90000"/>
              </a:lnSpc>
              <a:spcBef>
                <a:spcPts val="1000"/>
              </a:spcBef>
              <a:buFont typeface="Arial"/>
              <a:buNone/>
              <a:defRPr sz="3600" b="0" i="0" kern="1200" baseline="0">
                <a:solidFill>
                  <a:schemeClr val="bg1"/>
                </a:solidFill>
                <a:latin typeface="+mj-lt"/>
                <a:ea typeface="Arial" charset="0"/>
                <a:cs typeface="Arial" charset="0"/>
              </a:defRPr>
            </a:lvl1pPr>
            <a:lvl2pPr marL="457200" indent="0" algn="l" defTabSz="914400" rtl="0" eaLnBrk="1" latinLnBrk="0" hangingPunct="1">
              <a:lnSpc>
                <a:spcPct val="90000"/>
              </a:lnSpc>
              <a:spcBef>
                <a:spcPts val="500"/>
              </a:spcBef>
              <a:buFont typeface="Arial"/>
              <a:buNone/>
              <a:defRPr sz="1800" b="0" i="0" kern="1200">
                <a:solidFill>
                  <a:schemeClr val="tx1"/>
                </a:solidFill>
                <a:latin typeface="Segoe UI" charset="0"/>
                <a:ea typeface="Segoe UI" charset="0"/>
                <a:cs typeface="Segoe UI" charset="0"/>
              </a:defRPr>
            </a:lvl2pPr>
            <a:lvl3pPr marL="914400" indent="0" algn="l" defTabSz="914400" rtl="0" eaLnBrk="1" latinLnBrk="0" hangingPunct="1">
              <a:lnSpc>
                <a:spcPct val="90000"/>
              </a:lnSpc>
              <a:spcBef>
                <a:spcPts val="500"/>
              </a:spcBef>
              <a:buFont typeface="Arial"/>
              <a:buNone/>
              <a:defRPr sz="1600" b="0" i="0" kern="1200">
                <a:solidFill>
                  <a:schemeClr val="tx1"/>
                </a:solidFill>
                <a:latin typeface="Segoe UI" charset="0"/>
                <a:ea typeface="Segoe UI" charset="0"/>
                <a:cs typeface="Segoe UI" charset="0"/>
              </a:defRPr>
            </a:lvl3pPr>
            <a:lvl4pPr marL="1371600" indent="0" algn="l" defTabSz="914400" rtl="0" eaLnBrk="1" latinLnBrk="0" hangingPunct="1">
              <a:lnSpc>
                <a:spcPct val="90000"/>
              </a:lnSpc>
              <a:spcBef>
                <a:spcPts val="500"/>
              </a:spcBef>
              <a:buFont typeface="Arial"/>
              <a:buNone/>
              <a:defRPr sz="1400" b="0" i="0" kern="1200">
                <a:solidFill>
                  <a:schemeClr val="tx1"/>
                </a:solidFill>
                <a:latin typeface="Segoe UI" charset="0"/>
                <a:ea typeface="Segoe UI" charset="0"/>
                <a:cs typeface="Segoe UI" charset="0"/>
              </a:defRPr>
            </a:lvl4pPr>
            <a:lvl5pPr marL="1828800" indent="0" algn="l" defTabSz="914400" rtl="0" eaLnBrk="1" latinLnBrk="0" hangingPunct="1">
              <a:lnSpc>
                <a:spcPct val="90000"/>
              </a:lnSpc>
              <a:spcBef>
                <a:spcPts val="500"/>
              </a:spcBef>
              <a:buFont typeface="Arial"/>
              <a:buNone/>
              <a:defRPr sz="1400" b="0" i="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800" dirty="0">
                <a:solidFill>
                  <a:srgbClr val="FF6600"/>
                </a:solidFill>
                <a:latin typeface="Century Gothic" panose="020B0502020202020204" pitchFamily="34" charset="0"/>
                <a:cs typeface="Century Gothic"/>
              </a:rPr>
              <a:t>The Nature of Kindergarten Transition</a:t>
            </a:r>
          </a:p>
        </p:txBody>
      </p:sp>
    </p:spTree>
    <p:extLst>
      <p:ext uri="{BB962C8B-B14F-4D97-AF65-F5344CB8AC3E}">
        <p14:creationId xmlns:p14="http://schemas.microsoft.com/office/powerpoint/2010/main" val="3891150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2E7773-8D56-5A46-901A-C5F72365482B}"/>
              </a:ext>
            </a:extLst>
          </p:cNvPr>
          <p:cNvSpPr>
            <a:spLocks noGrp="1"/>
          </p:cNvSpPr>
          <p:nvPr>
            <p:ph type="body" sz="quarter" idx="14"/>
          </p:nvPr>
        </p:nvSpPr>
        <p:spPr/>
        <p:txBody>
          <a:bodyPr>
            <a:normAutofit fontScale="92500" lnSpcReduction="10000"/>
          </a:bodyPr>
          <a:lstStyle/>
          <a:p>
            <a:r>
              <a:rPr lang="en-US" dirty="0"/>
              <a:t>Preschool vs. Kindergarten</a:t>
            </a:r>
          </a:p>
        </p:txBody>
      </p:sp>
      <p:sp>
        <p:nvSpPr>
          <p:cNvPr id="63491" name="TextBox 1"/>
          <p:cNvSpPr txBox="1">
            <a:spLocks noChangeArrowheads="1"/>
          </p:cNvSpPr>
          <p:nvPr/>
        </p:nvSpPr>
        <p:spPr bwMode="auto">
          <a:xfrm>
            <a:off x="8669268" y="6216054"/>
            <a:ext cx="18211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400" dirty="0">
                <a:latin typeface="+mj-lt"/>
                <a:cs typeface="Arial" panose="020B0604020202020204" pitchFamily="34" charset="0"/>
              </a:rPr>
              <a:t>LaParo et al., 2009</a:t>
            </a:r>
          </a:p>
        </p:txBody>
      </p:sp>
      <p:pic>
        <p:nvPicPr>
          <p:cNvPr id="7" name="Picture 6" descr="A double bar graph where one bar represents Early Learning Setting and other bar represents Kindergarten. The data represented by the bars is as follows:&#10;Free Choice/Centers - Early Learning Setting: 33% ; Kindergarten: 6%&#10;Individual - Early Learning Setting: 4% ; Kindergarten: 20%&#10;Small Group - Early Learning Setting: 6% ; Kindergarten: 10%&#10;Whole Group - Early Learning Setting: 23% ; Kindergarten: 37%">
            <a:extLst>
              <a:ext uri="{FF2B5EF4-FFF2-40B4-BE49-F238E27FC236}">
                <a16:creationId xmlns:a16="http://schemas.microsoft.com/office/drawing/2014/main" id="{49CD9181-D8CC-E449-B377-C504E6D66008}"/>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6807" y="1294776"/>
            <a:ext cx="8918581" cy="4601988"/>
          </a:xfrm>
          <a:prstGeom prst="rect">
            <a:avLst/>
          </a:prstGeom>
        </p:spPr>
      </p:pic>
      <p:sp>
        <p:nvSpPr>
          <p:cNvPr id="8" name="TextBox 7">
            <a:extLst>
              <a:ext uri="{FF2B5EF4-FFF2-40B4-BE49-F238E27FC236}">
                <a16:creationId xmlns:a16="http://schemas.microsoft.com/office/drawing/2014/main" id="{FBD244BA-5799-D34F-9184-248638098F44}"/>
              </a:ext>
            </a:extLst>
          </p:cNvPr>
          <p:cNvSpPr txBox="1"/>
          <p:nvPr/>
        </p:nvSpPr>
        <p:spPr>
          <a:xfrm>
            <a:off x="1476612" y="5737307"/>
            <a:ext cx="3022321" cy="378523"/>
          </a:xfrm>
          <a:prstGeom prst="rect">
            <a:avLst/>
          </a:prstGeom>
          <a:noFill/>
        </p:spPr>
        <p:txBody>
          <a:bodyPr wrap="square" rtlCol="0">
            <a:spAutoFit/>
          </a:bodyPr>
          <a:lstStyle/>
          <a:p>
            <a:pPr algn="ctr"/>
            <a:r>
              <a:rPr lang="en-US" b="1" dirty="0">
                <a:latin typeface="+mj-lt"/>
              </a:rPr>
              <a:t>Free Choice/Centers</a:t>
            </a:r>
          </a:p>
        </p:txBody>
      </p:sp>
      <p:sp>
        <p:nvSpPr>
          <p:cNvPr id="11" name="TextBox 10">
            <a:extLst>
              <a:ext uri="{FF2B5EF4-FFF2-40B4-BE49-F238E27FC236}">
                <a16:creationId xmlns:a16="http://schemas.microsoft.com/office/drawing/2014/main" id="{5187591E-8479-7B4D-9835-4447F8DB7C1F}"/>
              </a:ext>
            </a:extLst>
          </p:cNvPr>
          <p:cNvSpPr txBox="1"/>
          <p:nvPr/>
        </p:nvSpPr>
        <p:spPr>
          <a:xfrm>
            <a:off x="4178739" y="5725184"/>
            <a:ext cx="2030500" cy="378523"/>
          </a:xfrm>
          <a:prstGeom prst="rect">
            <a:avLst/>
          </a:prstGeom>
          <a:noFill/>
        </p:spPr>
        <p:txBody>
          <a:bodyPr wrap="square" rtlCol="0">
            <a:spAutoFit/>
          </a:bodyPr>
          <a:lstStyle/>
          <a:p>
            <a:pPr algn="ctr"/>
            <a:r>
              <a:rPr lang="en-US" b="1" dirty="0">
                <a:latin typeface="+mj-lt"/>
              </a:rPr>
              <a:t>Individual</a:t>
            </a:r>
          </a:p>
        </p:txBody>
      </p:sp>
      <p:sp>
        <p:nvSpPr>
          <p:cNvPr id="12" name="TextBox 11">
            <a:extLst>
              <a:ext uri="{FF2B5EF4-FFF2-40B4-BE49-F238E27FC236}">
                <a16:creationId xmlns:a16="http://schemas.microsoft.com/office/drawing/2014/main" id="{B02AB2FF-3001-BC41-93A2-C368E24254CB}"/>
              </a:ext>
            </a:extLst>
          </p:cNvPr>
          <p:cNvSpPr txBox="1"/>
          <p:nvPr/>
        </p:nvSpPr>
        <p:spPr>
          <a:xfrm>
            <a:off x="6302957" y="5725184"/>
            <a:ext cx="2030500" cy="338554"/>
          </a:xfrm>
          <a:prstGeom prst="rect">
            <a:avLst/>
          </a:prstGeom>
          <a:noFill/>
        </p:spPr>
        <p:txBody>
          <a:bodyPr wrap="square" rtlCol="0">
            <a:spAutoFit/>
          </a:bodyPr>
          <a:lstStyle/>
          <a:p>
            <a:pPr algn="ctr"/>
            <a:r>
              <a:rPr lang="en-US" b="1" dirty="0">
                <a:latin typeface="+mj-lt"/>
              </a:rPr>
              <a:t>Small Group</a:t>
            </a:r>
          </a:p>
        </p:txBody>
      </p:sp>
      <p:sp>
        <p:nvSpPr>
          <p:cNvPr id="13" name="TextBox 12">
            <a:extLst>
              <a:ext uri="{FF2B5EF4-FFF2-40B4-BE49-F238E27FC236}">
                <a16:creationId xmlns:a16="http://schemas.microsoft.com/office/drawing/2014/main" id="{D7E53832-161C-8143-9B20-8F516146C8F8}"/>
              </a:ext>
            </a:extLst>
          </p:cNvPr>
          <p:cNvSpPr txBox="1"/>
          <p:nvPr/>
        </p:nvSpPr>
        <p:spPr>
          <a:xfrm>
            <a:off x="8427171" y="5725184"/>
            <a:ext cx="2030500" cy="338554"/>
          </a:xfrm>
          <a:prstGeom prst="rect">
            <a:avLst/>
          </a:prstGeom>
          <a:noFill/>
        </p:spPr>
        <p:txBody>
          <a:bodyPr wrap="square" rtlCol="0">
            <a:spAutoFit/>
          </a:bodyPr>
          <a:lstStyle/>
          <a:p>
            <a:pPr algn="ctr"/>
            <a:r>
              <a:rPr lang="en-US" b="1" dirty="0">
                <a:latin typeface="+mj-lt"/>
              </a:rPr>
              <a:t>Whole Group</a:t>
            </a:r>
          </a:p>
        </p:txBody>
      </p:sp>
      <p:sp>
        <p:nvSpPr>
          <p:cNvPr id="14" name="TextBox 13">
            <a:extLst>
              <a:ext uri="{FF2B5EF4-FFF2-40B4-BE49-F238E27FC236}">
                <a16:creationId xmlns:a16="http://schemas.microsoft.com/office/drawing/2014/main" id="{C9745E3F-4FFF-EC41-A211-2D2DE68A5F50}"/>
              </a:ext>
            </a:extLst>
          </p:cNvPr>
          <p:cNvSpPr txBox="1"/>
          <p:nvPr/>
        </p:nvSpPr>
        <p:spPr>
          <a:xfrm>
            <a:off x="2327861" y="2215568"/>
            <a:ext cx="734104" cy="454227"/>
          </a:xfrm>
          <a:prstGeom prst="rect">
            <a:avLst/>
          </a:prstGeom>
          <a:noFill/>
        </p:spPr>
        <p:txBody>
          <a:bodyPr wrap="square" rtlCol="0">
            <a:spAutoFit/>
          </a:bodyPr>
          <a:lstStyle/>
          <a:p>
            <a:pPr algn="ctr"/>
            <a:r>
              <a:rPr lang="en-US" b="1" dirty="0">
                <a:solidFill>
                  <a:schemeClr val="bg1"/>
                </a:solidFill>
                <a:latin typeface="+mj-lt"/>
              </a:rPr>
              <a:t>33%</a:t>
            </a:r>
          </a:p>
        </p:txBody>
      </p:sp>
      <p:sp>
        <p:nvSpPr>
          <p:cNvPr id="16" name="TextBox 15">
            <a:extLst>
              <a:ext uri="{FF2B5EF4-FFF2-40B4-BE49-F238E27FC236}">
                <a16:creationId xmlns:a16="http://schemas.microsoft.com/office/drawing/2014/main" id="{C80E4CE3-58F1-5045-B5A2-2EC0EB3EEADE}"/>
              </a:ext>
            </a:extLst>
          </p:cNvPr>
          <p:cNvSpPr txBox="1"/>
          <p:nvPr/>
        </p:nvSpPr>
        <p:spPr>
          <a:xfrm>
            <a:off x="3163489" y="5234350"/>
            <a:ext cx="734104" cy="454227"/>
          </a:xfrm>
          <a:prstGeom prst="rect">
            <a:avLst/>
          </a:prstGeom>
          <a:noFill/>
        </p:spPr>
        <p:txBody>
          <a:bodyPr wrap="square" rtlCol="0">
            <a:spAutoFit/>
          </a:bodyPr>
          <a:lstStyle/>
          <a:p>
            <a:pPr algn="ctr"/>
            <a:r>
              <a:rPr lang="en-US" b="1" dirty="0">
                <a:solidFill>
                  <a:schemeClr val="bg1"/>
                </a:solidFill>
                <a:latin typeface="+mj-lt"/>
              </a:rPr>
              <a:t>6%</a:t>
            </a:r>
          </a:p>
        </p:txBody>
      </p:sp>
      <p:sp>
        <p:nvSpPr>
          <p:cNvPr id="17" name="TextBox 16">
            <a:extLst>
              <a:ext uri="{FF2B5EF4-FFF2-40B4-BE49-F238E27FC236}">
                <a16:creationId xmlns:a16="http://schemas.microsoft.com/office/drawing/2014/main" id="{A45AEB9D-C24D-5E42-AD21-B697AA649197}"/>
              </a:ext>
            </a:extLst>
          </p:cNvPr>
          <p:cNvSpPr txBox="1"/>
          <p:nvPr/>
        </p:nvSpPr>
        <p:spPr>
          <a:xfrm>
            <a:off x="4370074" y="5240995"/>
            <a:ext cx="734104" cy="454227"/>
          </a:xfrm>
          <a:prstGeom prst="rect">
            <a:avLst/>
          </a:prstGeom>
          <a:noFill/>
        </p:spPr>
        <p:txBody>
          <a:bodyPr wrap="square" rtlCol="0">
            <a:spAutoFit/>
          </a:bodyPr>
          <a:lstStyle/>
          <a:p>
            <a:pPr algn="ctr"/>
            <a:r>
              <a:rPr lang="en-US" b="1" dirty="0">
                <a:solidFill>
                  <a:schemeClr val="bg1"/>
                </a:solidFill>
                <a:latin typeface="+mj-lt"/>
              </a:rPr>
              <a:t>4%</a:t>
            </a:r>
          </a:p>
        </p:txBody>
      </p:sp>
      <p:sp>
        <p:nvSpPr>
          <p:cNvPr id="18" name="TextBox 17">
            <a:extLst>
              <a:ext uri="{FF2B5EF4-FFF2-40B4-BE49-F238E27FC236}">
                <a16:creationId xmlns:a16="http://schemas.microsoft.com/office/drawing/2014/main" id="{1718BB26-4F6B-3C44-9940-B52AC07698C9}"/>
              </a:ext>
            </a:extLst>
          </p:cNvPr>
          <p:cNvSpPr txBox="1"/>
          <p:nvPr/>
        </p:nvSpPr>
        <p:spPr>
          <a:xfrm>
            <a:off x="5209609" y="3652549"/>
            <a:ext cx="734104" cy="454227"/>
          </a:xfrm>
          <a:prstGeom prst="rect">
            <a:avLst/>
          </a:prstGeom>
          <a:noFill/>
        </p:spPr>
        <p:txBody>
          <a:bodyPr wrap="square" rtlCol="0">
            <a:spAutoFit/>
          </a:bodyPr>
          <a:lstStyle/>
          <a:p>
            <a:pPr algn="ctr"/>
            <a:r>
              <a:rPr lang="en-US" b="1" dirty="0">
                <a:solidFill>
                  <a:schemeClr val="bg1"/>
                </a:solidFill>
                <a:latin typeface="+mj-lt"/>
              </a:rPr>
              <a:t>20%</a:t>
            </a:r>
          </a:p>
        </p:txBody>
      </p:sp>
      <p:sp>
        <p:nvSpPr>
          <p:cNvPr id="19" name="TextBox 18">
            <a:extLst>
              <a:ext uri="{FF2B5EF4-FFF2-40B4-BE49-F238E27FC236}">
                <a16:creationId xmlns:a16="http://schemas.microsoft.com/office/drawing/2014/main" id="{A83152E0-9FBE-0143-90F2-51D7ABCF5A99}"/>
              </a:ext>
            </a:extLst>
          </p:cNvPr>
          <p:cNvSpPr txBox="1"/>
          <p:nvPr/>
        </p:nvSpPr>
        <p:spPr>
          <a:xfrm>
            <a:off x="6541150" y="5234350"/>
            <a:ext cx="734104" cy="454227"/>
          </a:xfrm>
          <a:prstGeom prst="rect">
            <a:avLst/>
          </a:prstGeom>
          <a:noFill/>
        </p:spPr>
        <p:txBody>
          <a:bodyPr wrap="square" rtlCol="0">
            <a:spAutoFit/>
          </a:bodyPr>
          <a:lstStyle/>
          <a:p>
            <a:pPr algn="ctr"/>
            <a:r>
              <a:rPr lang="en-US" b="1" dirty="0">
                <a:solidFill>
                  <a:schemeClr val="bg1"/>
                </a:solidFill>
                <a:latin typeface="+mj-lt"/>
              </a:rPr>
              <a:t>6%</a:t>
            </a:r>
          </a:p>
        </p:txBody>
      </p:sp>
      <p:sp>
        <p:nvSpPr>
          <p:cNvPr id="20" name="TextBox 19">
            <a:extLst>
              <a:ext uri="{FF2B5EF4-FFF2-40B4-BE49-F238E27FC236}">
                <a16:creationId xmlns:a16="http://schemas.microsoft.com/office/drawing/2014/main" id="{82CD8DA4-78AF-CE49-B327-2E2539152624}"/>
              </a:ext>
            </a:extLst>
          </p:cNvPr>
          <p:cNvSpPr txBox="1"/>
          <p:nvPr/>
        </p:nvSpPr>
        <p:spPr>
          <a:xfrm>
            <a:off x="7365063" y="4780586"/>
            <a:ext cx="734104" cy="454227"/>
          </a:xfrm>
          <a:prstGeom prst="rect">
            <a:avLst/>
          </a:prstGeom>
          <a:noFill/>
        </p:spPr>
        <p:txBody>
          <a:bodyPr wrap="square" rtlCol="0">
            <a:spAutoFit/>
          </a:bodyPr>
          <a:lstStyle/>
          <a:p>
            <a:pPr algn="ctr"/>
            <a:r>
              <a:rPr lang="en-US" b="1" dirty="0">
                <a:solidFill>
                  <a:schemeClr val="bg1"/>
                </a:solidFill>
                <a:latin typeface="+mj-lt"/>
              </a:rPr>
              <a:t>10%</a:t>
            </a:r>
          </a:p>
        </p:txBody>
      </p:sp>
      <p:sp>
        <p:nvSpPr>
          <p:cNvPr id="21" name="TextBox 20">
            <a:extLst>
              <a:ext uri="{FF2B5EF4-FFF2-40B4-BE49-F238E27FC236}">
                <a16:creationId xmlns:a16="http://schemas.microsoft.com/office/drawing/2014/main" id="{A1B9083C-5925-F346-8254-7EDB892C0366}"/>
              </a:ext>
            </a:extLst>
          </p:cNvPr>
          <p:cNvSpPr txBox="1"/>
          <p:nvPr/>
        </p:nvSpPr>
        <p:spPr>
          <a:xfrm>
            <a:off x="8669268" y="3319376"/>
            <a:ext cx="734104" cy="454227"/>
          </a:xfrm>
          <a:prstGeom prst="rect">
            <a:avLst/>
          </a:prstGeom>
          <a:noFill/>
        </p:spPr>
        <p:txBody>
          <a:bodyPr wrap="square" rtlCol="0">
            <a:spAutoFit/>
          </a:bodyPr>
          <a:lstStyle/>
          <a:p>
            <a:pPr algn="ctr"/>
            <a:r>
              <a:rPr lang="en-US" b="1" dirty="0">
                <a:solidFill>
                  <a:schemeClr val="bg1"/>
                </a:solidFill>
                <a:latin typeface="+mj-lt"/>
              </a:rPr>
              <a:t>23%</a:t>
            </a:r>
          </a:p>
        </p:txBody>
      </p:sp>
      <p:sp>
        <p:nvSpPr>
          <p:cNvPr id="22" name="TextBox 21">
            <a:extLst>
              <a:ext uri="{FF2B5EF4-FFF2-40B4-BE49-F238E27FC236}">
                <a16:creationId xmlns:a16="http://schemas.microsoft.com/office/drawing/2014/main" id="{DA26E67D-5641-B043-B0D7-583231058F23}"/>
              </a:ext>
            </a:extLst>
          </p:cNvPr>
          <p:cNvSpPr txBox="1"/>
          <p:nvPr/>
        </p:nvSpPr>
        <p:spPr>
          <a:xfrm>
            <a:off x="9489277" y="1767955"/>
            <a:ext cx="734104" cy="454227"/>
          </a:xfrm>
          <a:prstGeom prst="rect">
            <a:avLst/>
          </a:prstGeom>
          <a:noFill/>
        </p:spPr>
        <p:txBody>
          <a:bodyPr wrap="square" rtlCol="0">
            <a:spAutoFit/>
          </a:bodyPr>
          <a:lstStyle/>
          <a:p>
            <a:pPr algn="ctr"/>
            <a:r>
              <a:rPr lang="en-US" b="1" dirty="0">
                <a:solidFill>
                  <a:schemeClr val="bg1"/>
                </a:solidFill>
                <a:latin typeface="+mj-lt"/>
              </a:rPr>
              <a:t>37%</a:t>
            </a:r>
          </a:p>
        </p:txBody>
      </p:sp>
      <p:sp>
        <p:nvSpPr>
          <p:cNvPr id="9" name="Rectangle 8">
            <a:extLst>
              <a:ext uri="{FF2B5EF4-FFF2-40B4-BE49-F238E27FC236}">
                <a16:creationId xmlns:a16="http://schemas.microsoft.com/office/drawing/2014/main" id="{A0F2E0CE-D404-FE4A-9C98-E10B7D9675C8}"/>
              </a:ext>
              <a:ext uri="{C183D7F6-B498-43B3-948B-1728B52AA6E4}">
                <adec:decorative xmlns:adec="http://schemas.microsoft.com/office/drawing/2017/decorative" val="1"/>
              </a:ext>
            </a:extLst>
          </p:cNvPr>
          <p:cNvSpPr/>
          <p:nvPr/>
        </p:nvSpPr>
        <p:spPr>
          <a:xfrm>
            <a:off x="2327860" y="1231910"/>
            <a:ext cx="257717" cy="257717"/>
          </a:xfrm>
          <a:prstGeom prst="rect">
            <a:avLst/>
          </a:prstGeom>
          <a:solidFill>
            <a:srgbClr val="F27B3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711A65C-1586-3B43-BC6C-1FA1E3FF0AC6}"/>
              </a:ext>
            </a:extLst>
          </p:cNvPr>
          <p:cNvSpPr txBox="1"/>
          <p:nvPr/>
        </p:nvSpPr>
        <p:spPr>
          <a:xfrm>
            <a:off x="2632434" y="1102423"/>
            <a:ext cx="3463566" cy="461665"/>
          </a:xfrm>
          <a:prstGeom prst="rect">
            <a:avLst/>
          </a:prstGeom>
          <a:noFill/>
        </p:spPr>
        <p:txBody>
          <a:bodyPr wrap="square" rtlCol="0">
            <a:spAutoFit/>
          </a:bodyPr>
          <a:lstStyle/>
          <a:p>
            <a:r>
              <a:rPr lang="en-US" sz="2400" dirty="0">
                <a:latin typeface="Century Gothic" panose="020B0502020202020204" pitchFamily="34" charset="0"/>
              </a:rPr>
              <a:t>Early Learning Setting</a:t>
            </a:r>
          </a:p>
        </p:txBody>
      </p:sp>
      <p:sp>
        <p:nvSpPr>
          <p:cNvPr id="25" name="Rectangle 24">
            <a:extLst>
              <a:ext uri="{FF2B5EF4-FFF2-40B4-BE49-F238E27FC236}">
                <a16:creationId xmlns:a16="http://schemas.microsoft.com/office/drawing/2014/main" id="{5DFB2009-8255-9D4B-BFB8-3F6AC87F1E3E}"/>
              </a:ext>
              <a:ext uri="{C183D7F6-B498-43B3-948B-1728B52AA6E4}">
                <adec:decorative xmlns:adec="http://schemas.microsoft.com/office/drawing/2017/decorative" val="1"/>
              </a:ext>
            </a:extLst>
          </p:cNvPr>
          <p:cNvSpPr/>
          <p:nvPr/>
        </p:nvSpPr>
        <p:spPr>
          <a:xfrm>
            <a:off x="6105099" y="1231910"/>
            <a:ext cx="257717" cy="257717"/>
          </a:xfrm>
          <a:prstGeom prst="rect">
            <a:avLst/>
          </a:prstGeom>
          <a:solidFill>
            <a:srgbClr val="009244"/>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2900B39-CDE8-484A-A36B-82D619229412}"/>
              </a:ext>
            </a:extLst>
          </p:cNvPr>
          <p:cNvSpPr txBox="1"/>
          <p:nvPr/>
        </p:nvSpPr>
        <p:spPr>
          <a:xfrm>
            <a:off x="6409674" y="1102423"/>
            <a:ext cx="3022321" cy="461665"/>
          </a:xfrm>
          <a:prstGeom prst="rect">
            <a:avLst/>
          </a:prstGeom>
          <a:noFill/>
        </p:spPr>
        <p:txBody>
          <a:bodyPr wrap="square" rtlCol="0">
            <a:spAutoFit/>
          </a:bodyPr>
          <a:lstStyle/>
          <a:p>
            <a:r>
              <a:rPr lang="en-US" sz="2400" dirty="0">
                <a:latin typeface="Century Gothic" panose="020B0502020202020204" pitchFamily="34" charset="0"/>
              </a:rPr>
              <a:t>Kindergarten</a:t>
            </a:r>
          </a:p>
        </p:txBody>
      </p:sp>
    </p:spTree>
    <p:extLst>
      <p:ext uri="{BB962C8B-B14F-4D97-AF65-F5344CB8AC3E}">
        <p14:creationId xmlns:p14="http://schemas.microsoft.com/office/powerpoint/2010/main" val="642563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92500" lnSpcReduction="10000"/>
          </a:bodyPr>
          <a:lstStyle/>
          <a:p>
            <a:r>
              <a:rPr lang="en-US" dirty="0"/>
              <a:t>From the Child’s Perspective</a:t>
            </a:r>
          </a:p>
        </p:txBody>
      </p:sp>
      <p:pic>
        <p:nvPicPr>
          <p:cNvPr id="5" name="Picture 4" descr="A group of people posing for the camera&#10;&#10;Description automatically generated">
            <a:hlinkClick r:id="rId3"/>
            <a:extLst>
              <a:ext uri="{FF2B5EF4-FFF2-40B4-BE49-F238E27FC236}">
                <a16:creationId xmlns:a16="http://schemas.microsoft.com/office/drawing/2014/main" id="{68B1D22B-E98F-DE4D-BBFA-709DCDD8152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15" t="13741" r="1270"/>
          <a:stretch/>
        </p:blipFill>
        <p:spPr>
          <a:xfrm>
            <a:off x="2734734" y="1337734"/>
            <a:ext cx="6722533" cy="3945799"/>
          </a:xfrm>
          <a:prstGeom prst="rect">
            <a:avLst/>
          </a:prstGeom>
        </p:spPr>
      </p:pic>
      <p:sp>
        <p:nvSpPr>
          <p:cNvPr id="6" name="TextBox 5">
            <a:extLst>
              <a:ext uri="{FF2B5EF4-FFF2-40B4-BE49-F238E27FC236}">
                <a16:creationId xmlns:a16="http://schemas.microsoft.com/office/drawing/2014/main" id="{C1BD1C25-0809-1F4A-AA0B-FBC62E07666F}"/>
              </a:ext>
            </a:extLst>
          </p:cNvPr>
          <p:cNvSpPr txBox="1"/>
          <p:nvPr/>
        </p:nvSpPr>
        <p:spPr>
          <a:xfrm>
            <a:off x="4004733" y="5520267"/>
            <a:ext cx="4182534" cy="338554"/>
          </a:xfrm>
          <a:prstGeom prst="rect">
            <a:avLst/>
          </a:prstGeom>
          <a:noFill/>
        </p:spPr>
        <p:txBody>
          <a:bodyPr wrap="square" rtlCol="0">
            <a:spAutoFit/>
          </a:bodyPr>
          <a:lstStyle/>
          <a:p>
            <a:r>
              <a:rPr lang="en-US" dirty="0">
                <a:hlinkClick r:id="rId3"/>
              </a:rPr>
              <a:t>Transitions: From the Children’s Perspective</a:t>
            </a:r>
            <a:endParaRPr lang="en-US" dirty="0"/>
          </a:p>
        </p:txBody>
      </p:sp>
    </p:spTree>
    <p:extLst>
      <p:ext uri="{BB962C8B-B14F-4D97-AF65-F5344CB8AC3E}">
        <p14:creationId xmlns:p14="http://schemas.microsoft.com/office/powerpoint/2010/main" val="849034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88FF5F-25B9-124E-9C48-965367F2875C}"/>
              </a:ext>
            </a:extLst>
          </p:cNvPr>
          <p:cNvSpPr>
            <a:spLocks noGrp="1"/>
          </p:cNvSpPr>
          <p:nvPr>
            <p:ph type="body" sz="quarter" idx="14"/>
          </p:nvPr>
        </p:nvSpPr>
        <p:spPr/>
        <p:txBody>
          <a:bodyPr>
            <a:normAutofit fontScale="92500" lnSpcReduction="10000"/>
          </a:bodyPr>
          <a:lstStyle/>
          <a:p>
            <a:r>
              <a:rPr lang="en-US" dirty="0"/>
              <a:t>Kindergarten Changes</a:t>
            </a:r>
          </a:p>
        </p:txBody>
      </p:sp>
      <p:sp>
        <p:nvSpPr>
          <p:cNvPr id="4" name="Content Placeholder 3"/>
          <p:cNvSpPr>
            <a:spLocks noGrp="1"/>
          </p:cNvSpPr>
          <p:nvPr>
            <p:ph type="body" sz="quarter" idx="10"/>
          </p:nvPr>
        </p:nvSpPr>
        <p:spPr>
          <a:xfrm>
            <a:off x="5673123" y="2280970"/>
            <a:ext cx="5543273" cy="2889663"/>
          </a:xfrm>
        </p:spPr>
        <p:txBody>
          <a:bodyPr>
            <a:normAutofit lnSpcReduction="10000"/>
          </a:bodyPr>
          <a:lstStyle/>
          <a:p>
            <a:pPr>
              <a:lnSpc>
                <a:spcPct val="120000"/>
              </a:lnSpc>
              <a:spcBef>
                <a:spcPts val="0"/>
              </a:spcBef>
              <a:spcAft>
                <a:spcPts val="600"/>
              </a:spcAft>
              <a:buClr>
                <a:schemeClr val="tx1"/>
              </a:buClr>
            </a:pPr>
            <a:r>
              <a:rPr lang="en-US" sz="2400" dirty="0">
                <a:latin typeface="Century Gothic" panose="020B0502020202020204" pitchFamily="34" charset="0"/>
              </a:rPr>
              <a:t>Changes in academic demands and curricula </a:t>
            </a:r>
          </a:p>
          <a:p>
            <a:pPr>
              <a:lnSpc>
                <a:spcPct val="120000"/>
              </a:lnSpc>
              <a:spcBef>
                <a:spcPts val="0"/>
              </a:spcBef>
              <a:spcAft>
                <a:spcPts val="600"/>
              </a:spcAft>
              <a:buClr>
                <a:schemeClr val="tx1"/>
              </a:buClr>
            </a:pPr>
            <a:r>
              <a:rPr lang="en-US" sz="2400" dirty="0">
                <a:latin typeface="Century Gothic" panose="020B0502020202020204" pitchFamily="34" charset="0"/>
              </a:rPr>
              <a:t>Complexity of social environment </a:t>
            </a:r>
          </a:p>
          <a:p>
            <a:pPr>
              <a:lnSpc>
                <a:spcPct val="120000"/>
              </a:lnSpc>
              <a:spcBef>
                <a:spcPts val="0"/>
              </a:spcBef>
              <a:spcAft>
                <a:spcPts val="600"/>
              </a:spcAft>
              <a:buClr>
                <a:schemeClr val="tx1"/>
              </a:buClr>
            </a:pPr>
            <a:r>
              <a:rPr lang="en-US" sz="2400" dirty="0">
                <a:latin typeface="Century Gothic" panose="020B0502020202020204" pitchFamily="34" charset="0"/>
              </a:rPr>
              <a:t>Less time with teacher(s) </a:t>
            </a:r>
          </a:p>
          <a:p>
            <a:pPr>
              <a:lnSpc>
                <a:spcPct val="120000"/>
              </a:lnSpc>
              <a:spcBef>
                <a:spcPts val="0"/>
              </a:spcBef>
              <a:spcAft>
                <a:spcPts val="600"/>
              </a:spcAft>
              <a:buClr>
                <a:schemeClr val="tx1"/>
              </a:buClr>
            </a:pPr>
            <a:r>
              <a:rPr lang="en-US" dirty="0">
                <a:latin typeface="Century Gothic" panose="020B0502020202020204" pitchFamily="34" charset="0"/>
              </a:rPr>
              <a:t>Fewer direct family connections </a:t>
            </a:r>
            <a:r>
              <a:rPr lang="en-US" sz="2400" dirty="0">
                <a:latin typeface="Century Gothic" panose="020B0502020202020204" pitchFamily="34" charset="0"/>
              </a:rPr>
              <a:t>with the learning setting</a:t>
            </a:r>
          </a:p>
          <a:p>
            <a:pPr>
              <a:spcBef>
                <a:spcPts val="0"/>
              </a:spcBef>
              <a:spcAft>
                <a:spcPts val="600"/>
              </a:spcAft>
              <a:buClr>
                <a:schemeClr val="tx1"/>
              </a:buClr>
            </a:pPr>
            <a:endParaRPr lang="en-US" sz="3200" dirty="0">
              <a:latin typeface="Century Gothic" panose="020B0502020202020204" pitchFamily="34" charset="0"/>
            </a:endParaRPr>
          </a:p>
        </p:txBody>
      </p:sp>
      <p:sp>
        <p:nvSpPr>
          <p:cNvPr id="8" name="TextBox 7"/>
          <p:cNvSpPr txBox="1"/>
          <p:nvPr/>
        </p:nvSpPr>
        <p:spPr>
          <a:xfrm>
            <a:off x="5673123" y="6089850"/>
            <a:ext cx="3994759" cy="244682"/>
          </a:xfrm>
          <a:prstGeom prst="rect">
            <a:avLst/>
          </a:prstGeom>
          <a:noFill/>
        </p:spPr>
        <p:txBody>
          <a:bodyPr wrap="square" rtlCol="0">
            <a:spAutoFit/>
          </a:bodyPr>
          <a:lstStyle/>
          <a:p>
            <a:pPr>
              <a:lnSpc>
                <a:spcPct val="90000"/>
              </a:lnSpc>
              <a:defRPr/>
            </a:pPr>
            <a:r>
              <a:rPr lang="en-US" sz="1100" dirty="0">
                <a:latin typeface="Roboto Light" pitchFamily="2" charset="0"/>
                <a:ea typeface="Roboto Light" pitchFamily="2" charset="0"/>
              </a:rPr>
              <a:t>Pianta &amp; Kraft-Sayre, 2003 </a:t>
            </a:r>
          </a:p>
        </p:txBody>
      </p:sp>
      <p:pic>
        <p:nvPicPr>
          <p:cNvPr id="16" name="Picture 15">
            <a:extLst>
              <a:ext uri="{FF2B5EF4-FFF2-40B4-BE49-F238E27FC236}">
                <a16:creationId xmlns:a16="http://schemas.microsoft.com/office/drawing/2014/main" id="{E8E7D1B2-068A-D248-8B57-41FA7A5E5A19}"/>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117073"/>
            <a:ext cx="5217459" cy="5217459"/>
          </a:xfrm>
          <a:prstGeom prst="rect">
            <a:avLst/>
          </a:prstGeom>
        </p:spPr>
      </p:pic>
    </p:spTree>
    <p:extLst>
      <p:ext uri="{BB962C8B-B14F-4D97-AF65-F5344CB8AC3E}">
        <p14:creationId xmlns:p14="http://schemas.microsoft.com/office/powerpoint/2010/main" val="4029098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
          <a:stretch/>
        </p:blipFill>
        <p:spPr>
          <a:xfrm>
            <a:off x="0" y="0"/>
            <a:ext cx="12236245" cy="6887496"/>
          </a:xfrm>
          <a:prstGeom prst="rect">
            <a:avLst/>
          </a:prstGeom>
        </p:spPr>
      </p:pic>
      <p:sp>
        <p:nvSpPr>
          <p:cNvPr id="19" name="Oval 18">
            <a:extLst>
              <a:ext uri="{FF2B5EF4-FFF2-40B4-BE49-F238E27FC236}">
                <a16:creationId xmlns:a16="http://schemas.microsoft.com/office/drawing/2014/main" id="{1F59F141-AEEE-4F4D-8218-6BFC5D63618C}"/>
              </a:ext>
              <a:ext uri="{C183D7F6-B498-43B3-948B-1728B52AA6E4}">
                <adec:decorative xmlns:adec="http://schemas.microsoft.com/office/drawing/2017/decorative" val="1"/>
              </a:ext>
            </a:extLst>
          </p:cNvPr>
          <p:cNvSpPr/>
          <p:nvPr/>
        </p:nvSpPr>
        <p:spPr>
          <a:xfrm>
            <a:off x="7816682" y="2676119"/>
            <a:ext cx="3496214" cy="3466084"/>
          </a:xfrm>
          <a:prstGeom prst="ellipse">
            <a:avLst/>
          </a:prstGeom>
          <a:solidFill>
            <a:schemeClr val="bg1"/>
          </a:solid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2600" dirty="0">
              <a:solidFill>
                <a:srgbClr val="FF6600"/>
              </a:solidFill>
              <a:latin typeface="Century Gothic"/>
              <a:cs typeface="Century Gothic"/>
            </a:endParaRPr>
          </a:p>
        </p:txBody>
      </p:sp>
      <p:sp>
        <p:nvSpPr>
          <p:cNvPr id="18" name="Title 3">
            <a:extLst>
              <a:ext uri="{FF2B5EF4-FFF2-40B4-BE49-F238E27FC236}">
                <a16:creationId xmlns:a16="http://schemas.microsoft.com/office/drawing/2014/main" id="{485410E5-96AE-7C47-AA88-8CF2FD915DAB}"/>
              </a:ext>
            </a:extLst>
          </p:cNvPr>
          <p:cNvSpPr txBox="1">
            <a:spLocks/>
          </p:cNvSpPr>
          <p:nvPr/>
        </p:nvSpPr>
        <p:spPr>
          <a:xfrm>
            <a:off x="7523022" y="3249710"/>
            <a:ext cx="4083535" cy="231890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cap="all">
                <a:solidFill>
                  <a:schemeClr val="tx1"/>
                </a:solidFill>
                <a:latin typeface="Century Gothic"/>
                <a:ea typeface="+mj-ea"/>
                <a:cs typeface="Century Gothic"/>
              </a:defRPr>
            </a:lvl1pPr>
          </a:lstStyle>
          <a:p>
            <a:pPr indent="111125"/>
            <a:r>
              <a:rPr lang="en-US" sz="2800" cap="none" dirty="0">
                <a:solidFill>
                  <a:srgbClr val="FF6600"/>
                </a:solidFill>
              </a:rPr>
              <a:t>Conceptualizing Effective</a:t>
            </a:r>
          </a:p>
          <a:p>
            <a:pPr indent="111125"/>
            <a:r>
              <a:rPr lang="en-US" sz="2800" cap="none" dirty="0">
                <a:solidFill>
                  <a:srgbClr val="FF6600"/>
                </a:solidFill>
              </a:rPr>
              <a:t>Transition</a:t>
            </a:r>
          </a:p>
        </p:txBody>
      </p:sp>
    </p:spTree>
    <p:extLst>
      <p:ext uri="{BB962C8B-B14F-4D97-AF65-F5344CB8AC3E}">
        <p14:creationId xmlns:p14="http://schemas.microsoft.com/office/powerpoint/2010/main" val="3469639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A29EC2-AAFE-F94E-9484-B4E50922D9AB}"/>
              </a:ext>
            </a:extLst>
          </p:cNvPr>
          <p:cNvSpPr>
            <a:spLocks noGrp="1"/>
          </p:cNvSpPr>
          <p:nvPr>
            <p:ph type="body" sz="quarter" idx="14"/>
          </p:nvPr>
        </p:nvSpPr>
        <p:spPr/>
        <p:txBody>
          <a:bodyPr>
            <a:normAutofit fontScale="92500" lnSpcReduction="10000"/>
          </a:bodyPr>
          <a:lstStyle/>
          <a:p>
            <a:r>
              <a:rPr lang="en-US" dirty="0"/>
              <a:t>Transitions Across the Lifespan</a:t>
            </a:r>
          </a:p>
        </p:txBody>
      </p:sp>
      <p:sp>
        <p:nvSpPr>
          <p:cNvPr id="10" name="Content Placeholder 3">
            <a:extLst>
              <a:ext uri="{FF2B5EF4-FFF2-40B4-BE49-F238E27FC236}">
                <a16:creationId xmlns:a16="http://schemas.microsoft.com/office/drawing/2014/main" id="{F848DC09-FC3D-3C49-A973-B83DE57ACA4F}"/>
              </a:ext>
            </a:extLst>
          </p:cNvPr>
          <p:cNvSpPr txBox="1">
            <a:spLocks/>
          </p:cNvSpPr>
          <p:nvPr/>
        </p:nvSpPr>
        <p:spPr>
          <a:xfrm>
            <a:off x="4320770" y="1571262"/>
            <a:ext cx="6880631" cy="39199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800" dirty="0"/>
              <a:t>What creates successful adjustment?</a:t>
            </a:r>
          </a:p>
          <a:p>
            <a:pPr fontAlgn="auto">
              <a:lnSpc>
                <a:spcPct val="140000"/>
              </a:lnSpc>
              <a:spcAft>
                <a:spcPts val="0"/>
              </a:spcAft>
            </a:pPr>
            <a:r>
              <a:rPr lang="en-US" sz="2800" dirty="0"/>
              <a:t>Information </a:t>
            </a:r>
          </a:p>
          <a:p>
            <a:pPr fontAlgn="auto">
              <a:lnSpc>
                <a:spcPct val="140000"/>
              </a:lnSpc>
              <a:spcAft>
                <a:spcPts val="0"/>
              </a:spcAft>
            </a:pPr>
            <a:r>
              <a:rPr lang="en-US" sz="2800" dirty="0"/>
              <a:t>Relationships</a:t>
            </a:r>
          </a:p>
          <a:p>
            <a:pPr fontAlgn="auto">
              <a:lnSpc>
                <a:spcPct val="140000"/>
              </a:lnSpc>
              <a:spcAft>
                <a:spcPts val="0"/>
              </a:spcAft>
            </a:pPr>
            <a:r>
              <a:rPr lang="en-US" sz="2800" dirty="0"/>
              <a:t>Alignment</a:t>
            </a:r>
          </a:p>
          <a:p>
            <a:pPr fontAlgn="auto">
              <a:spcAft>
                <a:spcPts val="0"/>
              </a:spcAft>
            </a:pPr>
            <a:endParaRPr lang="en-US" sz="2800" dirty="0"/>
          </a:p>
        </p:txBody>
      </p:sp>
      <p:sp>
        <p:nvSpPr>
          <p:cNvPr id="11" name="TextBox 10">
            <a:extLst>
              <a:ext uri="{FF2B5EF4-FFF2-40B4-BE49-F238E27FC236}">
                <a16:creationId xmlns:a16="http://schemas.microsoft.com/office/drawing/2014/main" id="{8A0487C6-6A97-FA43-B745-9E7623461F04}"/>
              </a:ext>
            </a:extLst>
          </p:cNvPr>
          <p:cNvSpPr txBox="1"/>
          <p:nvPr/>
        </p:nvSpPr>
        <p:spPr>
          <a:xfrm>
            <a:off x="1332550" y="5198080"/>
            <a:ext cx="399475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Pianta &amp; Kraft-Sayre, 2003 </a:t>
            </a:r>
          </a:p>
        </p:txBody>
      </p:sp>
      <p:sp>
        <p:nvSpPr>
          <p:cNvPr id="12" name="Content Placeholder 5">
            <a:extLst>
              <a:ext uri="{FF2B5EF4-FFF2-40B4-BE49-F238E27FC236}">
                <a16:creationId xmlns:a16="http://schemas.microsoft.com/office/drawing/2014/main" id="{4E790924-957F-6246-81FF-2C799A017802}"/>
              </a:ext>
            </a:extLst>
          </p:cNvPr>
          <p:cNvSpPr txBox="1">
            <a:spLocks/>
          </p:cNvSpPr>
          <p:nvPr/>
        </p:nvSpPr>
        <p:spPr>
          <a:xfrm>
            <a:off x="1397529" y="4449596"/>
            <a:ext cx="2732086" cy="476335"/>
          </a:xfrm>
          <a:prstGeom prst="rect">
            <a:avLst/>
          </a:prstGeom>
          <a:ln w="57150">
            <a:solidFill>
              <a:srgbClr val="18A953"/>
            </a:solidFill>
          </a:ln>
        </p:spPr>
        <p:txBody>
          <a:bodyPr vert="horz" anchor="ct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sz="2400" dirty="0"/>
              <a:t>Transition = Change = Hard </a:t>
            </a:r>
          </a:p>
        </p:txBody>
      </p:sp>
      <p:sp>
        <p:nvSpPr>
          <p:cNvPr id="13" name="Content Placeholder 5">
            <a:extLst>
              <a:ext uri="{FF2B5EF4-FFF2-40B4-BE49-F238E27FC236}">
                <a16:creationId xmlns:a16="http://schemas.microsoft.com/office/drawing/2014/main" id="{478B9B41-696F-F648-99A3-F4FE96FE5ADF}"/>
              </a:ext>
            </a:extLst>
          </p:cNvPr>
          <p:cNvSpPr txBox="1">
            <a:spLocks/>
          </p:cNvSpPr>
          <p:nvPr/>
        </p:nvSpPr>
        <p:spPr>
          <a:xfrm>
            <a:off x="4338697" y="4318259"/>
            <a:ext cx="5382885" cy="1172903"/>
          </a:xfrm>
          <a:prstGeom prst="rect">
            <a:avLst/>
          </a:prstGeom>
          <a:ln w="57150">
            <a:solidFill>
              <a:srgbClr val="18A953"/>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lumMod val="65000"/>
                    <a:lumOff val="35000"/>
                  </a:schemeClr>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lumMod val="65000"/>
                    <a:lumOff val="35000"/>
                  </a:schemeClr>
                </a:solidFill>
                <a:latin typeface="Roboto Light" charset="0"/>
                <a:ea typeface="Roboto Light" charset="0"/>
                <a:cs typeface="Roboto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lumMod val="65000"/>
                    <a:lumOff val="35000"/>
                  </a:schemeClr>
                </a:solidFill>
                <a:latin typeface="Roboto Light" charset="0"/>
                <a:ea typeface="Roboto Light" charset="0"/>
                <a:cs typeface="Roboto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lumMod val="65000"/>
                    <a:lumOff val="35000"/>
                  </a:schemeClr>
                </a:solidFill>
                <a:latin typeface="Roboto Light" charset="0"/>
                <a:ea typeface="Roboto Light" charset="0"/>
                <a:cs typeface="Roboto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lumMod val="65000"/>
                    <a:lumOff val="35000"/>
                  </a:schemeClr>
                </a:solidFill>
                <a:latin typeface="Roboto Light" charset="0"/>
                <a:ea typeface="Roboto Light" charset="0"/>
                <a:cs typeface="Robot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algn="ctr">
              <a:spcBef>
                <a:spcPts val="300"/>
              </a:spcBef>
              <a:buNone/>
            </a:pPr>
            <a:r>
              <a:rPr lang="en-US" sz="2800" dirty="0">
                <a:latin typeface="Century Gothic" panose="020B0502020202020204" pitchFamily="34" charset="0"/>
                <a:ea typeface="Roboto Lt" pitchFamily="2" charset="0"/>
              </a:rPr>
              <a:t>Children need our help to manage these changes.</a:t>
            </a:r>
          </a:p>
        </p:txBody>
      </p:sp>
      <p:pic>
        <p:nvPicPr>
          <p:cNvPr id="14" name="Picture 13">
            <a:extLst>
              <a:ext uri="{FF2B5EF4-FFF2-40B4-BE49-F238E27FC236}">
                <a16:creationId xmlns:a16="http://schemas.microsoft.com/office/drawing/2014/main" id="{91132073-A566-434A-8655-FE64D8D19F74}"/>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859150" y="2969373"/>
            <a:ext cx="1270465" cy="12704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9050786-0B81-EE49-9722-D00348254839}"/>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1397530" y="2943185"/>
            <a:ext cx="1270465" cy="127046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
            <a:extLst>
              <a:ext uri="{FF2B5EF4-FFF2-40B4-BE49-F238E27FC236}">
                <a16:creationId xmlns:a16="http://schemas.microsoft.com/office/drawing/2014/main" id="{068FF0CA-C22C-FA42-A3F3-A1CC0A911108}"/>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2859150" y="1571261"/>
            <a:ext cx="1270467" cy="127046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Content Placeholder 2">
            <a:extLst>
              <a:ext uri="{FF2B5EF4-FFF2-40B4-BE49-F238E27FC236}">
                <a16:creationId xmlns:a16="http://schemas.microsoft.com/office/drawing/2014/main" id="{D8AC95F9-7436-F54F-A31A-D1CFCD455BB2}"/>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1397529" y="1571261"/>
            <a:ext cx="1270466" cy="1270466"/>
          </a:xfrm>
          <a:prstGeom prst="rect">
            <a:avLst/>
          </a:prstGeom>
        </p:spPr>
      </p:pic>
    </p:spTree>
    <p:extLst>
      <p:ext uri="{BB962C8B-B14F-4D97-AF65-F5344CB8AC3E}">
        <p14:creationId xmlns:p14="http://schemas.microsoft.com/office/powerpoint/2010/main" val="91655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500"/>
                                        <p:tgtEl>
                                          <p:spTgt spid="10">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lnSpcReduction="10000"/>
          </a:bodyPr>
          <a:lstStyle/>
          <a:p>
            <a:r>
              <a:rPr lang="en-US" sz="3400" dirty="0">
                <a:latin typeface="Century Gothic" panose="020B0502020202020204" pitchFamily="34" charset="0"/>
              </a:rPr>
              <a:t>School Readiness And Transition</a:t>
            </a:r>
          </a:p>
        </p:txBody>
      </p:sp>
      <p:pic>
        <p:nvPicPr>
          <p:cNvPr id="15" name="Picture 14" descr="An inadequate view of transition from Preschool to Kindergarten which contains:&#10;Cognitive Readiness &amp; Intelligence, Language Abilities, Temperament, Poverty Status, Gender">
            <a:extLst>
              <a:ext uri="{FF2B5EF4-FFF2-40B4-BE49-F238E27FC236}">
                <a16:creationId xmlns:a16="http://schemas.microsoft.com/office/drawing/2014/main" id="{3FCB509F-0241-4072-9236-6295605882E2}"/>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992" y="2007186"/>
            <a:ext cx="11753978" cy="3945978"/>
          </a:xfrm>
          <a:prstGeom prst="rect">
            <a:avLst/>
          </a:prstGeom>
        </p:spPr>
      </p:pic>
      <p:sp>
        <p:nvSpPr>
          <p:cNvPr id="16" name="Text Box 7">
            <a:extLst>
              <a:ext uri="{FF2B5EF4-FFF2-40B4-BE49-F238E27FC236}">
                <a16:creationId xmlns:a16="http://schemas.microsoft.com/office/drawing/2014/main" id="{69AC8431-9DBD-4F7D-921F-BBB1577B86E6}"/>
              </a:ext>
            </a:extLst>
          </p:cNvPr>
          <p:cNvSpPr txBox="1">
            <a:spLocks noChangeArrowheads="1"/>
          </p:cNvSpPr>
          <p:nvPr/>
        </p:nvSpPr>
        <p:spPr bwMode="auto">
          <a:xfrm>
            <a:off x="747988" y="3833770"/>
            <a:ext cx="17841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400" b="1" dirty="0">
                <a:latin typeface="Century Gothic" panose="020B0502020202020204" pitchFamily="34" charset="0"/>
                <a:ea typeface="Roboto Light" pitchFamily="2" charset="0"/>
                <a:cs typeface="Museo Slab 500" charset="0"/>
              </a:rPr>
              <a:t>Preschool</a:t>
            </a:r>
          </a:p>
        </p:txBody>
      </p:sp>
      <p:sp>
        <p:nvSpPr>
          <p:cNvPr id="17" name="Text Box 22">
            <a:extLst>
              <a:ext uri="{FF2B5EF4-FFF2-40B4-BE49-F238E27FC236}">
                <a16:creationId xmlns:a16="http://schemas.microsoft.com/office/drawing/2014/main" id="{98A83B9D-B348-426B-9436-9ADA166D79FA}"/>
              </a:ext>
            </a:extLst>
          </p:cNvPr>
          <p:cNvSpPr txBox="1">
            <a:spLocks noChangeArrowheads="1"/>
          </p:cNvSpPr>
          <p:nvPr/>
        </p:nvSpPr>
        <p:spPr bwMode="auto">
          <a:xfrm>
            <a:off x="9658792" y="3990970"/>
            <a:ext cx="230723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400" b="1" dirty="0">
                <a:latin typeface="Century Gothic" panose="020B0502020202020204" pitchFamily="34" charset="0"/>
                <a:ea typeface="Roboto Light" pitchFamily="2" charset="0"/>
                <a:cs typeface="Museo Slab 500" charset="0"/>
              </a:rPr>
              <a:t>Kindergarten</a:t>
            </a:r>
          </a:p>
        </p:txBody>
      </p:sp>
      <p:sp>
        <p:nvSpPr>
          <p:cNvPr id="22" name="TextBox 21">
            <a:extLst>
              <a:ext uri="{FF2B5EF4-FFF2-40B4-BE49-F238E27FC236}">
                <a16:creationId xmlns:a16="http://schemas.microsoft.com/office/drawing/2014/main" id="{7EB4002E-679B-420D-AEE6-8E0948E50DC0}"/>
              </a:ext>
            </a:extLst>
          </p:cNvPr>
          <p:cNvSpPr txBox="1"/>
          <p:nvPr/>
        </p:nvSpPr>
        <p:spPr>
          <a:xfrm>
            <a:off x="5982199" y="3224143"/>
            <a:ext cx="2898330" cy="2385268"/>
          </a:xfrm>
          <a:prstGeom prst="rect">
            <a:avLst/>
          </a:prstGeom>
          <a:noFill/>
        </p:spPr>
        <p:txBody>
          <a:bodyPr wrap="square" rtlCol="0">
            <a:spAutoFit/>
          </a:bodyPr>
          <a:lstStyle/>
          <a:p>
            <a:pPr>
              <a:spcBef>
                <a:spcPts val="300"/>
              </a:spcBef>
            </a:pPr>
            <a:r>
              <a:rPr lang="en-US" sz="2000" dirty="0">
                <a:latin typeface="Century Gothic" panose="020B0502020202020204" pitchFamily="34" charset="0"/>
              </a:rPr>
              <a:t>Cognitive Readiness &amp; Intelligence</a:t>
            </a:r>
          </a:p>
          <a:p>
            <a:pPr>
              <a:spcBef>
                <a:spcPts val="300"/>
              </a:spcBef>
            </a:pPr>
            <a:r>
              <a:rPr lang="en-US" sz="2000" dirty="0">
                <a:latin typeface="Century Gothic" panose="020B0502020202020204" pitchFamily="34" charset="0"/>
              </a:rPr>
              <a:t>Language Abilities</a:t>
            </a:r>
          </a:p>
          <a:p>
            <a:pPr>
              <a:spcBef>
                <a:spcPts val="300"/>
              </a:spcBef>
            </a:pPr>
            <a:r>
              <a:rPr lang="en-US" sz="2000" dirty="0">
                <a:latin typeface="Century Gothic" panose="020B0502020202020204" pitchFamily="34" charset="0"/>
              </a:rPr>
              <a:t>Temperament</a:t>
            </a:r>
          </a:p>
          <a:p>
            <a:pPr>
              <a:spcBef>
                <a:spcPts val="300"/>
              </a:spcBef>
            </a:pPr>
            <a:r>
              <a:rPr lang="en-US" sz="2000" dirty="0">
                <a:latin typeface="Century Gothic" panose="020B0502020202020204" pitchFamily="34" charset="0"/>
              </a:rPr>
              <a:t>Poverty Status</a:t>
            </a:r>
          </a:p>
          <a:p>
            <a:pPr>
              <a:spcBef>
                <a:spcPts val="300"/>
              </a:spcBef>
            </a:pPr>
            <a:r>
              <a:rPr lang="en-US" sz="2000" dirty="0">
                <a:latin typeface="Century Gothic" panose="020B0502020202020204" pitchFamily="34" charset="0"/>
              </a:rPr>
              <a:t>Gender</a:t>
            </a:r>
          </a:p>
          <a:p>
            <a:pPr>
              <a:spcBef>
                <a:spcPts val="600"/>
              </a:spcBef>
            </a:pPr>
            <a:endParaRPr lang="en-US" sz="1400" dirty="0">
              <a:latin typeface="Century Gothic" panose="020B0502020202020204" pitchFamily="34" charset="0"/>
            </a:endParaRPr>
          </a:p>
        </p:txBody>
      </p:sp>
      <p:sp>
        <p:nvSpPr>
          <p:cNvPr id="8" name="&quot;No&quot; Symbol 7">
            <a:extLst>
              <a:ext uri="{FF2B5EF4-FFF2-40B4-BE49-F238E27FC236}">
                <a16:creationId xmlns:a16="http://schemas.microsoft.com/office/drawing/2014/main" id="{E6AE5E86-649E-7749-A6BB-BBEFF356EB88}"/>
              </a:ext>
              <a:ext uri="{C183D7F6-B498-43B3-948B-1728B52AA6E4}">
                <adec:decorative xmlns:adec="http://schemas.microsoft.com/office/drawing/2017/decorative" val="1"/>
              </a:ext>
            </a:extLst>
          </p:cNvPr>
          <p:cNvSpPr/>
          <p:nvPr/>
        </p:nvSpPr>
        <p:spPr>
          <a:xfrm>
            <a:off x="3358373" y="1669625"/>
            <a:ext cx="5146799" cy="4668460"/>
          </a:xfrm>
          <a:prstGeom prst="noSmoking">
            <a:avLst>
              <a:gd name="adj" fmla="val 2536"/>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68FA27CC-1E23-344C-963F-CCD05F9B98E5}"/>
              </a:ext>
            </a:extLst>
          </p:cNvPr>
          <p:cNvSpPr/>
          <p:nvPr/>
        </p:nvSpPr>
        <p:spPr>
          <a:xfrm>
            <a:off x="3535541" y="1078102"/>
            <a:ext cx="4792462" cy="461665"/>
          </a:xfrm>
          <a:prstGeom prst="rect">
            <a:avLst/>
          </a:prstGeom>
        </p:spPr>
        <p:txBody>
          <a:bodyPr wrap="square">
            <a:spAutoFit/>
          </a:bodyPr>
          <a:lstStyle/>
          <a:p>
            <a:pPr algn="ctr"/>
            <a:r>
              <a:rPr lang="en-US" sz="2400" b="1" dirty="0">
                <a:solidFill>
                  <a:srgbClr val="FF0000"/>
                </a:solidFill>
                <a:latin typeface="Century Gothic" panose="020B0502020202020204" pitchFamily="34" charset="0"/>
                <a:ea typeface="Roboto Light" pitchFamily="2" charset="0"/>
              </a:rPr>
              <a:t>Inadequate View</a:t>
            </a:r>
          </a:p>
        </p:txBody>
      </p:sp>
    </p:spTree>
    <p:extLst>
      <p:ext uri="{BB962C8B-B14F-4D97-AF65-F5344CB8AC3E}">
        <p14:creationId xmlns:p14="http://schemas.microsoft.com/office/powerpoint/2010/main" val="281929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08690AD-C9FF-4678-90CD-73B9A142A0DE}"/>
              </a:ext>
            </a:extLst>
          </p:cNvPr>
          <p:cNvSpPr>
            <a:spLocks noGrp="1"/>
          </p:cNvSpPr>
          <p:nvPr>
            <p:ph type="body" sz="quarter" idx="14"/>
          </p:nvPr>
        </p:nvSpPr>
        <p:spPr/>
        <p:txBody>
          <a:bodyPr>
            <a:normAutofit fontScale="92500" lnSpcReduction="10000"/>
          </a:bodyPr>
          <a:lstStyle/>
          <a:p>
            <a:r>
              <a:rPr lang="en-US" dirty="0"/>
              <a:t>Agenda</a:t>
            </a:r>
          </a:p>
        </p:txBody>
      </p:sp>
      <p:sp>
        <p:nvSpPr>
          <p:cNvPr id="3" name="Content Placeholder 2"/>
          <p:cNvSpPr>
            <a:spLocks noGrp="1"/>
          </p:cNvSpPr>
          <p:nvPr>
            <p:ph type="body" sz="quarter" idx="10"/>
          </p:nvPr>
        </p:nvSpPr>
        <p:spPr>
          <a:xfrm>
            <a:off x="484412" y="1454442"/>
            <a:ext cx="11707588" cy="5211522"/>
          </a:xfrm>
        </p:spPr>
        <p:txBody>
          <a:bodyPr>
            <a:noAutofit/>
          </a:bodyPr>
          <a:lstStyle/>
          <a:p>
            <a:pPr>
              <a:spcAft>
                <a:spcPts val="1200"/>
              </a:spcAft>
            </a:pPr>
            <a:r>
              <a:rPr lang="en-US" sz="2800" dirty="0">
                <a:latin typeface="Century Gothic" panose="020B0502020202020204" pitchFamily="34" charset="0"/>
              </a:rPr>
              <a:t>Welcome and connect to content and how you can use it</a:t>
            </a:r>
          </a:p>
          <a:p>
            <a:pPr>
              <a:spcAft>
                <a:spcPts val="1200"/>
              </a:spcAft>
            </a:pPr>
            <a:r>
              <a:rPr lang="en-US" sz="2800" dirty="0">
                <a:latin typeface="Century Gothic" panose="020B0502020202020204" pitchFamily="34" charset="0"/>
              </a:rPr>
              <a:t>Recent research &amp; renewed focus: Why we are concerned about Kindergarten transition experiences?</a:t>
            </a:r>
          </a:p>
          <a:p>
            <a:pPr>
              <a:spcAft>
                <a:spcPts val="1200"/>
              </a:spcAft>
            </a:pPr>
            <a:r>
              <a:rPr lang="en-US" sz="2800" dirty="0">
                <a:latin typeface="Century Gothic" panose="020B0502020202020204" pitchFamily="34" charset="0"/>
              </a:rPr>
              <a:t>Conceptualizing effective transition and partnership building</a:t>
            </a:r>
          </a:p>
          <a:p>
            <a:pPr>
              <a:spcAft>
                <a:spcPts val="1200"/>
              </a:spcAft>
            </a:pPr>
            <a:r>
              <a:rPr lang="en-US" sz="2800" dirty="0">
                <a:latin typeface="Century Gothic" panose="020B0502020202020204" pitchFamily="34" charset="0"/>
              </a:rPr>
              <a:t>Sharing ideas of how you are building successful transition experiences</a:t>
            </a:r>
          </a:p>
        </p:txBody>
      </p:sp>
    </p:spTree>
    <p:extLst>
      <p:ext uri="{BB962C8B-B14F-4D97-AF65-F5344CB8AC3E}">
        <p14:creationId xmlns:p14="http://schemas.microsoft.com/office/powerpoint/2010/main" val="2162030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fontScale="92500" lnSpcReduction="10000"/>
          </a:bodyPr>
          <a:lstStyle/>
          <a:p>
            <a:r>
              <a:rPr lang="en-US" dirty="0">
                <a:latin typeface="Century Gothic" panose="020B0502020202020204" pitchFamily="34" charset="0"/>
              </a:rPr>
              <a:t>When Connections Are The Focus</a:t>
            </a:r>
          </a:p>
        </p:txBody>
      </p:sp>
      <p:sp>
        <p:nvSpPr>
          <p:cNvPr id="46" name="TextBox 45"/>
          <p:cNvSpPr txBox="1"/>
          <p:nvPr/>
        </p:nvSpPr>
        <p:spPr>
          <a:xfrm>
            <a:off x="9260781" y="1494868"/>
            <a:ext cx="3994759" cy="244682"/>
          </a:xfrm>
          <a:prstGeom prst="rect">
            <a:avLst/>
          </a:prstGeom>
          <a:noFill/>
        </p:spPr>
        <p:txBody>
          <a:bodyPr wrap="square" rtlCol="0">
            <a:spAutoFit/>
          </a:bodyPr>
          <a:lstStyle/>
          <a:p>
            <a:pPr>
              <a:lnSpc>
                <a:spcPct val="90000"/>
              </a:lnSpc>
              <a:defRPr/>
            </a:pPr>
            <a:r>
              <a:rPr lang="en-US" sz="1100" dirty="0">
                <a:latin typeface="Century Gothic" panose="020B0502020202020204" pitchFamily="34" charset="0"/>
                <a:ea typeface="Roboto Light" pitchFamily="2" charset="0"/>
              </a:rPr>
              <a:t>Rimm-Kaufman &amp; Pianta, 2000</a:t>
            </a:r>
          </a:p>
        </p:txBody>
      </p:sp>
      <p:grpSp>
        <p:nvGrpSpPr>
          <p:cNvPr id="38" name="Group 37" descr="The early experiences of connection between Teachers, Peers, Community, Family during transitions influence the outcomes of child in their Kindergarten">
            <a:extLst>
              <a:ext uri="{FF2B5EF4-FFF2-40B4-BE49-F238E27FC236}">
                <a16:creationId xmlns:a16="http://schemas.microsoft.com/office/drawing/2014/main" id="{96EB9365-737D-45BE-AF1A-CBE6C6F8B7D7}"/>
              </a:ext>
              <a:ext uri="{C183D7F6-B498-43B3-948B-1728B52AA6E4}">
                <adec:decorative xmlns:adec="http://schemas.microsoft.com/office/drawing/2017/decorative" val="0"/>
              </a:ext>
            </a:extLst>
          </p:cNvPr>
          <p:cNvGrpSpPr/>
          <p:nvPr/>
        </p:nvGrpSpPr>
        <p:grpSpPr>
          <a:xfrm>
            <a:off x="2658385" y="987626"/>
            <a:ext cx="7264705" cy="4708388"/>
            <a:chOff x="1677970" y="2651136"/>
            <a:chExt cx="6023728" cy="3900157"/>
          </a:xfrm>
        </p:grpSpPr>
        <p:pic>
          <p:nvPicPr>
            <p:cNvPr id="39" name="Picture 38">
              <a:extLst>
                <a:ext uri="{FF2B5EF4-FFF2-40B4-BE49-F238E27FC236}">
                  <a16:creationId xmlns:a16="http://schemas.microsoft.com/office/drawing/2014/main" id="{BCD211AC-6429-4EE1-A104-45F12314A0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7970" y="2651136"/>
              <a:ext cx="6023728" cy="3900157"/>
            </a:xfrm>
            <a:prstGeom prst="rect">
              <a:avLst/>
            </a:prstGeom>
          </p:spPr>
        </p:pic>
        <p:sp>
          <p:nvSpPr>
            <p:cNvPr id="40" name="Text Box 7">
              <a:extLst>
                <a:ext uri="{FF2B5EF4-FFF2-40B4-BE49-F238E27FC236}">
                  <a16:creationId xmlns:a16="http://schemas.microsoft.com/office/drawing/2014/main" id="{7448C156-354C-4067-9FFA-DD9B31B9F7FB}"/>
                </a:ext>
              </a:extLst>
            </p:cNvPr>
            <p:cNvSpPr txBox="1">
              <a:spLocks noChangeArrowheads="1"/>
            </p:cNvSpPr>
            <p:nvPr/>
          </p:nvSpPr>
          <p:spPr bwMode="auto">
            <a:xfrm>
              <a:off x="3054286" y="3212131"/>
              <a:ext cx="982885"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300" b="1" dirty="0">
                  <a:solidFill>
                    <a:srgbClr val="F27B30"/>
                  </a:solidFill>
                  <a:latin typeface="Century Gothic" panose="020B0502020202020204" pitchFamily="34" charset="0"/>
                  <a:ea typeface="Roboto Light" pitchFamily="2" charset="0"/>
                  <a:cs typeface="Museo Slab 500" charset="0"/>
                </a:rPr>
                <a:t>Teachers</a:t>
              </a:r>
            </a:p>
          </p:txBody>
        </p:sp>
        <p:sp>
          <p:nvSpPr>
            <p:cNvPr id="41" name="Text Box 7">
              <a:extLst>
                <a:ext uri="{FF2B5EF4-FFF2-40B4-BE49-F238E27FC236}">
                  <a16:creationId xmlns:a16="http://schemas.microsoft.com/office/drawing/2014/main" id="{1D7B5999-5191-4988-A313-BE05D931C0B0}"/>
                </a:ext>
              </a:extLst>
            </p:cNvPr>
            <p:cNvSpPr txBox="1">
              <a:spLocks noChangeArrowheads="1"/>
            </p:cNvSpPr>
            <p:nvPr/>
          </p:nvSpPr>
          <p:spPr bwMode="auto">
            <a:xfrm>
              <a:off x="5479323" y="3212131"/>
              <a:ext cx="763571"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300" b="1" dirty="0">
                  <a:solidFill>
                    <a:srgbClr val="800952"/>
                  </a:solidFill>
                  <a:latin typeface="Century Gothic" panose="020B0502020202020204" pitchFamily="34" charset="0"/>
                  <a:ea typeface="Roboto Light" pitchFamily="2" charset="0"/>
                  <a:cs typeface="Museo Slab 500" charset="0"/>
                </a:rPr>
                <a:t>Peers</a:t>
              </a:r>
            </a:p>
          </p:txBody>
        </p:sp>
        <p:sp>
          <p:nvSpPr>
            <p:cNvPr id="42" name="Text Box 7">
              <a:extLst>
                <a:ext uri="{FF2B5EF4-FFF2-40B4-BE49-F238E27FC236}">
                  <a16:creationId xmlns:a16="http://schemas.microsoft.com/office/drawing/2014/main" id="{7C6B3A0D-6516-4CD2-9443-7E1357B4C464}"/>
                </a:ext>
              </a:extLst>
            </p:cNvPr>
            <p:cNvSpPr txBox="1">
              <a:spLocks noChangeArrowheads="1"/>
            </p:cNvSpPr>
            <p:nvPr/>
          </p:nvSpPr>
          <p:spPr bwMode="auto">
            <a:xfrm>
              <a:off x="5354291" y="5638057"/>
              <a:ext cx="955373"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300" b="1" dirty="0">
                  <a:solidFill>
                    <a:srgbClr val="009244"/>
                  </a:solidFill>
                  <a:latin typeface="Century Gothic" panose="020B0502020202020204" pitchFamily="34" charset="0"/>
                  <a:ea typeface="Roboto Light" pitchFamily="2" charset="0"/>
                  <a:cs typeface="Museo Slab 500" charset="0"/>
                </a:rPr>
                <a:t>Family</a:t>
              </a:r>
            </a:p>
          </p:txBody>
        </p:sp>
        <p:sp>
          <p:nvSpPr>
            <p:cNvPr id="43" name="Text Box 7">
              <a:extLst>
                <a:ext uri="{FF2B5EF4-FFF2-40B4-BE49-F238E27FC236}">
                  <a16:creationId xmlns:a16="http://schemas.microsoft.com/office/drawing/2014/main" id="{6175BE0F-6160-49C8-862B-421A0A9097E5}"/>
                </a:ext>
              </a:extLst>
            </p:cNvPr>
            <p:cNvSpPr txBox="1">
              <a:spLocks noChangeArrowheads="1"/>
            </p:cNvSpPr>
            <p:nvPr/>
          </p:nvSpPr>
          <p:spPr bwMode="auto">
            <a:xfrm>
              <a:off x="3007152" y="5619203"/>
              <a:ext cx="1125960"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300" b="1" dirty="0">
                  <a:solidFill>
                    <a:srgbClr val="0660A7"/>
                  </a:solidFill>
                  <a:latin typeface="Century Gothic" panose="020B0502020202020204" pitchFamily="34" charset="0"/>
                  <a:ea typeface="Roboto Light" pitchFamily="2" charset="0"/>
                  <a:cs typeface="Museo Slab 500" charset="0"/>
                </a:rPr>
                <a:t>Community</a:t>
              </a:r>
            </a:p>
          </p:txBody>
        </p:sp>
      </p:grpSp>
      <p:grpSp>
        <p:nvGrpSpPr>
          <p:cNvPr id="44" name="Group 43">
            <a:extLst>
              <a:ext uri="{FF2B5EF4-FFF2-40B4-BE49-F238E27FC236}">
                <a16:creationId xmlns:a16="http://schemas.microsoft.com/office/drawing/2014/main" id="{857BF453-AF41-4BF7-9C18-CB5011300B9D}"/>
              </a:ext>
              <a:ext uri="{C183D7F6-B498-43B3-948B-1728B52AA6E4}">
                <adec:decorative xmlns:adec="http://schemas.microsoft.com/office/drawing/2017/decorative" val="1"/>
              </a:ext>
            </a:extLst>
          </p:cNvPr>
          <p:cNvGrpSpPr/>
          <p:nvPr/>
        </p:nvGrpSpPr>
        <p:grpSpPr>
          <a:xfrm>
            <a:off x="711609" y="5529670"/>
            <a:ext cx="10946989" cy="1309003"/>
            <a:chOff x="-193649" y="1927103"/>
            <a:chExt cx="9214837" cy="1142884"/>
          </a:xfrm>
        </p:grpSpPr>
        <p:sp>
          <p:nvSpPr>
            <p:cNvPr id="45" name="Text Box 7">
              <a:extLst>
                <a:ext uri="{FF2B5EF4-FFF2-40B4-BE49-F238E27FC236}">
                  <a16:creationId xmlns:a16="http://schemas.microsoft.com/office/drawing/2014/main" id="{171102F6-8D8E-46E0-8398-2272A429CBA0}"/>
                </a:ext>
              </a:extLst>
            </p:cNvPr>
            <p:cNvSpPr txBox="1">
              <a:spLocks noChangeArrowheads="1"/>
            </p:cNvSpPr>
            <p:nvPr/>
          </p:nvSpPr>
          <p:spPr bwMode="auto">
            <a:xfrm>
              <a:off x="-193649" y="1941370"/>
              <a:ext cx="2687728" cy="403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400" b="1" dirty="0">
                  <a:latin typeface="Century Gothic" panose="020B0502020202020204" pitchFamily="34" charset="0"/>
                  <a:ea typeface="Roboto Light" pitchFamily="2" charset="0"/>
                  <a:cs typeface="Museo Slab 500" charset="0"/>
                </a:rPr>
                <a:t>Early Experiences</a:t>
              </a:r>
            </a:p>
          </p:txBody>
        </p:sp>
        <p:sp>
          <p:nvSpPr>
            <p:cNvPr id="47" name="Text Box 22">
              <a:extLst>
                <a:ext uri="{FF2B5EF4-FFF2-40B4-BE49-F238E27FC236}">
                  <a16:creationId xmlns:a16="http://schemas.microsoft.com/office/drawing/2014/main" id="{83128141-B8CC-48D2-BDB6-8B5490594426}"/>
                </a:ext>
              </a:extLst>
            </p:cNvPr>
            <p:cNvSpPr txBox="1">
              <a:spLocks noChangeArrowheads="1"/>
            </p:cNvSpPr>
            <p:nvPr/>
          </p:nvSpPr>
          <p:spPr bwMode="auto">
            <a:xfrm>
              <a:off x="7002780" y="1927103"/>
              <a:ext cx="1906659" cy="403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400" b="1" dirty="0">
                  <a:latin typeface="Century Gothic" panose="020B0502020202020204" pitchFamily="34" charset="0"/>
                  <a:ea typeface="Roboto Light" pitchFamily="2" charset="0"/>
                  <a:cs typeface="Museo Slab 500" charset="0"/>
                </a:rPr>
                <a:t>Kindergarten</a:t>
              </a:r>
            </a:p>
          </p:txBody>
        </p:sp>
        <p:sp>
          <p:nvSpPr>
            <p:cNvPr id="48" name="TextBox 47">
              <a:extLst>
                <a:ext uri="{FF2B5EF4-FFF2-40B4-BE49-F238E27FC236}">
                  <a16:creationId xmlns:a16="http://schemas.microsoft.com/office/drawing/2014/main" id="{C979B424-0889-4ECB-AADF-3A2A5F4A7C5A}"/>
                </a:ext>
              </a:extLst>
            </p:cNvPr>
            <p:cNvSpPr txBox="1"/>
            <p:nvPr/>
          </p:nvSpPr>
          <p:spPr>
            <a:xfrm>
              <a:off x="74966" y="2344448"/>
              <a:ext cx="8946222" cy="725539"/>
            </a:xfrm>
            <a:prstGeom prst="rect">
              <a:avLst/>
            </a:prstGeom>
            <a:noFill/>
          </p:spPr>
          <p:txBody>
            <a:bodyPr wrap="square" rtlCol="0">
              <a:spAutoFit/>
            </a:bodyPr>
            <a:lstStyle/>
            <a:p>
              <a:pPr algn="ctr"/>
              <a:r>
                <a:rPr lang="en-US" dirty="0">
                  <a:latin typeface="Century Gothic" panose="020B0502020202020204" pitchFamily="34" charset="0"/>
                </a:rPr>
                <a:t>The changing dynamics of these relationships during transitions influence child outcomes. </a:t>
              </a:r>
              <a:br>
                <a:rPr lang="en-US" dirty="0">
                  <a:latin typeface="Century Gothic" panose="020B0502020202020204" pitchFamily="34" charset="0"/>
                </a:rPr>
              </a:br>
              <a:endParaRPr lang="en-US" dirty="0">
                <a:latin typeface="Century Gothic" panose="020B0502020202020204" pitchFamily="34" charset="0"/>
              </a:endParaRPr>
            </a:p>
            <a:p>
              <a:pPr algn="ctr"/>
              <a:endParaRPr lang="en-US" sz="1200" dirty="0">
                <a:latin typeface="Century Gothic" panose="020B0502020202020204" pitchFamily="34" charset="0"/>
              </a:endParaRPr>
            </a:p>
          </p:txBody>
        </p:sp>
      </p:grpSp>
      <p:pic>
        <p:nvPicPr>
          <p:cNvPr id="49" name="Picture 48">
            <a:extLst>
              <a:ext uri="{FF2B5EF4-FFF2-40B4-BE49-F238E27FC236}">
                <a16:creationId xmlns:a16="http://schemas.microsoft.com/office/drawing/2014/main" id="{333A2C5F-4316-4719-92A9-0C4B8EDD2CB6}"/>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20693" y="5479847"/>
            <a:ext cx="6047930" cy="561313"/>
          </a:xfrm>
          <a:prstGeom prst="rect">
            <a:avLst/>
          </a:prstGeom>
        </p:spPr>
      </p:pic>
    </p:spTree>
    <p:extLst>
      <p:ext uri="{BB962C8B-B14F-4D97-AF65-F5344CB8AC3E}">
        <p14:creationId xmlns:p14="http://schemas.microsoft.com/office/powerpoint/2010/main" val="113152814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D14B51-A29B-C54B-B3FC-29C787AF93AD}"/>
              </a:ext>
            </a:extLst>
          </p:cNvPr>
          <p:cNvSpPr>
            <a:spLocks noGrp="1"/>
          </p:cNvSpPr>
          <p:nvPr>
            <p:ph type="body" sz="quarter" idx="14"/>
          </p:nvPr>
        </p:nvSpPr>
        <p:spPr/>
        <p:txBody>
          <a:bodyPr>
            <a:normAutofit fontScale="92500" lnSpcReduction="10000"/>
          </a:bodyPr>
          <a:lstStyle/>
          <a:p>
            <a:r>
              <a:rPr lang="en-US" dirty="0"/>
              <a:t>Transition Connections</a:t>
            </a:r>
          </a:p>
        </p:txBody>
      </p:sp>
      <p:pic>
        <p:nvPicPr>
          <p:cNvPr id="8" name="Picture 7">
            <a:extLst>
              <a:ext uri="{FF2B5EF4-FFF2-40B4-BE49-F238E27FC236}">
                <a16:creationId xmlns:a16="http://schemas.microsoft.com/office/drawing/2014/main" id="{DF07BBA5-316D-C147-9A83-B2D9746D4D2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sp>
        <p:nvSpPr>
          <p:cNvPr id="4" name="Oval 3">
            <a:extLst>
              <a:ext uri="{FF2B5EF4-FFF2-40B4-BE49-F238E27FC236}">
                <a16:creationId xmlns:a16="http://schemas.microsoft.com/office/drawing/2014/main" id="{2B6750C6-9730-EE45-B238-9A2D66FDC03B}"/>
              </a:ext>
              <a:ext uri="{C183D7F6-B498-43B3-948B-1728B52AA6E4}">
                <adec:decorative xmlns:adec="http://schemas.microsoft.com/office/drawing/2017/decorative" val="1"/>
              </a:ext>
            </a:extLst>
          </p:cNvPr>
          <p:cNvSpPr/>
          <p:nvPr/>
        </p:nvSpPr>
        <p:spPr>
          <a:xfrm>
            <a:off x="7480923" y="2894115"/>
            <a:ext cx="3496214" cy="3466084"/>
          </a:xfrm>
          <a:prstGeom prst="ellipse">
            <a:avLst/>
          </a:prstGeom>
          <a:solidFill>
            <a:schemeClr val="bg1"/>
          </a:solid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2600" dirty="0">
              <a:solidFill>
                <a:srgbClr val="FF6600"/>
              </a:solidFill>
              <a:latin typeface="Century Gothic"/>
              <a:cs typeface="Century Gothic"/>
            </a:endParaRPr>
          </a:p>
        </p:txBody>
      </p:sp>
      <p:sp>
        <p:nvSpPr>
          <p:cNvPr id="5" name="Text Placeholder 2">
            <a:extLst>
              <a:ext uri="{FF2B5EF4-FFF2-40B4-BE49-F238E27FC236}">
                <a16:creationId xmlns:a16="http://schemas.microsoft.com/office/drawing/2014/main" id="{434C964D-AA7E-9E42-8B50-12EE32434A73}"/>
              </a:ext>
            </a:extLst>
          </p:cNvPr>
          <p:cNvSpPr txBox="1">
            <a:spLocks/>
          </p:cNvSpPr>
          <p:nvPr/>
        </p:nvSpPr>
        <p:spPr>
          <a:xfrm>
            <a:off x="7548082" y="4133205"/>
            <a:ext cx="3361895" cy="576820"/>
          </a:xfrm>
          <a:prstGeom prst="rect">
            <a:avLst/>
          </a:prstGeom>
        </p:spPr>
        <p:txBody>
          <a:bodyPr/>
          <a:lstStyle>
            <a:lvl1pPr marL="0" indent="0" algn="l" defTabSz="914400" rtl="0" eaLnBrk="1" latinLnBrk="0" hangingPunct="1">
              <a:lnSpc>
                <a:spcPct val="90000"/>
              </a:lnSpc>
              <a:spcBef>
                <a:spcPts val="1000"/>
              </a:spcBef>
              <a:buFont typeface="Arial"/>
              <a:buNone/>
              <a:defRPr sz="3600" b="0" i="0" kern="1200" baseline="0">
                <a:solidFill>
                  <a:schemeClr val="bg1"/>
                </a:solidFill>
                <a:latin typeface="+mj-lt"/>
                <a:ea typeface="Arial" charset="0"/>
                <a:cs typeface="Arial" charset="0"/>
              </a:defRPr>
            </a:lvl1pPr>
            <a:lvl2pPr marL="457200" indent="0" algn="l" defTabSz="914400" rtl="0" eaLnBrk="1" latinLnBrk="0" hangingPunct="1">
              <a:lnSpc>
                <a:spcPct val="90000"/>
              </a:lnSpc>
              <a:spcBef>
                <a:spcPts val="500"/>
              </a:spcBef>
              <a:buFont typeface="Arial"/>
              <a:buNone/>
              <a:defRPr sz="1800" b="0" i="0" kern="1200">
                <a:solidFill>
                  <a:schemeClr val="tx1"/>
                </a:solidFill>
                <a:latin typeface="Segoe UI" charset="0"/>
                <a:ea typeface="Segoe UI" charset="0"/>
                <a:cs typeface="Segoe UI" charset="0"/>
              </a:defRPr>
            </a:lvl2pPr>
            <a:lvl3pPr marL="914400" indent="0" algn="l" defTabSz="914400" rtl="0" eaLnBrk="1" latinLnBrk="0" hangingPunct="1">
              <a:lnSpc>
                <a:spcPct val="90000"/>
              </a:lnSpc>
              <a:spcBef>
                <a:spcPts val="500"/>
              </a:spcBef>
              <a:buFont typeface="Arial"/>
              <a:buNone/>
              <a:defRPr sz="1600" b="0" i="0" kern="1200">
                <a:solidFill>
                  <a:schemeClr val="tx1"/>
                </a:solidFill>
                <a:latin typeface="Segoe UI" charset="0"/>
                <a:ea typeface="Segoe UI" charset="0"/>
                <a:cs typeface="Segoe UI" charset="0"/>
              </a:defRPr>
            </a:lvl3pPr>
            <a:lvl4pPr marL="1371600" indent="0" algn="l" defTabSz="914400" rtl="0" eaLnBrk="1" latinLnBrk="0" hangingPunct="1">
              <a:lnSpc>
                <a:spcPct val="90000"/>
              </a:lnSpc>
              <a:spcBef>
                <a:spcPts val="500"/>
              </a:spcBef>
              <a:buFont typeface="Arial"/>
              <a:buNone/>
              <a:defRPr sz="1400" b="0" i="0" kern="1200">
                <a:solidFill>
                  <a:schemeClr val="tx1"/>
                </a:solidFill>
                <a:latin typeface="Segoe UI" charset="0"/>
                <a:ea typeface="Segoe UI" charset="0"/>
                <a:cs typeface="Segoe UI" charset="0"/>
              </a:defRPr>
            </a:lvl4pPr>
            <a:lvl5pPr marL="1828800" indent="0" algn="l" defTabSz="914400" rtl="0" eaLnBrk="1" latinLnBrk="0" hangingPunct="1">
              <a:lnSpc>
                <a:spcPct val="90000"/>
              </a:lnSpc>
              <a:spcBef>
                <a:spcPts val="500"/>
              </a:spcBef>
              <a:buFont typeface="Arial"/>
              <a:buNone/>
              <a:defRPr sz="1400" b="0" i="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US" sz="2800" dirty="0">
                <a:solidFill>
                  <a:srgbClr val="FF6600"/>
                </a:solidFill>
                <a:latin typeface="Century Gothic" panose="020B0502020202020204" pitchFamily="34" charset="0"/>
              </a:rPr>
              <a:t>Transition</a:t>
            </a:r>
          </a:p>
          <a:p>
            <a:pPr algn="ctr">
              <a:lnSpc>
                <a:spcPct val="100000"/>
              </a:lnSpc>
              <a:spcBef>
                <a:spcPts val="0"/>
              </a:spcBef>
            </a:pPr>
            <a:r>
              <a:rPr lang="en-US" sz="2800" dirty="0">
                <a:solidFill>
                  <a:srgbClr val="FF6600"/>
                </a:solidFill>
                <a:latin typeface="Century Gothic" panose="020B0502020202020204" pitchFamily="34" charset="0"/>
              </a:rPr>
              <a:t>Connections</a:t>
            </a:r>
          </a:p>
        </p:txBody>
      </p:sp>
    </p:spTree>
    <p:extLst>
      <p:ext uri="{BB962C8B-B14F-4D97-AF65-F5344CB8AC3E}">
        <p14:creationId xmlns:p14="http://schemas.microsoft.com/office/powerpoint/2010/main" val="2841733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01EDEB-894D-C947-8AAB-6411B1938550}"/>
              </a:ext>
            </a:extLst>
          </p:cNvPr>
          <p:cNvSpPr>
            <a:spLocks noGrp="1"/>
          </p:cNvSpPr>
          <p:nvPr>
            <p:ph type="body" sz="quarter" idx="14"/>
          </p:nvPr>
        </p:nvSpPr>
        <p:spPr/>
        <p:txBody>
          <a:bodyPr>
            <a:normAutofit fontScale="92500" lnSpcReduction="10000"/>
          </a:bodyPr>
          <a:lstStyle/>
          <a:p>
            <a:r>
              <a:rPr lang="en-US" dirty="0"/>
              <a:t>Transition Connections</a:t>
            </a:r>
          </a:p>
        </p:txBody>
      </p:sp>
      <p:sp>
        <p:nvSpPr>
          <p:cNvPr id="358403" name="Rectangle 3"/>
          <p:cNvSpPr>
            <a:spLocks noGrp="1" noChangeArrowheads="1"/>
          </p:cNvSpPr>
          <p:nvPr>
            <p:ph type="body" sz="quarter" idx="10"/>
          </p:nvPr>
        </p:nvSpPr>
        <p:spPr>
          <a:xfrm>
            <a:off x="940828" y="2031262"/>
            <a:ext cx="4545572" cy="3404161"/>
          </a:xfrm>
        </p:spPr>
        <p:txBody>
          <a:bodyPr>
            <a:noAutofit/>
          </a:bodyPr>
          <a:lstStyle/>
          <a:p>
            <a:pPr marL="0" indent="0">
              <a:spcBef>
                <a:spcPts val="0"/>
              </a:spcBef>
              <a:buNone/>
              <a:defRPr/>
            </a:pPr>
            <a:r>
              <a:rPr lang="en-US" b="1" dirty="0">
                <a:solidFill>
                  <a:srgbClr val="009244"/>
                </a:solidFill>
                <a:latin typeface="Century Gothic" panose="020B0502020202020204" pitchFamily="34" charset="0"/>
              </a:rPr>
              <a:t>Child–School </a:t>
            </a:r>
          </a:p>
          <a:p>
            <a:pPr marL="0" indent="0">
              <a:spcBef>
                <a:spcPts val="0"/>
              </a:spcBef>
              <a:spcAft>
                <a:spcPts val="1200"/>
              </a:spcAft>
              <a:buNone/>
              <a:defRPr/>
            </a:pPr>
            <a:r>
              <a:rPr lang="en-US" dirty="0">
                <a:latin typeface="Century Gothic" panose="020B0502020202020204" pitchFamily="34" charset="0"/>
              </a:rPr>
              <a:t>To foster children’s</a:t>
            </a:r>
            <a:r>
              <a:rPr lang="en-US" altLang="ja-JP" dirty="0">
                <a:latin typeface="Century Gothic" panose="020B0502020202020204" pitchFamily="34" charset="0"/>
              </a:rPr>
              <a:t> familiarity with the classroom setting and people</a:t>
            </a:r>
            <a:endParaRPr lang="en-US" dirty="0">
              <a:latin typeface="Century Gothic" panose="020B0502020202020204" pitchFamily="34" charset="0"/>
            </a:endParaRPr>
          </a:p>
          <a:p>
            <a:pPr marL="0" indent="0">
              <a:spcBef>
                <a:spcPts val="0"/>
              </a:spcBef>
              <a:buNone/>
              <a:defRPr/>
            </a:pPr>
            <a:endParaRPr lang="en-US" b="1" dirty="0">
              <a:latin typeface="Century Gothic" panose="020B0502020202020204" pitchFamily="34" charset="0"/>
            </a:endParaRPr>
          </a:p>
          <a:p>
            <a:pPr marL="0" indent="0">
              <a:spcBef>
                <a:spcPts val="0"/>
              </a:spcBef>
              <a:buNone/>
              <a:defRPr/>
            </a:pPr>
            <a:r>
              <a:rPr lang="en-US" b="1" dirty="0">
                <a:solidFill>
                  <a:srgbClr val="009244"/>
                </a:solidFill>
                <a:latin typeface="Century Gothic" panose="020B0502020202020204" pitchFamily="34" charset="0"/>
              </a:rPr>
              <a:t>Family–School </a:t>
            </a:r>
          </a:p>
          <a:p>
            <a:pPr marL="0" indent="0">
              <a:spcBef>
                <a:spcPts val="0"/>
              </a:spcBef>
              <a:spcAft>
                <a:spcPts val="1200"/>
              </a:spcAft>
              <a:buNone/>
              <a:defRPr/>
            </a:pPr>
            <a:r>
              <a:rPr lang="en-US" dirty="0">
                <a:latin typeface="Century Gothic" panose="020B0502020202020204" pitchFamily="34" charset="0"/>
              </a:rPr>
              <a:t>To foster family collaboration and engagement with the school</a:t>
            </a:r>
            <a:endParaRPr lang="en-US" b="1" dirty="0">
              <a:latin typeface="Century Gothic" panose="020B0502020202020204" pitchFamily="34" charset="0"/>
            </a:endParaRPr>
          </a:p>
        </p:txBody>
      </p:sp>
      <p:sp>
        <p:nvSpPr>
          <p:cNvPr id="4" name="Rectangle 3">
            <a:extLst>
              <a:ext uri="{FF2B5EF4-FFF2-40B4-BE49-F238E27FC236}">
                <a16:creationId xmlns:a16="http://schemas.microsoft.com/office/drawing/2014/main" id="{62CF15F0-1858-0747-AE5A-B7430E96586C}"/>
              </a:ext>
            </a:extLst>
          </p:cNvPr>
          <p:cNvSpPr txBox="1">
            <a:spLocks noChangeArrowheads="1"/>
          </p:cNvSpPr>
          <p:nvPr/>
        </p:nvSpPr>
        <p:spPr>
          <a:xfrm>
            <a:off x="6501962" y="2031262"/>
            <a:ext cx="4845208" cy="30766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defRPr/>
            </a:pPr>
            <a:r>
              <a:rPr lang="en-US" sz="2400" b="1" dirty="0">
                <a:solidFill>
                  <a:srgbClr val="009244"/>
                </a:solidFill>
                <a:latin typeface="Century Gothic" panose="020B0502020202020204" pitchFamily="34" charset="0"/>
              </a:rPr>
              <a:t>Program–School </a:t>
            </a:r>
            <a:br>
              <a:rPr lang="en-US" sz="2400" b="1" dirty="0">
                <a:latin typeface="Century Gothic" panose="020B0502020202020204" pitchFamily="34" charset="0"/>
              </a:rPr>
            </a:br>
            <a:r>
              <a:rPr lang="en-US" sz="2400" dirty="0">
                <a:latin typeface="Century Gothic" panose="020B0502020202020204" pitchFamily="34" charset="0"/>
              </a:rPr>
              <a:t>To provide children with stable, high quality classroom experiences</a:t>
            </a:r>
          </a:p>
          <a:p>
            <a:pPr marL="0" indent="0">
              <a:spcBef>
                <a:spcPts val="0"/>
              </a:spcBef>
              <a:buNone/>
              <a:defRPr/>
            </a:pPr>
            <a:endParaRPr lang="en-US" sz="2400" b="1" dirty="0">
              <a:latin typeface="Century Gothic" panose="020B0502020202020204" pitchFamily="34" charset="0"/>
            </a:endParaRPr>
          </a:p>
          <a:p>
            <a:pPr marL="0" indent="0">
              <a:spcBef>
                <a:spcPts val="0"/>
              </a:spcBef>
              <a:buNone/>
              <a:defRPr/>
            </a:pPr>
            <a:r>
              <a:rPr lang="en-US" sz="2400" b="1" dirty="0">
                <a:solidFill>
                  <a:srgbClr val="009244"/>
                </a:solidFill>
                <a:latin typeface="Century Gothic" panose="020B0502020202020204" pitchFamily="34" charset="0"/>
              </a:rPr>
              <a:t>Community–School </a:t>
            </a:r>
          </a:p>
          <a:p>
            <a:pPr marL="0" indent="0">
              <a:spcBef>
                <a:spcPts val="0"/>
              </a:spcBef>
              <a:buNone/>
              <a:defRPr/>
            </a:pPr>
            <a:r>
              <a:rPr lang="en-US" sz="2400" dirty="0">
                <a:latin typeface="Century Gothic" panose="020B0502020202020204" pitchFamily="34" charset="0"/>
              </a:rPr>
              <a:t>To facilitate the transition process within the community</a:t>
            </a:r>
            <a:endParaRPr lang="en-US" sz="2400" b="1" dirty="0">
              <a:latin typeface="Century Gothic" panose="020B0502020202020204" pitchFamily="34" charset="0"/>
            </a:endParaRPr>
          </a:p>
        </p:txBody>
      </p:sp>
    </p:spTree>
    <p:extLst>
      <p:ext uri="{BB962C8B-B14F-4D97-AF65-F5344CB8AC3E}">
        <p14:creationId xmlns:p14="http://schemas.microsoft.com/office/powerpoint/2010/main" val="387933123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20359B-B33F-BF46-B44F-A2557DA4638A}"/>
              </a:ext>
            </a:extLst>
          </p:cNvPr>
          <p:cNvSpPr>
            <a:spLocks noGrp="1"/>
          </p:cNvSpPr>
          <p:nvPr>
            <p:ph type="body" sz="quarter" idx="14"/>
          </p:nvPr>
        </p:nvSpPr>
        <p:spPr/>
        <p:txBody>
          <a:bodyPr>
            <a:normAutofit fontScale="92500" lnSpcReduction="10000"/>
          </a:bodyPr>
          <a:lstStyle/>
          <a:p>
            <a:r>
              <a:rPr lang="en-US" dirty="0"/>
              <a:t>Child-School</a:t>
            </a:r>
          </a:p>
        </p:txBody>
      </p:sp>
      <p:sp>
        <p:nvSpPr>
          <p:cNvPr id="3" name="Content Placeholder 2"/>
          <p:cNvSpPr>
            <a:spLocks noGrp="1"/>
          </p:cNvSpPr>
          <p:nvPr>
            <p:ph type="body" sz="quarter" idx="10"/>
          </p:nvPr>
        </p:nvSpPr>
        <p:spPr>
          <a:xfrm>
            <a:off x="5844595" y="1129551"/>
            <a:ext cx="6168130" cy="5761160"/>
          </a:xfrm>
        </p:spPr>
        <p:txBody>
          <a:bodyPr vert="horz" lIns="91440" tIns="45720" rIns="91440" bIns="45720" rtlCol="0" anchor="t">
            <a:normAutofit/>
          </a:bodyPr>
          <a:lstStyle/>
          <a:p>
            <a:pPr marL="342900" indent="-342900">
              <a:buFont typeface="Arial" panose="020B0604020202020204" pitchFamily="34" charset="0"/>
              <a:buChar char="•"/>
            </a:pPr>
            <a:r>
              <a:rPr lang="en-US" dirty="0">
                <a:latin typeface="Century Gothic" panose="020B0502020202020204" pitchFamily="34" charset="0"/>
              </a:rPr>
              <a:t>Positive learning experiences that are developmentally appropriate, high quality, and increase in complexity over time</a:t>
            </a:r>
          </a:p>
          <a:p>
            <a:pPr marL="342900" indent="-342900">
              <a:buFont typeface="Arial" panose="020B0604020202020204" pitchFamily="34" charset="0"/>
              <a:buChar char="•"/>
            </a:pPr>
            <a:r>
              <a:rPr lang="en-US" dirty="0">
                <a:latin typeface="Century Gothic" panose="020B0502020202020204" pitchFamily="34" charset="0"/>
              </a:rPr>
              <a:t>Read books about kindergarten</a:t>
            </a:r>
          </a:p>
          <a:p>
            <a:pPr marL="342900" indent="-342900">
              <a:buFont typeface="Arial" panose="020B0604020202020204" pitchFamily="34" charset="0"/>
              <a:buChar char="•"/>
            </a:pPr>
            <a:r>
              <a:rPr lang="en-US" dirty="0">
                <a:latin typeface="Century Gothic" panose="020B0502020202020204" pitchFamily="34" charset="0"/>
              </a:rPr>
              <a:t>Visit kindergarten classrooms</a:t>
            </a:r>
          </a:p>
          <a:p>
            <a:pPr marL="342900" indent="-342900">
              <a:buFont typeface="Arial" panose="020B0604020202020204" pitchFamily="34" charset="0"/>
              <a:buChar char="•"/>
            </a:pPr>
            <a:r>
              <a:rPr lang="en-US" dirty="0">
                <a:latin typeface="Century Gothic" panose="020B0502020202020204" pitchFamily="34" charset="0"/>
              </a:rPr>
              <a:t>Invite a kindergarten teacher to visit the early learning setting</a:t>
            </a:r>
          </a:p>
          <a:p>
            <a:pPr marL="342900" indent="-342900">
              <a:buFont typeface="Arial" panose="020B0604020202020204" pitchFamily="34" charset="0"/>
              <a:buChar char="•"/>
            </a:pPr>
            <a:r>
              <a:rPr lang="en-US" dirty="0">
                <a:latin typeface="Century Gothic" panose="020B0502020202020204" pitchFamily="34" charset="0"/>
              </a:rPr>
              <a:t>Create social stories about going to kindergarten</a:t>
            </a:r>
          </a:p>
          <a:p>
            <a:pPr marL="342900" indent="-342900">
              <a:buFont typeface="Arial" panose="020B0604020202020204" pitchFamily="34" charset="0"/>
              <a:buChar char="•"/>
            </a:pPr>
            <a:r>
              <a:rPr lang="en-US" dirty="0">
                <a:latin typeface="Century Gothic" panose="020B0502020202020204" pitchFamily="34" charset="0"/>
              </a:rPr>
              <a:t>Talk about and practice kindergarten routines (line up, bathroom breaks, lunchtime, etc.)</a:t>
            </a:r>
          </a:p>
        </p:txBody>
      </p:sp>
      <p:pic>
        <p:nvPicPr>
          <p:cNvPr id="8" name="Picture 7" descr="A group of young children standing next to a child&#10;&#10;Description automatically generated">
            <a:extLst>
              <a:ext uri="{FF2B5EF4-FFF2-40B4-BE49-F238E27FC236}">
                <a16:creationId xmlns:a16="http://schemas.microsoft.com/office/drawing/2014/main" id="{6EE65B78-7D92-5B45-9078-4EDA15F1E5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9275" y="1129551"/>
            <a:ext cx="5271266" cy="5242199"/>
          </a:xfrm>
          <a:prstGeom prst="rect">
            <a:avLst/>
          </a:prstGeom>
        </p:spPr>
      </p:pic>
    </p:spTree>
    <p:extLst>
      <p:ext uri="{BB962C8B-B14F-4D97-AF65-F5344CB8AC3E}">
        <p14:creationId xmlns:p14="http://schemas.microsoft.com/office/powerpoint/2010/main" val="3676233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08CF05-E670-C94F-AB41-818FC9CFCABD}"/>
              </a:ext>
            </a:extLst>
          </p:cNvPr>
          <p:cNvSpPr>
            <a:spLocks noGrp="1"/>
          </p:cNvSpPr>
          <p:nvPr>
            <p:ph type="body" sz="quarter" idx="14"/>
          </p:nvPr>
        </p:nvSpPr>
        <p:spPr/>
        <p:txBody>
          <a:bodyPr>
            <a:normAutofit fontScale="92500" lnSpcReduction="10000"/>
          </a:bodyPr>
          <a:lstStyle/>
          <a:p>
            <a:r>
              <a:rPr lang="en-US" dirty="0"/>
              <a:t>Consistency is Key</a:t>
            </a:r>
          </a:p>
        </p:txBody>
      </p:sp>
      <p:sp>
        <p:nvSpPr>
          <p:cNvPr id="3" name="Content Placeholder 2"/>
          <p:cNvSpPr>
            <a:spLocks noGrp="1"/>
          </p:cNvSpPr>
          <p:nvPr>
            <p:ph type="body" sz="quarter" idx="10"/>
          </p:nvPr>
        </p:nvSpPr>
        <p:spPr>
          <a:xfrm>
            <a:off x="258440" y="2253311"/>
            <a:ext cx="5543273" cy="2600202"/>
          </a:xfrm>
        </p:spPr>
        <p:txBody>
          <a:bodyPr>
            <a:normAutofit/>
          </a:bodyPr>
          <a:lstStyle/>
          <a:p>
            <a:pPr marL="0" indent="0">
              <a:lnSpc>
                <a:spcPct val="100000"/>
              </a:lnSpc>
              <a:buNone/>
            </a:pPr>
            <a:r>
              <a:rPr lang="en-US" b="1" dirty="0">
                <a:latin typeface="Century Gothic" panose="020B0502020202020204" pitchFamily="34" charset="0"/>
              </a:rPr>
              <a:t>Consistency</a:t>
            </a:r>
            <a:r>
              <a:rPr lang="en-US" dirty="0">
                <a:latin typeface="Century Gothic" panose="020B0502020202020204" pitchFamily="34" charset="0"/>
              </a:rPr>
              <a:t> in instructional practice across Head Start and kindergarten settings is associated with children’s academic and social-emotional skills development during kindergarten </a:t>
            </a:r>
          </a:p>
          <a:p>
            <a:pPr>
              <a:lnSpc>
                <a:spcPct val="120000"/>
              </a:lnSpc>
            </a:pPr>
            <a:endParaRPr lang="en-US" dirty="0">
              <a:latin typeface="Century Gothic" panose="020B0502020202020204" pitchFamily="34" charset="0"/>
            </a:endParaRPr>
          </a:p>
        </p:txBody>
      </p:sp>
      <p:pic>
        <p:nvPicPr>
          <p:cNvPr id="5" name="Content Placeholder 4">
            <a:extLs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6305974" y="1152932"/>
            <a:ext cx="5649306" cy="5020287"/>
          </a:xfrm>
        </p:spPr>
      </p:pic>
      <p:sp>
        <p:nvSpPr>
          <p:cNvPr id="6" name="TextBox 5"/>
          <p:cNvSpPr txBox="1"/>
          <p:nvPr/>
        </p:nvSpPr>
        <p:spPr>
          <a:xfrm>
            <a:off x="8033054" y="6186867"/>
            <a:ext cx="2246834" cy="307777"/>
          </a:xfrm>
          <a:prstGeom prst="rect">
            <a:avLst/>
          </a:prstGeom>
          <a:noFill/>
        </p:spPr>
        <p:txBody>
          <a:bodyPr wrap="none" rtlCol="0">
            <a:spAutoFit/>
          </a:bodyPr>
          <a:lstStyle/>
          <a:p>
            <a:r>
              <a:rPr lang="en-US" sz="1400" dirty="0">
                <a:latin typeface="+mj-lt"/>
              </a:rPr>
              <a:t>Mashburn &amp; Yelverton, 2019</a:t>
            </a:r>
          </a:p>
        </p:txBody>
      </p:sp>
    </p:spTree>
    <p:extLst>
      <p:ext uri="{BB962C8B-B14F-4D97-AF65-F5344CB8AC3E}">
        <p14:creationId xmlns:p14="http://schemas.microsoft.com/office/powerpoint/2010/main" val="2895992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20359B-B33F-BF46-B44F-A2557DA4638A}"/>
              </a:ext>
            </a:extLst>
          </p:cNvPr>
          <p:cNvSpPr>
            <a:spLocks noGrp="1"/>
          </p:cNvSpPr>
          <p:nvPr>
            <p:ph type="body" sz="quarter" idx="14"/>
          </p:nvPr>
        </p:nvSpPr>
        <p:spPr/>
        <p:txBody>
          <a:bodyPr>
            <a:normAutofit fontScale="92500" lnSpcReduction="10000"/>
          </a:bodyPr>
          <a:lstStyle/>
          <a:p>
            <a:r>
              <a:rPr lang="en-US" dirty="0"/>
              <a:t>Family-School</a:t>
            </a:r>
          </a:p>
        </p:txBody>
      </p:sp>
      <p:sp>
        <p:nvSpPr>
          <p:cNvPr id="3" name="Content Placeholder 2"/>
          <p:cNvSpPr>
            <a:spLocks noGrp="1"/>
          </p:cNvSpPr>
          <p:nvPr>
            <p:ph type="body" sz="quarter" idx="10"/>
          </p:nvPr>
        </p:nvSpPr>
        <p:spPr>
          <a:xfrm>
            <a:off x="379020" y="1667435"/>
            <a:ext cx="5543273" cy="5510936"/>
          </a:xfrm>
        </p:spPr>
        <p:txBody>
          <a:bodyPr vert="horz" lIns="91440" tIns="45720" rIns="91440" bIns="45720" rtlCol="0" anchor="t">
            <a:normAutofit/>
          </a:bodyPr>
          <a:lstStyle/>
          <a:p>
            <a:r>
              <a:rPr lang="en-US" dirty="0">
                <a:latin typeface="Century Gothic" panose="020B0502020202020204" pitchFamily="34" charset="0"/>
              </a:rPr>
              <a:t>Kindergarten enrollment events</a:t>
            </a:r>
          </a:p>
          <a:p>
            <a:r>
              <a:rPr lang="en-US" dirty="0">
                <a:latin typeface="Century Gothic" panose="020B0502020202020204" pitchFamily="34" charset="0"/>
              </a:rPr>
              <a:t>Jointly hosted curriculum nights </a:t>
            </a:r>
          </a:p>
          <a:p>
            <a:r>
              <a:rPr lang="en-US" dirty="0">
                <a:latin typeface="Century Gothic" panose="020B0502020202020204" pitchFamily="34" charset="0"/>
              </a:rPr>
              <a:t>Summer activity calendar</a:t>
            </a:r>
          </a:p>
          <a:p>
            <a:r>
              <a:rPr lang="en-US" dirty="0">
                <a:latin typeface="Century Gothic" panose="020B0502020202020204" pitchFamily="34" charset="0"/>
              </a:rPr>
              <a:t>Connect families to other families going to the same school</a:t>
            </a:r>
          </a:p>
          <a:p>
            <a:r>
              <a:rPr lang="en-US" dirty="0">
                <a:latin typeface="Century Gothic" panose="020B0502020202020204" pitchFamily="34" charset="0"/>
              </a:rPr>
              <a:t>Head Start parent ambassadors</a:t>
            </a:r>
          </a:p>
          <a:p>
            <a:r>
              <a:rPr lang="en-US" dirty="0">
                <a:latin typeface="Century Gothic" panose="020B0502020202020204" pitchFamily="34" charset="0"/>
              </a:rPr>
              <a:t>Systematic surveys and check-ins to find out how the transition is going and what families found to be helpful</a:t>
            </a:r>
          </a:p>
        </p:txBody>
      </p:sp>
      <p:pic>
        <p:nvPicPr>
          <p:cNvPr id="6" name="Picture Placeholder 5" descr="A picture containing person, indoor, sitting, child&#10;&#10;Description automatically generated">
            <a:extLst>
              <a:ext uri="{FF2B5EF4-FFF2-40B4-BE49-F238E27FC236}">
                <a16:creationId xmlns:a16="http://schemas.microsoft.com/office/drawing/2014/main" id="{9D9D82F7-1EF3-3B43-9669-F7A027975517}"/>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19454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90A006-20C2-354E-8E94-6C1350576A65}"/>
              </a:ext>
            </a:extLst>
          </p:cNvPr>
          <p:cNvSpPr>
            <a:spLocks noGrp="1"/>
          </p:cNvSpPr>
          <p:nvPr>
            <p:ph type="body" sz="quarter" idx="14"/>
          </p:nvPr>
        </p:nvSpPr>
        <p:spPr/>
        <p:txBody>
          <a:bodyPr>
            <a:normAutofit fontScale="92500" lnSpcReduction="10000"/>
          </a:bodyPr>
          <a:lstStyle/>
          <a:p>
            <a:r>
              <a:rPr lang="en-US" dirty="0"/>
              <a:t>Looking at Transitions Through Inclusive Lenses</a:t>
            </a:r>
          </a:p>
        </p:txBody>
      </p:sp>
      <p:sp>
        <p:nvSpPr>
          <p:cNvPr id="3" name="Content Placeholder 2"/>
          <p:cNvSpPr>
            <a:spLocks noGrp="1"/>
          </p:cNvSpPr>
          <p:nvPr>
            <p:ph type="body" sz="quarter" idx="10"/>
          </p:nvPr>
        </p:nvSpPr>
        <p:spPr>
          <a:xfrm>
            <a:off x="6096000" y="1994945"/>
            <a:ext cx="5550568" cy="3553607"/>
          </a:xfrm>
        </p:spPr>
        <p:txBody>
          <a:bodyPr>
            <a:noAutofit/>
          </a:bodyPr>
          <a:lstStyle/>
          <a:p>
            <a:pPr marL="0" indent="0">
              <a:buNone/>
            </a:pPr>
            <a:r>
              <a:rPr lang="en-US" b="1" dirty="0">
                <a:latin typeface="Century Gothic" panose="020B0502020202020204" pitchFamily="34" charset="0"/>
              </a:rPr>
              <a:t>How do you modify transition practices for:</a:t>
            </a:r>
          </a:p>
          <a:p>
            <a:pPr marL="800100" lvl="1" indent="-342900">
              <a:buFont typeface="Arial" panose="020B0604020202020204" pitchFamily="34" charset="0"/>
              <a:buChar char="•"/>
            </a:pPr>
            <a:r>
              <a:rPr lang="en-US" sz="2400" dirty="0">
                <a:latin typeface="Century Gothic" panose="020B0502020202020204" pitchFamily="34" charset="0"/>
              </a:rPr>
              <a:t>Children who are dual language learners?</a:t>
            </a:r>
          </a:p>
          <a:p>
            <a:pPr marL="800100" lvl="1" indent="-342900">
              <a:buFont typeface="Arial" panose="020B0604020202020204" pitchFamily="34" charset="0"/>
              <a:buChar char="•"/>
            </a:pPr>
            <a:r>
              <a:rPr lang="en-US" sz="2400" dirty="0">
                <a:latin typeface="Century Gothic" panose="020B0502020202020204" pitchFamily="34" charset="0"/>
              </a:rPr>
              <a:t>Children with disabilities?</a:t>
            </a:r>
          </a:p>
          <a:p>
            <a:pPr marL="800100" lvl="1" indent="-342900">
              <a:buFont typeface="Arial" panose="020B0604020202020204" pitchFamily="34" charset="0"/>
              <a:buChar char="•"/>
            </a:pPr>
            <a:r>
              <a:rPr lang="en-US" sz="2400" dirty="0">
                <a:latin typeface="Century Gothic" panose="020B0502020202020204" pitchFamily="34" charset="0"/>
              </a:rPr>
              <a:t>Children who are experiencing homelessness or who have experienced other trauma?</a:t>
            </a:r>
          </a:p>
          <a:p>
            <a:endParaRPr lang="en-US" sz="2400" dirty="0">
              <a:latin typeface="Century Gothic" panose="020B0502020202020204" pitchFamily="34" charset="0"/>
            </a:endParaRPr>
          </a:p>
        </p:txBody>
      </p:sp>
      <p:pic>
        <p:nvPicPr>
          <p:cNvPr id="5" name="Picture 4">
            <a:extLst>
              <a:ext uri="{FF2B5EF4-FFF2-40B4-BE49-F238E27FC236}">
                <a16:creationId xmlns:a16="http://schemas.microsoft.com/office/drawing/2014/main" id="{7657A58F-A5BE-004C-BC7C-DAC9720F599C}"/>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5971" y="1152525"/>
            <a:ext cx="5182937" cy="5238449"/>
          </a:xfrm>
          <a:prstGeom prst="rect">
            <a:avLst/>
          </a:prstGeom>
        </p:spPr>
      </p:pic>
    </p:spTree>
    <p:extLst>
      <p:ext uri="{BB962C8B-B14F-4D97-AF65-F5344CB8AC3E}">
        <p14:creationId xmlns:p14="http://schemas.microsoft.com/office/powerpoint/2010/main" val="3157436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0C7777-3561-FC4D-AAFA-418685D2BCAD}"/>
              </a:ext>
            </a:extLst>
          </p:cNvPr>
          <p:cNvSpPr>
            <a:spLocks noGrp="1"/>
          </p:cNvSpPr>
          <p:nvPr>
            <p:ph type="body" sz="quarter" idx="14"/>
          </p:nvPr>
        </p:nvSpPr>
        <p:spPr/>
        <p:txBody>
          <a:bodyPr>
            <a:normAutofit fontScale="92500" lnSpcReduction="10000"/>
          </a:bodyPr>
          <a:lstStyle/>
          <a:p>
            <a:r>
              <a:rPr lang="en-US" dirty="0"/>
              <a:t>Program-School</a:t>
            </a:r>
          </a:p>
        </p:txBody>
      </p:sp>
      <p:sp>
        <p:nvSpPr>
          <p:cNvPr id="3" name="Content Placeholder 2"/>
          <p:cNvSpPr>
            <a:spLocks noGrp="1"/>
          </p:cNvSpPr>
          <p:nvPr>
            <p:ph type="body" sz="quarter" idx="10"/>
          </p:nvPr>
        </p:nvSpPr>
        <p:spPr>
          <a:xfrm>
            <a:off x="630547" y="2144418"/>
            <a:ext cx="5817477" cy="3228193"/>
          </a:xfrm>
        </p:spPr>
        <p:txBody>
          <a:bodyPr>
            <a:normAutofit lnSpcReduction="10000"/>
          </a:bodyPr>
          <a:lstStyle/>
          <a:p>
            <a:pPr marL="457200" indent="-457200">
              <a:buFont typeface="Arial" panose="020B0604020202020204" pitchFamily="34" charset="0"/>
              <a:buChar char="•"/>
            </a:pPr>
            <a:r>
              <a:rPr lang="en-US" dirty="0">
                <a:latin typeface="Century Gothic" panose="020B0502020202020204" pitchFamily="34" charset="0"/>
              </a:rPr>
              <a:t>Joint PD for teachers and leaders</a:t>
            </a:r>
          </a:p>
          <a:p>
            <a:pPr marL="457200" indent="-457200">
              <a:buFont typeface="Arial" panose="020B0604020202020204" pitchFamily="34" charset="0"/>
              <a:buChar char="•"/>
            </a:pPr>
            <a:r>
              <a:rPr lang="en-US" dirty="0">
                <a:latin typeface="Century Gothic" panose="020B0502020202020204" pitchFamily="34" charset="0"/>
              </a:rPr>
              <a:t>Align curriculum, assessment information</a:t>
            </a:r>
          </a:p>
          <a:p>
            <a:pPr marL="457200" indent="-457200">
              <a:buFont typeface="Arial" panose="020B0604020202020204" pitchFamily="34" charset="0"/>
              <a:buChar char="•"/>
            </a:pPr>
            <a:r>
              <a:rPr lang="en-US" dirty="0">
                <a:latin typeface="Century Gothic" panose="020B0502020202020204" pitchFamily="34" charset="0"/>
              </a:rPr>
              <a:t>Visit each other schools/programs</a:t>
            </a:r>
          </a:p>
          <a:p>
            <a:pPr marL="457200" indent="-457200">
              <a:buFont typeface="Arial" panose="020B0604020202020204" pitchFamily="34" charset="0"/>
              <a:buChar char="•"/>
            </a:pPr>
            <a:r>
              <a:rPr lang="en-US" dirty="0">
                <a:latin typeface="Century Gothic" panose="020B0502020202020204" pitchFamily="34" charset="0"/>
              </a:rPr>
              <a:t>Data sharing agreements and feedback loops</a:t>
            </a:r>
          </a:p>
          <a:p>
            <a:pPr marL="457200" indent="-457200">
              <a:buFont typeface="Arial" panose="020B0604020202020204" pitchFamily="34" charset="0"/>
              <a:buChar char="•"/>
            </a:pPr>
            <a:r>
              <a:rPr lang="en-US" dirty="0">
                <a:latin typeface="Century Gothic" panose="020B0502020202020204" pitchFamily="34" charset="0"/>
              </a:rPr>
              <a:t>Universal enrollment forms</a:t>
            </a:r>
          </a:p>
          <a:p>
            <a:pPr marL="457200" indent="-457200">
              <a:buFont typeface="Arial" panose="020B0604020202020204" pitchFamily="34" charset="0"/>
              <a:buChar char="•"/>
            </a:pPr>
            <a:r>
              <a:rPr lang="en-US" dirty="0">
                <a:latin typeface="Century Gothic" panose="020B0502020202020204" pitchFamily="34" charset="0"/>
              </a:rPr>
              <a:t>Principal visit days – Head Start 101</a:t>
            </a:r>
          </a:p>
          <a:p>
            <a:pPr marL="457200" indent="-457200">
              <a:lnSpc>
                <a:spcPct val="100000"/>
              </a:lnSpc>
              <a:buFont typeface="Arial" panose="020B0604020202020204" pitchFamily="34" charset="0"/>
              <a:buChar char="•"/>
            </a:pPr>
            <a:endParaRPr lang="en-US" sz="2600" dirty="0">
              <a:latin typeface="Century Gothic" panose="020B0502020202020204" pitchFamily="34" charset="0"/>
            </a:endParaRPr>
          </a:p>
          <a:p>
            <a:pPr marL="457200" indent="-457200">
              <a:lnSpc>
                <a:spcPct val="100000"/>
              </a:lnSpc>
              <a:buFont typeface="Arial" panose="020B0604020202020204" pitchFamily="34" charset="0"/>
              <a:buChar char="•"/>
            </a:pPr>
            <a:endParaRPr lang="en-US" sz="2600" dirty="0">
              <a:latin typeface="Century Gothic" panose="020B0502020202020204" pitchFamily="34" charset="0"/>
            </a:endParaRPr>
          </a:p>
          <a:p>
            <a:pPr>
              <a:lnSpc>
                <a:spcPct val="100000"/>
              </a:lnSpc>
            </a:pPr>
            <a:endParaRPr lang="en-US" sz="2600" dirty="0">
              <a:latin typeface="Century Gothic" panose="020B0502020202020204" pitchFamily="34" charset="0"/>
            </a:endParaRPr>
          </a:p>
        </p:txBody>
      </p:sp>
      <p:pic>
        <p:nvPicPr>
          <p:cNvPr id="5" name="Picture 4">
            <a:extLst>
              <a:ext uri="{FF2B5EF4-FFF2-40B4-BE49-F238E27FC236}">
                <a16:creationId xmlns:a16="http://schemas.microsoft.com/office/drawing/2014/main" id="{D5744ACE-C107-7647-94EA-08B0B4F3F62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20387" y="1152525"/>
            <a:ext cx="4781499" cy="5211981"/>
          </a:xfrm>
          <a:prstGeom prst="rect">
            <a:avLst/>
          </a:prstGeom>
        </p:spPr>
      </p:pic>
    </p:spTree>
    <p:extLst>
      <p:ext uri="{BB962C8B-B14F-4D97-AF65-F5344CB8AC3E}">
        <p14:creationId xmlns:p14="http://schemas.microsoft.com/office/powerpoint/2010/main" val="2527407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92500" lnSpcReduction="10000"/>
          </a:bodyPr>
          <a:lstStyle/>
          <a:p>
            <a:r>
              <a:rPr lang="en-US" dirty="0"/>
              <a:t>Community-School</a:t>
            </a:r>
          </a:p>
        </p:txBody>
      </p:sp>
      <p:sp>
        <p:nvSpPr>
          <p:cNvPr id="3" name="Text Placeholder 2"/>
          <p:cNvSpPr>
            <a:spLocks noGrp="1"/>
          </p:cNvSpPr>
          <p:nvPr>
            <p:ph type="body" sz="quarter" idx="10"/>
          </p:nvPr>
        </p:nvSpPr>
        <p:spPr/>
        <p:txBody>
          <a:bodyPr>
            <a:normAutofit lnSpcReduction="10000"/>
          </a:bodyPr>
          <a:lstStyle/>
          <a:p>
            <a:endParaRPr lang="en-US" dirty="0">
              <a:latin typeface="Century Gothic" panose="020B0502020202020204" pitchFamily="34" charset="0"/>
            </a:endParaRPr>
          </a:p>
          <a:p>
            <a:pPr marL="342900" indent="-342900">
              <a:buFont typeface="Arial" panose="020B0604020202020204" pitchFamily="34" charset="0"/>
              <a:buChar char="•"/>
            </a:pPr>
            <a:r>
              <a:rPr lang="en-US" dirty="0">
                <a:latin typeface="Century Gothic" panose="020B0502020202020204" pitchFamily="34" charset="0"/>
              </a:rPr>
              <a:t>Kindergarten registration announcements</a:t>
            </a:r>
          </a:p>
          <a:p>
            <a:pPr marL="342900" indent="-342900">
              <a:buFont typeface="Arial" panose="020B0604020202020204" pitchFamily="34" charset="0"/>
              <a:buChar char="•"/>
            </a:pPr>
            <a:r>
              <a:rPr lang="en-US" dirty="0">
                <a:latin typeface="Century Gothic" panose="020B0502020202020204" pitchFamily="34" charset="0"/>
              </a:rPr>
              <a:t>Public programs such as libraries, parks, and community centers hosting kindergarten-themed events</a:t>
            </a:r>
          </a:p>
          <a:p>
            <a:pPr marL="342900" indent="-342900">
              <a:buFont typeface="Arial" panose="020B0604020202020204" pitchFamily="34" charset="0"/>
              <a:buChar char="•"/>
            </a:pPr>
            <a:r>
              <a:rPr lang="en-US" dirty="0">
                <a:latin typeface="Century Gothic" panose="020B0502020202020204" pitchFamily="34" charset="0"/>
              </a:rPr>
              <a:t>Kindergarten registration support</a:t>
            </a:r>
          </a:p>
          <a:p>
            <a:pPr marL="342900" indent="-342900">
              <a:buFont typeface="Arial" panose="020B0604020202020204" pitchFamily="34" charset="0"/>
              <a:buChar char="•"/>
            </a:pPr>
            <a:r>
              <a:rPr lang="en-US" dirty="0">
                <a:latin typeface="Century Gothic" panose="020B0502020202020204" pitchFamily="34" charset="0"/>
              </a:rPr>
              <a:t>Community organizations offering free or low-cost:	</a:t>
            </a:r>
          </a:p>
          <a:p>
            <a:pPr marL="800100" lvl="1" indent="-342900">
              <a:buFont typeface="Arial" panose="020B0604020202020204" pitchFamily="34" charset="0"/>
              <a:buChar char="•"/>
            </a:pPr>
            <a:r>
              <a:rPr lang="en-US" dirty="0">
                <a:latin typeface="Century Gothic" panose="020B0502020202020204" pitchFamily="34" charset="0"/>
              </a:rPr>
              <a:t>Meals	</a:t>
            </a:r>
          </a:p>
          <a:p>
            <a:pPr marL="800100" lvl="1" indent="-342900">
              <a:buFont typeface="Arial" panose="020B0604020202020204" pitchFamily="34" charset="0"/>
              <a:buChar char="•"/>
            </a:pPr>
            <a:r>
              <a:rPr lang="en-US" dirty="0">
                <a:latin typeface="Century Gothic" panose="020B0502020202020204" pitchFamily="34" charset="0"/>
              </a:rPr>
              <a:t>School supplies	</a:t>
            </a:r>
          </a:p>
          <a:p>
            <a:pPr marL="800100" lvl="1" indent="-342900">
              <a:buFont typeface="Arial" panose="020B0604020202020204" pitchFamily="34" charset="0"/>
              <a:buChar char="•"/>
            </a:pPr>
            <a:r>
              <a:rPr lang="en-US" dirty="0">
                <a:latin typeface="Century Gothic" panose="020B0502020202020204" pitchFamily="34" charset="0"/>
              </a:rPr>
              <a:t>Haircuts</a:t>
            </a:r>
          </a:p>
          <a:p>
            <a:pPr marL="800100" lvl="1" indent="-342900">
              <a:buFont typeface="Arial" panose="020B0604020202020204" pitchFamily="34" charset="0"/>
              <a:buChar char="•"/>
            </a:pPr>
            <a:r>
              <a:rPr lang="en-US" dirty="0">
                <a:latin typeface="Century Gothic" panose="020B0502020202020204" pitchFamily="34" charset="0"/>
              </a:rPr>
              <a:t>Physical examinations</a:t>
            </a:r>
          </a:p>
          <a:p>
            <a:pPr marL="800100" lvl="1" indent="-342900">
              <a:buFont typeface="Arial" panose="020B0604020202020204" pitchFamily="34" charset="0"/>
              <a:buChar char="•"/>
            </a:pPr>
            <a:r>
              <a:rPr lang="en-US" dirty="0">
                <a:latin typeface="Century Gothic" panose="020B0502020202020204" pitchFamily="34" charset="0"/>
              </a:rPr>
              <a:t>Language and translation services</a:t>
            </a:r>
          </a:p>
          <a:p>
            <a:endParaRPr lang="en-US" dirty="0">
              <a:latin typeface="Century Gothic" panose="020B0502020202020204" pitchFamily="34" charset="0"/>
            </a:endParaRPr>
          </a:p>
        </p:txBody>
      </p:sp>
      <p:pic>
        <p:nvPicPr>
          <p:cNvPr id="6" name="Picture Placeholder 5" descr="A person that is standing in the grass&#10;&#10;Description automatically generated">
            <a:extLst>
              <a:ext uri="{FF2B5EF4-FFF2-40B4-BE49-F238E27FC236}">
                <a16:creationId xmlns:a16="http://schemas.microsoft.com/office/drawing/2014/main" id="{B923078B-ADB4-A141-8205-6C237BA3390C}"/>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84580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416FEE5-58A7-1E4E-9862-7672FBC872F9}"/>
              </a:ext>
            </a:extLst>
          </p:cNvPr>
          <p:cNvSpPr>
            <a:spLocks noGrp="1"/>
          </p:cNvSpPr>
          <p:nvPr>
            <p:ph type="body" sz="quarter" idx="14"/>
          </p:nvPr>
        </p:nvSpPr>
        <p:spPr/>
        <p:txBody>
          <a:bodyPr>
            <a:normAutofit fontScale="92500" lnSpcReduction="10000"/>
          </a:bodyPr>
          <a:lstStyle/>
          <a:p>
            <a:r>
              <a:rPr lang="en-US" dirty="0"/>
              <a:t>A Smooth Transition</a:t>
            </a:r>
          </a:p>
        </p:txBody>
      </p:sp>
      <p:sp>
        <p:nvSpPr>
          <p:cNvPr id="3" name="Content Placeholder 2"/>
          <p:cNvSpPr>
            <a:spLocks noGrp="1"/>
          </p:cNvSpPr>
          <p:nvPr>
            <p:ph type="body" sz="quarter" idx="10"/>
          </p:nvPr>
        </p:nvSpPr>
        <p:spPr>
          <a:xfrm>
            <a:off x="5682546" y="1935671"/>
            <a:ext cx="5817477" cy="3500954"/>
          </a:xfrm>
        </p:spPr>
        <p:txBody>
          <a:bodyPr>
            <a:normAutofit lnSpcReduction="10000"/>
          </a:bodyPr>
          <a:lstStyle/>
          <a:p>
            <a:pPr marL="0" indent="0">
              <a:buNone/>
            </a:pPr>
            <a:r>
              <a:rPr lang="en-US" sz="2400" b="1" dirty="0">
                <a:latin typeface="Century Gothic" panose="020B0502020202020204" pitchFamily="34" charset="0"/>
              </a:rPr>
              <a:t>When children are a part of a quality transition process, they have an easier time and enjoy:</a:t>
            </a:r>
          </a:p>
          <a:p>
            <a:pPr marL="742950" lvl="1" indent="-285750">
              <a:buFont typeface="Arial" panose="020B0604020202020204" pitchFamily="34" charset="0"/>
              <a:buChar char="•"/>
            </a:pPr>
            <a:r>
              <a:rPr lang="en-US" sz="2400" dirty="0">
                <a:latin typeface="Century Gothic" panose="020B0502020202020204" pitchFamily="34" charset="0"/>
              </a:rPr>
              <a:t>Improved academic achievement</a:t>
            </a:r>
          </a:p>
          <a:p>
            <a:pPr marL="742950" lvl="1" indent="-285750">
              <a:buFont typeface="Arial" panose="020B0604020202020204" pitchFamily="34" charset="0"/>
              <a:buChar char="•"/>
            </a:pPr>
            <a:r>
              <a:rPr lang="en-US" sz="2400" dirty="0">
                <a:latin typeface="Century Gothic" panose="020B0502020202020204" pitchFamily="34" charset="0"/>
              </a:rPr>
              <a:t>More positive social and emotional competencies and fewer behavioral problems</a:t>
            </a:r>
          </a:p>
          <a:p>
            <a:pPr marL="742950" lvl="1" indent="-285750">
              <a:buFont typeface="Arial" panose="020B0604020202020204" pitchFamily="34" charset="0"/>
              <a:buChar char="•"/>
            </a:pPr>
            <a:r>
              <a:rPr lang="en-US" sz="2400" dirty="0">
                <a:latin typeface="Century Gothic" panose="020B0502020202020204" pitchFamily="34" charset="0"/>
              </a:rPr>
              <a:t>Rapidly developing skills</a:t>
            </a:r>
          </a:p>
        </p:txBody>
      </p:sp>
      <p:sp>
        <p:nvSpPr>
          <p:cNvPr id="7" name="Rectangle 6">
            <a:extLst>
              <a:ext uri="{FF2B5EF4-FFF2-40B4-BE49-F238E27FC236}">
                <a16:creationId xmlns:a16="http://schemas.microsoft.com/office/drawing/2014/main" id="{C8274E17-4088-FA40-AC3E-0249392FD236}"/>
              </a:ext>
            </a:extLst>
          </p:cNvPr>
          <p:cNvSpPr/>
          <p:nvPr/>
        </p:nvSpPr>
        <p:spPr>
          <a:xfrm>
            <a:off x="5682546" y="6102844"/>
            <a:ext cx="5587447" cy="307777"/>
          </a:xfrm>
          <a:prstGeom prst="rect">
            <a:avLst/>
          </a:prstGeom>
        </p:spPr>
        <p:txBody>
          <a:bodyPr wrap="square">
            <a:spAutoFit/>
          </a:bodyPr>
          <a:lstStyle/>
          <a:p>
            <a:pPr algn="ctr"/>
            <a:r>
              <a:rPr lang="en-US" sz="1400" dirty="0">
                <a:latin typeface="+mj-lt"/>
              </a:rPr>
              <a:t>Caspe Lopez &amp; Chattrabhuti, Harvard Family Research Project, March 2015</a:t>
            </a:r>
          </a:p>
        </p:txBody>
      </p:sp>
      <p:pic>
        <p:nvPicPr>
          <p:cNvPr id="9" name="Picture 8">
            <a:extLst>
              <a:ext uri="{FF2B5EF4-FFF2-40B4-BE49-F238E27FC236}">
                <a16:creationId xmlns:a16="http://schemas.microsoft.com/office/drawing/2014/main" id="{6A9B1E57-7BA9-3745-9E56-9598B282FB2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1754" y="1570923"/>
            <a:ext cx="5068451" cy="4531921"/>
          </a:xfrm>
          <a:prstGeom prst="rect">
            <a:avLst/>
          </a:prstGeom>
        </p:spPr>
      </p:pic>
    </p:spTree>
    <p:extLst>
      <p:ext uri="{BB962C8B-B14F-4D97-AF65-F5344CB8AC3E}">
        <p14:creationId xmlns:p14="http://schemas.microsoft.com/office/powerpoint/2010/main" val="2747126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1"/>
          </p:nvPr>
        </p:nvSpPr>
        <p:spPr/>
        <p:txBody>
          <a:bodyPr>
            <a:normAutofit/>
          </a:bodyPr>
          <a:lstStyle/>
          <a:p>
            <a:pPr marL="0" indent="0">
              <a:buNone/>
            </a:pPr>
            <a:r>
              <a:rPr lang="en-US" sz="4800" dirty="0"/>
              <a:t>What was your first day of school like?</a:t>
            </a:r>
          </a:p>
        </p:txBody>
      </p:sp>
      <p:sp>
        <p:nvSpPr>
          <p:cNvPr id="2" name="Text Placeholder 1">
            <a:extLst>
              <a:ext uri="{FF2B5EF4-FFF2-40B4-BE49-F238E27FC236}">
                <a16:creationId xmlns:a16="http://schemas.microsoft.com/office/drawing/2014/main" id="{003D9DB3-8717-1142-88FD-74FE90B0688E}"/>
              </a:ext>
            </a:extLst>
          </p:cNvPr>
          <p:cNvSpPr>
            <a:spLocks noGrp="1"/>
          </p:cNvSpPr>
          <p:nvPr>
            <p:ph type="body" sz="quarter" idx="12"/>
          </p:nvPr>
        </p:nvSpPr>
        <p:spPr/>
        <p:txBody>
          <a:bodyPr/>
          <a:lstStyle/>
          <a:p>
            <a:endParaRPr lang="en-US" dirty="0"/>
          </a:p>
        </p:txBody>
      </p:sp>
      <p:pic>
        <p:nvPicPr>
          <p:cNvPr id="9" name="Content Placeholder 8">
            <a:extLst>
              <a:ext uri="{FF2B5EF4-FFF2-40B4-BE49-F238E27FC236}">
                <a16:creationId xmlns:a16="http://schemas.microsoft.com/office/drawing/2014/main" id="{D1D2E3FC-4A91-984E-9826-627D2AE3F6EE}"/>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prstGeom prst="rect">
            <a:avLst/>
          </a:prstGeom>
          <a:ln w="38100">
            <a:solidFill>
              <a:schemeClr val="bg1"/>
            </a:solidFill>
          </a:ln>
        </p:spPr>
      </p:pic>
    </p:spTree>
    <p:extLst>
      <p:ext uri="{BB962C8B-B14F-4D97-AF65-F5344CB8AC3E}">
        <p14:creationId xmlns:p14="http://schemas.microsoft.com/office/powerpoint/2010/main" val="281457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ruit&#10;&#10;Description automatically generated">
            <a:hlinkClick r:id="rId3"/>
            <a:extLst>
              <a:ext uri="{FF2B5EF4-FFF2-40B4-BE49-F238E27FC236}">
                <a16:creationId xmlns:a16="http://schemas.microsoft.com/office/drawing/2014/main" id="{80D3C2EF-1F0A-2E47-BCAB-23DC16B861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0255" y="1368611"/>
            <a:ext cx="7411491" cy="4116340"/>
          </a:xfrm>
          <a:prstGeom prst="rect">
            <a:avLst/>
          </a:prstGeom>
        </p:spPr>
      </p:pic>
      <p:sp>
        <p:nvSpPr>
          <p:cNvPr id="8" name="Text Placeholder 7">
            <a:extLst>
              <a:ext uri="{FF2B5EF4-FFF2-40B4-BE49-F238E27FC236}">
                <a16:creationId xmlns:a16="http://schemas.microsoft.com/office/drawing/2014/main" id="{EFAA5769-53CE-194D-ADBE-C2DCD3FCAD20}"/>
              </a:ext>
            </a:extLst>
          </p:cNvPr>
          <p:cNvSpPr>
            <a:spLocks noGrp="1"/>
          </p:cNvSpPr>
          <p:nvPr>
            <p:ph type="body" sz="quarter" idx="14"/>
          </p:nvPr>
        </p:nvSpPr>
        <p:spPr/>
        <p:txBody>
          <a:bodyPr>
            <a:normAutofit fontScale="92500" lnSpcReduction="10000"/>
          </a:bodyPr>
          <a:lstStyle/>
          <a:p>
            <a:endParaRPr lang="en-US"/>
          </a:p>
        </p:txBody>
      </p:sp>
      <p:sp>
        <p:nvSpPr>
          <p:cNvPr id="11" name="TextBox 10">
            <a:extLst>
              <a:ext uri="{FF2B5EF4-FFF2-40B4-BE49-F238E27FC236}">
                <a16:creationId xmlns:a16="http://schemas.microsoft.com/office/drawing/2014/main" id="{58144A0A-8A00-854F-9ED7-9147C6EB59B7}"/>
              </a:ext>
            </a:extLst>
          </p:cNvPr>
          <p:cNvSpPr txBox="1"/>
          <p:nvPr/>
        </p:nvSpPr>
        <p:spPr>
          <a:xfrm>
            <a:off x="3734681" y="5702060"/>
            <a:ext cx="4722639" cy="338554"/>
          </a:xfrm>
          <a:prstGeom prst="rect">
            <a:avLst/>
          </a:prstGeom>
          <a:noFill/>
        </p:spPr>
        <p:txBody>
          <a:bodyPr wrap="none" rtlCol="0">
            <a:spAutoFit/>
          </a:bodyPr>
          <a:lstStyle/>
          <a:p>
            <a:r>
              <a:rPr lang="en-US" dirty="0">
                <a:hlinkClick r:id="rId3"/>
              </a:rPr>
              <a:t>Leaders Supporting the Transition to Kindergarten</a:t>
            </a:r>
            <a:endParaRPr lang="en-US" dirty="0"/>
          </a:p>
        </p:txBody>
      </p:sp>
    </p:spTree>
    <p:extLst>
      <p:ext uri="{BB962C8B-B14F-4D97-AF65-F5344CB8AC3E}">
        <p14:creationId xmlns:p14="http://schemas.microsoft.com/office/powerpoint/2010/main" val="4103780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representation of a child standing on the side of a river labeled as Successful Adjustment. There is a small wooden bridge over the river whose three steps are labelled as Alignment, Relationships and Information.">
            <a:extLst>
              <a:ext uri="{FF2B5EF4-FFF2-40B4-BE49-F238E27FC236}">
                <a16:creationId xmlns:a16="http://schemas.microsoft.com/office/drawing/2014/main" id="{0BDBDFE4-97FE-E646-BA23-E929E79E97F2}"/>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81"/>
          <a:stretch/>
        </p:blipFill>
        <p:spPr>
          <a:xfrm>
            <a:off x="1524000" y="1008115"/>
            <a:ext cx="9144000" cy="5535019"/>
          </a:xfrm>
          <a:prstGeom prst="rect">
            <a:avLst/>
          </a:prstGeom>
        </p:spPr>
      </p:pic>
      <p:sp>
        <p:nvSpPr>
          <p:cNvPr id="22" name="TextBox 3"/>
          <p:cNvSpPr txBox="1">
            <a:spLocks noChangeArrowheads="1"/>
          </p:cNvSpPr>
          <p:nvPr/>
        </p:nvSpPr>
        <p:spPr bwMode="auto">
          <a:xfrm>
            <a:off x="1929355" y="1543142"/>
            <a:ext cx="3120272"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Aft>
                <a:spcPts val="1800"/>
              </a:spcAft>
            </a:pPr>
            <a:r>
              <a:rPr lang="en-US" sz="2400" b="1" dirty="0">
                <a:solidFill>
                  <a:schemeClr val="bg1"/>
                </a:solidFill>
                <a:latin typeface="+mj-lt"/>
                <a:cs typeface="Century Gothic"/>
              </a:rPr>
              <a:t>Information </a:t>
            </a:r>
          </a:p>
          <a:p>
            <a:pPr algn="ctr" eaLnBrk="1" hangingPunct="1">
              <a:spcAft>
                <a:spcPts val="1800"/>
              </a:spcAft>
            </a:pPr>
            <a:r>
              <a:rPr lang="en-US" sz="2400" b="1" dirty="0">
                <a:solidFill>
                  <a:schemeClr val="bg1"/>
                </a:solidFill>
                <a:latin typeface="+mj-lt"/>
                <a:cs typeface="Century Gothic"/>
              </a:rPr>
              <a:t>Relationships</a:t>
            </a:r>
          </a:p>
          <a:p>
            <a:pPr algn="ctr" eaLnBrk="1" hangingPunct="1">
              <a:spcAft>
                <a:spcPts val="1800"/>
              </a:spcAft>
            </a:pPr>
            <a:r>
              <a:rPr lang="en-US" sz="2400" b="1" dirty="0">
                <a:solidFill>
                  <a:schemeClr val="bg1"/>
                </a:solidFill>
                <a:latin typeface="+mj-lt"/>
                <a:cs typeface="Century Gothic"/>
              </a:rPr>
              <a:t>Alignment</a:t>
            </a:r>
          </a:p>
        </p:txBody>
      </p:sp>
      <p:sp>
        <p:nvSpPr>
          <p:cNvPr id="24" name="TextBox 4"/>
          <p:cNvSpPr txBox="1">
            <a:spLocks noChangeArrowheads="1"/>
          </p:cNvSpPr>
          <p:nvPr/>
        </p:nvSpPr>
        <p:spPr bwMode="auto">
          <a:xfrm>
            <a:off x="7316943" y="3961496"/>
            <a:ext cx="1936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400" dirty="0">
                <a:solidFill>
                  <a:schemeClr val="bg1"/>
                </a:solidFill>
                <a:latin typeface="+mj-lt"/>
                <a:cs typeface="Century Gothic"/>
              </a:rPr>
              <a:t>Successful Adjustment</a:t>
            </a:r>
          </a:p>
        </p:txBody>
      </p:sp>
      <p:sp>
        <p:nvSpPr>
          <p:cNvPr id="26" name="TextBox 25"/>
          <p:cNvSpPr txBox="1"/>
          <p:nvPr/>
        </p:nvSpPr>
        <p:spPr>
          <a:xfrm>
            <a:off x="7145491" y="6235357"/>
            <a:ext cx="2102883" cy="307777"/>
          </a:xfrm>
          <a:prstGeom prst="rect">
            <a:avLst/>
          </a:prstGeom>
          <a:noFill/>
        </p:spPr>
        <p:txBody>
          <a:bodyPr wrap="none" rtlCol="0">
            <a:spAutoFit/>
          </a:bodyPr>
          <a:lstStyle/>
          <a:p>
            <a:r>
              <a:rPr lang="en-US" sz="1400" dirty="0">
                <a:latin typeface="+mj-lt"/>
                <a:cs typeface="Arial" panose="020B0604020202020204" pitchFamily="34" charset="0"/>
              </a:rPr>
              <a:t>Pianta &amp; Kraft-Sayre, 2003 </a:t>
            </a:r>
          </a:p>
        </p:txBody>
      </p:sp>
      <p:pic>
        <p:nvPicPr>
          <p:cNvPr id="23" name="Picture 22">
            <a:extLst>
              <a:ext uri="{FF2B5EF4-FFF2-40B4-BE49-F238E27FC236}">
                <a16:creationId xmlns:a16="http://schemas.microsoft.com/office/drawing/2014/main" id="{17FCCFA5-8851-2C47-873F-295E5FD48666}"/>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9194"/>
          <a:stretch/>
        </p:blipFill>
        <p:spPr>
          <a:xfrm rot="232052">
            <a:off x="8338687" y="2856726"/>
            <a:ext cx="2139313" cy="2801370"/>
          </a:xfrm>
          <a:prstGeom prst="rect">
            <a:avLst/>
          </a:prstGeom>
        </p:spPr>
      </p:pic>
      <p:sp>
        <p:nvSpPr>
          <p:cNvPr id="13" name="Text Placeholder 3">
            <a:extLst>
              <a:ext uri="{FF2B5EF4-FFF2-40B4-BE49-F238E27FC236}">
                <a16:creationId xmlns:a16="http://schemas.microsoft.com/office/drawing/2014/main" id="{6B40E4C1-80F2-E946-9767-A79ECF1D919F}"/>
              </a:ext>
            </a:extLst>
          </p:cNvPr>
          <p:cNvSpPr>
            <a:spLocks noGrp="1"/>
          </p:cNvSpPr>
          <p:nvPr>
            <p:ph type="body" sz="quarter" idx="14"/>
          </p:nvPr>
        </p:nvSpPr>
        <p:spPr>
          <a:xfrm>
            <a:off x="1338146" y="192036"/>
            <a:ext cx="10627882" cy="576820"/>
          </a:xfrm>
        </p:spPr>
        <p:txBody>
          <a:bodyPr>
            <a:normAutofit fontScale="92500" lnSpcReduction="10000"/>
          </a:bodyPr>
          <a:lstStyle/>
          <a:p>
            <a:r>
              <a:rPr lang="en-US" dirty="0"/>
              <a:t>Building Bridges for Children and Families</a:t>
            </a:r>
          </a:p>
        </p:txBody>
      </p:sp>
    </p:spTree>
    <p:extLst>
      <p:ext uri="{BB962C8B-B14F-4D97-AF65-F5344CB8AC3E}">
        <p14:creationId xmlns:p14="http://schemas.microsoft.com/office/powerpoint/2010/main" val="4267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normAutofit fontScale="92500" lnSpcReduction="10000"/>
          </a:bodyPr>
          <a:lstStyle/>
          <a:p>
            <a:r>
              <a:rPr lang="en-US" dirty="0"/>
              <a:t>Summary</a:t>
            </a:r>
          </a:p>
        </p:txBody>
      </p:sp>
      <p:sp>
        <p:nvSpPr>
          <p:cNvPr id="5" name="Text Placeholder 4"/>
          <p:cNvSpPr>
            <a:spLocks noGrp="1"/>
          </p:cNvSpPr>
          <p:nvPr>
            <p:ph type="body" sz="quarter" idx="10"/>
          </p:nvPr>
        </p:nvSpPr>
        <p:spPr>
          <a:xfrm>
            <a:off x="338826" y="1079624"/>
            <a:ext cx="6495215" cy="5471301"/>
          </a:xfrm>
        </p:spPr>
        <p:txBody>
          <a:bodyPr>
            <a:normAutofit fontScale="92500" lnSpcReduction="20000"/>
          </a:bodyPr>
          <a:lstStyle/>
          <a:p>
            <a:r>
              <a:rPr lang="en-US" sz="2600" b="1" dirty="0">
                <a:latin typeface="Century Gothic" panose="020B0502020202020204" pitchFamily="34" charset="0"/>
              </a:rPr>
              <a:t>Effective transitions support:</a:t>
            </a:r>
          </a:p>
          <a:p>
            <a:pPr marL="628650" indent="-285750"/>
            <a:r>
              <a:rPr lang="en-US" dirty="0">
                <a:latin typeface="Century Gothic" panose="020B0502020202020204" pitchFamily="34" charset="0"/>
              </a:rPr>
              <a:t>children’s social and emotional and academic success</a:t>
            </a:r>
          </a:p>
          <a:p>
            <a:pPr marL="628650" indent="-285750"/>
            <a:r>
              <a:rPr lang="en-US" dirty="0">
                <a:latin typeface="Century Gothic" panose="020B0502020202020204" pitchFamily="34" charset="0"/>
              </a:rPr>
              <a:t>family engagement</a:t>
            </a:r>
          </a:p>
          <a:p>
            <a:pPr indent="0">
              <a:buNone/>
            </a:pPr>
            <a:endParaRPr lang="en-US" dirty="0">
              <a:latin typeface="Century Gothic" panose="020B0502020202020204" pitchFamily="34" charset="0"/>
            </a:endParaRPr>
          </a:p>
          <a:p>
            <a:r>
              <a:rPr lang="en-US" sz="2600" b="1" dirty="0">
                <a:latin typeface="Century Gothic" panose="020B0502020202020204" pitchFamily="34" charset="0"/>
              </a:rPr>
              <a:t>Effective transitions rely on:</a:t>
            </a:r>
          </a:p>
          <a:p>
            <a:pPr marL="628650" indent="-285750"/>
            <a:r>
              <a:rPr lang="en-US" dirty="0">
                <a:latin typeface="Century Gothic" panose="020B0502020202020204" pitchFamily="34" charset="0"/>
              </a:rPr>
              <a:t>Information</a:t>
            </a:r>
          </a:p>
          <a:p>
            <a:pPr marL="628650" indent="-285750"/>
            <a:r>
              <a:rPr lang="en-US" dirty="0">
                <a:latin typeface="Century Gothic" panose="020B0502020202020204" pitchFamily="34" charset="0"/>
              </a:rPr>
              <a:t>Relationships</a:t>
            </a:r>
          </a:p>
          <a:p>
            <a:pPr marL="628650" indent="-285750"/>
            <a:r>
              <a:rPr lang="en-US" dirty="0">
                <a:latin typeface="Century Gothic" panose="020B0502020202020204" pitchFamily="34" charset="0"/>
              </a:rPr>
              <a:t>Alignment</a:t>
            </a:r>
          </a:p>
          <a:p>
            <a:pPr indent="0">
              <a:buNone/>
            </a:pPr>
            <a:endParaRPr lang="en-US" dirty="0">
              <a:latin typeface="Century Gothic" panose="020B0502020202020204" pitchFamily="34" charset="0"/>
            </a:endParaRPr>
          </a:p>
          <a:p>
            <a:r>
              <a:rPr lang="en-US" sz="2600" b="1" dirty="0">
                <a:latin typeface="Century Gothic" panose="020B0502020202020204" pitchFamily="34" charset="0"/>
              </a:rPr>
              <a:t>Effective transitions include four key connections:</a:t>
            </a:r>
          </a:p>
          <a:p>
            <a:pPr marL="800100" lvl="1" indent="-342900">
              <a:buFont typeface="Arial" panose="020B0604020202020204" pitchFamily="34" charset="0"/>
              <a:buChar char="•"/>
            </a:pPr>
            <a:r>
              <a:rPr lang="en-US" sz="2400" dirty="0">
                <a:latin typeface="Century Gothic" panose="020B0502020202020204" pitchFamily="34" charset="0"/>
              </a:rPr>
              <a:t>Child-School</a:t>
            </a:r>
          </a:p>
          <a:p>
            <a:pPr marL="800100" lvl="1" indent="-342900">
              <a:buFont typeface="Arial" panose="020B0604020202020204" pitchFamily="34" charset="0"/>
              <a:buChar char="•"/>
            </a:pPr>
            <a:r>
              <a:rPr lang="en-US" sz="2400" dirty="0">
                <a:latin typeface="Century Gothic" panose="020B0502020202020204" pitchFamily="34" charset="0"/>
              </a:rPr>
              <a:t>Family-School</a:t>
            </a:r>
          </a:p>
          <a:p>
            <a:pPr marL="800100" lvl="1" indent="-342900">
              <a:buFont typeface="Arial" panose="020B0604020202020204" pitchFamily="34" charset="0"/>
              <a:buChar char="•"/>
            </a:pPr>
            <a:r>
              <a:rPr lang="en-US" sz="2400" dirty="0">
                <a:latin typeface="Century Gothic" panose="020B0502020202020204" pitchFamily="34" charset="0"/>
              </a:rPr>
              <a:t>Program-School</a:t>
            </a:r>
          </a:p>
          <a:p>
            <a:pPr marL="800100" lvl="1" indent="-342900">
              <a:buFont typeface="Arial" panose="020B0604020202020204" pitchFamily="34" charset="0"/>
              <a:buChar char="•"/>
            </a:pPr>
            <a:r>
              <a:rPr lang="en-US" sz="2400" dirty="0">
                <a:latin typeface="Century Gothic" panose="020B0502020202020204" pitchFamily="34" charset="0"/>
              </a:rPr>
              <a:t>Community-School</a:t>
            </a:r>
          </a:p>
          <a:p>
            <a:endParaRPr lang="en-US" dirty="0">
              <a:latin typeface="Century Gothic" panose="020B0502020202020204" pitchFamily="34" charset="0"/>
            </a:endParaRPr>
          </a:p>
        </p:txBody>
      </p:sp>
      <p:pic>
        <p:nvPicPr>
          <p:cNvPr id="3" name="Picture 2" descr="A picture containing person, indoor, child, sitting&#10;&#10;Description automatically generated">
            <a:extLst>
              <a:ext uri="{FF2B5EF4-FFF2-40B4-BE49-F238E27FC236}">
                <a16:creationId xmlns:a16="http://schemas.microsoft.com/office/drawing/2014/main" id="{56BA78D7-D9DE-D24D-96EF-C8CD10B35C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34041" y="1487605"/>
            <a:ext cx="5131987" cy="4448769"/>
          </a:xfrm>
          <a:prstGeom prst="rect">
            <a:avLst/>
          </a:prstGeom>
        </p:spPr>
      </p:pic>
    </p:spTree>
    <p:extLst>
      <p:ext uri="{BB962C8B-B14F-4D97-AF65-F5344CB8AC3E}">
        <p14:creationId xmlns:p14="http://schemas.microsoft.com/office/powerpoint/2010/main" val="3340856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702" y="-29497"/>
            <a:ext cx="12238701" cy="6887497"/>
          </a:xfrm>
          <a:prstGeom prst="rect">
            <a:avLst/>
          </a:prstGeom>
        </p:spPr>
      </p:pic>
      <p:sp>
        <p:nvSpPr>
          <p:cNvPr id="6" name="Oval 5">
            <a:extLst>
              <a:ext uri="{FF2B5EF4-FFF2-40B4-BE49-F238E27FC236}">
                <a16:creationId xmlns:a16="http://schemas.microsoft.com/office/drawing/2014/main" id="{3032A7E0-6A5E-E142-853F-C3CFF2F9D7BA}"/>
              </a:ext>
              <a:ext uri="{C183D7F6-B498-43B3-948B-1728B52AA6E4}">
                <adec:decorative xmlns:adec="http://schemas.microsoft.com/office/drawing/2017/decorative" val="1"/>
              </a:ext>
            </a:extLst>
          </p:cNvPr>
          <p:cNvSpPr/>
          <p:nvPr/>
        </p:nvSpPr>
        <p:spPr>
          <a:xfrm>
            <a:off x="8333820" y="3099646"/>
            <a:ext cx="3468986" cy="3468986"/>
          </a:xfrm>
          <a:prstGeom prst="ellipse">
            <a:avLst/>
          </a:prstGeom>
          <a:solidFill>
            <a:schemeClr val="bg1"/>
          </a:solid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3">
            <a:extLst>
              <a:ext uri="{FF2B5EF4-FFF2-40B4-BE49-F238E27FC236}">
                <a16:creationId xmlns:a16="http://schemas.microsoft.com/office/drawing/2014/main" id="{93466F99-1851-1A49-94E1-BE8F2338EB6C}"/>
              </a:ext>
            </a:extLst>
          </p:cNvPr>
          <p:cNvSpPr txBox="1">
            <a:spLocks/>
          </p:cNvSpPr>
          <p:nvPr/>
        </p:nvSpPr>
        <p:spPr>
          <a:xfrm>
            <a:off x="8286430" y="3728177"/>
            <a:ext cx="3468986" cy="231890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cap="all">
                <a:solidFill>
                  <a:schemeClr val="tx1"/>
                </a:solidFill>
                <a:latin typeface="Century Gothic"/>
                <a:ea typeface="+mj-ea"/>
                <a:cs typeface="Century Gothic"/>
              </a:defRPr>
            </a:lvl1pPr>
          </a:lstStyle>
          <a:p>
            <a:pPr indent="111125"/>
            <a:r>
              <a:rPr lang="en-US" sz="4800" cap="none" dirty="0">
                <a:solidFill>
                  <a:srgbClr val="FF6600"/>
                </a:solidFill>
              </a:rPr>
              <a:t>Thank</a:t>
            </a:r>
          </a:p>
          <a:p>
            <a:pPr indent="111125"/>
            <a:r>
              <a:rPr lang="en-US" sz="4800" cap="none" dirty="0">
                <a:solidFill>
                  <a:srgbClr val="FF6600"/>
                </a:solidFill>
              </a:rPr>
              <a:t>You</a:t>
            </a:r>
          </a:p>
        </p:txBody>
      </p:sp>
    </p:spTree>
    <p:extLst>
      <p:ext uri="{BB962C8B-B14F-4D97-AF65-F5344CB8AC3E}">
        <p14:creationId xmlns:p14="http://schemas.microsoft.com/office/powerpoint/2010/main" val="546856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0"/>
          <a:stretch/>
        </p:blipFill>
        <p:spPr>
          <a:xfrm>
            <a:off x="-48355" y="1"/>
            <a:ext cx="12240355" cy="6857999"/>
          </a:xfrm>
          <a:prstGeom prst="rect">
            <a:avLst/>
          </a:prstGeom>
        </p:spPr>
      </p:pic>
      <p:sp>
        <p:nvSpPr>
          <p:cNvPr id="17" name="Oval 16">
            <a:extLst>
              <a:ext uri="{FF2B5EF4-FFF2-40B4-BE49-F238E27FC236}">
                <a16:creationId xmlns:a16="http://schemas.microsoft.com/office/drawing/2014/main" id="{88345856-8E14-F640-9E19-FF4C0815925B}"/>
              </a:ext>
              <a:ext uri="{C183D7F6-B498-43B3-948B-1728B52AA6E4}">
                <adec:decorative xmlns:adec="http://schemas.microsoft.com/office/drawing/2017/decorative" val="1"/>
              </a:ext>
            </a:extLst>
          </p:cNvPr>
          <p:cNvSpPr/>
          <p:nvPr/>
        </p:nvSpPr>
        <p:spPr>
          <a:xfrm>
            <a:off x="7816682" y="2676119"/>
            <a:ext cx="3496214" cy="3466084"/>
          </a:xfrm>
          <a:prstGeom prst="ellipse">
            <a:avLst/>
          </a:prstGeom>
          <a:solidFill>
            <a:schemeClr val="bg1"/>
          </a:solid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2600" dirty="0">
              <a:solidFill>
                <a:srgbClr val="FF6600"/>
              </a:solidFill>
              <a:latin typeface="Century Gothic"/>
              <a:cs typeface="Century Gothic"/>
            </a:endParaRPr>
          </a:p>
        </p:txBody>
      </p:sp>
      <p:sp>
        <p:nvSpPr>
          <p:cNvPr id="11" name="Title 3">
            <a:extLst>
              <a:ext uri="{FF2B5EF4-FFF2-40B4-BE49-F238E27FC236}">
                <a16:creationId xmlns:a16="http://schemas.microsoft.com/office/drawing/2014/main" id="{B8FBD850-F947-894F-BDE4-26716553E85A}"/>
              </a:ext>
            </a:extLst>
          </p:cNvPr>
          <p:cNvSpPr txBox="1">
            <a:spLocks/>
          </p:cNvSpPr>
          <p:nvPr/>
        </p:nvSpPr>
        <p:spPr>
          <a:xfrm>
            <a:off x="7816682" y="3249709"/>
            <a:ext cx="3468986" cy="231890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cap="all">
                <a:solidFill>
                  <a:schemeClr val="tx1"/>
                </a:solidFill>
                <a:latin typeface="Century Gothic"/>
                <a:ea typeface="+mj-ea"/>
                <a:cs typeface="Century Gothic"/>
              </a:defRPr>
            </a:lvl1pPr>
          </a:lstStyle>
          <a:p>
            <a:pPr indent="111125"/>
            <a:r>
              <a:rPr lang="en-US" sz="2800" cap="none" dirty="0">
                <a:solidFill>
                  <a:srgbClr val="FF6600"/>
                </a:solidFill>
              </a:rPr>
              <a:t>Why we are concerned about early transition experiences</a:t>
            </a:r>
          </a:p>
        </p:txBody>
      </p:sp>
    </p:spTree>
    <p:extLst>
      <p:ext uri="{BB962C8B-B14F-4D97-AF65-F5344CB8AC3E}">
        <p14:creationId xmlns:p14="http://schemas.microsoft.com/office/powerpoint/2010/main" val="519695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C9FAE3B-23F5-8C4A-8990-8C454BE8A463}"/>
              </a:ext>
            </a:extLst>
          </p:cNvPr>
          <p:cNvSpPr>
            <a:spLocks noGrp="1"/>
          </p:cNvSpPr>
          <p:nvPr>
            <p:ph type="body" sz="quarter" idx="14"/>
          </p:nvPr>
        </p:nvSpPr>
        <p:spPr/>
        <p:txBody>
          <a:bodyPr>
            <a:normAutofit fontScale="92500" lnSpcReduction="10000"/>
          </a:bodyPr>
          <a:lstStyle/>
          <a:p>
            <a:r>
              <a:rPr lang="en-US" dirty="0"/>
              <a:t>Early School Experiences Matter: Teacher-Child</a:t>
            </a:r>
          </a:p>
        </p:txBody>
      </p:sp>
      <p:sp>
        <p:nvSpPr>
          <p:cNvPr id="2" name="Content Placeholder 1"/>
          <p:cNvSpPr>
            <a:spLocks noGrp="1"/>
          </p:cNvSpPr>
          <p:nvPr>
            <p:ph type="body" sz="quarter" idx="10"/>
          </p:nvPr>
        </p:nvSpPr>
        <p:spPr>
          <a:xfrm>
            <a:off x="660580" y="2151528"/>
            <a:ext cx="5991507" cy="3585883"/>
          </a:xfrm>
        </p:spPr>
        <p:txBody>
          <a:bodyPr>
            <a:noAutofit/>
          </a:bodyPr>
          <a:lstStyle/>
          <a:p>
            <a:pPr marL="0" indent="0">
              <a:lnSpc>
                <a:spcPct val="100000"/>
              </a:lnSpc>
              <a:spcBef>
                <a:spcPts val="0"/>
              </a:spcBef>
              <a:spcAft>
                <a:spcPts val="600"/>
              </a:spcAft>
              <a:buNone/>
            </a:pPr>
            <a:r>
              <a:rPr lang="en-US" b="1" dirty="0">
                <a:latin typeface="Century Gothic" panose="020B0502020202020204" pitchFamily="34" charset="0"/>
              </a:rPr>
              <a:t>Kindergarten teacher-child relationships predict:</a:t>
            </a:r>
          </a:p>
          <a:p>
            <a:pPr lvl="1">
              <a:lnSpc>
                <a:spcPct val="100000"/>
              </a:lnSpc>
              <a:spcBef>
                <a:spcPts val="1200"/>
              </a:spcBef>
              <a:spcAft>
                <a:spcPts val="600"/>
              </a:spcAft>
            </a:pPr>
            <a:r>
              <a:rPr lang="en-US" sz="2400" dirty="0">
                <a:latin typeface="Century Gothic" panose="020B0502020202020204" pitchFamily="34" charset="0"/>
              </a:rPr>
              <a:t>Academic and behavior outcomes through eighth grade, particularly for children with behavior problems in kindergarten.</a:t>
            </a:r>
          </a:p>
          <a:p>
            <a:pPr marL="457200" lvl="1" indent="0">
              <a:buNone/>
            </a:pPr>
            <a:endParaRPr lang="en-US" sz="2400" dirty="0">
              <a:latin typeface="Century Gothic" panose="020B0502020202020204" pitchFamily="34" charset="0"/>
              <a:cs typeface="Arial"/>
            </a:endParaRPr>
          </a:p>
          <a:p>
            <a:pPr lvl="1"/>
            <a:endParaRPr lang="en-US" sz="2400" dirty="0">
              <a:latin typeface="Century Gothic" panose="020B0502020202020204" pitchFamily="34" charset="0"/>
            </a:endParaRPr>
          </a:p>
        </p:txBody>
      </p:sp>
      <p:pic>
        <p:nvPicPr>
          <p:cNvPr id="5" name="Picture 4">
            <a:extLst>
              <a:ext uri="{FF2B5EF4-FFF2-40B4-BE49-F238E27FC236}">
                <a16:creationId xmlns:a16="http://schemas.microsoft.com/office/drawing/2014/main" id="{851B01C9-C973-B044-994A-5B6308B5BF98}"/>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81010" y="1206719"/>
            <a:ext cx="4239810" cy="5076756"/>
          </a:xfrm>
          <a:prstGeom prst="rect">
            <a:avLst/>
          </a:prstGeom>
        </p:spPr>
      </p:pic>
    </p:spTree>
    <p:extLst>
      <p:ext uri="{BB962C8B-B14F-4D97-AF65-F5344CB8AC3E}">
        <p14:creationId xmlns:p14="http://schemas.microsoft.com/office/powerpoint/2010/main" val="5816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0" y="2097859"/>
            <a:ext cx="5518245" cy="3884140"/>
          </a:xfrm>
          <a:prstGeom prst="rect">
            <a:avLst/>
          </a:prstGeom>
          <a:noFill/>
        </p:spPr>
        <p:txBody>
          <a:bodyPr wrap="square" rtlCol="0">
            <a:spAutoFit/>
          </a:bodyPr>
          <a:lstStyle/>
          <a:p>
            <a:pPr lvl="1" algn="l" eaLnBrk="1" hangingPunct="1">
              <a:lnSpc>
                <a:spcPct val="120000"/>
              </a:lnSpc>
              <a:defRPr/>
            </a:pPr>
            <a:r>
              <a:rPr lang="en-US" sz="2400" b="1" dirty="0">
                <a:latin typeface="Century Gothic" panose="020B0502020202020204" pitchFamily="34" charset="0"/>
                <a:cs typeface="Century Gothic"/>
              </a:rPr>
              <a:t>At the beginning of kindergarten:</a:t>
            </a:r>
          </a:p>
          <a:p>
            <a:pPr marL="800100" lvl="1" indent="-342900">
              <a:lnSpc>
                <a:spcPct val="120000"/>
              </a:lnSpc>
              <a:buFont typeface="Arial"/>
              <a:buChar char="•"/>
              <a:defRPr/>
            </a:pPr>
            <a:r>
              <a:rPr lang="en-US" sz="2400" dirty="0">
                <a:latin typeface="Century Gothic" panose="020B0502020202020204" pitchFamily="34" charset="0"/>
                <a:cs typeface="Century Gothic"/>
              </a:rPr>
              <a:t>Greater frustration tolerance</a:t>
            </a:r>
          </a:p>
          <a:p>
            <a:pPr marL="800100" lvl="1" indent="-342900">
              <a:lnSpc>
                <a:spcPct val="120000"/>
              </a:lnSpc>
              <a:buFont typeface="Arial"/>
              <a:buChar char="•"/>
              <a:defRPr/>
            </a:pPr>
            <a:r>
              <a:rPr lang="en-US" sz="2400" dirty="0">
                <a:latin typeface="Century Gothic" panose="020B0502020202020204" pitchFamily="34" charset="0"/>
                <a:cs typeface="Century Gothic"/>
              </a:rPr>
              <a:t>Better social skills</a:t>
            </a:r>
          </a:p>
          <a:p>
            <a:pPr marL="800100" lvl="1" indent="-342900">
              <a:lnSpc>
                <a:spcPct val="120000"/>
              </a:lnSpc>
              <a:buFont typeface="Arial"/>
              <a:buChar char="•"/>
              <a:defRPr/>
            </a:pPr>
            <a:r>
              <a:rPr lang="en-US" sz="2400" dirty="0">
                <a:latin typeface="Century Gothic" panose="020B0502020202020204" pitchFamily="34" charset="0"/>
                <a:cs typeface="Century Gothic"/>
              </a:rPr>
              <a:t>Fewer conduct problems</a:t>
            </a:r>
          </a:p>
          <a:p>
            <a:pPr marL="800100" lvl="1" indent="-342900">
              <a:lnSpc>
                <a:spcPct val="120000"/>
              </a:lnSpc>
              <a:buFont typeface="Arial"/>
              <a:buChar char="•"/>
              <a:defRPr/>
            </a:pPr>
            <a:r>
              <a:rPr lang="en-US" sz="2400" dirty="0">
                <a:latin typeface="Century Gothic" panose="020B0502020202020204" pitchFamily="34" charset="0"/>
                <a:cs typeface="Century Gothic"/>
              </a:rPr>
              <a:t>Fewer learning problems</a:t>
            </a:r>
          </a:p>
          <a:p>
            <a:pPr marL="800100" lvl="1" indent="-342900">
              <a:lnSpc>
                <a:spcPct val="120000"/>
              </a:lnSpc>
              <a:buFont typeface="Arial"/>
              <a:buChar char="•"/>
              <a:defRPr/>
            </a:pPr>
            <a:r>
              <a:rPr lang="en-US" sz="2400" dirty="0">
                <a:latin typeface="Century Gothic" panose="020B0502020202020204" pitchFamily="34" charset="0"/>
                <a:cs typeface="Century Gothic"/>
              </a:rPr>
              <a:t>More positive approaches to learning</a:t>
            </a:r>
          </a:p>
          <a:p>
            <a:endParaRPr lang="en-US" dirty="0"/>
          </a:p>
        </p:txBody>
      </p:sp>
      <p:pic>
        <p:nvPicPr>
          <p:cNvPr id="8" name="Picture 7">
            <a:extLst>
              <a:ext uri="{FF2B5EF4-FFF2-40B4-BE49-F238E27FC236}">
                <a16:creationId xmlns:a16="http://schemas.microsoft.com/office/drawing/2014/main" id="{C64984B0-106E-F348-A9EF-DC61A9DF7D7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4883" y="1392072"/>
            <a:ext cx="4321388" cy="4321388"/>
          </a:xfrm>
          <a:prstGeom prst="rect">
            <a:avLst/>
          </a:prstGeom>
        </p:spPr>
      </p:pic>
      <p:sp>
        <p:nvSpPr>
          <p:cNvPr id="5" name="TextBox 4"/>
          <p:cNvSpPr txBox="1"/>
          <p:nvPr/>
        </p:nvSpPr>
        <p:spPr>
          <a:xfrm>
            <a:off x="2567709" y="2241740"/>
            <a:ext cx="2059709" cy="1569660"/>
          </a:xfrm>
          <a:prstGeom prst="rect">
            <a:avLst/>
          </a:prstGeom>
          <a:noFill/>
        </p:spPr>
        <p:txBody>
          <a:bodyPr wrap="square" rtlCol="0">
            <a:spAutoFit/>
          </a:bodyPr>
          <a:lstStyle/>
          <a:p>
            <a:pPr algn="ctr"/>
            <a:r>
              <a:rPr lang="en-US" sz="2400" b="1" dirty="0">
                <a:solidFill>
                  <a:schemeClr val="bg1"/>
                </a:solidFill>
                <a:cs typeface="Century Gothic"/>
              </a:rPr>
              <a:t>More kindergarten transition practices</a:t>
            </a:r>
          </a:p>
        </p:txBody>
      </p:sp>
      <p:sp>
        <p:nvSpPr>
          <p:cNvPr id="6" name="TextBox 5"/>
          <p:cNvSpPr txBox="1">
            <a:spLocks noChangeArrowheads="1"/>
          </p:cNvSpPr>
          <p:nvPr/>
        </p:nvSpPr>
        <p:spPr bwMode="auto">
          <a:xfrm>
            <a:off x="5063766" y="3577967"/>
            <a:ext cx="1114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5400" dirty="0"/>
              <a:t>=</a:t>
            </a:r>
          </a:p>
        </p:txBody>
      </p:sp>
      <p:sp>
        <p:nvSpPr>
          <p:cNvPr id="9" name="Content Placeholder 5"/>
          <p:cNvSpPr txBox="1">
            <a:spLocks/>
          </p:cNvSpPr>
          <p:nvPr/>
        </p:nvSpPr>
        <p:spPr bwMode="auto">
          <a:xfrm>
            <a:off x="7905949" y="6593802"/>
            <a:ext cx="2567066" cy="30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Century Gothic"/>
                <a:ea typeface="ＭＳ Ｐゴシック" charset="0"/>
                <a:cs typeface="Century Gothic"/>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Century Gothic"/>
                <a:ea typeface="ＭＳ Ｐゴシック" charset="0"/>
                <a:cs typeface="Century Gothic"/>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Century Gothic"/>
                <a:ea typeface="ＭＳ Ｐゴシック" charset="0"/>
                <a:cs typeface="Century Gothic"/>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Century Gothic"/>
                <a:ea typeface="ＭＳ Ｐゴシック" charset="0"/>
                <a:cs typeface="Century Gothic"/>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Century Gothic"/>
                <a:ea typeface="ＭＳ Ｐゴシック"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90000"/>
              </a:lnSpc>
              <a:buNone/>
              <a:defRPr/>
            </a:pPr>
            <a:r>
              <a:rPr lang="en-US" sz="1100" dirty="0">
                <a:latin typeface="Century Gothic" panose="020B0502020202020204" pitchFamily="34" charset="0"/>
              </a:rPr>
              <a:t>NCEDL, 1,000 children, 250 schools</a:t>
            </a:r>
          </a:p>
        </p:txBody>
      </p:sp>
      <p:pic>
        <p:nvPicPr>
          <p:cNvPr id="10" name="Picture 9">
            <a:extLst>
              <a:ext uri="{FF2B5EF4-FFF2-40B4-BE49-F238E27FC236}">
                <a16:creationId xmlns:a16="http://schemas.microsoft.com/office/drawing/2014/main" id="{9FDAA270-E1EC-BA41-9DD0-B4C19BC0DC1F}"/>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1416803" flipH="1">
            <a:off x="893664" y="2513206"/>
            <a:ext cx="2384493" cy="4322064"/>
          </a:xfrm>
          <a:prstGeom prst="rect">
            <a:avLst/>
          </a:prstGeom>
        </p:spPr>
      </p:pic>
      <p:sp>
        <p:nvSpPr>
          <p:cNvPr id="4" name="Text Placeholder 3">
            <a:extLst>
              <a:ext uri="{FF2B5EF4-FFF2-40B4-BE49-F238E27FC236}">
                <a16:creationId xmlns:a16="http://schemas.microsoft.com/office/drawing/2014/main" id="{5428B021-63BD-AB4C-9363-3975B7EEF70A}"/>
              </a:ext>
            </a:extLst>
          </p:cNvPr>
          <p:cNvSpPr>
            <a:spLocks noGrp="1"/>
          </p:cNvSpPr>
          <p:nvPr>
            <p:ph type="body" sz="quarter" idx="14"/>
          </p:nvPr>
        </p:nvSpPr>
        <p:spPr/>
        <p:txBody>
          <a:bodyPr>
            <a:normAutofit fontScale="92500" lnSpcReduction="10000"/>
          </a:bodyPr>
          <a:lstStyle/>
          <a:p>
            <a:r>
              <a:rPr lang="en-US" dirty="0"/>
              <a:t>Transition Activities and Positive Outcomes</a:t>
            </a:r>
          </a:p>
        </p:txBody>
      </p:sp>
    </p:spTree>
    <p:extLst>
      <p:ext uri="{BB962C8B-B14F-4D97-AF65-F5344CB8AC3E}">
        <p14:creationId xmlns:p14="http://schemas.microsoft.com/office/powerpoint/2010/main" val="2211269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B7D2E05-7360-2F42-8EFC-230F227AD716}"/>
              </a:ext>
            </a:extLst>
          </p:cNvPr>
          <p:cNvSpPr>
            <a:spLocks noGrp="1"/>
          </p:cNvSpPr>
          <p:nvPr>
            <p:ph type="body" sz="quarter" idx="14"/>
          </p:nvPr>
        </p:nvSpPr>
        <p:spPr/>
        <p:txBody>
          <a:bodyPr>
            <a:normAutofit fontScale="92500" lnSpcReduction="10000"/>
          </a:bodyPr>
          <a:lstStyle/>
          <a:p>
            <a:r>
              <a:rPr lang="en-US" dirty="0"/>
              <a:t>Social Emotional Development in Kindergarten</a:t>
            </a:r>
          </a:p>
        </p:txBody>
      </p:sp>
      <p:sp>
        <p:nvSpPr>
          <p:cNvPr id="7" name="TextBox 6"/>
          <p:cNvSpPr txBox="1"/>
          <p:nvPr/>
        </p:nvSpPr>
        <p:spPr>
          <a:xfrm>
            <a:off x="6637790" y="2179254"/>
            <a:ext cx="4753464" cy="3323987"/>
          </a:xfrm>
          <a:prstGeom prst="rect">
            <a:avLst/>
          </a:prstGeom>
          <a:noFill/>
        </p:spPr>
        <p:txBody>
          <a:bodyPr wrap="square" rtlCol="0">
            <a:spAutoFit/>
          </a:bodyPr>
          <a:lstStyle/>
          <a:p>
            <a:r>
              <a:rPr lang="en-US" sz="2400" b="1" dirty="0">
                <a:latin typeface="Century Gothic" panose="020B0502020202020204" pitchFamily="34" charset="0"/>
              </a:rPr>
              <a:t>Social-emotional skills in kindergarten are related to key young adult outcomes:</a:t>
            </a:r>
          </a:p>
          <a:p>
            <a:pPr marL="342900" indent="-342900">
              <a:buFont typeface="Arial" panose="020B0604020202020204" pitchFamily="34" charset="0"/>
              <a:buChar char="•"/>
            </a:pPr>
            <a:r>
              <a:rPr lang="en-US" sz="2400" dirty="0">
                <a:latin typeface="Century Gothic" panose="020B0502020202020204" pitchFamily="34" charset="0"/>
              </a:rPr>
              <a:t>Education,</a:t>
            </a:r>
          </a:p>
          <a:p>
            <a:pPr marL="342900" indent="-342900">
              <a:buFont typeface="Arial" panose="020B0604020202020204" pitchFamily="34" charset="0"/>
              <a:buChar char="•"/>
            </a:pPr>
            <a:r>
              <a:rPr lang="en-US" sz="2400" dirty="0">
                <a:latin typeface="Century Gothic" panose="020B0502020202020204" pitchFamily="34" charset="0"/>
              </a:rPr>
              <a:t>Employment, </a:t>
            </a:r>
          </a:p>
          <a:p>
            <a:pPr marL="342900" indent="-342900">
              <a:buFont typeface="Arial" panose="020B0604020202020204" pitchFamily="34" charset="0"/>
              <a:buChar char="•"/>
            </a:pPr>
            <a:r>
              <a:rPr lang="en-US" sz="2400" dirty="0">
                <a:latin typeface="Century Gothic" panose="020B0502020202020204" pitchFamily="34" charset="0"/>
              </a:rPr>
              <a:t>Criminal activity,</a:t>
            </a:r>
          </a:p>
          <a:p>
            <a:pPr marL="342900" indent="-342900">
              <a:buFont typeface="Arial" panose="020B0604020202020204" pitchFamily="34" charset="0"/>
              <a:buChar char="•"/>
            </a:pPr>
            <a:r>
              <a:rPr lang="en-US" sz="2400" dirty="0">
                <a:latin typeface="Century Gothic" panose="020B0502020202020204" pitchFamily="34" charset="0"/>
              </a:rPr>
              <a:t>Substance use, and</a:t>
            </a:r>
          </a:p>
          <a:p>
            <a:pPr marL="342900" indent="-342900">
              <a:buFont typeface="Arial" panose="020B0604020202020204" pitchFamily="34" charset="0"/>
              <a:buChar char="•"/>
            </a:pPr>
            <a:r>
              <a:rPr lang="en-US" sz="2400" dirty="0">
                <a:latin typeface="Century Gothic" panose="020B0502020202020204" pitchFamily="34" charset="0"/>
              </a:rPr>
              <a:t>Mental health.</a:t>
            </a:r>
          </a:p>
          <a:p>
            <a:endParaRPr lang="en-US" dirty="0">
              <a:latin typeface="Century Gothic" panose="020B0502020202020204" pitchFamily="34" charset="0"/>
            </a:endParaRPr>
          </a:p>
        </p:txBody>
      </p:sp>
      <p:sp>
        <p:nvSpPr>
          <p:cNvPr id="5" name="TextBox 1">
            <a:extLst>
              <a:ext uri="{FF2B5EF4-FFF2-40B4-BE49-F238E27FC236}">
                <a16:creationId xmlns:a16="http://schemas.microsoft.com/office/drawing/2014/main" id="{0F5A2CDC-CD8D-8C40-A78A-82C03A44C5F3}"/>
              </a:ext>
            </a:extLst>
          </p:cNvPr>
          <p:cNvSpPr txBox="1">
            <a:spLocks noChangeArrowheads="1"/>
          </p:cNvSpPr>
          <p:nvPr/>
        </p:nvSpPr>
        <p:spPr bwMode="auto">
          <a:xfrm>
            <a:off x="6652087" y="6158628"/>
            <a:ext cx="26799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dirty="0">
                <a:latin typeface="+mj-lt"/>
              </a:rPr>
              <a:t>Jones, Greenberg &amp; Crowley, 2015</a:t>
            </a:r>
          </a:p>
        </p:txBody>
      </p:sp>
      <p:pic>
        <p:nvPicPr>
          <p:cNvPr id="8" name="Content Placeholder 5">
            <a:extLst>
              <a:ext uri="{FF2B5EF4-FFF2-40B4-BE49-F238E27FC236}">
                <a16:creationId xmlns:a16="http://schemas.microsoft.com/office/drawing/2014/main" id="{D6B761F0-39F5-784C-A3D3-8FA95726BAD7}"/>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214"/>
          <a:stretch/>
        </p:blipFill>
        <p:spPr>
          <a:xfrm>
            <a:off x="159236" y="1123371"/>
            <a:ext cx="6353048" cy="5189145"/>
          </a:xfrm>
          <a:prstGeom prst="rect">
            <a:avLst/>
          </a:prstGeom>
        </p:spPr>
      </p:pic>
    </p:spTree>
    <p:extLst>
      <p:ext uri="{BB962C8B-B14F-4D97-AF65-F5344CB8AC3E}">
        <p14:creationId xmlns:p14="http://schemas.microsoft.com/office/powerpoint/2010/main" val="2110121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0DF21-6DB4-BD4C-A2C9-B7E14BF09C88}"/>
              </a:ext>
            </a:extLst>
          </p:cNvPr>
          <p:cNvSpPr>
            <a:spLocks noGrp="1"/>
          </p:cNvSpPr>
          <p:nvPr>
            <p:ph type="body" sz="quarter" idx="14"/>
          </p:nvPr>
        </p:nvSpPr>
        <p:spPr/>
        <p:txBody>
          <a:bodyPr>
            <a:normAutofit fontScale="92500" lnSpcReduction="10000"/>
          </a:bodyPr>
          <a:lstStyle/>
          <a:p>
            <a:r>
              <a:rPr lang="en-US" dirty="0"/>
              <a:t>Transition Practices and School Success</a:t>
            </a:r>
          </a:p>
        </p:txBody>
      </p:sp>
      <p:sp>
        <p:nvSpPr>
          <p:cNvPr id="74755" name="Content Placeholder 5"/>
          <p:cNvSpPr>
            <a:spLocks noGrp="1"/>
          </p:cNvSpPr>
          <p:nvPr>
            <p:ph type="body" sz="quarter" idx="10"/>
          </p:nvPr>
        </p:nvSpPr>
        <p:spPr>
          <a:xfrm>
            <a:off x="3246358" y="1152932"/>
            <a:ext cx="5699284" cy="916465"/>
          </a:xfrm>
        </p:spPr>
        <p:txBody>
          <a:bodyPr>
            <a:noAutofit/>
          </a:bodyPr>
          <a:lstStyle/>
          <a:p>
            <a:pPr marL="0" indent="0" algn="ctr">
              <a:buNone/>
              <a:defRPr/>
            </a:pPr>
            <a:r>
              <a:rPr lang="en-US" sz="2400" b="1" dirty="0"/>
              <a:t>Early Childhood Longitudinal Study </a:t>
            </a:r>
          </a:p>
          <a:p>
            <a:pPr marL="0" indent="0" algn="ctr">
              <a:buNone/>
              <a:defRPr/>
            </a:pPr>
            <a:r>
              <a:rPr lang="en-US" sz="2000" dirty="0">
                <a:latin typeface="Century Gothic" panose="020B0502020202020204" pitchFamily="34" charset="0"/>
              </a:rPr>
              <a:t>17,212 children, 992 schools</a:t>
            </a:r>
          </a:p>
        </p:txBody>
      </p:sp>
      <p:sp>
        <p:nvSpPr>
          <p:cNvPr id="10" name="TextBox 9"/>
          <p:cNvSpPr txBox="1">
            <a:spLocks noChangeArrowheads="1"/>
          </p:cNvSpPr>
          <p:nvPr/>
        </p:nvSpPr>
        <p:spPr bwMode="auto">
          <a:xfrm>
            <a:off x="5619861" y="4018874"/>
            <a:ext cx="1114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5400" dirty="0"/>
              <a:t>=</a:t>
            </a:r>
          </a:p>
        </p:txBody>
      </p:sp>
      <p:sp>
        <p:nvSpPr>
          <p:cNvPr id="3" name="Rectangle 2"/>
          <p:cNvSpPr/>
          <p:nvPr/>
        </p:nvSpPr>
        <p:spPr>
          <a:xfrm>
            <a:off x="7972456" y="6247690"/>
            <a:ext cx="2642455" cy="307777"/>
          </a:xfrm>
          <a:prstGeom prst="rect">
            <a:avLst/>
          </a:prstGeom>
        </p:spPr>
        <p:txBody>
          <a:bodyPr wrap="none">
            <a:spAutoFit/>
          </a:bodyPr>
          <a:lstStyle/>
          <a:p>
            <a:pPr eaLnBrk="1" hangingPunct="1">
              <a:defRPr/>
            </a:pPr>
            <a:r>
              <a:rPr lang="en-US" sz="1400" dirty="0">
                <a:latin typeface="+mj-lt"/>
                <a:cs typeface="Arial" panose="020B0604020202020204" pitchFamily="34" charset="0"/>
              </a:rPr>
              <a:t>Schulting, Malone, &amp; Dodge, 2005</a:t>
            </a:r>
          </a:p>
        </p:txBody>
      </p:sp>
      <p:grpSp>
        <p:nvGrpSpPr>
          <p:cNvPr id="17" name="Group 16">
            <a:extLst>
              <a:ext uri="{FF2B5EF4-FFF2-40B4-BE49-F238E27FC236}">
                <a16:creationId xmlns:a16="http://schemas.microsoft.com/office/drawing/2014/main" id="{FF7649E5-FC4B-424E-8FDC-176687B839F8}"/>
              </a:ext>
              <a:ext uri="{C183D7F6-B498-43B3-948B-1728B52AA6E4}">
                <adec:decorative xmlns:adec="http://schemas.microsoft.com/office/drawing/2017/decorative" val="1"/>
              </a:ext>
            </a:extLst>
          </p:cNvPr>
          <p:cNvGrpSpPr/>
          <p:nvPr/>
        </p:nvGrpSpPr>
        <p:grpSpPr>
          <a:xfrm>
            <a:off x="6707798" y="1442583"/>
            <a:ext cx="4482279" cy="4906662"/>
            <a:chOff x="6393898" y="1674597"/>
            <a:chExt cx="4482279" cy="4906662"/>
          </a:xfrm>
        </p:grpSpPr>
        <p:pic>
          <p:nvPicPr>
            <p:cNvPr id="16" name="Picture 15">
              <a:extLst>
                <a:ext uri="{FF2B5EF4-FFF2-40B4-BE49-F238E27FC236}">
                  <a16:creationId xmlns:a16="http://schemas.microsoft.com/office/drawing/2014/main" id="{16EF8582-7109-1648-8450-51C6F83C85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3898" y="1674597"/>
              <a:ext cx="4285269" cy="4285269"/>
            </a:xfrm>
            <a:prstGeom prst="rect">
              <a:avLst/>
            </a:prstGeom>
          </p:spPr>
        </p:pic>
        <p:sp>
          <p:nvSpPr>
            <p:cNvPr id="9" name="TextBox 8"/>
            <p:cNvSpPr txBox="1">
              <a:spLocks noChangeArrowheads="1"/>
            </p:cNvSpPr>
            <p:nvPr/>
          </p:nvSpPr>
          <p:spPr bwMode="auto">
            <a:xfrm>
              <a:off x="7589030" y="2598032"/>
              <a:ext cx="183217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2400" b="1" dirty="0">
                  <a:solidFill>
                    <a:schemeClr val="bg1"/>
                  </a:solidFill>
                  <a:latin typeface="+mn-lt"/>
                  <a:cs typeface="Century Gothic"/>
                </a:rPr>
                <a:t>Spring</a:t>
              </a:r>
              <a:br>
                <a:rPr lang="en-US" sz="2400" b="1" dirty="0">
                  <a:solidFill>
                    <a:schemeClr val="bg1"/>
                  </a:solidFill>
                  <a:latin typeface="+mn-lt"/>
                  <a:cs typeface="Century Gothic"/>
                </a:rPr>
              </a:br>
              <a:r>
                <a:rPr lang="en-US" sz="2400" b="1" dirty="0">
                  <a:solidFill>
                    <a:schemeClr val="bg1"/>
                  </a:solidFill>
                  <a:latin typeface="+mn-lt"/>
                  <a:cs typeface="Century Gothic"/>
                </a:rPr>
                <a:t>Kindergarten Academic Skills</a:t>
              </a:r>
            </a:p>
          </p:txBody>
        </p:sp>
        <p:pic>
          <p:nvPicPr>
            <p:cNvPr id="4" name="Picture 3">
              <a:extLst>
                <a:ext uri="{FF2B5EF4-FFF2-40B4-BE49-F238E27FC236}">
                  <a16:creationId xmlns:a16="http://schemas.microsoft.com/office/drawing/2014/main" id="{BFF6DE4C-D380-D949-B607-1C206A15C9E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20830" y="2842263"/>
              <a:ext cx="2855347" cy="3738996"/>
            </a:xfrm>
            <a:prstGeom prst="rect">
              <a:avLst/>
            </a:prstGeom>
          </p:spPr>
        </p:pic>
      </p:grpSp>
      <p:grpSp>
        <p:nvGrpSpPr>
          <p:cNvPr id="8" name="Group 7">
            <a:extLst>
              <a:ext uri="{FF2B5EF4-FFF2-40B4-BE49-F238E27FC236}">
                <a16:creationId xmlns:a16="http://schemas.microsoft.com/office/drawing/2014/main" id="{BF413C9B-B78B-FA47-9C7F-FC9B81F9FE25}"/>
              </a:ext>
              <a:ext uri="{C183D7F6-B498-43B3-948B-1728B52AA6E4}">
                <adec:decorative xmlns:adec="http://schemas.microsoft.com/office/drawing/2017/decorative" val="1"/>
              </a:ext>
            </a:extLst>
          </p:cNvPr>
          <p:cNvGrpSpPr/>
          <p:nvPr/>
        </p:nvGrpSpPr>
        <p:grpSpPr>
          <a:xfrm>
            <a:off x="1171343" y="1442583"/>
            <a:ext cx="4631658" cy="4640248"/>
            <a:chOff x="1132913" y="1674597"/>
            <a:chExt cx="4631658" cy="4640248"/>
          </a:xfrm>
        </p:grpSpPr>
        <p:pic>
          <p:nvPicPr>
            <p:cNvPr id="12" name="Picture 11">
              <a:extLst>
                <a:ext uri="{FF2B5EF4-FFF2-40B4-BE49-F238E27FC236}">
                  <a16:creationId xmlns:a16="http://schemas.microsoft.com/office/drawing/2014/main" id="{DB4B2F5D-B250-F748-AFC5-F4EBE295C0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9302" y="1674597"/>
              <a:ext cx="4285269" cy="4285269"/>
            </a:xfrm>
            <a:prstGeom prst="rect">
              <a:avLst/>
            </a:prstGeom>
          </p:spPr>
        </p:pic>
        <p:sp>
          <p:nvSpPr>
            <p:cNvPr id="47113" name="TextBox 10"/>
            <p:cNvSpPr txBox="1">
              <a:spLocks noChangeArrowheads="1"/>
            </p:cNvSpPr>
            <p:nvPr/>
          </p:nvSpPr>
          <p:spPr bwMode="auto">
            <a:xfrm>
              <a:off x="2559717" y="2684088"/>
              <a:ext cx="189585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2400" b="1" dirty="0">
                  <a:solidFill>
                    <a:schemeClr val="bg1"/>
                  </a:solidFill>
                  <a:latin typeface="+mn-lt"/>
                  <a:cs typeface="Century Gothic"/>
                </a:rPr>
                <a:t>Kindergarten Transition</a:t>
              </a:r>
            </a:p>
            <a:p>
              <a:pPr algn="ctr" eaLnBrk="1" hangingPunct="1"/>
              <a:r>
                <a:rPr lang="en-US" sz="2400" b="1" dirty="0">
                  <a:solidFill>
                    <a:schemeClr val="bg1"/>
                  </a:solidFill>
                  <a:latin typeface="+mn-lt"/>
                  <a:cs typeface="Century Gothic"/>
                </a:rPr>
                <a:t>Practices</a:t>
              </a:r>
            </a:p>
            <a:p>
              <a:pPr eaLnBrk="1" hangingPunct="1"/>
              <a:endParaRPr lang="en-US" b="1" dirty="0">
                <a:solidFill>
                  <a:schemeClr val="bg1"/>
                </a:solidFill>
                <a:latin typeface="Century Gothic"/>
                <a:cs typeface="Century Gothic"/>
              </a:endParaRPr>
            </a:p>
          </p:txBody>
        </p:sp>
        <p:pic>
          <p:nvPicPr>
            <p:cNvPr id="14" name="Picture 13">
              <a:extLst>
                <a:ext uri="{FF2B5EF4-FFF2-40B4-BE49-F238E27FC236}">
                  <a16:creationId xmlns:a16="http://schemas.microsoft.com/office/drawing/2014/main" id="{BCFB2CF1-01C8-2648-ADBE-0F43A2C64CE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9194"/>
            <a:stretch/>
          </p:blipFill>
          <p:spPr>
            <a:xfrm rot="21367948" flipH="1">
              <a:off x="1132913" y="3164025"/>
              <a:ext cx="2406176" cy="3150820"/>
            </a:xfrm>
            <a:prstGeom prst="rect">
              <a:avLst/>
            </a:prstGeom>
          </p:spPr>
        </p:pic>
      </p:grpSp>
    </p:spTree>
    <p:extLst>
      <p:ext uri="{BB962C8B-B14F-4D97-AF65-F5344CB8AC3E}">
        <p14:creationId xmlns:p14="http://schemas.microsoft.com/office/powerpoint/2010/main" val="3429007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2A9DAD-834D-5349-A932-CCB307F60E8D}"/>
              </a:ext>
            </a:extLst>
          </p:cNvPr>
          <p:cNvSpPr>
            <a:spLocks noGrp="1"/>
          </p:cNvSpPr>
          <p:nvPr>
            <p:ph type="body" sz="quarter" idx="14"/>
          </p:nvPr>
        </p:nvSpPr>
        <p:spPr/>
        <p:txBody>
          <a:bodyPr>
            <a:normAutofit fontScale="92500" lnSpcReduction="10000"/>
          </a:bodyPr>
          <a:lstStyle/>
          <a:p>
            <a:r>
              <a:rPr lang="en-US" dirty="0"/>
              <a:t>Kindergarten Achievement</a:t>
            </a:r>
          </a:p>
        </p:txBody>
      </p:sp>
      <p:sp>
        <p:nvSpPr>
          <p:cNvPr id="3" name="Content Placeholder 2"/>
          <p:cNvSpPr>
            <a:spLocks noGrp="1"/>
          </p:cNvSpPr>
          <p:nvPr>
            <p:ph type="body" sz="quarter" idx="10"/>
          </p:nvPr>
        </p:nvSpPr>
        <p:spPr>
          <a:xfrm>
            <a:off x="6096000" y="1646478"/>
            <a:ext cx="5253319" cy="5211522"/>
          </a:xfrm>
        </p:spPr>
        <p:txBody>
          <a:bodyPr>
            <a:normAutofit/>
          </a:bodyPr>
          <a:lstStyle/>
          <a:p>
            <a:pPr marL="0" indent="0">
              <a:lnSpc>
                <a:spcPct val="100000"/>
              </a:lnSpc>
              <a:buNone/>
            </a:pPr>
            <a:r>
              <a:rPr lang="en-US" b="1" dirty="0">
                <a:latin typeface="Century Gothic" panose="020B0502020202020204" pitchFamily="34" charset="0"/>
              </a:rPr>
              <a:t>Kindergarten achievement scores are highly correlated with: </a:t>
            </a:r>
          </a:p>
          <a:p>
            <a:pPr marL="342900" indent="-342900">
              <a:lnSpc>
                <a:spcPct val="100000"/>
              </a:lnSpc>
              <a:buFont typeface="Arial" panose="020B0604020202020204" pitchFamily="34" charset="0"/>
              <a:buChar char="•"/>
            </a:pPr>
            <a:r>
              <a:rPr lang="en-US" dirty="0">
                <a:latin typeface="Century Gothic" panose="020B0502020202020204" pitchFamily="34" charset="0"/>
              </a:rPr>
              <a:t>Earnings at age 27,</a:t>
            </a:r>
          </a:p>
          <a:p>
            <a:pPr marL="342900" indent="-342900">
              <a:lnSpc>
                <a:spcPct val="100000"/>
              </a:lnSpc>
              <a:buFont typeface="Arial" panose="020B0604020202020204" pitchFamily="34" charset="0"/>
              <a:buChar char="•"/>
            </a:pPr>
            <a:r>
              <a:rPr lang="en-US" dirty="0">
                <a:latin typeface="Century Gothic" panose="020B0502020202020204" pitchFamily="34" charset="0"/>
              </a:rPr>
              <a:t>College attendance,</a:t>
            </a:r>
          </a:p>
          <a:p>
            <a:pPr marL="342900" indent="-342900">
              <a:lnSpc>
                <a:spcPct val="100000"/>
              </a:lnSpc>
              <a:buFont typeface="Arial" panose="020B0604020202020204" pitchFamily="34" charset="0"/>
              <a:buChar char="•"/>
            </a:pPr>
            <a:r>
              <a:rPr lang="en-US" dirty="0">
                <a:latin typeface="Century Gothic" panose="020B0502020202020204" pitchFamily="34" charset="0"/>
              </a:rPr>
              <a:t>Home ownership, and</a:t>
            </a:r>
          </a:p>
          <a:p>
            <a:pPr marL="342900" indent="-342900">
              <a:lnSpc>
                <a:spcPct val="100000"/>
              </a:lnSpc>
              <a:buFont typeface="Arial" panose="020B0604020202020204" pitchFamily="34" charset="0"/>
              <a:buChar char="•"/>
            </a:pPr>
            <a:r>
              <a:rPr lang="en-US" dirty="0">
                <a:latin typeface="Century Gothic" panose="020B0502020202020204" pitchFamily="34" charset="0"/>
              </a:rPr>
              <a:t>Retirement savings</a:t>
            </a:r>
          </a:p>
          <a:p>
            <a:endParaRPr lang="en-US" dirty="0"/>
          </a:p>
          <a:p>
            <a:endParaRPr lang="en-US" sz="1600" b="1" dirty="0"/>
          </a:p>
          <a:p>
            <a:pPr>
              <a:lnSpc>
                <a:spcPct val="120000"/>
              </a:lnSpc>
            </a:pPr>
            <a:r>
              <a:rPr lang="en-US" sz="1400" dirty="0"/>
              <a:t>Raj Chetty, John N. Friedman, Nathaniel Hilger, Emmanuel Saez, Diane Whitmore Schanzenbach, and Danny Yagan</a:t>
            </a:r>
          </a:p>
          <a:p>
            <a:pPr>
              <a:lnSpc>
                <a:spcPct val="120000"/>
              </a:lnSpc>
            </a:pPr>
            <a:r>
              <a:rPr lang="en-US" sz="1400" dirty="0"/>
              <a:t>NBER Working Paper No. 16381 September 2010</a:t>
            </a:r>
          </a:p>
        </p:txBody>
      </p:sp>
      <p:pic>
        <p:nvPicPr>
          <p:cNvPr id="5" name="Picture 4">
            <a:extLst>
              <a:ext uri="{FF2B5EF4-FFF2-40B4-BE49-F238E27FC236}">
                <a16:creationId xmlns:a16="http://schemas.microsoft.com/office/drawing/2014/main" id="{E80C5462-1955-ED49-BA6E-CB9E58570232}"/>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141497"/>
            <a:ext cx="5215115" cy="5211522"/>
          </a:xfrm>
          <a:prstGeom prst="rect">
            <a:avLst/>
          </a:prstGeom>
        </p:spPr>
      </p:pic>
    </p:spTree>
    <p:extLst>
      <p:ext uri="{BB962C8B-B14F-4D97-AF65-F5344CB8AC3E}">
        <p14:creationId xmlns:p14="http://schemas.microsoft.com/office/powerpoint/2010/main" val="4134833029"/>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8100" cmpd="sng">
          <a:solidFill>
            <a:srgbClr val="FF660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F1FD8894558449A264163B3A97FDE9" ma:contentTypeVersion="21" ma:contentTypeDescription="Create a new document." ma:contentTypeScope="" ma:versionID="6d94f29df64c12fc603a098407342291">
  <xsd:schema xmlns:xsd="http://www.w3.org/2001/XMLSchema" xmlns:xs="http://www.w3.org/2001/XMLSchema" xmlns:p="http://schemas.microsoft.com/office/2006/metadata/properties" xmlns:ns2="638e6b88-029d-4974-94ab-4f46eee0f699" xmlns:ns3="0bcfbbdd-cf99-4445-bd4f-0255aa14744a" xmlns:ns4="2b0696d2-03e8-4ed2-82a3-1f89a5fc7162" targetNamespace="http://schemas.microsoft.com/office/2006/metadata/properties" ma:root="true" ma:fieldsID="f3d3abfe44efd431408f0150ceec137b" ns2:_="" ns3:_="" ns4:_="">
    <xsd:import namespace="638e6b88-029d-4974-94ab-4f46eee0f699"/>
    <xsd:import namespace="0bcfbbdd-cf99-4445-bd4f-0255aa14744a"/>
    <xsd:import namespace="2b0696d2-03e8-4ed2-82a3-1f89a5fc716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element ref="ns4:DocumentStatus" minOccurs="0"/>
                <xsd:element ref="ns3:MediaServiceEventHashCode" minOccurs="0"/>
                <xsd:element ref="ns3:MediaServiceGenerationTime" minOccurs="0"/>
                <xsd:element ref="ns3:Year" minOccurs="0"/>
                <xsd:element ref="ns3:Grant_x0020_Year" minOccurs="0"/>
                <xsd:element ref="ns3:MediaServiceLocation" minOccurs="0"/>
                <xsd:element ref="ns3:_Flow_SignoffStatu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8e6b88-029d-4974-94ab-4f46eee0f6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bcfbbdd-cf99-4445-bd4f-0255aa14744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Year" ma:index="20" nillable="true" ma:displayName="Year" ma:format="DateOnly" ma:internalName="Year">
      <xsd:simpleType>
        <xsd:restriction base="dms:DateTime"/>
      </xsd:simpleType>
    </xsd:element>
    <xsd:element name="Grant_x0020_Year" ma:index="21" nillable="true" ma:displayName="Grant Year" ma:format="Dropdown" ma:internalName="Grant_x0020_Year">
      <xsd:simpleType>
        <xsd:restriction base="dms:Text">
          <xsd:maxLength value="255"/>
        </xsd:restriction>
      </xsd:simpleType>
    </xsd:element>
    <xsd:element name="MediaServiceLocation" ma:index="22" nillable="true" ma:displayName="Location" ma:internalName="MediaServiceLocation"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0696d2-03e8-4ed2-82a3-1f89a5fc7162" elementFormDefault="qualified">
    <xsd:import namespace="http://schemas.microsoft.com/office/2006/documentManagement/types"/>
    <xsd:import namespace="http://schemas.microsoft.com/office/infopath/2007/PartnerControls"/>
    <xsd:element name="DocumentStatus" ma:index="17" nillable="true" ma:displayName="Document Status" ma:default="Manager Review" ma:format="Dropdown" ma:indexed="true" ma:internalName="DocumentStatus">
      <xsd:simpleType>
        <xsd:restriction base="dms:Choice">
          <xsd:enumeration value="Manager Review"/>
          <xsd:enumeration value="Senior-Manager Review"/>
          <xsd:enumeration value="Director Review"/>
          <xsd:enumeration value="Client Review"/>
          <xsd:enumeration value="Center Director Review"/>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0bcfbbdd-cf99-4445-bd4f-0255aa14744a" xsi:nil="true"/>
    <DocumentStatus xmlns="2b0696d2-03e8-4ed2-82a3-1f89a5fc7162">Manager Review</DocumentStatus>
    <Grant_x0020_Year xmlns="0bcfbbdd-cf99-4445-bd4f-0255aa14744a" xsi:nil="true"/>
    <_Flow_SignoffStatus xmlns="0bcfbbdd-cf99-4445-bd4f-0255aa14744a" xsi:nil="true"/>
  </documentManagement>
</p:properties>
</file>

<file path=customXml/itemProps1.xml><?xml version="1.0" encoding="utf-8"?>
<ds:datastoreItem xmlns:ds="http://schemas.openxmlformats.org/officeDocument/2006/customXml" ds:itemID="{B601B135-1D69-40E1-B314-547ACA00F2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8e6b88-029d-4974-94ab-4f46eee0f699"/>
    <ds:schemaRef ds:uri="0bcfbbdd-cf99-4445-bd4f-0255aa14744a"/>
    <ds:schemaRef ds:uri="2b0696d2-03e8-4ed2-82a3-1f89a5fc7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2CB75B-1D6E-4ED0-8735-C82B5B38FA9C}">
  <ds:schemaRefs>
    <ds:schemaRef ds:uri="http://schemas.microsoft.com/sharepoint/v3/contenttype/forms"/>
  </ds:schemaRefs>
</ds:datastoreItem>
</file>

<file path=customXml/itemProps3.xml><?xml version="1.0" encoding="utf-8"?>
<ds:datastoreItem xmlns:ds="http://schemas.openxmlformats.org/officeDocument/2006/customXml" ds:itemID="{8E1A85DC-471C-46B0-9B0A-439B24350B45}">
  <ds:schemaRefs>
    <ds:schemaRef ds:uri="2b0696d2-03e8-4ed2-82a3-1f89a5fc7162"/>
    <ds:schemaRef ds:uri="http://purl.org/dc/dcmitype/"/>
    <ds:schemaRef ds:uri="http://schemas.microsoft.com/office/2006/documentManagement/types"/>
    <ds:schemaRef ds:uri="638e6b88-029d-4974-94ab-4f46eee0f699"/>
    <ds:schemaRef ds:uri="http://www.w3.org/XML/1998/namespace"/>
    <ds:schemaRef ds:uri="http://purl.org/dc/elements/1.1/"/>
    <ds:schemaRef ds:uri="http://schemas.microsoft.com/office/infopath/2007/PartnerControls"/>
    <ds:schemaRef ds:uri="http://schemas.openxmlformats.org/package/2006/metadata/core-properties"/>
    <ds:schemaRef ds:uri="0bcfbbdd-cf99-4445-bd4f-0255aa14744a"/>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4198</TotalTime>
  <Words>7053</Words>
  <Application>Microsoft Office PowerPoint</Application>
  <PresentationFormat>Widescreen</PresentationFormat>
  <Paragraphs>629</Paragraphs>
  <Slides>33</Slides>
  <Notes>33</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Segoe UI</vt:lpstr>
      <vt:lpstr>Calibri</vt:lpstr>
      <vt:lpstr>Roboto Light</vt:lpstr>
      <vt:lpstr>Arial</vt:lpstr>
      <vt:lpstr>Segoe UI Light</vt:lpstr>
      <vt:lpstr>Century Gothic</vt:lpstr>
      <vt:lpstr>Times New Roman</vt:lpstr>
      <vt:lpstr>Default Theme</vt:lpstr>
      <vt:lpstr>Who is ready for kindergarten?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ready for kindergarten? Effective Transitions to Enhance School Readiness</dc:title>
  <dc:subject>Effective Transitions to Enhance School Readiness</dc:subject>
  <dc:creator>HHS/ACF/OHS/NCECDTL</dc:creator>
  <cp:keywords>children; teacher; kindergarten; behavior; home; family; experiences; school; parents; leadership; community</cp:keywords>
  <cp:lastModifiedBy>Bernard Lopez</cp:lastModifiedBy>
  <cp:revision>1047</cp:revision>
  <cp:lastPrinted>2013-12-09T19:45:09Z</cp:lastPrinted>
  <dcterms:created xsi:type="dcterms:W3CDTF">2011-09-14T14:47:36Z</dcterms:created>
  <dcterms:modified xsi:type="dcterms:W3CDTF">2021-09-23T12:48:32Z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0x01010020F1FD8894558449A264163B3A97FDE9</vt:lpwstr>
  </property>
  <property fmtid="{D5CDD505-2E9C-101B-9397-08002B2CF9AE}" pid="3" name="TaxKeyword">
    <vt:lpwstr/>
  </property>
</Properties>
</file>